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1" r:id="rId3"/>
    <p:sldId id="257" r:id="rId4"/>
    <p:sldId id="258" r:id="rId5"/>
    <p:sldId id="268" r:id="rId6"/>
    <p:sldId id="273" r:id="rId7"/>
    <p:sldId id="269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3399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17" autoAdjust="0"/>
    <p:restoredTop sz="64363"/>
  </p:normalViewPr>
  <p:slideViewPr>
    <p:cSldViewPr snapToGrid="0">
      <p:cViewPr varScale="1">
        <p:scale>
          <a:sx n="77" d="100"/>
          <a:sy n="77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14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kparks:Dropbox:CWA:Program%20Review:Forms:CWA%20Program%20Review%20Enrollmen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339966"/>
              </a:solidFill>
              <a:round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fld id="{A0D49E37-5C4D-46AB-B83B-1B68484A4663}" type="VALUE">
                      <a:rPr lang="en-US" sz="1800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CE9-4E2A-BE59-51CFA34A0C76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82621446-2628-437F-B331-45E6D07A27DA}" type="VALUE">
                      <a:rPr lang="en-US" sz="1800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CE9-4E2A-BE59-51CFA34A0C76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E511C5B6-4813-4557-A4C3-4146E6AE8370}" type="VALUE">
                      <a:rPr lang="en-US" sz="1800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CE9-4E2A-BE59-51CFA34A0C76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DE3E90B5-A6F2-4F69-A269-5F51890AC71C}" type="VALUE">
                      <a:rPr lang="en-US" sz="1800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CE9-4E2A-BE59-51CFA34A0C76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Headcount!$A$1:$D$1</c:f>
              <c:strCache>
                <c:ptCount val="4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</c:strCache>
            </c:strRef>
          </c:cat>
          <c:val>
            <c:numRef>
              <c:f>Headcount!$A$2:$D$2</c:f>
              <c:numCache>
                <c:formatCode>0</c:formatCode>
                <c:ptCount val="4"/>
                <c:pt idx="0" formatCode="General">
                  <c:v>50</c:v>
                </c:pt>
                <c:pt idx="1">
                  <c:v>96</c:v>
                </c:pt>
                <c:pt idx="2" formatCode="General">
                  <c:v>161</c:v>
                </c:pt>
                <c:pt idx="3" formatCode="General">
                  <c:v>227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0CE9-4E2A-BE59-51CFA34A0C7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62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downBars>
        </c:upDownBars>
        <c:smooth val="0"/>
        <c:axId val="229489696"/>
        <c:axId val="229490256"/>
      </c:lineChart>
      <c:dateAx>
        <c:axId val="229489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490256"/>
        <c:crosses val="autoZero"/>
        <c:auto val="0"/>
        <c:lblOffset val="100"/>
        <c:baseTimeUnit val="days"/>
      </c:dateAx>
      <c:valAx>
        <c:axId val="2294902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294896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0F0A5B-ABBA-0243-8471-662AAE3DCA64}" type="doc">
      <dgm:prSet loTypeId="urn:microsoft.com/office/officeart/2005/8/layout/hProcess11" loCatId="" qsTypeId="urn:microsoft.com/office/officeart/2005/8/quickstyle/simple4" qsCatId="simple" csTypeId="urn:microsoft.com/office/officeart/2005/8/colors/accent1_2" csCatId="accent1" phldr="1"/>
      <dgm:spPr/>
    </dgm:pt>
    <dgm:pt modelId="{E038F592-9F59-D04E-B4B8-2790D2F52907}">
      <dgm:prSet phldrT="[Text]" custT="1"/>
      <dgm:spPr/>
      <dgm:t>
        <a:bodyPr anchor="t" anchorCtr="0"/>
        <a:lstStyle/>
        <a:p>
          <a:pPr algn="l"/>
          <a:r>
            <a:rPr lang="en-US" sz="2200" dirty="0" smtClean="0">
              <a:solidFill>
                <a:schemeClr val="bg1">
                  <a:lumMod val="50000"/>
                </a:schemeClr>
              </a:solidFill>
            </a:rPr>
            <a:t>2011-2012</a:t>
          </a:r>
          <a:endParaRPr lang="en-US" sz="2200" dirty="0">
            <a:solidFill>
              <a:schemeClr val="bg1">
                <a:lumMod val="50000"/>
              </a:schemeClr>
            </a:solidFill>
          </a:endParaRPr>
        </a:p>
      </dgm:t>
    </dgm:pt>
    <dgm:pt modelId="{E20AF553-12F6-4244-BD22-78B615DC857A}" type="parTrans" cxnId="{9285015B-1FE1-1046-8595-CF2F6F248D92}">
      <dgm:prSet/>
      <dgm:spPr/>
      <dgm:t>
        <a:bodyPr/>
        <a:lstStyle/>
        <a:p>
          <a:endParaRPr lang="en-US"/>
        </a:p>
      </dgm:t>
    </dgm:pt>
    <dgm:pt modelId="{9AF3AB24-BAEE-4941-BAB7-62B99842A82E}" type="sibTrans" cxnId="{9285015B-1FE1-1046-8595-CF2F6F248D92}">
      <dgm:prSet/>
      <dgm:spPr/>
      <dgm:t>
        <a:bodyPr/>
        <a:lstStyle/>
        <a:p>
          <a:endParaRPr lang="en-US"/>
        </a:p>
      </dgm:t>
    </dgm:pt>
    <dgm:pt modelId="{53636D8D-CA14-5E4C-91B7-5D29859D8DC3}">
      <dgm:prSet phldrT="[Text]" custT="1"/>
      <dgm:spPr/>
      <dgm:t>
        <a:bodyPr anchor="t" anchorCtr="0"/>
        <a:lstStyle/>
        <a:p>
          <a:pPr algn="l"/>
          <a:r>
            <a:rPr lang="en-US" sz="2200" dirty="0" smtClean="0">
              <a:solidFill>
                <a:schemeClr val="bg1">
                  <a:lumMod val="50000"/>
                </a:schemeClr>
              </a:solidFill>
            </a:rPr>
            <a:t>2012-2013</a:t>
          </a:r>
          <a:endParaRPr lang="en-US" sz="2200" dirty="0">
            <a:solidFill>
              <a:schemeClr val="bg1">
                <a:lumMod val="50000"/>
              </a:schemeClr>
            </a:solidFill>
          </a:endParaRPr>
        </a:p>
      </dgm:t>
    </dgm:pt>
    <dgm:pt modelId="{8F375C8D-A2AD-8147-970B-3D1BDAE65E09}" type="parTrans" cxnId="{A8DE8839-38EA-9647-8DC5-A7843C547791}">
      <dgm:prSet/>
      <dgm:spPr/>
      <dgm:t>
        <a:bodyPr/>
        <a:lstStyle/>
        <a:p>
          <a:endParaRPr lang="en-US"/>
        </a:p>
      </dgm:t>
    </dgm:pt>
    <dgm:pt modelId="{1E971D1F-B494-9F48-85BC-BA31D41E5776}" type="sibTrans" cxnId="{A8DE8839-38EA-9647-8DC5-A7843C547791}">
      <dgm:prSet/>
      <dgm:spPr/>
      <dgm:t>
        <a:bodyPr/>
        <a:lstStyle/>
        <a:p>
          <a:endParaRPr lang="en-US"/>
        </a:p>
      </dgm:t>
    </dgm:pt>
    <dgm:pt modelId="{D2F1EF23-5A28-6C4F-9656-5567C166F6CA}">
      <dgm:prSet phldrT="[Text]" custT="1"/>
      <dgm:spPr/>
      <dgm:t>
        <a:bodyPr anchor="t" anchorCtr="0"/>
        <a:lstStyle/>
        <a:p>
          <a:pPr algn="l"/>
          <a:r>
            <a:rPr lang="en-US" sz="2200" dirty="0" smtClean="0">
              <a:solidFill>
                <a:schemeClr val="bg1">
                  <a:lumMod val="50000"/>
                </a:schemeClr>
              </a:solidFill>
            </a:rPr>
            <a:t>2013-2014</a:t>
          </a:r>
          <a:endParaRPr lang="en-US" sz="2200" dirty="0">
            <a:solidFill>
              <a:schemeClr val="bg1">
                <a:lumMod val="50000"/>
              </a:schemeClr>
            </a:solidFill>
          </a:endParaRPr>
        </a:p>
      </dgm:t>
    </dgm:pt>
    <dgm:pt modelId="{C9B2AC44-D072-FF4F-9ADF-4E840F4B175A}" type="parTrans" cxnId="{61B0B8B9-1766-1945-9DF9-8AB956BDD43A}">
      <dgm:prSet/>
      <dgm:spPr/>
      <dgm:t>
        <a:bodyPr/>
        <a:lstStyle/>
        <a:p>
          <a:endParaRPr lang="en-US"/>
        </a:p>
      </dgm:t>
    </dgm:pt>
    <dgm:pt modelId="{7F9EF433-036C-F449-9FB4-747BA7C0A9AC}" type="sibTrans" cxnId="{61B0B8B9-1766-1945-9DF9-8AB956BDD43A}">
      <dgm:prSet/>
      <dgm:spPr/>
      <dgm:t>
        <a:bodyPr/>
        <a:lstStyle/>
        <a:p>
          <a:pPr rtl="0"/>
          <a:endParaRPr lang="en-US"/>
        </a:p>
      </dgm:t>
    </dgm:pt>
    <dgm:pt modelId="{674D1316-5E9F-8A43-A702-9274E80CCEE6}">
      <dgm:prSet phldrT="[Text]" custT="1"/>
      <dgm:spPr/>
      <dgm:t>
        <a:bodyPr anchor="t" anchorCtr="0"/>
        <a:lstStyle/>
        <a:p>
          <a:pPr algn="l"/>
          <a:r>
            <a:rPr lang="en-US" sz="2200" dirty="0" smtClean="0">
              <a:solidFill>
                <a:schemeClr val="bg1">
                  <a:lumMod val="50000"/>
                </a:schemeClr>
              </a:solidFill>
            </a:rPr>
            <a:t>2014-2015</a:t>
          </a:r>
          <a:endParaRPr lang="en-US" sz="2200" dirty="0">
            <a:solidFill>
              <a:schemeClr val="bg1">
                <a:lumMod val="50000"/>
              </a:schemeClr>
            </a:solidFill>
          </a:endParaRPr>
        </a:p>
      </dgm:t>
    </dgm:pt>
    <dgm:pt modelId="{9A1633DC-D7C5-A146-A9C0-19DDC38411AF}" type="parTrans" cxnId="{D96C6FD1-749C-C646-BE09-ADD3AFAC2DF7}">
      <dgm:prSet/>
      <dgm:spPr/>
      <dgm:t>
        <a:bodyPr/>
        <a:lstStyle/>
        <a:p>
          <a:endParaRPr lang="en-US"/>
        </a:p>
      </dgm:t>
    </dgm:pt>
    <dgm:pt modelId="{68F8F82C-4943-6846-97CE-8957D63E0168}" type="sibTrans" cxnId="{D96C6FD1-749C-C646-BE09-ADD3AFAC2DF7}">
      <dgm:prSet/>
      <dgm:spPr/>
      <dgm:t>
        <a:bodyPr/>
        <a:lstStyle/>
        <a:p>
          <a:endParaRPr lang="en-US"/>
        </a:p>
      </dgm:t>
    </dgm:pt>
    <dgm:pt modelId="{C62CFF8B-C265-1444-B849-9B431D28E9DD}">
      <dgm:prSet phldrT="[Text]" custT="1"/>
      <dgm:spPr/>
      <dgm:t>
        <a:bodyPr anchor="t" anchorCtr="0"/>
        <a:lstStyle/>
        <a:p>
          <a:pPr algn="l"/>
          <a:r>
            <a:rPr lang="en-US" sz="2200" dirty="0" smtClean="0">
              <a:solidFill>
                <a:schemeClr val="bg1">
                  <a:lumMod val="50000"/>
                </a:schemeClr>
              </a:solidFill>
            </a:rPr>
            <a:t>2015-2016</a:t>
          </a:r>
          <a:endParaRPr lang="en-US" sz="2200" dirty="0">
            <a:solidFill>
              <a:schemeClr val="bg1">
                <a:lumMod val="50000"/>
              </a:schemeClr>
            </a:solidFill>
          </a:endParaRPr>
        </a:p>
      </dgm:t>
    </dgm:pt>
    <dgm:pt modelId="{8074BE40-5BEB-1946-9E66-2A7339402CDB}" type="parTrans" cxnId="{BCCCE180-3897-9E4E-9270-5DD0852E6312}">
      <dgm:prSet/>
      <dgm:spPr/>
      <dgm:t>
        <a:bodyPr/>
        <a:lstStyle/>
        <a:p>
          <a:endParaRPr lang="en-US"/>
        </a:p>
      </dgm:t>
    </dgm:pt>
    <dgm:pt modelId="{5AE2AF34-438E-0546-8FE8-16FD74928BB8}" type="sibTrans" cxnId="{BCCCE180-3897-9E4E-9270-5DD0852E6312}">
      <dgm:prSet/>
      <dgm:spPr/>
      <dgm:t>
        <a:bodyPr/>
        <a:lstStyle/>
        <a:p>
          <a:endParaRPr lang="en-US"/>
        </a:p>
      </dgm:t>
    </dgm:pt>
    <dgm:pt modelId="{DE26C2E1-7A5E-424A-89F0-064A09EE2F7A}">
      <dgm:prSet phldrT="[Text]" custT="1"/>
      <dgm:spPr/>
      <dgm:t>
        <a:bodyPr anchor="t" anchorCtr="0"/>
        <a:lstStyle/>
        <a:p>
          <a:pPr algn="l"/>
          <a:r>
            <a:rPr lang="en-US" sz="2200" dirty="0" smtClean="0">
              <a:solidFill>
                <a:schemeClr val="bg1">
                  <a:lumMod val="50000"/>
                </a:schemeClr>
              </a:solidFill>
            </a:rPr>
            <a:t>2016-2017</a:t>
          </a:r>
          <a:endParaRPr lang="en-US" sz="2200" dirty="0">
            <a:solidFill>
              <a:schemeClr val="bg1">
                <a:lumMod val="50000"/>
              </a:schemeClr>
            </a:solidFill>
          </a:endParaRPr>
        </a:p>
      </dgm:t>
    </dgm:pt>
    <dgm:pt modelId="{CADAC5E4-D929-47A3-B90B-ACFCCEFF16B2}" type="parTrans" cxnId="{8710CDB9-EC21-4A16-B180-1040F8CC0426}">
      <dgm:prSet/>
      <dgm:spPr/>
      <dgm:t>
        <a:bodyPr/>
        <a:lstStyle/>
        <a:p>
          <a:endParaRPr lang="en-US"/>
        </a:p>
      </dgm:t>
    </dgm:pt>
    <dgm:pt modelId="{3D6DAB60-9370-4727-BA26-11E57D81D4BD}" type="sibTrans" cxnId="{8710CDB9-EC21-4A16-B180-1040F8CC0426}">
      <dgm:prSet/>
      <dgm:spPr/>
      <dgm:t>
        <a:bodyPr/>
        <a:lstStyle/>
        <a:p>
          <a:endParaRPr lang="en-US"/>
        </a:p>
      </dgm:t>
    </dgm:pt>
    <dgm:pt modelId="{A4E22835-50AD-2942-B574-1B0C51C0B597}" type="pres">
      <dgm:prSet presAssocID="{160F0A5B-ABBA-0243-8471-662AAE3DCA64}" presName="Name0" presStyleCnt="0">
        <dgm:presLayoutVars>
          <dgm:dir/>
          <dgm:resizeHandles val="exact"/>
        </dgm:presLayoutVars>
      </dgm:prSet>
      <dgm:spPr/>
    </dgm:pt>
    <dgm:pt modelId="{72666233-2AB2-7A47-BFE7-D49C4AA274AD}" type="pres">
      <dgm:prSet presAssocID="{160F0A5B-ABBA-0243-8471-662AAE3DCA64}" presName="arrow" presStyleLbl="bgShp" presStyleIdx="0" presStyleCnt="1"/>
      <dgm:spPr/>
    </dgm:pt>
    <dgm:pt modelId="{DD3552C9-BBFC-2E49-B8F6-C4E61ADECFC8}" type="pres">
      <dgm:prSet presAssocID="{160F0A5B-ABBA-0243-8471-662AAE3DCA64}" presName="points" presStyleCnt="0"/>
      <dgm:spPr/>
    </dgm:pt>
    <dgm:pt modelId="{94700266-9D38-DE49-B45D-0571C82F00E9}" type="pres">
      <dgm:prSet presAssocID="{E038F592-9F59-D04E-B4B8-2790D2F52907}" presName="compositeA" presStyleCnt="0"/>
      <dgm:spPr/>
    </dgm:pt>
    <dgm:pt modelId="{5BF536D6-7AED-FC46-A1EF-D8EC2F7D305E}" type="pres">
      <dgm:prSet presAssocID="{E038F592-9F59-D04E-B4B8-2790D2F52907}" presName="textA" presStyleLbl="revTx" presStyleIdx="0" presStyleCnt="6" custLinFactY="50000" custLinFactNeighborX="1877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604E1-3450-F245-9D07-2FB5C1EC02C7}" type="pres">
      <dgm:prSet presAssocID="{E038F592-9F59-D04E-B4B8-2790D2F52907}" presName="circleA" presStyleLbl="node1" presStyleIdx="0" presStyleCnt="6" custLinFactNeighborX="19445" custLinFactNeighborY="-1239"/>
      <dgm:spPr>
        <a:solidFill>
          <a:schemeClr val="accent2"/>
        </a:solidFill>
      </dgm:spPr>
    </dgm:pt>
    <dgm:pt modelId="{D7DFF3DE-7FB2-D344-ADC2-FE645E554262}" type="pres">
      <dgm:prSet presAssocID="{E038F592-9F59-D04E-B4B8-2790D2F52907}" presName="spaceA" presStyleCnt="0"/>
      <dgm:spPr/>
    </dgm:pt>
    <dgm:pt modelId="{42DA871A-A7E8-9D4C-992B-077ECB45D12F}" type="pres">
      <dgm:prSet presAssocID="{9AF3AB24-BAEE-4941-BAB7-62B99842A82E}" presName="space" presStyleCnt="0"/>
      <dgm:spPr/>
    </dgm:pt>
    <dgm:pt modelId="{3D44E877-0EA4-6B4E-9BFC-6A38CE9E330D}" type="pres">
      <dgm:prSet presAssocID="{53636D8D-CA14-5E4C-91B7-5D29859D8DC3}" presName="compositeB" presStyleCnt="0"/>
      <dgm:spPr/>
    </dgm:pt>
    <dgm:pt modelId="{1C5AEA13-6A76-9D45-9C1D-AD0BF7C85261}" type="pres">
      <dgm:prSet presAssocID="{53636D8D-CA14-5E4C-91B7-5D29859D8DC3}" presName="textB" presStyleLbl="revTx" presStyleIdx="1" presStyleCnt="6" custLinFactNeighborX="13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256518-DCF0-D04B-8166-E4AA4973BFCE}" type="pres">
      <dgm:prSet presAssocID="{53636D8D-CA14-5E4C-91B7-5D29859D8DC3}" presName="circleB" presStyleLbl="node1" presStyleIdx="1" presStyleCnt="6"/>
      <dgm:spPr>
        <a:prstGeom prst="ellipse">
          <a:avLst/>
        </a:prstGeom>
        <a:solidFill>
          <a:schemeClr val="accent3"/>
        </a:solidFill>
      </dgm:spPr>
    </dgm:pt>
    <dgm:pt modelId="{EC92600D-C675-0D49-BB75-64AF38104040}" type="pres">
      <dgm:prSet presAssocID="{53636D8D-CA14-5E4C-91B7-5D29859D8DC3}" presName="spaceB" presStyleCnt="0"/>
      <dgm:spPr/>
    </dgm:pt>
    <dgm:pt modelId="{0936E8BA-1F61-2245-8A25-462BE6FB17D4}" type="pres">
      <dgm:prSet presAssocID="{1E971D1F-B494-9F48-85BC-BA31D41E5776}" presName="space" presStyleCnt="0"/>
      <dgm:spPr/>
    </dgm:pt>
    <dgm:pt modelId="{29092D5E-459F-4146-8ADB-BE57BC4DCA3C}" type="pres">
      <dgm:prSet presAssocID="{D2F1EF23-5A28-6C4F-9656-5567C166F6CA}" presName="compositeA" presStyleCnt="0"/>
      <dgm:spPr/>
    </dgm:pt>
    <dgm:pt modelId="{664609AB-AF78-124B-A9BB-44873C73575E}" type="pres">
      <dgm:prSet presAssocID="{D2F1EF23-5A28-6C4F-9656-5567C166F6CA}" presName="textA" presStyleLbl="revTx" presStyleIdx="2" presStyleCnt="6" custLinFactY="49306" custLinFactNeighborX="662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68A04-1726-4640-A3BC-9426E86A5778}" type="pres">
      <dgm:prSet presAssocID="{D2F1EF23-5A28-6C4F-9656-5567C166F6CA}" presName="circleA" presStyleLbl="node1" presStyleIdx="2" presStyleCnt="6"/>
      <dgm:spPr>
        <a:solidFill>
          <a:schemeClr val="accent4"/>
        </a:solidFill>
      </dgm:spPr>
    </dgm:pt>
    <dgm:pt modelId="{607B1843-8227-354B-B24A-1A551F79C0C3}" type="pres">
      <dgm:prSet presAssocID="{D2F1EF23-5A28-6C4F-9656-5567C166F6CA}" presName="spaceA" presStyleCnt="0"/>
      <dgm:spPr/>
    </dgm:pt>
    <dgm:pt modelId="{412D2663-763C-5442-B22E-497B7C7DFCF6}" type="pres">
      <dgm:prSet presAssocID="{7F9EF433-036C-F449-9FB4-747BA7C0A9AC}" presName="space" presStyleCnt="0"/>
      <dgm:spPr/>
    </dgm:pt>
    <dgm:pt modelId="{E9544E2D-82C0-AE4C-A40E-E956CDC5F9D7}" type="pres">
      <dgm:prSet presAssocID="{674D1316-5E9F-8A43-A702-9274E80CCEE6}" presName="compositeB" presStyleCnt="0"/>
      <dgm:spPr/>
    </dgm:pt>
    <dgm:pt modelId="{0D8D9EC3-C5C6-B149-80E8-1D48DB67440D}" type="pres">
      <dgm:prSet presAssocID="{674D1316-5E9F-8A43-A702-9274E80CCEE6}" presName="textB" presStyleLbl="revTx" presStyleIdx="3" presStyleCnt="6" custLinFactNeighborX="131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91746-124C-5C48-BF5A-FDF989D6E310}" type="pres">
      <dgm:prSet presAssocID="{674D1316-5E9F-8A43-A702-9274E80CCEE6}" presName="circleB" presStyleLbl="node1" presStyleIdx="3" presStyleCnt="6"/>
      <dgm:spPr>
        <a:solidFill>
          <a:schemeClr val="accent6"/>
        </a:solidFill>
      </dgm:spPr>
    </dgm:pt>
    <dgm:pt modelId="{9FDDA37F-6FA5-264E-8960-B4F87FCE3388}" type="pres">
      <dgm:prSet presAssocID="{674D1316-5E9F-8A43-A702-9274E80CCEE6}" presName="spaceB" presStyleCnt="0"/>
      <dgm:spPr/>
    </dgm:pt>
    <dgm:pt modelId="{EEC058B3-B658-4544-8102-9967A2A97D2E}" type="pres">
      <dgm:prSet presAssocID="{68F8F82C-4943-6846-97CE-8957D63E0168}" presName="space" presStyleCnt="0"/>
      <dgm:spPr/>
    </dgm:pt>
    <dgm:pt modelId="{F131003F-FB08-1047-ACBC-642298D81842}" type="pres">
      <dgm:prSet presAssocID="{C62CFF8B-C265-1444-B849-9B431D28E9DD}" presName="compositeA" presStyleCnt="0"/>
      <dgm:spPr/>
    </dgm:pt>
    <dgm:pt modelId="{CCEA261B-7369-A34D-B84B-AA67AE36B77B}" type="pres">
      <dgm:prSet presAssocID="{C62CFF8B-C265-1444-B849-9B431D28E9DD}" presName="textA" presStyleLbl="revTx" presStyleIdx="4" presStyleCnt="6" custLinFactY="50000" custLinFactNeighborX="1214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8F0EB7-9CE9-244F-9D09-95ABCB613050}" type="pres">
      <dgm:prSet presAssocID="{C62CFF8B-C265-1444-B849-9B431D28E9DD}" presName="circleA" presStyleLbl="node1" presStyleIdx="4" presStyleCnt="6"/>
      <dgm:spPr>
        <a:solidFill>
          <a:schemeClr val="accent1"/>
        </a:solidFill>
      </dgm:spPr>
    </dgm:pt>
    <dgm:pt modelId="{1CA5D30F-2BA4-1941-8BC7-E3E24454BCA9}" type="pres">
      <dgm:prSet presAssocID="{C62CFF8B-C265-1444-B849-9B431D28E9DD}" presName="spaceA" presStyleCnt="0"/>
      <dgm:spPr/>
    </dgm:pt>
    <dgm:pt modelId="{B4E2751F-5D42-4B53-AB0A-A519FCCD36D0}" type="pres">
      <dgm:prSet presAssocID="{5AE2AF34-438E-0546-8FE8-16FD74928BB8}" presName="space" presStyleCnt="0"/>
      <dgm:spPr/>
    </dgm:pt>
    <dgm:pt modelId="{89A08DE4-CD60-44F8-A25F-09D70E4B43AB}" type="pres">
      <dgm:prSet presAssocID="{DE26C2E1-7A5E-424A-89F0-064A09EE2F7A}" presName="compositeB" presStyleCnt="0"/>
      <dgm:spPr/>
    </dgm:pt>
    <dgm:pt modelId="{74341688-4DDB-410C-9481-33B2D942AA4D}" type="pres">
      <dgm:prSet presAssocID="{DE26C2E1-7A5E-424A-89F0-064A09EE2F7A}" presName="textB" presStyleLbl="revTx" presStyleIdx="5" presStyleCnt="6" custLinFactNeighborX="110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6B19A-2F85-456C-BA97-BBF63E347DA5}" type="pres">
      <dgm:prSet presAssocID="{DE26C2E1-7A5E-424A-89F0-064A09EE2F7A}" presName="circleB" presStyleLbl="node1" presStyleIdx="5" presStyleCnt="6"/>
      <dgm:spPr/>
    </dgm:pt>
    <dgm:pt modelId="{07162DDB-374C-4457-8D5B-810D2FD7EEE3}" type="pres">
      <dgm:prSet presAssocID="{DE26C2E1-7A5E-424A-89F0-064A09EE2F7A}" presName="spaceB" presStyleCnt="0"/>
      <dgm:spPr/>
    </dgm:pt>
  </dgm:ptLst>
  <dgm:cxnLst>
    <dgm:cxn modelId="{61B0B8B9-1766-1945-9DF9-8AB956BDD43A}" srcId="{160F0A5B-ABBA-0243-8471-662AAE3DCA64}" destId="{D2F1EF23-5A28-6C4F-9656-5567C166F6CA}" srcOrd="2" destOrd="0" parTransId="{C9B2AC44-D072-FF4F-9ADF-4E840F4B175A}" sibTransId="{7F9EF433-036C-F449-9FB4-747BA7C0A9AC}"/>
    <dgm:cxn modelId="{8710CDB9-EC21-4A16-B180-1040F8CC0426}" srcId="{160F0A5B-ABBA-0243-8471-662AAE3DCA64}" destId="{DE26C2E1-7A5E-424A-89F0-064A09EE2F7A}" srcOrd="5" destOrd="0" parTransId="{CADAC5E4-D929-47A3-B90B-ACFCCEFF16B2}" sibTransId="{3D6DAB60-9370-4727-BA26-11E57D81D4BD}"/>
    <dgm:cxn modelId="{421D84A9-CEEF-4019-A995-4487BFA015A8}" type="presOf" srcId="{D2F1EF23-5A28-6C4F-9656-5567C166F6CA}" destId="{664609AB-AF78-124B-A9BB-44873C73575E}" srcOrd="0" destOrd="0" presId="urn:microsoft.com/office/officeart/2005/8/layout/hProcess11"/>
    <dgm:cxn modelId="{93838921-B035-4EE7-901D-BE3147030CE1}" type="presOf" srcId="{DE26C2E1-7A5E-424A-89F0-064A09EE2F7A}" destId="{74341688-4DDB-410C-9481-33B2D942AA4D}" srcOrd="0" destOrd="0" presId="urn:microsoft.com/office/officeart/2005/8/layout/hProcess11"/>
    <dgm:cxn modelId="{B6CF200F-36EE-4FAA-B9C9-E5BA765DDEA2}" type="presOf" srcId="{160F0A5B-ABBA-0243-8471-662AAE3DCA64}" destId="{A4E22835-50AD-2942-B574-1B0C51C0B597}" srcOrd="0" destOrd="0" presId="urn:microsoft.com/office/officeart/2005/8/layout/hProcess11"/>
    <dgm:cxn modelId="{9285015B-1FE1-1046-8595-CF2F6F248D92}" srcId="{160F0A5B-ABBA-0243-8471-662AAE3DCA64}" destId="{E038F592-9F59-D04E-B4B8-2790D2F52907}" srcOrd="0" destOrd="0" parTransId="{E20AF553-12F6-4244-BD22-78B615DC857A}" sibTransId="{9AF3AB24-BAEE-4941-BAB7-62B99842A82E}"/>
    <dgm:cxn modelId="{1A3E690B-7D1D-425B-954A-4DD3FCC9B4C2}" type="presOf" srcId="{674D1316-5E9F-8A43-A702-9274E80CCEE6}" destId="{0D8D9EC3-C5C6-B149-80E8-1D48DB67440D}" srcOrd="0" destOrd="0" presId="urn:microsoft.com/office/officeart/2005/8/layout/hProcess11"/>
    <dgm:cxn modelId="{D96C6FD1-749C-C646-BE09-ADD3AFAC2DF7}" srcId="{160F0A5B-ABBA-0243-8471-662AAE3DCA64}" destId="{674D1316-5E9F-8A43-A702-9274E80CCEE6}" srcOrd="3" destOrd="0" parTransId="{9A1633DC-D7C5-A146-A9C0-19DDC38411AF}" sibTransId="{68F8F82C-4943-6846-97CE-8957D63E0168}"/>
    <dgm:cxn modelId="{A8DE8839-38EA-9647-8DC5-A7843C547791}" srcId="{160F0A5B-ABBA-0243-8471-662AAE3DCA64}" destId="{53636D8D-CA14-5E4C-91B7-5D29859D8DC3}" srcOrd="1" destOrd="0" parTransId="{8F375C8D-A2AD-8147-970B-3D1BDAE65E09}" sibTransId="{1E971D1F-B494-9F48-85BC-BA31D41E5776}"/>
    <dgm:cxn modelId="{BCCCE180-3897-9E4E-9270-5DD0852E6312}" srcId="{160F0A5B-ABBA-0243-8471-662AAE3DCA64}" destId="{C62CFF8B-C265-1444-B849-9B431D28E9DD}" srcOrd="4" destOrd="0" parTransId="{8074BE40-5BEB-1946-9E66-2A7339402CDB}" sibTransId="{5AE2AF34-438E-0546-8FE8-16FD74928BB8}"/>
    <dgm:cxn modelId="{C13EB4D8-C389-41A4-9202-60017F238868}" type="presOf" srcId="{53636D8D-CA14-5E4C-91B7-5D29859D8DC3}" destId="{1C5AEA13-6A76-9D45-9C1D-AD0BF7C85261}" srcOrd="0" destOrd="0" presId="urn:microsoft.com/office/officeart/2005/8/layout/hProcess11"/>
    <dgm:cxn modelId="{364119C9-9BF6-4050-A49B-B625B8483DEB}" type="presOf" srcId="{E038F592-9F59-D04E-B4B8-2790D2F52907}" destId="{5BF536D6-7AED-FC46-A1EF-D8EC2F7D305E}" srcOrd="0" destOrd="0" presId="urn:microsoft.com/office/officeart/2005/8/layout/hProcess11"/>
    <dgm:cxn modelId="{A22250EB-E9ED-4E39-8538-AD06493B2107}" type="presOf" srcId="{C62CFF8B-C265-1444-B849-9B431D28E9DD}" destId="{CCEA261B-7369-A34D-B84B-AA67AE36B77B}" srcOrd="0" destOrd="0" presId="urn:microsoft.com/office/officeart/2005/8/layout/hProcess11"/>
    <dgm:cxn modelId="{5DCEADA3-80A6-40EC-943B-92FBA1BF38F8}" type="presParOf" srcId="{A4E22835-50AD-2942-B574-1B0C51C0B597}" destId="{72666233-2AB2-7A47-BFE7-D49C4AA274AD}" srcOrd="0" destOrd="0" presId="urn:microsoft.com/office/officeart/2005/8/layout/hProcess11"/>
    <dgm:cxn modelId="{D3F5ACB3-4A5E-4E3A-90AC-67ED70C16D78}" type="presParOf" srcId="{A4E22835-50AD-2942-B574-1B0C51C0B597}" destId="{DD3552C9-BBFC-2E49-B8F6-C4E61ADECFC8}" srcOrd="1" destOrd="0" presId="urn:microsoft.com/office/officeart/2005/8/layout/hProcess11"/>
    <dgm:cxn modelId="{1E2206DC-3340-4144-890B-7FB6105278BF}" type="presParOf" srcId="{DD3552C9-BBFC-2E49-B8F6-C4E61ADECFC8}" destId="{94700266-9D38-DE49-B45D-0571C82F00E9}" srcOrd="0" destOrd="0" presId="urn:microsoft.com/office/officeart/2005/8/layout/hProcess11"/>
    <dgm:cxn modelId="{224CDFE9-BBFC-47C2-8EFA-2F7D9AA8916A}" type="presParOf" srcId="{94700266-9D38-DE49-B45D-0571C82F00E9}" destId="{5BF536D6-7AED-FC46-A1EF-D8EC2F7D305E}" srcOrd="0" destOrd="0" presId="urn:microsoft.com/office/officeart/2005/8/layout/hProcess11"/>
    <dgm:cxn modelId="{35B28BF1-1969-47E8-B94E-EE20F7E74FC5}" type="presParOf" srcId="{94700266-9D38-DE49-B45D-0571C82F00E9}" destId="{FC5604E1-3450-F245-9D07-2FB5C1EC02C7}" srcOrd="1" destOrd="0" presId="urn:microsoft.com/office/officeart/2005/8/layout/hProcess11"/>
    <dgm:cxn modelId="{3E72F535-366D-41A9-879D-8CF03EAE92FC}" type="presParOf" srcId="{94700266-9D38-DE49-B45D-0571C82F00E9}" destId="{D7DFF3DE-7FB2-D344-ADC2-FE645E554262}" srcOrd="2" destOrd="0" presId="urn:microsoft.com/office/officeart/2005/8/layout/hProcess11"/>
    <dgm:cxn modelId="{5B0D254E-3136-495C-B467-D0725E3FC047}" type="presParOf" srcId="{DD3552C9-BBFC-2E49-B8F6-C4E61ADECFC8}" destId="{42DA871A-A7E8-9D4C-992B-077ECB45D12F}" srcOrd="1" destOrd="0" presId="urn:microsoft.com/office/officeart/2005/8/layout/hProcess11"/>
    <dgm:cxn modelId="{7E9DC35C-553E-4A37-A585-11E0432A3D07}" type="presParOf" srcId="{DD3552C9-BBFC-2E49-B8F6-C4E61ADECFC8}" destId="{3D44E877-0EA4-6B4E-9BFC-6A38CE9E330D}" srcOrd="2" destOrd="0" presId="urn:microsoft.com/office/officeart/2005/8/layout/hProcess11"/>
    <dgm:cxn modelId="{1210CD06-7A86-4762-B15A-2977B10FA46C}" type="presParOf" srcId="{3D44E877-0EA4-6B4E-9BFC-6A38CE9E330D}" destId="{1C5AEA13-6A76-9D45-9C1D-AD0BF7C85261}" srcOrd="0" destOrd="0" presId="urn:microsoft.com/office/officeart/2005/8/layout/hProcess11"/>
    <dgm:cxn modelId="{5EB6CE5B-DD2B-4DDC-9201-19941AE712F7}" type="presParOf" srcId="{3D44E877-0EA4-6B4E-9BFC-6A38CE9E330D}" destId="{C1256518-DCF0-D04B-8166-E4AA4973BFCE}" srcOrd="1" destOrd="0" presId="urn:microsoft.com/office/officeart/2005/8/layout/hProcess11"/>
    <dgm:cxn modelId="{3704637C-D4E9-4AEE-A615-78B32216B37C}" type="presParOf" srcId="{3D44E877-0EA4-6B4E-9BFC-6A38CE9E330D}" destId="{EC92600D-C675-0D49-BB75-64AF38104040}" srcOrd="2" destOrd="0" presId="urn:microsoft.com/office/officeart/2005/8/layout/hProcess11"/>
    <dgm:cxn modelId="{5E5E1CCC-FCA8-414C-B7FE-4C973D715372}" type="presParOf" srcId="{DD3552C9-BBFC-2E49-B8F6-C4E61ADECFC8}" destId="{0936E8BA-1F61-2245-8A25-462BE6FB17D4}" srcOrd="3" destOrd="0" presId="urn:microsoft.com/office/officeart/2005/8/layout/hProcess11"/>
    <dgm:cxn modelId="{DFE134E9-1A13-4D3E-BD24-7957588DEB98}" type="presParOf" srcId="{DD3552C9-BBFC-2E49-B8F6-C4E61ADECFC8}" destId="{29092D5E-459F-4146-8ADB-BE57BC4DCA3C}" srcOrd="4" destOrd="0" presId="urn:microsoft.com/office/officeart/2005/8/layout/hProcess11"/>
    <dgm:cxn modelId="{39D5B35B-AADB-49BA-A03C-728CDEA366DA}" type="presParOf" srcId="{29092D5E-459F-4146-8ADB-BE57BC4DCA3C}" destId="{664609AB-AF78-124B-A9BB-44873C73575E}" srcOrd="0" destOrd="0" presId="urn:microsoft.com/office/officeart/2005/8/layout/hProcess11"/>
    <dgm:cxn modelId="{1C813832-66C4-44B6-8DCC-27004E6D3E15}" type="presParOf" srcId="{29092D5E-459F-4146-8ADB-BE57BC4DCA3C}" destId="{4BF68A04-1726-4640-A3BC-9426E86A5778}" srcOrd="1" destOrd="0" presId="urn:microsoft.com/office/officeart/2005/8/layout/hProcess11"/>
    <dgm:cxn modelId="{F8D5E8EA-9F8F-4CDD-B008-D5EF8609DA54}" type="presParOf" srcId="{29092D5E-459F-4146-8ADB-BE57BC4DCA3C}" destId="{607B1843-8227-354B-B24A-1A551F79C0C3}" srcOrd="2" destOrd="0" presId="urn:microsoft.com/office/officeart/2005/8/layout/hProcess11"/>
    <dgm:cxn modelId="{7520D150-26FD-4E14-B5A9-483E1FAD64AD}" type="presParOf" srcId="{DD3552C9-BBFC-2E49-B8F6-C4E61ADECFC8}" destId="{412D2663-763C-5442-B22E-497B7C7DFCF6}" srcOrd="5" destOrd="0" presId="urn:microsoft.com/office/officeart/2005/8/layout/hProcess11"/>
    <dgm:cxn modelId="{2502AA4B-C766-4E58-8ECD-C0A5C8607170}" type="presParOf" srcId="{DD3552C9-BBFC-2E49-B8F6-C4E61ADECFC8}" destId="{E9544E2D-82C0-AE4C-A40E-E956CDC5F9D7}" srcOrd="6" destOrd="0" presId="urn:microsoft.com/office/officeart/2005/8/layout/hProcess11"/>
    <dgm:cxn modelId="{E49047A6-F43F-4E93-8D49-033506A6954D}" type="presParOf" srcId="{E9544E2D-82C0-AE4C-A40E-E956CDC5F9D7}" destId="{0D8D9EC3-C5C6-B149-80E8-1D48DB67440D}" srcOrd="0" destOrd="0" presId="urn:microsoft.com/office/officeart/2005/8/layout/hProcess11"/>
    <dgm:cxn modelId="{2BA74FF1-9792-4380-ACEB-5B6050BE91EA}" type="presParOf" srcId="{E9544E2D-82C0-AE4C-A40E-E956CDC5F9D7}" destId="{F3591746-124C-5C48-BF5A-FDF989D6E310}" srcOrd="1" destOrd="0" presId="urn:microsoft.com/office/officeart/2005/8/layout/hProcess11"/>
    <dgm:cxn modelId="{DD259DC8-D764-49B3-A439-E86EEE310D99}" type="presParOf" srcId="{E9544E2D-82C0-AE4C-A40E-E956CDC5F9D7}" destId="{9FDDA37F-6FA5-264E-8960-B4F87FCE3388}" srcOrd="2" destOrd="0" presId="urn:microsoft.com/office/officeart/2005/8/layout/hProcess11"/>
    <dgm:cxn modelId="{42579EA7-B01A-4A0E-AA1B-096EFA8FB94B}" type="presParOf" srcId="{DD3552C9-BBFC-2E49-B8F6-C4E61ADECFC8}" destId="{EEC058B3-B658-4544-8102-9967A2A97D2E}" srcOrd="7" destOrd="0" presId="urn:microsoft.com/office/officeart/2005/8/layout/hProcess11"/>
    <dgm:cxn modelId="{A17C8869-0ED3-4C90-B8BA-48DDF0D98FEA}" type="presParOf" srcId="{DD3552C9-BBFC-2E49-B8F6-C4E61ADECFC8}" destId="{F131003F-FB08-1047-ACBC-642298D81842}" srcOrd="8" destOrd="0" presId="urn:microsoft.com/office/officeart/2005/8/layout/hProcess11"/>
    <dgm:cxn modelId="{E1E74F90-2269-407E-9A11-C3153AA81D14}" type="presParOf" srcId="{F131003F-FB08-1047-ACBC-642298D81842}" destId="{CCEA261B-7369-A34D-B84B-AA67AE36B77B}" srcOrd="0" destOrd="0" presId="urn:microsoft.com/office/officeart/2005/8/layout/hProcess11"/>
    <dgm:cxn modelId="{6A1B3B74-EA29-461C-9199-767655DC600D}" type="presParOf" srcId="{F131003F-FB08-1047-ACBC-642298D81842}" destId="{188F0EB7-9CE9-244F-9D09-95ABCB613050}" srcOrd="1" destOrd="0" presId="urn:microsoft.com/office/officeart/2005/8/layout/hProcess11"/>
    <dgm:cxn modelId="{2024A083-DD8C-4BCE-9026-7757FE332253}" type="presParOf" srcId="{F131003F-FB08-1047-ACBC-642298D81842}" destId="{1CA5D30F-2BA4-1941-8BC7-E3E24454BCA9}" srcOrd="2" destOrd="0" presId="urn:microsoft.com/office/officeart/2005/8/layout/hProcess11"/>
    <dgm:cxn modelId="{2C274EBE-564D-4A9D-B924-D7C639E2CA7B}" type="presParOf" srcId="{DD3552C9-BBFC-2E49-B8F6-C4E61ADECFC8}" destId="{B4E2751F-5D42-4B53-AB0A-A519FCCD36D0}" srcOrd="9" destOrd="0" presId="urn:microsoft.com/office/officeart/2005/8/layout/hProcess11"/>
    <dgm:cxn modelId="{7E7F6191-402C-4019-9D03-3A4EF272D7CF}" type="presParOf" srcId="{DD3552C9-BBFC-2E49-B8F6-C4E61ADECFC8}" destId="{89A08DE4-CD60-44F8-A25F-09D70E4B43AB}" srcOrd="10" destOrd="0" presId="urn:microsoft.com/office/officeart/2005/8/layout/hProcess11"/>
    <dgm:cxn modelId="{C5F1F794-9014-44B8-941E-1C109FEAAAEB}" type="presParOf" srcId="{89A08DE4-CD60-44F8-A25F-09D70E4B43AB}" destId="{74341688-4DDB-410C-9481-33B2D942AA4D}" srcOrd="0" destOrd="0" presId="urn:microsoft.com/office/officeart/2005/8/layout/hProcess11"/>
    <dgm:cxn modelId="{73FEE7AC-A1AF-48F8-BBC7-1E6F826B1870}" type="presParOf" srcId="{89A08DE4-CD60-44F8-A25F-09D70E4B43AB}" destId="{5AB6B19A-2F85-456C-BA97-BBF63E347DA5}" srcOrd="1" destOrd="0" presId="urn:microsoft.com/office/officeart/2005/8/layout/hProcess11"/>
    <dgm:cxn modelId="{7378B8CC-BD09-49BD-B8D0-56BEC0256F97}" type="presParOf" srcId="{89A08DE4-CD60-44F8-A25F-09D70E4B43AB}" destId="{07162DDB-374C-4457-8D5B-810D2FD7EEE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66233-2AB2-7A47-BFE7-D49C4AA274AD}">
      <dsp:nvSpPr>
        <dsp:cNvPr id="0" name=""/>
        <dsp:cNvSpPr/>
      </dsp:nvSpPr>
      <dsp:spPr>
        <a:xfrm>
          <a:off x="0" y="1219199"/>
          <a:ext cx="7886700" cy="162560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F536D6-7AED-FC46-A1EF-D8EC2F7D305E}">
      <dsp:nvSpPr>
        <dsp:cNvPr id="0" name=""/>
        <dsp:cNvSpPr/>
      </dsp:nvSpPr>
      <dsp:spPr>
        <a:xfrm>
          <a:off x="215011" y="2438400"/>
          <a:ext cx="1135060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>
                  <a:lumMod val="50000"/>
                </a:schemeClr>
              </a:solidFill>
            </a:rPr>
            <a:t>2011-2012</a:t>
          </a:r>
          <a:endParaRPr lang="en-US" sz="22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15011" y="2438400"/>
        <a:ext cx="1135060" cy="1625600"/>
      </dsp:txXfrm>
    </dsp:sp>
    <dsp:sp modelId="{FC5604E1-3450-F245-9D07-2FB5C1EC02C7}">
      <dsp:nvSpPr>
        <dsp:cNvPr id="0" name=""/>
        <dsp:cNvSpPr/>
      </dsp:nvSpPr>
      <dsp:spPr>
        <a:xfrm>
          <a:off x="445304" y="1823764"/>
          <a:ext cx="406400" cy="406400"/>
        </a:xfrm>
        <a:prstGeom prst="ellipse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5AEA13-6A76-9D45-9C1D-AD0BF7C85261}">
      <dsp:nvSpPr>
        <dsp:cNvPr id="0" name=""/>
        <dsp:cNvSpPr/>
      </dsp:nvSpPr>
      <dsp:spPr>
        <a:xfrm>
          <a:off x="1348653" y="2438399"/>
          <a:ext cx="1135060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>
                  <a:lumMod val="50000"/>
                </a:schemeClr>
              </a:solidFill>
            </a:rPr>
            <a:t>2012-2013</a:t>
          </a:r>
          <a:endParaRPr lang="en-US" sz="22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1348653" y="2438399"/>
        <a:ext cx="1135060" cy="1625600"/>
      </dsp:txXfrm>
    </dsp:sp>
    <dsp:sp modelId="{C1256518-DCF0-D04B-8166-E4AA4973BFCE}">
      <dsp:nvSpPr>
        <dsp:cNvPr id="0" name=""/>
        <dsp:cNvSpPr/>
      </dsp:nvSpPr>
      <dsp:spPr>
        <a:xfrm>
          <a:off x="1558094" y="1828800"/>
          <a:ext cx="406400" cy="406400"/>
        </a:xfrm>
        <a:prstGeom prst="ellipse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4609AB-AF78-124B-A9BB-44873C73575E}">
      <dsp:nvSpPr>
        <dsp:cNvPr id="0" name=""/>
        <dsp:cNvSpPr/>
      </dsp:nvSpPr>
      <dsp:spPr>
        <a:xfrm>
          <a:off x="2460763" y="2427118"/>
          <a:ext cx="1135060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>
                  <a:lumMod val="50000"/>
                </a:schemeClr>
              </a:solidFill>
            </a:rPr>
            <a:t>2013-2014</a:t>
          </a:r>
          <a:endParaRPr lang="en-US" sz="22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460763" y="2427118"/>
        <a:ext cx="1135060" cy="1625600"/>
      </dsp:txXfrm>
    </dsp:sp>
    <dsp:sp modelId="{4BF68A04-1726-4640-A3BC-9426E86A5778}">
      <dsp:nvSpPr>
        <dsp:cNvPr id="0" name=""/>
        <dsp:cNvSpPr/>
      </dsp:nvSpPr>
      <dsp:spPr>
        <a:xfrm>
          <a:off x="2749908" y="1828800"/>
          <a:ext cx="406400" cy="406400"/>
        </a:xfrm>
        <a:prstGeom prst="ellipse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8D9EC3-C5C6-B149-80E8-1D48DB67440D}">
      <dsp:nvSpPr>
        <dsp:cNvPr id="0" name=""/>
        <dsp:cNvSpPr/>
      </dsp:nvSpPr>
      <dsp:spPr>
        <a:xfrm>
          <a:off x="3726141" y="2438399"/>
          <a:ext cx="1135060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>
                  <a:lumMod val="50000"/>
                </a:schemeClr>
              </a:solidFill>
            </a:rPr>
            <a:t>2014-2015</a:t>
          </a:r>
          <a:endParaRPr lang="en-US" sz="22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726141" y="2438399"/>
        <a:ext cx="1135060" cy="1625600"/>
      </dsp:txXfrm>
    </dsp:sp>
    <dsp:sp modelId="{F3591746-124C-5C48-BF5A-FDF989D6E310}">
      <dsp:nvSpPr>
        <dsp:cNvPr id="0" name=""/>
        <dsp:cNvSpPr/>
      </dsp:nvSpPr>
      <dsp:spPr>
        <a:xfrm>
          <a:off x="3941721" y="1828800"/>
          <a:ext cx="406400" cy="406400"/>
        </a:xfrm>
        <a:prstGeom prst="ellipse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EA261B-7369-A34D-B84B-AA67AE36B77B}">
      <dsp:nvSpPr>
        <dsp:cNvPr id="0" name=""/>
        <dsp:cNvSpPr/>
      </dsp:nvSpPr>
      <dsp:spPr>
        <a:xfrm>
          <a:off x="4907058" y="2438400"/>
          <a:ext cx="1135060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>
                  <a:lumMod val="50000"/>
                </a:schemeClr>
              </a:solidFill>
            </a:rPr>
            <a:t>2015-2016</a:t>
          </a:r>
          <a:endParaRPr lang="en-US" sz="22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4907058" y="2438400"/>
        <a:ext cx="1135060" cy="1625600"/>
      </dsp:txXfrm>
    </dsp:sp>
    <dsp:sp modelId="{188F0EB7-9CE9-244F-9D09-95ABCB613050}">
      <dsp:nvSpPr>
        <dsp:cNvPr id="0" name=""/>
        <dsp:cNvSpPr/>
      </dsp:nvSpPr>
      <dsp:spPr>
        <a:xfrm>
          <a:off x="5133535" y="1828800"/>
          <a:ext cx="406400" cy="406400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341688-4DDB-410C-9481-33B2D942AA4D}">
      <dsp:nvSpPr>
        <dsp:cNvPr id="0" name=""/>
        <dsp:cNvSpPr/>
      </dsp:nvSpPr>
      <dsp:spPr>
        <a:xfrm>
          <a:off x="6086330" y="2438399"/>
          <a:ext cx="1135060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>
                  <a:lumMod val="50000"/>
                </a:schemeClr>
              </a:solidFill>
            </a:rPr>
            <a:t>2016-2017</a:t>
          </a:r>
          <a:endParaRPr lang="en-US" sz="22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6086330" y="2438399"/>
        <a:ext cx="1135060" cy="1625600"/>
      </dsp:txXfrm>
    </dsp:sp>
    <dsp:sp modelId="{5AB6B19A-2F85-456C-BA97-BBF63E347DA5}">
      <dsp:nvSpPr>
        <dsp:cNvPr id="0" name=""/>
        <dsp:cNvSpPr/>
      </dsp:nvSpPr>
      <dsp:spPr>
        <a:xfrm>
          <a:off x="6325349" y="1828800"/>
          <a:ext cx="406400" cy="4064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9FDC9-7BD5-1144-8D5C-2C8E880B726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06EC7-8F2D-B24B-B37C-490D72F3A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59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BB2C3-0F2F-4FFC-B6EF-493285EB903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13230-8105-48A7-854E-81A74E9AE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77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13230-8105-48A7-854E-81A74E9AED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12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465819">
              <a:buNone/>
            </a:pPr>
            <a:r>
              <a:rPr lang="en-US" sz="1200" dirty="0" smtClean="0"/>
              <a:t>Created in </a:t>
            </a:r>
            <a:r>
              <a:rPr lang="en-US" sz="1200" dirty="0" smtClean="0"/>
              <a:t>2011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23E3D-CEDA-C34C-A435-60474BDD8D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72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658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You can see how much the program has grown</a:t>
            </a:r>
            <a:r>
              <a:rPr lang="en-US" sz="1400" baseline="0" dirty="0" smtClean="0"/>
              <a:t> over the past 5 years.</a:t>
            </a:r>
            <a:endParaRPr lang="en-US" sz="1400" dirty="0" smtClean="0"/>
          </a:p>
          <a:p>
            <a:pPr marL="0" indent="0" defTabSz="465819">
              <a:buNone/>
            </a:pPr>
            <a:endParaRPr lang="en-US" sz="1400" dirty="0" smtClean="0"/>
          </a:p>
          <a:p>
            <a:pPr marL="0" indent="0" defTabSz="465819">
              <a:buNone/>
            </a:pPr>
            <a:r>
              <a:rPr lang="en-US" sz="1400" dirty="0" smtClean="0"/>
              <a:t>Back in</a:t>
            </a:r>
            <a:r>
              <a:rPr lang="en-US" sz="1400" baseline="0" dirty="0" smtClean="0"/>
              <a:t> </a:t>
            </a:r>
            <a:r>
              <a:rPr lang="en-US" sz="1400" dirty="0" smtClean="0"/>
              <a:t>2011… </a:t>
            </a:r>
            <a:r>
              <a:rPr lang="en-US" sz="1400" baseline="0" dirty="0" smtClean="0"/>
              <a:t>	</a:t>
            </a:r>
            <a:endParaRPr lang="en-US" sz="1400" baseline="0" dirty="0" smtClean="0"/>
          </a:p>
          <a:p>
            <a:pPr marL="685800" lvl="1" indent="-228600" defTabSz="465819">
              <a:buAutoNum type="alphaUcPeriod"/>
            </a:pPr>
            <a:r>
              <a:rPr lang="en-US" sz="1400" baseline="0" dirty="0" smtClean="0"/>
              <a:t>We </a:t>
            </a:r>
            <a:r>
              <a:rPr lang="en-US" sz="1400" baseline="0" dirty="0" smtClean="0"/>
              <a:t>offered only 2 degrees</a:t>
            </a:r>
          </a:p>
          <a:p>
            <a:pPr marL="685800" lvl="1" indent="-228600" defTabSz="465819">
              <a:buAutoNum type="alphaUcPeriod"/>
            </a:pPr>
            <a:r>
              <a:rPr lang="en-US" sz="1400" baseline="0" dirty="0" smtClean="0"/>
              <a:t>We had only 26 students</a:t>
            </a:r>
          </a:p>
          <a:p>
            <a:pPr marL="685800" lvl="1" indent="-228600" defTabSz="465819">
              <a:buAutoNum type="alphaUcPeriod" startAt="3"/>
            </a:pPr>
            <a:r>
              <a:rPr lang="en-US" sz="1400" baseline="0" dirty="0" smtClean="0"/>
              <a:t>We offered only 5 classes		</a:t>
            </a:r>
            <a:endParaRPr lang="en-US" sz="1400" dirty="0" smtClean="0"/>
          </a:p>
          <a:p>
            <a:pPr marL="0" marR="0" indent="0" algn="l" defTabSz="4658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/>
          </a:p>
          <a:p>
            <a:pPr marL="0" marR="0" indent="0" algn="l" defTabSz="4658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Although </a:t>
            </a:r>
            <a:r>
              <a:rPr lang="en-US" sz="1400" dirty="0" smtClean="0"/>
              <a:t>other</a:t>
            </a:r>
            <a:r>
              <a:rPr lang="en-US" sz="1400" baseline="0" dirty="0" smtClean="0"/>
              <a:t> </a:t>
            </a:r>
            <a:r>
              <a:rPr lang="en-US" sz="1400" dirty="0" smtClean="0"/>
              <a:t>colleges offer evening classes, students who work all day find it difficult to access all the courses they</a:t>
            </a:r>
            <a:r>
              <a:rPr lang="en-US" sz="1400" baseline="0" dirty="0" smtClean="0"/>
              <a:t> need for degree completion</a:t>
            </a:r>
            <a:r>
              <a:rPr lang="en-US" sz="1400" dirty="0" smtClean="0"/>
              <a:t> at night.  </a:t>
            </a:r>
            <a:r>
              <a:rPr lang="en-US" sz="1400" dirty="0" smtClean="0"/>
              <a:t>As </a:t>
            </a:r>
            <a:r>
              <a:rPr lang="en-US" sz="1400" dirty="0" smtClean="0"/>
              <a:t>a</a:t>
            </a:r>
            <a:r>
              <a:rPr lang="en-US" sz="1400" baseline="0" dirty="0" smtClean="0"/>
              <a:t> result, if this program did not exist, these students would not otherwise be enrolled at any college at all.</a:t>
            </a:r>
          </a:p>
          <a:p>
            <a:pPr marL="0" marR="0" indent="0" algn="l" defTabSz="4658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baseline="0" dirty="0" smtClean="0"/>
          </a:p>
          <a:p>
            <a:pPr marL="0" marR="0" indent="0" algn="l" defTabSz="4658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baseline="0" dirty="0" smtClean="0"/>
              <a:t>The </a:t>
            </a:r>
            <a:r>
              <a:rPr lang="en-US" sz="1400" b="1" baseline="0" dirty="0" smtClean="0"/>
              <a:t>American School Counselor Association recommends a student to counselor ratio of 250:1. Canada has about </a:t>
            </a:r>
            <a:r>
              <a:rPr lang="en-US" sz="1400" b="1" baseline="0" dirty="0" smtClean="0"/>
              <a:t>600:1, </a:t>
            </a:r>
            <a:r>
              <a:rPr lang="en-US" sz="1400" b="1" baseline="0" dirty="0" smtClean="0"/>
              <a:t>but our </a:t>
            </a:r>
            <a:r>
              <a:rPr lang="en-US" sz="1400" b="1" baseline="0" dirty="0" smtClean="0"/>
              <a:t>program’s ratio is half that.</a:t>
            </a:r>
            <a:endParaRPr lang="en-US" sz="1400" b="1" dirty="0" smtClean="0"/>
          </a:p>
          <a:p>
            <a:pPr marL="0" indent="0" defTabSz="465819">
              <a:buNone/>
            </a:pP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D7CCE-A49E-9441-B679-1044B4BDFEB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402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19"/>
            <a:r>
              <a:rPr lang="en-US" dirty="0"/>
              <a:t>The CWA program also has a successful record of degree </a:t>
            </a:r>
            <a:r>
              <a:rPr lang="en-US" dirty="0" smtClean="0"/>
              <a:t>completion and transfer.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D7CCE-A49E-9441-B679-1044B4BDFEB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853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dirty="0" smtClean="0">
                <a:solidFill>
                  <a:srgbClr val="FF0000"/>
                </a:solidFill>
              </a:rPr>
              <a:t>Access</a:t>
            </a:r>
            <a:r>
              <a:rPr lang="en-US" sz="1200" baseline="0" dirty="0" smtClean="0">
                <a:solidFill>
                  <a:srgbClr val="FF0000"/>
                </a:solidFill>
              </a:rPr>
              <a:t> to </a:t>
            </a:r>
            <a:r>
              <a:rPr lang="en-US" sz="1200" dirty="0" smtClean="0">
                <a:solidFill>
                  <a:srgbClr val="FF0000"/>
                </a:solidFill>
              </a:rPr>
              <a:t>evening </a:t>
            </a:r>
            <a:r>
              <a:rPr lang="en-US" sz="1200" dirty="0" smtClean="0">
                <a:solidFill>
                  <a:srgbClr val="FF0000"/>
                </a:solidFill>
              </a:rPr>
              <a:t>counseling </a:t>
            </a:r>
            <a:r>
              <a:rPr lang="en-US" sz="1200" dirty="0" smtClean="0">
                <a:solidFill>
                  <a:srgbClr val="FF0000"/>
                </a:solidFill>
              </a:rPr>
              <a:t>is an equity issue!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Case </a:t>
            </a:r>
            <a:r>
              <a:rPr lang="en-US" sz="1200" dirty="0" smtClean="0">
                <a:solidFill>
                  <a:srgbClr val="FF0000"/>
                </a:solidFill>
              </a:rPr>
              <a:t>management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Academic</a:t>
            </a:r>
            <a:r>
              <a:rPr lang="en-US" sz="1200" baseline="0" dirty="0" smtClean="0">
                <a:solidFill>
                  <a:srgbClr val="FF0000"/>
                </a:solidFill>
              </a:rPr>
              <a:t> and personal counseling--</a:t>
            </a:r>
            <a:r>
              <a:rPr lang="en-US" sz="1200" dirty="0" smtClean="0">
                <a:solidFill>
                  <a:srgbClr val="FF0000"/>
                </a:solidFill>
              </a:rPr>
              <a:t>From semester 1 to transfer (similar to Puente)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New students have one hours appointments</a:t>
            </a:r>
            <a:r>
              <a:rPr lang="en-US" sz="1200" baseline="0" dirty="0" smtClean="0">
                <a:solidFill>
                  <a:srgbClr val="FF0000"/>
                </a:solidFill>
              </a:rPr>
              <a:t> to create comprehensive SEPs</a:t>
            </a:r>
            <a:endParaRPr lang="en-US" sz="1200" dirty="0" smtClean="0">
              <a:solidFill>
                <a:srgbClr val="FF0000"/>
              </a:solidFill>
            </a:endParaRP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Most students enter</a:t>
            </a:r>
            <a:r>
              <a:rPr lang="en-US" sz="1200" baseline="0" dirty="0" smtClean="0">
                <a:solidFill>
                  <a:srgbClr val="FF0000"/>
                </a:solidFill>
              </a:rPr>
              <a:t> program with units from at least one prior institution – preliminary transcript evaluation</a:t>
            </a:r>
          </a:p>
          <a:p>
            <a:pPr marL="671513" marR="0" lvl="1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 smtClean="0">
                <a:solidFill>
                  <a:srgbClr val="FF0000"/>
                </a:solidFill>
              </a:rPr>
              <a:t>Counsels around English/math placement using Multiple Measures</a:t>
            </a:r>
          </a:p>
          <a:p>
            <a:pPr marL="671513" marR="0" lvl="1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 smtClean="0">
                <a:solidFill>
                  <a:srgbClr val="FF0000"/>
                </a:solidFill>
              </a:rPr>
              <a:t>Our own version of proactive registration in one-on-one appointments</a:t>
            </a:r>
            <a:endParaRPr lang="en-US" sz="1200" dirty="0" smtClean="0">
              <a:solidFill>
                <a:srgbClr val="FF0000"/>
              </a:solidFill>
            </a:endParaRP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1200" baseline="0" dirty="0" smtClean="0">
                <a:solidFill>
                  <a:srgbClr val="FF0000"/>
                </a:solidFill>
              </a:rPr>
              <a:t>Some need reinstatement or probation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1200" baseline="0" dirty="0" smtClean="0">
                <a:solidFill>
                  <a:srgbClr val="FF0000"/>
                </a:solidFill>
              </a:rPr>
              <a:t>Collaborate with faculty and staff on Early Alert and intervention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Most students complete multiple degrees and transfer</a:t>
            </a:r>
          </a:p>
          <a:p>
            <a:pPr marL="214313" marR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solidFill>
                  <a:srgbClr val="FF0000"/>
                </a:solidFill>
              </a:rPr>
              <a:t>Demanding role requires</a:t>
            </a:r>
            <a:r>
              <a:rPr lang="en-US" sz="1200" baseline="0" dirty="0" smtClean="0">
                <a:solidFill>
                  <a:srgbClr val="FF0000"/>
                </a:solidFill>
              </a:rPr>
              <a:t> c</a:t>
            </a:r>
            <a:r>
              <a:rPr lang="en-US" sz="1200" dirty="0" smtClean="0">
                <a:solidFill>
                  <a:srgbClr val="FF0000"/>
                </a:solidFill>
              </a:rPr>
              <a:t>onsistency</a:t>
            </a:r>
            <a:r>
              <a:rPr lang="en-US" sz="1200" baseline="0" dirty="0" smtClean="0">
                <a:solidFill>
                  <a:srgbClr val="FF0000"/>
                </a:solidFill>
              </a:rPr>
              <a:t> and r</a:t>
            </a:r>
            <a:r>
              <a:rPr lang="en-US" sz="1200" dirty="0" smtClean="0">
                <a:solidFill>
                  <a:srgbClr val="FF0000"/>
                </a:solidFill>
              </a:rPr>
              <a:t>apport/trust/relationship</a:t>
            </a:r>
            <a:endParaRPr lang="en-US" sz="1200" dirty="0" smtClean="0">
              <a:solidFill>
                <a:srgbClr val="FF000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13230-8105-48A7-854E-81A74E9AED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74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High Turnover of the position</a:t>
            </a:r>
          </a:p>
          <a:p>
            <a:endParaRPr lang="en-US" sz="1200" b="1" dirty="0" smtClean="0"/>
          </a:p>
          <a:p>
            <a:r>
              <a:rPr lang="en-US" sz="1200" dirty="0" smtClean="0"/>
              <a:t>We have had 5 </a:t>
            </a:r>
            <a:r>
              <a:rPr lang="en-US" sz="1200" dirty="0" smtClean="0"/>
              <a:t>academic </a:t>
            </a:r>
            <a:r>
              <a:rPr lang="en-US" sz="1200" dirty="0" smtClean="0"/>
              <a:t>counselors in 5 years!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 </a:t>
            </a:r>
          </a:p>
          <a:p>
            <a:r>
              <a:rPr lang="en-US" sz="1200" dirty="0" smtClean="0"/>
              <a:t>All </a:t>
            </a:r>
            <a:r>
              <a:rPr lang="en-US" sz="1200" dirty="0" smtClean="0"/>
              <a:t>left </a:t>
            </a:r>
            <a:r>
              <a:rPr lang="en-US" sz="1200" dirty="0" smtClean="0"/>
              <a:t>CWA position for the opportunity to secure a Full Time Tenure Track position.</a:t>
            </a:r>
            <a:br>
              <a:rPr lang="en-US" sz="1200" dirty="0" smtClean="0"/>
            </a:b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13230-8105-48A7-854E-81A74E9AED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07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ym typeface="Wingdings" panose="05000000000000000000" pitchFamily="2" charset="2"/>
              </a:rPr>
              <a:t>TENURE </a:t>
            </a:r>
            <a:r>
              <a:rPr lang="en-US" sz="1200" dirty="0" smtClean="0">
                <a:sym typeface="Wingdings" panose="05000000000000000000" pitchFamily="2" charset="2"/>
              </a:rPr>
              <a:t>CONTRIBUTES</a:t>
            </a:r>
            <a:r>
              <a:rPr lang="en-US" sz="1200" baseline="0" dirty="0" smtClean="0">
                <a:sym typeface="Wingdings" panose="05000000000000000000" pitchFamily="2" charset="2"/>
              </a:rPr>
              <a:t> TO INSTITUTIONAL STABILITY</a:t>
            </a:r>
            <a:endParaRPr lang="en-US" sz="1200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23E3D-CEDA-C34C-A435-60474BDD8D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8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CURRENT</a:t>
            </a:r>
            <a:r>
              <a:rPr lang="en-US" sz="1200" baseline="0" dirty="0" smtClean="0"/>
              <a:t> FUNDING: </a:t>
            </a:r>
            <a:r>
              <a:rPr lang="en-US" sz="1200" baseline="0" dirty="0" smtClean="0"/>
              <a:t>75% INNOVATION, 25% SSSP. Both are renewable for the foreseeable future.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r>
              <a:rPr lang="en-US" sz="1200" dirty="0" smtClean="0"/>
              <a:t>Other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Fulltime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tenure-track Categorical Faculty Counselors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EOPS/CARE Counselor</a:t>
            </a:r>
            <a:r>
              <a:rPr lang="en-US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&amp;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EOPS/CalWORKs Counselor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DC423-CDDB-4C00-943A-67BBD13CBD3E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67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5322-C51E-4F91-B1CF-2AA68B8374F0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A576-9862-4DFB-8C67-E4D7CEACFB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5322-C51E-4F91-B1CF-2AA68B8374F0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A576-9862-4DFB-8C67-E4D7CEACFB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5322-C51E-4F91-B1CF-2AA68B8374F0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A576-9862-4DFB-8C67-E4D7CEACFB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5322-C51E-4F91-B1CF-2AA68B8374F0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A576-9862-4DFB-8C67-E4D7CEACFB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5322-C51E-4F91-B1CF-2AA68B8374F0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A576-9862-4DFB-8C67-E4D7CEACFB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5322-C51E-4F91-B1CF-2AA68B8374F0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A576-9862-4DFB-8C67-E4D7CEACFB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5322-C51E-4F91-B1CF-2AA68B8374F0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A576-9862-4DFB-8C67-E4D7CEACFB0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5322-C51E-4F91-B1CF-2AA68B8374F0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A576-9862-4DFB-8C67-E4D7CEACFB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5322-C51E-4F91-B1CF-2AA68B8374F0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A576-9862-4DFB-8C67-E4D7CEACFB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5322-C51E-4F91-B1CF-2AA68B8374F0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A576-9862-4DFB-8C67-E4D7CEACFB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6858000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6415322-C51E-4F91-B1CF-2AA68B8374F0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A576-9862-4DFB-8C67-E4D7CEACFB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6045" y="964692"/>
            <a:ext cx="5937755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6415322-C51E-4F91-B1CF-2AA68B8374F0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13EA576-9862-4DFB-8C67-E4D7CEACF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24" r="14774" b="1"/>
          <a:stretch/>
        </p:blipFill>
        <p:spPr>
          <a:xfrm>
            <a:off x="20" y="10"/>
            <a:ext cx="9143980" cy="4242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240" y="3415444"/>
            <a:ext cx="6939520" cy="1645920"/>
          </a:xfrm>
        </p:spPr>
        <p:txBody>
          <a:bodyPr>
            <a:normAutofit/>
          </a:bodyPr>
          <a:lstStyle/>
          <a:p>
            <a:r>
              <a:rPr lang="en-US" dirty="0" smtClean="0"/>
              <a:t>College for working adults counselor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5381244"/>
            <a:ext cx="5101209" cy="836676"/>
          </a:xfrm>
        </p:spPr>
        <p:txBody>
          <a:bodyPr>
            <a:normAutofit/>
          </a:bodyPr>
          <a:lstStyle/>
          <a:p>
            <a:r>
              <a:rPr lang="en-US" dirty="0" smtClean="0"/>
              <a:t>Presenters: Kristen Parks &amp; </a:t>
            </a:r>
            <a:r>
              <a:rPr lang="en-US" dirty="0" err="1" smtClean="0"/>
              <a:t>Nadya</a:t>
            </a:r>
            <a:r>
              <a:rPr lang="en-US" dirty="0" smtClean="0"/>
              <a:t> </a:t>
            </a:r>
            <a:r>
              <a:rPr lang="en-US" dirty="0" err="1" smtClean="0"/>
              <a:t>Sigona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447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0" t="79" r="19684" b="13982"/>
          <a:stretch/>
        </p:blipFill>
        <p:spPr>
          <a:xfrm>
            <a:off x="0" y="0"/>
            <a:ext cx="554946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452" y="395203"/>
            <a:ext cx="5937755" cy="11887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Who we are…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0179" y="1979126"/>
            <a:ext cx="3113034" cy="435133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The </a:t>
            </a:r>
            <a:r>
              <a:rPr lang="en-US" sz="2400" dirty="0">
                <a:sym typeface="Wingdings" panose="05000000000000000000" pitchFamily="2" charset="2"/>
              </a:rPr>
              <a:t>ONLY evening/weekend transfer program on the Peninsula</a:t>
            </a:r>
          </a:p>
          <a:p>
            <a:r>
              <a:rPr lang="en-US" sz="2400" dirty="0">
                <a:sym typeface="Wingdings" panose="05000000000000000000" pitchFamily="2" charset="2"/>
              </a:rPr>
              <a:t>A track record of student success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A </a:t>
            </a:r>
            <a:r>
              <a:rPr lang="en-US" sz="2400" dirty="0">
                <a:sym typeface="Wingdings" panose="05000000000000000000" pitchFamily="2" charset="2"/>
              </a:rPr>
              <a:t>permanent, institutionalized </a:t>
            </a:r>
            <a:r>
              <a:rPr lang="en-US" sz="2400" dirty="0" smtClean="0">
                <a:sym typeface="Wingdings" panose="05000000000000000000" pitchFamily="2" charset="2"/>
              </a:rPr>
              <a:t>program</a:t>
            </a:r>
            <a:endParaRPr lang="en-US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72983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3122" y="547374"/>
            <a:ext cx="5937755" cy="1188720"/>
          </a:xfrm>
        </p:spPr>
        <p:txBody>
          <a:bodyPr>
            <a:normAutofit/>
          </a:bodyPr>
          <a:lstStyle/>
          <a:p>
            <a:r>
              <a:rPr lang="en-US" sz="3000" dirty="0"/>
              <a:t>CWA </a:t>
            </a:r>
            <a:r>
              <a:rPr lang="en-US" sz="3000" dirty="0" smtClean="0"/>
              <a:t>Enrollment</a:t>
            </a:r>
            <a:endParaRPr lang="en-US" sz="3000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784442" y="2426007"/>
            <a:ext cx="2309485" cy="857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1" dirty="0" smtClean="0">
                <a:solidFill>
                  <a:schemeClr val="accent1"/>
                </a:solidFill>
              </a:rPr>
              <a:t>Continued demand for the program</a:t>
            </a:r>
            <a:endParaRPr lang="en-US" sz="2400" b="1" i="1" dirty="0">
              <a:solidFill>
                <a:schemeClr val="accent1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1097059"/>
              </p:ext>
            </p:extLst>
          </p:nvPr>
        </p:nvGraphicFramePr>
        <p:xfrm>
          <a:off x="1603122" y="2100331"/>
          <a:ext cx="5937755" cy="3736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370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35594" y="576227"/>
            <a:ext cx="5937755" cy="118872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Completion                  			   &amp; 	   Transfer</a:t>
            </a:r>
            <a:endParaRPr lang="en-US" sz="3200" dirty="0"/>
          </a:p>
        </p:txBody>
      </p:sp>
      <p:sp>
        <p:nvSpPr>
          <p:cNvPr id="2" name="AutoShape 2" descr="Image result for uc berkeley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" name="AutoShape 4" descr="Image result for uc berkeley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1032" name="Picture 8" descr="https://pbs.twimg.com/profile_images/667569099300405248/ba6dE8p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994" y="5328971"/>
            <a:ext cx="1272593" cy="127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pbs.twimg.com/profile_images/448245962738130944/HiLCmSTo_400x4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90" y="5275013"/>
            <a:ext cx="1272724" cy="127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mages.efollett.com/htmlroot/images/templates/storeLogos/CA/1106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23" y="5288360"/>
            <a:ext cx="2177033" cy="121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592068"/>
              </p:ext>
            </p:extLst>
          </p:nvPr>
        </p:nvGraphicFramePr>
        <p:xfrm>
          <a:off x="1635594" y="2440459"/>
          <a:ext cx="5908206" cy="2675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8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663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36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7021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Academic Year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Graduates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Degrees Awarded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92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2013-2014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11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21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92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2014-2015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26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50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92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2015-2016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43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86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92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Total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80</a:t>
                      </a:r>
                      <a:endParaRPr lang="en-US" sz="2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157</a:t>
                      </a:r>
                      <a:endParaRPr lang="en-US" sz="20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565" y="5328971"/>
            <a:ext cx="1660520" cy="121876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20733209">
            <a:off x="630388" y="1774207"/>
            <a:ext cx="3428020" cy="1225185"/>
          </a:xfrm>
          <a:solidFill>
            <a:schemeClr val="bg1">
              <a:lumMod val="95000"/>
            </a:schemeClr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i="1" dirty="0" smtClean="0">
                <a:ln w="13462">
                  <a:noFill/>
                  <a:prstDash val="solid"/>
                </a:ln>
                <a:solidFill>
                  <a:schemeClr val="accent1"/>
                </a:solidFill>
              </a:rPr>
              <a:t>90</a:t>
            </a:r>
            <a:r>
              <a:rPr lang="en-US" sz="2400" b="1" i="1" dirty="0" smtClean="0">
                <a:ln w="13462">
                  <a:noFill/>
                  <a:prstDash val="solid"/>
                </a:ln>
                <a:solidFill>
                  <a:schemeClr val="accent1"/>
                </a:solidFill>
              </a:rPr>
              <a:t>% of CWA grads transfer to a four-year college or university!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28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CWA dedicated Counselor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045" y="2738253"/>
            <a:ext cx="4096407" cy="310198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One-hour appointments for new students</a:t>
            </a:r>
          </a:p>
          <a:p>
            <a:r>
              <a:rPr lang="en-US" sz="2800" dirty="0" smtClean="0"/>
              <a:t>Comprehensive educational plans</a:t>
            </a:r>
          </a:p>
          <a:p>
            <a:r>
              <a:rPr lang="en-US" sz="2800" dirty="0" smtClean="0"/>
              <a:t>Continuing students </a:t>
            </a:r>
            <a:r>
              <a:rPr lang="en-US" sz="2800" dirty="0">
                <a:solidFill>
                  <a:srgbClr val="000000"/>
                </a:solidFill>
              </a:rPr>
              <a:t>meet with </a:t>
            </a:r>
            <a:r>
              <a:rPr lang="en-US" sz="2800" dirty="0" smtClean="0">
                <a:solidFill>
                  <a:srgbClr val="000000"/>
                </a:solidFill>
              </a:rPr>
              <a:t>counselor </a:t>
            </a:r>
            <a:r>
              <a:rPr lang="en-US" sz="2800" i="1" dirty="0" smtClean="0">
                <a:solidFill>
                  <a:srgbClr val="000000"/>
                </a:solidFill>
              </a:rPr>
              <a:t>at </a:t>
            </a:r>
            <a:r>
              <a:rPr lang="en-US" sz="2800" i="1" dirty="0">
                <a:solidFill>
                  <a:srgbClr val="000000"/>
                </a:solidFill>
              </a:rPr>
              <a:t>least </a:t>
            </a:r>
            <a:r>
              <a:rPr lang="en-US" sz="2800" dirty="0">
                <a:solidFill>
                  <a:srgbClr val="000000"/>
                </a:solidFill>
              </a:rPr>
              <a:t>once per semester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endParaRPr lang="en-US" sz="2800" dirty="0" smtClean="0"/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49736" y="2855935"/>
            <a:ext cx="1521153" cy="971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39606" y="4272600"/>
            <a:ext cx="1429498" cy="142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0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1543415" y="555121"/>
            <a:ext cx="5937755" cy="11887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brief history…</a:t>
            </a:r>
            <a:endParaRPr lang="en-US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691712" y="1067437"/>
            <a:ext cx="7886700" cy="4556537"/>
            <a:chOff x="691712" y="1105015"/>
            <a:chExt cx="7886700" cy="4556537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2726008883"/>
                </p:ext>
              </p:extLst>
            </p:nvPr>
          </p:nvGraphicFramePr>
          <p:xfrm>
            <a:off x="691712" y="1105015"/>
            <a:ext cx="78867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1929008" y="4892111"/>
              <a:ext cx="20918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PART-TIME</a:t>
              </a:r>
              <a:endParaRPr lang="en-US" sz="2400" dirty="0"/>
            </a:p>
          </p:txBody>
        </p:sp>
        <p:sp>
          <p:nvSpPr>
            <p:cNvPr id="6" name="Right Brace 5"/>
            <p:cNvSpPr/>
            <p:nvPr/>
          </p:nvSpPr>
          <p:spPr>
            <a:xfrm rot="5400000">
              <a:off x="2911412" y="2786153"/>
              <a:ext cx="327456" cy="3720231"/>
            </a:xfrm>
            <a:prstGeom prst="rightBrace">
              <a:avLst>
                <a:gd name="adj1" fmla="val 8333"/>
                <a:gd name="adj2" fmla="val 52346"/>
              </a:avLst>
            </a:prstGeom>
            <a:noFill/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Brace 9"/>
            <p:cNvSpPr/>
            <p:nvPr/>
          </p:nvSpPr>
          <p:spPr>
            <a:xfrm rot="5400000">
              <a:off x="6431226" y="3951075"/>
              <a:ext cx="327456" cy="1390389"/>
            </a:xfrm>
            <a:prstGeom prst="rightBrace">
              <a:avLst>
                <a:gd name="adj1" fmla="val 8333"/>
                <a:gd name="adj2" fmla="val 52346"/>
              </a:avLst>
            </a:prstGeom>
            <a:noFill/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99134" y="4892111"/>
              <a:ext cx="20918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FULL-TIME</a:t>
              </a:r>
            </a:p>
            <a:p>
              <a:pPr algn="ctr"/>
              <a:r>
                <a:rPr lang="en-US" sz="2000" i="1" dirty="0" smtClean="0">
                  <a:solidFill>
                    <a:schemeClr val="accent1"/>
                  </a:solidFill>
                </a:rPr>
                <a:t>*Non-tenure track</a:t>
              </a:r>
              <a:endParaRPr lang="en-US" sz="2000" i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618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1" r="29975" b="21336"/>
          <a:stretch/>
        </p:blipFill>
        <p:spPr>
          <a:xfrm>
            <a:off x="3093928" y="174487"/>
            <a:ext cx="6050072" cy="66835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266" y="174486"/>
            <a:ext cx="5937755" cy="11887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WE BELIEVE…</a:t>
            </a:r>
            <a:endParaRPr lang="en-US" sz="3200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62454" y="2078411"/>
            <a:ext cx="2618948" cy="4064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ym typeface="Wingdings" panose="05000000000000000000" pitchFamily="2" charset="2"/>
              </a:rPr>
              <a:t>Students deserve high quality, consistent services </a:t>
            </a:r>
            <a:endParaRPr lang="en-US" sz="2400" dirty="0" smtClean="0">
              <a:sym typeface="Wingdings" panose="05000000000000000000" pitchFamily="2" charset="2"/>
            </a:endParaRPr>
          </a:p>
          <a:p>
            <a:r>
              <a:rPr lang="en-US" sz="2400" dirty="0" smtClean="0"/>
              <a:t>Tenure </a:t>
            </a:r>
            <a:r>
              <a:rPr lang="en-US" sz="2400" dirty="0"/>
              <a:t>creates </a:t>
            </a:r>
            <a:r>
              <a:rPr lang="en-US" sz="2400" dirty="0" smtClean="0"/>
              <a:t>experienced leaders w/ an incentive </a:t>
            </a:r>
            <a:r>
              <a:rPr lang="en-US" sz="2400" dirty="0"/>
              <a:t>to </a:t>
            </a:r>
            <a:r>
              <a:rPr lang="en-US" sz="2400" dirty="0" smtClean="0"/>
              <a:t>innovate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241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we propose…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permanent counselor for a permanent program</a:t>
            </a:r>
          </a:p>
          <a:p>
            <a:r>
              <a:rPr lang="en-US" sz="2800" dirty="0" smtClean="0"/>
              <a:t>Position status change to </a:t>
            </a:r>
            <a:r>
              <a:rPr lang="en-US" sz="2800" u="sng" dirty="0" smtClean="0">
                <a:solidFill>
                  <a:schemeClr val="accent1"/>
                </a:solidFill>
              </a:rPr>
              <a:t>tenure-track</a:t>
            </a:r>
          </a:p>
          <a:p>
            <a:r>
              <a:rPr lang="en-US" sz="2800" dirty="0" smtClean="0"/>
              <a:t>A </a:t>
            </a:r>
            <a:r>
              <a:rPr lang="en-US" sz="2800" u="sng" dirty="0" smtClean="0">
                <a:solidFill>
                  <a:schemeClr val="accent1"/>
                </a:solidFill>
              </a:rPr>
              <a:t>fully funded position</a:t>
            </a:r>
            <a:r>
              <a:rPr lang="en-US" sz="2800" dirty="0"/>
              <a:t> </a:t>
            </a:r>
            <a:r>
              <a:rPr lang="en-US" sz="2800" dirty="0" smtClean="0"/>
              <a:t>with zero impact to Fund 1</a:t>
            </a:r>
          </a:p>
        </p:txBody>
      </p:sp>
    </p:spTree>
    <p:extLst>
      <p:ext uri="{BB962C8B-B14F-4D97-AF65-F5344CB8AC3E}">
        <p14:creationId xmlns:p14="http://schemas.microsoft.com/office/powerpoint/2010/main" val="385003254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262</TotalTime>
  <Words>357</Words>
  <Application>Microsoft Office PowerPoint</Application>
  <PresentationFormat>On-screen Show (4:3)</PresentationFormat>
  <Paragraphs>89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Gill Sans MT</vt:lpstr>
      <vt:lpstr>Wingdings</vt:lpstr>
      <vt:lpstr>Parcel</vt:lpstr>
      <vt:lpstr>College for working adults counselor</vt:lpstr>
      <vt:lpstr>Who we are…</vt:lpstr>
      <vt:lpstr>CWA Enrollment</vt:lpstr>
      <vt:lpstr>Completion                        &amp;     Transfer</vt:lpstr>
      <vt:lpstr>CWA dedicated Counselor</vt:lpstr>
      <vt:lpstr>A brief history…</vt:lpstr>
      <vt:lpstr>WHAT WE BELIEVE…</vt:lpstr>
      <vt:lpstr>What we propose…</vt:lpstr>
    </vt:vector>
  </TitlesOfParts>
  <Company>SMCCD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Sigona, Nadya</dc:creator>
  <cp:lastModifiedBy>Parks, Kristen</cp:lastModifiedBy>
  <cp:revision>41</cp:revision>
  <dcterms:created xsi:type="dcterms:W3CDTF">2016-11-01T23:33:57Z</dcterms:created>
  <dcterms:modified xsi:type="dcterms:W3CDTF">2016-11-07T21:52:01Z</dcterms:modified>
</cp:coreProperties>
</file>