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  <Override PartName="/ppt/charts/style4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handoutMasterIdLst>
    <p:handoutMasterId r:id="rId11"/>
  </p:handoutMasterIdLst>
  <p:sldIdLst>
    <p:sldId id="256" r:id="rId2"/>
    <p:sldId id="257" r:id="rId3"/>
    <p:sldId id="261" r:id="rId4"/>
    <p:sldId id="264" r:id="rId5"/>
    <p:sldId id="262" r:id="rId6"/>
    <p:sldId id="263" r:id="rId7"/>
    <p:sldId id="258" r:id="rId8"/>
    <p:sldId id="259" r:id="rId9"/>
    <p:sldId id="260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7" d="100"/>
          <a:sy n="87" d="100"/>
        </p:scale>
        <p:origin x="-78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On Campus Courses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646</c:v>
                </c:pt>
                <c:pt idx="1">
                  <c:v>500</c:v>
                </c:pt>
                <c:pt idx="2">
                  <c:v>408</c:v>
                </c:pt>
                <c:pt idx="3">
                  <c:v>447</c:v>
                </c:pt>
                <c:pt idx="4">
                  <c:v>420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HS Campus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248</c:v>
                </c:pt>
                <c:pt idx="1">
                  <c:v>305</c:v>
                </c:pt>
                <c:pt idx="2">
                  <c:v>310</c:v>
                </c:pt>
                <c:pt idx="3">
                  <c:v>373</c:v>
                </c:pt>
                <c:pt idx="4">
                  <c:v>487</c:v>
                </c:pt>
              </c:numCache>
            </c:numRef>
          </c:val>
        </c:ser>
        <c:dLbls/>
        <c:overlap val="100"/>
        <c:axId val="108778240"/>
        <c:axId val="108779776"/>
      </c:barChart>
      <c:catAx>
        <c:axId val="1087782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779776"/>
        <c:crosses val="autoZero"/>
        <c:auto val="1"/>
        <c:lblAlgn val="ctr"/>
        <c:lblOffset val="100"/>
      </c:catAx>
      <c:valAx>
        <c:axId val="1087797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778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DE Students</c:v>
                </c:pt>
              </c:strCache>
            </c:strRef>
          </c:tx>
          <c:dPt>
            <c:idx val="0"/>
            <c:spPr>
              <a:solidFill>
                <a:schemeClr val="accent4"/>
              </a:solidFill>
            </c:spPr>
          </c:dPt>
          <c:dPt>
            <c:idx val="1"/>
            <c:spPr>
              <a:solidFill>
                <a:schemeClr val="accent6"/>
              </a:solidFill>
            </c:spPr>
          </c:dPt>
          <c:dPt>
            <c:idx val="2"/>
            <c:spPr>
              <a:solidFill>
                <a:schemeClr val="accent5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accent4"/>
                        </a:solidFill>
                      </a:rPr>
                      <a:t>HS Campus
48%</a:t>
                    </a:r>
                  </a:p>
                </c:rich>
              </c:tx>
              <c:dLblPos val="outEnd"/>
              <c:showCatName val="1"/>
              <c:showPercent val="1"/>
              <c:separator>
</c:separator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accent6"/>
                        </a:solidFill>
                      </a:rPr>
                      <a:t>College Campus
41%</a:t>
                    </a:r>
                  </a:p>
                </c:rich>
              </c:tx>
              <c:dLblPos val="outEnd"/>
              <c:showCatName val="1"/>
              <c:showPercent val="1"/>
              <c:separator>
</c:separator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accent5"/>
                        </a:solidFill>
                      </a:rPr>
                      <a:t>Middle College
11%</a:t>
                    </a:r>
                  </a:p>
                </c:rich>
              </c:tx>
              <c:dLblPos val="outEnd"/>
              <c:showCatName val="1"/>
              <c:showPercent val="1"/>
              <c:separator>
</c:separator>
            </c:dLbl>
            <c:dLblPos val="inEnd"/>
            <c:showVal val="1"/>
            <c:showLeaderLines val="1"/>
          </c:dLbls>
          <c:cat>
            <c:strRef>
              <c:f>Sheet1!$A$2:$A$4</c:f>
              <c:strCache>
                <c:ptCount val="3"/>
                <c:pt idx="0">
                  <c:v>HS Campus</c:v>
                </c:pt>
                <c:pt idx="1">
                  <c:v>College Campus</c:v>
                </c:pt>
                <c:pt idx="2">
                  <c:v>Middle College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487</c:v>
                </c:pt>
                <c:pt idx="1">
                  <c:v>420</c:v>
                </c:pt>
                <c:pt idx="2">
                  <c:v>110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Ethnicity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6"/>
                        </a:solidFill>
                      </a:rPr>
                      <a:t>Other
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CatName val="1"/>
              <c:showPercent val="1"/>
            </c:dLbl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Asian</c:v>
                </c:pt>
                <c:pt idx="1">
                  <c:v>Hispanic</c:v>
                </c:pt>
                <c:pt idx="2">
                  <c:v>Mixed</c:v>
                </c:pt>
                <c:pt idx="3">
                  <c:v>White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158</c:v>
                </c:pt>
                <c:pt idx="1">
                  <c:v>318</c:v>
                </c:pt>
                <c:pt idx="2">
                  <c:v>124</c:v>
                </c:pt>
                <c:pt idx="3">
                  <c:v>305</c:v>
                </c:pt>
                <c:pt idx="4">
                  <c:v>105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Success Rates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On Campus Courses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80.099999999999994</c:v>
                </c:pt>
                <c:pt idx="1">
                  <c:v>78.900000000000006</c:v>
                </c:pt>
                <c:pt idx="2">
                  <c:v>80.7</c:v>
                </c:pt>
                <c:pt idx="3">
                  <c:v>81.900000000000006</c:v>
                </c:pt>
                <c:pt idx="4">
                  <c:v>81.5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HS Campus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83.9</c:v>
                </c:pt>
                <c:pt idx="1">
                  <c:v>87.5</c:v>
                </c:pt>
                <c:pt idx="2">
                  <c:v>88.2</c:v>
                </c:pt>
                <c:pt idx="3">
                  <c:v>90.7</c:v>
                </c:pt>
                <c:pt idx="4">
                  <c:v>88.2</c:v>
                </c:pt>
              </c:numCache>
            </c:numRef>
          </c:val>
        </c:ser>
        <c:dLbls/>
        <c:axId val="89926272"/>
        <c:axId val="89940352"/>
      </c:barChart>
      <c:catAx>
        <c:axId val="899262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40352"/>
        <c:crosses val="autoZero"/>
        <c:auto val="1"/>
        <c:lblAlgn val="ctr"/>
        <c:lblOffset val="100"/>
      </c:catAx>
      <c:valAx>
        <c:axId val="899403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26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Retention Rates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On Campus Courses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93.5</c:v>
                </c:pt>
                <c:pt idx="1">
                  <c:v>94.3</c:v>
                </c:pt>
                <c:pt idx="2">
                  <c:v>92.1</c:v>
                </c:pt>
                <c:pt idx="3">
                  <c:v>91.7</c:v>
                </c:pt>
                <c:pt idx="4">
                  <c:v>92.1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HS Campus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96.3</c:v>
                </c:pt>
                <c:pt idx="1">
                  <c:v>92.9</c:v>
                </c:pt>
                <c:pt idx="2">
                  <c:v>94</c:v>
                </c:pt>
                <c:pt idx="3">
                  <c:v>98.2</c:v>
                </c:pt>
                <c:pt idx="4">
                  <c:v>98.4</c:v>
                </c:pt>
              </c:numCache>
            </c:numRef>
          </c:val>
        </c:ser>
        <c:dLbls/>
        <c:gapWidth val="219"/>
        <c:axId val="104473344"/>
        <c:axId val="104474880"/>
      </c:barChart>
      <c:catAx>
        <c:axId val="1044733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74880"/>
        <c:crosses val="autoZero"/>
        <c:auto val="1"/>
        <c:lblAlgn val="ctr"/>
        <c:lblOffset val="100"/>
      </c:catAx>
      <c:valAx>
        <c:axId val="1044748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73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1DC6086-7ACE-4CFC-A20F-D21452698F2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F82E57-E802-432C-9B42-A275CD4A09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F5F1E0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133" y="3440900"/>
            <a:ext cx="12192000" cy="3417000"/>
          </a:xfrm>
          <a:prstGeom prst="rect">
            <a:avLst/>
          </a:prstGeom>
          <a:solidFill>
            <a:srgbClr val="A8122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2507201" y="2382450"/>
            <a:ext cx="7177599" cy="2093100"/>
          </a:xfrm>
          <a:prstGeom prst="rect">
            <a:avLst/>
          </a:prstGeom>
          <a:noFill/>
          <a:ln w="19050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2592600" y="2441850"/>
            <a:ext cx="7006800" cy="1974300"/>
          </a:xfrm>
          <a:prstGeom prst="rect">
            <a:avLst/>
          </a:prstGeom>
          <a:solidFill>
            <a:srgbClr val="222222"/>
          </a:solidFill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dark">
    <p:bg>
      <p:bgPr>
        <a:solidFill>
          <a:srgbClr val="22222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601200" y="438001"/>
            <a:ext cx="10989600" cy="5981999"/>
          </a:xfrm>
          <a:prstGeom prst="rect">
            <a:avLst/>
          </a:prstGeom>
          <a:noFill/>
          <a:ln w="9525" cap="flat" cmpd="sng">
            <a:solidFill>
              <a:srgbClr val="F5F1E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704800" y="519300"/>
            <a:ext cx="10782400" cy="5819400"/>
          </a:xfrm>
          <a:prstGeom prst="rect">
            <a:avLst/>
          </a:prstGeom>
          <a:noFill/>
          <a:ln w="28575" cap="flat" cmpd="sng">
            <a:solidFill>
              <a:srgbClr val="F5F1E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90899362-462D-45F7-ADAB-D76CE4EF617E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1F0D8141-0548-460C-B037-49CAA36C2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3636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90899362-462D-45F7-ADAB-D76CE4EF617E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1F0D8141-0548-460C-B037-49CAA36C2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6465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90899362-462D-45F7-ADAB-D76CE4EF617E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/>
          <a:lstStyle/>
          <a:p>
            <a:fld id="{1F0D8141-0548-460C-B037-49CAA36C2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681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133" y="3440900"/>
            <a:ext cx="12192000" cy="3417000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864200" y="2830501"/>
            <a:ext cx="10463600" cy="1196999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914400" y="2862150"/>
            <a:ext cx="10363200" cy="1133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2400"/>
            </a:lvl1pPr>
            <a:lvl2pPr lvl="1" algn="ctr" rtl="0">
              <a:spcBef>
                <a:spcPts val="0"/>
              </a:spcBef>
              <a:buSzPct val="100000"/>
              <a:defRPr sz="2400"/>
            </a:lvl2pPr>
            <a:lvl3pPr lvl="2" algn="ctr" rtl="0">
              <a:spcBef>
                <a:spcPts val="0"/>
              </a:spcBef>
              <a:buSzPct val="100000"/>
              <a:defRPr sz="2400"/>
            </a:lvl3pPr>
            <a:lvl4pPr lvl="3" algn="ctr" rtl="0">
              <a:spcBef>
                <a:spcPts val="0"/>
              </a:spcBef>
              <a:buSzPct val="100000"/>
              <a:defRPr sz="2400"/>
            </a:lvl4pPr>
            <a:lvl5pPr lvl="4" algn="ctr" rtl="0">
              <a:spcBef>
                <a:spcPts val="0"/>
              </a:spcBef>
              <a:buSzPct val="100000"/>
              <a:defRPr sz="2400"/>
            </a:lvl5pPr>
            <a:lvl6pPr lvl="5" algn="ctr" rtl="0">
              <a:spcBef>
                <a:spcPts val="0"/>
              </a:spcBef>
              <a:buSzPct val="100000"/>
              <a:defRPr sz="2400"/>
            </a:lvl6pPr>
            <a:lvl7pPr lvl="6" algn="ctr" rtl="0">
              <a:spcBef>
                <a:spcPts val="0"/>
              </a:spcBef>
              <a:buSzPct val="100000"/>
              <a:defRPr sz="2400"/>
            </a:lvl7pPr>
            <a:lvl8pPr lvl="7" algn="ctr" rtl="0">
              <a:spcBef>
                <a:spcPts val="0"/>
              </a:spcBef>
              <a:buSzPct val="100000"/>
              <a:defRPr sz="2400"/>
            </a:lvl8pPr>
            <a:lvl9pPr lvl="8" algn="ctr" rtl="0">
              <a:spcBef>
                <a:spcPts val="0"/>
              </a:spcBef>
              <a:buSzPct val="100000"/>
              <a:defRPr sz="24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914400" y="4196812"/>
            <a:ext cx="103632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buClr>
                <a:srgbClr val="A8122A"/>
              </a:buClr>
              <a:buSzPct val="100000"/>
              <a:buFont typeface="Merriweather"/>
              <a:buNone/>
              <a:defRPr sz="18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buClr>
                <a:srgbClr val="A8122A"/>
              </a:buClr>
              <a:buFont typeface="Merriweather"/>
              <a:buNone/>
              <a:defRPr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bg>
      <p:bgPr>
        <a:solidFill>
          <a:srgbClr val="22222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133" y="0"/>
            <a:ext cx="12192000" cy="2188199"/>
          </a:xfrm>
          <a:prstGeom prst="rect">
            <a:avLst/>
          </a:prstGeom>
          <a:solidFill>
            <a:srgbClr val="A8122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5431201" y="1696214"/>
            <a:ext cx="1329599" cy="997199"/>
          </a:xfrm>
          <a:prstGeom prst="rect">
            <a:avLst/>
          </a:prstGeom>
          <a:noFill/>
          <a:ln w="9525" cap="flat" cmpd="sng">
            <a:solidFill>
              <a:srgbClr val="F5F1E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5514601" y="1758764"/>
            <a:ext cx="1162799" cy="8720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2090801" y="2882401"/>
            <a:ext cx="8010399" cy="1093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Font typeface="Merriweather"/>
              <a:defRPr i="1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Shape 22"/>
          <p:cNvSpPr txBox="1"/>
          <p:nvPr/>
        </p:nvSpPr>
        <p:spPr>
          <a:xfrm>
            <a:off x="4791200" y="1727626"/>
            <a:ext cx="2609600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9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133" y="1"/>
            <a:ext cx="12192000" cy="10622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2353801" y="697300"/>
            <a:ext cx="7484399" cy="729300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413601" y="743350"/>
            <a:ext cx="7364799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09600" y="1871075"/>
            <a:ext cx="10972800" cy="4696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09600" y="1863150"/>
            <a:ext cx="5326000" cy="4704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6256365" y="1863150"/>
            <a:ext cx="5326000" cy="4704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Shape 31"/>
          <p:cNvSpPr/>
          <p:nvPr/>
        </p:nvSpPr>
        <p:spPr>
          <a:xfrm>
            <a:off x="133" y="1"/>
            <a:ext cx="12192000" cy="10622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2353801" y="697300"/>
            <a:ext cx="7484399" cy="729300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2413601" y="743350"/>
            <a:ext cx="7364799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09600" y="1950375"/>
            <a:ext cx="3509200" cy="461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298617" y="1950375"/>
            <a:ext cx="3509200" cy="461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7987636" y="1950375"/>
            <a:ext cx="3509200" cy="461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Shape 38"/>
          <p:cNvSpPr/>
          <p:nvPr/>
        </p:nvSpPr>
        <p:spPr>
          <a:xfrm>
            <a:off x="133" y="1"/>
            <a:ext cx="12192000" cy="10622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>
            <a:off x="2353801" y="697300"/>
            <a:ext cx="7484399" cy="729300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2413601" y="743350"/>
            <a:ext cx="7364799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133" y="1"/>
            <a:ext cx="12192000" cy="10622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" name="Shape 43"/>
          <p:cNvSpPr/>
          <p:nvPr/>
        </p:nvSpPr>
        <p:spPr>
          <a:xfrm>
            <a:off x="2353801" y="697300"/>
            <a:ext cx="7484399" cy="729300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413601" y="743350"/>
            <a:ext cx="7364799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133" y="5795701"/>
            <a:ext cx="12192000" cy="1062299"/>
          </a:xfrm>
          <a:prstGeom prst="rect">
            <a:avLst/>
          </a:prstGeom>
          <a:solidFill>
            <a:srgbClr val="F5F1E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09600" y="5795701"/>
            <a:ext cx="10972800" cy="1062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360"/>
              </a:spcBef>
              <a:buClr>
                <a:srgbClr val="A8122A"/>
              </a:buClr>
              <a:buSzPct val="100000"/>
              <a:buFont typeface="Merriweather"/>
              <a:buNone/>
              <a:defRPr sz="1400" i="1">
                <a:solidFill>
                  <a:srgbClr val="A8122A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light">
    <p:bg>
      <p:bgPr>
        <a:solidFill>
          <a:srgbClr val="F5F1E0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601200" y="438001"/>
            <a:ext cx="10989600" cy="5981999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704800" y="519300"/>
            <a:ext cx="10782400" cy="5819400"/>
          </a:xfrm>
          <a:prstGeom prst="rect">
            <a:avLst/>
          </a:prstGeom>
          <a:noFill/>
          <a:ln w="28575" cap="flat" cmpd="sng">
            <a:solidFill>
              <a:srgbClr val="22222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413734" y="742400"/>
            <a:ext cx="7364799" cy="637200"/>
          </a:xfrm>
          <a:prstGeom prst="rect">
            <a:avLst/>
          </a:prstGeom>
          <a:solidFill>
            <a:srgbClr val="222222"/>
          </a:solidFill>
          <a:ln>
            <a:noFill/>
          </a:ln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buFont typeface="Merriweather"/>
              <a:buNone/>
              <a:defRPr sz="16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222222"/>
              </a:buClr>
              <a:buSzPct val="100000"/>
              <a:buFont typeface="Raleway"/>
              <a:buChar char="◉"/>
              <a:defRPr sz="2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480"/>
              </a:spcBef>
              <a:buClr>
                <a:srgbClr val="222222"/>
              </a:buClr>
              <a:buSzPct val="100000"/>
              <a:buFont typeface="Raleway"/>
              <a:defRPr sz="20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480"/>
              </a:spcBef>
              <a:buClr>
                <a:srgbClr val="222222"/>
              </a:buClr>
              <a:buSzPct val="100000"/>
              <a:buFont typeface="Raleway"/>
              <a:defRPr sz="20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360"/>
              </a:spcBef>
              <a:buClr>
                <a:srgbClr val="222222"/>
              </a:buClr>
              <a:buSzPct val="100000"/>
              <a:buFont typeface="Raleway"/>
              <a:defRPr sz="1600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Director of Dual Enrollment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894114" y="4724400"/>
            <a:ext cx="8534400" cy="1752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Student Services – High School Programs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214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Need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Large number of students are Dually Enrolled (DE).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centralized structure to manage DE students.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training for faculty and staff for managing young students.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 Students are not engaged in support programs.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formal structure for communicating between High Schools and College faculty, staff, and families.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Numbers will continue to increase as state wide and local initiatives come to fruition.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089678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96886" y="721179"/>
            <a:ext cx="7366000" cy="636588"/>
          </a:xfrm>
        </p:spPr>
        <p:txBody>
          <a:bodyPr/>
          <a:lstStyle/>
          <a:p>
            <a:r>
              <a:rPr lang="en-US" sz="4000" dirty="0" smtClean="0"/>
              <a:t>High Number of Students</a:t>
            </a:r>
            <a:endParaRPr lang="en-US" sz="4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346227427"/>
              </p:ext>
            </p:extLst>
          </p:nvPr>
        </p:nvGraphicFramePr>
        <p:xfrm>
          <a:off x="794656" y="1447799"/>
          <a:ext cx="10624457" cy="4760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32872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62200" y="721179"/>
            <a:ext cx="7366000" cy="636588"/>
          </a:xfrm>
        </p:spPr>
        <p:txBody>
          <a:bodyPr>
            <a:noAutofit/>
          </a:bodyPr>
          <a:lstStyle/>
          <a:p>
            <a:r>
              <a:rPr lang="en-US" sz="4000" dirty="0" smtClean="0"/>
              <a:t>2015-16 Numbers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741081373"/>
              </p:ext>
            </p:extLst>
          </p:nvPr>
        </p:nvGraphicFramePr>
        <p:xfrm>
          <a:off x="957943" y="1513115"/>
          <a:ext cx="10406742" cy="4659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773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460171" y="688522"/>
            <a:ext cx="7366000" cy="636588"/>
          </a:xfrm>
        </p:spPr>
        <p:txBody>
          <a:bodyPr/>
          <a:lstStyle/>
          <a:p>
            <a:r>
              <a:rPr lang="en-US" sz="4000" dirty="0" smtClean="0"/>
              <a:t>Race and Ethnicity</a:t>
            </a:r>
            <a:endParaRPr lang="en-US" sz="4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053793178"/>
              </p:ext>
            </p:extLst>
          </p:nvPr>
        </p:nvGraphicFramePr>
        <p:xfrm>
          <a:off x="914400" y="1447800"/>
          <a:ext cx="10439399" cy="4814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303524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Success and Retention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945553008"/>
              </p:ext>
            </p:extLst>
          </p:nvPr>
        </p:nvGraphicFramePr>
        <p:xfrm>
          <a:off x="522514" y="1902733"/>
          <a:ext cx="53863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xmlns="" val="2639537022"/>
              </p:ext>
            </p:extLst>
          </p:nvPr>
        </p:nvGraphicFramePr>
        <p:xfrm>
          <a:off x="6312581" y="1902733"/>
          <a:ext cx="5389562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747446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Trends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09600" y="1871075"/>
            <a:ext cx="10972800" cy="307103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AB 288 (2015) College and Career Access Pathways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California Community College Linked Learning Initiatives (2011)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Dual Enrollment/Early College efforts in San Mateo County (2008)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SMCCCD Strategic Plan Goals 1 &amp; </a:t>
            </a:r>
            <a:r>
              <a:rPr lang="en-US" dirty="0" smtClean="0"/>
              <a:t>2:</a:t>
            </a:r>
          </a:p>
          <a:p>
            <a:pPr marL="457200" lvl="1" indent="-457200"/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2114" y="3646712"/>
            <a:ext cx="8915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Arial" pitchFamily="34" charset="0"/>
              <a:buChar char="•"/>
            </a:pPr>
            <a:r>
              <a:rPr lang="en-US" dirty="0" smtClean="0"/>
              <a:t>Use emerging practices to accelerate student progression through basic skills and ESL sequences into college level </a:t>
            </a:r>
            <a:r>
              <a:rPr lang="en-US" dirty="0" smtClean="0"/>
              <a:t>work.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dirty="0" smtClean="0"/>
              <a:t>Support </a:t>
            </a:r>
            <a:r>
              <a:rPr lang="en-US" dirty="0" smtClean="0"/>
              <a:t>seamless transitions to college for secondary school </a:t>
            </a:r>
            <a:r>
              <a:rPr lang="en-US" dirty="0" smtClean="0"/>
              <a:t>students.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dirty="0" smtClean="0"/>
              <a:t>Increase </a:t>
            </a:r>
            <a:r>
              <a:rPr lang="en-US" dirty="0" smtClean="0"/>
              <a:t>middle college and early college </a:t>
            </a:r>
            <a:r>
              <a:rPr lang="en-US" dirty="0" smtClean="0"/>
              <a:t>opportunities.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dirty="0" smtClean="0"/>
              <a:t>Make </a:t>
            </a:r>
            <a:r>
              <a:rPr lang="en-US" dirty="0" smtClean="0"/>
              <a:t>concurrent and dual enrollment processes more efficient and accessible for secondary schools and their students.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2556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Liaison between the college campus and high schools.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Centralized office to provide support and advocacy for DE students, HS instructors, College professors, and administration.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Address unique student population with specific support services needed.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Identify disconnect between basic skills and academic behaviors between secondary and postsecondary education.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5433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799" y="819150"/>
            <a:ext cx="7366000" cy="636588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Questions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6143" y="1774370"/>
            <a:ext cx="8175170" cy="3102429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Please feel free to ask any </a:t>
            </a:r>
            <a:r>
              <a:rPr lang="en-US" dirty="0" smtClean="0">
                <a:solidFill>
                  <a:schemeClr val="bg1"/>
                </a:solidFill>
              </a:rPr>
              <a:t>additional questions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Thank </a:t>
            </a:r>
            <a:r>
              <a:rPr lang="en-US" dirty="0" smtClean="0">
                <a:solidFill>
                  <a:schemeClr val="bg1"/>
                </a:solidFill>
              </a:rPr>
              <a:t>you for your time.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162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thell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270</Words>
  <Application>Microsoft Office PowerPoint</Application>
  <PresentationFormat>Custom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Othello template</vt:lpstr>
      <vt:lpstr>Director of Dual Enrollment</vt:lpstr>
      <vt:lpstr>Need </vt:lpstr>
      <vt:lpstr>High Number of Students</vt:lpstr>
      <vt:lpstr>2015-16 Numbers</vt:lpstr>
      <vt:lpstr>Race and Ethnicity</vt:lpstr>
      <vt:lpstr>Success and Retention</vt:lpstr>
      <vt:lpstr>Trends</vt:lpstr>
      <vt:lpstr>Pipeline</vt:lpstr>
      <vt:lpstr>Questions</vt:lpstr>
    </vt:vector>
  </TitlesOfParts>
  <Company>SMCCD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 of Dual Enrollment</dc:title>
  <dc:creator>Lectern</dc:creator>
  <cp:lastModifiedBy>sqws</cp:lastModifiedBy>
  <cp:revision>18</cp:revision>
  <dcterms:created xsi:type="dcterms:W3CDTF">2016-11-05T17:59:25Z</dcterms:created>
  <dcterms:modified xsi:type="dcterms:W3CDTF">2016-11-07T23:35:56Z</dcterms:modified>
</cp:coreProperties>
</file>