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Assistant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Improving student access, success and completion….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476250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08" y="519259"/>
            <a:ext cx="3037159" cy="256260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6182">
            <a:off x="6693189" y="1049660"/>
            <a:ext cx="2466116" cy="328918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2467" y="2107769"/>
            <a:ext cx="6184827" cy="447638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Permanent fulltime Financial Aid Assistant who….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Professionalizes service provided to our students</a:t>
            </a:r>
            <a:endParaRPr lang="en-US" sz="1800" dirty="0"/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Addresses diverse student needs and challenges – particularly those unique to Bay Area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Translates complex </a:t>
            </a:r>
            <a:r>
              <a:rPr lang="en-US" sz="1800" dirty="0"/>
              <a:t>eligibility and </a:t>
            </a:r>
            <a:r>
              <a:rPr lang="en-US" sz="1800" dirty="0" smtClean="0"/>
              <a:t>regulatory requirements for families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Listens, encourages and finds common ground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Works as part of a larger team of support staff and can triage and refer students to other programs and services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036">
            <a:off x="7777634" y="3916686"/>
            <a:ext cx="3884766" cy="256193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7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3975">
            <a:off x="688033" y="5000442"/>
            <a:ext cx="2495472" cy="130730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Provides Excellent Customer Service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88315">
            <a:off x="1261591" y="1886211"/>
            <a:ext cx="4621084" cy="3399224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576522" y="2192867"/>
            <a:ext cx="4963546" cy="4436533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000" dirty="0" smtClean="0"/>
              <a:t>Elevates expectations</a:t>
            </a:r>
          </a:p>
          <a:p>
            <a:pPr marL="342900" lvl="1" indent="-342900"/>
            <a:r>
              <a:rPr lang="en-US" sz="2000" dirty="0" smtClean="0"/>
              <a:t>Excellent interpersonal skills</a:t>
            </a:r>
          </a:p>
          <a:p>
            <a:pPr marL="342900" lvl="1" indent="-342900"/>
            <a:r>
              <a:rPr lang="en-US" sz="2000" dirty="0" smtClean="0"/>
              <a:t>Culturally competent &amp; social justice frame of reference</a:t>
            </a:r>
          </a:p>
          <a:p>
            <a:pPr marL="342900" lvl="1" indent="-342900"/>
            <a:r>
              <a:rPr lang="en-US" sz="2000" dirty="0" smtClean="0"/>
              <a:t>Consistent, accurate and complete information</a:t>
            </a:r>
          </a:p>
          <a:p>
            <a:r>
              <a:rPr lang="en-US" sz="2000" dirty="0" smtClean="0"/>
              <a:t>Compassionate and sensitive to circumstances</a:t>
            </a:r>
          </a:p>
          <a:p>
            <a:r>
              <a:rPr lang="en-US" sz="2000" dirty="0" smtClean="0"/>
              <a:t>Builds trust, removes barriers and expedites processing</a:t>
            </a:r>
          </a:p>
          <a:p>
            <a:r>
              <a:rPr lang="en-US" sz="2000" dirty="0" smtClean="0"/>
              <a:t>Case manages, triages and refers</a:t>
            </a:r>
          </a:p>
          <a:p>
            <a:r>
              <a:rPr lang="en-US" sz="2000" dirty="0" smtClean="0"/>
              <a:t>Supports retention efforts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79" r="-303" b="379"/>
          <a:stretch/>
        </p:blipFill>
        <p:spPr>
          <a:xfrm rot="1540100">
            <a:off x="4394863" y="4993723"/>
            <a:ext cx="1674973" cy="1338979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7220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Processes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698" y="2288877"/>
            <a:ext cx="2418022" cy="169263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0598" y="2001225"/>
            <a:ext cx="5634094" cy="46234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Need professional staff as first/main point of contact</a:t>
            </a:r>
          </a:p>
          <a:p>
            <a:pPr marL="742950" lvl="2" indent="-342900"/>
            <a:r>
              <a:rPr lang="en-US" sz="1600" dirty="0" smtClean="0"/>
              <a:t>Over </a:t>
            </a:r>
            <a:r>
              <a:rPr lang="en-US" sz="1600" dirty="0"/>
              <a:t>7,900 visits to office last year</a:t>
            </a:r>
          </a:p>
          <a:p>
            <a:pPr marL="742950" lvl="2" indent="-342900"/>
            <a:r>
              <a:rPr lang="en-US" sz="1600" dirty="0"/>
              <a:t>Manage email and phone </a:t>
            </a:r>
            <a:r>
              <a:rPr lang="en-US" sz="1600" dirty="0" smtClean="0"/>
              <a:t>inquiries</a:t>
            </a:r>
          </a:p>
          <a:p>
            <a:pPr marL="742950" lvl="2" indent="-342900"/>
            <a:r>
              <a:rPr lang="en-US" sz="1600" dirty="0"/>
              <a:t>Unsustainable/inappropriate overreliance on students to fill </a:t>
            </a:r>
            <a:r>
              <a:rPr lang="en-US" sz="1600" dirty="0" smtClean="0"/>
              <a:t>gap</a:t>
            </a:r>
          </a:p>
          <a:p>
            <a:pPr marL="342900" lvl="1" indent="-342900"/>
            <a:r>
              <a:rPr lang="en-US" sz="2000" dirty="0" smtClean="0"/>
              <a:t>Requires training, expertise, ethics</a:t>
            </a:r>
          </a:p>
          <a:p>
            <a:pPr marL="742950" lvl="2" indent="-342900"/>
            <a:r>
              <a:rPr lang="en-US" sz="1600" dirty="0" smtClean="0"/>
              <a:t>IRS Regulations, Foster &amp; Homeless Youth. SAP, Loss of BOGFW, DACA/AB 540, Appeals, Extenuating Circumstances</a:t>
            </a:r>
          </a:p>
          <a:p>
            <a:r>
              <a:rPr lang="en-US" sz="2000" dirty="0" smtClean="0"/>
              <a:t>Ability to de-escalate stressful situations, debunk myths, and clarify procedures</a:t>
            </a:r>
          </a:p>
          <a:p>
            <a:r>
              <a:rPr lang="en-US" sz="2000" dirty="0" smtClean="0"/>
              <a:t>Provides more targeted student follow-up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9617">
            <a:off x="3846304" y="2068708"/>
            <a:ext cx="1502556" cy="420300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423">
            <a:off x="330815" y="4234732"/>
            <a:ext cx="2888495" cy="214209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0914">
            <a:off x="2189773" y="1896005"/>
            <a:ext cx="2134407" cy="257137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17832">
            <a:off x="2876575" y="5666934"/>
            <a:ext cx="2839605" cy="723606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2679" t="2699" r="6053" b="22058"/>
          <a:stretch/>
        </p:blipFill>
        <p:spPr>
          <a:xfrm>
            <a:off x="4844617" y="4072467"/>
            <a:ext cx="1656630" cy="147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92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Expands Financial Aid Reach &amp;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9794" y="2099733"/>
            <a:ext cx="9438405" cy="4699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Off Campus</a:t>
            </a:r>
          </a:p>
          <a:p>
            <a:pPr lvl="1"/>
            <a:r>
              <a:rPr lang="en-US" dirty="0" smtClean="0"/>
              <a:t>Community and High School Financial Aid Nights and College Fairs</a:t>
            </a:r>
          </a:p>
          <a:p>
            <a:pPr lvl="1"/>
            <a:r>
              <a:rPr lang="en-US" dirty="0" smtClean="0"/>
              <a:t>Cash for College Workshops</a:t>
            </a:r>
          </a:p>
          <a:p>
            <a:r>
              <a:rPr lang="en-US" sz="2400" dirty="0" smtClean="0"/>
              <a:t>On Campus</a:t>
            </a:r>
          </a:p>
          <a:p>
            <a:pPr lvl="1"/>
            <a:r>
              <a:rPr lang="en-US" dirty="0" smtClean="0"/>
              <a:t>COLTS Academy, PEP, ESL, </a:t>
            </a:r>
            <a:r>
              <a:rPr lang="en-US" dirty="0"/>
              <a:t>Proactive </a:t>
            </a:r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Student and staff trainings</a:t>
            </a:r>
          </a:p>
          <a:p>
            <a:pPr lvl="1"/>
            <a:r>
              <a:rPr lang="en-US" dirty="0" smtClean="0"/>
              <a:t>Dreamers Task Force &amp; Dream Center</a:t>
            </a:r>
          </a:p>
          <a:p>
            <a:pPr lvl="1"/>
            <a:r>
              <a:rPr lang="en-US" dirty="0" smtClean="0"/>
              <a:t>EOPS, CARE, CalWORKs &amp; FFYSI, </a:t>
            </a:r>
            <a:r>
              <a:rPr lang="en-US" dirty="0" err="1" smtClean="0"/>
              <a:t>TRiO</a:t>
            </a:r>
            <a:r>
              <a:rPr lang="en-US" dirty="0" smtClean="0"/>
              <a:t>, DRC, others…</a:t>
            </a:r>
            <a:endParaRPr lang="en-US" dirty="0" smtClean="0"/>
          </a:p>
          <a:p>
            <a:pPr lvl="1"/>
            <a:r>
              <a:rPr lang="en-US" dirty="0" smtClean="0"/>
              <a:t>FAFSA, &amp; Dream Application Workshops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HSI and NSF-STEM Grant funded  </a:t>
            </a:r>
            <a:r>
              <a:rPr lang="en-US" dirty="0"/>
              <a:t>initiatives </a:t>
            </a:r>
            <a:r>
              <a:rPr lang="en-US"/>
              <a:t>and </a:t>
            </a:r>
            <a:r>
              <a:rPr lang="en-US" smtClean="0"/>
              <a:t>collaboration </a:t>
            </a:r>
            <a:r>
              <a:rPr lang="en-US" dirty="0"/>
              <a:t>with Retention </a:t>
            </a:r>
            <a:r>
              <a:rPr lang="en-US" dirty="0" smtClean="0"/>
              <a:t>Specialists</a:t>
            </a:r>
            <a:endParaRPr lang="en-US" dirty="0" smtClean="0"/>
          </a:p>
          <a:p>
            <a:pPr lvl="1"/>
            <a:r>
              <a:rPr lang="en-US" dirty="0" smtClean="0"/>
              <a:t>SparkPoint &amp; Financial Literacy</a:t>
            </a:r>
          </a:p>
          <a:p>
            <a:r>
              <a:rPr lang="en-US" sz="2400" dirty="0" smtClean="0"/>
              <a:t>NEW!  FATV Implementation</a:t>
            </a:r>
          </a:p>
          <a:p>
            <a:pPr lvl="1"/>
            <a:r>
              <a:rPr lang="en-US" dirty="0" smtClean="0"/>
              <a:t>   </a:t>
            </a:r>
            <a:r>
              <a:rPr lang="en-US" dirty="0" err="1" smtClean="0"/>
              <a:t>GetAnswers</a:t>
            </a:r>
            <a:r>
              <a:rPr lang="en-US" dirty="0" smtClean="0"/>
              <a:t> 24/7 tool, </a:t>
            </a:r>
            <a:r>
              <a:rPr lang="en-US" dirty="0" err="1" smtClean="0"/>
              <a:t>GetSAP</a:t>
            </a:r>
            <a:r>
              <a:rPr lang="en-US" dirty="0" smtClean="0"/>
              <a:t>, BOGFW &amp; Enrollment Priorities     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611">
            <a:off x="7480484" y="2144653"/>
            <a:ext cx="4218073" cy="2815564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7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Financial Aid Mission:</a:t>
            </a:r>
          </a:p>
          <a:p>
            <a:r>
              <a:rPr lang="en-US" dirty="0" smtClean="0"/>
              <a:t>To aid </a:t>
            </a:r>
            <a:r>
              <a:rPr lang="en-US" dirty="0"/>
              <a:t>students and prospective students in their understanding, application, and timely receipt of all eligible financial aid resources they need to reduce the significant barriers the costs of higher education present. </a:t>
            </a:r>
            <a:endParaRPr lang="en-US" dirty="0" smtClean="0"/>
          </a:p>
          <a:p>
            <a:r>
              <a:rPr lang="en-US" b="1" dirty="0" smtClean="0"/>
              <a:t>Our Philosophy:</a:t>
            </a:r>
          </a:p>
          <a:p>
            <a:r>
              <a:rPr lang="en-US" dirty="0" smtClean="0"/>
              <a:t>Everyone </a:t>
            </a:r>
            <a:r>
              <a:rPr lang="en-US" dirty="0"/>
              <a:t>is deserving of an education and we support this entitlement through education, compassion and respect.</a:t>
            </a:r>
          </a:p>
        </p:txBody>
      </p:sp>
    </p:spTree>
    <p:extLst>
      <p:ext uri="{BB962C8B-B14F-4D97-AF65-F5344CB8AC3E}">
        <p14:creationId xmlns:p14="http://schemas.microsoft.com/office/powerpoint/2010/main" val="425979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395</TotalTime>
  <Words>349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Financial Aid Assistant</vt:lpstr>
      <vt:lpstr>Need</vt:lpstr>
      <vt:lpstr>Provides Excellent Customer Service</vt:lpstr>
      <vt:lpstr>Complicated Processes</vt:lpstr>
      <vt:lpstr>Expands Financial Aid Reach &amp; Service</vt:lpstr>
      <vt:lpstr> Questions?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Assistant</dc:title>
  <dc:creator>Carrington, Margie</dc:creator>
  <cp:lastModifiedBy>Carrington, Margie</cp:lastModifiedBy>
  <cp:revision>50</cp:revision>
  <dcterms:created xsi:type="dcterms:W3CDTF">2016-11-08T00:19:43Z</dcterms:created>
  <dcterms:modified xsi:type="dcterms:W3CDTF">2016-11-08T19:31:39Z</dcterms:modified>
</cp:coreProperties>
</file>