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72" r:id="rId5"/>
    <p:sldId id="270" r:id="rId6"/>
    <p:sldId id="273" r:id="rId7"/>
    <p:sldId id="274" r:id="rId8"/>
    <p:sldId id="271" r:id="rId9"/>
    <p:sldId id="276" r:id="rId10"/>
    <p:sldId id="293" r:id="rId11"/>
    <p:sldId id="283" r:id="rId12"/>
    <p:sldId id="284" r:id="rId13"/>
    <p:sldId id="285" r:id="rId14"/>
    <p:sldId id="292" r:id="rId15"/>
    <p:sldId id="277" r:id="rId16"/>
    <p:sldId id="280" r:id="rId17"/>
    <p:sldId id="291" r:id="rId18"/>
    <p:sldId id="281" r:id="rId19"/>
    <p:sldId id="282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599" autoAdjust="0"/>
  </p:normalViewPr>
  <p:slideViewPr>
    <p:cSldViewPr>
      <p:cViewPr varScale="1">
        <p:scale>
          <a:sx n="25" d="100"/>
          <a:sy n="25" d="100"/>
        </p:scale>
        <p:origin x="36" y="72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-Surface2\AppData\Local\Microsoft\Windows\INetCache\Content.Outlook\UFXE4EB4\Div%20enrollmen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nriquez\Documents\Division\Grants\CiPair2\Data\Retention%20Summary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MS-Surface2\AppData\Local\Microsoft\Windows\INetCache\Content.Outlook\UFXE4EB4\Div%20enrollme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MATH 251/252/253/270/275</a:t>
            </a:r>
          </a:p>
        </c:rich>
      </c:tx>
      <c:layout>
        <c:manualLayout>
          <c:xMode val="edge"/>
          <c:yMode val="edge"/>
          <c:x val="0.3232496530070787"/>
          <c:y val="0.73623131242028017"/>
        </c:manualLayout>
      </c:layout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Majors!$G$1</c:f>
              <c:strCache>
                <c:ptCount val="1"/>
                <c:pt idx="0">
                  <c:v>MATH 251/252/253/270/275</c:v>
                </c:pt>
              </c:strCache>
            </c:strRef>
          </c:tx>
          <c:dLbls>
            <c:dLbl>
              <c:idx val="0"/>
              <c:layout>
                <c:manualLayout>
                  <c:x val="-2.1274863265855141E-2"/>
                  <c:y val="-6.17370449610108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0D3-47C8-AA79-FBDA1526A5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250388472283387E-2"/>
                  <c:y val="6.30103758422192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0D3-47C8-AA79-FBDA1526A5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3513711282189463E-2"/>
                  <c:y val="-5.89785866792748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0D3-47C8-AA79-FBDA1526A5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4770131006928476E-2"/>
                  <c:y val="4.6770941517549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0D3-47C8-AA79-FBDA1526A5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6264044704026695E-2"/>
                  <c:y val="-5.3989156455656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0D3-47C8-AA79-FBDA1526A5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7803706087966559E-2"/>
                  <c:y val="5.44834698467007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0D3-47C8-AA79-FBDA1526A5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4803839828811823E-2"/>
                  <c:y val="-4.63017812415358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0D3-47C8-AA79-FBDA1526A5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0598432186671143E-2"/>
                  <c:y val="-5.650827416006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0D3-47C8-AA79-FBDA1526A5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4704464470792293E-2"/>
                  <c:y val="6.2338897032260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0D3-47C8-AA79-FBDA1526A5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5237199818409617E-2"/>
                  <c:y val="-3.7509625356264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0D3-47C8-AA79-FBDA1526A5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5535089241916949E-2"/>
                  <c:y val="6.16316935081997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0D3-47C8-AA79-FBDA1526A5DF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3904289272473978E-2"/>
                  <c:y val="-0.1022043971290453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0D3-47C8-AA79-FBDA1526A5DF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9463121969961769E-2"/>
                  <c:y val="4.32330426372896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0D3-47C8-AA79-FBDA1526A5D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Majors!$A$9:$A$19</c:f>
              <c:strCache>
                <c:ptCount val="10"/>
                <c:pt idx="0">
                  <c:v>S 12</c:v>
                </c:pt>
                <c:pt idx="1">
                  <c:v>F 12</c:v>
                </c:pt>
                <c:pt idx="2">
                  <c:v>S 13</c:v>
                </c:pt>
                <c:pt idx="3">
                  <c:v>F 13</c:v>
                </c:pt>
                <c:pt idx="4">
                  <c:v>S 14</c:v>
                </c:pt>
                <c:pt idx="5">
                  <c:v>F 14</c:v>
                </c:pt>
                <c:pt idx="6">
                  <c:v>S 15</c:v>
                </c:pt>
                <c:pt idx="7">
                  <c:v>F 15</c:v>
                </c:pt>
                <c:pt idx="8">
                  <c:v>S 16</c:v>
                </c:pt>
                <c:pt idx="9">
                  <c:v>F 16</c:v>
                </c:pt>
              </c:strCache>
            </c:strRef>
          </c:cat>
          <c:val>
            <c:numRef>
              <c:f>Majors!$G$9:$G$19</c:f>
              <c:numCache>
                <c:formatCode>General</c:formatCode>
                <c:ptCount val="11"/>
                <c:pt idx="0">
                  <c:v>120</c:v>
                </c:pt>
                <c:pt idx="1">
                  <c:v>178</c:v>
                </c:pt>
                <c:pt idx="2">
                  <c:v>141</c:v>
                </c:pt>
                <c:pt idx="3">
                  <c:v>221</c:v>
                </c:pt>
                <c:pt idx="4">
                  <c:v>195</c:v>
                </c:pt>
                <c:pt idx="5">
                  <c:v>274</c:v>
                </c:pt>
                <c:pt idx="6">
                  <c:v>246</c:v>
                </c:pt>
                <c:pt idx="7">
                  <c:v>271</c:v>
                </c:pt>
                <c:pt idx="8">
                  <c:v>253</c:v>
                </c:pt>
                <c:pt idx="9">
                  <c:v>270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80D3-47C8-AA79-FBDA1526A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3565568"/>
        <c:axId val="443569880"/>
      </c:lineChart>
      <c:catAx>
        <c:axId val="443565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43569880"/>
        <c:crosses val="autoZero"/>
        <c:auto val="1"/>
        <c:lblAlgn val="ctr"/>
        <c:lblOffset val="100"/>
        <c:noMultiLvlLbl val="0"/>
      </c:catAx>
      <c:valAx>
        <c:axId val="443569880"/>
        <c:scaling>
          <c:orientation val="minMax"/>
          <c:min val="50"/>
        </c:scaling>
        <c:delete val="0"/>
        <c:axPos val="l"/>
        <c:numFmt formatCode="General" sourceLinked="1"/>
        <c:majorTickMark val="out"/>
        <c:minorTickMark val="none"/>
        <c:tickLblPos val="nextTo"/>
        <c:crossAx val="44356556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Math completion by population group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28575">
              <a:noFill/>
            </a:ln>
            <a:effectLst/>
          </c:spPr>
          <c:invertIfNegative val="0"/>
          <c:cat>
            <c:strRef>
              <c:f>MATH!$K$8:$K$17</c:f>
              <c:strCache>
                <c:ptCount val="10"/>
                <c:pt idx="0">
                  <c:v>African American</c:v>
                </c:pt>
                <c:pt idx="1">
                  <c:v>American Indian/Alaskan Native</c:v>
                </c:pt>
                <c:pt idx="2">
                  <c:v>Asian</c:v>
                </c:pt>
                <c:pt idx="3">
                  <c:v>Filipino</c:v>
                </c:pt>
                <c:pt idx="4">
                  <c:v>Hispanic</c:v>
                </c:pt>
                <c:pt idx="5">
                  <c:v>Multi Races</c:v>
                </c:pt>
                <c:pt idx="6">
                  <c:v>Pacific Islander</c:v>
                </c:pt>
                <c:pt idx="7">
                  <c:v>White</c:v>
                </c:pt>
                <c:pt idx="8">
                  <c:v>Unknown</c:v>
                </c:pt>
                <c:pt idx="9">
                  <c:v>Total</c:v>
                </c:pt>
              </c:strCache>
            </c:strRef>
          </c:cat>
          <c:val>
            <c:numRef>
              <c:f>MATH!$L$8:$L$17</c:f>
              <c:numCache>
                <c:formatCode>0.0%</c:formatCode>
                <c:ptCount val="10"/>
                <c:pt idx="0">
                  <c:v>0.12820512820512819</c:v>
                </c:pt>
                <c:pt idx="1">
                  <c:v>0.33333333333333331</c:v>
                </c:pt>
                <c:pt idx="2">
                  <c:v>0.1111111111111111</c:v>
                </c:pt>
                <c:pt idx="3">
                  <c:v>0.27272727272727271</c:v>
                </c:pt>
                <c:pt idx="4">
                  <c:v>0.28000000000000003</c:v>
                </c:pt>
                <c:pt idx="5">
                  <c:v>0.31818181818181818</c:v>
                </c:pt>
                <c:pt idx="6">
                  <c:v>0.35714285714285715</c:v>
                </c:pt>
                <c:pt idx="7">
                  <c:v>0.3047945205479452</c:v>
                </c:pt>
                <c:pt idx="8">
                  <c:v>0.25862068965517243</c:v>
                </c:pt>
                <c:pt idx="9">
                  <c:v>0.2752941176470588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7741592"/>
        <c:axId val="437737280"/>
      </c:barChart>
      <c:catAx>
        <c:axId val="437741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737280"/>
        <c:crosses val="autoZero"/>
        <c:auto val="1"/>
        <c:lblAlgn val="ctr"/>
        <c:lblOffset val="100"/>
        <c:noMultiLvlLbl val="0"/>
      </c:catAx>
      <c:valAx>
        <c:axId val="43773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741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300" baseline="0">
                <a:solidFill>
                  <a:schemeClr val="tx1"/>
                </a:solidFill>
              </a:rPr>
              <a:t>Success Rates</a:t>
            </a:r>
          </a:p>
        </c:rich>
      </c:tx>
      <c:layout>
        <c:manualLayout>
          <c:xMode val="edge"/>
          <c:yMode val="edge"/>
          <c:x val="0.33426455026454999"/>
          <c:y val="7.0546737213403902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836623117207405E-2"/>
          <c:y val="0.21667369731841665"/>
          <c:w val="0.90516339874818996"/>
          <c:h val="0.550094578694904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Overall!$M$11</c:f>
              <c:strCache>
                <c:ptCount val="1"/>
                <c:pt idx="0">
                  <c:v>College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Overall!$L$12:$L$16</c:f>
              <c:strCache>
                <c:ptCount val="5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  <c:pt idx="4">
                  <c:v>2013-14</c:v>
                </c:pt>
              </c:strCache>
            </c:strRef>
          </c:cat>
          <c:val>
            <c:numRef>
              <c:f>Overall!$M$12:$M$16</c:f>
              <c:numCache>
                <c:formatCode>0%</c:formatCode>
                <c:ptCount val="5"/>
                <c:pt idx="0">
                  <c:v>0.7</c:v>
                </c:pt>
                <c:pt idx="1">
                  <c:v>0.69</c:v>
                </c:pt>
                <c:pt idx="2">
                  <c:v>0.7</c:v>
                </c:pt>
                <c:pt idx="3">
                  <c:v>0.7</c:v>
                </c:pt>
                <c:pt idx="4">
                  <c:v>0.69</c:v>
                </c:pt>
              </c:numCache>
            </c:numRef>
          </c:val>
        </c:ser>
        <c:ser>
          <c:idx val="1"/>
          <c:order val="1"/>
          <c:tx>
            <c:strRef>
              <c:f>Overall!$N$11</c:f>
              <c:strCache>
                <c:ptCount val="1"/>
                <c:pt idx="0">
                  <c:v>S&amp;T Division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Overall!$L$12:$L$16</c:f>
              <c:strCache>
                <c:ptCount val="5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  <c:pt idx="4">
                  <c:v>2013-14</c:v>
                </c:pt>
              </c:strCache>
            </c:strRef>
          </c:cat>
          <c:val>
            <c:numRef>
              <c:f>Overall!$N$12:$N$16</c:f>
              <c:numCache>
                <c:formatCode>0%</c:formatCode>
                <c:ptCount val="5"/>
                <c:pt idx="0">
                  <c:v>0.66</c:v>
                </c:pt>
                <c:pt idx="1">
                  <c:v>0.65</c:v>
                </c:pt>
                <c:pt idx="2">
                  <c:v>0.66</c:v>
                </c:pt>
                <c:pt idx="3">
                  <c:v>0.67</c:v>
                </c:pt>
                <c:pt idx="4">
                  <c:v>0.65</c:v>
                </c:pt>
              </c:numCache>
            </c:numRef>
          </c:val>
        </c:ser>
        <c:ser>
          <c:idx val="2"/>
          <c:order val="2"/>
          <c:tx>
            <c:strRef>
              <c:f>Overall!$O$11</c:f>
              <c:strCache>
                <c:ptCount val="1"/>
                <c:pt idx="0">
                  <c:v>Math Department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Overall!$L$12:$L$16</c:f>
              <c:strCache>
                <c:ptCount val="5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  <c:pt idx="4">
                  <c:v>2013-14</c:v>
                </c:pt>
              </c:strCache>
            </c:strRef>
          </c:cat>
          <c:val>
            <c:numRef>
              <c:f>Overall!$O$12:$O$16</c:f>
              <c:numCache>
                <c:formatCode>0%</c:formatCode>
                <c:ptCount val="5"/>
                <c:pt idx="0">
                  <c:v>0.56000000000000005</c:v>
                </c:pt>
                <c:pt idx="1">
                  <c:v>0.53</c:v>
                </c:pt>
                <c:pt idx="2">
                  <c:v>0.56000000000000005</c:v>
                </c:pt>
                <c:pt idx="3">
                  <c:v>0.59</c:v>
                </c:pt>
                <c:pt idx="4">
                  <c:v>0.57999999999999996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4584960"/>
        <c:axId val="512393816"/>
        <c:axId val="0"/>
      </c:bar3DChart>
      <c:catAx>
        <c:axId val="40458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393816"/>
        <c:crosses val="autoZero"/>
        <c:auto val="1"/>
        <c:lblAlgn val="ctr"/>
        <c:lblOffset val="100"/>
        <c:noMultiLvlLbl val="0"/>
      </c:catAx>
      <c:valAx>
        <c:axId val="512393816"/>
        <c:scaling>
          <c:orientation val="minMax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584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5.0000083322917999E-2"/>
          <c:y val="0.85682067519337901"/>
          <c:w val="0.899999833354164"/>
          <c:h val="0.136124651085280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Sections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'190-200'!$J$3:$J$10</c:f>
              <c:strCache>
                <c:ptCount val="8"/>
                <c:pt idx="0">
                  <c:v>F 13</c:v>
                </c:pt>
                <c:pt idx="1">
                  <c:v>S 14</c:v>
                </c:pt>
                <c:pt idx="2">
                  <c:v>F 14</c:v>
                </c:pt>
                <c:pt idx="3">
                  <c:v>S 15</c:v>
                </c:pt>
                <c:pt idx="4">
                  <c:v>F 15</c:v>
                </c:pt>
                <c:pt idx="5">
                  <c:v>S 16</c:v>
                </c:pt>
                <c:pt idx="6">
                  <c:v>F 16</c:v>
                </c:pt>
                <c:pt idx="7">
                  <c:v>S 17</c:v>
                </c:pt>
              </c:strCache>
            </c:strRef>
          </c:cat>
          <c:val>
            <c:numRef>
              <c:f>'190-200'!$K$3:$K$10</c:f>
              <c:numCache>
                <c:formatCode>General</c:formatCode>
                <c:ptCount val="8"/>
                <c:pt idx="0">
                  <c:v>7</c:v>
                </c:pt>
                <c:pt idx="1">
                  <c:v>7</c:v>
                </c:pt>
                <c:pt idx="2">
                  <c:v>9</c:v>
                </c:pt>
                <c:pt idx="3">
                  <c:v>7</c:v>
                </c:pt>
                <c:pt idx="4">
                  <c:v>8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034-4B4E-BC87-A5B19E9CE9C4}"/>
            </c:ext>
          </c:extLst>
        </c:ser>
        <c:ser>
          <c:idx val="1"/>
          <c:order val="1"/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'190-200'!$J$3:$J$10</c:f>
              <c:strCache>
                <c:ptCount val="8"/>
                <c:pt idx="0">
                  <c:v>F 13</c:v>
                </c:pt>
                <c:pt idx="1">
                  <c:v>S 14</c:v>
                </c:pt>
                <c:pt idx="2">
                  <c:v>F 14</c:v>
                </c:pt>
                <c:pt idx="3">
                  <c:v>S 15</c:v>
                </c:pt>
                <c:pt idx="4">
                  <c:v>F 15</c:v>
                </c:pt>
                <c:pt idx="5">
                  <c:v>S 16</c:v>
                </c:pt>
                <c:pt idx="6">
                  <c:v>F 16</c:v>
                </c:pt>
                <c:pt idx="7">
                  <c:v>S 17</c:v>
                </c:pt>
              </c:strCache>
            </c:strRef>
          </c:cat>
          <c:val>
            <c:numRef>
              <c:f>'190-200'!$L$3:$L$10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6</c:v>
                </c:pt>
                <c:pt idx="6">
                  <c:v>5</c:v>
                </c:pt>
                <c:pt idx="7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034-4B4E-BC87-A5B19E9CE9C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37745512"/>
        <c:axId val="437745904"/>
      </c:lineChart>
      <c:catAx>
        <c:axId val="437745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745904"/>
        <c:crosses val="autoZero"/>
        <c:auto val="1"/>
        <c:lblAlgn val="ctr"/>
        <c:lblOffset val="100"/>
        <c:noMultiLvlLbl val="0"/>
      </c:catAx>
      <c:valAx>
        <c:axId val="4377459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7745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11/8/2016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11/8/2016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en-US" sz="200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Reducing</a:t>
            </a:r>
            <a:r>
              <a:rPr lang="en-US" sz="2000" strike="noStrike" spc="-1" baseline="0" dirty="0" smtClean="0">
                <a:uFill>
                  <a:solidFill>
                    <a:srgbClr val="FFFFFF"/>
                  </a:solidFill>
                </a:uFill>
                <a:latin typeface="Arial"/>
              </a:rPr>
              <a:t> exit points improves completion rates! This is a structural fact.</a:t>
            </a:r>
          </a:p>
          <a:p>
            <a:r>
              <a:rPr lang="en-US" sz="2000" strike="noStrike" spc="-1" baseline="0" dirty="0" smtClean="0">
                <a:uFill>
                  <a:solidFill>
                    <a:srgbClr val="FFFFFF"/>
                  </a:solidFill>
                </a:uFill>
                <a:latin typeface="Arial"/>
              </a:rPr>
              <a:t>Co-requisite Models will improve these rates…</a:t>
            </a:r>
            <a:endParaRPr dirty="0"/>
          </a:p>
          <a:p>
            <a:endParaRPr dirty="0"/>
          </a:p>
        </p:txBody>
      </p:sp>
      <p:sp>
        <p:nvSpPr>
          <p:cNvPr id="9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E65004D-9FC3-4F25-9FA9-2B914D695FAD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3221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90E8F-7982-7F4E-A1E3-39A5B8702B3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2115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attempting anything new or risky, it is helpful to have peers who are aware of, support and encourage one’s progress in part because of the emotional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logicitcal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support such peers can provide, and in part because peers assert some social accountability for continuing to move forward.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Emotional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logicistical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support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90E8F-7982-7F4E-A1E3-39A5B8702B3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9926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90E8F-7982-7F4E-A1E3-39A5B8702B3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2670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made this CAP so effective?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705C054-02C2-48ED-8782-E80849943349}" type="slidenum">
              <a:rPr lang="en-US" sz="1400" spc="-1" smtClean="0">
                <a:solidFill>
                  <a:prstClr val="black"/>
                </a:solidFill>
                <a:latin typeface="Times New Roman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2518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Hess</a:t>
            </a:r>
            <a:r>
              <a:rPr lang="en-US" baseline="0" dirty="0" smtClean="0"/>
              <a:t> &amp; Azuma:</a:t>
            </a:r>
          </a:p>
          <a:p>
            <a:r>
              <a:rPr lang="en-US" baseline="0" dirty="0" smtClean="0"/>
              <a:t>   Quick &amp; Snappy vs. Slow and Sticky We have difficulty letting people struggle (Impolite)</a:t>
            </a:r>
          </a:p>
          <a:p>
            <a:r>
              <a:rPr lang="en-US" baseline="0" dirty="0" smtClean="0"/>
              <a:t>   They also argue: Every society solves the problem of motivation in a different way.</a:t>
            </a:r>
          </a:p>
          <a:p>
            <a:r>
              <a:rPr lang="en-US" baseline="0" dirty="0" smtClean="0"/>
              <a:t>   Also: US teachers think teaching math is easy; Japanese teachers think it’s hard!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90E8F-7982-7F4E-A1E3-39A5B8702B3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4761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View math as rules/procedures to be memorized;</a:t>
            </a:r>
            <a:b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can’t </a:t>
            </a:r>
            <a:r>
              <a:rPr lang="ja-JP" alt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figure it out</a:t>
            </a:r>
            <a:r>
              <a:rPr lang="ja-JP" alt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”</a:t>
            </a:r>
            <a:endParaRPr lang="en-US" altLang="ja-JP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When students were asked, </a:t>
            </a:r>
            <a:r>
              <a:rPr lang="ja-JP" alt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What does it mean to be good at math?</a:t>
            </a:r>
            <a:r>
              <a:rPr lang="ja-JP" alt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77% </a:t>
            </a:r>
            <a:r>
              <a:rPr lang="en-US" altLang="ja-JP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gave answers like these: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ja-JP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ru-RU" altLang="ja-JP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Math</a:t>
            </a:r>
            <a:r>
              <a:rPr lang="ru-RU" altLang="ja-JP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is</a:t>
            </a:r>
            <a:r>
              <a:rPr lang="ru-RU" altLang="ja-JP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just</a:t>
            </a:r>
            <a:r>
              <a:rPr lang="ru-RU" altLang="ja-JP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all</a:t>
            </a:r>
            <a:r>
              <a:rPr lang="ru-RU" altLang="ja-JP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these</a:t>
            </a:r>
            <a:r>
              <a:rPr lang="ru-RU" altLang="ja-JP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steps</a:t>
            </a:r>
            <a:r>
              <a:rPr lang="ru-RU" altLang="ja-JP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.</a:t>
            </a:r>
            <a:r>
              <a:rPr lang="ru-RU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”</a:t>
            </a:r>
            <a:endParaRPr lang="en-US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ru-RU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ru-RU" altLang="ja-JP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</a:t>
            </a:r>
            <a:r>
              <a:rPr lang="ru-RU" altLang="ja-JP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math</a:t>
            </a:r>
            <a:r>
              <a:rPr lang="ru-RU" altLang="ja-JP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ru-RU" altLang="ja-JP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sometimes</a:t>
            </a:r>
            <a:r>
              <a:rPr lang="ru-RU" altLang="ja-JP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you</a:t>
            </a:r>
            <a:r>
              <a:rPr lang="ru-RU" altLang="ja-JP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have</a:t>
            </a:r>
            <a:r>
              <a:rPr lang="ru-RU" altLang="ja-JP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to</a:t>
            </a:r>
            <a:r>
              <a:rPr lang="ru-RU" altLang="ja-JP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just</a:t>
            </a:r>
            <a:r>
              <a:rPr lang="ru-RU" altLang="ja-JP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accept</a:t>
            </a:r>
            <a:r>
              <a:rPr lang="ru-RU" altLang="ja-JP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that</a:t>
            </a:r>
            <a:r>
              <a:rPr lang="ru-RU" altLang="ja-JP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that</a:t>
            </a:r>
            <a:r>
              <a:rPr lang="ru-RU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’</a:t>
            </a:r>
            <a:r>
              <a:rPr lang="ru-RU" altLang="ja-JP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</a:t>
            </a:r>
            <a:r>
              <a:rPr lang="ru-RU" altLang="ja-JP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</a:t>
            </a:r>
            <a:r>
              <a:rPr lang="ru-RU" altLang="ja-JP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way</a:t>
            </a:r>
            <a:r>
              <a:rPr lang="ru-RU" altLang="ja-JP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it</a:t>
            </a:r>
            <a:r>
              <a:rPr lang="ru-RU" altLang="ja-JP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is</a:t>
            </a:r>
            <a:r>
              <a:rPr lang="ru-RU" altLang="ja-JP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and</a:t>
            </a:r>
            <a:r>
              <a:rPr lang="ru-RU" altLang="ja-JP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there</a:t>
            </a:r>
            <a:r>
              <a:rPr lang="ru-RU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’</a:t>
            </a:r>
            <a:r>
              <a:rPr lang="ru-RU" altLang="ja-JP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</a:t>
            </a:r>
            <a:r>
              <a:rPr lang="ru-RU" altLang="ja-JP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no</a:t>
            </a:r>
            <a:r>
              <a:rPr lang="ru-RU" altLang="ja-JP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reason</a:t>
            </a:r>
            <a:r>
              <a:rPr lang="ru-RU" altLang="ja-JP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behind</a:t>
            </a:r>
            <a:r>
              <a:rPr lang="ru-RU" altLang="ja-JP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it</a:t>
            </a:r>
            <a:r>
              <a:rPr lang="en-US" altLang="ja-JP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.</a:t>
            </a:r>
            <a:r>
              <a:rPr lang="ru-RU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”</a:t>
            </a:r>
            <a:r>
              <a:rPr lang="ru-RU" altLang="ja-JP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endParaRPr lang="en-US" altLang="ja-JP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ru-RU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ru-RU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ru-RU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don't</a:t>
            </a:r>
            <a:r>
              <a:rPr lang="ru-RU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think</a:t>
            </a:r>
            <a:r>
              <a:rPr lang="ru-RU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[</a:t>
            </a:r>
            <a:r>
              <a:rPr lang="ru-RU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being</a:t>
            </a:r>
            <a:r>
              <a:rPr lang="ru-RU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good</a:t>
            </a:r>
            <a:r>
              <a:rPr lang="ru-RU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at</a:t>
            </a:r>
            <a:r>
              <a:rPr lang="ru-RU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math</a:t>
            </a:r>
            <a:r>
              <a:rPr lang="ru-RU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] </a:t>
            </a:r>
            <a:r>
              <a:rPr lang="ru-RU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has</a:t>
            </a:r>
            <a:r>
              <a:rPr lang="ru-RU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anything</a:t>
            </a:r>
            <a:r>
              <a:rPr lang="ru-RU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to</a:t>
            </a:r>
            <a:r>
              <a:rPr lang="ru-RU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do</a:t>
            </a:r>
            <a:r>
              <a:rPr lang="ru-RU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with</a:t>
            </a:r>
            <a:r>
              <a:rPr lang="ru-RU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reasoning</a:t>
            </a:r>
            <a:r>
              <a:rPr lang="ru-RU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It's</a:t>
            </a:r>
            <a:r>
              <a:rPr lang="ru-RU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all</a:t>
            </a:r>
            <a:r>
              <a:rPr lang="ru-RU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memorization</a:t>
            </a:r>
            <a:r>
              <a:rPr lang="ru-RU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.”</a:t>
            </a:r>
            <a:endParaRPr lang="en-US" altLang="ja-JP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90E8F-7982-7F4E-A1E3-39A5B8702B3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5196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11/8/2016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11/8/2016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371601"/>
            <a:ext cx="10462075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162" y="3505200"/>
            <a:ext cx="8532178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822A-C3F5-8B4A-BBD4-E021D019C4FF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3C1-0615-154B-902E-64012D23526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162" y="3398520"/>
            <a:ext cx="104620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98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822A-C3F5-8B4A-BBD4-E021D019C4FF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3C1-0615-154B-902E-64012D235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14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2362201"/>
            <a:ext cx="10360501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4626865"/>
            <a:ext cx="10360501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822A-C3F5-8B4A-BBD4-E021D019C4FF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3C1-0615-154B-902E-64012D23526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106" y="4599432"/>
            <a:ext cx="104620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554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73352"/>
            <a:ext cx="5383398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73352"/>
            <a:ext cx="5383398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822A-C3F5-8B4A-BBD4-E021D019C4FF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3C1-0615-154B-902E-64012D235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44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76400"/>
            <a:ext cx="5241195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438400"/>
            <a:ext cx="524119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8189" y="1676400"/>
            <a:ext cx="5241195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189" y="2438400"/>
            <a:ext cx="524119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822A-C3F5-8B4A-BBD4-E021D019C4FF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3C1-0615-154B-902E-64012D23526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0362" y="4045691"/>
            <a:ext cx="4709160" cy="105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269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822A-C3F5-8B4A-BBD4-E021D019C4FF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3C1-0615-154B-902E-64012D235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5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822A-C3F5-8B4A-BBD4-E021D019C4FF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3C1-0615-154B-902E-64012D235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13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92080"/>
            <a:ext cx="2852185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1368" y="792080"/>
            <a:ext cx="7618016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2130553"/>
            <a:ext cx="2852185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822A-C3F5-8B4A-BBD4-E021D019C4FF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3C1-0615-154B-902E-64012D23526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1188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81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11/8/2016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92480"/>
            <a:ext cx="2856163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487" y="838201"/>
            <a:ext cx="787047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2133600"/>
            <a:ext cx="2852185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822A-C3F5-8B4A-BBD4-E021D019C4FF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3C1-0615-154B-902E-64012D235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22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822A-C3F5-8B4A-BBD4-E021D019C4FF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3C1-0615-154B-902E-64012D235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88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600"/>
            <a:ext cx="2742486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609600"/>
            <a:ext cx="802431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822A-C3F5-8B4A-BBD4-E021D019C4FF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3C1-0615-154B-902E-64012D235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64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441" y="1600201"/>
            <a:ext cx="10969943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245225"/>
            <a:ext cx="385979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0CF3A-95D8-BF4B-87EE-4EDD9AECE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3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11/8/2016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11/8/2016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11/8/2016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11/8/2016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11/8/2016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11/8/2016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11/8/2016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88825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33400"/>
            <a:ext cx="10969943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0"/>
            <a:ext cx="10969943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88825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18288"/>
            <a:ext cx="3859795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457200"/>
            <a:fld id="{B1FB822A-C3F5-8B4A-BBD4-E021D019C4FF}" type="datetimeFigureOut">
              <a:rPr lang="en-US" smtClean="0"/>
              <a:pPr defTabSz="45720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0810" y="18288"/>
            <a:ext cx="5484971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defTabSz="45720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57354" y="18288"/>
            <a:ext cx="142203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defTabSz="457200"/>
            <a:fld id="{973E33C1-0615-154B-902E-64012D235262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pecctoolkit.carnegiefoundation.org/wp-content/uploads/2009/01/how_to_facilitate_a_teaching_community_v4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c3.org/conference/Monterey14/Monterey14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Position Justification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November 9</a:t>
            </a:r>
            <a:r>
              <a:rPr lang="en-US" baseline="30000" dirty="0" smtClean="0"/>
              <a:t>th</a:t>
            </a:r>
            <a:r>
              <a:rPr lang="en-US" dirty="0" smtClean="0"/>
              <a:t>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ic-skills-for-complex-lives-csu-data-collection-inde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38" y="2887582"/>
            <a:ext cx="2993774" cy="3863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Effective Professional </a:t>
            </a:r>
            <a:r>
              <a:rPr lang="en-US" i="1" dirty="0" smtClean="0"/>
              <a:t>Learning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600201"/>
            <a:ext cx="4622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Collaborative</a:t>
            </a:r>
          </a:p>
          <a:p>
            <a:r>
              <a:rPr lang="en-US" dirty="0" smtClean="0"/>
              <a:t>Sustained over time</a:t>
            </a:r>
          </a:p>
          <a:p>
            <a:r>
              <a:rPr lang="en-US" dirty="0" smtClean="0"/>
              <a:t>Focused on </a:t>
            </a:r>
            <a:r>
              <a:rPr lang="en-US" i="1" dirty="0" smtClean="0"/>
              <a:t>Evidence About Student learning</a:t>
            </a:r>
          </a:p>
          <a:p>
            <a:r>
              <a:rPr lang="en-US" i="1" dirty="0" smtClean="0"/>
              <a:t>Coherent</a:t>
            </a:r>
            <a:r>
              <a:rPr lang="en-US" dirty="0" smtClean="0"/>
              <a:t>: Train people for the specific content they teach.</a:t>
            </a:r>
          </a:p>
          <a:p>
            <a:r>
              <a:rPr lang="en-US" dirty="0" smtClean="0"/>
              <a:t>Produces</a:t>
            </a:r>
            <a:r>
              <a:rPr lang="en-US" i="1" dirty="0" smtClean="0"/>
              <a:t> Social Resources for Instruction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(SPECC 2008, Cohen 2011, </a:t>
            </a:r>
            <a:r>
              <a:rPr lang="en-US" dirty="0" err="1" smtClean="0"/>
              <a:t>Garet</a:t>
            </a:r>
            <a:r>
              <a:rPr lang="en-US" dirty="0" smtClean="0"/>
              <a:t> et al 2001 )</a:t>
            </a:r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920" y="1466520"/>
            <a:ext cx="2179053" cy="330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0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0269270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3" r="-2219"/>
          <a:stretch/>
        </p:blipFill>
        <p:spPr>
          <a:xfrm>
            <a:off x="5729468" y="928170"/>
            <a:ext cx="4479745" cy="5369605"/>
          </a:xfrm>
        </p:spPr>
      </p:pic>
      <p:sp>
        <p:nvSpPr>
          <p:cNvPr id="5" name="TextBox 4"/>
          <p:cNvSpPr txBox="1"/>
          <p:nvPr/>
        </p:nvSpPr>
        <p:spPr>
          <a:xfrm>
            <a:off x="1814196" y="1939205"/>
            <a:ext cx="391527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i="1" dirty="0">
                <a:solidFill>
                  <a:srgbClr val="292934"/>
                </a:solidFill>
              </a:rPr>
              <a:t>This (individualistic) view of teaching is, among other things, profoundly unprofessional, even anti-professional … it effectively precludes any possibility of improvement of instruction at scale… and makes it impossible to treat human skill and knowledge as the main instrument of improvement.</a:t>
            </a:r>
          </a:p>
          <a:p>
            <a:pPr defTabSz="457200"/>
            <a:r>
              <a:rPr lang="en-US" dirty="0">
                <a:solidFill>
                  <a:srgbClr val="292934"/>
                </a:solidFill>
              </a:rPr>
              <a:t>--Elmore, 2008, p. 50</a:t>
            </a:r>
          </a:p>
        </p:txBody>
      </p:sp>
    </p:spTree>
    <p:extLst>
      <p:ext uri="{BB962C8B-B14F-4D97-AF65-F5344CB8AC3E}">
        <p14:creationId xmlns:p14="http://schemas.microsoft.com/office/powerpoint/2010/main" val="35930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Effective Model: Teaching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Led by experienced (or enthusiastic) teacher</a:t>
            </a:r>
          </a:p>
          <a:p>
            <a:r>
              <a:rPr lang="en-US" dirty="0" smtClean="0"/>
              <a:t>A curriculum of readings</a:t>
            </a:r>
            <a:r>
              <a:rPr lang="en-US" dirty="0"/>
              <a:t> </a:t>
            </a:r>
            <a:r>
              <a:rPr lang="en-US" dirty="0" smtClean="0"/>
              <a:t>and discussions to introduce new teaching practices</a:t>
            </a:r>
          </a:p>
          <a:p>
            <a:r>
              <a:rPr lang="en-US" dirty="0" smtClean="0"/>
              <a:t>Meet every week/other week:</a:t>
            </a:r>
          </a:p>
          <a:p>
            <a:pPr lvl="1"/>
            <a:r>
              <a:rPr lang="en-US" dirty="0" smtClean="0"/>
              <a:t>Discuss readings on new pedagogy</a:t>
            </a:r>
          </a:p>
          <a:p>
            <a:pPr lvl="1"/>
            <a:r>
              <a:rPr lang="en-US" dirty="0" smtClean="0"/>
              <a:t>Reflect and Prepare Classes</a:t>
            </a:r>
          </a:p>
          <a:p>
            <a:pPr lvl="1"/>
            <a:r>
              <a:rPr lang="en-US" dirty="0" smtClean="0"/>
              <a:t>Plan “Lesson-Study” on Research Lessons for one key topic per instructional unit.</a:t>
            </a:r>
          </a:p>
          <a:p>
            <a:pPr lvl="1"/>
            <a:r>
              <a:rPr lang="en-US" dirty="0" smtClean="0"/>
              <a:t>Develop and Revise Shared Lesson Plans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79613" y="5830670"/>
            <a:ext cx="6061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292934"/>
                </a:solidFill>
                <a:hlinkClick r:id="rId3"/>
              </a:rPr>
              <a:t>Los </a:t>
            </a:r>
            <a:r>
              <a:rPr lang="en-US" dirty="0" err="1">
                <a:solidFill>
                  <a:srgbClr val="292934"/>
                </a:solidFill>
                <a:hlinkClick r:id="rId3"/>
              </a:rPr>
              <a:t>Medanos</a:t>
            </a:r>
            <a:r>
              <a:rPr lang="en-US" dirty="0">
                <a:solidFill>
                  <a:srgbClr val="292934"/>
                </a:solidFill>
                <a:hlinkClick r:id="rId3"/>
              </a:rPr>
              <a:t> College Developmental Education Program</a:t>
            </a:r>
          </a:p>
          <a:p>
            <a:pPr defTabSz="457200"/>
            <a:r>
              <a:rPr lang="en-US" dirty="0">
                <a:solidFill>
                  <a:srgbClr val="292934"/>
                </a:solidFill>
                <a:hlinkClick r:id="rId3"/>
              </a:rPr>
              <a:t>Guide to Facilitating a Teaching Community (2009)</a:t>
            </a:r>
            <a:endParaRPr lang="en-US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98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improve we need stable, collaborative work</a:t>
            </a:r>
          </a:p>
          <a:p>
            <a:r>
              <a:rPr lang="en-US" dirty="0" smtClean="0"/>
              <a:t>This requires investment</a:t>
            </a:r>
          </a:p>
          <a:p>
            <a:r>
              <a:rPr lang="en-US" dirty="0" smtClean="0"/>
              <a:t>There are a LOT of opportunities, but few bodies to coordinate an lead, on top of teaching the load.</a:t>
            </a:r>
          </a:p>
          <a:p>
            <a:r>
              <a:rPr lang="en-US" dirty="0" smtClean="0"/>
              <a:t>We have plans for </a:t>
            </a:r>
            <a:r>
              <a:rPr lang="en-US" dirty="0" err="1" smtClean="0"/>
              <a:t>inco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88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8212" y="331028"/>
            <a:ext cx="7772400" cy="123903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California Acceleration Project (CAP) </a:t>
            </a:r>
            <a:br>
              <a:rPr lang="en-US" sz="3200" dirty="0"/>
            </a:br>
            <a:r>
              <a:rPr lang="en-US" sz="3200" dirty="0"/>
              <a:t>Design Principles: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3683" y="1570065"/>
            <a:ext cx="8120573" cy="3827764"/>
          </a:xfrm>
        </p:spPr>
        <p:txBody>
          <a:bodyPr>
            <a:normAutofit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Backward Design </a:t>
            </a:r>
            <a:r>
              <a:rPr lang="en-US" dirty="0">
                <a:solidFill>
                  <a:schemeClr val="tx1"/>
                </a:solidFill>
              </a:rPr>
              <a:t>from Transfer-Level </a:t>
            </a:r>
            <a:r>
              <a:rPr lang="en-US" dirty="0" smtClean="0">
                <a:solidFill>
                  <a:schemeClr val="tx1"/>
                </a:solidFill>
              </a:rPr>
              <a:t>Courses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Relevant</a:t>
            </a:r>
            <a:r>
              <a:rPr lang="en-US" b="1" dirty="0">
                <a:solidFill>
                  <a:schemeClr val="tx1"/>
                </a:solidFill>
              </a:rPr>
              <a:t>, Thinking-Oriented </a:t>
            </a:r>
            <a:r>
              <a:rPr lang="en-US" b="1" dirty="0" smtClean="0">
                <a:solidFill>
                  <a:schemeClr val="tx1"/>
                </a:solidFill>
              </a:rPr>
              <a:t>Curriculum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Just</a:t>
            </a:r>
            <a:r>
              <a:rPr lang="en-US" b="1" dirty="0">
                <a:solidFill>
                  <a:schemeClr val="tx1"/>
                </a:solidFill>
              </a:rPr>
              <a:t>-in-Time </a:t>
            </a:r>
            <a:r>
              <a:rPr lang="en-US" b="1" dirty="0" smtClean="0">
                <a:solidFill>
                  <a:schemeClr val="tx1"/>
                </a:solidFill>
              </a:rPr>
              <a:t>remediation </a:t>
            </a:r>
            <a:r>
              <a:rPr lang="en-US" dirty="0" smtClean="0">
                <a:solidFill>
                  <a:schemeClr val="tx1"/>
                </a:solidFill>
              </a:rPr>
              <a:t>(Stop Frontloading!)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Intentional support for students’ affective </a:t>
            </a:r>
            <a:r>
              <a:rPr lang="en-US" b="1" dirty="0" smtClean="0">
                <a:solidFill>
                  <a:schemeClr val="tx1"/>
                </a:solidFill>
              </a:rPr>
              <a:t>needs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Low </a:t>
            </a:r>
            <a:r>
              <a:rPr lang="en-US" b="1" dirty="0">
                <a:solidFill>
                  <a:schemeClr val="tx1"/>
                </a:solidFill>
              </a:rPr>
              <a:t>Stakes Collaborative </a:t>
            </a:r>
            <a:r>
              <a:rPr lang="en-US" b="1" dirty="0" smtClean="0">
                <a:solidFill>
                  <a:schemeClr val="tx1"/>
                </a:solidFill>
              </a:rPr>
              <a:t>Practice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12" y="5619277"/>
            <a:ext cx="4836081" cy="93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36179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Community College Math </a:t>
            </a:r>
            <a:r>
              <a:rPr lang="en-US" dirty="0" err="1" smtClean="0"/>
              <a:t>Teach</a:t>
            </a:r>
            <a:r>
              <a:rPr lang="en-US" b="1" i="1" dirty="0" err="1" smtClean="0"/>
              <a:t>ING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3" y="1600201"/>
            <a:ext cx="367865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Cultural: Learned Implicitly </a:t>
            </a:r>
            <a:r>
              <a:rPr lang="en-US" sz="1300" dirty="0"/>
              <a:t>(</a:t>
            </a:r>
            <a:r>
              <a:rPr lang="en-US" sz="1300" dirty="0" err="1"/>
              <a:t>Hiebert</a:t>
            </a:r>
            <a:r>
              <a:rPr lang="en-US" sz="1300" dirty="0"/>
              <a:t>, Stigler 2009)</a:t>
            </a:r>
          </a:p>
          <a:p>
            <a:r>
              <a:rPr lang="en-US" dirty="0" smtClean="0"/>
              <a:t>Remedial Pedagogy </a:t>
            </a:r>
            <a:r>
              <a:rPr lang="en-US" dirty="0"/>
              <a:t>(Grubb &amp; </a:t>
            </a:r>
            <a:r>
              <a:rPr lang="en-US" dirty="0" err="1"/>
              <a:t>Gabriner</a:t>
            </a:r>
            <a:r>
              <a:rPr lang="en-US" dirty="0"/>
              <a:t>, 2013)</a:t>
            </a:r>
          </a:p>
          <a:p>
            <a:r>
              <a:rPr lang="en-US" dirty="0" smtClean="0"/>
              <a:t>Difficult to Change!</a:t>
            </a:r>
            <a:r>
              <a:rPr lang="en-US" dirty="0"/>
              <a:t>(</a:t>
            </a:r>
            <a:r>
              <a:rPr lang="en-US" dirty="0" err="1"/>
              <a:t>AtD</a:t>
            </a:r>
            <a:r>
              <a:rPr lang="en-US" dirty="0"/>
              <a:t> 2013)</a:t>
            </a:r>
          </a:p>
          <a:p>
            <a:r>
              <a:rPr lang="en-US" dirty="0" smtClean="0"/>
              <a:t>Reinforced by external forces and course sequences </a:t>
            </a:r>
            <a:r>
              <a:rPr lang="en-US" sz="2200" dirty="0"/>
              <a:t>(Bailey, </a:t>
            </a:r>
            <a:r>
              <a:rPr lang="en-US" sz="2200" dirty="0" err="1"/>
              <a:t>Jaggars</a:t>
            </a:r>
            <a:r>
              <a:rPr lang="en-US" sz="2200" dirty="0"/>
              <a:t>, Jenkins 2015)</a:t>
            </a:r>
          </a:p>
          <a:p>
            <a:endParaRPr lang="en-US" dirty="0" smtClean="0"/>
          </a:p>
        </p:txBody>
      </p:sp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129" y="1239264"/>
            <a:ext cx="2147685" cy="3169286"/>
          </a:xfrm>
          <a:prstGeom prst="rect">
            <a:avLst/>
          </a:prstGeom>
        </p:spPr>
      </p:pic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53" y="3708530"/>
            <a:ext cx="1943100" cy="2933700"/>
          </a:xfrm>
          <a:prstGeom prst="rect">
            <a:avLst/>
          </a:prstGeom>
        </p:spPr>
      </p:pic>
      <p:pic>
        <p:nvPicPr>
          <p:cNvPr id="5" name="Picture 4" descr="Z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66" y="1404270"/>
            <a:ext cx="1939758" cy="29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Apprenticeship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906" y="1824319"/>
            <a:ext cx="2620682" cy="1029447"/>
          </a:xfrm>
        </p:spPr>
        <p:txBody>
          <a:bodyPr/>
          <a:lstStyle/>
          <a:p>
            <a:r>
              <a:rPr lang="en-US" dirty="0" smtClean="0"/>
              <a:t>Lecture  </a:t>
            </a:r>
            <a:endParaRPr lang="en-US" dirty="0"/>
          </a:p>
        </p:txBody>
      </p:sp>
      <p:pic>
        <p:nvPicPr>
          <p:cNvPr id="4" name="Picture 3" descr="image_preview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/>
        </p:blipFill>
        <p:spPr>
          <a:xfrm>
            <a:off x="6051006" y="2479860"/>
            <a:ext cx="4013200" cy="437814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904906" y="3195155"/>
            <a:ext cx="3788303" cy="2244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3A299"/>
              </a:buClr>
            </a:pPr>
            <a:r>
              <a:rPr lang="en-US" dirty="0">
                <a:solidFill>
                  <a:srgbClr val="292934"/>
                </a:solidFill>
              </a:rPr>
              <a:t>Engaging with Student Knowledge</a:t>
            </a:r>
          </a:p>
          <a:p>
            <a:pPr>
              <a:buClr>
                <a:srgbClr val="93A299"/>
              </a:buClr>
            </a:pPr>
            <a:r>
              <a:rPr lang="en-US" dirty="0">
                <a:solidFill>
                  <a:srgbClr val="292934"/>
                </a:solidFill>
              </a:rPr>
              <a:t>Formative Assessment</a:t>
            </a:r>
          </a:p>
          <a:p>
            <a:pPr>
              <a:buClr>
                <a:srgbClr val="93A299"/>
              </a:buClr>
            </a:pPr>
            <a:r>
              <a:rPr lang="en-US" dirty="0">
                <a:solidFill>
                  <a:srgbClr val="292934"/>
                </a:solidFill>
              </a:rPr>
              <a:t>Uncovering Expert Blind Spots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883150" y="1840394"/>
            <a:ext cx="6552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buFont typeface="Arial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Intentional Modeling of Cognitive Strategies</a:t>
            </a:r>
          </a:p>
        </p:txBody>
      </p:sp>
    </p:spTree>
    <p:extLst>
      <p:ext uri="{BB962C8B-B14F-4D97-AF65-F5344CB8AC3E}">
        <p14:creationId xmlns:p14="http://schemas.microsoft.com/office/powerpoint/2010/main" val="158817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/>
                <a:ea typeface="ＭＳ Ｐゴシック" charset="0"/>
                <a:cs typeface="Calibri"/>
              </a:rPr>
              <a:t>Socialization of US Students into Mathematics</a:t>
            </a:r>
          </a:p>
        </p:txBody>
      </p:sp>
      <p:sp>
        <p:nvSpPr>
          <p:cNvPr id="73730" name="TextBox 4"/>
          <p:cNvSpPr txBox="1">
            <a:spLocks noChangeArrowheads="1"/>
          </p:cNvSpPr>
          <p:nvPr/>
        </p:nvSpPr>
        <p:spPr bwMode="auto">
          <a:xfrm>
            <a:off x="2132012" y="1447801"/>
            <a:ext cx="2590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1800">
                <a:solidFill>
                  <a:srgbClr val="292934"/>
                </a:solidFill>
              </a:rPr>
              <a:t>Young children: concepts and counting, linked together</a:t>
            </a:r>
          </a:p>
        </p:txBody>
      </p:sp>
      <p:sp>
        <p:nvSpPr>
          <p:cNvPr id="73731" name="TextBox 5"/>
          <p:cNvSpPr txBox="1">
            <a:spLocks noChangeArrowheads="1"/>
          </p:cNvSpPr>
          <p:nvPr/>
        </p:nvSpPr>
        <p:spPr bwMode="auto">
          <a:xfrm>
            <a:off x="2055812" y="3038475"/>
            <a:ext cx="2133600" cy="923330"/>
          </a:xfrm>
          <a:prstGeom prst="rect">
            <a:avLst/>
          </a:prstGeom>
          <a:solidFill>
            <a:srgbClr val="C0AF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1800" dirty="0">
                <a:solidFill>
                  <a:srgbClr val="292934"/>
                </a:solidFill>
              </a:rPr>
              <a:t>SCHOOL: </a:t>
            </a:r>
          </a:p>
          <a:p>
            <a:pPr defTabSz="457200" eaLnBrk="1" hangingPunct="1"/>
            <a:r>
              <a:rPr lang="en-US" sz="1800" dirty="0">
                <a:solidFill>
                  <a:srgbClr val="292934"/>
                </a:solidFill>
              </a:rPr>
              <a:t>Practicing procedures &amp; memorizing rules</a:t>
            </a:r>
          </a:p>
        </p:txBody>
      </p:sp>
      <p:sp>
        <p:nvSpPr>
          <p:cNvPr id="73732" name="TextBox 6"/>
          <p:cNvSpPr txBox="1">
            <a:spLocks noChangeArrowheads="1"/>
          </p:cNvSpPr>
          <p:nvPr/>
        </p:nvSpPr>
        <p:spPr bwMode="auto">
          <a:xfrm>
            <a:off x="4875212" y="1971676"/>
            <a:ext cx="2590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1800">
                <a:solidFill>
                  <a:srgbClr val="292934"/>
                </a:solidFill>
              </a:rPr>
              <a:t>Some insist that math make sense, with or without teacher’s help</a:t>
            </a:r>
          </a:p>
        </p:txBody>
      </p:sp>
      <p:sp>
        <p:nvSpPr>
          <p:cNvPr id="73733" name="TextBox 7"/>
          <p:cNvSpPr txBox="1">
            <a:spLocks noChangeArrowheads="1"/>
          </p:cNvSpPr>
          <p:nvPr/>
        </p:nvSpPr>
        <p:spPr bwMode="auto">
          <a:xfrm>
            <a:off x="4875212" y="3190876"/>
            <a:ext cx="2590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1800">
                <a:solidFill>
                  <a:srgbClr val="292934"/>
                </a:solidFill>
              </a:rPr>
              <a:t>Good memorizers, memorize their way through algebra</a:t>
            </a:r>
          </a:p>
        </p:txBody>
      </p:sp>
      <p:sp>
        <p:nvSpPr>
          <p:cNvPr id="73734" name="TextBox 8"/>
          <p:cNvSpPr txBox="1">
            <a:spLocks noChangeArrowheads="1"/>
          </p:cNvSpPr>
          <p:nvPr/>
        </p:nvSpPr>
        <p:spPr bwMode="auto">
          <a:xfrm>
            <a:off x="4875212" y="4535488"/>
            <a:ext cx="2057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1800">
                <a:solidFill>
                  <a:srgbClr val="292934"/>
                </a:solidFill>
              </a:rPr>
              <a:t>Poor memorizers have difficulty</a:t>
            </a:r>
          </a:p>
        </p:txBody>
      </p:sp>
      <p:sp>
        <p:nvSpPr>
          <p:cNvPr id="73735" name="TextBox 9"/>
          <p:cNvSpPr txBox="1">
            <a:spLocks noChangeArrowheads="1"/>
          </p:cNvSpPr>
          <p:nvPr/>
        </p:nvSpPr>
        <p:spPr bwMode="auto">
          <a:xfrm>
            <a:off x="7466012" y="3276601"/>
            <a:ext cx="259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1800">
                <a:solidFill>
                  <a:srgbClr val="292934"/>
                </a:solidFill>
              </a:rPr>
              <a:t>Success, but never really “get” mathematics</a:t>
            </a:r>
          </a:p>
        </p:txBody>
      </p:sp>
      <p:sp>
        <p:nvSpPr>
          <p:cNvPr id="73736" name="TextBox 10"/>
          <p:cNvSpPr txBox="1">
            <a:spLocks noChangeArrowheads="1"/>
          </p:cNvSpPr>
          <p:nvPr/>
        </p:nvSpPr>
        <p:spPr bwMode="auto">
          <a:xfrm>
            <a:off x="7466012" y="4572001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1800">
                <a:solidFill>
                  <a:srgbClr val="292934"/>
                </a:solidFill>
              </a:rPr>
              <a:t>All comes crumbling down</a:t>
            </a:r>
          </a:p>
        </p:txBody>
      </p:sp>
      <p:sp>
        <p:nvSpPr>
          <p:cNvPr id="73737" name="TextBox 11"/>
          <p:cNvSpPr txBox="1">
            <a:spLocks noChangeArrowheads="1"/>
          </p:cNvSpPr>
          <p:nvPr/>
        </p:nvSpPr>
        <p:spPr bwMode="auto">
          <a:xfrm>
            <a:off x="7542212" y="2057401"/>
            <a:ext cx="259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1800">
                <a:solidFill>
                  <a:srgbClr val="292934"/>
                </a:solidFill>
              </a:rPr>
              <a:t>May become mathematicians/scientists</a:t>
            </a:r>
          </a:p>
        </p:txBody>
      </p:sp>
      <p:cxnSp>
        <p:nvCxnSpPr>
          <p:cNvPr id="14" name="Straight Arrow Connector 13"/>
          <p:cNvCxnSpPr>
            <a:stCxn id="73730" idx="2"/>
          </p:cNvCxnSpPr>
          <p:nvPr/>
        </p:nvCxnSpPr>
        <p:spPr>
          <a:xfrm>
            <a:off x="3427412" y="2371726"/>
            <a:ext cx="0" cy="600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3731" idx="3"/>
            <a:endCxn id="73732" idx="1"/>
          </p:cNvCxnSpPr>
          <p:nvPr/>
        </p:nvCxnSpPr>
        <p:spPr>
          <a:xfrm flipV="1">
            <a:off x="4189412" y="2433638"/>
            <a:ext cx="685800" cy="10665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3731" idx="3"/>
            <a:endCxn id="73733" idx="1"/>
          </p:cNvCxnSpPr>
          <p:nvPr/>
        </p:nvCxnSpPr>
        <p:spPr>
          <a:xfrm>
            <a:off x="4189412" y="3500140"/>
            <a:ext cx="685800" cy="1526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3731" idx="3"/>
            <a:endCxn id="73734" idx="1"/>
          </p:cNvCxnSpPr>
          <p:nvPr/>
        </p:nvCxnSpPr>
        <p:spPr>
          <a:xfrm>
            <a:off x="4189412" y="3500140"/>
            <a:ext cx="685800" cy="13584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73732" idx="3"/>
          </p:cNvCxnSpPr>
          <p:nvPr/>
        </p:nvCxnSpPr>
        <p:spPr>
          <a:xfrm flipV="1">
            <a:off x="6856412" y="2433638"/>
            <a:ext cx="609600" cy="47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856412" y="3652838"/>
            <a:ext cx="609600" cy="47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856412" y="4872038"/>
            <a:ext cx="609600" cy="47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745" name="TextBox 28"/>
          <p:cNvSpPr txBox="1">
            <a:spLocks noChangeArrowheads="1"/>
          </p:cNvSpPr>
          <p:nvPr/>
        </p:nvSpPr>
        <p:spPr bwMode="auto">
          <a:xfrm>
            <a:off x="7542212" y="5638801"/>
            <a:ext cx="2133600" cy="646113"/>
          </a:xfrm>
          <a:prstGeom prst="rect">
            <a:avLst/>
          </a:prstGeom>
          <a:solidFill>
            <a:srgbClr val="C0AF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1800">
                <a:solidFill>
                  <a:srgbClr val="292934"/>
                </a:solidFill>
              </a:rPr>
              <a:t>Community College Developmental Math</a:t>
            </a:r>
          </a:p>
        </p:txBody>
      </p:sp>
      <p:cxnSp>
        <p:nvCxnSpPr>
          <p:cNvPr id="30" name="Straight Arrow Connector 29"/>
          <p:cNvCxnSpPr>
            <a:stCxn id="73736" idx="2"/>
            <a:endCxn id="73745" idx="0"/>
          </p:cNvCxnSpPr>
          <p:nvPr/>
        </p:nvCxnSpPr>
        <p:spPr>
          <a:xfrm>
            <a:off x="8609012" y="5218114"/>
            <a:ext cx="0" cy="420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7237412" y="4419600"/>
            <a:ext cx="2743200" cy="205740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3715" y="6187568"/>
            <a:ext cx="2455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292934"/>
                </a:solidFill>
                <a:hlinkClick r:id="rId3"/>
              </a:rPr>
              <a:t>Stigler &amp; Givvins 2014</a:t>
            </a:r>
            <a:endParaRPr lang="en-US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7026657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736540" y="438343"/>
            <a:ext cx="10896045" cy="5992405"/>
          </a:xfrm>
        </p:spPr>
      </p:pic>
    </p:spTree>
    <p:extLst>
      <p:ext uri="{BB962C8B-B14F-4D97-AF65-F5344CB8AC3E}">
        <p14:creationId xmlns:p14="http://schemas.microsoft.com/office/powerpoint/2010/main" val="416235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Mostly Part-time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FTEF is 12.7</a:t>
            </a:r>
          </a:p>
          <a:p>
            <a:r>
              <a:rPr lang="en-US" dirty="0" smtClean="0"/>
              <a:t>48% of units taught by FT faculty</a:t>
            </a:r>
          </a:p>
          <a:p>
            <a:r>
              <a:rPr lang="en-US" dirty="0" smtClean="0"/>
              <a:t>FT instructors concentrated at higher levels:</a:t>
            </a:r>
          </a:p>
          <a:p>
            <a:pPr lvl="1"/>
            <a:r>
              <a:rPr lang="en-US" dirty="0" smtClean="0"/>
              <a:t>2 </a:t>
            </a:r>
            <a:r>
              <a:rPr lang="en-US" dirty="0"/>
              <a:t>out of 12 sections of pre-transfer level math (16%) </a:t>
            </a:r>
            <a:endParaRPr lang="en-US" dirty="0" smtClean="0"/>
          </a:p>
          <a:p>
            <a:pPr lvl="1"/>
            <a:r>
              <a:rPr lang="en-US" dirty="0" smtClean="0"/>
              <a:t>3 </a:t>
            </a:r>
            <a:r>
              <a:rPr lang="en-US" dirty="0"/>
              <a:t>out of 10 sections of </a:t>
            </a:r>
            <a:r>
              <a:rPr lang="en-US" dirty="0" smtClean="0"/>
              <a:t>statistics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Stable, High enrolment in Calculus Path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004410"/>
              </p:ext>
            </p:extLst>
          </p:nvPr>
        </p:nvGraphicFramePr>
        <p:xfrm>
          <a:off x="1522413" y="1905000"/>
          <a:ext cx="9144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stem logo black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695" y="3200400"/>
            <a:ext cx="3231529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69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is important, required …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	and a gatekeeper.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581912"/>
              </p:ext>
            </p:extLst>
          </p:nvPr>
        </p:nvGraphicFramePr>
        <p:xfrm>
          <a:off x="1217612" y="1828800"/>
          <a:ext cx="9982198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912812" y="3352800"/>
            <a:ext cx="10591800" cy="0"/>
          </a:xfrm>
          <a:prstGeom prst="line">
            <a:avLst/>
          </a:prstGeom>
          <a:ln w="34925">
            <a:solidFill>
              <a:srgbClr val="FF0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09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07233506"/>
              </p:ext>
            </p:extLst>
          </p:nvPr>
        </p:nvGraphicFramePr>
        <p:xfrm>
          <a:off x="836612" y="1828801"/>
          <a:ext cx="10134599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60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proactive: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PATHWAYS -&gt; Key Equity initiative</a:t>
            </a:r>
          </a:p>
          <a:p>
            <a:pPr lvl="1"/>
            <a:r>
              <a:rPr lang="en-US" dirty="0" smtClean="0"/>
              <a:t>Path to Stats</a:t>
            </a:r>
          </a:p>
          <a:p>
            <a:pPr lvl="1"/>
            <a:r>
              <a:rPr lang="en-US" dirty="0" smtClean="0"/>
              <a:t>Path to </a:t>
            </a:r>
            <a:r>
              <a:rPr lang="en-US" dirty="0" err="1" smtClean="0"/>
              <a:t>Calulus</a:t>
            </a:r>
            <a:endParaRPr lang="en-US" dirty="0" smtClean="0"/>
          </a:p>
          <a:p>
            <a:r>
              <a:rPr lang="en-US" dirty="0" smtClean="0"/>
              <a:t>Math Jam </a:t>
            </a:r>
          </a:p>
          <a:p>
            <a:r>
              <a:rPr lang="en-US" dirty="0" smtClean="0"/>
              <a:t>Grant </a:t>
            </a:r>
            <a:r>
              <a:rPr lang="en-US" dirty="0" err="1" smtClean="0"/>
              <a:t>Opportunitis</a:t>
            </a:r>
            <a:endParaRPr lang="en-US" dirty="0" smtClean="0"/>
          </a:p>
          <a:p>
            <a:pPr lvl="1"/>
            <a:r>
              <a:rPr lang="en-US" dirty="0" smtClean="0"/>
              <a:t>MSEIP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8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Statistics Pathway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983834"/>
              </p:ext>
            </p:extLst>
          </p:nvPr>
        </p:nvGraphicFramePr>
        <p:xfrm>
          <a:off x="1522413" y="1905000"/>
          <a:ext cx="9144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402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1979612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Cohort Comparison:  </a:t>
            </a:r>
            <a:endParaRPr sz="3200" dirty="0"/>
          </a:p>
        </p:txBody>
      </p:sp>
      <p:pic>
        <p:nvPicPr>
          <p:cNvPr id="87" name="Picture 4"/>
          <p:cNvPicPr/>
          <p:nvPr/>
        </p:nvPicPr>
        <p:blipFill>
          <a:blip r:embed="rId3"/>
          <a:stretch/>
        </p:blipFill>
        <p:spPr>
          <a:xfrm>
            <a:off x="2108888" y="1943281"/>
            <a:ext cx="6845478" cy="3685807"/>
          </a:xfrm>
          <a:prstGeom prst="rect">
            <a:avLst/>
          </a:prstGeom>
          <a:ln>
            <a:noFill/>
          </a:ln>
        </p:spPr>
      </p:pic>
      <p:sp>
        <p:nvSpPr>
          <p:cNvPr id="90" name="CustomShape 4"/>
          <p:cNvSpPr/>
          <p:nvPr/>
        </p:nvSpPr>
        <p:spPr>
          <a:xfrm>
            <a:off x="7547982" y="2740821"/>
            <a:ext cx="2262097" cy="881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4.5% Take Stats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8000"/>
                </a:solidFill>
              </a:rPr>
              <a:t>w/ 55% pass rate</a:t>
            </a:r>
            <a:endParaRPr lang="en-US" sz="2400" b="1" spc="-1" dirty="0">
              <a:solidFill>
                <a:srgbClr val="008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sz="2400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0449" y="1112284"/>
            <a:ext cx="7187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pc="-1" dirty="0">
                <a:latin typeface="Arial"/>
              </a:rPr>
              <a:t>Students Beginning in </a:t>
            </a:r>
            <a:r>
              <a:rPr lang="en-US" sz="2400" spc="-1" dirty="0">
                <a:solidFill>
                  <a:srgbClr val="008000"/>
                </a:solidFill>
                <a:latin typeface="Arial"/>
              </a:rPr>
              <a:t>Algebra 1</a:t>
            </a:r>
            <a:r>
              <a:rPr lang="en-US" sz="2400" spc="-1" dirty="0">
                <a:latin typeface="Arial"/>
              </a:rPr>
              <a:t> vs. </a:t>
            </a:r>
            <a:r>
              <a:rPr lang="en-US" sz="2400" spc="-1" dirty="0">
                <a:solidFill>
                  <a:srgbClr val="0000FF"/>
                </a:solidFill>
                <a:latin typeface="Arial"/>
              </a:rPr>
              <a:t>Pre-Stats</a:t>
            </a:r>
          </a:p>
          <a:p>
            <a:pPr algn="ctr"/>
            <a:r>
              <a:rPr lang="en-US" sz="2400" spc="-1" dirty="0">
                <a:latin typeface="Arial"/>
              </a:rPr>
              <a:t>Fall </a:t>
            </a:r>
            <a:r>
              <a:rPr lang="en-US" sz="2400" spc="-1" dirty="0">
                <a:latin typeface="Arial"/>
              </a:rPr>
              <a:t>2013-Spring 2015</a:t>
            </a:r>
            <a:endParaRPr lang="en-US" sz="2400" dirty="0"/>
          </a:p>
        </p:txBody>
      </p:sp>
      <p:sp>
        <p:nvSpPr>
          <p:cNvPr id="9" name="CustomShape 4"/>
          <p:cNvSpPr/>
          <p:nvPr/>
        </p:nvSpPr>
        <p:spPr>
          <a:xfrm>
            <a:off x="3507546" y="2485110"/>
            <a:ext cx="1645590" cy="516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100% (N=930)</a:t>
            </a:r>
          </a:p>
        </p:txBody>
      </p:sp>
      <p:sp>
        <p:nvSpPr>
          <p:cNvPr id="11" name="CustomShape 4"/>
          <p:cNvSpPr/>
          <p:nvPr/>
        </p:nvSpPr>
        <p:spPr>
          <a:xfrm>
            <a:off x="3507546" y="4604742"/>
            <a:ext cx="1474000" cy="516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pc="-1" dirty="0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100% (N=162)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46627" y="4578694"/>
            <a:ext cx="2444374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</a:rPr>
              <a:t>40% Take Stats</a:t>
            </a:r>
          </a:p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b="1" spc="-1" dirty="0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</a:rPr>
              <a:t>w/ 65% pass rate</a:t>
            </a:r>
          </a:p>
        </p:txBody>
      </p:sp>
      <p:pic>
        <p:nvPicPr>
          <p:cNvPr id="4" name="Picture 3" descr="SMCCCD 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62" y="6250071"/>
            <a:ext cx="12700" cy="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0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improve we need stable, collaborative work</a:t>
            </a:r>
          </a:p>
          <a:p>
            <a:r>
              <a:rPr lang="en-US" dirty="0"/>
              <a:t>This requires investment</a:t>
            </a:r>
          </a:p>
          <a:p>
            <a:r>
              <a:rPr lang="en-US" dirty="0"/>
              <a:t>There are a LOT of opportunities, but few bodies to coordinate </a:t>
            </a:r>
            <a:r>
              <a:rPr lang="en-US" dirty="0" smtClean="0"/>
              <a:t>and </a:t>
            </a:r>
            <a:r>
              <a:rPr lang="en-US" dirty="0"/>
              <a:t>lead, on top of teaching the load.</a:t>
            </a:r>
          </a:p>
          <a:p>
            <a:r>
              <a:rPr lang="en-US" dirty="0"/>
              <a:t>We have plans for </a:t>
            </a:r>
            <a:r>
              <a:rPr lang="en-US" dirty="0" smtClean="0"/>
              <a:t>incorporating new faculty into a culture of collaboration and improvement.</a:t>
            </a:r>
          </a:p>
          <a:p>
            <a:r>
              <a:rPr lang="en-US" dirty="0" smtClean="0"/>
              <a:t>Quality teaching in Math is a SERIOUS Equity issue.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05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357</TotalTime>
  <Words>740</Words>
  <Application>Microsoft Office PowerPoint</Application>
  <PresentationFormat>Custom</PresentationFormat>
  <Paragraphs>127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ＭＳ Ｐゴシック</vt:lpstr>
      <vt:lpstr>Arial</vt:lpstr>
      <vt:lpstr>Calibri</vt:lpstr>
      <vt:lpstr>Consolas</vt:lpstr>
      <vt:lpstr>Corbel</vt:lpstr>
      <vt:lpstr>Garamond</vt:lpstr>
      <vt:lpstr>Times New Roman</vt:lpstr>
      <vt:lpstr>Chalkboard 16x9</vt:lpstr>
      <vt:lpstr>Clarity</vt:lpstr>
      <vt:lpstr>Math Position Justification</vt:lpstr>
      <vt:lpstr>Mostly Part-time</vt:lpstr>
      <vt:lpstr>Stable, High enrolment in Calculus Path</vt:lpstr>
      <vt:lpstr>Math is important, required …       and a gatekeeper.</vt:lpstr>
      <vt:lpstr>Success Rates</vt:lpstr>
      <vt:lpstr>We are proactive: </vt:lpstr>
      <vt:lpstr>Growing Statistics Pathway</vt:lpstr>
      <vt:lpstr>PowerPoint Presentation</vt:lpstr>
      <vt:lpstr>Summary</vt:lpstr>
      <vt:lpstr>Effective Professional Learning</vt:lpstr>
      <vt:lpstr>PowerPoint Presentation</vt:lpstr>
      <vt:lpstr>Effective Model: Teaching Communities</vt:lpstr>
      <vt:lpstr>Summary</vt:lpstr>
      <vt:lpstr>California Acceleration Project (CAP)  Design Principles:</vt:lpstr>
      <vt:lpstr>Community College Math TeachING</vt:lpstr>
      <vt:lpstr>Reading Apprenticeship</vt:lpstr>
      <vt:lpstr>Socialization of US Students into Mathematics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Position Justification</dc:title>
  <dc:creator>Michael Kilgore</dc:creator>
  <cp:lastModifiedBy>Michael Kilgore</cp:lastModifiedBy>
  <cp:revision>12</cp:revision>
  <dcterms:created xsi:type="dcterms:W3CDTF">2016-11-09T00:02:30Z</dcterms:created>
  <dcterms:modified xsi:type="dcterms:W3CDTF">2016-11-09T05:59:38Z</dcterms:modified>
</cp:coreProperties>
</file>