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tif" ContentType="image/t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228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457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685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9144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9"/>
  </p:normalViewPr>
  <p:slideViewPr>
    <p:cSldViewPr snapToGrid="0" snapToObjects="1">
      <p:cViewPr varScale="1">
        <p:scale>
          <a:sx n="64" d="100"/>
          <a:sy n="64" d="100"/>
        </p:scale>
        <p:origin x="1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autoTitleDeleted val="1"/>
    <c:plotArea>
      <c:layout>
        <c:manualLayout>
          <c:layoutTarget val="inner"/>
          <c:xMode val="edge"/>
          <c:yMode val="edge"/>
          <c:x val="0.0561267"/>
          <c:y val="0.0561267"/>
          <c:w val="0.887747"/>
          <c:h val="0.87524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FTEF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spPr>
              <a:solidFill>
                <a:schemeClr val="accent1"/>
              </a:solidFill>
              <a:ln w="12700" cap="flat">
                <a:noFill/>
                <a:miter lim="400000"/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hueOff val="-84091"/>
                  <a:satOff val="15316"/>
                  <a:lumOff val="24313"/>
                </a:schemeClr>
              </a:solidFill>
              <a:ln w="12700" cap="flat">
                <a:noFill/>
                <a:miter lim="400000"/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hueOff val="104794"/>
                  <a:lumOff val="-8431"/>
                </a:schemeClr>
              </a:solidFill>
              <a:ln w="12700" cap="flat">
                <a:noFill/>
                <a:miter lim="400000"/>
              </a:ln>
              <a:effectLst/>
            </c:spPr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6000" b="0" i="0" u="none" strike="noStrike">
                      <a:solidFill>
                        <a:srgbClr val="FFFFFF"/>
                      </a:solidFill>
                      <a:effectLst>
                        <a:outerShdw blurRad="635000" dist="152400" dir="2954021" algn="tl">
                          <a:srgbClr val="000000">
                            <a:alpha val="75000"/>
                          </a:srgbClr>
                        </a:outerShdw>
                      </a:effectLst>
                      <a:latin typeface="DIN Condensed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numFmt formatCode="#,##0%" sourceLinked="0"/>
              <c:spPr/>
              <c:txPr>
                <a:bodyPr/>
                <a:lstStyle/>
                <a:p>
                  <a:pPr>
                    <a:defRPr sz="6000" b="0" i="0" u="none" strike="noStrike">
                      <a:solidFill>
                        <a:srgbClr val="FFFFFF"/>
                      </a:solidFill>
                      <a:effectLst>
                        <a:outerShdw blurRad="635000" dist="152400" dir="2954021" algn="tl">
                          <a:srgbClr val="000000">
                            <a:alpha val="75000"/>
                          </a:srgbClr>
                        </a:outerShdw>
                      </a:effectLst>
                      <a:latin typeface="DIN Condensed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81659243850096"/>
                      <c:h val="0.261415925213397"/>
                    </c:manualLayout>
                  </c15:layout>
                </c:ext>
              </c:extLst>
            </c:dLbl>
            <c:dLbl>
              <c:idx val="2"/>
              <c:layout/>
              <c:numFmt formatCode="#,##0%" sourceLinked="0"/>
              <c:spPr/>
              <c:txPr>
                <a:bodyPr/>
                <a:lstStyle/>
                <a:p>
                  <a:pPr>
                    <a:defRPr sz="6000" b="0" i="0" u="none" strike="noStrike">
                      <a:solidFill>
                        <a:srgbClr val="FFFFFF"/>
                      </a:solidFill>
                      <a:effectLst>
                        <a:outerShdw blurRad="635000" dist="152400" dir="2954021" algn="tl">
                          <a:srgbClr val="000000">
                            <a:alpha val="75000"/>
                          </a:srgbClr>
                        </a:outerShdw>
                      </a:effectLst>
                      <a:latin typeface="DIN Condensed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53476541463173"/>
                      <c:h val="0.165385585339088"/>
                    </c:manualLayout>
                  </c15:layout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0" b="0" i="0" u="none" strike="noStrike">
                    <a:solidFill>
                      <a:srgbClr val="FFFFFF"/>
                    </a:solidFill>
                    <a:effectLst>
                      <a:outerShdw blurRad="635000" dist="152400" dir="2954021" algn="tl">
                        <a:srgbClr val="000000">
                          <a:alpha val="75000"/>
                        </a:srgbClr>
                      </a:outerShdw>
                    </a:effectLst>
                    <a:latin typeface="DIN Condensed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GE</c:v>
                </c:pt>
                <c:pt idx="1">
                  <c:v>majors</c:v>
                </c:pt>
                <c:pt idx="2">
                  <c:v>allied health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1024.0</c:v>
                </c:pt>
                <c:pt idx="1">
                  <c:v>103.0</c:v>
                </c:pt>
                <c:pt idx="2">
                  <c:v>925.0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autoTitleDeleted val="1"/>
    <c:plotArea>
      <c:layout>
        <c:manualLayout>
          <c:layoutTarget val="inner"/>
          <c:xMode val="edge"/>
          <c:yMode val="edge"/>
          <c:x val="0.0902533"/>
          <c:y val="0.0659788"/>
          <c:w val="0.904747"/>
          <c:h val="0.8251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Program</c:v>
                </c:pt>
              </c:strCache>
            </c:strRef>
          </c:tx>
          <c:spPr>
            <a:solidFill>
              <a:srgbClr val="686A6B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10/11</c:v>
                </c:pt>
                <c:pt idx="1">
                  <c:v>11/12</c:v>
                </c:pt>
                <c:pt idx="2">
                  <c:v>12/13</c:v>
                </c:pt>
                <c:pt idx="3">
                  <c:v>13/14</c:v>
                </c:pt>
                <c:pt idx="4">
                  <c:v>14/15</c:v>
                </c:pt>
                <c:pt idx="5">
                  <c:v>15/16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3024.0</c:v>
                </c:pt>
                <c:pt idx="1">
                  <c:v>3131.0</c:v>
                </c:pt>
                <c:pt idx="2">
                  <c:v>2903.0</c:v>
                </c:pt>
                <c:pt idx="3">
                  <c:v>2672.0</c:v>
                </c:pt>
                <c:pt idx="4">
                  <c:v>2448.0</c:v>
                </c:pt>
                <c:pt idx="5">
                  <c:v>2090.0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140849792"/>
        <c:axId val="2141475648"/>
      </c:barChart>
      <c:catAx>
        <c:axId val="2140849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838787"/>
            </a:solidFill>
            <a:prstDash val="solid"/>
            <a:miter lim="400000"/>
          </a:ln>
        </c:spPr>
        <c:txPr>
          <a:bodyPr rot="0"/>
          <a:lstStyle/>
          <a:p>
            <a:pPr>
              <a:defRPr sz="3600" b="0" i="0" u="none" strike="noStrike">
                <a:solidFill>
                  <a:srgbClr val="838787"/>
                </a:solidFill>
                <a:latin typeface="DIN Condensed"/>
              </a:defRPr>
            </a:pPr>
            <a:endParaRPr lang="en-US"/>
          </a:p>
        </c:txPr>
        <c:crossAx val="2141475648"/>
        <c:crosses val="autoZero"/>
        <c:auto val="1"/>
        <c:lblAlgn val="ctr"/>
        <c:lblOffset val="100"/>
        <c:noMultiLvlLbl val="1"/>
      </c:catAx>
      <c:valAx>
        <c:axId val="2141475648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A6AAA9">
                  <a:alpha val="50000"/>
                </a:srgbClr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600" b="0" i="0" u="none" strike="noStrike">
                <a:solidFill>
                  <a:srgbClr val="838787"/>
                </a:solidFill>
                <a:latin typeface="DIN Condensed"/>
              </a:defRPr>
            </a:pPr>
            <a:endParaRPr lang="en-US"/>
          </a:p>
        </c:txPr>
        <c:crossAx val="2140849792"/>
        <c:crosses val="autoZero"/>
        <c:crossBetween val="between"/>
        <c:majorUnit val="800.0"/>
        <c:minorUnit val="400.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autoTitleDeleted val="1"/>
    <c:plotArea>
      <c:layout>
        <c:manualLayout>
          <c:layoutTarget val="inner"/>
          <c:xMode val="edge"/>
          <c:yMode val="edge"/>
          <c:x val="0.0896524"/>
          <c:y val="0.0659788"/>
          <c:w val="0.874194"/>
          <c:h val="0.82513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GE</c:v>
                </c:pt>
              </c:strCache>
            </c:strRef>
          </c:tx>
          <c:spPr>
            <a:ln w="76200" cap="flat">
              <a:solidFill>
                <a:schemeClr val="accent5"/>
              </a:solidFill>
              <a:prstDash val="solid"/>
              <a:miter lim="400000"/>
            </a:ln>
            <a:effectLst/>
          </c:spPr>
          <c:marker>
            <c:symbol val="circle"/>
            <c:size val="14"/>
            <c:spPr>
              <a:noFill/>
              <a:ln w="76200" cap="flat">
                <a:solidFill>
                  <a:schemeClr val="accent5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Sheet1!$B$1:$F$1</c:f>
              <c:strCache>
                <c:ptCount val="5"/>
                <c:pt idx="0">
                  <c:v>11/12</c:v>
                </c:pt>
                <c:pt idx="1">
                  <c:v>12/13</c:v>
                </c:pt>
                <c:pt idx="2">
                  <c:v>13/14</c:v>
                </c:pt>
                <c:pt idx="3">
                  <c:v>14/15</c:v>
                </c:pt>
                <c:pt idx="4">
                  <c:v>15/16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1026.0</c:v>
                </c:pt>
                <c:pt idx="1">
                  <c:v>946.0</c:v>
                </c:pt>
                <c:pt idx="2">
                  <c:v>1045.0</c:v>
                </c:pt>
                <c:pt idx="3">
                  <c:v>1024.0</c:v>
                </c:pt>
                <c:pt idx="4">
                  <c:v>1021.0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majors</c:v>
                </c:pt>
              </c:strCache>
            </c:strRef>
          </c:tx>
          <c:spPr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circle"/>
            <c:size val="14"/>
            <c:spPr>
              <a:noFill/>
              <a:ln w="762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Sheet1!$B$1:$F$1</c:f>
              <c:strCache>
                <c:ptCount val="5"/>
                <c:pt idx="0">
                  <c:v>11/12</c:v>
                </c:pt>
                <c:pt idx="1">
                  <c:v>12/13</c:v>
                </c:pt>
                <c:pt idx="2">
                  <c:v>13/14</c:v>
                </c:pt>
                <c:pt idx="3">
                  <c:v>14/15</c:v>
                </c:pt>
                <c:pt idx="4">
                  <c:v>15/16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109.0</c:v>
                </c:pt>
                <c:pt idx="1">
                  <c:v>110.0</c:v>
                </c:pt>
                <c:pt idx="2">
                  <c:v>94.0</c:v>
                </c:pt>
                <c:pt idx="3">
                  <c:v>103.0</c:v>
                </c:pt>
                <c:pt idx="4">
                  <c:v>108.0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allied health</c:v>
                </c:pt>
              </c:strCache>
            </c:strRef>
          </c:tx>
          <c:spPr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circle"/>
            <c:size val="14"/>
            <c:spPr>
              <a:noFill/>
              <a:ln w="76200" cap="flat">
                <a:solidFill>
                  <a:schemeClr val="accent3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Sheet1!$B$1:$F$1</c:f>
              <c:strCache>
                <c:ptCount val="5"/>
                <c:pt idx="0">
                  <c:v>11/12</c:v>
                </c:pt>
                <c:pt idx="1">
                  <c:v>12/13</c:v>
                </c:pt>
                <c:pt idx="2">
                  <c:v>13/14</c:v>
                </c:pt>
                <c:pt idx="3">
                  <c:v>14/15</c:v>
                </c:pt>
                <c:pt idx="4">
                  <c:v>15/16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1487.0</c:v>
                </c:pt>
                <c:pt idx="1">
                  <c:v>1334.0</c:v>
                </c:pt>
                <c:pt idx="2">
                  <c:v>1071.0</c:v>
                </c:pt>
                <c:pt idx="3">
                  <c:v>925.0</c:v>
                </c:pt>
                <c:pt idx="4">
                  <c:v>913.0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4231760"/>
        <c:axId val="2064164160"/>
      </c:lineChart>
      <c:catAx>
        <c:axId val="2064231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838787"/>
            </a:solidFill>
            <a:prstDash val="solid"/>
            <a:miter lim="400000"/>
          </a:ln>
        </c:spPr>
        <c:txPr>
          <a:bodyPr rot="0"/>
          <a:lstStyle/>
          <a:p>
            <a:pPr>
              <a:defRPr sz="3600" b="0" i="0" u="none" strike="noStrike">
                <a:solidFill>
                  <a:srgbClr val="838787"/>
                </a:solidFill>
                <a:latin typeface="DIN Condensed"/>
              </a:defRPr>
            </a:pPr>
            <a:endParaRPr lang="en-US"/>
          </a:p>
        </c:txPr>
        <c:crossAx val="2064164160"/>
        <c:crosses val="autoZero"/>
        <c:auto val="1"/>
        <c:lblAlgn val="ctr"/>
        <c:lblOffset val="100"/>
        <c:noMultiLvlLbl val="1"/>
      </c:catAx>
      <c:valAx>
        <c:axId val="2064164160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A6AAA9">
                  <a:alpha val="50000"/>
                </a:srgbClr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600" b="0" i="0" u="none" strike="noStrike">
                <a:solidFill>
                  <a:srgbClr val="838787"/>
                </a:solidFill>
                <a:latin typeface="DIN Condensed"/>
              </a:defRPr>
            </a:pPr>
            <a:endParaRPr lang="en-US"/>
          </a:p>
        </c:txPr>
        <c:crossAx val="2064231760"/>
        <c:crosses val="autoZero"/>
        <c:crossBetween val="midCat"/>
        <c:majorUnit val="400.0"/>
        <c:minorUnit val="200.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4" name="Shape 16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67575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enrollment in each strand</a:t>
            </a:r>
          </a:p>
          <a:p>
            <a:r>
              <a:t>current FTmers do teach GE but aren’t solely focussed on them</a:t>
            </a:r>
          </a:p>
        </p:txBody>
      </p:sp>
    </p:spTree>
    <p:extLst>
      <p:ext uri="{BB962C8B-B14F-4D97-AF65-F5344CB8AC3E}">
        <p14:creationId xmlns:p14="http://schemas.microsoft.com/office/powerpoint/2010/main" val="895481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9" name="Shape 23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2.5-3 FTE within GE courses</a:t>
            </a:r>
          </a:p>
        </p:txBody>
      </p:sp>
    </p:spTree>
    <p:extLst>
      <p:ext uri="{BB962C8B-B14F-4D97-AF65-F5344CB8AC3E}">
        <p14:creationId xmlns:p14="http://schemas.microsoft.com/office/powerpoint/2010/main" val="53964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7" name="Shape 2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900"/>
            </a:pPr>
            <a:r>
              <a:t>http://www.labormarketinfo.edd.ca.gov/data/employment-projections.html</a:t>
            </a:r>
          </a:p>
          <a:p>
            <a:pPr>
              <a:defRPr sz="1900"/>
            </a:pPr>
            <a:r>
              <a:t>RN: 96% as many as the number of openings for system software developers  (need the same number of RN as system developers)</a:t>
            </a:r>
          </a:p>
          <a:p>
            <a:pPr>
              <a:defRPr sz="1900"/>
            </a:pPr>
            <a:r>
              <a:t>RN: 66% as many as the number of openings for software application developers (need two-thirds as many RNs as application developers)</a:t>
            </a:r>
          </a:p>
          <a:p>
            <a:pPr>
              <a:defRPr sz="1900"/>
            </a:pPr>
            <a:r>
              <a:t>RN: 132% as the number of openings for lawyers! (need 32% more RNs as new lawyers)</a:t>
            </a:r>
          </a:p>
        </p:txBody>
      </p:sp>
    </p:spTree>
    <p:extLst>
      <p:ext uri="{BB962C8B-B14F-4D97-AF65-F5344CB8AC3E}">
        <p14:creationId xmlns:p14="http://schemas.microsoft.com/office/powerpoint/2010/main" val="750731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pic" sz="half" idx="13"/>
          </p:nvPr>
        </p:nvSpPr>
        <p:spPr>
          <a:xfrm>
            <a:off x="6503154" y="0"/>
            <a:ext cx="6502401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Shape 112"/>
          <p:cNvSpPr>
            <a:spLocks noGrp="1"/>
          </p:cNvSpPr>
          <p:nvPr>
            <p:ph type="pic" sz="half" idx="14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pic" idx="15"/>
          </p:nvPr>
        </p:nvSpPr>
        <p:spPr>
          <a:xfrm>
            <a:off x="0" y="0"/>
            <a:ext cx="6468534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4" name="Shape 11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3"/>
          </p:nvPr>
        </p:nvSpPr>
        <p:spPr>
          <a:xfrm>
            <a:off x="889000" y="2908300"/>
            <a:ext cx="11226800" cy="129794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4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sz="quarter" idx="15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</a:t>
            </a:r>
          </a:p>
        </p:txBody>
      </p:sp>
      <p:sp>
        <p:nvSpPr>
          <p:cNvPr id="125" name="Shape 1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/>
          </p:cNvSpPr>
          <p:nvPr>
            <p:ph type="body" sz="quarter" idx="13"/>
          </p:nvPr>
        </p:nvSpPr>
        <p:spPr>
          <a:xfrm>
            <a:off x="5892800" y="2641600"/>
            <a:ext cx="6705600" cy="25019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4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33" name="Shape 133"/>
          <p:cNvSpPr>
            <a:spLocks noGrp="1"/>
          </p:cNvSpPr>
          <p:nvPr>
            <p:ph type="pic" idx="14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4" name="Shape 134"/>
          <p:cNvSpPr>
            <a:spLocks noGrp="1"/>
          </p:cNvSpPr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35" name="Shape 1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body" sz="quarter" idx="14"/>
          </p:nvPr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xfrm>
            <a:off x="12161859" y="4191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idx="13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r>
              <a:t>Title Text</a:t>
            </a:r>
          </a:p>
        </p:txBody>
      </p:sp>
      <p:sp>
        <p:nvSpPr>
          <p:cNvPr id="54" name="Shape 54"/>
          <p:cNvSpPr>
            <a:spLocks noGrp="1"/>
          </p:cNvSpPr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4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Shape 55"/>
          <p:cNvSpPr>
            <a:spLocks noGrp="1"/>
          </p:cNvSpPr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</a:t>
            </a:r>
          </a:p>
        </p:txBody>
      </p:sp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pic" sz="half" idx="14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461518">
              <a:defRPr sz="13430"/>
            </a:lvl1pPr>
          </a:lstStyle>
          <a:p>
            <a:r>
              <a:t>New biology Faculty</a:t>
            </a:r>
          </a:p>
        </p:txBody>
      </p:sp>
      <p:sp>
        <p:nvSpPr>
          <p:cNvPr id="167" name="Shape 167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Investing in General education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Annual Enrollment</a:t>
            </a:r>
          </a:p>
        </p:txBody>
      </p:sp>
      <p:sp>
        <p:nvSpPr>
          <p:cNvPr id="216" name="Shape 216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graphicFrame>
        <p:nvGraphicFramePr>
          <p:cNvPr id="217" name="Chart 217"/>
          <p:cNvGraphicFramePr/>
          <p:nvPr/>
        </p:nvGraphicFramePr>
        <p:xfrm>
          <a:off x="898147" y="1746435"/>
          <a:ext cx="10914990" cy="6891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Causes of Enrollment decline</a:t>
            </a:r>
          </a:p>
        </p:txBody>
      </p:sp>
      <p:sp>
        <p:nvSpPr>
          <p:cNvPr id="220" name="Shape 220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21" name="Shape 221"/>
          <p:cNvSpPr>
            <a:spLocks noGrp="1"/>
          </p:cNvSpPr>
          <p:nvPr>
            <p:ph type="body" idx="4294967295"/>
          </p:nvPr>
        </p:nvSpPr>
        <p:spPr>
          <a:xfrm>
            <a:off x="1040129" y="2749550"/>
            <a:ext cx="10924542" cy="6108700"/>
          </a:xfrm>
          <a:prstGeom prst="rect">
            <a:avLst/>
          </a:prstGeom>
        </p:spPr>
        <p:txBody>
          <a:bodyPr/>
          <a:lstStyle/>
          <a:p>
            <a:pPr marL="444499" indent="-444499">
              <a:buClr>
                <a:schemeClr val="accent1"/>
              </a:buClr>
              <a:buChar char="▸"/>
              <a:defRPr sz="40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Discontinuance/banking of 10 non-core courses</a:t>
            </a:r>
          </a:p>
          <a:p>
            <a:pPr marL="444499" indent="-444499">
              <a:buClr>
                <a:schemeClr val="accent1"/>
              </a:buClr>
              <a:buChar char="▸"/>
              <a:defRPr sz="40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Softness in nursing labor market demand</a:t>
            </a:r>
          </a:p>
          <a:p>
            <a:pPr marL="444499" indent="-444499">
              <a:buClr>
                <a:schemeClr val="accent1"/>
              </a:buClr>
              <a:buChar char="▸"/>
              <a:defRPr sz="40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Reduced demand from career-changers due to record low unemployment 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discontinued courses</a:t>
            </a:r>
          </a:p>
        </p:txBody>
      </p:sp>
      <p:sp>
        <p:nvSpPr>
          <p:cNvPr id="224" name="Shape 224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graphicFrame>
        <p:nvGraphicFramePr>
          <p:cNvPr id="225" name="Table 225"/>
          <p:cNvGraphicFramePr/>
          <p:nvPr/>
        </p:nvGraphicFramePr>
        <p:xfrm>
          <a:off x="1179931" y="2611405"/>
          <a:ext cx="10644938" cy="5715000"/>
        </p:xfrm>
        <a:graphic>
          <a:graphicData uri="http://schemas.openxmlformats.org/drawingml/2006/table">
            <a:tbl>
              <a:tblPr firstRow="1">
                <a:tableStyleId>{CF821DB8-F4EB-4A41-A1BA-3FCAFE7338EE}</a:tableStyleId>
              </a:tblPr>
              <a:tblGrid>
                <a:gridCol w="5322469"/>
                <a:gridCol w="5322469"/>
              </a:tblGrid>
              <a:tr h="635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BIOL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5E779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HSCI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5E7790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103 Native Plants and Wildflowers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104 Nutrition and Physical Fitness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380/1 Travel Study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105 Communicable Diseases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2600">
                          <a:solidFill>
                            <a:srgbClr val="000000"/>
                          </a:solidFill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115 Healthcare Professions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2600">
                          <a:solidFill>
                            <a:srgbClr val="000000"/>
                          </a:solidFill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116 Women’s Health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2600">
                          <a:solidFill>
                            <a:srgbClr val="000000"/>
                          </a:solidFill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430 First Aid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2600">
                          <a:solidFill>
                            <a:srgbClr val="000000"/>
                          </a:solidFill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432 CPR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2600">
                          <a:solidFill>
                            <a:srgbClr val="000000"/>
                          </a:solidFill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480/1 Phlebotomy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2600">
                          <a:solidFill>
                            <a:srgbClr val="000000"/>
                          </a:solidFill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665 Environmental Health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GE Enrollment is stable</a:t>
            </a:r>
          </a:p>
        </p:txBody>
      </p:sp>
      <p:sp>
        <p:nvSpPr>
          <p:cNvPr id="228" name="Shape 228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graphicFrame>
        <p:nvGraphicFramePr>
          <p:cNvPr id="229" name="Chart 229"/>
          <p:cNvGraphicFramePr/>
          <p:nvPr/>
        </p:nvGraphicFramePr>
        <p:xfrm>
          <a:off x="1008329" y="1820696"/>
          <a:ext cx="10988142" cy="6891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0" name="Shape 230"/>
          <p:cNvSpPr/>
          <p:nvPr/>
        </p:nvSpPr>
        <p:spPr>
          <a:xfrm rot="762378">
            <a:off x="2324641" y="2496675"/>
            <a:ext cx="1842974" cy="556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spcBef>
                <a:spcPts val="0"/>
              </a:spcBef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allied health</a:t>
            </a:r>
          </a:p>
        </p:txBody>
      </p:sp>
      <p:sp>
        <p:nvSpPr>
          <p:cNvPr id="231" name="Shape 231"/>
          <p:cNvSpPr/>
          <p:nvPr/>
        </p:nvSpPr>
        <p:spPr>
          <a:xfrm rot="442535">
            <a:off x="2185608" y="4018560"/>
            <a:ext cx="2070240" cy="5257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spcBef>
                <a:spcPts val="0"/>
              </a:spcBef>
              <a:defRPr sz="3300">
                <a:solidFill>
                  <a:srgbClr val="000000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GE non-majors</a:t>
            </a:r>
          </a:p>
        </p:txBody>
      </p:sp>
      <p:sp>
        <p:nvSpPr>
          <p:cNvPr id="232" name="Shape 232"/>
          <p:cNvSpPr/>
          <p:nvPr/>
        </p:nvSpPr>
        <p:spPr>
          <a:xfrm rot="21581402">
            <a:off x="2452909" y="7183557"/>
            <a:ext cx="1069087" cy="546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spcBef>
                <a:spcPts val="0"/>
              </a:spcBef>
              <a:defRPr sz="3500">
                <a:solidFill>
                  <a:srgbClr val="000000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majors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We have the capacity</a:t>
            </a:r>
          </a:p>
        </p:txBody>
      </p:sp>
      <p:sp>
        <p:nvSpPr>
          <p:cNvPr id="235" name="Shape 235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36" name="Shape 236"/>
          <p:cNvSpPr>
            <a:spLocks noGrp="1"/>
          </p:cNvSpPr>
          <p:nvPr>
            <p:ph type="body" sz="half" idx="4294967295"/>
          </p:nvPr>
        </p:nvSpPr>
        <p:spPr>
          <a:xfrm>
            <a:off x="1393115" y="3570044"/>
            <a:ext cx="10218570" cy="4467712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ClrTx/>
              <a:buSzTx/>
              <a:buFontTx/>
              <a:buNone/>
              <a:defRPr sz="5800"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t>8.4 Total FTEF</a:t>
            </a:r>
          </a:p>
          <a:p>
            <a:pPr marL="0" indent="0" algn="ctr">
              <a:spcBef>
                <a:spcPts val="0"/>
              </a:spcBef>
              <a:buClrTx/>
              <a:buSzTx/>
              <a:buFontTx/>
              <a:buNone/>
              <a:defRPr sz="5800"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t>- 4.0 Full Time</a:t>
            </a:r>
          </a:p>
          <a:p>
            <a:pPr marL="0" indent="0" algn="ctr">
              <a:spcBef>
                <a:spcPts val="0"/>
              </a:spcBef>
              <a:buClrTx/>
              <a:buSzTx/>
              <a:buFontTx/>
              <a:buNone/>
              <a:defRPr sz="5800"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t>4.4 Part Time</a:t>
            </a:r>
          </a:p>
        </p:txBody>
      </p:sp>
      <p:sp>
        <p:nvSpPr>
          <p:cNvPr id="237" name="Shape 237"/>
          <p:cNvSpPr/>
          <p:nvPr/>
        </p:nvSpPr>
        <p:spPr>
          <a:xfrm>
            <a:off x="4031428" y="5326510"/>
            <a:ext cx="4941944" cy="1"/>
          </a:xfrm>
          <a:prstGeom prst="line">
            <a:avLst/>
          </a:prstGeom>
          <a:ln w="889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We Are efficient</a:t>
            </a:r>
          </a:p>
        </p:txBody>
      </p:sp>
      <p:sp>
        <p:nvSpPr>
          <p:cNvPr id="242" name="Shape 242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43" name="Shape 243"/>
          <p:cNvSpPr>
            <a:spLocks noGrp="1"/>
          </p:cNvSpPr>
          <p:nvPr>
            <p:ph type="body" sz="quarter" idx="4294967295"/>
          </p:nvPr>
        </p:nvSpPr>
        <p:spPr>
          <a:xfrm>
            <a:off x="1393115" y="4018205"/>
            <a:ext cx="10218570" cy="171719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ClrTx/>
              <a:buSzTx/>
              <a:buFontTx/>
              <a:buNone/>
              <a:defRPr sz="58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LOAD: 529</a:t>
            </a:r>
          </a:p>
        </p:txBody>
      </p:sp>
      <p:sp>
        <p:nvSpPr>
          <p:cNvPr id="244" name="Shape 244"/>
          <p:cNvSpPr/>
          <p:nvPr/>
        </p:nvSpPr>
        <p:spPr>
          <a:xfrm>
            <a:off x="5023992" y="5765235"/>
            <a:ext cx="2956815" cy="1231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0"/>
              </a:spcBef>
              <a:defRPr sz="3800">
                <a:solidFill>
                  <a:srgbClr val="86868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College: 483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We Are efficient</a:t>
            </a:r>
          </a:p>
        </p:txBody>
      </p:sp>
      <p:sp>
        <p:nvSpPr>
          <p:cNvPr id="247" name="Shape 247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48" name="Shape 248"/>
          <p:cNvSpPr>
            <a:spLocks noGrp="1"/>
          </p:cNvSpPr>
          <p:nvPr>
            <p:ph type="body" sz="quarter" idx="4294967295"/>
          </p:nvPr>
        </p:nvSpPr>
        <p:spPr>
          <a:xfrm>
            <a:off x="1393115" y="4018205"/>
            <a:ext cx="10218570" cy="171719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ClrTx/>
              <a:buSzTx/>
              <a:buFontTx/>
              <a:buNone/>
              <a:defRPr sz="58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Fill Rate: 91%</a:t>
            </a:r>
          </a:p>
        </p:txBody>
      </p:sp>
      <p:sp>
        <p:nvSpPr>
          <p:cNvPr id="249" name="Shape 249"/>
          <p:cNvSpPr/>
          <p:nvPr/>
        </p:nvSpPr>
        <p:spPr>
          <a:xfrm>
            <a:off x="3129064" y="5575108"/>
            <a:ext cx="6746673" cy="1802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457200">
              <a:spcBef>
                <a:spcPts val="0"/>
              </a:spcBef>
              <a:defRPr sz="3800">
                <a:solidFill>
                  <a:srgbClr val="86868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Program 5-year average: 88%</a:t>
            </a:r>
          </a:p>
          <a:p>
            <a:pPr algn="ctr" defTabSz="457200">
              <a:spcBef>
                <a:spcPts val="0"/>
              </a:spcBef>
              <a:defRPr sz="3800">
                <a:solidFill>
                  <a:srgbClr val="86868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College average: 78%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>
            <a:spLocks noGrp="1"/>
          </p:cNvSpPr>
          <p:nvPr>
            <p:ph type="title" idx="4294967295"/>
          </p:nvPr>
        </p:nvSpPr>
        <p:spPr>
          <a:xfrm>
            <a:off x="406400" y="3664846"/>
            <a:ext cx="12192000" cy="3074148"/>
          </a:xfrm>
          <a:prstGeom prst="rect">
            <a:avLst/>
          </a:prstGeom>
        </p:spPr>
        <p:txBody>
          <a:bodyPr/>
          <a:lstStyle>
            <a:lvl1pPr algn="ctr">
              <a:defRPr sz="9400"/>
            </a:lvl1pPr>
          </a:lstStyle>
          <a:p>
            <a:r>
              <a:t>Student demand will increase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2012-2022 Forecast</a:t>
            </a:r>
          </a:p>
        </p:txBody>
      </p:sp>
      <p:sp>
        <p:nvSpPr>
          <p:cNvPr id="254" name="Shape 254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55" name="Shape 255"/>
          <p:cNvSpPr>
            <a:spLocks noGrp="1"/>
          </p:cNvSpPr>
          <p:nvPr>
            <p:ph type="body" idx="4294967295"/>
          </p:nvPr>
        </p:nvSpPr>
        <p:spPr>
          <a:xfrm>
            <a:off x="923962" y="2309681"/>
            <a:ext cx="11156876" cy="6108701"/>
          </a:xfrm>
          <a:prstGeom prst="rect">
            <a:avLst/>
          </a:prstGeom>
        </p:spPr>
        <p:txBody>
          <a:bodyPr/>
          <a:lstStyle/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Healthcare practitioners will increase 15% in SMC</a:t>
            </a:r>
          </a:p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Approximately 600 new and over 800 replacement positions every year in SMC!</a:t>
            </a:r>
          </a:p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Registered Nurse ranks 14 in list of occupations with the highest number of total projected job openings in SMC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growth opportunities</a:t>
            </a:r>
          </a:p>
        </p:txBody>
      </p:sp>
      <p:sp>
        <p:nvSpPr>
          <p:cNvPr id="260" name="Shape 260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61" name="Shape 261"/>
          <p:cNvSpPr>
            <a:spLocks noGrp="1"/>
          </p:cNvSpPr>
          <p:nvPr>
            <p:ph type="body" idx="4294967295"/>
          </p:nvPr>
        </p:nvSpPr>
        <p:spPr>
          <a:xfrm>
            <a:off x="923962" y="2309681"/>
            <a:ext cx="11156876" cy="6108701"/>
          </a:xfrm>
          <a:prstGeom prst="rect">
            <a:avLst/>
          </a:prstGeom>
        </p:spPr>
        <p:txBody>
          <a:bodyPr/>
          <a:lstStyle/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AS-T in Biology</a:t>
            </a:r>
          </a:p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AS-T in Nutrition and Dietetics</a:t>
            </a:r>
          </a:p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AA-T in Kinesiology</a:t>
            </a:r>
          </a:p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AS in Neurodiagnostic Technology with UCSF</a:t>
            </a:r>
          </a:p>
          <a:p>
            <a:pPr marL="444499" indent="-444499">
              <a:buClr>
                <a:schemeClr val="accent1"/>
              </a:buClr>
              <a:buChar char="▸"/>
              <a:defRPr sz="3700"/>
            </a:pPr>
            <a:r>
              <a:t>Health Science-Human Services collaborative in Public Health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Four Full-time faculty</a:t>
            </a:r>
          </a:p>
        </p:txBody>
      </p:sp>
      <p:sp>
        <p:nvSpPr>
          <p:cNvPr id="170" name="Shape 170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4294967295"/>
          </p:nvPr>
        </p:nvSpPr>
        <p:spPr>
          <a:xfrm>
            <a:off x="4080136" y="3125694"/>
            <a:ext cx="4844528" cy="4453816"/>
          </a:xfrm>
          <a:prstGeom prst="rect">
            <a:avLst/>
          </a:prstGeom>
        </p:spPr>
        <p:txBody>
          <a:bodyPr/>
          <a:lstStyle/>
          <a:p>
            <a:pPr marL="444499" indent="-444499">
              <a:defRPr sz="4500"/>
            </a:pPr>
            <a:r>
              <a:t>Dani Behonick</a:t>
            </a:r>
          </a:p>
          <a:p>
            <a:pPr marL="444499" indent="-444499">
              <a:defRPr sz="4500"/>
            </a:pPr>
            <a:r>
              <a:t>Doug Hirzel</a:t>
            </a:r>
          </a:p>
          <a:p>
            <a:pPr marL="444499" indent="-444499">
              <a:defRPr sz="4500"/>
            </a:pPr>
            <a:r>
              <a:t>Carol Rhodes</a:t>
            </a:r>
          </a:p>
          <a:p>
            <a:pPr marL="444499" indent="-444499">
              <a:defRPr sz="4500"/>
            </a:pPr>
            <a:r>
              <a:t>Nathan Staples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z="12700"/>
            </a:lvl1pPr>
          </a:lstStyle>
          <a:p>
            <a:r>
              <a:t>Questions?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Three strands of courses</a:t>
            </a:r>
          </a:p>
        </p:txBody>
      </p:sp>
      <p:sp>
        <p:nvSpPr>
          <p:cNvPr id="174" name="Shape 174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graphicFrame>
        <p:nvGraphicFramePr>
          <p:cNvPr id="175" name="Chart 175"/>
          <p:cNvGraphicFramePr/>
          <p:nvPr>
            <p:extLst>
              <p:ext uri="{D42A27DB-BD31-4B8C-83A1-F6EECF244321}">
                <p14:modId xmlns:p14="http://schemas.microsoft.com/office/powerpoint/2010/main" val="1140046289"/>
              </p:ext>
            </p:extLst>
          </p:nvPr>
        </p:nvGraphicFramePr>
        <p:xfrm>
          <a:off x="2931653" y="1969514"/>
          <a:ext cx="7141494" cy="7141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6" name="Shape 176"/>
          <p:cNvSpPr/>
          <p:nvPr/>
        </p:nvSpPr>
        <p:spPr>
          <a:xfrm>
            <a:off x="297463" y="9148855"/>
            <a:ext cx="1972057" cy="44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% of enrollment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One vision</a:t>
            </a:r>
          </a:p>
        </p:txBody>
      </p:sp>
      <p:sp>
        <p:nvSpPr>
          <p:cNvPr id="181" name="Shape 181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82" name="Shape 182"/>
          <p:cNvSpPr/>
          <p:nvPr/>
        </p:nvSpPr>
        <p:spPr>
          <a:xfrm>
            <a:off x="799352" y="2577950"/>
            <a:ext cx="11029951" cy="5750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0" y="0"/>
                </a:moveTo>
                <a:cubicBezTo>
                  <a:pt x="170" y="0"/>
                  <a:pt x="0" y="326"/>
                  <a:pt x="0" y="729"/>
                </a:cubicBezTo>
                <a:lnTo>
                  <a:pt x="0" y="16564"/>
                </a:lnTo>
                <a:cubicBezTo>
                  <a:pt x="0" y="16967"/>
                  <a:pt x="170" y="17293"/>
                  <a:pt x="380" y="17293"/>
                </a:cubicBezTo>
                <a:lnTo>
                  <a:pt x="19083" y="17293"/>
                </a:lnTo>
                <a:lnTo>
                  <a:pt x="19844" y="21600"/>
                </a:lnTo>
                <a:lnTo>
                  <a:pt x="20604" y="17293"/>
                </a:lnTo>
                <a:lnTo>
                  <a:pt x="21220" y="17293"/>
                </a:lnTo>
                <a:cubicBezTo>
                  <a:pt x="21430" y="17293"/>
                  <a:pt x="21600" y="16967"/>
                  <a:pt x="21600" y="16564"/>
                </a:cubicBezTo>
                <a:lnTo>
                  <a:pt x="21600" y="729"/>
                </a:lnTo>
                <a:cubicBezTo>
                  <a:pt x="21600" y="326"/>
                  <a:pt x="21430" y="0"/>
                  <a:pt x="21220" y="0"/>
                </a:cubicBezTo>
                <a:lnTo>
                  <a:pt x="380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83" name="Shape 183"/>
          <p:cNvSpPr/>
          <p:nvPr/>
        </p:nvSpPr>
        <p:spPr>
          <a:xfrm>
            <a:off x="406400" y="8535197"/>
            <a:ext cx="12192000" cy="86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Biology Faculty</a:t>
            </a:r>
          </a:p>
        </p:txBody>
      </p:sp>
      <p:sp>
        <p:nvSpPr>
          <p:cNvPr id="184" name="Shape 184"/>
          <p:cNvSpPr/>
          <p:nvPr/>
        </p:nvSpPr>
        <p:spPr>
          <a:xfrm>
            <a:off x="1174025" y="2769868"/>
            <a:ext cx="10656751" cy="4213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56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To add one additional full-time faculty member who will focus on enriching our general education course offerings and sustaining our involvement in pathways that support student success.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winding_pathway_by_lopurplestar1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48055" y="-36820"/>
            <a:ext cx="13700910" cy="9827240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Shape 187"/>
          <p:cNvSpPr>
            <a:spLocks noGrp="1"/>
          </p:cNvSpPr>
          <p:nvPr>
            <p:ph type="title"/>
          </p:nvPr>
        </p:nvSpPr>
        <p:spPr>
          <a:xfrm>
            <a:off x="234277" y="2792505"/>
            <a:ext cx="12192001" cy="2705101"/>
          </a:xfrm>
          <a:prstGeom prst="rect">
            <a:avLst/>
          </a:prstGeom>
          <a:effectLst>
            <a:outerShdw blurRad="63500" dist="25400" dir="5400000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r>
              <a:t>Pathways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winding_pathway_by_lopurplestar1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48055" y="-36820"/>
            <a:ext cx="13700910" cy="98272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6150" y="1708150"/>
            <a:ext cx="11112500" cy="6921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winding_pathway_by_lopurplestar1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48055" y="-36820"/>
            <a:ext cx="13700910" cy="982724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2" name="Group 202"/>
          <p:cNvGrpSpPr/>
          <p:nvPr/>
        </p:nvGrpSpPr>
        <p:grpSpPr>
          <a:xfrm>
            <a:off x="944842" y="2200685"/>
            <a:ext cx="11115116" cy="5936430"/>
            <a:chOff x="0" y="0"/>
            <a:chExt cx="11115114" cy="5936428"/>
          </a:xfrm>
        </p:grpSpPr>
        <p:sp>
          <p:nvSpPr>
            <p:cNvPr id="193" name="Shape 193"/>
            <p:cNvSpPr/>
            <p:nvPr/>
          </p:nvSpPr>
          <p:spPr>
            <a:xfrm>
              <a:off x="0" y="0"/>
              <a:ext cx="11115115" cy="5936429"/>
            </a:xfrm>
            <a:prstGeom prst="rect">
              <a:avLst/>
            </a:prstGeom>
            <a:solidFill>
              <a:srgbClr val="FFFFFF">
                <a:alpha val="79862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sz="2800" cap="all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  <a:endParaRPr/>
            </a:p>
          </p:txBody>
        </p:sp>
        <p:grpSp>
          <p:nvGrpSpPr>
            <p:cNvPr id="201" name="Group 201"/>
            <p:cNvGrpSpPr/>
            <p:nvPr/>
          </p:nvGrpSpPr>
          <p:grpSpPr>
            <a:xfrm>
              <a:off x="103226" y="153643"/>
              <a:ext cx="10734718" cy="5054162"/>
              <a:chOff x="0" y="0"/>
              <a:chExt cx="10734717" cy="5054160"/>
            </a:xfrm>
          </p:grpSpPr>
          <p:pic>
            <p:nvPicPr>
              <p:cNvPr id="194" name="pasted-image.tiff"/>
              <p:cNvPicPr>
                <a:picLocks noChangeAspect="1"/>
              </p:cNvPicPr>
              <p:nvPr/>
            </p:nvPicPr>
            <p:blipFill>
              <a:blip r:embed="rId3">
                <a:extLst/>
              </a:blip>
              <a:srcRect l="5496" t="4614" r="11748" b="9563"/>
              <a:stretch>
                <a:fillRect/>
              </a:stretch>
            </p:blipFill>
            <p:spPr>
              <a:xfrm>
                <a:off x="20772" y="0"/>
                <a:ext cx="2069527" cy="2146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195" name="pasted-image.pdf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rcRect t="7794" b="7794"/>
              <a:stretch>
                <a:fillRect/>
              </a:stretch>
            </p:blipFill>
            <p:spPr>
              <a:xfrm>
                <a:off x="2353604" y="401836"/>
                <a:ext cx="4058778" cy="134274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196" name="pasted-imag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rcRect r="65852"/>
              <a:stretch>
                <a:fillRect/>
              </a:stretch>
            </p:blipFill>
            <p:spPr>
              <a:xfrm>
                <a:off x="6675574" y="0"/>
                <a:ext cx="4059144" cy="2146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197" name="Shape 197"/>
              <p:cNvSpPr/>
              <p:nvPr/>
            </p:nvSpPr>
            <p:spPr>
              <a:xfrm>
                <a:off x="9906" y="2631055"/>
                <a:ext cx="2467928" cy="9525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>
                <a:outerShdw blurRad="63500" dist="25400" dir="5400000" rotWithShape="0">
                  <a:srgbClr val="FFFFFF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>
                  <a:spcBef>
                    <a:spcPts val="0"/>
                  </a:spcBef>
                  <a:defRPr sz="2500" b="1">
                    <a:solidFill>
                      <a:srgbClr val="222222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t>Sustainability: </a:t>
                </a:r>
              </a:p>
              <a:p>
                <a:pPr>
                  <a:spcBef>
                    <a:spcPts val="0"/>
                  </a:spcBef>
                  <a:defRPr sz="2400" b="1">
                    <a:solidFill>
                      <a:srgbClr val="222222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t>BIOL 100/110</a:t>
                </a:r>
              </a:p>
            </p:txBody>
          </p:sp>
          <p:sp>
            <p:nvSpPr>
              <p:cNvPr id="198" name="Shape 198"/>
              <p:cNvSpPr/>
              <p:nvPr/>
            </p:nvSpPr>
            <p:spPr>
              <a:xfrm>
                <a:off x="0" y="4101660"/>
                <a:ext cx="2444115" cy="9525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>
                <a:outerShdw blurRad="63500" dist="25400" dir="5400000" rotWithShape="0">
                  <a:srgbClr val="FFFFFF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>
                  <a:spcBef>
                    <a:spcPts val="0"/>
                  </a:spcBef>
                  <a:defRPr sz="2500" b="1">
                    <a:solidFill>
                      <a:srgbClr val="222222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t>Social Justice: </a:t>
                </a:r>
              </a:p>
              <a:p>
                <a:pPr>
                  <a:spcBef>
                    <a:spcPts val="0"/>
                  </a:spcBef>
                  <a:defRPr sz="2400" b="1">
                    <a:solidFill>
                      <a:srgbClr val="222222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t>HSCI 100</a:t>
                </a:r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7967957" y="2840605"/>
                <a:ext cx="1550671" cy="533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>
                <a:outerShdw blurRad="63500" dist="25400" dir="5400000" rotWithShape="0">
                  <a:srgbClr val="FFFFFF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2500" b="1">
                    <a:solidFill>
                      <a:srgbClr val="222222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lvl1pPr>
              </a:lstStyle>
              <a:p>
                <a:r>
                  <a:t>BIOL 250</a:t>
                </a:r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3302096" y="2840605"/>
                <a:ext cx="2297748" cy="533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>
                <a:outerShdw blurRad="63500" dist="25400" dir="5400000" rotWithShape="0">
                  <a:srgbClr val="FFFFFF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2500" b="1">
                    <a:solidFill>
                      <a:srgbClr val="222222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lvl1pPr>
              </a:lstStyle>
              <a:p>
                <a:r>
                  <a:t>BIOL 130/132</a:t>
                </a:r>
              </a:p>
            </p:txBody>
          </p:sp>
        </p:grpSp>
      </p:grpSp>
      <p:sp>
        <p:nvSpPr>
          <p:cNvPr id="203" name="Shape 203"/>
          <p:cNvSpPr/>
          <p:nvPr/>
        </p:nvSpPr>
        <p:spPr>
          <a:xfrm>
            <a:off x="8932655" y="5857426"/>
            <a:ext cx="1872299" cy="533401"/>
          </a:xfrm>
          <a:prstGeom prst="rect">
            <a:avLst/>
          </a:prstGeom>
          <a:ln w="12700">
            <a:miter lim="400000"/>
          </a:ln>
          <a:effectLst>
            <a:outerShdw blurRad="63500" dist="25400" dir="5400000" rotWithShape="0">
              <a:srgbClr val="FFFFFF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 b="1">
                <a:solidFill>
                  <a:srgbClr val="222222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t>GE honors?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support for pathways</a:t>
            </a:r>
          </a:p>
        </p:txBody>
      </p:sp>
      <p:sp>
        <p:nvSpPr>
          <p:cNvPr id="206" name="Shape 206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07" name="Shape 207"/>
          <p:cNvSpPr>
            <a:spLocks noGrp="1"/>
          </p:cNvSpPr>
          <p:nvPr>
            <p:ph type="body" idx="4294967295"/>
          </p:nvPr>
        </p:nvSpPr>
        <p:spPr>
          <a:xfrm>
            <a:off x="1393115" y="2303331"/>
            <a:ext cx="10218570" cy="610870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5800" b="1"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t>80% of pathway sections are taught by PT faculty</a:t>
            </a:r>
          </a:p>
        </p:txBody>
      </p:sp>
      <p:sp>
        <p:nvSpPr>
          <p:cNvPr id="208" name="Shape 208"/>
          <p:cNvSpPr/>
          <p:nvPr/>
        </p:nvSpPr>
        <p:spPr>
          <a:xfrm>
            <a:off x="3542453" y="5462120"/>
            <a:ext cx="5652148" cy="265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spcBef>
                <a:spcPts val="0"/>
              </a:spcBef>
              <a:defRPr sz="4900"/>
            </a:pPr>
            <a:r>
              <a:t>consistency?</a:t>
            </a:r>
          </a:p>
          <a:p>
            <a:pPr algn="ctr">
              <a:spcBef>
                <a:spcPts val="0"/>
              </a:spcBef>
              <a:defRPr sz="4900"/>
            </a:pPr>
            <a:r>
              <a:t>sustainability?</a:t>
            </a:r>
          </a:p>
          <a:p>
            <a:pPr algn="ctr">
              <a:spcBef>
                <a:spcPts val="0"/>
              </a:spcBef>
              <a:defRPr sz="4900"/>
            </a:pPr>
            <a:r>
              <a:t>institutionalization?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/>
          </p:cNvSpPr>
          <p:nvPr>
            <p:ph type="title" idx="4294967295"/>
          </p:nvPr>
        </p:nvSpPr>
        <p:spPr>
          <a:xfrm>
            <a:off x="390422" y="374650"/>
            <a:ext cx="12192001" cy="122457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Reliance on Pt faculty</a:t>
            </a:r>
          </a:p>
        </p:txBody>
      </p:sp>
      <p:sp>
        <p:nvSpPr>
          <p:cNvPr id="211" name="Shape 211"/>
          <p:cNvSpPr/>
          <p:nvPr/>
        </p:nvSpPr>
        <p:spPr>
          <a:xfrm>
            <a:off x="406399" y="1419112"/>
            <a:ext cx="12192002" cy="1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800" cap="all"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12" name="Shape 212"/>
          <p:cNvSpPr>
            <a:spLocks noGrp="1"/>
          </p:cNvSpPr>
          <p:nvPr>
            <p:ph type="body" idx="4294967295"/>
          </p:nvPr>
        </p:nvSpPr>
        <p:spPr>
          <a:xfrm>
            <a:off x="1393115" y="2826198"/>
            <a:ext cx="10218570" cy="5041154"/>
          </a:xfrm>
          <a:prstGeom prst="rect">
            <a:avLst/>
          </a:prstGeom>
        </p:spPr>
        <p:txBody>
          <a:bodyPr/>
          <a:lstStyle>
            <a:lvl1pPr marL="0" indent="0" algn="ctr" defTabSz="566674">
              <a:spcBef>
                <a:spcPts val="2700"/>
              </a:spcBef>
              <a:buClrTx/>
              <a:buSzTx/>
              <a:buFontTx/>
              <a:buNone/>
              <a:defRPr sz="5626" b="1"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t>60% of all sections in the program have no FT faculty to drive long-term innovations to improve success</a:t>
            </a:r>
          </a:p>
        </p:txBody>
      </p:sp>
      <p:sp>
        <p:nvSpPr>
          <p:cNvPr id="213" name="Shape 213"/>
          <p:cNvSpPr/>
          <p:nvPr/>
        </p:nvSpPr>
        <p:spPr>
          <a:xfrm>
            <a:off x="1393115" y="2826198"/>
            <a:ext cx="10218570" cy="5041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ctr" defTabSz="566674">
              <a:spcBef>
                <a:spcPts val="2700"/>
              </a:spcBef>
              <a:defRPr sz="5626" b="1"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t>60% of all sections in the program have no FT faculty to drive long-term innovations to improve success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Macintosh PowerPoint</Application>
  <PresentationFormat>Custom</PresentationFormat>
  <Paragraphs>83</Paragraphs>
  <Slides>20</Slides>
  <Notes>3</Notes>
  <HiddenSlides>8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Avenir Next</vt:lpstr>
      <vt:lpstr>Avenir Next Demi Bold</vt:lpstr>
      <vt:lpstr>Avenir Next Medium</vt:lpstr>
      <vt:lpstr>DIN Alternate</vt:lpstr>
      <vt:lpstr>DIN Condensed</vt:lpstr>
      <vt:lpstr>Helvetica</vt:lpstr>
      <vt:lpstr>Helvetica Light</vt:lpstr>
      <vt:lpstr>Helvetica Neue</vt:lpstr>
      <vt:lpstr>New_Template7</vt:lpstr>
      <vt:lpstr>New biology Faculty</vt:lpstr>
      <vt:lpstr>Four Full-time faculty</vt:lpstr>
      <vt:lpstr>Three strands of courses</vt:lpstr>
      <vt:lpstr>One vision</vt:lpstr>
      <vt:lpstr>Pathways</vt:lpstr>
      <vt:lpstr>PowerPoint Presentation</vt:lpstr>
      <vt:lpstr>PowerPoint Presentation</vt:lpstr>
      <vt:lpstr>support for pathways</vt:lpstr>
      <vt:lpstr>Reliance on Pt faculty</vt:lpstr>
      <vt:lpstr>Annual Enrollment</vt:lpstr>
      <vt:lpstr>Causes of Enrollment decline</vt:lpstr>
      <vt:lpstr>discontinued courses</vt:lpstr>
      <vt:lpstr>GE Enrollment is stable</vt:lpstr>
      <vt:lpstr>We have the capacity</vt:lpstr>
      <vt:lpstr>We Are efficient</vt:lpstr>
      <vt:lpstr>We Are efficient</vt:lpstr>
      <vt:lpstr>Student demand will increase</vt:lpstr>
      <vt:lpstr>2012-2022 Forecast</vt:lpstr>
      <vt:lpstr>growth opportunities</vt:lpstr>
      <vt:lpstr>Questions?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biology Faculty</dc:title>
  <cp:lastModifiedBy>Microsoft Office User</cp:lastModifiedBy>
  <cp:revision>1</cp:revision>
  <dcterms:modified xsi:type="dcterms:W3CDTF">2016-11-08T03:17:42Z</dcterms:modified>
</cp:coreProperties>
</file>