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T Sans Narrow" panose="020B0604020202020204" charset="0"/>
      <p:regular r:id="rId11"/>
      <p:bold r:id="rId12"/>
    </p:embeddedFont>
    <p:embeddedFont>
      <p:font typeface="Calibri" panose="020F0502020204030204" pitchFamily="34" charset="0"/>
      <p:regular r:id="rId13"/>
      <p:bold r:id="rId14"/>
      <p:italic r:id="rId15"/>
      <p:boldItalic r:id="rId16"/>
    </p:embeddedFont>
    <p:embeddedFont>
      <p:font typeface="Open Sans"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1CDB5C-DB28-4838-B161-175992AE15DE}">
  <a:tblStyle styleId="{181CDB5C-DB28-4838-B161-175992AE15D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-email jeanne</a:t>
            </a:r>
          </a:p>
          <a:p>
            <a:pPr lvl="0">
              <a:spcBef>
                <a:spcPts val="0"/>
              </a:spcBef>
              <a:buNone/>
            </a:pPr>
            <a:r>
              <a:rPr lang="en"/>
              <a:t>-Implementing: </a:t>
            </a:r>
            <a:r>
              <a:rPr lang="en">
                <a:solidFill>
                  <a:srgbClr val="212121"/>
                </a:solidFill>
                <a:highlight>
                  <a:srgbClr val="FFFFFF"/>
                </a:highlight>
                <a:latin typeface="Calibri"/>
                <a:ea typeface="Calibri"/>
                <a:cs typeface="Calibri"/>
                <a:sym typeface="Calibri"/>
              </a:rPr>
              <a:t>Equity plan, the Basic Skills plan, the district strategic plan “Strategic Goal #1: Develop and strengthen educational offerings, interventions, and support programs that increase student access and success .....” as well as ESO- Start Strong, Stay strong, finish strong.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three Library Support Specialists spend a total of 5.5 hours of their work day directly interacting with patrons (students, staff, and faculty). This leaves them little time to work on important projects such as processing new materials, the TLC collection, managing library payments, keeping track of the library budget, and expanding our technology resources.</a:t>
            </a:r>
          </a:p>
          <a:p>
            <a:pPr lvl="0" rtl="0">
              <a:lnSpc>
                <a:spcPct val="115000"/>
              </a:lnSpc>
              <a:spcBef>
                <a:spcPts val="0"/>
              </a:spcBef>
              <a:buNone/>
            </a:pPr>
            <a:endParaRPr/>
          </a:p>
          <a:p>
            <a:pPr lvl="0" rtl="0">
              <a:lnSpc>
                <a:spcPct val="115000"/>
              </a:lnSpc>
              <a:spcBef>
                <a:spcPts val="0"/>
              </a:spcBef>
              <a:buNone/>
            </a:pPr>
            <a:r>
              <a:rPr lang="en"/>
              <a:t>This position would make day-to-day library functions more efficient and seamless.</a:t>
            </a:r>
          </a:p>
          <a:p>
            <a:pPr lvl="0">
              <a:lnSpc>
                <a:spcPct val="115000"/>
              </a:lnSpc>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will have more students in spring with the addition of MESA/STEM</a:t>
            </a:r>
          </a:p>
          <a:p>
            <a:pPr lvl="0">
              <a:spcBef>
                <a:spcPts val="0"/>
              </a:spcBef>
              <a:buNone/>
            </a:pPr>
            <a:endParaRPr/>
          </a:p>
          <a:p>
            <a:pPr lvl="0" rtl="0">
              <a:lnSpc>
                <a:spcPct val="115000"/>
              </a:lnSpc>
              <a:spcBef>
                <a:spcPts val="0"/>
              </a:spcBef>
              <a:buNone/>
            </a:pPr>
            <a:r>
              <a:rPr lang="en"/>
              <a:t>We would like to ensure that every student on campus has access to textbooks and needed technology, adding a part-time position will give us the staffing needed to ensure that we are closer to reaching our goal.</a:t>
            </a:r>
          </a:p>
          <a:p>
            <a:pPr lvl="0" rtl="0">
              <a:lnSpc>
                <a:spcPct val="115000"/>
              </a:lnSpc>
              <a:spcBef>
                <a:spcPts val="0"/>
              </a:spcBef>
              <a:buNone/>
            </a:pPr>
            <a:endParaRPr/>
          </a:p>
          <a:p>
            <a:pPr lvl="0" rtl="0">
              <a:lnSpc>
                <a:spcPct val="115000"/>
              </a:lnSpc>
              <a:spcBef>
                <a:spcPts val="0"/>
              </a:spcBef>
              <a:buNone/>
            </a:pPr>
            <a:r>
              <a:rPr lang="en"/>
              <a:t>By providing students with library resources such as textbooks, laptops, graphing calculators, and wi-fi hotspots, we empower them to be successful in their studies.</a:t>
            </a:r>
          </a:p>
          <a:p>
            <a:pPr lvl="0" rtl="0">
              <a:lnSpc>
                <a:spcPct val="115000"/>
              </a:lnSpc>
              <a:spcBef>
                <a:spcPts val="0"/>
              </a:spcBef>
              <a:buNone/>
            </a:pPr>
            <a:endParaRPr/>
          </a:p>
          <a:p>
            <a:pPr lvl="0" rtl="0">
              <a:lnSpc>
                <a:spcPct val="115000"/>
              </a:lnSpc>
              <a:spcBef>
                <a:spcPts val="0"/>
              </a:spcBef>
              <a:buNone/>
            </a:pPr>
            <a:r>
              <a:rPr lang="en"/>
              <a:t>This position will allow our full-time library support specialists to continue their work on projects like TLC.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physical library collection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Students often need help with creating powerpoint presentations, formatting papers for printing, etc.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guides.canadacollege.edu/tlc_student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guides.canadacollege.edu/tlc_studen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guides.canadacollege.edu/tlc_studen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613649"/>
            <a:ext cx="7136700" cy="1832099"/>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endParaRPr/>
          </a:p>
          <a:p>
            <a:pPr lvl="0" rtl="0">
              <a:spcBef>
                <a:spcPts val="0"/>
              </a:spcBef>
              <a:buNone/>
            </a:pPr>
            <a:r>
              <a:rPr lang="en"/>
              <a:t>Part-Time Library Support Specialist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Justification Needs </a:t>
            </a:r>
          </a:p>
        </p:txBody>
      </p:sp>
      <p:sp>
        <p:nvSpPr>
          <p:cNvPr id="72" name="Shape 7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We need someone to supervise the library front desk including student assistants, supporting full-time Library Support Specialists. </a:t>
            </a:r>
          </a:p>
          <a:p>
            <a:pPr lvl="0">
              <a:spcBef>
                <a:spcPts val="0"/>
              </a:spcBef>
              <a:buNone/>
            </a:pPr>
            <a:r>
              <a:rPr lang="en"/>
              <a:t>Currently none of our staff members are in this role during the day.</a:t>
            </a:r>
          </a:p>
          <a:p>
            <a:pPr lvl="0">
              <a:spcBef>
                <a:spcPts val="0"/>
              </a:spcBef>
              <a:buNone/>
            </a:pPr>
            <a:r>
              <a:rPr lang="en"/>
              <a:t>Assist Library Support Specialists and allow them to focus on their main duties (reserves, cataloging, budgeting, processing, </a:t>
            </a:r>
            <a:r>
              <a:rPr lang="en" u="sng">
                <a:solidFill>
                  <a:schemeClr val="hlink"/>
                </a:solidFill>
                <a:hlinkClick r:id="rId3"/>
              </a:rPr>
              <a:t>TLC</a:t>
            </a:r>
            <a:r>
              <a:rPr lang="en"/>
              <a:t>, etc.)</a:t>
            </a:r>
          </a:p>
          <a:p>
            <a:pPr lvl="0">
              <a:spcBef>
                <a:spcPts val="0"/>
              </a:spcBef>
              <a:buNone/>
            </a:pPr>
            <a:r>
              <a:rPr lang="en"/>
              <a:t>Extending outreach efforts to departments such as ESL, CTE, STEM, and Basic Skills</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Justification Needs Continued...</a:t>
            </a:r>
          </a:p>
        </p:txBody>
      </p:sp>
      <p:sp>
        <p:nvSpPr>
          <p:cNvPr id="78" name="Shape 7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rPr>
              <a:t>Currently about 55% of help librarians provide consists of circulation, directional questions, and printing help, duties that would be better done by student workers and Library Support Specialists. </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Existing Library Support Specialists spend a total of 5.5 hours of their work day directly interacting with patrons (students, staff, and faculty). </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Assist our Library Support Specialists to grow our </a:t>
            </a:r>
            <a:r>
              <a:rPr lang="en" u="sng">
                <a:solidFill>
                  <a:schemeClr val="hlink"/>
                </a:solidFill>
                <a:hlinkClick r:id="rId3"/>
              </a:rPr>
              <a:t>TLC</a:t>
            </a:r>
            <a:r>
              <a:rPr lang="en">
                <a:solidFill>
                  <a:srgbClr val="000000"/>
                </a:solidFill>
              </a:rPr>
              <a:t> (semester-length loan textbook, graphing calculator, and laptop lending collection)</a:t>
            </a:r>
          </a:p>
          <a:p>
            <a:pPr lvl="0" rtl="0">
              <a:spcBef>
                <a:spcPts val="0"/>
              </a:spcBef>
              <a:spcAft>
                <a:spcPts val="0"/>
              </a:spcAft>
              <a:buNone/>
            </a:pPr>
            <a:endParaRPr sz="1100">
              <a:solidFill>
                <a:srgbClr val="000000"/>
              </a:solidFill>
              <a:latin typeface="Arial"/>
              <a:ea typeface="Arial"/>
              <a:cs typeface="Arial"/>
              <a:sym typeface="Arial"/>
            </a:endParaRPr>
          </a:p>
          <a:p>
            <a:pPr lv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Stats</a:t>
            </a:r>
          </a:p>
        </p:txBody>
      </p:sp>
      <p:sp>
        <p:nvSpPr>
          <p:cNvPr id="84" name="Shape 8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Circulation stats: 4,400 in 2015</a:t>
            </a:r>
          </a:p>
          <a:p>
            <a:pPr lvl="0">
              <a:spcBef>
                <a:spcPts val="0"/>
              </a:spcBef>
              <a:buNone/>
            </a:pPr>
            <a:r>
              <a:rPr lang="en"/>
              <a:t>Reserve stats: 6,815 in 2015</a:t>
            </a:r>
          </a:p>
          <a:p>
            <a:pPr lvl="0">
              <a:spcBef>
                <a:spcPts val="0"/>
              </a:spcBef>
              <a:buNone/>
            </a:pPr>
            <a:r>
              <a:rPr lang="en" sz="1400" u="sng">
                <a:solidFill>
                  <a:schemeClr val="hlink"/>
                </a:solidFill>
                <a:hlinkClick r:id="rId3"/>
              </a:rPr>
              <a:t>TLC fall 2016</a:t>
            </a:r>
            <a:r>
              <a:rPr lang="en" sz="1400"/>
              <a:t>: </a:t>
            </a:r>
            <a:br>
              <a:rPr lang="en" sz="1400"/>
            </a:br>
            <a:r>
              <a:rPr lang="en" sz="1400"/>
              <a:t>158 Students</a:t>
            </a:r>
            <a:br>
              <a:rPr lang="en" sz="1400"/>
            </a:br>
            <a:r>
              <a:rPr lang="en" sz="1400"/>
              <a:t>12 Dreamers</a:t>
            </a:r>
          </a:p>
          <a:p>
            <a:pPr lvl="0">
              <a:spcBef>
                <a:spcPts val="0"/>
              </a:spcBef>
              <a:buNone/>
            </a:pPr>
            <a:endParaRPr/>
          </a:p>
        </p:txBody>
      </p:sp>
      <p:pic>
        <p:nvPicPr>
          <p:cNvPr id="85" name="Shape 85" title="Points scored"/>
          <p:cNvPicPr preferRelativeResize="0"/>
          <p:nvPr/>
        </p:nvPicPr>
        <p:blipFill rotWithShape="1">
          <a:blip r:embed="rId4">
            <a:alphaModFix/>
          </a:blip>
          <a:srcRect l="-10290" t="2190" r="10290" b="-2189"/>
          <a:stretch/>
        </p:blipFill>
        <p:spPr>
          <a:xfrm>
            <a:off x="1436325" y="2271750"/>
            <a:ext cx="3150825" cy="2076125"/>
          </a:xfrm>
          <a:prstGeom prst="rect">
            <a:avLst/>
          </a:prstGeom>
          <a:noFill/>
          <a:ln>
            <a:noFill/>
          </a:ln>
        </p:spPr>
      </p:pic>
      <p:graphicFrame>
        <p:nvGraphicFramePr>
          <p:cNvPr id="86" name="Shape 86"/>
          <p:cNvGraphicFramePr/>
          <p:nvPr/>
        </p:nvGraphicFramePr>
        <p:xfrm>
          <a:off x="5102875" y="2738360"/>
          <a:ext cx="3000000" cy="3000000"/>
        </p:xfrm>
        <a:graphic>
          <a:graphicData uri="http://schemas.openxmlformats.org/drawingml/2006/table">
            <a:tbl>
              <a:tblPr>
                <a:noFill/>
                <a:tableStyleId>{181CDB5C-DB28-4838-B161-175992AE15DE}</a:tableStyleId>
              </a:tblPr>
              <a:tblGrid>
                <a:gridCol w="809650">
                  <a:extLst>
                    <a:ext uri="{9D8B030D-6E8A-4147-A177-3AD203B41FA5}">
                      <a16:colId xmlns:a16="http://schemas.microsoft.com/office/drawing/2014/main" val="20000"/>
                    </a:ext>
                  </a:extLst>
                </a:gridCol>
                <a:gridCol w="1250450">
                  <a:extLst>
                    <a:ext uri="{9D8B030D-6E8A-4147-A177-3AD203B41FA5}">
                      <a16:colId xmlns:a16="http://schemas.microsoft.com/office/drawing/2014/main" val="20001"/>
                    </a:ext>
                  </a:extLst>
                </a:gridCol>
                <a:gridCol w="836650">
                  <a:extLst>
                    <a:ext uri="{9D8B030D-6E8A-4147-A177-3AD203B41FA5}">
                      <a16:colId xmlns:a16="http://schemas.microsoft.com/office/drawing/2014/main" val="20002"/>
                    </a:ext>
                  </a:extLst>
                </a:gridCol>
              </a:tblGrid>
              <a:tr h="396200">
                <a:tc>
                  <a:txBody>
                    <a:bodyPr/>
                    <a:lstStyle/>
                    <a:p>
                      <a:pPr lvl="0" rtl="0">
                        <a:spcBef>
                          <a:spcPts val="0"/>
                        </a:spcBef>
                        <a:buNone/>
                      </a:pPr>
                      <a:endParaRPr sz="1100"/>
                    </a:p>
                  </a:txBody>
                  <a:tcPr marL="68575" marR="68575" marT="91425" marB="91425">
                    <a:lnB w="12700" cap="flat" cmpd="sng">
                      <a:solidFill>
                        <a:srgbClr val="8EAADB"/>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b="1"/>
                        <a:t>ESL General</a:t>
                      </a:r>
                    </a:p>
                  </a:txBody>
                  <a:tcPr marL="68575" marR="68575" marT="91425" marB="91425">
                    <a:lnB w="12700" cap="flat" cmpd="sng">
                      <a:solidFill>
                        <a:srgbClr val="8EAADB"/>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b="1"/>
                        <a:t>ESL TLC</a:t>
                      </a:r>
                    </a:p>
                  </a:txBody>
                  <a:tcPr marL="68575" marR="68575" marT="91425" marB="91425">
                    <a:lnB w="12700" cap="flat" cmpd="sng">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5375">
                <a:tc>
                  <a:txBody>
                    <a:bodyPr/>
                    <a:lstStyle/>
                    <a:p>
                      <a:pPr lvl="0" algn="r" rtl="0">
                        <a:lnSpc>
                          <a:spcPct val="115000"/>
                        </a:lnSpc>
                        <a:spcBef>
                          <a:spcPts val="0"/>
                        </a:spcBef>
                        <a:buNone/>
                      </a:pPr>
                      <a:r>
                        <a:rPr lang="en" sz="1100" b="1" i="1"/>
                        <a:t>Retention</a:t>
                      </a:r>
                    </a:p>
                  </a:txBody>
                  <a:tcPr marL="68575" marR="68575" marT="91425" marB="91425">
                    <a:lnR w="12700" cap="flat" cmpd="sng">
                      <a:solidFill>
                        <a:srgbClr val="8EAADB"/>
                      </a:solidFill>
                      <a:prstDash val="solid"/>
                      <a:round/>
                      <a:headEnd type="none" w="med" len="med"/>
                      <a:tailEnd type="none" w="med" len="med"/>
                    </a:lnR>
                    <a:lnT w="12700" cap="flat" cmpd="sng">
                      <a:solidFill>
                        <a:srgbClr val="8EAADB"/>
                      </a:solidFill>
                      <a:prstDash val="solid"/>
                      <a:round/>
                      <a:headEnd type="none" w="med" len="med"/>
                      <a:tailEnd type="none" w="med" len="med"/>
                    </a:lnT>
                    <a:solidFill>
                      <a:srgbClr val="FFFFFF"/>
                    </a:solidFill>
                  </a:tcPr>
                </a:tc>
                <a:tc>
                  <a:txBody>
                    <a:bodyPr/>
                    <a:lstStyle/>
                    <a:p>
                      <a:pPr lvl="0" algn="r" rtl="0">
                        <a:lnSpc>
                          <a:spcPct val="115000"/>
                        </a:lnSpc>
                        <a:spcBef>
                          <a:spcPts val="0"/>
                        </a:spcBef>
                        <a:buNone/>
                      </a:pPr>
                      <a:r>
                        <a:rPr lang="en" sz="1100"/>
                        <a:t>85.11%</a:t>
                      </a:r>
                    </a:p>
                  </a:txBody>
                  <a:tcPr marL="68575" marR="68575" marT="91425" marB="91425">
                    <a:lnL w="12700" cap="flat" cmpd="sng">
                      <a:solidFill>
                        <a:srgbClr val="8EAADB"/>
                      </a:solidFill>
                      <a:prstDash val="solid"/>
                      <a:round/>
                      <a:headEnd type="none" w="med" len="med"/>
                      <a:tailEnd type="none" w="med" len="med"/>
                    </a:lnL>
                    <a:lnR w="12700" cap="flat" cmpd="sng">
                      <a:solidFill>
                        <a:srgbClr val="8EAADB"/>
                      </a:solidFill>
                      <a:prstDash val="solid"/>
                      <a:round/>
                      <a:headEnd type="none" w="med" len="med"/>
                      <a:tailEnd type="none" w="med" len="med"/>
                    </a:lnR>
                    <a:lnT w="12700" cap="flat" cmpd="sng">
                      <a:solidFill>
                        <a:srgbClr val="8EAADB"/>
                      </a:solidFill>
                      <a:prstDash val="solid"/>
                      <a:round/>
                      <a:headEnd type="none" w="med" len="med"/>
                      <a:tailEnd type="none" w="med" len="med"/>
                    </a:lnT>
                    <a:lnB w="12700" cap="flat" cmpd="sng">
                      <a:solidFill>
                        <a:srgbClr val="8EAADB"/>
                      </a:solidFill>
                      <a:prstDash val="solid"/>
                      <a:round/>
                      <a:headEnd type="none" w="med" len="med"/>
                      <a:tailEnd type="none" w="med" len="med"/>
                    </a:lnB>
                    <a:solidFill>
                      <a:srgbClr val="D9E2F3"/>
                    </a:solidFill>
                  </a:tcPr>
                </a:tc>
                <a:tc>
                  <a:txBody>
                    <a:bodyPr/>
                    <a:lstStyle/>
                    <a:p>
                      <a:pPr lvl="0" algn="r" rtl="0">
                        <a:lnSpc>
                          <a:spcPct val="115000"/>
                        </a:lnSpc>
                        <a:spcBef>
                          <a:spcPts val="0"/>
                        </a:spcBef>
                        <a:buNone/>
                      </a:pPr>
                      <a:r>
                        <a:rPr lang="en" sz="1100"/>
                        <a:t>93.75%</a:t>
                      </a:r>
                    </a:p>
                  </a:txBody>
                  <a:tcPr marL="68575" marR="68575" marT="91425" marB="91425">
                    <a:lnL w="12700" cap="flat" cmpd="sng">
                      <a:solidFill>
                        <a:srgbClr val="8EAADB"/>
                      </a:solidFill>
                      <a:prstDash val="solid"/>
                      <a:round/>
                      <a:headEnd type="none" w="med" len="med"/>
                      <a:tailEnd type="none" w="med" len="med"/>
                    </a:lnL>
                    <a:lnR w="12700" cap="flat" cmpd="sng">
                      <a:solidFill>
                        <a:srgbClr val="8EAADB"/>
                      </a:solidFill>
                      <a:prstDash val="solid"/>
                      <a:round/>
                      <a:headEnd type="none" w="med" len="med"/>
                      <a:tailEnd type="none" w="med" len="med"/>
                    </a:lnR>
                    <a:lnT w="12700" cap="flat" cmpd="sng">
                      <a:solidFill>
                        <a:srgbClr val="8EAADB"/>
                      </a:solidFill>
                      <a:prstDash val="solid"/>
                      <a:round/>
                      <a:headEnd type="none" w="med" len="med"/>
                      <a:tailEnd type="none" w="med" len="med"/>
                    </a:lnT>
                    <a:lnB w="12700" cap="flat" cmpd="sng">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365375">
                <a:tc>
                  <a:txBody>
                    <a:bodyPr/>
                    <a:lstStyle/>
                    <a:p>
                      <a:pPr lvl="0" algn="r" rtl="0">
                        <a:lnSpc>
                          <a:spcPct val="115000"/>
                        </a:lnSpc>
                        <a:spcBef>
                          <a:spcPts val="0"/>
                        </a:spcBef>
                        <a:buNone/>
                      </a:pPr>
                      <a:r>
                        <a:rPr lang="en" sz="1100" b="1" i="1"/>
                        <a:t>Pass Rate</a:t>
                      </a:r>
                    </a:p>
                  </a:txBody>
                  <a:tcPr marL="68575" marR="68575" marT="91425" marB="91425">
                    <a:lnR w="12700" cap="flat" cmpd="sng">
                      <a:solidFill>
                        <a:srgbClr val="8EAADB"/>
                      </a:solidFill>
                      <a:prstDash val="solid"/>
                      <a:round/>
                      <a:headEnd type="none" w="med" len="med"/>
                      <a:tailEnd type="none" w="med" len="med"/>
                    </a:lnR>
                    <a:solidFill>
                      <a:srgbClr val="FFFFFF"/>
                    </a:solidFill>
                  </a:tcPr>
                </a:tc>
                <a:tc>
                  <a:txBody>
                    <a:bodyPr/>
                    <a:lstStyle/>
                    <a:p>
                      <a:pPr lvl="0" algn="r" rtl="0">
                        <a:lnSpc>
                          <a:spcPct val="115000"/>
                        </a:lnSpc>
                        <a:spcBef>
                          <a:spcPts val="0"/>
                        </a:spcBef>
                        <a:buNone/>
                      </a:pPr>
                      <a:r>
                        <a:rPr lang="en" sz="1100"/>
                        <a:t>71.25%</a:t>
                      </a:r>
                    </a:p>
                  </a:txBody>
                  <a:tcPr marL="68575" marR="68575" marT="91425" marB="91425">
                    <a:lnL w="12700" cap="flat" cmpd="sng">
                      <a:solidFill>
                        <a:srgbClr val="8EAADB"/>
                      </a:solidFill>
                      <a:prstDash val="solid"/>
                      <a:round/>
                      <a:headEnd type="none" w="med" len="med"/>
                      <a:tailEnd type="none" w="med" len="med"/>
                    </a:lnL>
                    <a:lnR w="12700" cap="flat" cmpd="sng">
                      <a:solidFill>
                        <a:srgbClr val="8EAADB"/>
                      </a:solidFill>
                      <a:prstDash val="solid"/>
                      <a:round/>
                      <a:headEnd type="none" w="med" len="med"/>
                      <a:tailEnd type="none" w="med" len="med"/>
                    </a:lnR>
                    <a:lnT w="12700" cap="flat" cmpd="sng">
                      <a:solidFill>
                        <a:srgbClr val="8EAADB"/>
                      </a:solidFill>
                      <a:prstDash val="solid"/>
                      <a:round/>
                      <a:headEnd type="none" w="med" len="med"/>
                      <a:tailEnd type="none" w="med" len="med"/>
                    </a:lnT>
                    <a:lnB w="12700" cap="flat" cmpd="sng">
                      <a:solidFill>
                        <a:srgbClr val="8EAADB"/>
                      </a:solidFill>
                      <a:prstDash val="solid"/>
                      <a:round/>
                      <a:headEnd type="none" w="med" len="med"/>
                      <a:tailEnd type="none" w="med" len="med"/>
                    </a:lnB>
                  </a:tcPr>
                </a:tc>
                <a:tc>
                  <a:txBody>
                    <a:bodyPr/>
                    <a:lstStyle/>
                    <a:p>
                      <a:pPr lvl="0" algn="r" rtl="0">
                        <a:lnSpc>
                          <a:spcPct val="115000"/>
                        </a:lnSpc>
                        <a:spcBef>
                          <a:spcPts val="0"/>
                        </a:spcBef>
                        <a:buNone/>
                      </a:pPr>
                      <a:r>
                        <a:rPr lang="en" sz="1100"/>
                        <a:t>87.50%</a:t>
                      </a:r>
                    </a:p>
                  </a:txBody>
                  <a:tcPr marL="68575" marR="68575" marT="91425" marB="91425">
                    <a:lnL w="12700" cap="flat" cmpd="sng">
                      <a:solidFill>
                        <a:srgbClr val="8EAADB"/>
                      </a:solidFill>
                      <a:prstDash val="solid"/>
                      <a:round/>
                      <a:headEnd type="none" w="med" len="med"/>
                      <a:tailEnd type="none" w="med" len="med"/>
                    </a:lnL>
                    <a:lnR w="12700" cap="flat" cmpd="sng">
                      <a:solidFill>
                        <a:srgbClr val="8EAADB"/>
                      </a:solidFill>
                      <a:prstDash val="solid"/>
                      <a:round/>
                      <a:headEnd type="none" w="med" len="med"/>
                      <a:tailEnd type="none" w="med" len="med"/>
                    </a:lnR>
                    <a:lnT w="12700" cap="flat" cmpd="sng">
                      <a:solidFill>
                        <a:srgbClr val="8EAADB"/>
                      </a:solidFill>
                      <a:prstDash val="solid"/>
                      <a:round/>
                      <a:headEnd type="none" w="med" len="med"/>
                      <a:tailEnd type="none" w="med" len="med"/>
                    </a:lnT>
                    <a:lnB w="12700" cap="flat" cmpd="sng">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7" name="Shape 87"/>
          <p:cNvGraphicFramePr/>
          <p:nvPr/>
        </p:nvGraphicFramePr>
        <p:xfrm>
          <a:off x="4924462" y="1220550"/>
          <a:ext cx="3000000" cy="3000000"/>
        </p:xfrm>
        <a:graphic>
          <a:graphicData uri="http://schemas.openxmlformats.org/drawingml/2006/table">
            <a:tbl>
              <a:tblPr>
                <a:noFill/>
                <a:tableStyleId>{181CDB5C-DB28-4838-B161-175992AE15DE}</a:tableStyleId>
              </a:tblPr>
              <a:tblGrid>
                <a:gridCol w="1323975">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962025">
                  <a:extLst>
                    <a:ext uri="{9D8B030D-6E8A-4147-A177-3AD203B41FA5}">
                      <a16:colId xmlns:a16="http://schemas.microsoft.com/office/drawing/2014/main" val="20002"/>
                    </a:ext>
                  </a:extLst>
                </a:gridCol>
              </a:tblGrid>
              <a:tr h="390525">
                <a:tc>
                  <a:txBody>
                    <a:bodyPr/>
                    <a:lstStyle/>
                    <a:p>
                      <a:pPr lvl="0" rtl="0">
                        <a:spcBef>
                          <a:spcPts val="0"/>
                        </a:spcBef>
                        <a:buNone/>
                      </a:pPr>
                      <a:endParaRPr sz="1100"/>
                    </a:p>
                  </a:txBody>
                  <a:tcPr marL="68575" marR="68575" marT="91425" marB="91425">
                    <a:lnB w="19050" cap="flat" cmpd="sng">
                      <a:solidFill>
                        <a:srgbClr val="9CC2E5"/>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b="1"/>
                        <a:t>Math Basic Skills College</a:t>
                      </a:r>
                    </a:p>
                  </a:txBody>
                  <a:tcPr marL="68575" marR="68575" marT="91425" marB="91425">
                    <a:lnB w="19050" cap="flat" cmpd="sng">
                      <a:solidFill>
                        <a:srgbClr val="9CC2E5"/>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b="1"/>
                        <a:t>Math Basic Skills TLC</a:t>
                      </a:r>
                    </a:p>
                  </a:txBody>
                  <a:tcPr marL="68575" marR="68575" marT="91425" marB="91425">
                    <a:lnB w="19050" cap="flat" cmpd="sng">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9550">
                <a:tc>
                  <a:txBody>
                    <a:bodyPr/>
                    <a:lstStyle/>
                    <a:p>
                      <a:pPr lvl="0" rtl="0">
                        <a:lnSpc>
                          <a:spcPct val="115000"/>
                        </a:lnSpc>
                        <a:spcBef>
                          <a:spcPts val="0"/>
                        </a:spcBef>
                        <a:buNone/>
                      </a:pPr>
                      <a:r>
                        <a:rPr lang="en" sz="1100" b="1"/>
                        <a:t>Retention</a:t>
                      </a:r>
                    </a:p>
                  </a:txBody>
                  <a:tcPr marL="68575" marR="68575" marT="91425" marB="91425">
                    <a:lnR w="12700" cap="flat" cmpd="sng">
                      <a:solidFill>
                        <a:srgbClr val="9CC2E5"/>
                      </a:solidFill>
                      <a:prstDash val="solid"/>
                      <a:round/>
                      <a:headEnd type="none" w="med" len="med"/>
                      <a:tailEnd type="none" w="med" len="med"/>
                    </a:lnR>
                    <a:lnT w="19050" cap="flat" cmpd="sng">
                      <a:solidFill>
                        <a:srgbClr val="9CC2E5"/>
                      </a:solidFill>
                      <a:prstDash val="solid"/>
                      <a:round/>
                      <a:headEnd type="none" w="med" len="med"/>
                      <a:tailEnd type="none" w="med" len="med"/>
                    </a:lnT>
                    <a:lnB w="12700" cap="flat" cmpd="sng">
                      <a:solidFill>
                        <a:srgbClr val="9CC2E5"/>
                      </a:solidFill>
                      <a:prstDash val="solid"/>
                      <a:round/>
                      <a:headEnd type="none" w="med" len="med"/>
                      <a:tailEnd type="none" w="med" len="med"/>
                    </a:lnB>
                    <a:solidFill>
                      <a:srgbClr val="DEEAF6"/>
                    </a:solidFill>
                  </a:tcPr>
                </a:tc>
                <a:tc>
                  <a:txBody>
                    <a:bodyPr/>
                    <a:lstStyle/>
                    <a:p>
                      <a:pPr lvl="0" algn="r" rtl="0">
                        <a:lnSpc>
                          <a:spcPct val="115000"/>
                        </a:lnSpc>
                        <a:spcBef>
                          <a:spcPts val="0"/>
                        </a:spcBef>
                        <a:buNone/>
                      </a:pPr>
                      <a:r>
                        <a:rPr lang="en" sz="1100"/>
                        <a:t>74.89%</a:t>
                      </a:r>
                    </a:p>
                  </a:txBody>
                  <a:tcPr marL="68575" marR="68575" marT="91425" marB="91425">
                    <a:lnL w="12700" cap="flat" cmpd="sng">
                      <a:solidFill>
                        <a:srgbClr val="9CC2E5"/>
                      </a:solidFill>
                      <a:prstDash val="solid"/>
                      <a:round/>
                      <a:headEnd type="none" w="med" len="med"/>
                      <a:tailEnd type="none" w="med" len="med"/>
                    </a:lnL>
                    <a:lnR w="12700" cap="flat" cmpd="sng">
                      <a:solidFill>
                        <a:srgbClr val="9CC2E5"/>
                      </a:solidFill>
                      <a:prstDash val="solid"/>
                      <a:round/>
                      <a:headEnd type="none" w="med" len="med"/>
                      <a:tailEnd type="none" w="med" len="med"/>
                    </a:lnR>
                    <a:lnT w="19050" cap="flat" cmpd="sng">
                      <a:solidFill>
                        <a:srgbClr val="9CC2E5"/>
                      </a:solidFill>
                      <a:prstDash val="solid"/>
                      <a:round/>
                      <a:headEnd type="none" w="med" len="med"/>
                      <a:tailEnd type="none" w="med" len="med"/>
                    </a:lnT>
                    <a:lnB w="12700" cap="flat" cmpd="sng">
                      <a:solidFill>
                        <a:srgbClr val="9CC2E5"/>
                      </a:solidFill>
                      <a:prstDash val="solid"/>
                      <a:round/>
                      <a:headEnd type="none" w="med" len="med"/>
                      <a:tailEnd type="none" w="med" len="med"/>
                    </a:lnB>
                    <a:solidFill>
                      <a:srgbClr val="DEEAF6"/>
                    </a:solidFill>
                  </a:tcPr>
                </a:tc>
                <a:tc>
                  <a:txBody>
                    <a:bodyPr/>
                    <a:lstStyle/>
                    <a:p>
                      <a:pPr lvl="0" algn="r" rtl="0">
                        <a:lnSpc>
                          <a:spcPct val="115000"/>
                        </a:lnSpc>
                        <a:spcBef>
                          <a:spcPts val="0"/>
                        </a:spcBef>
                        <a:buNone/>
                      </a:pPr>
                      <a:r>
                        <a:rPr lang="en" sz="1100"/>
                        <a:t>85.71%</a:t>
                      </a:r>
                    </a:p>
                  </a:txBody>
                  <a:tcPr marL="68575" marR="68575" marT="91425" marB="91425">
                    <a:lnL w="12700" cap="flat" cmpd="sng">
                      <a:solidFill>
                        <a:srgbClr val="9CC2E5"/>
                      </a:solidFill>
                      <a:prstDash val="solid"/>
                      <a:round/>
                      <a:headEnd type="none" w="med" len="med"/>
                      <a:tailEnd type="none" w="med" len="med"/>
                    </a:lnL>
                    <a:lnT w="19050" cap="flat" cmpd="sng">
                      <a:solidFill>
                        <a:srgbClr val="9CC2E5"/>
                      </a:solidFill>
                      <a:prstDash val="solid"/>
                      <a:round/>
                      <a:headEnd type="none" w="med" len="med"/>
                      <a:tailEnd type="none" w="med" len="med"/>
                    </a:lnT>
                    <a:lnB w="12700" cap="flat" cmpd="sng">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0">
                <a:tc>
                  <a:txBody>
                    <a:bodyPr/>
                    <a:lstStyle/>
                    <a:p>
                      <a:pPr lvl="0" rtl="0">
                        <a:lnSpc>
                          <a:spcPct val="115000"/>
                        </a:lnSpc>
                        <a:spcBef>
                          <a:spcPts val="0"/>
                        </a:spcBef>
                        <a:buNone/>
                      </a:pPr>
                      <a:r>
                        <a:rPr lang="en" sz="1100" b="1"/>
                        <a:t>Pass Rate</a:t>
                      </a:r>
                    </a:p>
                  </a:txBody>
                  <a:tcPr marL="68575" marR="68575" marT="91425" marB="91425">
                    <a:lnR w="12700" cap="flat" cmpd="sng">
                      <a:solidFill>
                        <a:srgbClr val="9CC2E5"/>
                      </a:solidFill>
                      <a:prstDash val="solid"/>
                      <a:round/>
                      <a:headEnd type="none" w="med" len="med"/>
                      <a:tailEnd type="none" w="med" len="med"/>
                    </a:lnR>
                    <a:lnT w="12700" cap="flat" cmpd="sng">
                      <a:solidFill>
                        <a:srgbClr val="9CC2E5"/>
                      </a:solidFill>
                      <a:prstDash val="solid"/>
                      <a:round/>
                      <a:headEnd type="none" w="med" len="med"/>
                      <a:tailEnd type="none" w="med" len="med"/>
                    </a:lnT>
                    <a:lnB w="12700" cap="flat" cmpd="sng">
                      <a:solidFill>
                        <a:srgbClr val="9CC2E5"/>
                      </a:solidFill>
                      <a:prstDash val="solid"/>
                      <a:round/>
                      <a:headEnd type="none" w="med" len="med"/>
                      <a:tailEnd type="none" w="med" len="med"/>
                    </a:lnB>
                  </a:tcPr>
                </a:tc>
                <a:tc>
                  <a:txBody>
                    <a:bodyPr/>
                    <a:lstStyle/>
                    <a:p>
                      <a:pPr lvl="0" algn="r" rtl="0">
                        <a:lnSpc>
                          <a:spcPct val="115000"/>
                        </a:lnSpc>
                        <a:spcBef>
                          <a:spcPts val="0"/>
                        </a:spcBef>
                        <a:buNone/>
                      </a:pPr>
                      <a:r>
                        <a:rPr lang="en" sz="1100"/>
                        <a:t>54.83%</a:t>
                      </a:r>
                    </a:p>
                  </a:txBody>
                  <a:tcPr marL="68575" marR="68575" marT="91425" marB="91425">
                    <a:lnL w="12700" cap="flat" cmpd="sng">
                      <a:solidFill>
                        <a:srgbClr val="9CC2E5"/>
                      </a:solidFill>
                      <a:prstDash val="solid"/>
                      <a:round/>
                      <a:headEnd type="none" w="med" len="med"/>
                      <a:tailEnd type="none" w="med" len="med"/>
                    </a:lnL>
                    <a:lnR w="12700" cap="flat" cmpd="sng">
                      <a:solidFill>
                        <a:srgbClr val="9CC2E5"/>
                      </a:solidFill>
                      <a:prstDash val="solid"/>
                      <a:round/>
                      <a:headEnd type="none" w="med" len="med"/>
                      <a:tailEnd type="none" w="med" len="med"/>
                    </a:lnR>
                    <a:lnT w="12700" cap="flat" cmpd="sng">
                      <a:solidFill>
                        <a:srgbClr val="9CC2E5"/>
                      </a:solidFill>
                      <a:prstDash val="solid"/>
                      <a:round/>
                      <a:headEnd type="none" w="med" len="med"/>
                      <a:tailEnd type="none" w="med" len="med"/>
                    </a:lnT>
                    <a:lnB w="12700" cap="flat" cmpd="sng">
                      <a:solidFill>
                        <a:srgbClr val="9CC2E5"/>
                      </a:solidFill>
                      <a:prstDash val="solid"/>
                      <a:round/>
                      <a:headEnd type="none" w="med" len="med"/>
                      <a:tailEnd type="none" w="med" len="med"/>
                    </a:lnB>
                  </a:tcPr>
                </a:tc>
                <a:tc>
                  <a:txBody>
                    <a:bodyPr/>
                    <a:lstStyle/>
                    <a:p>
                      <a:pPr lvl="0" algn="r" rtl="0">
                        <a:lnSpc>
                          <a:spcPct val="115000"/>
                        </a:lnSpc>
                        <a:spcBef>
                          <a:spcPts val="0"/>
                        </a:spcBef>
                        <a:buNone/>
                      </a:pPr>
                      <a:r>
                        <a:rPr lang="en" sz="1100"/>
                        <a:t>74.29%</a:t>
                      </a:r>
                    </a:p>
                  </a:txBody>
                  <a:tcPr marL="68575" marR="68575" marT="91425" marB="91425">
                    <a:lnL w="12700" cap="flat" cmpd="sng">
                      <a:solidFill>
                        <a:srgbClr val="9CC2E5"/>
                      </a:solidFill>
                      <a:prstDash val="solid"/>
                      <a:round/>
                      <a:headEnd type="none" w="med" len="med"/>
                      <a:tailEnd type="none" w="med" len="med"/>
                    </a:lnL>
                    <a:lnT w="12700" cap="flat" cmpd="sng">
                      <a:solidFill>
                        <a:srgbClr val="9CC2E5"/>
                      </a:solidFill>
                      <a:prstDash val="solid"/>
                      <a:round/>
                      <a:headEnd type="none" w="med" len="med"/>
                      <a:tailEnd type="none" w="med" len="med"/>
                    </a:lnT>
                    <a:lnB w="12700" cap="flat" cmpd="sng">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Morning “Front Desk” Library Support Specialist</a:t>
            </a:r>
          </a:p>
        </p:txBody>
      </p:sp>
      <p:sp>
        <p:nvSpPr>
          <p:cNvPr id="93" name="Shape 9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a:spcBef>
                <a:spcPts val="0"/>
              </a:spcBef>
              <a:buChar char="●"/>
            </a:pPr>
            <a:r>
              <a:rPr lang="en"/>
              <a:t>Supervise student assistants</a:t>
            </a:r>
          </a:p>
          <a:p>
            <a:pPr marL="457200" lvl="0" indent="-228600">
              <a:spcBef>
                <a:spcPts val="0"/>
              </a:spcBef>
              <a:buChar char="●"/>
            </a:pPr>
            <a:r>
              <a:rPr lang="en"/>
              <a:t>Handle sensitive information regarding student accounts, fines, etc.</a:t>
            </a:r>
          </a:p>
          <a:p>
            <a:pPr marL="457200" lvl="0" indent="-228600">
              <a:spcBef>
                <a:spcPts val="0"/>
              </a:spcBef>
              <a:buChar char="●"/>
            </a:pPr>
            <a:r>
              <a:rPr lang="en"/>
              <a:t>Work with evening staff to recruit, hire, evaluate and train student assistants</a:t>
            </a:r>
          </a:p>
          <a:p>
            <a:pPr marL="457200" lvl="0" indent="-228600">
              <a:spcBef>
                <a:spcPts val="0"/>
              </a:spcBef>
              <a:buChar char="●"/>
            </a:pPr>
            <a:r>
              <a:rPr lang="en"/>
              <a:t>Handle complaints, policy &amp; procedures, and other customer service issues</a:t>
            </a:r>
          </a:p>
          <a:p>
            <a:pPr marL="457200" lvl="0" indent="-228600">
              <a:spcBef>
                <a:spcPts val="0"/>
              </a:spcBef>
              <a:buChar char="●"/>
            </a:pPr>
            <a:r>
              <a:rPr lang="en"/>
              <a:t>Ensure a safe and respectful environment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How does this Help the College?</a:t>
            </a:r>
          </a:p>
        </p:txBody>
      </p:sp>
      <p:sp>
        <p:nvSpPr>
          <p:cNvPr id="99" name="Shape 99"/>
          <p:cNvSpPr txBox="1">
            <a:spLocks noGrp="1"/>
          </p:cNvSpPr>
          <p:nvPr>
            <p:ph type="body" idx="1"/>
          </p:nvPr>
        </p:nvSpPr>
        <p:spPr>
          <a:xfrm>
            <a:off x="288975" y="1266350"/>
            <a:ext cx="8520600" cy="3302700"/>
          </a:xfrm>
          <a:prstGeom prst="rect">
            <a:avLst/>
          </a:prstGeom>
        </p:spPr>
        <p:txBody>
          <a:bodyPr lIns="91425" tIns="91425" rIns="91425" bIns="91425" anchor="t" anchorCtr="0">
            <a:noAutofit/>
          </a:bodyPr>
          <a:lstStyle/>
          <a:p>
            <a:pPr lvl="0">
              <a:spcBef>
                <a:spcPts val="0"/>
              </a:spcBef>
              <a:buNone/>
            </a:pPr>
            <a:r>
              <a:rPr lang="en"/>
              <a:t>This position allows us to increase services and resources for faculty and students</a:t>
            </a:r>
          </a:p>
          <a:p>
            <a:pPr lvl="0">
              <a:spcBef>
                <a:spcPts val="0"/>
              </a:spcBef>
              <a:buNone/>
            </a:pPr>
            <a:r>
              <a:rPr lang="en"/>
              <a:t>Increases our TLC Program (Semester-length Textbook, Calculators, and Laptops program)</a:t>
            </a:r>
          </a:p>
          <a:p>
            <a:pPr lvl="0">
              <a:spcBef>
                <a:spcPts val="0"/>
              </a:spcBef>
              <a:buNone/>
            </a:pPr>
            <a:r>
              <a:rPr lang="en"/>
              <a:t>Increases resources for students, staff and faculty</a:t>
            </a:r>
          </a:p>
          <a:p>
            <a:pPr lvl="0">
              <a:spcBef>
                <a:spcPts val="0"/>
              </a:spcBef>
              <a:buNone/>
            </a:pPr>
            <a:r>
              <a:rPr lang="en"/>
              <a:t>Increases efficiency in the library </a:t>
            </a:r>
          </a:p>
          <a:p>
            <a:pPr lvl="0">
              <a:spcBef>
                <a:spcPts val="0"/>
              </a:spcBef>
              <a:buNone/>
            </a:pPr>
            <a:endParaRPr/>
          </a:p>
          <a:p>
            <a:pPr lvl="0">
              <a:spcBef>
                <a:spcPts val="0"/>
              </a:spcBef>
              <a:buNone/>
            </a:pPr>
            <a:r>
              <a:rPr lang="en"/>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How it Helps our Students</a:t>
            </a:r>
          </a:p>
        </p:txBody>
      </p:sp>
      <p:sp>
        <p:nvSpPr>
          <p:cNvPr id="105" name="Shape 10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Having a supervisor LSS to answer questions in the morning</a:t>
            </a:r>
          </a:p>
          <a:p>
            <a:pPr lvl="0">
              <a:spcBef>
                <a:spcPts val="0"/>
              </a:spcBef>
              <a:buNone/>
            </a:pPr>
            <a:r>
              <a:rPr lang="en"/>
              <a:t>Resolving issues that may come up quickly</a:t>
            </a:r>
          </a:p>
          <a:p>
            <a:pPr lvl="0">
              <a:spcBef>
                <a:spcPts val="0"/>
              </a:spcBef>
              <a:buNone/>
            </a:pPr>
            <a:r>
              <a:rPr lang="en"/>
              <a:t>More efficient and effective service in the morning </a:t>
            </a:r>
          </a:p>
          <a:p>
            <a:pPr lvl="0">
              <a:spcBef>
                <a:spcPts val="0"/>
              </a:spcBef>
              <a:buNone/>
            </a:pPr>
            <a:r>
              <a:rPr lang="en"/>
              <a:t>Increase technology help and instruction</a:t>
            </a:r>
          </a:p>
          <a:p>
            <a:pPr lvl="0">
              <a:spcBef>
                <a:spcPts val="0"/>
              </a:spcBef>
              <a:buNone/>
            </a:pPr>
            <a:endParaRP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What happens if we don’t get this position?</a:t>
            </a:r>
          </a:p>
        </p:txBody>
      </p:sp>
      <p:sp>
        <p:nvSpPr>
          <p:cNvPr id="111" name="Shape 11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Potential expansion of programs such as TLC and TLC STEM will be severely limited</a:t>
            </a:r>
          </a:p>
          <a:p>
            <a:pPr lvl="0">
              <a:spcBef>
                <a:spcPts val="0"/>
              </a:spcBef>
              <a:buNone/>
            </a:pPr>
            <a:r>
              <a:rPr lang="en"/>
              <a:t>Current projects to increase the collection and services will be greatly delayed or canceled</a:t>
            </a:r>
          </a:p>
          <a:p>
            <a:pPr lvl="0">
              <a:spcBef>
                <a:spcPts val="0"/>
              </a:spcBef>
              <a:buNone/>
            </a:pPr>
            <a:r>
              <a:rPr lang="en"/>
              <a:t>Current Library Support Specialists will continue to be stretched thin</a:t>
            </a:r>
          </a:p>
          <a:p>
            <a:pPr lvl="0">
              <a:spcBef>
                <a:spcPts val="0"/>
              </a:spcBef>
              <a:buNone/>
            </a:pPr>
            <a:r>
              <a:rPr lang="en"/>
              <a:t>Quality and quantity of services to students could potentially decrease</a:t>
            </a: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On-screen Show (16:9)</PresentationFormat>
  <Paragraphs>71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PT Sans Narrow</vt:lpstr>
      <vt:lpstr>Calibri</vt:lpstr>
      <vt:lpstr>Open Sans</vt:lpstr>
      <vt:lpstr>Arial</vt:lpstr>
      <vt:lpstr>tropic</vt:lpstr>
      <vt:lpstr>  Part-Time Library Support Specialist</vt:lpstr>
      <vt:lpstr>Justification Needs </vt:lpstr>
      <vt:lpstr>Justification Needs Continued...</vt:lpstr>
      <vt:lpstr>Stats</vt:lpstr>
      <vt:lpstr>Morning “Front Desk” Library Support Specialist</vt:lpstr>
      <vt:lpstr>How does this Help the College?</vt:lpstr>
      <vt:lpstr>How it Helps our Students</vt:lpstr>
      <vt:lpstr>What happens if we don’t get this 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Part-Time Library Support Specialist</dc:title>
  <dc:creator>Tedone, Diana</dc:creator>
  <cp:lastModifiedBy>Tedone, Diana</cp:lastModifiedBy>
  <cp:revision>1</cp:revision>
  <dcterms:modified xsi:type="dcterms:W3CDTF">2016-11-08T00:24:23Z</dcterms:modified>
</cp:coreProperties>
</file>