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11"/>
  </p:notesMasterIdLst>
  <p:handoutMasterIdLst>
    <p:handoutMasterId r:id="rId12"/>
  </p:handoutMasterIdLst>
  <p:sldIdLst>
    <p:sldId id="256" r:id="rId2"/>
    <p:sldId id="268" r:id="rId3"/>
    <p:sldId id="280" r:id="rId4"/>
    <p:sldId id="266" r:id="rId5"/>
    <p:sldId id="276" r:id="rId6"/>
    <p:sldId id="279" r:id="rId7"/>
    <p:sldId id="263" r:id="rId8"/>
    <p:sldId id="258" r:id="rId9"/>
    <p:sldId id="274"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loria" initials="g" lastIdx="3" clrIdx="0"/>
  <p:cmAuthor id="1" name="Soraya Sohrabi" initials="SS" lastIdx="2" clrIdx="1">
    <p:extLst>
      <p:ext uri="{19B8F6BF-5375-455C-9EA6-DF929625EA0E}">
        <p15:presenceInfo xmlns:p15="http://schemas.microsoft.com/office/powerpoint/2012/main" userId="2b4deff53a05a6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3A32"/>
    <a:srgbClr val="000066"/>
    <a:srgbClr val="006600"/>
    <a:srgbClr val="FF9900"/>
    <a:srgbClr val="FFE7E7"/>
    <a:srgbClr val="D1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45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solidFill>
                  <a:srgbClr val="004A82"/>
                </a:solidFill>
              </a:rPr>
              <a:t>Applicants</a:t>
            </a:r>
            <a:r>
              <a:rPr lang="en-US" b="1" baseline="0">
                <a:solidFill>
                  <a:srgbClr val="004A82"/>
                </a:solidFill>
              </a:rPr>
              <a:t> 2012 - 2016</a:t>
            </a:r>
            <a:endParaRPr lang="en-US" b="1">
              <a:solidFill>
                <a:srgbClr val="004A82"/>
              </a:solidFill>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Sheet1!$L$4</c:f>
              <c:strCache>
                <c:ptCount val="1"/>
                <c:pt idx="0">
                  <c:v>UC APP.</c:v>
                </c:pt>
              </c:strCache>
            </c:strRef>
          </c:tx>
          <c:spPr>
            <a:solidFill>
              <a:schemeClr val="accent1"/>
            </a:solidFill>
            <a:ln>
              <a:noFill/>
            </a:ln>
            <a:effectLst/>
            <a:sp3d/>
          </c:spPr>
          <c:invertIfNegative val="0"/>
          <c:dLbls>
            <c:spPr>
              <a:solidFill>
                <a:schemeClr val="accent5">
                  <a:lumMod val="20000"/>
                  <a:lumOff val="80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Sheet1!$M$3:$R$3</c:f>
              <c:strCache>
                <c:ptCount val="6"/>
                <c:pt idx="0">
                  <c:v>2011-12</c:v>
                </c:pt>
                <c:pt idx="1">
                  <c:v>2012-13</c:v>
                </c:pt>
                <c:pt idx="2">
                  <c:v>2013-14</c:v>
                </c:pt>
                <c:pt idx="3">
                  <c:v>2014-15</c:v>
                </c:pt>
                <c:pt idx="4">
                  <c:v>2015-16</c:v>
                </c:pt>
                <c:pt idx="5">
                  <c:v>2016-17</c:v>
                </c:pt>
              </c:strCache>
            </c:strRef>
          </c:cat>
          <c:val>
            <c:numRef>
              <c:f>Sheet1!$M$4:$R$4</c:f>
              <c:numCache>
                <c:formatCode>General</c:formatCode>
                <c:ptCount val="6"/>
                <c:pt idx="0">
                  <c:v>92</c:v>
                </c:pt>
                <c:pt idx="1">
                  <c:v>70</c:v>
                </c:pt>
                <c:pt idx="2">
                  <c:v>89</c:v>
                </c:pt>
                <c:pt idx="3">
                  <c:v>104</c:v>
                </c:pt>
                <c:pt idx="4">
                  <c:v>106</c:v>
                </c:pt>
                <c:pt idx="5">
                  <c:v>133</c:v>
                </c:pt>
              </c:numCache>
            </c:numRef>
          </c:val>
          <c:extLst xmlns:c16r2="http://schemas.microsoft.com/office/drawing/2015/06/chart">
            <c:ext xmlns:c16="http://schemas.microsoft.com/office/drawing/2014/chart" uri="{C3380CC4-5D6E-409C-BE32-E72D297353CC}">
              <c16:uniqueId val="{00000000-DBB9-4FD5-A596-E8D0852FF968}"/>
            </c:ext>
          </c:extLst>
        </c:ser>
        <c:ser>
          <c:idx val="1"/>
          <c:order val="1"/>
          <c:tx>
            <c:strRef>
              <c:f>Sheet1!$L$5</c:f>
              <c:strCache>
                <c:ptCount val="1"/>
                <c:pt idx="0">
                  <c:v>UC TAG</c:v>
                </c:pt>
              </c:strCache>
            </c:strRef>
          </c:tx>
          <c:spPr>
            <a:solidFill>
              <a:schemeClr val="accent2"/>
            </a:solidFill>
            <a:ln>
              <a:noFill/>
            </a:ln>
            <a:effectLst/>
            <a:sp3d/>
          </c:spPr>
          <c:invertIfNegative val="0"/>
          <c:dLbls>
            <c:dLbl>
              <c:idx val="5"/>
              <c:layout>
                <c:manualLayout>
                  <c:x val="8.2135523613962036E-3"/>
                  <c:y val="9.345794392523421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DBB9-4FD5-A596-E8D0852FF968}"/>
                </c:ext>
                <c:ext xmlns:c15="http://schemas.microsoft.com/office/drawing/2012/chart" uri="{CE6537A1-D6FC-4f65-9D91-7224C49458BB}">
                  <c15:layout/>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Sheet1!$M$3:$R$3</c:f>
              <c:strCache>
                <c:ptCount val="6"/>
                <c:pt idx="0">
                  <c:v>2011-12</c:v>
                </c:pt>
                <c:pt idx="1">
                  <c:v>2012-13</c:v>
                </c:pt>
                <c:pt idx="2">
                  <c:v>2013-14</c:v>
                </c:pt>
                <c:pt idx="3">
                  <c:v>2014-15</c:v>
                </c:pt>
                <c:pt idx="4">
                  <c:v>2015-16</c:v>
                </c:pt>
                <c:pt idx="5">
                  <c:v>2016-17</c:v>
                </c:pt>
              </c:strCache>
            </c:strRef>
          </c:cat>
          <c:val>
            <c:numRef>
              <c:f>Sheet1!$M$5:$R$5</c:f>
              <c:numCache>
                <c:formatCode>General</c:formatCode>
                <c:ptCount val="6"/>
                <c:pt idx="0">
                  <c:v>74</c:v>
                </c:pt>
                <c:pt idx="1">
                  <c:v>39</c:v>
                </c:pt>
                <c:pt idx="2">
                  <c:v>69</c:v>
                </c:pt>
                <c:pt idx="3">
                  <c:v>60</c:v>
                </c:pt>
                <c:pt idx="4">
                  <c:v>94</c:v>
                </c:pt>
                <c:pt idx="5">
                  <c:v>124</c:v>
                </c:pt>
              </c:numCache>
            </c:numRef>
          </c:val>
          <c:extLst xmlns:c16r2="http://schemas.microsoft.com/office/drawing/2015/06/chart">
            <c:ext xmlns:c16="http://schemas.microsoft.com/office/drawing/2014/chart" uri="{C3380CC4-5D6E-409C-BE32-E72D297353CC}">
              <c16:uniqueId val="{00000002-DBB9-4FD5-A596-E8D0852FF968}"/>
            </c:ext>
          </c:extLst>
        </c:ser>
        <c:ser>
          <c:idx val="2"/>
          <c:order val="2"/>
          <c:tx>
            <c:strRef>
              <c:f>Sheet1!$L$6</c:f>
              <c:strCache>
                <c:ptCount val="1"/>
                <c:pt idx="0">
                  <c:v>CSU ADT</c:v>
                </c:pt>
              </c:strCache>
            </c:strRef>
          </c:tx>
          <c:spPr>
            <a:solidFill>
              <a:schemeClr val="accent3"/>
            </a:solidFill>
            <a:ln>
              <a:noFill/>
            </a:ln>
            <a:effectLst/>
            <a:sp3d/>
          </c:spPr>
          <c:invertIfNegative val="0"/>
          <c:dLbls>
            <c:spPr>
              <a:solidFill>
                <a:schemeClr val="accent3">
                  <a:lumMod val="40000"/>
                  <a:lumOff val="60000"/>
                </a:schemeClr>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Sheet1!$M$3:$R$3</c:f>
              <c:strCache>
                <c:ptCount val="6"/>
                <c:pt idx="0">
                  <c:v>2011-12</c:v>
                </c:pt>
                <c:pt idx="1">
                  <c:v>2012-13</c:v>
                </c:pt>
                <c:pt idx="2">
                  <c:v>2013-14</c:v>
                </c:pt>
                <c:pt idx="3">
                  <c:v>2014-15</c:v>
                </c:pt>
                <c:pt idx="4">
                  <c:v>2015-16</c:v>
                </c:pt>
                <c:pt idx="5">
                  <c:v>2016-17</c:v>
                </c:pt>
              </c:strCache>
            </c:strRef>
          </c:cat>
          <c:val>
            <c:numRef>
              <c:f>Sheet1!$M$6:$R$6</c:f>
              <c:numCache>
                <c:formatCode>General</c:formatCode>
                <c:ptCount val="6"/>
                <c:pt idx="0">
                  <c:v>3</c:v>
                </c:pt>
                <c:pt idx="1">
                  <c:v>12</c:v>
                </c:pt>
                <c:pt idx="2">
                  <c:v>39</c:v>
                </c:pt>
                <c:pt idx="3">
                  <c:v>84</c:v>
                </c:pt>
                <c:pt idx="4">
                  <c:v>189</c:v>
                </c:pt>
                <c:pt idx="5">
                  <c:v>241</c:v>
                </c:pt>
              </c:numCache>
            </c:numRef>
          </c:val>
          <c:extLst xmlns:c16r2="http://schemas.microsoft.com/office/drawing/2015/06/chart">
            <c:ext xmlns:c16="http://schemas.microsoft.com/office/drawing/2014/chart" uri="{C3380CC4-5D6E-409C-BE32-E72D297353CC}">
              <c16:uniqueId val="{00000003-DBB9-4FD5-A596-E8D0852FF968}"/>
            </c:ext>
          </c:extLst>
        </c:ser>
        <c:dLbls>
          <c:showLegendKey val="0"/>
          <c:showVal val="1"/>
          <c:showCatName val="0"/>
          <c:showSerName val="0"/>
          <c:showPercent val="0"/>
          <c:showBubbleSize val="0"/>
        </c:dLbls>
        <c:gapWidth val="150"/>
        <c:shape val="box"/>
        <c:axId val="178084144"/>
        <c:axId val="178084704"/>
        <c:axId val="0"/>
      </c:bar3DChart>
      <c:catAx>
        <c:axId val="1780841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084704"/>
        <c:crosses val="autoZero"/>
        <c:auto val="1"/>
        <c:lblAlgn val="ctr"/>
        <c:lblOffset val="100"/>
        <c:noMultiLvlLbl val="0"/>
      </c:catAx>
      <c:valAx>
        <c:axId val="178084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0841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5C4FB1D-D0E8-450F-9DED-C6C3537F6A02}" type="datetimeFigureOut">
              <a:rPr lang="en-US" smtClean="0"/>
              <a:t>11/7/2016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56799DF-94D2-4A3A-BE37-1B51C5FF6CB0}" type="slidenum">
              <a:rPr lang="en-US" smtClean="0"/>
              <a:t>‹#›</a:t>
            </a:fld>
            <a:endParaRPr lang="en-US" dirty="0"/>
          </a:p>
        </p:txBody>
      </p:sp>
    </p:spTree>
    <p:extLst>
      <p:ext uri="{BB962C8B-B14F-4D97-AF65-F5344CB8AC3E}">
        <p14:creationId xmlns:p14="http://schemas.microsoft.com/office/powerpoint/2010/main" val="3042625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D25CF619-6E69-49FF-853F-40DAD029FF3B}" type="datetimeFigureOut">
              <a:rPr lang="en-US" smtClean="0"/>
              <a:t>11/7/2016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0083578A-5553-4B8E-80E3-35AEB4050942}" type="slidenum">
              <a:rPr lang="en-US" smtClean="0"/>
              <a:t>‹#›</a:t>
            </a:fld>
            <a:endParaRPr lang="en-US" dirty="0"/>
          </a:p>
        </p:txBody>
      </p:sp>
    </p:spTree>
    <p:extLst>
      <p:ext uri="{BB962C8B-B14F-4D97-AF65-F5344CB8AC3E}">
        <p14:creationId xmlns:p14="http://schemas.microsoft.com/office/powerpoint/2010/main" val="1742079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1</a:t>
            </a:fld>
            <a:endParaRPr lang="en-US" dirty="0"/>
          </a:p>
        </p:txBody>
      </p:sp>
    </p:spTree>
    <p:extLst>
      <p:ext uri="{BB962C8B-B14F-4D97-AF65-F5344CB8AC3E}">
        <p14:creationId xmlns:p14="http://schemas.microsoft.com/office/powerpoint/2010/main" val="2147240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3</a:t>
            </a:fld>
            <a:endParaRPr lang="en-US" dirty="0"/>
          </a:p>
        </p:txBody>
      </p:sp>
    </p:spTree>
    <p:extLst>
      <p:ext uri="{BB962C8B-B14F-4D97-AF65-F5344CB8AC3E}">
        <p14:creationId xmlns:p14="http://schemas.microsoft.com/office/powerpoint/2010/main" val="218275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Indicates</a:t>
            </a:r>
            <a:r>
              <a:rPr lang="en-US" baseline="0" dirty="0"/>
              <a:t> that the number of students who are interested in transferring is increasing.</a:t>
            </a:r>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4</a:t>
            </a:fld>
            <a:endParaRPr lang="en-US" dirty="0"/>
          </a:p>
        </p:txBody>
      </p:sp>
    </p:spTree>
    <p:extLst>
      <p:ext uri="{BB962C8B-B14F-4D97-AF65-F5344CB8AC3E}">
        <p14:creationId xmlns:p14="http://schemas.microsoft.com/office/powerpoint/2010/main" val="1700931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5</a:t>
            </a:fld>
            <a:endParaRPr lang="en-US" dirty="0"/>
          </a:p>
        </p:txBody>
      </p:sp>
    </p:spTree>
    <p:extLst>
      <p:ext uri="{BB962C8B-B14F-4D97-AF65-F5344CB8AC3E}">
        <p14:creationId xmlns:p14="http://schemas.microsoft.com/office/powerpoint/2010/main" val="2668012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7</a:t>
            </a:fld>
            <a:endParaRPr lang="en-US" dirty="0"/>
          </a:p>
        </p:txBody>
      </p:sp>
    </p:spTree>
    <p:extLst>
      <p:ext uri="{BB962C8B-B14F-4D97-AF65-F5344CB8AC3E}">
        <p14:creationId xmlns:p14="http://schemas.microsoft.com/office/powerpoint/2010/main" val="124979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8</a:t>
            </a:fld>
            <a:endParaRPr lang="en-US" dirty="0"/>
          </a:p>
        </p:txBody>
      </p:sp>
    </p:spTree>
    <p:extLst>
      <p:ext uri="{BB962C8B-B14F-4D97-AF65-F5344CB8AC3E}">
        <p14:creationId xmlns:p14="http://schemas.microsoft.com/office/powerpoint/2010/main" val="3860031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83578A-5553-4B8E-80E3-35AEB4050942}" type="slidenum">
              <a:rPr lang="en-US" smtClean="0"/>
              <a:t>9</a:t>
            </a:fld>
            <a:endParaRPr lang="en-US" dirty="0"/>
          </a:p>
        </p:txBody>
      </p:sp>
    </p:spTree>
    <p:extLst>
      <p:ext uri="{BB962C8B-B14F-4D97-AF65-F5344CB8AC3E}">
        <p14:creationId xmlns:p14="http://schemas.microsoft.com/office/powerpoint/2010/main" val="3102506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2011-2012</a:t>
            </a:r>
            <a:endParaRPr lang="en-US" dirty="0"/>
          </a:p>
        </p:txBody>
      </p:sp>
      <p:sp>
        <p:nvSpPr>
          <p:cNvPr id="5" name="Footer Placeholder 4"/>
          <p:cNvSpPr>
            <a:spLocks noGrp="1"/>
          </p:cNvSpPr>
          <p:nvPr>
            <p:ph type="ftr" sz="quarter" idx="11"/>
          </p:nvPr>
        </p:nvSpPr>
        <p:spPr/>
        <p:txBody>
          <a:bodyPr/>
          <a:lstStyle/>
          <a:p>
            <a:r>
              <a:rPr lang="en-US"/>
              <a:t>Hiring Justification</a:t>
            </a:r>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r>
              <a:rPr lang="en-US"/>
              <a:t>2</a:t>
            </a:r>
            <a:endParaRPr lang="en-US" dirty="0"/>
          </a:p>
        </p:txBody>
      </p:sp>
    </p:spTree>
    <p:extLst>
      <p:ext uri="{BB962C8B-B14F-4D97-AF65-F5344CB8AC3E}">
        <p14:creationId xmlns:p14="http://schemas.microsoft.com/office/powerpoint/2010/main" val="2120445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2011-2012</a:t>
            </a:r>
            <a:endParaRPr lang="en-US" dirty="0"/>
          </a:p>
        </p:txBody>
      </p:sp>
      <p:sp>
        <p:nvSpPr>
          <p:cNvPr id="5" name="Footer Placeholder 4"/>
          <p:cNvSpPr>
            <a:spLocks noGrp="1"/>
          </p:cNvSpPr>
          <p:nvPr>
            <p:ph type="ftr" sz="quarter" idx="11"/>
          </p:nvPr>
        </p:nvSpPr>
        <p:spPr/>
        <p:txBody>
          <a:bodyPr/>
          <a:lstStyle/>
          <a:p>
            <a:r>
              <a:rPr lang="en-US"/>
              <a:t>Hiring Justification</a:t>
            </a:r>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r>
              <a:rPr lang="en-US"/>
              <a:t>1</a:t>
            </a:r>
            <a:endParaRPr lang="en-US" dirty="0"/>
          </a:p>
        </p:txBody>
      </p:sp>
    </p:spTree>
    <p:extLst>
      <p:ext uri="{BB962C8B-B14F-4D97-AF65-F5344CB8AC3E}">
        <p14:creationId xmlns:p14="http://schemas.microsoft.com/office/powerpoint/2010/main" val="174376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2011-2012</a:t>
            </a:r>
            <a:endParaRPr lang="en-US" dirty="0"/>
          </a:p>
        </p:txBody>
      </p:sp>
      <p:sp>
        <p:nvSpPr>
          <p:cNvPr id="5" name="Footer Placeholder 4"/>
          <p:cNvSpPr>
            <a:spLocks noGrp="1"/>
          </p:cNvSpPr>
          <p:nvPr>
            <p:ph type="ftr" sz="quarter" idx="11"/>
          </p:nvPr>
        </p:nvSpPr>
        <p:spPr/>
        <p:txBody>
          <a:bodyPr/>
          <a:lstStyle/>
          <a:p>
            <a:r>
              <a:rPr lang="en-US"/>
              <a:t>Hiring Justification</a:t>
            </a:r>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r>
              <a:rPr lang="en-US"/>
              <a:t>1</a:t>
            </a:r>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2024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r>
              <a:rPr lang="en-US"/>
              <a:t>2011-2012</a:t>
            </a:r>
            <a:endParaRPr lang="en-US" dirty="0"/>
          </a:p>
        </p:txBody>
      </p:sp>
      <p:sp>
        <p:nvSpPr>
          <p:cNvPr id="6" name="Footer Placeholder 5"/>
          <p:cNvSpPr>
            <a:spLocks noGrp="1"/>
          </p:cNvSpPr>
          <p:nvPr>
            <p:ph type="ftr" sz="quarter" idx="11"/>
          </p:nvPr>
        </p:nvSpPr>
        <p:spPr/>
        <p:txBody>
          <a:bodyPr/>
          <a:lstStyle/>
          <a:p>
            <a:r>
              <a:rPr lang="en-US"/>
              <a:t>Hiring Justification</a:t>
            </a:r>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en-US"/>
              <a:t>1</a:t>
            </a:r>
            <a:endParaRPr lang="en-US" dirty="0"/>
          </a:p>
        </p:txBody>
      </p:sp>
    </p:spTree>
    <p:extLst>
      <p:ext uri="{BB962C8B-B14F-4D97-AF65-F5344CB8AC3E}">
        <p14:creationId xmlns:p14="http://schemas.microsoft.com/office/powerpoint/2010/main" val="3351246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r>
              <a:rPr lang="en-US"/>
              <a:t>2011-2012</a:t>
            </a:r>
            <a:endParaRPr lang="en-US" dirty="0"/>
          </a:p>
        </p:txBody>
      </p:sp>
      <p:sp>
        <p:nvSpPr>
          <p:cNvPr id="6" name="Footer Placeholder 5"/>
          <p:cNvSpPr>
            <a:spLocks noGrp="1"/>
          </p:cNvSpPr>
          <p:nvPr>
            <p:ph type="ftr" sz="quarter" idx="11"/>
          </p:nvPr>
        </p:nvSpPr>
        <p:spPr/>
        <p:txBody>
          <a:bodyPr/>
          <a:lstStyle/>
          <a:p>
            <a:r>
              <a:rPr lang="en-US"/>
              <a:t>Hiring Justification</a:t>
            </a:r>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en-US"/>
              <a:t>1</a:t>
            </a:r>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58546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r>
              <a:rPr lang="en-US"/>
              <a:t>2011-2012</a:t>
            </a:r>
            <a:endParaRPr lang="en-US" dirty="0"/>
          </a:p>
        </p:txBody>
      </p:sp>
      <p:sp>
        <p:nvSpPr>
          <p:cNvPr id="6" name="Footer Placeholder 5"/>
          <p:cNvSpPr>
            <a:spLocks noGrp="1"/>
          </p:cNvSpPr>
          <p:nvPr>
            <p:ph type="ftr" sz="quarter" idx="11"/>
          </p:nvPr>
        </p:nvSpPr>
        <p:spPr/>
        <p:txBody>
          <a:bodyPr/>
          <a:lstStyle/>
          <a:p>
            <a:r>
              <a:rPr lang="en-US"/>
              <a:t>Hiring Justification</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en-US"/>
              <a:t>1</a:t>
            </a:r>
            <a:endParaRPr lang="en-US" dirty="0"/>
          </a:p>
        </p:txBody>
      </p:sp>
    </p:spTree>
    <p:extLst>
      <p:ext uri="{BB962C8B-B14F-4D97-AF65-F5344CB8AC3E}">
        <p14:creationId xmlns:p14="http://schemas.microsoft.com/office/powerpoint/2010/main" val="1706626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1940782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1529324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2831809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124540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242918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425967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191947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162985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230243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318523-FC08-4D85-9647-D3130CFCD6FC}"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65FCF3-1F77-4D86-996C-D3B0FD23E6F8}" type="slidenum">
              <a:rPr lang="en-US" smtClean="0"/>
              <a:t>‹#›</a:t>
            </a:fld>
            <a:endParaRPr lang="en-US" dirty="0"/>
          </a:p>
        </p:txBody>
      </p:sp>
    </p:spTree>
    <p:extLst>
      <p:ext uri="{BB962C8B-B14F-4D97-AF65-F5344CB8AC3E}">
        <p14:creationId xmlns:p14="http://schemas.microsoft.com/office/powerpoint/2010/main" val="3768634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t>2011-2012</a:t>
            </a:r>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Hiring Justification</a:t>
            </a:r>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r>
              <a:rPr lang="en-US"/>
              <a:t>1</a:t>
            </a:r>
            <a:endParaRPr lang="en-US" dirty="0"/>
          </a:p>
        </p:txBody>
      </p:sp>
    </p:spTree>
    <p:extLst>
      <p:ext uri="{BB962C8B-B14F-4D97-AF65-F5344CB8AC3E}">
        <p14:creationId xmlns:p14="http://schemas.microsoft.com/office/powerpoint/2010/main" val="167060518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295400"/>
            <a:ext cx="6858000" cy="685800"/>
          </a:xfrm>
          <a:noFill/>
        </p:spPr>
        <p:txBody>
          <a:bodyPr>
            <a:noAutofit/>
          </a:bodyPr>
          <a:lstStyle/>
          <a:p>
            <a:pPr algn="ctr"/>
            <a:r>
              <a:rPr lang="en-US" sz="3600" dirty="0">
                <a:solidFill>
                  <a:srgbClr val="A03A32"/>
                </a:solidFill>
              </a:rPr>
              <a:t>Retention </a:t>
            </a:r>
            <a:r>
              <a:rPr lang="en-US" sz="3600" dirty="0" smtClean="0">
                <a:solidFill>
                  <a:srgbClr val="A03A32"/>
                </a:solidFill>
              </a:rPr>
              <a:t>Specialist</a:t>
            </a:r>
            <a:br>
              <a:rPr lang="en-US" sz="3600" dirty="0" smtClean="0">
                <a:solidFill>
                  <a:srgbClr val="A03A32"/>
                </a:solidFill>
              </a:rPr>
            </a:br>
            <a:r>
              <a:rPr lang="en-US" sz="3600" dirty="0" smtClean="0">
                <a:solidFill>
                  <a:srgbClr val="A03A32"/>
                </a:solidFill>
              </a:rPr>
              <a:t>Transfer Center</a:t>
            </a:r>
            <a:endParaRPr lang="en-US" sz="3600" dirty="0">
              <a:solidFill>
                <a:srgbClr val="A03A32"/>
              </a:solidFill>
            </a:endParaRPr>
          </a:p>
        </p:txBody>
      </p:sp>
      <p:sp>
        <p:nvSpPr>
          <p:cNvPr id="3" name="Subtitle 2"/>
          <p:cNvSpPr>
            <a:spLocks noGrp="1"/>
          </p:cNvSpPr>
          <p:nvPr>
            <p:ph type="subTitle" idx="1"/>
          </p:nvPr>
        </p:nvSpPr>
        <p:spPr>
          <a:xfrm>
            <a:off x="1981200" y="3505201"/>
            <a:ext cx="5308866" cy="1066800"/>
          </a:xfrm>
        </p:spPr>
        <p:txBody>
          <a:bodyPr>
            <a:normAutofit/>
          </a:bodyPr>
          <a:lstStyle/>
          <a:p>
            <a:r>
              <a:rPr lang="en-US" sz="2400" dirty="0">
                <a:solidFill>
                  <a:srgbClr val="A03A32"/>
                </a:solidFill>
              </a:rPr>
              <a:t>Hiring Justification</a:t>
            </a:r>
          </a:p>
          <a:p>
            <a:r>
              <a:rPr lang="en-US" sz="2400" dirty="0">
                <a:solidFill>
                  <a:srgbClr val="A03A32"/>
                </a:solidFill>
              </a:rPr>
              <a:t>2016-17</a:t>
            </a:r>
          </a:p>
        </p:txBody>
      </p:sp>
      <p:sp>
        <p:nvSpPr>
          <p:cNvPr id="4" name="TextBox 3"/>
          <p:cNvSpPr txBox="1"/>
          <p:nvPr/>
        </p:nvSpPr>
        <p:spPr>
          <a:xfrm>
            <a:off x="1447800" y="5181600"/>
            <a:ext cx="4572000" cy="954107"/>
          </a:xfrm>
          <a:prstGeom prst="rect">
            <a:avLst/>
          </a:prstGeom>
          <a:noFill/>
        </p:spPr>
        <p:txBody>
          <a:bodyPr wrap="square" rtlCol="0">
            <a:spAutoFit/>
          </a:bodyPr>
          <a:lstStyle/>
          <a:p>
            <a:r>
              <a:rPr lang="en-US" sz="1400" b="1" dirty="0">
                <a:solidFill>
                  <a:schemeClr val="accent1">
                    <a:lumMod val="75000"/>
                  </a:schemeClr>
                </a:solidFill>
              </a:rPr>
              <a:t>Soraya </a:t>
            </a:r>
            <a:r>
              <a:rPr lang="en-US" sz="1400" b="1" dirty="0" smtClean="0">
                <a:solidFill>
                  <a:schemeClr val="accent1">
                    <a:lumMod val="75000"/>
                  </a:schemeClr>
                </a:solidFill>
              </a:rPr>
              <a:t>Sohrab</a:t>
            </a:r>
            <a:r>
              <a:rPr lang="en-US" sz="1400" b="1" dirty="0" smtClean="0">
                <a:solidFill>
                  <a:schemeClr val="accent1">
                    <a:lumMod val="75000"/>
                  </a:schemeClr>
                </a:solidFill>
              </a:rPr>
              <a:t>i</a:t>
            </a:r>
            <a:r>
              <a:rPr lang="en-US" sz="1400" b="1" dirty="0" smtClean="0">
                <a:solidFill>
                  <a:srgbClr val="A03A32"/>
                </a:solidFill>
              </a:rPr>
              <a:t>, </a:t>
            </a:r>
            <a:r>
              <a:rPr lang="en-US" sz="1400" b="1" dirty="0">
                <a:solidFill>
                  <a:schemeClr val="accent1">
                    <a:lumMod val="75000"/>
                  </a:schemeClr>
                </a:solidFill>
              </a:rPr>
              <a:t>Transfer Program Services </a:t>
            </a:r>
            <a:r>
              <a:rPr lang="en-US" sz="1400" b="1" dirty="0" smtClean="0">
                <a:solidFill>
                  <a:schemeClr val="accent1">
                    <a:lumMod val="75000"/>
                  </a:schemeClr>
                </a:solidFill>
              </a:rPr>
              <a:t>Supervisor</a:t>
            </a:r>
            <a:endParaRPr lang="en-US" sz="1400" dirty="0">
              <a:solidFill>
                <a:schemeClr val="accent1">
                  <a:lumMod val="75000"/>
                </a:schemeClr>
              </a:solidFill>
            </a:endParaRPr>
          </a:p>
          <a:p>
            <a:r>
              <a:rPr lang="en-US" sz="1400" b="1" dirty="0">
                <a:solidFill>
                  <a:schemeClr val="accent1">
                    <a:lumMod val="75000"/>
                  </a:schemeClr>
                </a:solidFill>
              </a:rPr>
              <a:t>Gloria </a:t>
            </a:r>
            <a:r>
              <a:rPr lang="en-US" sz="1400" b="1" dirty="0" smtClean="0">
                <a:solidFill>
                  <a:schemeClr val="accent1">
                    <a:lumMod val="75000"/>
                  </a:schemeClr>
                </a:solidFill>
              </a:rPr>
              <a:t>Darafshi, Transfer/Honors Program Counselor</a:t>
            </a:r>
            <a:endParaRPr lang="en-US" sz="1400" b="1" dirty="0">
              <a:solidFill>
                <a:schemeClr val="accent1">
                  <a:lumMod val="75000"/>
                </a:schemeClr>
              </a:solidFill>
            </a:endParaRPr>
          </a:p>
        </p:txBody>
      </p:sp>
    </p:spTree>
    <p:extLst>
      <p:ext uri="{BB962C8B-B14F-4D97-AF65-F5344CB8AC3E}">
        <p14:creationId xmlns:p14="http://schemas.microsoft.com/office/powerpoint/2010/main" val="1174059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57400" y="381000"/>
            <a:ext cx="5715001" cy="646331"/>
          </a:xfrm>
          <a:prstGeom prst="rect">
            <a:avLst/>
          </a:prstGeom>
          <a:noFill/>
        </p:spPr>
        <p:txBody>
          <a:bodyPr wrap="square" rtlCol="0">
            <a:spAutoFit/>
          </a:bodyPr>
          <a:lstStyle/>
          <a:p>
            <a:pPr algn="ctr"/>
            <a:r>
              <a:rPr lang="en-US" sz="3600" b="1" dirty="0">
                <a:solidFill>
                  <a:srgbClr val="A03A32"/>
                </a:solidFill>
              </a:rPr>
              <a:t>Transfer Students</a:t>
            </a:r>
          </a:p>
        </p:txBody>
      </p:sp>
      <p:sp>
        <p:nvSpPr>
          <p:cNvPr id="5" name="Rectangle 4"/>
          <p:cNvSpPr/>
          <p:nvPr/>
        </p:nvSpPr>
        <p:spPr>
          <a:xfrm>
            <a:off x="2057400" y="2667000"/>
            <a:ext cx="6338978" cy="3416320"/>
          </a:xfrm>
          <a:prstGeom prst="rect">
            <a:avLst/>
          </a:prstGeom>
        </p:spPr>
        <p:txBody>
          <a:bodyPr wrap="square">
            <a:spAutoFit/>
          </a:bodyPr>
          <a:lstStyle/>
          <a:p>
            <a:pPr marL="285750" lvl="0" indent="-285750">
              <a:buFont typeface="Arial" panose="020B0604020202020204" pitchFamily="34" charset="0"/>
              <a:buChar char="•"/>
            </a:pPr>
            <a:r>
              <a:rPr lang="en-US" dirty="0" smtClean="0"/>
              <a:t>Currently enrolled students</a:t>
            </a:r>
            <a:r>
              <a:rPr lang="en-US" dirty="0" smtClean="0"/>
              <a:t> </a:t>
            </a:r>
            <a:r>
              <a:rPr lang="en-US" dirty="0"/>
              <a:t>with a transfer goal:</a:t>
            </a:r>
          </a:p>
          <a:p>
            <a:pPr marL="285750" lvl="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Fall 2015		2898</a:t>
            </a:r>
          </a:p>
          <a:p>
            <a:pPr marL="742950" lvl="1" indent="-285750">
              <a:buFont typeface="Arial" panose="020B0604020202020204" pitchFamily="34" charset="0"/>
              <a:buChar char="•"/>
            </a:pPr>
            <a:r>
              <a:rPr lang="en-US" dirty="0"/>
              <a:t>Fall 2016 		3055</a:t>
            </a:r>
          </a:p>
          <a:p>
            <a:pPr lvl="1"/>
            <a:endParaRPr lang="en-US" dirty="0"/>
          </a:p>
          <a:p>
            <a:pPr lvl="1"/>
            <a:endParaRPr lang="en-US" dirty="0"/>
          </a:p>
          <a:p>
            <a:pPr marL="285750" lvl="0" indent="-285750">
              <a:buFont typeface="Arial" panose="020B0604020202020204" pitchFamily="34" charset="0"/>
              <a:buChar char="•"/>
            </a:pPr>
            <a:r>
              <a:rPr lang="en-US" b="1" dirty="0"/>
              <a:t>Fall 2015</a:t>
            </a:r>
          </a:p>
          <a:p>
            <a:pPr marL="742950" lvl="1" indent="-285750">
              <a:buFont typeface="Arial" panose="020B0604020202020204" pitchFamily="34" charset="0"/>
              <a:buChar char="•"/>
            </a:pPr>
            <a:r>
              <a:rPr lang="en-US" dirty="0"/>
              <a:t>834 New students attended </a:t>
            </a:r>
            <a:r>
              <a:rPr lang="en-US" dirty="0" smtClean="0"/>
              <a:t>orientation</a:t>
            </a:r>
            <a:endParaRPr lang="en-US" dirty="0"/>
          </a:p>
          <a:p>
            <a:pPr marL="742950" lvl="1" indent="-285750">
              <a:buFont typeface="Arial" panose="020B0604020202020204" pitchFamily="34" charset="0"/>
              <a:buChar char="•"/>
            </a:pPr>
            <a:r>
              <a:rPr lang="en-US" dirty="0"/>
              <a:t>40% </a:t>
            </a:r>
            <a:r>
              <a:rPr lang="en-US" dirty="0" smtClean="0"/>
              <a:t>of students </a:t>
            </a:r>
            <a:r>
              <a:rPr lang="en-US" dirty="0"/>
              <a:t>have </a:t>
            </a:r>
            <a:r>
              <a:rPr lang="en-US" dirty="0" smtClean="0"/>
              <a:t>transfer </a:t>
            </a:r>
            <a:r>
              <a:rPr lang="en-US" dirty="0"/>
              <a:t>goal</a:t>
            </a:r>
          </a:p>
          <a:p>
            <a:pPr marL="742950" lvl="1" indent="-285750">
              <a:buFont typeface="Arial" panose="020B0604020202020204" pitchFamily="34" charset="0"/>
              <a:buChar char="•"/>
            </a:pPr>
            <a:endParaRPr lang="en-US" dirty="0"/>
          </a:p>
          <a:p>
            <a:pPr lvl="0"/>
            <a:endParaRPr lang="en-US" dirty="0"/>
          </a:p>
          <a:p>
            <a:pPr lvl="1"/>
            <a:endParaRPr lang="en-US" b="1" dirty="0"/>
          </a:p>
        </p:txBody>
      </p:sp>
    </p:spTree>
    <p:extLst>
      <p:ext uri="{BB962C8B-B14F-4D97-AF65-F5344CB8AC3E}">
        <p14:creationId xmlns:p14="http://schemas.microsoft.com/office/powerpoint/2010/main" val="2914499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5791" y="471710"/>
            <a:ext cx="6589199" cy="899890"/>
          </a:xfrm>
        </p:spPr>
        <p:txBody>
          <a:bodyPr>
            <a:normAutofit/>
          </a:bodyPr>
          <a:lstStyle/>
          <a:p>
            <a:pPr algn="ctr"/>
            <a:r>
              <a:rPr lang="en-US" dirty="0">
                <a:solidFill>
                  <a:srgbClr val="A03A32"/>
                </a:solidFill>
              </a:rPr>
              <a:t>Transfer Status in Fall 2016</a:t>
            </a:r>
          </a:p>
        </p:txBody>
      </p:sp>
      <p:sp>
        <p:nvSpPr>
          <p:cNvPr id="3" name="Content Placeholder 2"/>
          <p:cNvSpPr>
            <a:spLocks noGrp="1"/>
          </p:cNvSpPr>
          <p:nvPr>
            <p:ph idx="1"/>
          </p:nvPr>
        </p:nvSpPr>
        <p:spPr>
          <a:xfrm>
            <a:off x="1295399" y="1371600"/>
            <a:ext cx="7467601" cy="5181600"/>
          </a:xfrm>
        </p:spPr>
        <p:txBody>
          <a:bodyPr>
            <a:normAutofit/>
          </a:bodyPr>
          <a:lstStyle/>
          <a:p>
            <a:pPr marL="0" indent="0">
              <a:buNone/>
            </a:pPr>
            <a:r>
              <a:rPr lang="en-US" dirty="0"/>
              <a:t>According to our research:</a:t>
            </a:r>
          </a:p>
          <a:p>
            <a:pPr marL="0" indent="0">
              <a:buNone/>
            </a:pPr>
            <a:r>
              <a:rPr lang="en-US" dirty="0"/>
              <a:t>Number of continuing students who completed units toward Transfer goal, but did not apply to a </a:t>
            </a:r>
            <a:r>
              <a:rPr lang="en-US" dirty="0" smtClean="0"/>
              <a:t>University: </a:t>
            </a:r>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r>
              <a:rPr lang="en-US" b="1" dirty="0">
                <a:solidFill>
                  <a:srgbClr val="A03A32"/>
                </a:solidFill>
              </a:rPr>
              <a:t>Total:	2458</a:t>
            </a:r>
          </a:p>
          <a:p>
            <a:pPr marL="0" indent="0">
              <a:buNone/>
            </a:pPr>
            <a:endParaRPr lang="en-US" b="1" dirty="0">
              <a:solidFill>
                <a:srgbClr val="A03A32"/>
              </a:solidFill>
            </a:endParaRPr>
          </a:p>
          <a:p>
            <a:pPr marL="0" indent="0">
              <a:buNone/>
            </a:pPr>
            <a:r>
              <a:rPr lang="en-US" sz="1600" b="1" dirty="0">
                <a:solidFill>
                  <a:srgbClr val="A03A32"/>
                </a:solidFill>
              </a:rPr>
              <a:t>Note: </a:t>
            </a:r>
            <a:r>
              <a:rPr lang="en-US" sz="1600" dirty="0">
                <a:solidFill>
                  <a:schemeClr val="tx1"/>
                </a:solidFill>
              </a:rPr>
              <a:t>This refers to students who declared Cañada as their main campus</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76033364"/>
              </p:ext>
            </p:extLst>
          </p:nvPr>
        </p:nvGraphicFramePr>
        <p:xfrm>
          <a:off x="1695791" y="2590800"/>
          <a:ext cx="6096000" cy="21234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pPr algn="ctr"/>
                      <a:r>
                        <a:rPr lang="en-US" dirty="0"/>
                        <a:t>Number of Students</a:t>
                      </a:r>
                    </a:p>
                  </a:txBody>
                  <a:tcPr anchor="ctr"/>
                </a:tc>
                <a:tc>
                  <a:txBody>
                    <a:bodyPr/>
                    <a:lstStyle/>
                    <a:p>
                      <a:pPr algn="ctr"/>
                      <a:r>
                        <a:rPr lang="en-US" dirty="0"/>
                        <a:t>Number</a:t>
                      </a:r>
                      <a:r>
                        <a:rPr lang="en-US" baseline="0" dirty="0"/>
                        <a:t> of Units</a:t>
                      </a:r>
                      <a:endParaRPr lang="en-US" dirty="0"/>
                    </a:p>
                  </a:txBody>
                  <a:tcPr anchor="ctr"/>
                </a:tc>
                <a:tc>
                  <a:txBody>
                    <a:bodyPr/>
                    <a:lstStyle/>
                    <a:p>
                      <a:pPr algn="ctr"/>
                      <a:r>
                        <a:rPr lang="en-US" dirty="0"/>
                        <a:t>Percent</a:t>
                      </a:r>
                    </a:p>
                  </a:txBody>
                  <a:tcPr anchor="ctr"/>
                </a:tc>
                <a:extLst>
                  <a:ext uri="{0D108BD9-81ED-4DB2-BD59-A6C34878D82A}">
                    <a16:rowId xmlns:a16="http://schemas.microsoft.com/office/drawing/2014/main" xmlns="" val="10000"/>
                  </a:ext>
                </a:extLst>
              </a:tr>
              <a:tr h="370840">
                <a:tc>
                  <a:txBody>
                    <a:bodyPr/>
                    <a:lstStyle/>
                    <a:p>
                      <a:pPr algn="ctr"/>
                      <a:r>
                        <a:rPr lang="en-US" dirty="0"/>
                        <a:t>325</a:t>
                      </a:r>
                    </a:p>
                  </a:txBody>
                  <a:tcPr anchor="ctr"/>
                </a:tc>
                <a:tc>
                  <a:txBody>
                    <a:bodyPr/>
                    <a:lstStyle/>
                    <a:p>
                      <a:pPr algn="ctr"/>
                      <a:r>
                        <a:rPr lang="en-US" dirty="0"/>
                        <a:t>60+</a:t>
                      </a:r>
                    </a:p>
                  </a:txBody>
                  <a:tcPr anchor="ctr"/>
                </a:tc>
                <a:tc>
                  <a:txBody>
                    <a:bodyPr/>
                    <a:lstStyle/>
                    <a:p>
                      <a:pPr algn="ctr"/>
                      <a:r>
                        <a:rPr lang="en-US" dirty="0"/>
                        <a:t>13.22%</a:t>
                      </a:r>
                    </a:p>
                  </a:txBody>
                  <a:tcPr anchor="ctr"/>
                </a:tc>
                <a:extLst>
                  <a:ext uri="{0D108BD9-81ED-4DB2-BD59-A6C34878D82A}">
                    <a16:rowId xmlns:a16="http://schemas.microsoft.com/office/drawing/2014/main" xmlns="" val="10001"/>
                  </a:ext>
                </a:extLst>
              </a:tr>
              <a:tr h="370840">
                <a:tc>
                  <a:txBody>
                    <a:bodyPr/>
                    <a:lstStyle/>
                    <a:p>
                      <a:pPr algn="ctr"/>
                      <a:r>
                        <a:rPr lang="en-US" dirty="0"/>
                        <a:t>276</a:t>
                      </a:r>
                    </a:p>
                  </a:txBody>
                  <a:tcPr anchor="ctr"/>
                </a:tc>
                <a:tc>
                  <a:txBody>
                    <a:bodyPr/>
                    <a:lstStyle/>
                    <a:p>
                      <a:pPr algn="ctr"/>
                      <a:r>
                        <a:rPr lang="en-US" dirty="0"/>
                        <a:t>45 to 59</a:t>
                      </a:r>
                    </a:p>
                  </a:txBody>
                  <a:tcPr anchor="ctr"/>
                </a:tc>
                <a:tc>
                  <a:txBody>
                    <a:bodyPr/>
                    <a:lstStyle/>
                    <a:p>
                      <a:pPr algn="ctr"/>
                      <a:r>
                        <a:rPr lang="en-US" dirty="0"/>
                        <a:t>11.23%  </a:t>
                      </a:r>
                    </a:p>
                  </a:txBody>
                  <a:tcPr anchor="ctr"/>
                </a:tc>
                <a:extLst>
                  <a:ext uri="{0D108BD9-81ED-4DB2-BD59-A6C34878D82A}">
                    <a16:rowId xmlns:a16="http://schemas.microsoft.com/office/drawing/2014/main" xmlns="" val="3982881973"/>
                  </a:ext>
                </a:extLst>
              </a:tr>
              <a:tr h="370840">
                <a:tc>
                  <a:txBody>
                    <a:bodyPr/>
                    <a:lstStyle/>
                    <a:p>
                      <a:pPr algn="ctr"/>
                      <a:r>
                        <a:rPr lang="en-US" dirty="0"/>
                        <a:t>1496</a:t>
                      </a:r>
                    </a:p>
                  </a:txBody>
                  <a:tcPr anchor="ctr"/>
                </a:tc>
                <a:tc>
                  <a:txBody>
                    <a:bodyPr/>
                    <a:lstStyle/>
                    <a:p>
                      <a:pPr algn="ctr"/>
                      <a:r>
                        <a:rPr lang="en-US" dirty="0"/>
                        <a:t>Below 45</a:t>
                      </a:r>
                    </a:p>
                  </a:txBody>
                  <a:tcPr anchor="ctr"/>
                </a:tc>
                <a:tc>
                  <a:txBody>
                    <a:bodyPr/>
                    <a:lstStyle/>
                    <a:p>
                      <a:pPr algn="ctr"/>
                      <a:r>
                        <a:rPr lang="en-US" dirty="0"/>
                        <a:t>60.86%</a:t>
                      </a:r>
                    </a:p>
                  </a:txBody>
                  <a:tcPr anchor="ctr"/>
                </a:tc>
                <a:extLst>
                  <a:ext uri="{0D108BD9-81ED-4DB2-BD59-A6C34878D82A}">
                    <a16:rowId xmlns:a16="http://schemas.microsoft.com/office/drawing/2014/main" xmlns="" val="10003"/>
                  </a:ext>
                </a:extLst>
              </a:tr>
              <a:tr h="370840">
                <a:tc>
                  <a:txBody>
                    <a:bodyPr/>
                    <a:lstStyle/>
                    <a:p>
                      <a:pPr algn="ctr"/>
                      <a:r>
                        <a:rPr lang="en-US" dirty="0"/>
                        <a:t>361</a:t>
                      </a:r>
                    </a:p>
                  </a:txBody>
                  <a:tcPr anchor="ctr"/>
                </a:tc>
                <a:tc>
                  <a:txBody>
                    <a:bodyPr/>
                    <a:lstStyle/>
                    <a:p>
                      <a:pPr algn="ctr"/>
                      <a:r>
                        <a:rPr lang="en-US" dirty="0"/>
                        <a:t>Unknown</a:t>
                      </a:r>
                    </a:p>
                  </a:txBody>
                  <a:tcPr anchor="ctr"/>
                </a:tc>
                <a:tc>
                  <a:txBody>
                    <a:bodyPr/>
                    <a:lstStyle/>
                    <a:p>
                      <a:pPr algn="ctr"/>
                      <a:r>
                        <a:rPr lang="en-US" dirty="0"/>
                        <a:t>14.69%</a:t>
                      </a:r>
                    </a:p>
                  </a:txBody>
                  <a:tcPr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13346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6327710" cy="685800"/>
          </a:xfrm>
        </p:spPr>
        <p:txBody>
          <a:bodyPr>
            <a:normAutofit/>
          </a:bodyPr>
          <a:lstStyle/>
          <a:p>
            <a:pPr algn="ctr"/>
            <a:r>
              <a:rPr lang="en-US" dirty="0">
                <a:solidFill>
                  <a:srgbClr val="A03A32"/>
                </a:solidFill>
              </a:rPr>
              <a:t>Transfer Data</a:t>
            </a:r>
          </a:p>
        </p:txBody>
      </p:sp>
      <p:sp>
        <p:nvSpPr>
          <p:cNvPr id="3" name="Content Placeholder 2"/>
          <p:cNvSpPr>
            <a:spLocks noGrp="1"/>
          </p:cNvSpPr>
          <p:nvPr>
            <p:ph sz="half" idx="1"/>
          </p:nvPr>
        </p:nvSpPr>
        <p:spPr>
          <a:xfrm>
            <a:off x="685800" y="1740440"/>
            <a:ext cx="3276600" cy="3505200"/>
          </a:xfrm>
        </p:spPr>
        <p:txBody>
          <a:bodyPr>
            <a:normAutofit/>
          </a:bodyPr>
          <a:lstStyle/>
          <a:p>
            <a:pPr marL="0" indent="0">
              <a:buNone/>
            </a:pPr>
            <a:r>
              <a:rPr lang="en-US" sz="2000" b="1" dirty="0"/>
              <a:t>Compare to Fall 2015</a:t>
            </a:r>
          </a:p>
          <a:p>
            <a:r>
              <a:rPr lang="en-US" sz="1600" dirty="0"/>
              <a:t>UC applicants Increased by 25%</a:t>
            </a:r>
          </a:p>
          <a:p>
            <a:pPr marL="0" indent="0">
              <a:buNone/>
            </a:pPr>
            <a:endParaRPr lang="en-US" sz="1000" dirty="0"/>
          </a:p>
          <a:p>
            <a:r>
              <a:rPr lang="en-US" sz="1600" dirty="0"/>
              <a:t>ADT increased by 27%</a:t>
            </a:r>
          </a:p>
          <a:p>
            <a:pPr marL="68580" indent="0">
              <a:buNone/>
            </a:pPr>
            <a:endParaRPr lang="en-US" sz="900" dirty="0"/>
          </a:p>
          <a:p>
            <a:r>
              <a:rPr lang="en-US" sz="1600" dirty="0"/>
              <a:t>TAG </a:t>
            </a:r>
            <a:r>
              <a:rPr lang="en-US" sz="1600" dirty="0" smtClean="0"/>
              <a:t>increased</a:t>
            </a:r>
            <a:r>
              <a:rPr lang="en-US" sz="1600" dirty="0" smtClean="0"/>
              <a:t> </a:t>
            </a:r>
            <a:r>
              <a:rPr lang="en-US" sz="1600" dirty="0"/>
              <a:t>by 31% in Fall 2016</a:t>
            </a:r>
          </a:p>
          <a:p>
            <a:pPr marL="68580" indent="0">
              <a:buNone/>
            </a:pPr>
            <a:endParaRPr lang="en-US" sz="2000" dirty="0"/>
          </a:p>
        </p:txBody>
      </p:sp>
      <p:graphicFrame>
        <p:nvGraphicFramePr>
          <p:cNvPr id="7" name="Chart 6"/>
          <p:cNvGraphicFramePr>
            <a:graphicFrameLocks/>
          </p:cNvGraphicFramePr>
          <p:nvPr>
            <p:extLst>
              <p:ext uri="{D42A27DB-BD31-4B8C-83A1-F6EECF244321}">
                <p14:modId xmlns:p14="http://schemas.microsoft.com/office/powerpoint/2010/main" val="400327595"/>
              </p:ext>
            </p:extLst>
          </p:nvPr>
        </p:nvGraphicFramePr>
        <p:xfrm>
          <a:off x="4114800" y="1143000"/>
          <a:ext cx="4638675" cy="4076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793861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543800" cy="685800"/>
          </a:xfrm>
        </p:spPr>
        <p:txBody>
          <a:bodyPr>
            <a:normAutofit/>
          </a:bodyPr>
          <a:lstStyle/>
          <a:p>
            <a:pPr algn="ctr"/>
            <a:r>
              <a:rPr lang="en-US" b="1" dirty="0">
                <a:solidFill>
                  <a:srgbClr val="C00000"/>
                </a:solidFill>
              </a:rPr>
              <a:t>Transfer Admission Reality</a:t>
            </a:r>
          </a:p>
        </p:txBody>
      </p:sp>
      <p:sp>
        <p:nvSpPr>
          <p:cNvPr id="3" name="Content Placeholder 2"/>
          <p:cNvSpPr>
            <a:spLocks noGrp="1"/>
          </p:cNvSpPr>
          <p:nvPr>
            <p:ph sz="half" idx="1"/>
          </p:nvPr>
        </p:nvSpPr>
        <p:spPr>
          <a:xfrm>
            <a:off x="990600" y="1295400"/>
            <a:ext cx="8001000" cy="5105400"/>
          </a:xfrm>
        </p:spPr>
        <p:txBody>
          <a:bodyPr>
            <a:noAutofit/>
          </a:bodyPr>
          <a:lstStyle/>
          <a:p>
            <a:pPr marL="525780" lvl="1" indent="-457200">
              <a:buFont typeface="Arial" panose="020B0604020202020204" pitchFamily="34" charset="0"/>
              <a:buChar char="•"/>
            </a:pPr>
            <a:r>
              <a:rPr lang="en-US" sz="2800" b="1" dirty="0"/>
              <a:t>CSU System</a:t>
            </a:r>
          </a:p>
          <a:p>
            <a:pPr marL="925830" lvl="2" indent="-457200">
              <a:buFont typeface="Arial" panose="020B0604020202020204" pitchFamily="34" charset="0"/>
              <a:buChar char="•"/>
            </a:pPr>
            <a:r>
              <a:rPr lang="en-US" sz="2000" dirty="0"/>
              <a:t>Campuses are impacted</a:t>
            </a:r>
          </a:p>
          <a:p>
            <a:pPr marL="925830" lvl="2" indent="-457200">
              <a:buFont typeface="Arial" panose="020B0604020202020204" pitchFamily="34" charset="0"/>
              <a:buChar char="•"/>
            </a:pPr>
            <a:r>
              <a:rPr lang="en-US" sz="2000" dirty="0"/>
              <a:t>Selection criteria beyond Admission requirements</a:t>
            </a:r>
          </a:p>
          <a:p>
            <a:pPr marL="925830" lvl="2" indent="-457200">
              <a:buFont typeface="Arial" panose="020B0604020202020204" pitchFamily="34" charset="0"/>
              <a:buChar char="•"/>
            </a:pPr>
            <a:r>
              <a:rPr lang="en-US" sz="2000" dirty="0"/>
              <a:t>Point System</a:t>
            </a:r>
          </a:p>
          <a:p>
            <a:pPr marL="925830" lvl="2" indent="-457200">
              <a:buFont typeface="Arial" panose="020B0604020202020204" pitchFamily="34" charset="0"/>
              <a:buChar char="•"/>
            </a:pPr>
            <a:r>
              <a:rPr lang="en-US" sz="2000" dirty="0"/>
              <a:t>Out of Service Area – GPA 3.78</a:t>
            </a:r>
          </a:p>
          <a:p>
            <a:pPr marL="925830" lvl="2" indent="-457200">
              <a:buFont typeface="Arial" panose="020B0604020202020204" pitchFamily="34" charset="0"/>
              <a:buChar char="•"/>
            </a:pPr>
            <a:endParaRPr lang="en-US" sz="2000" dirty="0"/>
          </a:p>
          <a:p>
            <a:pPr marL="525780" lvl="1" indent="-457200">
              <a:buFont typeface="Arial" panose="020B0604020202020204" pitchFamily="34" charset="0"/>
              <a:buChar char="•"/>
            </a:pPr>
            <a:r>
              <a:rPr lang="en-US" sz="2800" b="1" dirty="0"/>
              <a:t>UC System</a:t>
            </a:r>
          </a:p>
          <a:p>
            <a:pPr marL="925830" lvl="2" indent="-457200">
              <a:buFont typeface="Arial" panose="020B0604020202020204" pitchFamily="34" charset="0"/>
              <a:buChar char="•"/>
            </a:pPr>
            <a:r>
              <a:rPr lang="en-US" sz="2000" dirty="0"/>
              <a:t>2:1 ratio - high school vs. Transfer Students</a:t>
            </a:r>
          </a:p>
          <a:p>
            <a:pPr marL="925830" lvl="2" indent="-457200">
              <a:buFont typeface="Arial" panose="020B0604020202020204" pitchFamily="34" charset="0"/>
              <a:buChar char="•"/>
            </a:pPr>
            <a:r>
              <a:rPr lang="en-US" sz="2000" dirty="0"/>
              <a:t>Selective majors</a:t>
            </a:r>
          </a:p>
          <a:p>
            <a:pPr marL="925830" lvl="2" indent="-457200">
              <a:buFont typeface="Arial" panose="020B0604020202020204" pitchFamily="34" charset="0"/>
              <a:buChar char="•"/>
            </a:pPr>
            <a:r>
              <a:rPr lang="en-US" sz="2000" dirty="0"/>
              <a:t>Higher standards – higher GPA, completion of major preparations – GPA for Major Prep.</a:t>
            </a:r>
          </a:p>
          <a:p>
            <a:pPr marL="925830" lvl="2" indent="-457200">
              <a:buFont typeface="Arial" panose="020B0604020202020204" pitchFamily="34" charset="0"/>
              <a:buChar char="•"/>
            </a:pPr>
            <a:endParaRPr lang="en-US" sz="2000" dirty="0"/>
          </a:p>
          <a:p>
            <a:pPr marL="925830" lvl="2" indent="-457200">
              <a:buFont typeface="Arial" panose="020B0604020202020204" pitchFamily="34" charset="0"/>
              <a:buChar char="•"/>
            </a:pPr>
            <a:endParaRPr lang="en-US" sz="2000" dirty="0"/>
          </a:p>
          <a:p>
            <a:pPr marL="68580" lvl="1" indent="0">
              <a:buNone/>
            </a:pPr>
            <a:endParaRPr lang="en-US" sz="1400" b="1" dirty="0"/>
          </a:p>
          <a:p>
            <a:pPr marL="68580" lvl="1" indent="0">
              <a:buNone/>
            </a:pPr>
            <a:endParaRPr lang="en-US" sz="300" dirty="0"/>
          </a:p>
        </p:txBody>
      </p:sp>
      <p:sp>
        <p:nvSpPr>
          <p:cNvPr id="4" name="Oval 3"/>
          <p:cNvSpPr/>
          <p:nvPr/>
        </p:nvSpPr>
        <p:spPr>
          <a:xfrm>
            <a:off x="6705600" y="2743200"/>
            <a:ext cx="2057400" cy="1981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alibri" panose="020F0502020204030204" pitchFamily="34" charset="0"/>
              </a:rPr>
              <a:t>The COST!!!!</a:t>
            </a:r>
          </a:p>
        </p:txBody>
      </p:sp>
    </p:spTree>
    <p:extLst>
      <p:ext uri="{BB962C8B-B14F-4D97-AF65-F5344CB8AC3E}">
        <p14:creationId xmlns:p14="http://schemas.microsoft.com/office/powerpoint/2010/main" val="119704894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0" y="609600"/>
            <a:ext cx="4343400" cy="2362200"/>
          </a:xfrm>
          <a:solidFill>
            <a:schemeClr val="accent4">
              <a:lumMod val="40000"/>
              <a:lumOff val="60000"/>
            </a:schemeClr>
          </a:solidFill>
        </p:spPr>
        <p:txBody>
          <a:bodyPr>
            <a:normAutofit/>
          </a:bodyPr>
          <a:lstStyle/>
          <a:p>
            <a:pPr marL="0" indent="0">
              <a:buNone/>
            </a:pPr>
            <a:r>
              <a:rPr lang="en-US" sz="2800" b="1" dirty="0">
                <a:solidFill>
                  <a:srgbClr val="C00000"/>
                </a:solidFill>
              </a:rPr>
              <a:t>What Do We Need?</a:t>
            </a:r>
            <a:endParaRPr lang="en-US" dirty="0"/>
          </a:p>
          <a:p>
            <a:r>
              <a:rPr lang="en-US" dirty="0"/>
              <a:t>We need to close the gap</a:t>
            </a:r>
          </a:p>
          <a:p>
            <a:r>
              <a:rPr lang="en-US" dirty="0"/>
              <a:t>Keep up with the changes at the universities</a:t>
            </a:r>
          </a:p>
          <a:p>
            <a:r>
              <a:rPr lang="en-US" dirty="0"/>
              <a:t>Make our students more Transfer Savvy</a:t>
            </a:r>
          </a:p>
        </p:txBody>
      </p:sp>
      <p:sp>
        <p:nvSpPr>
          <p:cNvPr id="4" name="Content Placeholder 3"/>
          <p:cNvSpPr>
            <a:spLocks noGrp="1"/>
          </p:cNvSpPr>
          <p:nvPr>
            <p:ph sz="half" idx="2"/>
          </p:nvPr>
        </p:nvSpPr>
        <p:spPr>
          <a:xfrm>
            <a:off x="2514600" y="3733800"/>
            <a:ext cx="6324600" cy="2438400"/>
          </a:xfrm>
          <a:solidFill>
            <a:schemeClr val="accent2">
              <a:lumMod val="60000"/>
              <a:lumOff val="40000"/>
            </a:schemeClr>
          </a:solidFill>
        </p:spPr>
        <p:txBody>
          <a:bodyPr>
            <a:normAutofit/>
          </a:bodyPr>
          <a:lstStyle/>
          <a:p>
            <a:pPr marL="0" indent="0">
              <a:buNone/>
            </a:pPr>
            <a:r>
              <a:rPr lang="en-US" sz="2800" b="1" dirty="0">
                <a:solidFill>
                  <a:srgbClr val="C00000"/>
                </a:solidFill>
              </a:rPr>
              <a:t>How?</a:t>
            </a:r>
          </a:p>
          <a:p>
            <a:r>
              <a:rPr lang="en-US" dirty="0">
                <a:solidFill>
                  <a:schemeClr val="tx1"/>
                </a:solidFill>
              </a:rPr>
              <a:t>Implement Case Management </a:t>
            </a:r>
          </a:p>
          <a:p>
            <a:pPr lvl="1"/>
            <a:r>
              <a:rPr lang="en-US" dirty="0">
                <a:solidFill>
                  <a:schemeClr val="tx1"/>
                </a:solidFill>
              </a:rPr>
              <a:t>Creating cohorts by major and years of attendance</a:t>
            </a:r>
          </a:p>
          <a:p>
            <a:pPr indent="-285750"/>
            <a:r>
              <a:rPr lang="en-US" dirty="0">
                <a:solidFill>
                  <a:schemeClr val="tx1"/>
                </a:solidFill>
              </a:rPr>
              <a:t>Develop activities specific to the cohorts</a:t>
            </a:r>
          </a:p>
          <a:p>
            <a:pPr indent="-285750"/>
            <a:r>
              <a:rPr lang="en-US" dirty="0">
                <a:solidFill>
                  <a:schemeClr val="tx1"/>
                </a:solidFill>
              </a:rPr>
              <a:t>Follow up with students’ academic status</a:t>
            </a:r>
          </a:p>
        </p:txBody>
      </p:sp>
    </p:spTree>
    <p:extLst>
      <p:ext uri="{BB962C8B-B14F-4D97-AF65-F5344CB8AC3E}">
        <p14:creationId xmlns:p14="http://schemas.microsoft.com/office/powerpoint/2010/main" val="293497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19935"/>
            <a:ext cx="1524000" cy="609600"/>
          </a:xfrm>
        </p:spPr>
        <p:txBody>
          <a:bodyPr>
            <a:normAutofit fontScale="90000"/>
          </a:bodyPr>
          <a:lstStyle/>
          <a:p>
            <a:r>
              <a:rPr lang="en-US" b="1" dirty="0">
                <a:solidFill>
                  <a:srgbClr val="C00000"/>
                </a:solidFill>
              </a:rPr>
              <a:t>Need:</a:t>
            </a:r>
          </a:p>
        </p:txBody>
      </p:sp>
      <p:sp>
        <p:nvSpPr>
          <p:cNvPr id="3" name="Content Placeholder 2"/>
          <p:cNvSpPr>
            <a:spLocks noGrp="1"/>
          </p:cNvSpPr>
          <p:nvPr>
            <p:ph idx="1"/>
          </p:nvPr>
        </p:nvSpPr>
        <p:spPr>
          <a:xfrm>
            <a:off x="1600200" y="1676400"/>
            <a:ext cx="6922698" cy="4724400"/>
          </a:xfrm>
        </p:spPr>
        <p:txBody>
          <a:bodyPr>
            <a:normAutofit lnSpcReduction="10000"/>
          </a:bodyPr>
          <a:lstStyle/>
          <a:p>
            <a:endParaRPr lang="en-US" sz="1400" dirty="0"/>
          </a:p>
          <a:p>
            <a:r>
              <a:rPr lang="en-US" sz="1400" b="1" dirty="0"/>
              <a:t>Create a Database on Transfer Students </a:t>
            </a:r>
            <a:r>
              <a:rPr lang="en-US" sz="1400" dirty="0"/>
              <a:t>– this will help us track transfer students and monitor their progress, resulting in an increase in retention and completion.</a:t>
            </a:r>
          </a:p>
          <a:p>
            <a:endParaRPr lang="en-US" sz="1400" dirty="0"/>
          </a:p>
          <a:p>
            <a:r>
              <a:rPr lang="en-US" sz="1400" b="1" dirty="0"/>
              <a:t>Gathering the data </a:t>
            </a:r>
            <a:r>
              <a:rPr lang="en-US" sz="1400" dirty="0"/>
              <a:t>on students’ major, career goals, universities of choice, projected term for transfer, etc. will help us provide and tailor our support </a:t>
            </a:r>
            <a:r>
              <a:rPr lang="en-US" sz="1400" dirty="0" smtClean="0"/>
              <a:t>services </a:t>
            </a:r>
            <a:r>
              <a:rPr lang="en-US" sz="1400" dirty="0"/>
              <a:t>based on students’ needs and goals. </a:t>
            </a:r>
          </a:p>
          <a:p>
            <a:endParaRPr lang="en-US" sz="1400" dirty="0"/>
          </a:p>
          <a:p>
            <a:r>
              <a:rPr lang="en-US" sz="1400" b="1" dirty="0"/>
              <a:t>Create a Case Management System </a:t>
            </a:r>
            <a:r>
              <a:rPr lang="en-US" sz="1400" b="1" dirty="0" smtClean="0"/>
              <a:t> </a:t>
            </a:r>
            <a:r>
              <a:rPr lang="en-US" sz="1400" dirty="0"/>
              <a:t>- create cohorts to provide transfer students </a:t>
            </a:r>
            <a:r>
              <a:rPr lang="en-US" sz="1400" dirty="0" smtClean="0"/>
              <a:t>with </a:t>
            </a:r>
            <a:r>
              <a:rPr lang="en-US" sz="1400" dirty="0"/>
              <a:t>necessary and appropriate information as they progress toward their transfer </a:t>
            </a:r>
            <a:r>
              <a:rPr lang="en-US" sz="1400" dirty="0" smtClean="0"/>
              <a:t>goal; break </a:t>
            </a:r>
            <a:r>
              <a:rPr lang="en-US" sz="1400" dirty="0"/>
              <a:t>down the complex transfer process and bring the information to students step by step. Students will be more focused and persist in reaching their goal. The Retention Specialist will also provide outreach and one-to-one student </a:t>
            </a:r>
            <a:r>
              <a:rPr lang="en-US" sz="1400" dirty="0" smtClean="0"/>
              <a:t>contact.</a:t>
            </a:r>
            <a:endParaRPr lang="en-US" sz="1400" dirty="0"/>
          </a:p>
          <a:p>
            <a:endParaRPr lang="en-US" sz="1400" dirty="0"/>
          </a:p>
          <a:p>
            <a:r>
              <a:rPr lang="en-US" sz="1400" b="1" dirty="0"/>
              <a:t>Collaborate with Student Services staff and Faculty </a:t>
            </a:r>
            <a:r>
              <a:rPr lang="en-US" sz="1400" dirty="0"/>
              <a:t>to create programs and events in support of student transfer success. </a:t>
            </a:r>
          </a:p>
        </p:txBody>
      </p:sp>
      <p:sp>
        <p:nvSpPr>
          <p:cNvPr id="6" name="Rectangle 5"/>
          <p:cNvSpPr/>
          <p:nvPr/>
        </p:nvSpPr>
        <p:spPr>
          <a:xfrm>
            <a:off x="3048000" y="219935"/>
            <a:ext cx="5410200" cy="1292662"/>
          </a:xfrm>
          <a:prstGeom prst="rect">
            <a:avLst/>
          </a:prstGeom>
        </p:spPr>
        <p:txBody>
          <a:bodyPr wrap="square">
            <a:spAutoFit/>
          </a:bodyPr>
          <a:lstStyle/>
          <a:p>
            <a:pPr lvl="0">
              <a:spcBef>
                <a:spcPct val="0"/>
              </a:spcBef>
            </a:pPr>
            <a:r>
              <a:rPr lang="en-US" sz="2400" dirty="0">
                <a:solidFill>
                  <a:prstClr val="black"/>
                </a:solidFill>
                <a:ea typeface="+mj-ea"/>
                <a:cs typeface="+mj-cs"/>
              </a:rPr>
              <a:t>Retention Specialist</a:t>
            </a:r>
          </a:p>
          <a:p>
            <a:pPr lvl="0">
              <a:spcBef>
                <a:spcPct val="0"/>
              </a:spcBef>
            </a:pPr>
            <a:endParaRPr lang="en-US" sz="500" dirty="0">
              <a:solidFill>
                <a:prstClr val="black"/>
              </a:solidFill>
              <a:ea typeface="+mj-ea"/>
              <a:cs typeface="+mj-cs"/>
            </a:endParaRPr>
          </a:p>
          <a:p>
            <a:pPr lvl="0">
              <a:spcBef>
                <a:spcPct val="0"/>
              </a:spcBef>
            </a:pPr>
            <a:endParaRPr lang="en-US" sz="300" dirty="0">
              <a:solidFill>
                <a:prstClr val="black"/>
              </a:solidFill>
              <a:ea typeface="+mj-ea"/>
              <a:cs typeface="+mj-cs"/>
            </a:endParaRPr>
          </a:p>
          <a:p>
            <a:pPr marL="568325" lvl="0" indent="-342900">
              <a:spcBef>
                <a:spcPct val="0"/>
              </a:spcBef>
              <a:buFont typeface="Wingdings" pitchFamily="2" charset="2"/>
              <a:buChar char="ü"/>
            </a:pPr>
            <a:r>
              <a:rPr lang="en-US" sz="2200" dirty="0">
                <a:solidFill>
                  <a:prstClr val="black"/>
                </a:solidFill>
                <a:ea typeface="+mj-ea"/>
                <a:cs typeface="+mj-cs"/>
              </a:rPr>
              <a:t>Full-time – 12 months</a:t>
            </a:r>
          </a:p>
          <a:p>
            <a:pPr marL="568325" lvl="0" indent="-342900">
              <a:spcBef>
                <a:spcPct val="0"/>
              </a:spcBef>
              <a:buFont typeface="Wingdings" pitchFamily="2" charset="2"/>
              <a:buChar char="ü"/>
            </a:pPr>
            <a:r>
              <a:rPr lang="en-US" sz="2200" dirty="0">
                <a:solidFill>
                  <a:prstClr val="black"/>
                </a:solidFill>
                <a:ea typeface="+mj-ea"/>
                <a:cs typeface="+mj-cs"/>
              </a:rPr>
              <a:t>Costs about </a:t>
            </a:r>
            <a:r>
              <a:rPr lang="en-US" sz="2200" u="sng" dirty="0">
                <a:ea typeface="+mj-ea"/>
                <a:cs typeface="+mj-cs"/>
              </a:rPr>
              <a:t>$</a:t>
            </a:r>
            <a:r>
              <a:rPr lang="en-US" sz="2400" u="sng" dirty="0"/>
              <a:t>62,664</a:t>
            </a:r>
            <a:r>
              <a:rPr lang="en-US" sz="2400" dirty="0"/>
              <a:t> </a:t>
            </a:r>
            <a:r>
              <a:rPr lang="en-US" sz="2200" dirty="0">
                <a:ea typeface="+mj-ea"/>
                <a:cs typeface="+mj-cs"/>
              </a:rPr>
              <a:t>per </a:t>
            </a:r>
            <a:r>
              <a:rPr lang="en-US" sz="2200" dirty="0">
                <a:solidFill>
                  <a:prstClr val="black"/>
                </a:solidFill>
                <a:ea typeface="+mj-ea"/>
                <a:cs typeface="+mj-cs"/>
              </a:rPr>
              <a:t>year </a:t>
            </a:r>
          </a:p>
        </p:txBody>
      </p:sp>
    </p:spTree>
    <p:extLst>
      <p:ext uri="{BB962C8B-B14F-4D97-AF65-F5344CB8AC3E}">
        <p14:creationId xmlns:p14="http://schemas.microsoft.com/office/powerpoint/2010/main" val="2729722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6019800" cy="646664"/>
          </a:xfrm>
        </p:spPr>
        <p:txBody>
          <a:bodyPr>
            <a:normAutofit/>
          </a:bodyPr>
          <a:lstStyle/>
          <a:p>
            <a:r>
              <a:rPr lang="en-US" b="1" dirty="0">
                <a:solidFill>
                  <a:srgbClr val="C00000"/>
                </a:solidFill>
              </a:rPr>
              <a:t>Future Plans</a:t>
            </a:r>
          </a:p>
        </p:txBody>
      </p:sp>
      <p:sp>
        <p:nvSpPr>
          <p:cNvPr id="3" name="Content Placeholder 2"/>
          <p:cNvSpPr>
            <a:spLocks noGrp="1"/>
          </p:cNvSpPr>
          <p:nvPr>
            <p:ph idx="1"/>
          </p:nvPr>
        </p:nvSpPr>
        <p:spPr>
          <a:xfrm>
            <a:off x="1066800" y="1219200"/>
            <a:ext cx="6934200" cy="5410200"/>
          </a:xfrm>
        </p:spPr>
        <p:txBody>
          <a:bodyPr>
            <a:normAutofit/>
          </a:bodyPr>
          <a:lstStyle/>
          <a:p>
            <a:r>
              <a:rPr lang="en-US" dirty="0"/>
              <a:t>Increase </a:t>
            </a:r>
            <a:r>
              <a:rPr lang="en-US" dirty="0" smtClean="0"/>
              <a:t>students’ </a:t>
            </a:r>
            <a:r>
              <a:rPr lang="en-US" dirty="0"/>
              <a:t>awareness of transfer options, and guide them through the </a:t>
            </a:r>
            <a:r>
              <a:rPr lang="en-US" dirty="0" smtClean="0"/>
              <a:t>process</a:t>
            </a:r>
          </a:p>
          <a:p>
            <a:pPr marL="0" indent="0">
              <a:buNone/>
            </a:pPr>
            <a:endParaRPr lang="en-US" dirty="0" smtClean="0"/>
          </a:p>
          <a:p>
            <a:r>
              <a:rPr lang="en-US" dirty="0" smtClean="0"/>
              <a:t>Address equity issues among transfer students by increasing targeted transfer services to our most at-risk students</a:t>
            </a:r>
            <a:endParaRPr lang="en-US" dirty="0"/>
          </a:p>
          <a:p>
            <a:pPr marL="354330" indent="-285750"/>
            <a:endParaRPr lang="en-US" dirty="0"/>
          </a:p>
          <a:p>
            <a:pPr marL="354330" indent="-285750"/>
            <a:r>
              <a:rPr lang="en-US" dirty="0"/>
              <a:t>Prepare </a:t>
            </a:r>
            <a:r>
              <a:rPr lang="en-US" dirty="0" smtClean="0"/>
              <a:t>students</a:t>
            </a:r>
            <a:r>
              <a:rPr lang="en-US" dirty="0" smtClean="0"/>
              <a:t> </a:t>
            </a:r>
            <a:r>
              <a:rPr lang="en-US" dirty="0"/>
              <a:t>to be competitive candidates</a:t>
            </a:r>
          </a:p>
          <a:p>
            <a:pPr marL="0" indent="0">
              <a:buNone/>
            </a:pPr>
            <a:endParaRPr lang="en-US" dirty="0"/>
          </a:p>
          <a:p>
            <a:r>
              <a:rPr lang="en-US" dirty="0" smtClean="0"/>
              <a:t>Collaborate </a:t>
            </a:r>
            <a:r>
              <a:rPr lang="en-US" dirty="0"/>
              <a:t>with Faculty and Student Services to develop new Transfer opportunities</a:t>
            </a:r>
          </a:p>
          <a:p>
            <a:pPr marL="68580" indent="0">
              <a:buNone/>
            </a:pPr>
            <a:endParaRPr lang="en-US" dirty="0"/>
          </a:p>
          <a:p>
            <a:r>
              <a:rPr lang="en-US" dirty="0"/>
              <a:t>Increase Transfer Rate</a:t>
            </a:r>
          </a:p>
        </p:txBody>
      </p:sp>
    </p:spTree>
    <p:extLst>
      <p:ext uri="{BB962C8B-B14F-4D97-AF65-F5344CB8AC3E}">
        <p14:creationId xmlns:p14="http://schemas.microsoft.com/office/powerpoint/2010/main" val="36505885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43200" y="1447800"/>
            <a:ext cx="4559640" cy="4114800"/>
          </a:xfrm>
          <a:prstGeom prst="rect">
            <a:avLst/>
          </a:prstGeom>
        </p:spPr>
      </p:pic>
    </p:spTree>
    <p:extLst>
      <p:ext uri="{BB962C8B-B14F-4D97-AF65-F5344CB8AC3E}">
        <p14:creationId xmlns:p14="http://schemas.microsoft.com/office/powerpoint/2010/main" val="4743632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16713</TotalTime>
  <Words>460</Words>
  <Application>Microsoft Office PowerPoint</Application>
  <PresentationFormat>On-screen Show (4:3)</PresentationFormat>
  <Paragraphs>108</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Wingdings</vt:lpstr>
      <vt:lpstr>Wingdings 3</vt:lpstr>
      <vt:lpstr>Wisp</vt:lpstr>
      <vt:lpstr>Retention Specialist Transfer Center</vt:lpstr>
      <vt:lpstr>PowerPoint Presentation</vt:lpstr>
      <vt:lpstr>Transfer Status in Fall 2016</vt:lpstr>
      <vt:lpstr>Transfer Data</vt:lpstr>
      <vt:lpstr>Transfer Admission Reality</vt:lpstr>
      <vt:lpstr>PowerPoint Presentation</vt:lpstr>
      <vt:lpstr>Need:</vt:lpstr>
      <vt:lpstr>Future Plans</vt:lpstr>
      <vt:lpstr>PowerPoint Presentation</vt:lpstr>
    </vt:vector>
  </TitlesOfParts>
  <Company>SMCCCD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Supervisor</dc:title>
  <dc:creator>haickr</dc:creator>
  <cp:lastModifiedBy>Darafshi, Gloria</cp:lastModifiedBy>
  <cp:revision>151</cp:revision>
  <cp:lastPrinted>2016-10-25T02:30:44Z</cp:lastPrinted>
  <dcterms:created xsi:type="dcterms:W3CDTF">2012-02-02T18:55:20Z</dcterms:created>
  <dcterms:modified xsi:type="dcterms:W3CDTF">2016-11-07T18:53:08Z</dcterms:modified>
</cp:coreProperties>
</file>