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9" r:id="rId3"/>
    <p:sldId id="292" r:id="rId4"/>
    <p:sldId id="293" r:id="rId5"/>
    <p:sldId id="302" r:id="rId6"/>
    <p:sldId id="303" r:id="rId7"/>
    <p:sldId id="304" r:id="rId8"/>
    <p:sldId id="305" r:id="rId9"/>
    <p:sldId id="30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12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4" y="450"/>
      </p:cViewPr>
      <p:guideLst>
        <p:guide pos="751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524" y="385572"/>
            <a:ext cx="9140952" cy="4105656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764005" y="54409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Position Proposal: Web Programmer Analyst</a:t>
            </a:r>
            <a:endParaRPr lang="en-US" sz="3300" b="1" dirty="0"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12" y="5271912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Why Do </a:t>
            </a:r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</a:t>
            </a:r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e Need a Webmaster?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77518" y="1383884"/>
            <a:ext cx="64988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Cañada</a:t>
            </a:r>
            <a:r>
              <a:rPr lang="en-US" sz="2400" b="1" dirty="0" smtClean="0"/>
              <a:t> is preparing to launch a new mobile-friendly website! </a:t>
            </a:r>
          </a:p>
          <a:p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The launch of </a:t>
            </a:r>
            <a:r>
              <a:rPr lang="en-US" sz="2400" b="1" dirty="0" smtClean="0"/>
              <a:t>new website </a:t>
            </a:r>
            <a:r>
              <a:rPr lang="en-US" sz="2400" b="1" dirty="0"/>
              <a:t>will require “pro-active” daily </a:t>
            </a:r>
            <a:r>
              <a:rPr lang="en-US" sz="2400" b="1" dirty="0" smtClean="0"/>
              <a:t>maintenance.</a:t>
            </a:r>
            <a:endParaRPr lang="en-US" sz="2400" b="1" dirty="0"/>
          </a:p>
          <a:p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We need a </a:t>
            </a:r>
            <a:r>
              <a:rPr lang="en-US" sz="2400" b="1" dirty="0"/>
              <a:t>full-time permanent </a:t>
            </a:r>
            <a:r>
              <a:rPr lang="en-US" sz="2400" b="1" dirty="0" smtClean="0"/>
              <a:t>employee dedicated </a:t>
            </a:r>
            <a:r>
              <a:rPr lang="en-US" sz="2400" b="1" dirty="0"/>
              <a:t>to building, maintaining and growing the presence of </a:t>
            </a:r>
            <a:r>
              <a:rPr lang="en-US" sz="2400" b="1" dirty="0" smtClean="0"/>
              <a:t>its </a:t>
            </a:r>
            <a:r>
              <a:rPr lang="en-US" sz="2400" b="1" dirty="0"/>
              <a:t>website</a:t>
            </a:r>
            <a:r>
              <a:rPr lang="en-US" sz="2400" b="1" dirty="0" smtClean="0"/>
              <a:t>.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 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5" y="1834548"/>
            <a:ext cx="4279392" cy="29992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0594" y="4967340"/>
            <a:ext cx="3744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Draft subject to change. Final website will be different</a:t>
            </a:r>
            <a:r>
              <a:rPr lang="en-US" sz="1200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86748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How the Position Supports Our Goals &amp; Mission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9811" y="1768053"/>
            <a:ext cx="1068741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Works with faculty, </a:t>
            </a:r>
            <a:r>
              <a:rPr lang="en-US" sz="2000" b="1" dirty="0" smtClean="0"/>
              <a:t>staff </a:t>
            </a:r>
            <a:r>
              <a:rPr lang="en-US" sz="2000" b="1" dirty="0"/>
              <a:t>and students to develop, implement and grow impactful, cost-effective web and digital communication strategies and campaigns to enhance public awareness of the educational and enrichment opportunities at the </a:t>
            </a:r>
            <a:r>
              <a:rPr lang="en-US" sz="2000" b="1" dirty="0" smtClean="0"/>
              <a:t>College.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i="1" dirty="0"/>
          </a:p>
          <a:p>
            <a:r>
              <a:rPr lang="en-US" sz="2000" b="1" dirty="0" smtClean="0"/>
              <a:t>This is accomplished through: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Creative </a:t>
            </a:r>
            <a:r>
              <a:rPr lang="en-US" sz="2000" dirty="0"/>
              <a:t>use of web, social media, internal and external college communications through engaging web design and effective </a:t>
            </a:r>
            <a:r>
              <a:rPr lang="en-US" sz="2000" dirty="0" smtClean="0"/>
              <a:t>content.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Ensuring user </a:t>
            </a:r>
            <a:r>
              <a:rPr lang="en-US" sz="2000" dirty="0"/>
              <a:t>accessibility and 508 compliance among all mobile, handheld, and desktop devices. Having a current, user-friendly website is critical for our students to find classes, services and events on </a:t>
            </a:r>
            <a:r>
              <a:rPr lang="en-US" sz="2000" dirty="0" smtClean="0"/>
              <a:t>campus.</a:t>
            </a:r>
          </a:p>
        </p:txBody>
      </p:sp>
    </p:spTree>
    <p:extLst>
      <p:ext uri="{BB962C8B-B14F-4D97-AF65-F5344CB8AC3E}">
        <p14:creationId xmlns:p14="http://schemas.microsoft.com/office/powerpoint/2010/main" val="1721505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Scope of Work for Web Programmer Analyst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9811" y="1661111"/>
            <a:ext cx="48304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Web Design &amp; Content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Content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Implements plans, designs and new </a:t>
            </a:r>
            <a:r>
              <a:rPr lang="en-US" sz="2400" b="1" dirty="0" smtClean="0"/>
              <a:t>software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Hands-On Training &amp; </a:t>
            </a:r>
            <a:r>
              <a:rPr lang="en-US" sz="2400" b="1" dirty="0" smtClean="0"/>
              <a:t>Assistance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Web Data </a:t>
            </a:r>
            <a:r>
              <a:rPr lang="en-US" sz="2400" b="1" dirty="0" smtClean="0"/>
              <a:t>Analysis</a:t>
            </a:r>
          </a:p>
        </p:txBody>
      </p:sp>
      <p:sp>
        <p:nvSpPr>
          <p:cNvPr id="8" name="Rectangle 7"/>
          <p:cNvSpPr/>
          <p:nvPr/>
        </p:nvSpPr>
        <p:spPr>
          <a:xfrm>
            <a:off x="6443162" y="1756362"/>
            <a:ext cx="66084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Codes </a:t>
            </a:r>
            <a:r>
              <a:rPr lang="en-US" sz="2400" b="1" dirty="0"/>
              <a:t>in </a:t>
            </a:r>
            <a:r>
              <a:rPr lang="en-US" sz="2400" b="1" dirty="0" smtClean="0"/>
              <a:t>HTML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Consults &amp; </a:t>
            </a:r>
            <a:r>
              <a:rPr lang="en-US" sz="2400" b="1" dirty="0" smtClean="0"/>
              <a:t>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Campus Committees</a:t>
            </a:r>
          </a:p>
          <a:p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Prepares documentation </a:t>
            </a:r>
            <a:r>
              <a:rPr lang="en-US" sz="2400" b="1" dirty="0"/>
              <a:t>of web </a:t>
            </a:r>
            <a:endParaRPr lang="en-US" sz="2400" b="1" dirty="0" smtClean="0"/>
          </a:p>
          <a:p>
            <a:r>
              <a:rPr lang="en-US" sz="2400" b="1" dirty="0" smtClean="0"/>
              <a:t>systems and applications </a:t>
            </a:r>
            <a:endParaRPr lang="en-US" sz="2400" b="1" dirty="0"/>
          </a:p>
          <a:p>
            <a:r>
              <a:rPr lang="en-US" sz="2400" b="1" dirty="0"/>
              <a:t> </a:t>
            </a:r>
            <a:endParaRPr lang="en-US" sz="2400" dirty="0"/>
          </a:p>
          <a:p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717012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What Will Be Accomplished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2611" y="1451562"/>
            <a:ext cx="573548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Work </a:t>
            </a:r>
            <a:r>
              <a:rPr lang="en-US" sz="2400" dirty="0"/>
              <a:t>with students, faculty and staff to create </a:t>
            </a:r>
            <a:r>
              <a:rPr lang="en-US" sz="2400" b="1" dirty="0"/>
              <a:t>new content </a:t>
            </a:r>
            <a:r>
              <a:rPr lang="en-US" sz="2400" dirty="0"/>
              <a:t>for outdated pages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One-on-one </a:t>
            </a:r>
            <a:r>
              <a:rPr lang="en-US" sz="2400" b="1" dirty="0"/>
              <a:t>web tutorials </a:t>
            </a:r>
            <a:r>
              <a:rPr lang="en-US" sz="2400" dirty="0"/>
              <a:t>with College students, faculty and staff.</a:t>
            </a:r>
          </a:p>
          <a:p>
            <a:pPr lvl="0"/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Increase </a:t>
            </a:r>
            <a:r>
              <a:rPr lang="en-US" sz="2400" b="1" dirty="0"/>
              <a:t>the College’s SEO </a:t>
            </a:r>
            <a:r>
              <a:rPr lang="en-US" sz="2400" dirty="0"/>
              <a:t>(search engine optimization) on the </a:t>
            </a:r>
            <a:r>
              <a:rPr lang="en-US" sz="2400" dirty="0" smtClean="0"/>
              <a:t>web to avoid being </a:t>
            </a:r>
            <a:r>
              <a:rPr lang="en-US" sz="2400" dirty="0"/>
              <a:t>mistaken for a college in </a:t>
            </a:r>
            <a:r>
              <a:rPr lang="en-US" sz="2400" i="1" dirty="0"/>
              <a:t>Canada</a:t>
            </a:r>
            <a:r>
              <a:rPr lang="en-US" sz="2400" i="1" dirty="0" smtClean="0"/>
              <a:t>.</a:t>
            </a:r>
          </a:p>
          <a:p>
            <a:pPr lvl="0"/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Organize </a:t>
            </a:r>
            <a:r>
              <a:rPr lang="en-US" sz="2400" dirty="0"/>
              <a:t>and </a:t>
            </a:r>
            <a:r>
              <a:rPr lang="en-US" sz="2400" b="1" dirty="0" smtClean="0"/>
              <a:t>build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en-US" sz="2400" b="1" dirty="0">
                <a:solidFill>
                  <a:srgbClr val="FF0000"/>
                </a:solidFill>
              </a:rPr>
              <a:t>800+ pages </a:t>
            </a:r>
            <a:r>
              <a:rPr lang="en-US" sz="2400" dirty="0"/>
              <a:t>on the existing College </a:t>
            </a:r>
            <a:r>
              <a:rPr lang="en-US" sz="2400" dirty="0" smtClean="0"/>
              <a:t>website.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17450" y="1354630"/>
            <a:ext cx="595022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Collaborate </a:t>
            </a:r>
            <a:r>
              <a:rPr lang="en-US" sz="2400" dirty="0" smtClean="0"/>
              <a:t>with District </a:t>
            </a:r>
            <a:r>
              <a:rPr lang="en-US" sz="2400" dirty="0"/>
              <a:t>ITS to ensure the College website </a:t>
            </a:r>
            <a:r>
              <a:rPr lang="en-US" sz="2400" dirty="0" smtClean="0"/>
              <a:t>maintains </a:t>
            </a:r>
            <a:r>
              <a:rPr lang="en-US" sz="2400" b="1" dirty="0" smtClean="0"/>
              <a:t>uniform guidelines </a:t>
            </a:r>
            <a:r>
              <a:rPr lang="en-US" sz="2400" b="1" dirty="0"/>
              <a:t>and updates</a:t>
            </a:r>
            <a:r>
              <a:rPr lang="en-US" sz="2400" b="1" dirty="0" smtClean="0"/>
              <a:t>.</a:t>
            </a:r>
          </a:p>
          <a:p>
            <a:pPr lvl="0"/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Work </a:t>
            </a:r>
            <a:r>
              <a:rPr lang="en-US" sz="2400" dirty="0"/>
              <a:t>to </a:t>
            </a:r>
            <a:r>
              <a:rPr lang="en-US" sz="2400" b="1" dirty="0"/>
              <a:t>build a mobile version </a:t>
            </a:r>
            <a:r>
              <a:rPr lang="en-US" sz="2400" dirty="0"/>
              <a:t>of the </a:t>
            </a:r>
            <a:r>
              <a:rPr lang="en-US" sz="2400" b="1" dirty="0"/>
              <a:t>College Catalog</a:t>
            </a:r>
            <a:r>
              <a:rPr lang="en-US" sz="2400" dirty="0"/>
              <a:t>.</a:t>
            </a:r>
          </a:p>
          <a:p>
            <a:r>
              <a:rPr lang="en-US" sz="2400" b="1" dirty="0"/>
              <a:t> 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Monitor</a:t>
            </a:r>
            <a:r>
              <a:rPr lang="en-US" sz="2400" dirty="0" smtClean="0"/>
              <a:t> and </a:t>
            </a:r>
            <a:r>
              <a:rPr lang="en-US" sz="2400" b="1" dirty="0" smtClean="0"/>
              <a:t>update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n-US" sz="2400" dirty="0" smtClean="0"/>
              <a:t>College’s academic and special event </a:t>
            </a:r>
            <a:r>
              <a:rPr lang="en-US" sz="2400" b="1" dirty="0" smtClean="0"/>
              <a:t>calendars, </a:t>
            </a:r>
            <a:r>
              <a:rPr lang="en-US" sz="2400" dirty="0" smtClean="0"/>
              <a:t>plus sports </a:t>
            </a:r>
            <a:r>
              <a:rPr lang="en-US" sz="2400" b="1" dirty="0"/>
              <a:t>schedule</a:t>
            </a:r>
            <a:r>
              <a:rPr lang="en-US" sz="2400" b="1" dirty="0" smtClean="0"/>
              <a:t>.</a:t>
            </a:r>
          </a:p>
          <a:p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Monitor </a:t>
            </a:r>
            <a:r>
              <a:rPr lang="en-US" sz="2400" dirty="0"/>
              <a:t>and </a:t>
            </a:r>
            <a:r>
              <a:rPr lang="en-US" sz="2400" b="1" dirty="0" smtClean="0"/>
              <a:t>update </a:t>
            </a:r>
            <a:r>
              <a:rPr lang="en-US" sz="2400" dirty="0" smtClean="0"/>
              <a:t>College’s</a:t>
            </a:r>
            <a:r>
              <a:rPr lang="en-US" sz="2400" b="1" dirty="0" smtClean="0"/>
              <a:t> digital screens.</a:t>
            </a:r>
          </a:p>
        </p:txBody>
      </p:sp>
    </p:spTree>
    <p:extLst>
      <p:ext uri="{BB962C8B-B14F-4D97-AF65-F5344CB8AC3E}">
        <p14:creationId xmlns:p14="http://schemas.microsoft.com/office/powerpoint/2010/main" val="1651092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2" y="1131466"/>
            <a:ext cx="11611306" cy="511387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What’s in it for Me?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07190" y="1451562"/>
            <a:ext cx="5950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250681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What’s in it for Me?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2611" y="1451562"/>
            <a:ext cx="573548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Web Programmer Analyst </a:t>
            </a:r>
            <a:r>
              <a:rPr lang="en-US" sz="2400" smtClean="0"/>
              <a:t>benefits the </a:t>
            </a:r>
            <a:r>
              <a:rPr lang="en-US" sz="2400" b="1" smtClean="0"/>
              <a:t>ENTIRE </a:t>
            </a:r>
            <a:r>
              <a:rPr lang="en-US" sz="2400" b="1" dirty="0" smtClean="0"/>
              <a:t>College</a:t>
            </a:r>
            <a:r>
              <a:rPr lang="en-US" sz="2400" dirty="0" smtClean="0"/>
              <a:t>, not just one Department/ Division.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excellent </a:t>
            </a:r>
            <a:r>
              <a:rPr lang="en-US" sz="2400" b="1" dirty="0" smtClean="0">
                <a:solidFill>
                  <a:srgbClr val="FF0000"/>
                </a:solidFill>
              </a:rPr>
              <a:t>customer service: </a:t>
            </a:r>
            <a:r>
              <a:rPr lang="en-US" sz="2400" b="1" dirty="0" smtClean="0"/>
              <a:t>hands-on training and </a:t>
            </a:r>
            <a:r>
              <a:rPr lang="en-US" sz="2400" b="1" dirty="0" smtClean="0">
                <a:ea typeface="Times New Roman" panose="02020603050405020304" pitchFamily="18" charset="0"/>
              </a:rPr>
              <a:t>trouble-shooting</a:t>
            </a:r>
            <a:r>
              <a:rPr lang="en-US" sz="2400" dirty="0" smtClean="0">
                <a:ea typeface="Times New Roman" panose="02020603050405020304" pitchFamily="18" charset="0"/>
              </a:rPr>
              <a:t> needed to </a:t>
            </a:r>
            <a:r>
              <a:rPr lang="en-US" sz="2400" dirty="0">
                <a:ea typeface="Times New Roman" panose="02020603050405020304" pitchFamily="18" charset="0"/>
              </a:rPr>
              <a:t>maintain </a:t>
            </a:r>
            <a:r>
              <a:rPr lang="en-US" sz="2400" dirty="0" smtClean="0">
                <a:ea typeface="Times New Roman" panose="02020603050405020304" pitchFamily="18" charset="0"/>
              </a:rPr>
              <a:t>web </a:t>
            </a:r>
            <a:r>
              <a:rPr lang="en-US" sz="2400" dirty="0">
                <a:ea typeface="Times New Roman" panose="02020603050405020304" pitchFamily="18" charset="0"/>
              </a:rPr>
              <a:t>pages.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07190" y="1451562"/>
            <a:ext cx="5950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5829300" y="1663765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Accomplished by: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Working </a:t>
            </a:r>
            <a:r>
              <a:rPr lang="en-US" sz="2400" b="1" dirty="0" smtClean="0"/>
              <a:t>one-on-one </a:t>
            </a:r>
            <a:r>
              <a:rPr lang="en-US" sz="2400" dirty="0"/>
              <a:t>with students, faculty and staff to create </a:t>
            </a:r>
            <a:r>
              <a:rPr lang="en-US" sz="2400" b="1" dirty="0"/>
              <a:t>new content </a:t>
            </a:r>
            <a:r>
              <a:rPr lang="en-US" sz="2400" dirty="0"/>
              <a:t>for outdated pages.</a:t>
            </a:r>
          </a:p>
          <a:p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Personalized </a:t>
            </a:r>
            <a:r>
              <a:rPr lang="en-US" sz="2400" b="1" dirty="0"/>
              <a:t>web tutorials </a:t>
            </a:r>
            <a:r>
              <a:rPr lang="en-US" sz="2400" dirty="0"/>
              <a:t>with </a:t>
            </a:r>
            <a:r>
              <a:rPr lang="en-US" sz="2400" dirty="0" smtClean="0"/>
              <a:t>students</a:t>
            </a:r>
            <a:r>
              <a:rPr lang="en-US" sz="2400" dirty="0"/>
              <a:t>, faculty and </a:t>
            </a:r>
            <a:r>
              <a:rPr lang="en-US" sz="2400" dirty="0" smtClean="0"/>
              <a:t>staff for those who prefer to learn to maintain their web pages.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49014"/>
            <a:ext cx="411480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4630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997" y="3623814"/>
            <a:ext cx="4336326" cy="28795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611" y="3588780"/>
            <a:ext cx="4355375" cy="32692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What’s in it for US?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6925" y="1239188"/>
            <a:ext cx="114056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O</a:t>
            </a:r>
            <a:r>
              <a:rPr lang="en-US" sz="2400" dirty="0" smtClean="0"/>
              <a:t>ur </a:t>
            </a:r>
            <a:r>
              <a:rPr lang="en-US" sz="2400" dirty="0"/>
              <a:t>new mobile-friendly website </a:t>
            </a:r>
            <a:r>
              <a:rPr lang="en-US" sz="2400" dirty="0" smtClean="0"/>
              <a:t>needs the </a:t>
            </a:r>
            <a:r>
              <a:rPr lang="en-US" sz="2400" i="1" dirty="0"/>
              <a:t>daily maintenance </a:t>
            </a:r>
            <a:r>
              <a:rPr lang="en-US" sz="2400" dirty="0"/>
              <a:t>and</a:t>
            </a:r>
            <a:r>
              <a:rPr lang="en-US" sz="2400" b="1" dirty="0"/>
              <a:t> </a:t>
            </a:r>
            <a:r>
              <a:rPr lang="en-US" sz="2400" i="1" dirty="0"/>
              <a:t>upkeep</a:t>
            </a:r>
            <a:r>
              <a:rPr lang="en-US" sz="2400" b="1" dirty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fully </a:t>
            </a:r>
            <a:r>
              <a:rPr lang="en-US" sz="2400" b="1" dirty="0"/>
              <a:t>enhance </a:t>
            </a:r>
            <a:r>
              <a:rPr lang="en-US" sz="2400" dirty="0"/>
              <a:t>and </a:t>
            </a:r>
            <a:r>
              <a:rPr lang="en-US" sz="2400" b="1" dirty="0"/>
              <a:t>elevate public awareness </a:t>
            </a:r>
            <a:r>
              <a:rPr lang="en-US" sz="2400" dirty="0"/>
              <a:t>of the educational and enrichment opportunities at our </a:t>
            </a:r>
            <a:r>
              <a:rPr lang="en-US" sz="2400" dirty="0" smtClean="0"/>
              <a:t>College.</a:t>
            </a:r>
          </a:p>
          <a:p>
            <a:endParaRPr lang="en-US" sz="2400" dirty="0"/>
          </a:p>
          <a:p>
            <a:r>
              <a:rPr lang="en-US" sz="2400" dirty="0" smtClean="0"/>
              <a:t>User experience will drive more visitors to our website </a:t>
            </a:r>
            <a:r>
              <a:rPr lang="en-US" sz="2400" b="1" dirty="0" smtClean="0"/>
              <a:t>via computers and mobile devices</a:t>
            </a:r>
            <a:r>
              <a:rPr lang="en-US" sz="2400" dirty="0" smtClean="0"/>
              <a:t>, with the aim being to increase exposure/enrollment for the College.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07190" y="1451562"/>
            <a:ext cx="5950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84039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Questions?</a:t>
            </a:r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6596" y="2638425"/>
            <a:ext cx="71433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dirty="0" smtClean="0"/>
              <a:t>THANK YOU!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2632541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454</Words>
  <Application>Microsoft Office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Syntax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Rodriguez, Megan</cp:lastModifiedBy>
  <cp:revision>137</cp:revision>
  <dcterms:created xsi:type="dcterms:W3CDTF">2015-08-26T22:52:00Z</dcterms:created>
  <dcterms:modified xsi:type="dcterms:W3CDTF">2016-11-02T18:59:14Z</dcterms:modified>
</cp:coreProperties>
</file>