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16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Excel_Sheet1.xlsx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9943"/>
          <c:y val="0.109943"/>
          <c:w val="0.780114"/>
          <c:h val="0.78011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explosion val="2"/>
          <c:dPt>
            <c:idx val="0"/>
            <c:bubble3D val="0"/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blipFill rotWithShape="1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blipFill rotWithShape="1">
                <a:blip xmlns:r="http://schemas.openxmlformats.org/officeDocument/2006/relationships"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blipFill rotWithShape="1">
                <a:blip xmlns:r="http://schemas.openxmlformats.org/officeDocument/2006/relationships" r:embed="rId6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Non-Majors</c:v>
                </c:pt>
                <c:pt idx="1">
                  <c:v>Majors</c:v>
                </c:pt>
                <c:pt idx="2">
                  <c:v>Allied Health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7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6230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 smtClean="0"/>
              <a:t>average </a:t>
            </a:r>
            <a:r>
              <a:rPr sz="2200" dirty="0"/>
              <a:t>PT load is 0.2 to 0.36 (3-4 unit course); new FT will reduce 3-5 PT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2 sections are majors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16 sections of 24 are taught by PT; 2 sections are </a:t>
            </a:r>
            <a:r>
              <a:rPr sz="2200" dirty="0" smtClean="0"/>
              <a:t>majors</a:t>
            </a:r>
            <a:endParaRPr lang="en-US" sz="2200" dirty="0" smtClean="0"/>
          </a:p>
          <a:p>
            <a:pPr lvl="0">
              <a:defRPr sz="1800"/>
            </a:pPr>
            <a:r>
              <a:rPr lang="en-US" sz="2200" dirty="0" smtClean="0"/>
              <a:t>2/3rds</a:t>
            </a:r>
            <a:r>
              <a:rPr lang="en-US" sz="2200" baseline="0" dirty="0" smtClean="0"/>
              <a:t> of non-STEM sections are taught by PT</a:t>
            </a:r>
            <a:endParaRPr sz="2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Over 4.0 FTEF worth of load to fund 1 FT position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College 5-year</a:t>
            </a:r>
            <a:r>
              <a:rPr lang="en-US" baseline="0" dirty="0" smtClean="0"/>
              <a:t> average: 78%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0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load this semester</a:t>
            </a:r>
            <a:r>
              <a:rPr lang="en-US" baseline="0" dirty="0" smtClean="0"/>
              <a:t> is 561; our 5 year load data is skewed due to elimination of HBA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1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New Biology Faculty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 dirty="0">
                <a:solidFill>
                  <a:srgbClr val="558AAB"/>
                </a:solidFill>
              </a:rPr>
              <a:t>investing in </a:t>
            </a:r>
            <a:r>
              <a:rPr sz="3600" cap="all" dirty="0" smtClean="0">
                <a:solidFill>
                  <a:srgbClr val="558AAB"/>
                </a:solidFill>
              </a:rPr>
              <a:t>non</a:t>
            </a:r>
            <a:r>
              <a:rPr sz="3600" cap="all" dirty="0">
                <a:solidFill>
                  <a:srgbClr val="558AAB"/>
                </a:solidFill>
              </a:rPr>
              <a:t>-majors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963803" y="3733901"/>
            <a:ext cx="9077193" cy="228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77198"/>
                </a:solidFill>
              </a:rPr>
              <a:t>but even at these historic lows…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191436" y="3376982"/>
            <a:ext cx="4737240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u="sng">
                <a:solidFill>
                  <a:srgbClr val="577198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6700" u="sng">
                <a:solidFill>
                  <a:srgbClr val="577198"/>
                </a:solidFill>
              </a:rPr>
              <a:t>8.3 Total FTEF</a:t>
            </a:r>
          </a:p>
        </p:txBody>
      </p:sp>
      <p:sp>
        <p:nvSpPr>
          <p:cNvPr id="107" name="Shape 107"/>
          <p:cNvSpPr/>
          <p:nvPr/>
        </p:nvSpPr>
        <p:spPr>
          <a:xfrm>
            <a:off x="2147711" y="4339599"/>
            <a:ext cx="9665653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2.16 PT-FTEF in allied health</a:t>
            </a:r>
          </a:p>
        </p:txBody>
      </p:sp>
      <p:sp>
        <p:nvSpPr>
          <p:cNvPr id="108" name="Shape 108"/>
          <p:cNvSpPr/>
          <p:nvPr/>
        </p:nvSpPr>
        <p:spPr>
          <a:xfrm>
            <a:off x="2155002" y="5295542"/>
            <a:ext cx="9412085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1.84 PT-FTEF in non-majors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Staffing</a:t>
            </a:r>
          </a:p>
        </p:txBody>
      </p:sp>
      <p:sp>
        <p:nvSpPr>
          <p:cNvPr id="110" name="Shape 110"/>
          <p:cNvSpPr/>
          <p:nvPr/>
        </p:nvSpPr>
        <p:spPr>
          <a:xfrm>
            <a:off x="1272811" y="6966735"/>
            <a:ext cx="5754447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5 year average: 9.45 FTEF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011443" y="4323562"/>
            <a:ext cx="6981914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94% Fill Rate (n=10)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Non-Majors</a:t>
            </a:r>
          </a:p>
        </p:txBody>
      </p:sp>
      <p:sp>
        <p:nvSpPr>
          <p:cNvPr id="116" name="Shape 116"/>
          <p:cNvSpPr/>
          <p:nvPr/>
        </p:nvSpPr>
        <p:spPr>
          <a:xfrm>
            <a:off x="3114107" y="5981966"/>
            <a:ext cx="4606288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 smtClean="0">
                <a:solidFill>
                  <a:srgbClr val="737373"/>
                </a:solidFill>
              </a:rPr>
              <a:t>5 </a:t>
            </a:r>
            <a:r>
              <a:rPr sz="3800" dirty="0">
                <a:solidFill>
                  <a:srgbClr val="737373"/>
                </a:solidFill>
              </a:rPr>
              <a:t>year average: 88</a:t>
            </a:r>
            <a:r>
              <a:rPr sz="3800" dirty="0" smtClean="0">
                <a:solidFill>
                  <a:srgbClr val="737373"/>
                </a:solidFill>
              </a:rPr>
              <a:t>%</a:t>
            </a:r>
            <a:endParaRPr lang="en-US" sz="3800" dirty="0" smtClean="0">
              <a:solidFill>
                <a:srgbClr val="737373"/>
              </a:solidFill>
            </a:endParaRPr>
          </a:p>
        </p:txBody>
      </p:sp>
      <p:sp>
        <p:nvSpPr>
          <p:cNvPr id="6" name="Shape 116"/>
          <p:cNvSpPr/>
          <p:nvPr/>
        </p:nvSpPr>
        <p:spPr>
          <a:xfrm>
            <a:off x="3114107" y="6821734"/>
            <a:ext cx="4921551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College </a:t>
            </a:r>
            <a:r>
              <a:rPr sz="3800" dirty="0" smtClean="0">
                <a:solidFill>
                  <a:srgbClr val="737373"/>
                </a:solidFill>
              </a:rPr>
              <a:t>average</a:t>
            </a:r>
            <a:r>
              <a:rPr sz="3800" dirty="0">
                <a:solidFill>
                  <a:srgbClr val="737373"/>
                </a:solidFill>
              </a:rPr>
              <a:t>: </a:t>
            </a:r>
            <a:r>
              <a:rPr lang="en-US" sz="3800" dirty="0" smtClean="0">
                <a:solidFill>
                  <a:srgbClr val="737373"/>
                </a:solidFill>
              </a:rPr>
              <a:t>7</a:t>
            </a:r>
            <a:r>
              <a:rPr sz="3800" dirty="0" smtClean="0">
                <a:solidFill>
                  <a:srgbClr val="737373"/>
                </a:solidFill>
              </a:rPr>
              <a:t>8%</a:t>
            </a:r>
            <a:endParaRPr lang="en-US" sz="3800" dirty="0" smtClean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011443" y="4323562"/>
            <a:ext cx="6981914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87% Fill Rate (n=14)</a:t>
            </a:r>
          </a:p>
        </p:txBody>
      </p:sp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Allied Health</a:t>
            </a:r>
          </a:p>
        </p:txBody>
      </p:sp>
      <p:sp>
        <p:nvSpPr>
          <p:cNvPr id="120" name="Shape 120"/>
          <p:cNvSpPr/>
          <p:nvPr/>
        </p:nvSpPr>
        <p:spPr>
          <a:xfrm>
            <a:off x="3114107" y="5995856"/>
            <a:ext cx="4574490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5 year average: 88%</a:t>
            </a:r>
          </a:p>
        </p:txBody>
      </p:sp>
      <p:sp>
        <p:nvSpPr>
          <p:cNvPr id="5" name="Shape 116"/>
          <p:cNvSpPr/>
          <p:nvPr/>
        </p:nvSpPr>
        <p:spPr>
          <a:xfrm>
            <a:off x="3114107" y="6821734"/>
            <a:ext cx="4921551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College </a:t>
            </a:r>
            <a:r>
              <a:rPr sz="3800" dirty="0" smtClean="0">
                <a:solidFill>
                  <a:srgbClr val="737373"/>
                </a:solidFill>
              </a:rPr>
              <a:t>average</a:t>
            </a:r>
            <a:r>
              <a:rPr sz="3800" dirty="0">
                <a:solidFill>
                  <a:srgbClr val="737373"/>
                </a:solidFill>
              </a:rPr>
              <a:t>: </a:t>
            </a:r>
            <a:r>
              <a:rPr lang="en-US" sz="3800" dirty="0" smtClean="0">
                <a:solidFill>
                  <a:srgbClr val="737373"/>
                </a:solidFill>
              </a:rPr>
              <a:t>7</a:t>
            </a:r>
            <a:r>
              <a:rPr sz="3800" dirty="0" smtClean="0">
                <a:solidFill>
                  <a:srgbClr val="737373"/>
                </a:solidFill>
              </a:rPr>
              <a:t>8%</a:t>
            </a:r>
            <a:endParaRPr lang="en-US" sz="3800" dirty="0" smtClean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5786882" y="4286351"/>
            <a:ext cx="1431037" cy="118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77198"/>
                </a:solidFill>
              </a:rPr>
              <a:t>561</a:t>
            </a:r>
          </a:p>
        </p:txBody>
      </p:sp>
      <p:sp>
        <p:nvSpPr>
          <p:cNvPr id="123" name="Shape 123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LOAD</a:t>
            </a:r>
          </a:p>
        </p:txBody>
      </p:sp>
      <p:sp>
        <p:nvSpPr>
          <p:cNvPr id="4" name="Shape 116"/>
          <p:cNvSpPr/>
          <p:nvPr/>
        </p:nvSpPr>
        <p:spPr>
          <a:xfrm>
            <a:off x="3419828" y="6139741"/>
            <a:ext cx="623045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College 5-year </a:t>
            </a:r>
            <a:r>
              <a:rPr sz="3800" dirty="0" smtClean="0">
                <a:solidFill>
                  <a:srgbClr val="737373"/>
                </a:solidFill>
              </a:rPr>
              <a:t>average</a:t>
            </a:r>
            <a:r>
              <a:rPr sz="3800" dirty="0">
                <a:solidFill>
                  <a:srgbClr val="737373"/>
                </a:solidFill>
              </a:rPr>
              <a:t>: </a:t>
            </a:r>
            <a:r>
              <a:rPr lang="en-US" sz="3800" dirty="0" smtClean="0">
                <a:solidFill>
                  <a:srgbClr val="737373"/>
                </a:solidFill>
              </a:rPr>
              <a:t>546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potential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Growth Opportunities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GE Thematic Pathways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Honors in GE courses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ADT in Nutrition and Dietetics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ADT in Biology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Online courses: general biology and nutrition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need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Staffing</a:t>
            </a:r>
          </a:p>
        </p:txBody>
      </p:sp>
      <p:sp>
        <p:nvSpPr>
          <p:cNvPr id="80" name="Shape 80"/>
          <p:cNvSpPr/>
          <p:nvPr/>
        </p:nvSpPr>
        <p:spPr>
          <a:xfrm>
            <a:off x="4400968" y="4555893"/>
            <a:ext cx="4348741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4 FT </a:t>
            </a:r>
            <a:r>
              <a:rPr lang="en-US" sz="6700" dirty="0" smtClean="0">
                <a:solidFill>
                  <a:srgbClr val="577198"/>
                </a:solidFill>
              </a:rPr>
              <a:t>+</a:t>
            </a:r>
            <a:r>
              <a:rPr sz="6700" dirty="0" smtClean="0">
                <a:solidFill>
                  <a:srgbClr val="577198"/>
                </a:solidFill>
              </a:rPr>
              <a:t> </a:t>
            </a:r>
            <a:r>
              <a:rPr sz="6700" dirty="0">
                <a:solidFill>
                  <a:srgbClr val="577198"/>
                </a:solidFill>
              </a:rPr>
              <a:t>13 PT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7674728" y="6213820"/>
            <a:ext cx="2672260" cy="1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61" name="Group 61"/>
          <p:cNvGrpSpPr/>
          <p:nvPr/>
        </p:nvGrpSpPr>
        <p:grpSpPr>
          <a:xfrm rot="21600000">
            <a:off x="9707769" y="5688604"/>
            <a:ext cx="1389064" cy="1531939"/>
            <a:chOff x="0" y="0"/>
            <a:chExt cx="1389062" cy="1531937"/>
          </a:xfrm>
        </p:grpSpPr>
        <p:pic>
          <p:nvPicPr>
            <p:cNvPr id="59" name="IMG_339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89063" cy="153193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0" name="Shape 60"/>
            <p:cNvSpPr/>
            <p:nvPr/>
          </p:nvSpPr>
          <p:spPr>
            <a:xfrm>
              <a:off x="0" y="0"/>
              <a:ext cx="1389063" cy="153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2" y="0"/>
                  </a:moveTo>
                  <a:cubicBezTo>
                    <a:pt x="1217" y="0"/>
                    <a:pt x="0" y="1104"/>
                    <a:pt x="0" y="2468"/>
                  </a:cubicBezTo>
                  <a:lnTo>
                    <a:pt x="0" y="19127"/>
                  </a:lnTo>
                  <a:cubicBezTo>
                    <a:pt x="0" y="20491"/>
                    <a:pt x="1217" y="21600"/>
                    <a:pt x="2722" y="21600"/>
                  </a:cubicBezTo>
                  <a:lnTo>
                    <a:pt x="18878" y="21600"/>
                  </a:lnTo>
                  <a:cubicBezTo>
                    <a:pt x="20383" y="21600"/>
                    <a:pt x="21600" y="20491"/>
                    <a:pt x="21600" y="19127"/>
                  </a:cubicBezTo>
                  <a:lnTo>
                    <a:pt x="21600" y="2468"/>
                  </a:lnTo>
                  <a:cubicBezTo>
                    <a:pt x="21600" y="1104"/>
                    <a:pt x="20383" y="0"/>
                    <a:pt x="18878" y="0"/>
                  </a:cubicBezTo>
                  <a:lnTo>
                    <a:pt x="2722" y="0"/>
                  </a:lnTo>
                  <a:close/>
                </a:path>
              </a:pathLst>
            </a:custGeom>
            <a:ln w="76200" cap="flat">
              <a:solidFill>
                <a:srgbClr val="577198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62" name="Shape 62"/>
          <p:cNvSpPr/>
          <p:nvPr/>
        </p:nvSpPr>
        <p:spPr>
          <a:xfrm>
            <a:off x="3178811" y="4469969"/>
            <a:ext cx="2672260" cy="1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570172" y="2916563"/>
            <a:ext cx="1960858" cy="1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8811" y="2916563"/>
            <a:ext cx="2672260" cy="1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328177" y="6213820"/>
            <a:ext cx="2672260" cy="1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aphicFrame>
        <p:nvGraphicFramePr>
          <p:cNvPr id="66" name="Chart 66"/>
          <p:cNvGraphicFramePr/>
          <p:nvPr>
            <p:extLst>
              <p:ext uri="{D42A27DB-BD31-4B8C-83A1-F6EECF244321}">
                <p14:modId xmlns:p14="http://schemas.microsoft.com/office/powerpoint/2010/main" val="3628235963"/>
              </p:ext>
            </p:extLst>
          </p:nvPr>
        </p:nvGraphicFramePr>
        <p:xfrm>
          <a:off x="3838070" y="1686147"/>
          <a:ext cx="5567646" cy="556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Group 69"/>
          <p:cNvGrpSpPr/>
          <p:nvPr/>
        </p:nvGrpSpPr>
        <p:grpSpPr>
          <a:xfrm rot="21600000">
            <a:off x="2430318" y="3858928"/>
            <a:ext cx="1270001" cy="1502966"/>
            <a:chOff x="0" y="0"/>
            <a:chExt cx="1270000" cy="1502965"/>
          </a:xfrm>
        </p:grpSpPr>
        <p:pic>
          <p:nvPicPr>
            <p:cNvPr id="67" name="hirzel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70000" cy="150296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8" name="Shape 68"/>
            <p:cNvSpPr/>
            <p:nvPr/>
          </p:nvSpPr>
          <p:spPr>
            <a:xfrm>
              <a:off x="0" y="0"/>
              <a:ext cx="1270000" cy="150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0"/>
                  </a:moveTo>
                  <a:cubicBezTo>
                    <a:pt x="1451" y="0"/>
                    <a:pt x="0" y="1226"/>
                    <a:pt x="0" y="2738"/>
                  </a:cubicBezTo>
                  <a:lnTo>
                    <a:pt x="0" y="18862"/>
                  </a:lnTo>
                  <a:cubicBezTo>
                    <a:pt x="0" y="20374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74"/>
                    <a:pt x="21600" y="18862"/>
                  </a:cubicBezTo>
                  <a:lnTo>
                    <a:pt x="21600" y="2738"/>
                  </a:lnTo>
                  <a:cubicBezTo>
                    <a:pt x="21600" y="1226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ln w="76200" cap="flat">
              <a:solidFill>
                <a:srgbClr val="577198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2430318" y="5688604"/>
            <a:ext cx="1270001" cy="1531939"/>
            <a:chOff x="0" y="0"/>
            <a:chExt cx="1270000" cy="1531937"/>
          </a:xfrm>
        </p:grpSpPr>
        <p:pic>
          <p:nvPicPr>
            <p:cNvPr id="70" name="staples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70000" cy="153193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1" name="Shape 71"/>
            <p:cNvSpPr/>
            <p:nvPr/>
          </p:nvSpPr>
          <p:spPr>
            <a:xfrm>
              <a:off x="0" y="0"/>
              <a:ext cx="1270000" cy="153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0"/>
                  </a:moveTo>
                  <a:cubicBezTo>
                    <a:pt x="1451" y="0"/>
                    <a:pt x="0" y="1203"/>
                    <a:pt x="0" y="2686"/>
                  </a:cubicBezTo>
                  <a:lnTo>
                    <a:pt x="0" y="18914"/>
                  </a:lnTo>
                  <a:cubicBezTo>
                    <a:pt x="0" y="20397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97"/>
                    <a:pt x="21600" y="18914"/>
                  </a:cubicBezTo>
                  <a:lnTo>
                    <a:pt x="21600" y="2686"/>
                  </a:lnTo>
                  <a:cubicBezTo>
                    <a:pt x="21600" y="1203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ln w="76200" cap="flat">
              <a:solidFill>
                <a:srgbClr val="577198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2346180" y="1934795"/>
            <a:ext cx="1399779" cy="1602186"/>
            <a:chOff x="0" y="0"/>
            <a:chExt cx="1399778" cy="1602184"/>
          </a:xfrm>
        </p:grpSpPr>
        <p:pic>
          <p:nvPicPr>
            <p:cNvPr id="73" name="behonickd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99779" cy="160218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4" name="Shape 74"/>
            <p:cNvSpPr/>
            <p:nvPr/>
          </p:nvSpPr>
          <p:spPr>
            <a:xfrm>
              <a:off x="0" y="0"/>
              <a:ext cx="1399779" cy="160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0" y="0"/>
                  </a:moveTo>
                  <a:cubicBezTo>
                    <a:pt x="1316" y="0"/>
                    <a:pt x="0" y="1150"/>
                    <a:pt x="0" y="2568"/>
                  </a:cubicBezTo>
                  <a:lnTo>
                    <a:pt x="0" y="19032"/>
                  </a:lnTo>
                  <a:cubicBezTo>
                    <a:pt x="0" y="20450"/>
                    <a:pt x="1316" y="21600"/>
                    <a:pt x="2940" y="21600"/>
                  </a:cubicBezTo>
                  <a:lnTo>
                    <a:pt x="18660" y="21600"/>
                  </a:lnTo>
                  <a:cubicBezTo>
                    <a:pt x="20284" y="21600"/>
                    <a:pt x="21600" y="20450"/>
                    <a:pt x="21600" y="19032"/>
                  </a:cubicBezTo>
                  <a:lnTo>
                    <a:pt x="21600" y="2568"/>
                  </a:lnTo>
                  <a:cubicBezTo>
                    <a:pt x="21600" y="1150"/>
                    <a:pt x="20284" y="0"/>
                    <a:pt x="18660" y="0"/>
                  </a:cubicBezTo>
                  <a:lnTo>
                    <a:pt x="2940" y="0"/>
                  </a:lnTo>
                  <a:close/>
                </a:path>
              </a:pathLst>
            </a:custGeom>
            <a:ln w="76200" cap="flat">
              <a:solidFill>
                <a:srgbClr val="577198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9543467" y="1911690"/>
            <a:ext cx="1361282" cy="1643633"/>
          </a:xfrm>
          <a:prstGeom prst="roundRect">
            <a:avLst>
              <a:gd name="adj" fmla="val 15000"/>
            </a:avLst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9962316" y="2180269"/>
            <a:ext cx="523584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4544" y="3541442"/>
            <a:ext cx="22456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EF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Non-Majors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EF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Tx/>
              <a:sym typeface="Helvetica Neue Bold Condense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3474" y="3522888"/>
            <a:ext cx="24178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EFC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</a:rPr>
              <a:t>Allied Health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EFC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uFillTx/>
              <a:sym typeface="Helvetica Neue Bold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2475" y="5354538"/>
            <a:ext cx="13573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EF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Majors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EF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Tx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67955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 are not STEM</a:t>
            </a:r>
          </a:p>
        </p:txBody>
      </p:sp>
      <p:sp>
        <p:nvSpPr>
          <p:cNvPr id="86" name="Shape 86"/>
          <p:cNvSpPr/>
          <p:nvPr/>
        </p:nvSpPr>
        <p:spPr>
          <a:xfrm>
            <a:off x="0" y="4028226"/>
            <a:ext cx="13004800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24 of 26 sections do not directly </a:t>
            </a:r>
            <a:r>
              <a:rPr sz="6700" dirty="0" smtClean="0">
                <a:solidFill>
                  <a:srgbClr val="577198"/>
                </a:solidFill>
              </a:rPr>
              <a:t>benefit </a:t>
            </a:r>
            <a:r>
              <a:rPr sz="6700" dirty="0">
                <a:solidFill>
                  <a:srgbClr val="577198"/>
                </a:solidFill>
              </a:rPr>
              <a:t>from STEM grant-funded support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 are not STEM</a:t>
            </a:r>
          </a:p>
        </p:txBody>
      </p:sp>
      <p:sp>
        <p:nvSpPr>
          <p:cNvPr id="91" name="Shape 91"/>
          <p:cNvSpPr/>
          <p:nvPr/>
        </p:nvSpPr>
        <p:spPr>
          <a:xfrm>
            <a:off x="500652" y="3923670"/>
            <a:ext cx="12003494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efforts to improve retention and </a:t>
            </a:r>
            <a:r>
              <a:rPr lang="en-US" sz="6700" dirty="0" smtClean="0">
                <a:solidFill>
                  <a:srgbClr val="577198"/>
                </a:solidFill>
              </a:rPr>
              <a:t>succ</a:t>
            </a:r>
            <a:r>
              <a:rPr sz="6700" dirty="0" smtClean="0">
                <a:solidFill>
                  <a:srgbClr val="577198"/>
                </a:solidFill>
              </a:rPr>
              <a:t>ess </a:t>
            </a:r>
            <a:r>
              <a:rPr sz="6700" dirty="0">
                <a:solidFill>
                  <a:srgbClr val="577198"/>
                </a:solidFill>
              </a:rPr>
              <a:t>fall solely upon current faculty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 are not STEM</a:t>
            </a:r>
          </a:p>
        </p:txBody>
      </p:sp>
      <p:sp>
        <p:nvSpPr>
          <p:cNvPr id="94" name="Shape 94"/>
          <p:cNvSpPr/>
          <p:nvPr/>
        </p:nvSpPr>
        <p:spPr>
          <a:xfrm>
            <a:off x="745310" y="3878860"/>
            <a:ext cx="11514180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Two-thirds of </a:t>
            </a:r>
            <a:r>
              <a:rPr sz="6700" dirty="0" smtClean="0">
                <a:solidFill>
                  <a:srgbClr val="577198"/>
                </a:solidFill>
              </a:rPr>
              <a:t>sections </a:t>
            </a:r>
            <a:r>
              <a:rPr sz="6700" dirty="0">
                <a:solidFill>
                  <a:srgbClr val="577198"/>
                </a:solidFill>
              </a:rPr>
              <a:t>have no FT faculty to drive </a:t>
            </a:r>
            <a:r>
              <a:rPr lang="en-US" sz="6700" dirty="0" smtClean="0">
                <a:solidFill>
                  <a:srgbClr val="577198"/>
                </a:solidFill>
              </a:rPr>
              <a:t>innovations to improve success</a:t>
            </a:r>
            <a:endParaRPr sz="6700" dirty="0">
              <a:solidFill>
                <a:srgbClr val="57719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capacity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639214" y="2704050"/>
            <a:ext cx="3726372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5-year low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Enrollments</a:t>
            </a:r>
          </a:p>
        </p:txBody>
      </p:sp>
      <p:sp>
        <p:nvSpPr>
          <p:cNvPr id="102" name="Shape 102"/>
          <p:cNvSpPr/>
          <p:nvPr/>
        </p:nvSpPr>
        <p:spPr>
          <a:xfrm>
            <a:off x="3123761" y="3898978"/>
            <a:ext cx="6757278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>
                <a:solidFill>
                  <a:srgbClr val="577198"/>
                </a:solidFill>
              </a:rPr>
              <a:t>20% fewer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15" y="5401565"/>
            <a:ext cx="7162800" cy="360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294</Words>
  <Application>Microsoft Macintosh PowerPoint</Application>
  <PresentationFormat>Custom</PresentationFormat>
  <Paragraphs>50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Blueprint</vt:lpstr>
      <vt:lpstr>New Biology Faculty</vt:lpstr>
      <vt:lpstr>We have the need</vt:lpstr>
      <vt:lpstr>Staffing</vt:lpstr>
      <vt:lpstr>PowerPoint Presentation</vt:lpstr>
      <vt:lpstr>We are not STEM</vt:lpstr>
      <vt:lpstr>We are not STEM</vt:lpstr>
      <vt:lpstr>We are not STEM</vt:lpstr>
      <vt:lpstr>We have the capacity</vt:lpstr>
      <vt:lpstr>Enrollments</vt:lpstr>
      <vt:lpstr>PowerPoint Presentation</vt:lpstr>
      <vt:lpstr>Staffing</vt:lpstr>
      <vt:lpstr>Non-Majors</vt:lpstr>
      <vt:lpstr>Allied Health</vt:lpstr>
      <vt:lpstr>LOAD</vt:lpstr>
      <vt:lpstr>We have the potential</vt:lpstr>
      <vt:lpstr>Growth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Biology Faculty</dc:title>
  <cp:lastModifiedBy>Doug Hirzel</cp:lastModifiedBy>
  <cp:revision>11</cp:revision>
  <dcterms:modified xsi:type="dcterms:W3CDTF">2015-03-07T00:43:44Z</dcterms:modified>
</cp:coreProperties>
</file>