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charts/chart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9" r:id="rId2"/>
    <p:sldId id="320" r:id="rId3"/>
    <p:sldId id="313" r:id="rId4"/>
    <p:sldId id="325" r:id="rId5"/>
    <p:sldId id="322" r:id="rId6"/>
    <p:sldId id="326" r:id="rId7"/>
    <p:sldId id="327" r:id="rId8"/>
    <p:sldId id="324" r:id="rId9"/>
    <p:sldId id="328" r:id="rId10"/>
    <p:sldId id="332" r:id="rId11"/>
    <p:sldId id="329" r:id="rId12"/>
    <p:sldId id="334" r:id="rId13"/>
    <p:sldId id="333" r:id="rId14"/>
  </p:sldIdLst>
  <p:sldSz cx="9144000" cy="6858000" type="screen4x3"/>
  <p:notesSz cx="7019925" cy="9305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551" autoAdjust="0"/>
  </p:normalViewPr>
  <p:slideViewPr>
    <p:cSldViewPr snapToGrid="0" snapToObjects="1">
      <p:cViewPr>
        <p:scale>
          <a:sx n="85" d="100"/>
          <a:sy n="85" d="100"/>
        </p:scale>
        <p:origin x="-4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kparks:Dropbox:CWA:Program%20Review:Forms:CWA%20Program%20Review%20Enroll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parks:Dropbox:CWA:Program%20Review:Forms:CWA%20Program%20Review%20Success%20Retentio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parks:Dropbox:CWA:Program%20Review:Forms:CWA%20Program%20Review%20Success%20Retentio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parks:Dropbox:CWA:Program%20Review:Forms:CWA%20Program%20Review%20Success%20Reten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CWA Unique</a:t>
            </a:r>
            <a:r>
              <a:rPr lang="en-US" sz="2400" baseline="0"/>
              <a:t> Headcount</a:t>
            </a:r>
            <a:endParaRPr lang="en-US" sz="240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>
              <a:solidFill>
                <a:srgbClr val="4F81BD"/>
              </a:solidFill>
            </a:ln>
          </c:spPr>
          <c:marker>
            <c:spPr>
              <a:solidFill>
                <a:srgbClr val="4F81BD"/>
              </a:solidFill>
              <a:ln w="9525" cmpd="sng">
                <a:solidFill>
                  <a:srgbClr val="4F81BD"/>
                </a:solidFill>
              </a:ln>
            </c:spPr>
          </c:marker>
          <c:dLbls>
            <c:dLbl>
              <c:idx val="0"/>
              <c:layout>
                <c:manualLayout>
                  <c:x val="-0.0138888888888889"/>
                  <c:y val="0.02777777777777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0138888888888889"/>
                  <c:y val="0.0416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0277777777777778"/>
                  <c:y val="0.0370370370370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38888888888889"/>
                  <c:y val="0.04166630212890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Headcount!$A$1:$D$1</c:f>
              <c:strCache>
                <c:ptCount val="4"/>
                <c:pt idx="0">
                  <c:v>2011-2012</c:v>
                </c:pt>
                <c:pt idx="1">
                  <c:v>2012-2013</c:v>
                </c:pt>
                <c:pt idx="2">
                  <c:v>2013-2014</c:v>
                </c:pt>
                <c:pt idx="3">
                  <c:v>2014-2015</c:v>
                </c:pt>
              </c:strCache>
            </c:strRef>
          </c:cat>
          <c:val>
            <c:numRef>
              <c:f>Headcount!$A$2:$D$2</c:f>
              <c:numCache>
                <c:formatCode>0</c:formatCode>
                <c:ptCount val="4"/>
                <c:pt idx="0" formatCode="General">
                  <c:v>50.0</c:v>
                </c:pt>
                <c:pt idx="1">
                  <c:v>96.0</c:v>
                </c:pt>
                <c:pt idx="2" formatCode="General">
                  <c:v>161.0</c:v>
                </c:pt>
                <c:pt idx="3" formatCode="General">
                  <c:v>227.0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34415704"/>
        <c:axId val="-2117213784"/>
      </c:lineChart>
      <c:dateAx>
        <c:axId val="-2134415704"/>
        <c:scaling>
          <c:orientation val="minMax"/>
        </c:scaling>
        <c:delete val="0"/>
        <c:axPos val="b"/>
        <c:majorTickMark val="in"/>
        <c:minorTickMark val="none"/>
        <c:tickLblPos val="nextTo"/>
        <c:spPr>
          <a:ln w="0">
            <a:noFill/>
          </a:ln>
        </c:spPr>
        <c:txPr>
          <a:bodyPr/>
          <a:lstStyle/>
          <a:p>
            <a:pPr>
              <a:defRPr sz="1600" b="0" i="0"/>
            </a:pPr>
            <a:endParaRPr lang="en-US"/>
          </a:p>
        </c:txPr>
        <c:crossAx val="-2117213784"/>
        <c:crosses val="autoZero"/>
        <c:auto val="0"/>
        <c:lblOffset val="100"/>
        <c:baseTimeUnit val="days"/>
      </c:dateAx>
      <c:valAx>
        <c:axId val="-21172137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2134415704"/>
        <c:crosses val="autoZero"/>
        <c:crossBetween val="midCat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baseline="0"/>
              <a:t>Success and Retention </a:t>
            </a:r>
          </a:p>
          <a:p>
            <a:pPr>
              <a:defRPr sz="2400"/>
            </a:pPr>
            <a:r>
              <a:rPr lang="en-US" sz="2400" baseline="0"/>
              <a:t>(3-Year Average)</a:t>
            </a:r>
            <a:endParaRPr lang="en-US" sz="24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Overall!$A$2</c:f>
              <c:strCache>
                <c:ptCount val="1"/>
                <c:pt idx="0">
                  <c:v>CWA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600" b="1" i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Overall!$B$1:$C$1</c:f>
              <c:strCache>
                <c:ptCount val="2"/>
                <c:pt idx="0">
                  <c:v>Success Rate</c:v>
                </c:pt>
                <c:pt idx="1">
                  <c:v>Retention Rate</c:v>
                </c:pt>
              </c:strCache>
            </c:strRef>
          </c:cat>
          <c:val>
            <c:numRef>
              <c:f>Overall!$B$2:$C$2</c:f>
              <c:numCache>
                <c:formatCode>0%</c:formatCode>
                <c:ptCount val="2"/>
                <c:pt idx="0">
                  <c:v>0.81</c:v>
                </c:pt>
                <c:pt idx="1">
                  <c:v>0.89</c:v>
                </c:pt>
              </c:numCache>
            </c:numRef>
          </c:val>
        </c:ser>
        <c:ser>
          <c:idx val="1"/>
          <c:order val="1"/>
          <c:tx>
            <c:strRef>
              <c:f>Overall!$A$3</c:f>
              <c:strCache>
                <c:ptCount val="1"/>
                <c:pt idx="0">
                  <c:v>College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600" b="1" i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Overall!$B$1:$C$1</c:f>
              <c:strCache>
                <c:ptCount val="2"/>
                <c:pt idx="0">
                  <c:v>Success Rate</c:v>
                </c:pt>
                <c:pt idx="1">
                  <c:v>Retention Rate</c:v>
                </c:pt>
              </c:strCache>
            </c:strRef>
          </c:cat>
          <c:val>
            <c:numRef>
              <c:f>Overall!$B$3:$C$3</c:f>
              <c:numCache>
                <c:formatCode>0%</c:formatCode>
                <c:ptCount val="2"/>
                <c:pt idx="0">
                  <c:v>0.7</c:v>
                </c:pt>
                <c:pt idx="1">
                  <c:v>0.84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0687032"/>
        <c:axId val="-2137662056"/>
      </c:barChart>
      <c:catAx>
        <c:axId val="212068703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 b="1" i="0"/>
            </a:pPr>
            <a:endParaRPr lang="en-US"/>
          </a:p>
        </c:txPr>
        <c:crossAx val="-2137662056"/>
        <c:crosses val="autoZero"/>
        <c:auto val="1"/>
        <c:lblAlgn val="ctr"/>
        <c:lblOffset val="100"/>
        <c:noMultiLvlLbl val="0"/>
      </c:catAx>
      <c:valAx>
        <c:axId val="-213766205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1206870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 i="0"/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Student Success Rates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Chart!$A$3</c:f>
              <c:strCache>
                <c:ptCount val="1"/>
                <c:pt idx="0">
                  <c:v>CWA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Chart!$B$2:$D$2</c:f>
              <c:strCache>
                <c:ptCount val="3"/>
                <c:pt idx="0">
                  <c:v>2011-2012</c:v>
                </c:pt>
                <c:pt idx="1">
                  <c:v>2012-2013</c:v>
                </c:pt>
                <c:pt idx="2">
                  <c:v>2013-2014</c:v>
                </c:pt>
              </c:strCache>
            </c:strRef>
          </c:cat>
          <c:val>
            <c:numRef>
              <c:f>Chart!$B$3:$D$3</c:f>
              <c:numCache>
                <c:formatCode>0%</c:formatCode>
                <c:ptCount val="3"/>
                <c:pt idx="0">
                  <c:v>0.87</c:v>
                </c:pt>
                <c:pt idx="1">
                  <c:v>0.81</c:v>
                </c:pt>
                <c:pt idx="2">
                  <c:v>0.74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Chart!$A$4</c:f>
              <c:strCache>
                <c:ptCount val="1"/>
                <c:pt idx="0">
                  <c:v>College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strRef>
              <c:f>Chart!$B$2:$D$2</c:f>
              <c:strCache>
                <c:ptCount val="3"/>
                <c:pt idx="0">
                  <c:v>2011-2012</c:v>
                </c:pt>
                <c:pt idx="1">
                  <c:v>2012-2013</c:v>
                </c:pt>
                <c:pt idx="2">
                  <c:v>2013-2014</c:v>
                </c:pt>
              </c:strCache>
            </c:strRef>
          </c:cat>
          <c:val>
            <c:numRef>
              <c:f>Chart!$B$4:$D$4</c:f>
              <c:numCache>
                <c:formatCode>0%</c:formatCode>
                <c:ptCount val="3"/>
                <c:pt idx="0">
                  <c:v>0.7</c:v>
                </c:pt>
                <c:pt idx="1">
                  <c:v>0.7</c:v>
                </c:pt>
                <c:pt idx="2">
                  <c:v>0.69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32295384"/>
        <c:axId val="-2137574024"/>
      </c:lineChart>
      <c:catAx>
        <c:axId val="-2132295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37574024"/>
        <c:crosses val="autoZero"/>
        <c:auto val="1"/>
        <c:lblAlgn val="ctr"/>
        <c:lblOffset val="100"/>
        <c:noMultiLvlLbl val="0"/>
      </c:catAx>
      <c:valAx>
        <c:axId val="-2137574024"/>
        <c:scaling>
          <c:orientation val="minMax"/>
          <c:min val="0.6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3229538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Student Retention Rates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Chart!$A$8</c:f>
              <c:strCache>
                <c:ptCount val="1"/>
                <c:pt idx="0">
                  <c:v>CWA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Chart!$B$7:$D$7</c:f>
              <c:strCache>
                <c:ptCount val="3"/>
                <c:pt idx="0">
                  <c:v>2011-2012</c:v>
                </c:pt>
                <c:pt idx="1">
                  <c:v>2012-2013</c:v>
                </c:pt>
                <c:pt idx="2">
                  <c:v>2013-2014</c:v>
                </c:pt>
              </c:strCache>
            </c:strRef>
          </c:cat>
          <c:val>
            <c:numRef>
              <c:f>Chart!$B$8:$D$8</c:f>
              <c:numCache>
                <c:formatCode>0%</c:formatCode>
                <c:ptCount val="3"/>
                <c:pt idx="0">
                  <c:v>0.93</c:v>
                </c:pt>
                <c:pt idx="1">
                  <c:v>0.9</c:v>
                </c:pt>
                <c:pt idx="2">
                  <c:v>0.83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Chart!$A$9</c:f>
              <c:strCache>
                <c:ptCount val="1"/>
                <c:pt idx="0">
                  <c:v>College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strRef>
              <c:f>Chart!$B$7:$D$7</c:f>
              <c:strCache>
                <c:ptCount val="3"/>
                <c:pt idx="0">
                  <c:v>2011-2012</c:v>
                </c:pt>
                <c:pt idx="1">
                  <c:v>2012-2013</c:v>
                </c:pt>
                <c:pt idx="2">
                  <c:v>2013-2014</c:v>
                </c:pt>
              </c:strCache>
            </c:strRef>
          </c:cat>
          <c:val>
            <c:numRef>
              <c:f>Chart!$B$9:$D$9</c:f>
              <c:numCache>
                <c:formatCode>0%</c:formatCode>
                <c:ptCount val="3"/>
                <c:pt idx="0">
                  <c:v>0.84</c:v>
                </c:pt>
                <c:pt idx="1">
                  <c:v>0.84</c:v>
                </c:pt>
                <c:pt idx="2">
                  <c:v>0.83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33622072"/>
        <c:axId val="-2133619064"/>
      </c:lineChart>
      <c:catAx>
        <c:axId val="-2133622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33619064"/>
        <c:crosses val="autoZero"/>
        <c:auto val="1"/>
        <c:lblAlgn val="ctr"/>
        <c:lblOffset val="100"/>
        <c:noMultiLvlLbl val="0"/>
      </c:catAx>
      <c:valAx>
        <c:axId val="-2133619064"/>
        <c:scaling>
          <c:orientation val="minMax"/>
          <c:min val="0.8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336220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78" tIns="46639" rIns="93278" bIns="4663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78" tIns="46639" rIns="93278" bIns="46639" rtlCol="0"/>
          <a:lstStyle>
            <a:lvl1pPr algn="r">
              <a:defRPr sz="1300"/>
            </a:lvl1pPr>
          </a:lstStyle>
          <a:p>
            <a:r>
              <a:rPr lang="en-US" smtClean="0"/>
              <a:t>8/14/14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78" tIns="46639" rIns="93278" bIns="4663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78" tIns="46639" rIns="93278" bIns="46639" rtlCol="0" anchor="b"/>
          <a:lstStyle>
            <a:lvl1pPr algn="r">
              <a:defRPr sz="1300"/>
            </a:lvl1pPr>
          </a:lstStyle>
          <a:p>
            <a:fld id="{DC72F0BC-55D1-1140-85E1-89D4A87F9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67867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78" tIns="46639" rIns="93278" bIns="4663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78" tIns="46639" rIns="93278" bIns="46639" rtlCol="0"/>
          <a:lstStyle>
            <a:lvl1pPr algn="r">
              <a:defRPr sz="1300"/>
            </a:lvl1pPr>
          </a:lstStyle>
          <a:p>
            <a:r>
              <a:rPr lang="en-US" smtClean="0"/>
              <a:t>8/14/14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8" tIns="46639" rIns="93278" bIns="4663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78" tIns="46639" rIns="93278" bIns="4663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78" tIns="46639" rIns="93278" bIns="4663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78" tIns="46639" rIns="93278" bIns="46639" rtlCol="0" anchor="b"/>
          <a:lstStyle>
            <a:lvl1pPr algn="r">
              <a:defRPr sz="1300"/>
            </a:lvl1pPr>
          </a:lstStyle>
          <a:p>
            <a:fld id="{9AB05B35-E403-804E-A7A3-EFC03873AB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3688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05B35-E403-804E-A7A3-EFC03873AB5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8/14/14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177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"/>
          <p:cNvSpPr txBox="1">
            <a:spLocks noChangeArrowheads="1"/>
          </p:cNvSpPr>
          <p:nvPr userDrawn="1"/>
        </p:nvSpPr>
        <p:spPr bwMode="auto">
          <a:xfrm>
            <a:off x="1" y="0"/>
            <a:ext cx="9143999" cy="6858000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>
            <a:solidFill>
              <a:srgbClr val="C2D69B"/>
            </a:solidFill>
            <a:miter lim="800000"/>
            <a:headEnd/>
            <a:tailEnd/>
          </a:ln>
          <a:effectLst>
            <a:outerShdw blurRad="63500" dist="29783" dir="3885598" algn="ctr" rotWithShape="0">
              <a:srgbClr val="4E6128">
                <a:alpha val="50000"/>
              </a:srgbClr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157AC-E3FE-1D4A-B68A-FC712E631C2F}" type="datetime1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/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547633" y="6222283"/>
            <a:ext cx="147383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9235" y="6171450"/>
            <a:ext cx="1246891" cy="59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67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C03-80A7-2545-8E79-D1EF654BCD60}" type="datetime1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77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FDA3-B410-314D-9E61-37639F489F0C}" type="datetime1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9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8E19-181D-564C-BD0B-373AC8D49B40}" type="datetime1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2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4D90C-BF9E-1F44-9429-654CBEF7CB1A}" type="datetime1">
              <a:rPr lang="en-US" smtClean="0"/>
              <a:t>3/6/15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4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5D46-EA4A-9A47-A098-2DBE7A981759}" type="datetime1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6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8995-50AB-434E-AF9F-F04FC150E113}" type="datetime1">
              <a:rPr lang="en-US" smtClean="0"/>
              <a:t>3/6/15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3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FADA-07DD-ED40-916D-2857EE847B89}" type="datetime1">
              <a:rPr lang="en-US" smtClean="0"/>
              <a:t>3/6/15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2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BD3CA-B849-B442-BA9E-E2907751BB84}" type="datetime1">
              <a:rPr lang="en-US" smtClean="0"/>
              <a:t>3/6/15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6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7F6D-C140-1B41-BC94-2F96ECB9A400}" type="datetime1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500-A2A6-2641-BF26-11C51BA0CC08}" type="datetime1">
              <a:rPr lang="en-US" smtClean="0"/>
              <a:t>3/6/15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9167-6C5C-654F-82C2-240AAAAC35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32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 userDrawn="1"/>
        </p:nvSpPr>
        <p:spPr bwMode="auto">
          <a:xfrm flipV="1">
            <a:off x="1" y="6126162"/>
            <a:ext cx="9143999" cy="731836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9BBB59"/>
              </a:gs>
              <a:gs pos="100000">
                <a:srgbClr val="C2D69B"/>
              </a:gs>
            </a:gsLst>
            <a:lin ang="5400000" scaled="1"/>
          </a:gradFill>
          <a:ln w="12700">
            <a:solidFill>
              <a:srgbClr val="9BBB59"/>
            </a:solidFill>
            <a:miter lim="800000"/>
            <a:headEnd/>
            <a:tailEnd/>
          </a:ln>
          <a:effectLst>
            <a:outerShdw blurRad="63500" dist="29783" dir="3885598" algn="ctr" rotWithShape="0">
              <a:srgbClr val="4E6128">
                <a:alpha val="74998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2"/>
          <p:cNvSpPr txBox="1">
            <a:spLocks noChangeArrowheads="1"/>
          </p:cNvSpPr>
          <p:nvPr userDrawn="1"/>
        </p:nvSpPr>
        <p:spPr bwMode="auto">
          <a:xfrm>
            <a:off x="1" y="0"/>
            <a:ext cx="9143999" cy="1417638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>
            <a:solidFill>
              <a:srgbClr val="C2D69B"/>
            </a:solidFill>
            <a:miter lim="800000"/>
            <a:headEnd/>
            <a:tailEnd/>
          </a:ln>
          <a:effectLst>
            <a:outerShdw blurRad="63500" dist="29783" dir="3885598" algn="ctr" rotWithShape="0">
              <a:srgbClr val="4E6128">
                <a:alpha val="50000"/>
              </a:srgbClr>
            </a:outerShdw>
          </a:effec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6038" y="63451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8F1E1-81F0-E649-A24B-0F1A2C2235CE}" type="datetime1">
              <a:rPr lang="en-US" smtClean="0"/>
              <a:t>3/6/15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50422" y="636298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89167-6C5C-654F-82C2-240AAAAC35E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/>
          <p:nvPr userDrawn="1"/>
        </p:nvPicPr>
        <p:blipFill>
          <a:blip r:embed="rId1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547633" y="6222283"/>
            <a:ext cx="147383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9235" y="6171450"/>
            <a:ext cx="1246891" cy="59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92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Full-Time College for Working Adults Counselor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Hiring Justification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46377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there extraordinary needs?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3500" dirty="0"/>
              <a:t>PT counselor does not have adequate time to provide case management and follow up with students</a:t>
            </a:r>
            <a:endParaRPr lang="en-US" dirty="0"/>
          </a:p>
          <a:p>
            <a:r>
              <a:rPr lang="en-US" dirty="0" smtClean="0"/>
              <a:t>Gaps </a:t>
            </a:r>
            <a:r>
              <a:rPr lang="en-US" dirty="0"/>
              <a:t>in counseling service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Only 63% of students met with counselor in Fall 2014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Only 66% of students were registered for classes in Spring </a:t>
            </a:r>
            <a:r>
              <a:rPr lang="en-US" dirty="0" smtClean="0">
                <a:solidFill>
                  <a:srgbClr val="000000"/>
                </a:solidFill>
              </a:rPr>
              <a:t>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981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extraordinary needs?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Frequent turnover of PT counselors</a:t>
            </a:r>
          </a:p>
          <a:p>
            <a:pPr lvl="1"/>
            <a:r>
              <a:rPr lang="en-US" dirty="0" smtClean="0"/>
              <a:t>Damages </a:t>
            </a:r>
            <a:r>
              <a:rPr lang="en-US" dirty="0"/>
              <a:t>trust between students and </a:t>
            </a:r>
            <a:r>
              <a:rPr lang="en-US" dirty="0" smtClean="0"/>
              <a:t>counselors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designated CWA counselor:</a:t>
            </a:r>
          </a:p>
          <a:p>
            <a:pPr marL="857250" lvl="2" indent="0">
              <a:buNone/>
            </a:pPr>
            <a:r>
              <a:rPr lang="en-US" i="1" dirty="0"/>
              <a:t>May 22, 2015 – August 14, 2014</a:t>
            </a:r>
          </a:p>
          <a:p>
            <a:pPr marL="857250" lvl="2" indent="0">
              <a:buNone/>
            </a:pPr>
            <a:r>
              <a:rPr lang="en-US" i="1" dirty="0"/>
              <a:t>February 5, 2015 – March 5, 2015</a:t>
            </a:r>
          </a:p>
          <a:p>
            <a:r>
              <a:rPr lang="en-US" dirty="0" smtClean="0"/>
              <a:t>PT counselor may only work a </a:t>
            </a:r>
            <a:r>
              <a:rPr lang="en-US" i="1" dirty="0" smtClean="0"/>
              <a:t>maximum of </a:t>
            </a:r>
            <a:r>
              <a:rPr lang="en-US" dirty="0" smtClean="0"/>
              <a:t>18 hours/week</a:t>
            </a:r>
          </a:p>
          <a:p>
            <a:pPr marL="457200" lvl="1" indent="0">
              <a:buNone/>
            </a:pPr>
            <a:r>
              <a:rPr lang="en-US" i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6612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Educational Master Plan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Completion 2.4 – Identifying pathways</a:t>
            </a:r>
          </a:p>
          <a:p>
            <a:r>
              <a:rPr lang="en-US" dirty="0"/>
              <a:t>Completion 2.6 – Intentional counseling</a:t>
            </a:r>
          </a:p>
          <a:p>
            <a:r>
              <a:rPr lang="en-US" dirty="0"/>
              <a:t>Completion 2.8 - Mentorships</a:t>
            </a:r>
          </a:p>
          <a:p>
            <a:r>
              <a:rPr lang="en-US" dirty="0"/>
              <a:t>Completion 2.9 – Removing barriers</a:t>
            </a:r>
          </a:p>
          <a:p>
            <a:r>
              <a:rPr lang="en-US" dirty="0"/>
              <a:t>Completion 2.11 – Transfer</a:t>
            </a:r>
          </a:p>
          <a:p>
            <a:r>
              <a:rPr lang="en-US" dirty="0"/>
              <a:t>Completion 2.12 – Monitor student success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65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77565"/>
          </a:xfrm>
        </p:spPr>
        <p:txBody>
          <a:bodyPr/>
          <a:lstStyle/>
          <a:p>
            <a:r>
              <a:rPr lang="en-US" dirty="0" smtClean="0"/>
              <a:t>Increased counseling needs as CWA program has grown</a:t>
            </a:r>
          </a:p>
          <a:p>
            <a:r>
              <a:rPr lang="en-US" dirty="0" smtClean="0"/>
              <a:t>Counseling is critical to success and retention</a:t>
            </a:r>
          </a:p>
          <a:p>
            <a:r>
              <a:rPr lang="en-US" dirty="0" smtClean="0"/>
              <a:t>Without full-time counseling support, CWA will have to limit future 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589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addressed today…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College for Working Adults?</a:t>
            </a:r>
          </a:p>
          <a:p>
            <a:r>
              <a:rPr lang="en-US" dirty="0" smtClean="0"/>
              <a:t>What </a:t>
            </a:r>
            <a:r>
              <a:rPr lang="en-US" dirty="0"/>
              <a:t>do the data </a:t>
            </a:r>
            <a:r>
              <a:rPr lang="en-US" dirty="0" smtClean="0"/>
              <a:t>indicate?</a:t>
            </a:r>
            <a:endParaRPr lang="en-US" dirty="0"/>
          </a:p>
          <a:p>
            <a:r>
              <a:rPr lang="en-US" dirty="0" smtClean="0"/>
              <a:t>Are there extraordinary needs?</a:t>
            </a:r>
          </a:p>
          <a:p>
            <a:r>
              <a:rPr lang="en-US" dirty="0" smtClean="0"/>
              <a:t>How does the request help meet the college’s mission and goals?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7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CWA?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 evening and weekend degree program for working adults</a:t>
            </a:r>
          </a:p>
          <a:p>
            <a:r>
              <a:rPr lang="en-US" dirty="0" smtClean="0"/>
              <a:t>Students earn </a:t>
            </a:r>
            <a:r>
              <a:rPr lang="en-US" dirty="0">
                <a:solidFill>
                  <a:srgbClr val="FF0000"/>
                </a:solidFill>
              </a:rPr>
              <a:t>up to three </a:t>
            </a:r>
            <a:r>
              <a:rPr lang="en-US" dirty="0"/>
              <a:t>of the following </a:t>
            </a:r>
            <a:r>
              <a:rPr lang="en-US" dirty="0" smtClean="0"/>
              <a:t>degrees in three years:</a:t>
            </a:r>
            <a:endParaRPr lang="en-US" dirty="0"/>
          </a:p>
          <a:p>
            <a:pPr lvl="1"/>
            <a:r>
              <a:rPr lang="en-US" i="1" dirty="0"/>
              <a:t>AA-T in Psychology</a:t>
            </a:r>
          </a:p>
          <a:p>
            <a:pPr lvl="1"/>
            <a:r>
              <a:rPr lang="en-US" i="1" dirty="0"/>
              <a:t>AA in Interdisciplinary Studies: Social and Behavioral Sciences</a:t>
            </a:r>
          </a:p>
          <a:p>
            <a:pPr lvl="1"/>
            <a:r>
              <a:rPr lang="en-US" i="1" dirty="0"/>
              <a:t>AA in Interdisciplinary Studies: Arts and Humanities</a:t>
            </a:r>
          </a:p>
          <a:p>
            <a:pPr lvl="1"/>
            <a:r>
              <a:rPr lang="en-US" i="1" dirty="0"/>
              <a:t>AA in Economics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2063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CWA?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Wraparound Support Services</a:t>
            </a:r>
          </a:p>
          <a:p>
            <a:r>
              <a:rPr lang="en-US" dirty="0" smtClean="0"/>
              <a:t>Predetermined curriculum</a:t>
            </a:r>
          </a:p>
          <a:p>
            <a:r>
              <a:rPr lang="en-US" dirty="0" smtClean="0"/>
              <a:t>Consistent schedule from semester to semester</a:t>
            </a:r>
          </a:p>
          <a:p>
            <a:r>
              <a:rPr lang="en-US" dirty="0" smtClean="0"/>
              <a:t>Program orientation</a:t>
            </a:r>
          </a:p>
          <a:p>
            <a:r>
              <a:rPr lang="en-US" dirty="0" smtClean="0"/>
              <a:t>Guaranteed registration</a:t>
            </a:r>
          </a:p>
          <a:p>
            <a:r>
              <a:rPr lang="en-US" dirty="0" smtClean="0"/>
              <a:t>Cohort learning communities</a:t>
            </a:r>
          </a:p>
          <a:p>
            <a:r>
              <a:rPr lang="en-US" dirty="0" smtClean="0"/>
              <a:t>Peer mentoring and tutoring</a:t>
            </a:r>
          </a:p>
          <a:p>
            <a:r>
              <a:rPr lang="en-US" dirty="0" smtClean="0"/>
              <a:t>Regular faculty meetings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Dedicated evening/weekend counseling</a:t>
            </a:r>
          </a:p>
        </p:txBody>
      </p:sp>
    </p:spTree>
    <p:extLst>
      <p:ext uri="{BB962C8B-B14F-4D97-AF65-F5344CB8AC3E}">
        <p14:creationId xmlns:p14="http://schemas.microsoft.com/office/powerpoint/2010/main" val="3632798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 data indicate?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200" y="5259294"/>
            <a:ext cx="8229600" cy="8668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 smtClean="0"/>
              <a:t>Successful record of degree completion</a:t>
            </a:r>
          </a:p>
        </p:txBody>
      </p:sp>
      <p:pic>
        <p:nvPicPr>
          <p:cNvPr id="11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5"/>
          <a:stretch/>
        </p:blipFill>
        <p:spPr bwMode="auto">
          <a:xfrm>
            <a:off x="1575796" y="1515663"/>
            <a:ext cx="5797210" cy="374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718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 data indicate?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200" y="5259294"/>
            <a:ext cx="8229600" cy="8668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 smtClean="0"/>
              <a:t>Rapid growth and high demand for the program</a:t>
            </a:r>
            <a:endParaRPr lang="en-US" i="1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487064"/>
              </p:ext>
            </p:extLst>
          </p:nvPr>
        </p:nvGraphicFramePr>
        <p:xfrm>
          <a:off x="2121646" y="1822824"/>
          <a:ext cx="4915647" cy="3142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076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 data indicate?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3841659"/>
              </p:ext>
            </p:extLst>
          </p:nvPr>
        </p:nvGraphicFramePr>
        <p:xfrm>
          <a:off x="866588" y="1643529"/>
          <a:ext cx="6917765" cy="4258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093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 data indicate?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200" y="5259294"/>
            <a:ext cx="8229600" cy="8668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 smtClean="0"/>
              <a:t>Decreasing success and retention trends</a:t>
            </a:r>
            <a:endParaRPr lang="en-US" i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923686"/>
              </p:ext>
            </p:extLst>
          </p:nvPr>
        </p:nvGraphicFramePr>
        <p:xfrm>
          <a:off x="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419889"/>
              </p:ext>
            </p:extLst>
          </p:nvPr>
        </p:nvGraphicFramePr>
        <p:xfrm>
          <a:off x="4572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78236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extraordinary needs?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Counseling is a critical component for student success and </a:t>
            </a:r>
            <a:r>
              <a:rPr lang="en-US" dirty="0" smtClean="0"/>
              <a:t>retention</a:t>
            </a:r>
          </a:p>
          <a:p>
            <a:r>
              <a:rPr lang="en-US" dirty="0" smtClean="0"/>
              <a:t>CWA counselor serves </a:t>
            </a:r>
            <a:r>
              <a:rPr lang="en-US" dirty="0" smtClean="0">
                <a:solidFill>
                  <a:srgbClr val="FF0000"/>
                </a:solidFill>
              </a:rPr>
              <a:t>227 students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New students attend one-hour introductory counseling sessions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Continuing students meet with counselor </a:t>
            </a:r>
            <a:r>
              <a:rPr lang="en-US" i="1" dirty="0" smtClean="0">
                <a:solidFill>
                  <a:srgbClr val="000000"/>
                </a:solidFill>
              </a:rPr>
              <a:t>at least </a:t>
            </a:r>
            <a:r>
              <a:rPr lang="en-US" dirty="0" smtClean="0">
                <a:solidFill>
                  <a:srgbClr val="000000"/>
                </a:solidFill>
              </a:rPr>
              <a:t>once per semester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to update SEPs</a:t>
            </a:r>
          </a:p>
        </p:txBody>
      </p:sp>
      <p:sp>
        <p:nvSpPr>
          <p:cNvPr id="4" name="Content Placeholder 18"/>
          <p:cNvSpPr txBox="1">
            <a:spLocks/>
          </p:cNvSpPr>
          <p:nvPr/>
        </p:nvSpPr>
        <p:spPr>
          <a:xfrm>
            <a:off x="457200" y="5259294"/>
            <a:ext cx="8229600" cy="866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457679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25543</TotalTime>
  <Words>407</Words>
  <Application>Microsoft Macintosh PowerPoint</Application>
  <PresentationFormat>On-screen Show (4:3)</PresentationFormat>
  <Paragraphs>71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Full-Time College for Working Adults Counselor</vt:lpstr>
      <vt:lpstr>To be addressed today…</vt:lpstr>
      <vt:lpstr>What is the CWA?</vt:lpstr>
      <vt:lpstr>What is the CWA?</vt:lpstr>
      <vt:lpstr>What do the data indicate?</vt:lpstr>
      <vt:lpstr>What do the data indicate?</vt:lpstr>
      <vt:lpstr>What do the data indicate?</vt:lpstr>
      <vt:lpstr>What do the data indicate?</vt:lpstr>
      <vt:lpstr>Are there extraordinary needs?</vt:lpstr>
      <vt:lpstr>Are there extraordinary needs?</vt:lpstr>
      <vt:lpstr>Are there extraordinary needs?</vt:lpstr>
      <vt:lpstr>Educational Master Plan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Cooper</dc:creator>
  <cp:lastModifiedBy>Kristen Parks</cp:lastModifiedBy>
  <cp:revision>183</cp:revision>
  <cp:lastPrinted>2014-08-13T01:07:18Z</cp:lastPrinted>
  <dcterms:created xsi:type="dcterms:W3CDTF">2011-07-05T00:40:16Z</dcterms:created>
  <dcterms:modified xsi:type="dcterms:W3CDTF">2015-03-06T23:52:21Z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-1641203188</vt:i4>
  </property>
  <property fmtid="{D5CDD505-2E9C-101B-9397-08002B2CF9AE}" pid="3" name="_NewReviewCycle">
    <vt:lpwstr/>
  </property>
  <property fmtid="{D5CDD505-2E9C-101B-9397-08002B2CF9AE}" pid="4" name="_EmailSubject">
    <vt:lpwstr>hiring justifications as of 3/9/15</vt:lpwstr>
  </property>
  <property fmtid="{D5CDD505-2E9C-101B-9397-08002B2CF9AE}" pid="5" name="_AuthorEmail">
    <vt:lpwstr>tanakaj@smccd.edu</vt:lpwstr>
  </property>
  <property fmtid="{D5CDD505-2E9C-101B-9397-08002B2CF9AE}" pid="6" name="_AuthorEmailDisplayName">
    <vt:lpwstr>Tanaka, Jo'an Rosario</vt:lpwstr>
  </property>
</Properties>
</file>