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59" d="100"/>
          <a:sy n="59" d="100"/>
        </p:scale>
        <p:origin x="2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ECE Retention Specialist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Spring 2015 Request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85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Looking Back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1486861"/>
            <a:ext cx="8946541" cy="463091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expectations of and demand for “qualified” early childhood teachers is expanding.</a:t>
            </a:r>
          </a:p>
          <a:p>
            <a:r>
              <a:rPr lang="en-US" dirty="0" smtClean="0"/>
              <a:t>First 5 San Mateo County – Prop 10 Tobacco Tax</a:t>
            </a:r>
          </a:p>
          <a:p>
            <a:pPr marL="0" indent="0">
              <a:buNone/>
            </a:pPr>
            <a:r>
              <a:rPr lang="en-US" dirty="0"/>
              <a:t>One of the 5 top priorities identified was: “Improve student and community understanding of the ECE/CD Department”. </a:t>
            </a:r>
          </a:p>
          <a:p>
            <a:pPr marL="0" indent="0">
              <a:buNone/>
            </a:pPr>
            <a:r>
              <a:rPr lang="en-US" dirty="0"/>
              <a:t>Providing specific support and guidance to ECE students was identified as an objective related to this priority. </a:t>
            </a:r>
            <a:endParaRPr lang="en-US" dirty="0" smtClean="0"/>
          </a:p>
          <a:p>
            <a:r>
              <a:rPr lang="en-US" dirty="0" smtClean="0"/>
              <a:t>Funded the Program Services Coordinator Position since 2006</a:t>
            </a:r>
          </a:p>
          <a:p>
            <a:r>
              <a:rPr lang="en-US" dirty="0" smtClean="0"/>
              <a:t>In 2012 when funding was reduced the college process elected to make the position full-time permanent.</a:t>
            </a:r>
          </a:p>
          <a:p>
            <a:r>
              <a:rPr lang="en-US" dirty="0" smtClean="0"/>
              <a:t>First 5 funding was restored at ½ and the college picked up ½.</a:t>
            </a:r>
          </a:p>
          <a:p>
            <a:r>
              <a:rPr lang="en-US" dirty="0" smtClean="0"/>
              <a:t>The permanent staff member retired in Spring 2014.</a:t>
            </a:r>
          </a:p>
          <a:p>
            <a:r>
              <a:rPr lang="en-US" dirty="0" smtClean="0"/>
              <a:t>A part-time temporary specialist was hired for 2014-2015.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387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ECE Department </a:t>
            </a:r>
          </a:p>
          <a:p>
            <a:r>
              <a:rPr lang="en-US" dirty="0" smtClean="0"/>
              <a:t>is the largest department (number of majors) on campus.</a:t>
            </a:r>
          </a:p>
          <a:p>
            <a:r>
              <a:rPr lang="en-US" dirty="0" smtClean="0"/>
              <a:t>consistently grants the highest number of certificates and degrees.</a:t>
            </a:r>
          </a:p>
          <a:p>
            <a:r>
              <a:rPr lang="en-US" dirty="0"/>
              <a:t>g</a:t>
            </a:r>
            <a:r>
              <a:rPr lang="en-US" dirty="0" smtClean="0"/>
              <a:t>raduates attain AS degrees, ASTs and transfer w/out degrees.</a:t>
            </a:r>
          </a:p>
          <a:p>
            <a:r>
              <a:rPr lang="en-US" dirty="0"/>
              <a:t>c</a:t>
            </a:r>
            <a:r>
              <a:rPr lang="en-US" dirty="0" smtClean="0"/>
              <a:t>ollaborates with multiple external partners through our Advisory Committee and participation on multiple community boards.</a:t>
            </a:r>
          </a:p>
          <a:p>
            <a:r>
              <a:rPr lang="en-US" dirty="0" smtClean="0"/>
              <a:t>Collaborates with the Skyline &amp; CSM ECE programs and department.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298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The Retention Specialist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229" y="1432433"/>
            <a:ext cx="9699171" cy="52405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Program Services Coordinator:</a:t>
            </a:r>
          </a:p>
          <a:p>
            <a:r>
              <a:rPr lang="en-US" dirty="0" smtClean="0"/>
              <a:t>Meets individually with over 600 students per year – ECE retention and success are higher than college average; On campus and at the Menlo Center.</a:t>
            </a:r>
          </a:p>
          <a:p>
            <a:r>
              <a:rPr lang="en-US" dirty="0" smtClean="0"/>
              <a:t>Holds group orientation meetings each semester – enrollment is steady.</a:t>
            </a:r>
          </a:p>
          <a:p>
            <a:r>
              <a:rPr lang="en-US" dirty="0" smtClean="0"/>
              <a:t>Visits ECE classes to update students on transfer activities.</a:t>
            </a:r>
          </a:p>
          <a:p>
            <a:r>
              <a:rPr lang="en-US" dirty="0" smtClean="0"/>
              <a:t>Maintains First 5 data to support the grant – grant is changing.</a:t>
            </a:r>
          </a:p>
          <a:p>
            <a:r>
              <a:rPr lang="en-US" dirty="0" smtClean="0"/>
              <a:t>Participates in outreach, recruitment, and communication including Facebook and other communications.</a:t>
            </a:r>
          </a:p>
          <a:p>
            <a:r>
              <a:rPr lang="en-US" dirty="0" smtClean="0"/>
              <a:t>Collaborates with A2B and other campus initiatives. </a:t>
            </a:r>
          </a:p>
          <a:p>
            <a:r>
              <a:rPr lang="en-US" dirty="0" smtClean="0"/>
              <a:t>Supports Business Division when necessary.</a:t>
            </a:r>
          </a:p>
          <a:p>
            <a:r>
              <a:rPr lang="en-US" dirty="0" smtClean="0"/>
              <a:t>Helps students develop their education plan here and as they transfer.</a:t>
            </a:r>
          </a:p>
          <a:p>
            <a:r>
              <a:rPr lang="en-US" dirty="0" smtClean="0"/>
              <a:t>Coordinates 2 major events each year and commencement celebration.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53590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829" y="267661"/>
            <a:ext cx="10624457" cy="1400530"/>
          </a:xfrm>
        </p:spPr>
        <p:txBody>
          <a:bodyPr/>
          <a:lstStyle/>
          <a:p>
            <a:r>
              <a:rPr lang="en-US" dirty="0" smtClean="0"/>
              <a:t>ECE –The Brave New Future </a:t>
            </a:r>
            <a:r>
              <a:rPr lang="en-US" dirty="0" smtClean="0"/>
              <a:t>That is </a:t>
            </a:r>
            <a:r>
              <a:rPr lang="en-US" dirty="0" smtClean="0"/>
              <a:t>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686" y="967926"/>
            <a:ext cx="11190515" cy="5628817"/>
          </a:xfrm>
        </p:spPr>
        <p:txBody>
          <a:bodyPr>
            <a:normAutofit fontScale="47500" lnSpcReduction="20000"/>
          </a:bodyPr>
          <a:lstStyle/>
          <a:p>
            <a:endParaRPr lang="en-US" dirty="0" smtClean="0"/>
          </a:p>
          <a:p>
            <a:r>
              <a:rPr lang="en-US" sz="5000" dirty="0" smtClean="0"/>
              <a:t>National focus on early care and learning.</a:t>
            </a:r>
          </a:p>
          <a:p>
            <a:pPr marL="0" indent="0">
              <a:buNone/>
            </a:pPr>
            <a:r>
              <a:rPr lang="en-US" sz="5000" dirty="0"/>
              <a:t>	</a:t>
            </a:r>
            <a:r>
              <a:rPr lang="en-US" sz="5000" dirty="0" smtClean="0"/>
              <a:t>President included early care and education in the State of the Union</a:t>
            </a:r>
          </a:p>
          <a:p>
            <a:r>
              <a:rPr lang="en-US" sz="5000" dirty="0" smtClean="0"/>
              <a:t>State Race To The Top</a:t>
            </a:r>
          </a:p>
          <a:p>
            <a:pPr marL="0" indent="0">
              <a:buNone/>
            </a:pPr>
            <a:r>
              <a:rPr lang="en-US" sz="5000" dirty="0"/>
              <a:t>	</a:t>
            </a:r>
            <a:r>
              <a:rPr lang="en-US" sz="5000" dirty="0" smtClean="0"/>
              <a:t>San Mateo County is participating in Pre- Kindergarten Race to the </a:t>
            </a:r>
            <a:r>
              <a:rPr lang="en-US" sz="5000" dirty="0" smtClean="0"/>
              <a:t>Top</a:t>
            </a:r>
            <a:br>
              <a:rPr lang="en-US" sz="5000" dirty="0" smtClean="0"/>
            </a:br>
            <a:r>
              <a:rPr lang="en-US" sz="5000" dirty="0" smtClean="0"/>
              <a:t>     activities.</a:t>
            </a:r>
            <a:endParaRPr lang="en-US" sz="5000" dirty="0" smtClean="0"/>
          </a:p>
          <a:p>
            <a:r>
              <a:rPr lang="en-US" sz="5000" dirty="0" smtClean="0"/>
              <a:t>State/Local First 5</a:t>
            </a:r>
          </a:p>
          <a:p>
            <a:pPr marL="0" indent="0">
              <a:buNone/>
            </a:pPr>
            <a:r>
              <a:rPr lang="en-US" sz="5000" dirty="0"/>
              <a:t>	</a:t>
            </a:r>
            <a:r>
              <a:rPr lang="en-US" sz="5000" dirty="0" smtClean="0"/>
              <a:t>Focus is shifting from general support to a focus on </a:t>
            </a:r>
            <a:r>
              <a:rPr lang="en-US" sz="5000" dirty="0" smtClean="0"/>
              <a:t>quality</a:t>
            </a:r>
            <a:br>
              <a:rPr lang="en-US" sz="5000" dirty="0" smtClean="0"/>
            </a:br>
            <a:r>
              <a:rPr lang="en-US" sz="5000" dirty="0" smtClean="0"/>
              <a:t>      improvement </a:t>
            </a:r>
            <a:r>
              <a:rPr lang="en-US" sz="5000" dirty="0" smtClean="0"/>
              <a:t>– education.</a:t>
            </a:r>
          </a:p>
          <a:p>
            <a:r>
              <a:rPr lang="en-US" sz="5000" dirty="0" smtClean="0"/>
              <a:t>SM County Office of Education</a:t>
            </a:r>
          </a:p>
          <a:p>
            <a:pPr marL="0" indent="0">
              <a:buNone/>
            </a:pPr>
            <a:r>
              <a:rPr lang="en-US" sz="5000" dirty="0" smtClean="0"/>
              <a:t>	Rich </a:t>
            </a:r>
            <a:r>
              <a:rPr lang="en-US" sz="5000" dirty="0"/>
              <a:t>partnerships and collaborative </a:t>
            </a:r>
            <a:r>
              <a:rPr lang="en-US" sz="5000" dirty="0" smtClean="0"/>
              <a:t>projects.</a:t>
            </a:r>
          </a:p>
          <a:p>
            <a:r>
              <a:rPr lang="en-US" sz="5000" dirty="0" smtClean="0"/>
              <a:t>National Head Start requiring teachers with BAs in each classroom: </a:t>
            </a:r>
            <a:br>
              <a:rPr lang="en-US" sz="5000" dirty="0" smtClean="0"/>
            </a:br>
            <a:r>
              <a:rPr lang="en-US" sz="5000" dirty="0" smtClean="0"/>
              <a:t>         San Mateo is not yet compliant!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70159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625" y="909918"/>
            <a:ext cx="10961914" cy="1400530"/>
          </a:xfrm>
        </p:spPr>
        <p:txBody>
          <a:bodyPr/>
          <a:lstStyle/>
          <a:p>
            <a:r>
              <a:rPr lang="en-US" dirty="0" smtClean="0"/>
              <a:t>ECE – The Brave New Future Yet to 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 Child &amp; Adolescent Development – San Francisco State</a:t>
            </a:r>
          </a:p>
          <a:p>
            <a:r>
              <a:rPr lang="en-US" dirty="0"/>
              <a:t>MA Early Childhood Education/ECE Credential – San Francisco State</a:t>
            </a:r>
          </a:p>
          <a:p>
            <a:r>
              <a:rPr lang="en-US" dirty="0"/>
              <a:t>BS Completion Early Childhood Teaching – University of Washington</a:t>
            </a:r>
          </a:p>
          <a:p>
            <a:r>
              <a:rPr lang="en-US" dirty="0" smtClean="0"/>
              <a:t>New ECE Teacher Education Hub</a:t>
            </a:r>
          </a:p>
          <a:p>
            <a:pPr lvl="1"/>
            <a:r>
              <a:rPr lang="en-US" dirty="0" smtClean="0"/>
              <a:t>ECE Certificates, Degrees</a:t>
            </a:r>
          </a:p>
          <a:p>
            <a:pPr lvl="1"/>
            <a:r>
              <a:rPr lang="en-US" dirty="0" smtClean="0"/>
              <a:t>Transfer Degrees</a:t>
            </a:r>
          </a:p>
          <a:p>
            <a:pPr lvl="1"/>
            <a:r>
              <a:rPr lang="en-US" dirty="0" smtClean="0"/>
              <a:t>Elementary Education Focus</a:t>
            </a:r>
          </a:p>
          <a:p>
            <a:pPr lvl="1"/>
            <a:r>
              <a:rPr lang="en-US" dirty="0" smtClean="0"/>
              <a:t>New TK ECE requirement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443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299" y="1837872"/>
            <a:ext cx="4498245" cy="4138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4126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62</TotalTime>
  <Words>386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ECE Retention Specialist</vt:lpstr>
      <vt:lpstr>Looking Back …</vt:lpstr>
      <vt:lpstr>Today …</vt:lpstr>
      <vt:lpstr>Role of The Retention Specialist …</vt:lpstr>
      <vt:lpstr>ECE –The Brave New Future That is Here</vt:lpstr>
      <vt:lpstr>ECE – The Brave New Future Yet to Come</vt:lpstr>
      <vt:lpstr>PowerPoint Presentation</vt:lpstr>
    </vt:vector>
  </TitlesOfParts>
  <Company>SMCCD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 Retention Specialist</dc:title>
  <dc:creator>Hall, Patty</dc:creator>
  <cp:lastModifiedBy>Hall, Patty</cp:lastModifiedBy>
  <cp:revision>8</cp:revision>
  <dcterms:created xsi:type="dcterms:W3CDTF">2015-03-10T21:16:49Z</dcterms:created>
  <dcterms:modified xsi:type="dcterms:W3CDTF">2015-03-10T22:34:47Z</dcterms:modified>
</cp:coreProperties>
</file>