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28" y="-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0AD47BC-ADF8-6146-B5F5-51DEACAB8650}" type="datetimeFigureOut">
              <a:rPr lang="en-US" smtClean="0"/>
              <a:t>3/6/15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03CC16C-633F-4C4B-8DC0-A465AF9977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D47BC-ADF8-6146-B5F5-51DEACAB8650}" type="datetimeFigureOut">
              <a:rPr lang="en-US" smtClean="0"/>
              <a:t>3/6/15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C16C-633F-4C4B-8DC0-A465AF9977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D47BC-ADF8-6146-B5F5-51DEACAB8650}" type="datetimeFigureOut">
              <a:rPr lang="en-US" smtClean="0"/>
              <a:t>3/6/15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C16C-633F-4C4B-8DC0-A465AF9977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D47BC-ADF8-6146-B5F5-51DEACAB8650}" type="datetimeFigureOut">
              <a:rPr lang="en-US" smtClean="0"/>
              <a:t>3/6/15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C16C-633F-4C4B-8DC0-A465AF9977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D47BC-ADF8-6146-B5F5-51DEACAB8650}" type="datetimeFigureOut">
              <a:rPr lang="en-US" smtClean="0"/>
              <a:t>3/6/15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C16C-633F-4C4B-8DC0-A465AF9977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D47BC-ADF8-6146-B5F5-51DEACAB8650}" type="datetimeFigureOut">
              <a:rPr lang="en-US" smtClean="0"/>
              <a:t>3/6/15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C16C-633F-4C4B-8DC0-A465AF9977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D47BC-ADF8-6146-B5F5-51DEACAB8650}" type="datetimeFigureOut">
              <a:rPr lang="en-US" smtClean="0"/>
              <a:t>3/6/15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C16C-633F-4C4B-8DC0-A465AF99773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D47BC-ADF8-6146-B5F5-51DEACAB8650}" type="datetimeFigureOut">
              <a:rPr lang="en-US" smtClean="0"/>
              <a:t>3/6/15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C16C-633F-4C4B-8DC0-A465AF9977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D47BC-ADF8-6146-B5F5-51DEACAB8650}" type="datetimeFigureOut">
              <a:rPr lang="en-US" smtClean="0"/>
              <a:t>3/6/15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C16C-633F-4C4B-8DC0-A465AF9977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0AD47BC-ADF8-6146-B5F5-51DEACAB8650}" type="datetimeFigureOut">
              <a:rPr lang="en-US" smtClean="0"/>
              <a:t>3/6/15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03CC16C-633F-4C4B-8DC0-A465AF9977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0AD47BC-ADF8-6146-B5F5-51DEACAB8650}" type="datetimeFigureOut">
              <a:rPr lang="en-US" smtClean="0"/>
              <a:t>3/6/15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03CC16C-633F-4C4B-8DC0-A465AF9977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0AD47BC-ADF8-6146-B5F5-51DEACAB8650}" type="datetimeFigureOut">
              <a:rPr lang="en-US" smtClean="0"/>
              <a:t>3/6/15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03CC16C-633F-4C4B-8DC0-A465AF9977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English Department Hiring Justification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Spring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07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Transfer-Level Courses are Packed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937797"/>
              </p:ext>
            </p:extLst>
          </p:nvPr>
        </p:nvGraphicFramePr>
        <p:xfrm>
          <a:off x="1463675" y="2709359"/>
          <a:ext cx="6196013" cy="2423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Document" r:id="rId3" imgW="6883400" imgH="2692400" progId="Word.Document.12">
                  <p:embed/>
                </p:oleObj>
              </mc:Choice>
              <mc:Fallback>
                <p:oleObj name="Document" r:id="rId3" imgW="6883400" imgH="2692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3675" y="2709359"/>
                        <a:ext cx="6196013" cy="2423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150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Cañada Needs </a:t>
            </a:r>
            <a:br>
              <a:rPr lang="en-US" dirty="0" smtClean="0"/>
            </a:br>
            <a:r>
              <a:rPr lang="en-US" dirty="0" smtClean="0"/>
              <a:t>More </a:t>
            </a:r>
            <a:r>
              <a:rPr lang="en-US" dirty="0" smtClean="0"/>
              <a:t>Fulltime </a:t>
            </a:r>
            <a:r>
              <a:rPr lang="en-US" dirty="0" smtClean="0"/>
              <a:t>Faculty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our productivity, fill rates, and the scarcity of qualified specialized English adjuncts, we feel one of these new </a:t>
            </a:r>
            <a:r>
              <a:rPr lang="en-US" dirty="0" smtClean="0"/>
              <a:t>fulltime</a:t>
            </a:r>
            <a:r>
              <a:rPr lang="en-US" dirty="0" smtClean="0"/>
              <a:t> </a:t>
            </a:r>
            <a:r>
              <a:rPr lang="en-US" dirty="0" smtClean="0"/>
              <a:t>faculty members should be in English.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103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Hsieh, </a:t>
            </a:r>
            <a:r>
              <a:rPr lang="en-US" dirty="0" err="1" smtClean="0"/>
              <a:t>Chialin</a:t>
            </a:r>
            <a:r>
              <a:rPr lang="en-US" dirty="0" smtClean="0"/>
              <a:t>.  Data Packet (English). Office of Planning, Research, and Institutional Effectiveness.  Cañada College.  2014-15.</a:t>
            </a:r>
          </a:p>
          <a:p>
            <a:r>
              <a:rPr lang="en-US" dirty="0" smtClean="0"/>
              <a:t>Johnson, David.  Dean of Humanities and Social Sciences.  Cañada College.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3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Didn’t English just get a new hire?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788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all 2014 full-time hire increased our department to seven full-timers</a:t>
            </a:r>
          </a:p>
          <a:p>
            <a:r>
              <a:rPr lang="en-US" dirty="0" smtClean="0"/>
              <a:t>Better, but still </a:t>
            </a:r>
            <a:r>
              <a:rPr lang="en-US" dirty="0" smtClean="0"/>
              <a:t>far fewer than the twelve full-timers we had when the grandma among us was hired, 16 years ago</a:t>
            </a:r>
          </a:p>
          <a:p>
            <a:r>
              <a:rPr lang="en-US" dirty="0" smtClean="0"/>
              <a:t>Our department FTEF (productivity) has increased from </a:t>
            </a:r>
            <a:r>
              <a:rPr lang="en-US" b="1" dirty="0"/>
              <a:t>9.27</a:t>
            </a:r>
            <a:r>
              <a:rPr lang="en-US" dirty="0"/>
              <a:t> in Fall 2009 to </a:t>
            </a:r>
            <a:r>
              <a:rPr lang="en-US" b="1" dirty="0"/>
              <a:t>11.83</a:t>
            </a:r>
            <a:r>
              <a:rPr lang="en-US" dirty="0"/>
              <a:t> in fall </a:t>
            </a:r>
            <a:r>
              <a:rPr lang="en-US" dirty="0" smtClean="0"/>
              <a:t>2013, meaning we have the load for 11.83 FT faculty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540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Productivity by Semester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dirty="0"/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085" y="2587931"/>
            <a:ext cx="6055360" cy="2158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6273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Adjuncts?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love adjuncts!  We have wonderful adjuncts, which is a good thing as they teach more than half of students taking English courses.</a:t>
            </a:r>
          </a:p>
          <a:p>
            <a:r>
              <a:rPr lang="en-US" dirty="0" smtClean="0"/>
              <a:t>However . .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731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Full-Time </a:t>
            </a:r>
            <a:r>
              <a:rPr lang="en-US" dirty="0" smtClean="0"/>
              <a:t>English Faculty </a:t>
            </a:r>
            <a:br>
              <a:rPr lang="en-US" dirty="0" smtClean="0"/>
            </a:br>
            <a:r>
              <a:rPr lang="en-US" b="1" i="1" dirty="0" smtClean="0"/>
              <a:t>Chair </a:t>
            </a:r>
            <a:r>
              <a:rPr lang="en-US" dirty="0" smtClean="0"/>
              <a:t>and</a:t>
            </a:r>
            <a:r>
              <a:rPr lang="en-US" b="1" i="1" dirty="0" smtClean="0"/>
              <a:t> Staff Committees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Professional Development</a:t>
            </a:r>
          </a:p>
          <a:p>
            <a:r>
              <a:rPr lang="en-US" dirty="0" smtClean="0"/>
              <a:t>ACES</a:t>
            </a:r>
          </a:p>
          <a:p>
            <a:r>
              <a:rPr lang="en-US" dirty="0" smtClean="0"/>
              <a:t>Honors’ Advisory </a:t>
            </a:r>
          </a:p>
          <a:p>
            <a:r>
              <a:rPr lang="en-US" dirty="0" smtClean="0"/>
              <a:t>Sustainability </a:t>
            </a:r>
          </a:p>
          <a:p>
            <a:r>
              <a:rPr lang="en-US" dirty="0" smtClean="0"/>
              <a:t>Pathways to Transfer </a:t>
            </a:r>
          </a:p>
          <a:p>
            <a:r>
              <a:rPr lang="en-US" dirty="0" smtClean="0"/>
              <a:t>Distance </a:t>
            </a:r>
            <a:r>
              <a:rPr lang="en-US" dirty="0" smtClean="0"/>
              <a:t>Education</a:t>
            </a:r>
          </a:p>
          <a:p>
            <a:r>
              <a:rPr lang="en-US" dirty="0" smtClean="0"/>
              <a:t>AFT</a:t>
            </a:r>
          </a:p>
          <a:p>
            <a:r>
              <a:rPr lang="en-US" dirty="0" smtClean="0"/>
              <a:t>Academic Grievance Committee</a:t>
            </a:r>
          </a:p>
          <a:p>
            <a:r>
              <a:rPr lang="en-US" dirty="0" smtClean="0"/>
              <a:t>Puente</a:t>
            </a:r>
            <a:endParaRPr lang="en-US" dirty="0"/>
          </a:p>
          <a:p>
            <a:r>
              <a:rPr lang="en-US" dirty="0"/>
              <a:t>Multiple Measures Assessment Placement Pilot Project (MMAP)</a:t>
            </a:r>
          </a:p>
          <a:p>
            <a:r>
              <a:rPr lang="en-US" dirty="0"/>
              <a:t>Inter-departmental and Student Services Screening Hiring Committees (2)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76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Full-Time </a:t>
            </a:r>
            <a:r>
              <a:rPr lang="en-US" dirty="0" smtClean="0"/>
              <a:t>English Faculty </a:t>
            </a:r>
            <a:br>
              <a:rPr lang="en-US" dirty="0" smtClean="0"/>
            </a:br>
            <a:r>
              <a:rPr lang="en-US" b="1" i="1" dirty="0" smtClean="0"/>
              <a:t>Develop </a:t>
            </a:r>
            <a:r>
              <a:rPr lang="en-US" b="1" i="1" dirty="0" smtClean="0"/>
              <a:t>Initiatives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Creating a w</a:t>
            </a:r>
            <a:r>
              <a:rPr lang="en-US" dirty="0" smtClean="0"/>
              <a:t>riting center</a:t>
            </a:r>
            <a:endParaRPr lang="en-US" dirty="0" smtClean="0"/>
          </a:p>
          <a:p>
            <a:r>
              <a:rPr lang="en-US" dirty="0" smtClean="0"/>
              <a:t>Participating in GED Jam </a:t>
            </a:r>
            <a:r>
              <a:rPr lang="en-US" dirty="0"/>
              <a:t>p</a:t>
            </a:r>
            <a:r>
              <a:rPr lang="en-US" dirty="0" smtClean="0"/>
              <a:t>ilot and other ACCEL projects</a:t>
            </a:r>
          </a:p>
          <a:p>
            <a:r>
              <a:rPr lang="en-US" dirty="0" smtClean="0"/>
              <a:t>Developing and assessing learning communities</a:t>
            </a:r>
            <a:endParaRPr lang="en-US" dirty="0" smtClean="0"/>
          </a:p>
          <a:p>
            <a:r>
              <a:rPr lang="en-US" dirty="0" smtClean="0"/>
              <a:t>Developing online supplemental instruction</a:t>
            </a:r>
            <a:endParaRPr lang="en-US" dirty="0" smtClean="0"/>
          </a:p>
          <a:p>
            <a:r>
              <a:rPr lang="en-US" dirty="0" smtClean="0"/>
              <a:t>Developing honors</a:t>
            </a:r>
            <a:r>
              <a:rPr lang="en-US" dirty="0" smtClean="0"/>
              <a:t>’ </a:t>
            </a:r>
            <a:r>
              <a:rPr lang="en-US" dirty="0" smtClean="0"/>
              <a:t>courses</a:t>
            </a:r>
            <a:endParaRPr lang="en-US" dirty="0" smtClean="0"/>
          </a:p>
          <a:p>
            <a:r>
              <a:rPr lang="en-US" dirty="0" smtClean="0"/>
              <a:t>Coordinating events </a:t>
            </a:r>
            <a:r>
              <a:rPr lang="en-US" dirty="0" smtClean="0"/>
              <a:t>including </a:t>
            </a:r>
            <a:r>
              <a:rPr lang="en-US" dirty="0"/>
              <a:t>p</a:t>
            </a:r>
            <a:r>
              <a:rPr lang="en-US" dirty="0" smtClean="0"/>
              <a:t>oetry </a:t>
            </a:r>
            <a:r>
              <a:rPr lang="en-US" dirty="0" smtClean="0"/>
              <a:t>s</a:t>
            </a:r>
            <a:r>
              <a:rPr lang="en-US" dirty="0" smtClean="0"/>
              <a:t>lam, People’s </a:t>
            </a:r>
            <a:r>
              <a:rPr lang="en-US" dirty="0"/>
              <a:t>H</a:t>
            </a:r>
            <a:r>
              <a:rPr lang="en-US" dirty="0" smtClean="0"/>
              <a:t>istory, field trips and speakers</a:t>
            </a:r>
          </a:p>
          <a:p>
            <a:r>
              <a:rPr lang="en-US" dirty="0" smtClean="0"/>
              <a:t>Running Word Jam</a:t>
            </a:r>
          </a:p>
          <a:p>
            <a:r>
              <a:rPr lang="en-US" dirty="0" smtClean="0"/>
              <a:t>Creative </a:t>
            </a:r>
            <a:r>
              <a:rPr lang="en-US" dirty="0"/>
              <a:t>w</a:t>
            </a:r>
            <a:r>
              <a:rPr lang="en-US" dirty="0" smtClean="0"/>
              <a:t>riting club</a:t>
            </a:r>
          </a:p>
          <a:p>
            <a:r>
              <a:rPr lang="en-US" dirty="0" smtClean="0"/>
              <a:t>Implementing programs for underserved students (Puente, Milestones)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561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and Federal Push to Accelerate Student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</a:t>
            </a:r>
            <a:r>
              <a:rPr lang="en-US" dirty="0" smtClean="0"/>
              <a:t>ur </a:t>
            </a:r>
            <a:r>
              <a:rPr lang="en-US" dirty="0" smtClean="0"/>
              <a:t>department</a:t>
            </a:r>
            <a:r>
              <a:rPr lang="en-US" dirty="0"/>
              <a:t> </a:t>
            </a:r>
            <a:r>
              <a:rPr lang="en-US" dirty="0" smtClean="0"/>
              <a:t>has developed accelerated/integrated English courses </a:t>
            </a:r>
            <a:r>
              <a:rPr lang="en-US" dirty="0" smtClean="0"/>
              <a:t>that require faculty who are:</a:t>
            </a:r>
            <a:endParaRPr lang="en-US" dirty="0" smtClean="0"/>
          </a:p>
          <a:p>
            <a:pPr lvl="1"/>
            <a:r>
              <a:rPr lang="en-US" dirty="0" smtClean="0"/>
              <a:t>versed </a:t>
            </a:r>
            <a:r>
              <a:rPr lang="en-US" dirty="0" smtClean="0"/>
              <a:t>in reading and composition pedagogy</a:t>
            </a:r>
          </a:p>
          <a:p>
            <a:pPr lvl="1"/>
            <a:r>
              <a:rPr lang="en-US" dirty="0" smtClean="0"/>
              <a:t>able to teach higher-unit accelerated/integrated courses</a:t>
            </a:r>
          </a:p>
          <a:p>
            <a:pPr lvl="1"/>
            <a:r>
              <a:rPr lang="en-US" dirty="0" smtClean="0"/>
              <a:t>In high demand (and therefore scarce)</a:t>
            </a:r>
          </a:p>
        </p:txBody>
      </p:sp>
    </p:spTree>
    <p:extLst>
      <p:ext uri="{BB962C8B-B14F-4D97-AF65-F5344CB8AC3E}">
        <p14:creationId xmlns:p14="http://schemas.microsoft.com/office/powerpoint/2010/main" val="1941244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Accelerated Courses Are Packed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969527"/>
              </p:ext>
            </p:extLst>
          </p:nvPr>
        </p:nvGraphicFramePr>
        <p:xfrm>
          <a:off x="1463675" y="3412412"/>
          <a:ext cx="6196013" cy="1017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" r:id="rId3" imgW="6883400" imgH="1130300" progId="Word.Document.12">
                  <p:embed/>
                </p:oleObj>
              </mc:Choice>
              <mc:Fallback>
                <p:oleObj name="Document" r:id="rId3" imgW="6883400" imgH="1130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3675" y="3412412"/>
                        <a:ext cx="6196013" cy="1017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848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189</TotalTime>
  <Words>357</Words>
  <Application>Microsoft Macintosh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Pushpin</vt:lpstr>
      <vt:lpstr>Document</vt:lpstr>
      <vt:lpstr>English Department Hiring Justification</vt:lpstr>
      <vt:lpstr>Again?</vt:lpstr>
      <vt:lpstr>Yes</vt:lpstr>
      <vt:lpstr>Productivity by Semester</vt:lpstr>
      <vt:lpstr>Why Not Adjuncts?</vt:lpstr>
      <vt:lpstr>Full-Time English Faculty  Chair and Staff Committees</vt:lpstr>
      <vt:lpstr>Full-Time English Faculty  Develop Initiatives</vt:lpstr>
      <vt:lpstr>State and Federal Push to Accelerate Student Progress</vt:lpstr>
      <vt:lpstr>Our Accelerated Courses Are Packed</vt:lpstr>
      <vt:lpstr>Our Transfer-Level Courses are Packed</vt:lpstr>
      <vt:lpstr>Cañada Needs  More Fulltime Faculty</vt:lpstr>
      <vt:lpstr>Sources</vt:lpstr>
    </vt:vector>
  </TitlesOfParts>
  <Company>Cañada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Department Hiring Justification</dc:title>
  <dc:creator>Lisa Palmer</dc:creator>
  <cp:lastModifiedBy>Lisa Palmer</cp:lastModifiedBy>
  <cp:revision>24</cp:revision>
  <dcterms:created xsi:type="dcterms:W3CDTF">2015-03-03T21:44:57Z</dcterms:created>
  <dcterms:modified xsi:type="dcterms:W3CDTF">2015-03-06T22:13:15Z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607276828</vt:i4>
  </property>
  <property fmtid="{D5CDD505-2E9C-101B-9397-08002B2CF9AE}" pid="3" name="_NewReviewCycle">
    <vt:lpwstr/>
  </property>
  <property fmtid="{D5CDD505-2E9C-101B-9397-08002B2CF9AE}" pid="4" name="_EmailSubject">
    <vt:lpwstr>hiring justifications as of 3/9/15</vt:lpwstr>
  </property>
  <property fmtid="{D5CDD505-2E9C-101B-9397-08002B2CF9AE}" pid="5" name="_AuthorEmail">
    <vt:lpwstr>tanakaj@smccd.edu</vt:lpwstr>
  </property>
  <property fmtid="{D5CDD505-2E9C-101B-9397-08002B2CF9AE}" pid="6" name="_AuthorEmailDisplayName">
    <vt:lpwstr>Tanaka, Jo'an Rosario</vt:lpwstr>
  </property>
</Properties>
</file>