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9" r:id="rId4"/>
    <p:sldId id="261" r:id="rId5"/>
    <p:sldId id="264" r:id="rId6"/>
    <p:sldId id="259" r:id="rId7"/>
    <p:sldId id="268" r:id="rId8"/>
    <p:sldId id="270" r:id="rId9"/>
    <p:sldId id="267" r:id="rId10"/>
    <p:sldId id="266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575E73"/>
    <a:srgbClr val="66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400" autoAdjust="0"/>
  </p:normalViewPr>
  <p:slideViewPr>
    <p:cSldViewPr>
      <p:cViewPr varScale="1">
        <p:scale>
          <a:sx n="63" d="100"/>
          <a:sy n="63" d="100"/>
        </p:scale>
        <p:origin x="13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International Student Applications</a:t>
            </a:r>
          </a:p>
          <a:p>
            <a:pPr>
              <a:defRPr/>
            </a:pPr>
            <a:r>
              <a:rPr lang="en-US" dirty="0"/>
              <a:t>AY12-13 to AY 14-15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Applications!$B$2</c:f>
              <c:strCache>
                <c:ptCount val="1"/>
                <c:pt idx="0">
                  <c:v>Total Apps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Applications!$A$3:$A$9</c:f>
              <c:strCache>
                <c:ptCount val="7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4">
                  <c:v>Spring 2013</c:v>
                </c:pt>
                <c:pt idx="5">
                  <c:v>Spring 2014</c:v>
                </c:pt>
                <c:pt idx="6">
                  <c:v>Spring 2015</c:v>
                </c:pt>
              </c:strCache>
            </c:strRef>
          </c:cat>
          <c:val>
            <c:numRef>
              <c:f>Applications!$B$3:$B$9</c:f>
              <c:numCache>
                <c:formatCode>General</c:formatCode>
                <c:ptCount val="7"/>
                <c:pt idx="0">
                  <c:v>103</c:v>
                </c:pt>
                <c:pt idx="1">
                  <c:v>65</c:v>
                </c:pt>
                <c:pt idx="2">
                  <c:v>76</c:v>
                </c:pt>
                <c:pt idx="4">
                  <c:v>56</c:v>
                </c:pt>
                <c:pt idx="5">
                  <c:v>38</c:v>
                </c:pt>
                <c:pt idx="6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Applications!$C$2</c:f>
              <c:strCache>
                <c:ptCount val="1"/>
                <c:pt idx="0">
                  <c:v>Total Admitted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Applications!$A$3:$A$9</c:f>
              <c:strCache>
                <c:ptCount val="7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4">
                  <c:v>Spring 2013</c:v>
                </c:pt>
                <c:pt idx="5">
                  <c:v>Spring 2014</c:v>
                </c:pt>
                <c:pt idx="6">
                  <c:v>Spring 2015</c:v>
                </c:pt>
              </c:strCache>
            </c:strRef>
          </c:cat>
          <c:val>
            <c:numRef>
              <c:f>Applications!$C$3:$C$9</c:f>
              <c:numCache>
                <c:formatCode>General</c:formatCode>
                <c:ptCount val="7"/>
                <c:pt idx="0">
                  <c:v>46</c:v>
                </c:pt>
                <c:pt idx="1">
                  <c:v>25</c:v>
                </c:pt>
                <c:pt idx="2">
                  <c:v>48</c:v>
                </c:pt>
                <c:pt idx="4">
                  <c:v>15</c:v>
                </c:pt>
                <c:pt idx="5">
                  <c:v>19</c:v>
                </c:pt>
                <c:pt idx="6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Applications!$D$2</c:f>
              <c:strCache>
                <c:ptCount val="1"/>
                <c:pt idx="0">
                  <c:v>Total Enrolled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Applications!$A$3:$A$9</c:f>
              <c:strCache>
                <c:ptCount val="7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4">
                  <c:v>Spring 2013</c:v>
                </c:pt>
                <c:pt idx="5">
                  <c:v>Spring 2014</c:v>
                </c:pt>
                <c:pt idx="6">
                  <c:v>Spring 2015</c:v>
                </c:pt>
              </c:strCache>
            </c:strRef>
          </c:cat>
          <c:val>
            <c:numRef>
              <c:f>Applications!$D$3:$D$9</c:f>
              <c:numCache>
                <c:formatCode>General</c:formatCode>
                <c:ptCount val="7"/>
                <c:pt idx="0">
                  <c:v>26</c:v>
                </c:pt>
                <c:pt idx="1">
                  <c:v>11</c:v>
                </c:pt>
                <c:pt idx="2">
                  <c:v>35</c:v>
                </c:pt>
                <c:pt idx="4">
                  <c:v>6</c:v>
                </c:pt>
                <c:pt idx="5">
                  <c:v>15</c:v>
                </c:pt>
                <c:pt idx="6">
                  <c:v>28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220408"/>
        <c:axId val="173220792"/>
      </c:lineChart>
      <c:catAx>
        <c:axId val="17322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20792"/>
        <c:crosses val="autoZero"/>
        <c:auto val="1"/>
        <c:lblAlgn val="ctr"/>
        <c:lblOffset val="100"/>
        <c:noMultiLvlLbl val="0"/>
      </c:catAx>
      <c:valAx>
        <c:axId val="173220792"/>
        <c:scaling>
          <c:orientation val="minMax"/>
          <c:max val="105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22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International Student Enrollment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'CAN-SKY Enrollment'!$B$2</c:f>
              <c:strCache>
                <c:ptCount val="1"/>
                <c:pt idx="0">
                  <c:v>CAN</c:v>
                </c:pt>
              </c:strCache>
            </c:strRef>
          </c:tx>
          <c:spPr>
            <a:ln w="317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>
                    <a:lumMod val="75000"/>
                  </a:schemeClr>
                </a:solidFill>
                <a:prstDash val="dash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'CAN-SKY Enrollment'!$A$3:$A$10</c:f>
              <c:strCache>
                <c:ptCount val="8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  <c:pt idx="7">
                  <c:v>Spring 2016</c:v>
                </c:pt>
              </c:strCache>
            </c:strRef>
          </c:cat>
          <c:val>
            <c:numRef>
              <c:f>'CAN-SKY Enrollment'!$B$3:$B$10</c:f>
              <c:numCache>
                <c:formatCode>0</c:formatCode>
                <c:ptCount val="8"/>
                <c:pt idx="0">
                  <c:v>42</c:v>
                </c:pt>
                <c:pt idx="1">
                  <c:v>46</c:v>
                </c:pt>
                <c:pt idx="2">
                  <c:v>38</c:v>
                </c:pt>
                <c:pt idx="3">
                  <c:v>47</c:v>
                </c:pt>
                <c:pt idx="4">
                  <c:v>67</c:v>
                </c:pt>
                <c:pt idx="5">
                  <c:v>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'CAN-SKY Enrollment'!$C$2</c:f>
              <c:strCache>
                <c:ptCount val="1"/>
                <c:pt idx="0">
                  <c:v>SKY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'CAN-SKY Enrollment'!$A$3:$A$10</c:f>
              <c:strCache>
                <c:ptCount val="8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  <c:pt idx="7">
                  <c:v>Spring 2016</c:v>
                </c:pt>
              </c:strCache>
            </c:strRef>
          </c:cat>
          <c:val>
            <c:numRef>
              <c:f>'CAN-SKY Enrollment'!$C$3:$C$10</c:f>
              <c:numCache>
                <c:formatCode>General</c:formatCode>
                <c:ptCount val="8"/>
                <c:pt idx="0">
                  <c:v>47</c:v>
                </c:pt>
                <c:pt idx="1">
                  <c:v>68</c:v>
                </c:pt>
                <c:pt idx="2">
                  <c:v>85</c:v>
                </c:pt>
                <c:pt idx="3">
                  <c:v>97</c:v>
                </c:pt>
                <c:pt idx="4">
                  <c:v>96</c:v>
                </c:pt>
                <c:pt idx="5">
                  <c:v>139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046144"/>
        <c:axId val="173050624"/>
      </c:lineChart>
      <c:catAx>
        <c:axId val="17304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0624"/>
        <c:crosses val="autoZero"/>
        <c:auto val="1"/>
        <c:lblAlgn val="ctr"/>
        <c:lblOffset val="100"/>
        <c:noMultiLvlLbl val="0"/>
      </c:catAx>
      <c:valAx>
        <c:axId val="173050624"/>
        <c:scaling>
          <c:orientation val="minMax"/>
          <c:max val="140"/>
          <c:min val="2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International Student Appointments/Drop Ins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 w="69850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6929316171236064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Spring 2013</c:v>
                </c:pt>
                <c:pt idx="1">
                  <c:v>Fall 2013</c:v>
                </c:pt>
                <c:pt idx="2">
                  <c:v>Spring 2014</c:v>
                </c:pt>
                <c:pt idx="3">
                  <c:v>Fall 2014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98</c:v>
                </c:pt>
                <c:pt idx="2">
                  <c:v>111</c:v>
                </c:pt>
                <c:pt idx="3">
                  <c:v>207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182000"/>
        <c:axId val="173182384"/>
      </c:lineChart>
      <c:catAx>
        <c:axId val="17318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2384"/>
        <c:crosses val="autoZero"/>
        <c:auto val="1"/>
        <c:lblAlgn val="ctr"/>
        <c:lblOffset val="100"/>
        <c:noMultiLvlLbl val="0"/>
      </c:catAx>
      <c:valAx>
        <c:axId val="1731823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8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0.74766</cdr:x>
      <cdr:y>0.62903</cdr:y>
    </cdr:from>
    <cdr:to>
      <cdr:x>0.81927</cdr:x>
      <cdr:y>0.70721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096000" y="2971800"/>
          <a:ext cx="5838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50%</a:t>
          </a:r>
          <a:endParaRPr lang="en-US" dirty="0"/>
        </a:p>
      </cdr:txBody>
    </cdr:sp>
  </cdr:relSizeAnchor>
  <cdr:relSizeAnchor xmlns:cdr="http://schemas.openxmlformats.org/drawingml/2006/chartDrawing">
    <cdr:from>
      <cdr:x>0.08411</cdr:x>
      <cdr:y>0.48387</cdr:y>
    </cdr:from>
    <cdr:to>
      <cdr:x>0.15572</cdr:x>
      <cdr:y>0.56205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2286000"/>
          <a:ext cx="5838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4</a:t>
          </a:r>
          <a:r>
            <a:rPr lang="en-US" dirty="0" smtClean="0"/>
            <a:t>5</a:t>
          </a:r>
          <a:r>
            <a:rPr lang="en-US" dirty="0" smtClean="0"/>
            <a:t>%</a:t>
          </a:r>
          <a:endParaRPr lang="en-US" dirty="0"/>
        </a:p>
      </cdr:txBody>
    </cdr:sp>
  </cdr:relSizeAnchor>
  <cdr:relSizeAnchor xmlns:cdr="http://schemas.openxmlformats.org/drawingml/2006/chartDrawing">
    <cdr:from>
      <cdr:x>0.05607</cdr:x>
      <cdr:y>0.74018</cdr:y>
    </cdr:from>
    <cdr:to>
      <cdr:x>0.12768</cdr:x>
      <cdr:y>0.81836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7200" y="3496922"/>
          <a:ext cx="58381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57%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502856-DDF3-4DBF-B053-7228225ED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6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E23594-9C2A-40AB-9954-3D853F312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0E46-AD29-46FC-8F74-5D5AEC48636E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171"/>
            <a:ext cx="9144000" cy="4575658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0" y="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 rot="10800000">
            <a:off x="0" y="487680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265"/>
            <a:ext cx="1632609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6019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Cañada College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From here you can go anywhere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5334000"/>
            <a:ext cx="8763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International Student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Supinda Sirihekaphong  ● 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sirihekaphongs@smccd.edu  ●  1-650-304-3440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3505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2494" y="970170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Questions?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Thank You.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074" name="Picture 2" descr="https://scontent-sjc.xx.fbcdn.net/hphotos-xpf1/v/t1.0-9/10984039_467297690089466_4666356024919038257_n.jpg?oh=d1959cd28a007a0025ab053ba6bc4c7c&amp;oe=5579B95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0330" r="9963"/>
          <a:stretch/>
        </p:blipFill>
        <p:spPr bwMode="auto">
          <a:xfrm>
            <a:off x="155575" y="3886200"/>
            <a:ext cx="3044825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sjc.xx.fbcdn.net/hphotos-xpa1/v/l/t1.0-9/1979672_308603279292242_1637715423_n.jpg?oh=5ae71bf881b685957387090f75bd37f0&amp;oe=557EF6B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9928" b="20578"/>
          <a:stretch/>
        </p:blipFill>
        <p:spPr bwMode="auto">
          <a:xfrm>
            <a:off x="6096000" y="3889164"/>
            <a:ext cx="29371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sjc.xx.fbcdn.net/hphotos-frc3/v/t1.0-9/995763_228551527297418_1516557111_n.jpg?oh=d0c933abd5071f4ddf8833690c827b9c&amp;oe=557E38B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"/>
          <a:stretch/>
        </p:blipFill>
        <p:spPr bwMode="auto">
          <a:xfrm>
            <a:off x="3332511" y="3886200"/>
            <a:ext cx="2631378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3043" y="316782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Mission Statement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21" y="1298565"/>
            <a:ext cx="8436157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Provide individualized services to students, so they can achieve their personal, educational, and professional goals.</a:t>
            </a:r>
          </a:p>
          <a:p>
            <a:pPr>
              <a:spcAft>
                <a:spcPts val="1000"/>
              </a:spcAft>
            </a:pPr>
            <a:endParaRPr lang="en-US" sz="1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Promote understanding and respect for community engagement and cultural exchange.</a:t>
            </a:r>
            <a:endParaRPr lang="en-US" sz="30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8630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0" y="4686300"/>
            <a:ext cx="2590800" cy="1943100"/>
          </a:xfrm>
          <a:prstGeom prst="rect">
            <a:avLst/>
          </a:prstGeom>
        </p:spPr>
      </p:pic>
      <p:pic>
        <p:nvPicPr>
          <p:cNvPr id="1026" name="Picture 2" descr="https://scontent-sjc.xx.fbcdn.net/hphotos-xpf1/v/t1.0-9/10368439_473711466114755_3580372807638028175_n.jpg?oh=9aed583109ae00cfdd7c6f0ccf40fb30&amp;oe=5587C1A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r="9693"/>
          <a:stretch/>
        </p:blipFill>
        <p:spPr bwMode="auto">
          <a:xfrm>
            <a:off x="6005301" y="4648200"/>
            <a:ext cx="2681500" cy="19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143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790" y="263027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Student Learning Outcomes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90" y="1447800"/>
            <a:ext cx="5258170" cy="506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1. International students will understand and maintain their F-1 immigration rights and responsibilities.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 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2. International students will increase their knowledge of services and tools available to reach their education goal (complete a program of study or transfer to a 4-year university). 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 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3. International students will become an active member of the Canada College community. ISC must help international students understand the importance of engagement in achieving their education goals.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" t="19612" r="11667" b="12570"/>
          <a:stretch/>
        </p:blipFill>
        <p:spPr>
          <a:xfrm>
            <a:off x="5791200" y="1164422"/>
            <a:ext cx="3092450" cy="165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5092" r="5833" b="13805"/>
          <a:stretch/>
        </p:blipFill>
        <p:spPr>
          <a:xfrm>
            <a:off x="5791200" y="4905561"/>
            <a:ext cx="3093272" cy="1718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7"/>
          <a:stretch/>
        </p:blipFill>
        <p:spPr>
          <a:xfrm>
            <a:off x="5791200" y="2903964"/>
            <a:ext cx="3092450" cy="19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a-a.akamaihd.net/hphotos-ak-xaf1/v/t1.0-9/11001853_473711599448075_8534184699972516872_n.jpg?oh=3bdf195b7441350a0d733621e00ba316&amp;oe=557CEF28&amp;__gda__=1434373017_f1ece087a3cca0b6c1f33020127dad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79" y="886097"/>
            <a:ext cx="2530043" cy="18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Document 3"/>
          <p:cNvSpPr/>
          <p:nvPr/>
        </p:nvSpPr>
        <p:spPr>
          <a:xfrm>
            <a:off x="0" y="0"/>
            <a:ext cx="9144000" cy="1219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csusmchronicle.com/wp-content/uploads/2012/10/textbooks.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387">
            <a:off x="5972146" y="3559542"/>
            <a:ext cx="3274798" cy="22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rc_mi" descr="4e98341c3d25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04" y="2345037"/>
            <a:ext cx="2069517" cy="137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599" y="304800"/>
            <a:ext cx="8438033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Activities &amp;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435" y="1503680"/>
            <a:ext cx="4569229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Recruitment &amp; Outreach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Admissions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3-day Orientation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Immigration Advising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Academic Advising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Employment Advising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Student Life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Study Abroad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>
              <a:latin typeface="Garamond" pitchFamily="18" charset="0"/>
            </a:endParaRPr>
          </a:p>
        </p:txBody>
      </p:sp>
      <p:pic>
        <p:nvPicPr>
          <p:cNvPr id="28" name="irc_mi" descr="winnieI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672">
            <a:off x="5428266" y="3424703"/>
            <a:ext cx="1884829" cy="24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ANd9GcQQYobVHyIJ7Y31GT7VeiVMGLKWoX1JiwQNFnDRMxjh7NZlMD2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01" y="2565846"/>
            <a:ext cx="1542199" cy="10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s://egov.ice.gov/sevis/images/header-b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r="50140"/>
          <a:stretch>
            <a:fillRect/>
          </a:stretch>
        </p:blipFill>
        <p:spPr bwMode="auto">
          <a:xfrm rot="322477">
            <a:off x="5624327" y="5746150"/>
            <a:ext cx="2919413" cy="8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339729">
            <a:off x="6277808" y="5797744"/>
            <a:ext cx="232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Garamond" pitchFamily="18" charset="0"/>
              </a:rPr>
              <a:t>U.S. Customs &amp;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Garamond" pitchFamily="18" charset="0"/>
              </a:rPr>
              <a:t>Border Protection</a:t>
            </a:r>
            <a:endParaRPr lang="en-US" sz="2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4" name="dhs-logo" descr="U.S. Department of Homeland Securit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625">
            <a:off x="5654108" y="5684230"/>
            <a:ext cx="725337" cy="6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9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4478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38033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Admissions Application Trends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741752"/>
              </p:ext>
            </p:extLst>
          </p:nvPr>
        </p:nvGraphicFramePr>
        <p:xfrm>
          <a:off x="533400" y="16764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2400" y="42321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47511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43760" y="438179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8878" y="3862864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63% </a:t>
            </a:r>
            <a:r>
              <a:rPr lang="en-US" dirty="0" smtClean="0"/>
              <a:t>take rate</a:t>
            </a:r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2400107" y="5334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44</a:t>
            </a:r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4" name="TextBox 1"/>
          <p:cNvSpPr txBox="1"/>
          <p:nvPr/>
        </p:nvSpPr>
        <p:spPr>
          <a:xfrm>
            <a:off x="3505200" y="47511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73</a:t>
            </a:r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5" name="TextBox 1"/>
          <p:cNvSpPr txBox="1"/>
          <p:nvPr/>
        </p:nvSpPr>
        <p:spPr>
          <a:xfrm>
            <a:off x="7772400" y="512027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82</a:t>
            </a:r>
            <a:r>
              <a:rPr lang="en-US" sz="1800" dirty="0" smtClean="0"/>
              <a:t>%</a:t>
            </a:r>
            <a:endParaRPr lang="en-US" sz="1800" dirty="0"/>
          </a:p>
        </p:txBody>
      </p:sp>
      <p:sp>
        <p:nvSpPr>
          <p:cNvPr id="16" name="TextBox 1"/>
          <p:cNvSpPr txBox="1"/>
          <p:nvPr/>
        </p:nvSpPr>
        <p:spPr>
          <a:xfrm>
            <a:off x="6667307" y="5334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79%</a:t>
            </a:r>
            <a:endParaRPr lang="en-US" sz="1800" dirty="0"/>
          </a:p>
        </p:txBody>
      </p:sp>
      <p:sp>
        <p:nvSpPr>
          <p:cNvPr id="17" name="TextBox 1"/>
          <p:cNvSpPr txBox="1"/>
          <p:nvPr/>
        </p:nvSpPr>
        <p:spPr>
          <a:xfrm>
            <a:off x="5086254" y="530494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40</a:t>
            </a:r>
            <a:r>
              <a:rPr lang="en-US" sz="1800" dirty="0" smtClean="0"/>
              <a:t>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09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96261"/>
              </p:ext>
            </p:extLst>
          </p:nvPr>
        </p:nvGraphicFramePr>
        <p:xfrm>
          <a:off x="456294" y="1905000"/>
          <a:ext cx="815430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Enrollment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019800" y="4191000"/>
            <a:ext cx="2515506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Projected Trend (conservative)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3505200"/>
            <a:ext cx="478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2319489"/>
            <a:ext cx="478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710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Services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543287"/>
              </p:ext>
            </p:extLst>
          </p:nvPr>
        </p:nvGraphicFramePr>
        <p:xfrm>
          <a:off x="304800" y="1752600"/>
          <a:ext cx="845910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70785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Student Impact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16764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 panose="02020404030301010803" pitchFamily="18" charset="0"/>
              </a:rPr>
              <a:t>New sections of ESL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Fall 2014: Opened up a section of ESL 923 (6 internationals of 28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Spring 2015: Opened up a section of ESL 400 &amp; LIBR 100 (8 of 20 students)</a:t>
            </a:r>
          </a:p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 smtClean="0">
                <a:latin typeface="Garamond" panose="02020404030301010803" pitchFamily="18" charset="0"/>
              </a:rPr>
              <a:t>Student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AY 2013-204: 8 employment on campus (Ambassadors, Bookstore, Tutors)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AY 2014-2015: 17 employment on campus</a:t>
            </a:r>
          </a:p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 smtClean="0">
                <a:latin typeface="Garamond" panose="02020404030301010803" pitchFamily="18" charset="0"/>
              </a:rPr>
              <a:t>ISC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Transfer, Class Participation, and Employment Workshops are open to all international and ESL students</a:t>
            </a:r>
          </a:p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 smtClean="0">
                <a:latin typeface="Garamond" panose="02020404030301010803" pitchFamily="18" charset="0"/>
              </a:rPr>
              <a:t>Student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ASCC Service of international students doubled from AY13-14 to AY 14-15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aramond" panose="02020404030301010803" pitchFamily="18" charset="0"/>
              </a:rPr>
              <a:t>International Culture Exchange Club (Foreign Film Nights, Language Exchange), Glee Club, Career Club, Business &amp; Entrepreneurship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219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1" y="304800"/>
            <a:ext cx="897143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ISC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Staffing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416414"/>
            <a:ext cx="7810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 smtClean="0">
                <a:latin typeface="Garamond" pitchFamily="18" charset="0"/>
              </a:rPr>
              <a:t>Dean of Counseling Services</a:t>
            </a:r>
          </a:p>
          <a:p>
            <a:pPr marL="228600">
              <a:spcAft>
                <a:spcPts val="1000"/>
              </a:spcAft>
            </a:pPr>
            <a:r>
              <a:rPr lang="en-US" sz="2000" dirty="0" smtClean="0">
                <a:latin typeface="Garamond" pitchFamily="18" charset="0"/>
              </a:rPr>
              <a:t>Administrative oversight </a:t>
            </a:r>
          </a:p>
          <a:p>
            <a:pPr>
              <a:spcAft>
                <a:spcPts val="1000"/>
              </a:spcAft>
            </a:pPr>
            <a:r>
              <a:rPr lang="en-US" sz="2000" b="1" dirty="0" smtClean="0">
                <a:latin typeface="Garamond" pitchFamily="18" charset="0"/>
              </a:rPr>
              <a:t>Full-time International Program  Manager</a:t>
            </a:r>
          </a:p>
          <a:p>
            <a:pPr marL="284163">
              <a:spcAft>
                <a:spcPts val="1000"/>
              </a:spcAft>
            </a:pPr>
            <a:r>
              <a:rPr lang="en-US" sz="2000" dirty="0" smtClean="0">
                <a:latin typeface="Garamond" pitchFamily="18" charset="0"/>
              </a:rPr>
              <a:t>Fairy godmother, paper pusher, enforcer, etc.</a:t>
            </a:r>
          </a:p>
          <a:p>
            <a:pPr marL="284163">
              <a:spcAft>
                <a:spcPts val="1000"/>
              </a:spcAft>
            </a:pPr>
            <a:r>
              <a:rPr lang="en-US" sz="2000" dirty="0" smtClean="0">
                <a:latin typeface="Garamond" pitchFamily="18" charset="0"/>
              </a:rPr>
              <a:t>(50 hours per week)</a:t>
            </a:r>
          </a:p>
          <a:p>
            <a:pPr>
              <a:spcAft>
                <a:spcPts val="1000"/>
              </a:spcAft>
            </a:pPr>
            <a:r>
              <a:rPr lang="en-US" sz="2000" b="1" dirty="0" smtClean="0">
                <a:latin typeface="Garamond" pitchFamily="18" charset="0"/>
              </a:rPr>
              <a:t>4 International Student Ambassadors</a:t>
            </a:r>
          </a:p>
          <a:p>
            <a:pPr marL="284163">
              <a:spcAft>
                <a:spcPts val="1000"/>
              </a:spcAft>
            </a:pPr>
            <a:r>
              <a:rPr lang="en-US" sz="2000" dirty="0" smtClean="0">
                <a:latin typeface="Garamond" pitchFamily="18" charset="0"/>
              </a:rPr>
              <a:t>Peer mentor and answer email inquiries</a:t>
            </a:r>
          </a:p>
          <a:p>
            <a:pPr marL="284163">
              <a:spcAft>
                <a:spcPts val="1000"/>
              </a:spcAft>
            </a:pPr>
            <a:r>
              <a:rPr lang="en-US" sz="2000" dirty="0" smtClean="0">
                <a:latin typeface="Garamond" pitchFamily="18" charset="0"/>
              </a:rPr>
              <a:t>(5 hours per week x 4 = 20 hours)</a:t>
            </a:r>
          </a:p>
          <a:p>
            <a:pPr>
              <a:spcAft>
                <a:spcPts val="1000"/>
              </a:spcAft>
            </a:pPr>
            <a:r>
              <a:rPr lang="en-US" sz="2000" b="1" dirty="0" smtClean="0">
                <a:solidFill>
                  <a:srgbClr val="006600"/>
                </a:solidFill>
                <a:latin typeface="Garamond" pitchFamily="18" charset="0"/>
              </a:rPr>
              <a:t>Part-time Program Services Coordinator</a:t>
            </a:r>
          </a:p>
          <a:p>
            <a:pPr marL="284163" lvl="1">
              <a:spcAft>
                <a:spcPts val="1000"/>
              </a:spcAft>
            </a:pPr>
            <a:r>
              <a:rPr lang="en-US" sz="2000" dirty="0" smtClean="0">
                <a:solidFill>
                  <a:srgbClr val="006600"/>
                </a:solidFill>
                <a:latin typeface="Garamond" pitchFamily="18" charset="0"/>
              </a:rPr>
              <a:t>International admissions</a:t>
            </a:r>
          </a:p>
          <a:p>
            <a:pPr marL="284163" lvl="1">
              <a:spcAft>
                <a:spcPts val="1000"/>
              </a:spcAft>
            </a:pPr>
            <a:r>
              <a:rPr lang="en-US" sz="2000" dirty="0" smtClean="0">
                <a:solidFill>
                  <a:srgbClr val="006600"/>
                </a:solidFill>
                <a:latin typeface="Garamond" pitchFamily="18" charset="0"/>
              </a:rPr>
              <a:t>Students services</a:t>
            </a:r>
          </a:p>
          <a:p>
            <a:pPr marL="284163" lvl="1">
              <a:spcAft>
                <a:spcPts val="1000"/>
              </a:spcAft>
            </a:pPr>
            <a:r>
              <a:rPr lang="en-US" sz="2000" dirty="0">
                <a:solidFill>
                  <a:srgbClr val="006600"/>
                </a:solidFill>
                <a:latin typeface="Garamond" pitchFamily="18" charset="0"/>
              </a:rPr>
              <a:t>(</a:t>
            </a:r>
            <a:r>
              <a:rPr lang="en-US" sz="2000" dirty="0" smtClean="0">
                <a:solidFill>
                  <a:srgbClr val="006600"/>
                </a:solidFill>
                <a:latin typeface="Garamond" pitchFamily="18" charset="0"/>
              </a:rPr>
              <a:t>20 </a:t>
            </a:r>
            <a:r>
              <a:rPr lang="en-US" sz="2000" dirty="0">
                <a:solidFill>
                  <a:srgbClr val="006600"/>
                </a:solidFill>
                <a:latin typeface="Garamond" pitchFamily="18" charset="0"/>
              </a:rPr>
              <a:t>hours per </a:t>
            </a:r>
            <a:r>
              <a:rPr lang="en-US" sz="2000" dirty="0" smtClean="0">
                <a:solidFill>
                  <a:srgbClr val="006600"/>
                </a:solidFill>
                <a:latin typeface="Garamond" pitchFamily="18" charset="0"/>
              </a:rPr>
              <a:t>week)</a:t>
            </a:r>
            <a:endParaRPr lang="en-US" sz="2000" dirty="0">
              <a:solidFill>
                <a:srgbClr val="006600"/>
              </a:solidFill>
              <a:latin typeface="Garamond" pitchFamily="18" charset="0"/>
            </a:endParaRPr>
          </a:p>
          <a:p>
            <a:pPr>
              <a:spcAft>
                <a:spcPts val="1000"/>
              </a:spcAft>
            </a:pPr>
            <a:endParaRPr lang="en-US" sz="2000" dirty="0">
              <a:latin typeface="Garamond" pitchFamily="18" charset="0"/>
            </a:endParaRPr>
          </a:p>
        </p:txBody>
      </p:sp>
      <p:pic>
        <p:nvPicPr>
          <p:cNvPr id="2052" name="Picture 4" descr="http://www.spotpress.com.au/wp-content/uploads/2012/09/customer-ser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81396"/>
            <a:ext cx="38700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2195796"/>
            <a:ext cx="1575816" cy="4770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666666"/>
              </a:gs>
              <a:gs pos="100000">
                <a:srgbClr val="575E73"/>
              </a:gs>
            </a:gsLst>
            <a:lin ang="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</a:t>
            </a:r>
            <a:endParaRPr lang="en-US" sz="25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://selectedphoto.ro/wp-content/uploads/2011/03/Happy-People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11651"/>
          <a:stretch/>
        </p:blipFill>
        <p:spPr bwMode="auto">
          <a:xfrm>
            <a:off x="5105400" y="4415646"/>
            <a:ext cx="3870036" cy="22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3834" y="6172200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District funded!!!!</a:t>
            </a:r>
            <a:endParaRPr lang="en-US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342</Words>
  <Application>Microsoft Office PowerPoint</Application>
  <PresentationFormat>On-screen Show (4:3)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Sirihekaphong, Supinda</dc:creator>
  <cp:lastModifiedBy>Sirihekaphong, Supinda</cp:lastModifiedBy>
  <cp:revision>78</cp:revision>
  <cp:lastPrinted>2014-07-09T20:13:21Z</cp:lastPrinted>
  <dcterms:created xsi:type="dcterms:W3CDTF">2014-03-17T19:56:33Z</dcterms:created>
  <dcterms:modified xsi:type="dcterms:W3CDTF">2015-03-05T20:00:39Z</dcterms:modified>
</cp:coreProperties>
</file>