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49" r:id="rId2"/>
  </p:sldMasterIdLst>
  <p:notesMasterIdLst>
    <p:notesMasterId r:id="rId10"/>
  </p:notesMasterIdLst>
  <p:handoutMasterIdLst>
    <p:handoutMasterId r:id="rId11"/>
  </p:handoutMasterIdLst>
  <p:sldIdLst>
    <p:sldId id="267" r:id="rId3"/>
    <p:sldId id="287" r:id="rId4"/>
    <p:sldId id="290" r:id="rId5"/>
    <p:sldId id="274" r:id="rId6"/>
    <p:sldId id="275" r:id="rId7"/>
    <p:sldId id="291" r:id="rId8"/>
    <p:sldId id="266" r:id="rId9"/>
  </p:sldIdLst>
  <p:sldSz cx="13004800" cy="9753600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1pPr>
    <a:lvl2pPr marL="4572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2pPr>
    <a:lvl3pPr marL="9144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3pPr>
    <a:lvl4pPr marL="13716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4pPr>
    <a:lvl5pPr marL="1828800" algn="ctr" rtl="0" fontAlgn="base">
      <a:spcBef>
        <a:spcPct val="0"/>
      </a:spcBef>
      <a:spcAft>
        <a:spcPct val="0"/>
      </a:spcAft>
      <a:defRPr sz="4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5pPr>
    <a:lvl6pPr marL="22860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6pPr>
    <a:lvl7pPr marL="27432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7pPr>
    <a:lvl8pPr marL="32004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8pPr>
    <a:lvl9pPr marL="3657600" algn="l" defTabSz="914400" rtl="0" eaLnBrk="1" latinLnBrk="0" hangingPunct="1">
      <a:defRPr sz="4200" kern="1200">
        <a:solidFill>
          <a:srgbClr val="FFFFFF"/>
        </a:solidFill>
        <a:latin typeface="Gill Sans" charset="0"/>
        <a:ea typeface="ヒラギノ角ゴ ProN W3" charset="-128"/>
        <a:cs typeface="+mn-cs"/>
        <a:sym typeface="Gill Sans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3072">
          <p15:clr>
            <a:srgbClr val="A4A3A4"/>
          </p15:clr>
        </p15:guide>
        <p15:guide id="2" pos="40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1000" y="-128"/>
      </p:cViewPr>
      <p:guideLst>
        <p:guide orient="horz" pos="3072"/>
        <p:guide pos="409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0F7E29-A5EA-48B4-83F3-8DBC1366663F}" type="datetimeFigureOut">
              <a:rPr lang="en-US" smtClean="0"/>
              <a:pPr/>
              <a:t>3/9/15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3246FF-7CB9-42E0-B2CB-DACF96448AC9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98406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Rectangle 2"/>
          <p:cNvSpPr>
            <a:spLocks noGrp="1" noChangeArrowheads="1"/>
          </p:cNvSpPr>
          <p:nvPr>
            <p:ph type="body" sz="quarter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790501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Gill Sans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1943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636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65125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#2 For consistency and predictability,</a:t>
            </a:r>
            <a:r>
              <a:rPr lang="en-US" baseline="0" dirty="0" smtClean="0"/>
              <a:t> students have asked that FT faculty teach calculus and above.</a:t>
            </a:r>
          </a:p>
          <a:p>
            <a:r>
              <a:rPr lang="en-US" baseline="0" dirty="0" smtClean="0"/>
              <a:t>#3 If no math instructor has release time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885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1638300"/>
            <a:ext cx="2616200" cy="452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1638300"/>
            <a:ext cx="7696200" cy="452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4725" y="3030538"/>
            <a:ext cx="11055350" cy="20907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51038" y="5527675"/>
            <a:ext cx="9102725" cy="2492375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2768600"/>
            <a:ext cx="5156200" cy="5715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18600" y="254000"/>
            <a:ext cx="2616200" cy="8229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70000" y="254000"/>
            <a:ext cx="7696200" cy="8229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7113" y="6267450"/>
            <a:ext cx="11053762" cy="193675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7113" y="4133850"/>
            <a:ext cx="11053762" cy="213360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700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78600" y="5029200"/>
            <a:ext cx="5156200" cy="11303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90525"/>
            <a:ext cx="11703050" cy="1625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0875" y="2182813"/>
            <a:ext cx="5745163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0875" y="3092450"/>
            <a:ext cx="5745163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05588" y="2182813"/>
            <a:ext cx="5748337" cy="90963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5588" y="3092450"/>
            <a:ext cx="5748337" cy="56197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0875" y="388938"/>
            <a:ext cx="4278313" cy="1652587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4763" y="388938"/>
            <a:ext cx="7269162" cy="83232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50875" y="2041525"/>
            <a:ext cx="4278313" cy="66706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49525" y="6827838"/>
            <a:ext cx="7802563" cy="8064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49525" y="871538"/>
            <a:ext cx="7802563" cy="58515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>
              <a:sym typeface="Gill Sans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49525" y="7634288"/>
            <a:ext cx="7802563" cy="114458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 xmlns:p14="http://schemas.microsoft.com/office/powerpoint/2010/main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1638300"/>
            <a:ext cx="10464800" cy="3302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5029200"/>
            <a:ext cx="10464800" cy="11303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342900" indent="-3429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742950" indent="-28575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1430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16002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057400" indent="-228600" algn="ctr" rtl="0" eaLnBrk="0" fontAlgn="base" hangingPunct="0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270000" y="254000"/>
            <a:ext cx="10464800" cy="24384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title style</a:t>
            </a:r>
          </a:p>
        </p:txBody>
      </p:sp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70000" y="2768600"/>
            <a:ext cx="10464800" cy="57150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>
                <a:sym typeface="Gill Sans" charset="0"/>
              </a:rPr>
              <a:t>Click to edit Master text styles</a:t>
            </a:r>
          </a:p>
          <a:p>
            <a:pPr lvl="1"/>
            <a:r>
              <a:rPr lang="en-US" smtClean="0">
                <a:sym typeface="Gill Sans" charset="0"/>
              </a:rPr>
              <a:t>Second level</a:t>
            </a:r>
          </a:p>
          <a:p>
            <a:pPr lvl="2"/>
            <a:r>
              <a:rPr lang="en-US" smtClean="0">
                <a:sym typeface="Gill Sans" charset="0"/>
              </a:rPr>
              <a:t>Third level</a:t>
            </a:r>
          </a:p>
          <a:p>
            <a:pPr lvl="3"/>
            <a:r>
              <a:rPr lang="en-US" smtClean="0">
                <a:sym typeface="Gill Sans" charset="0"/>
              </a:rPr>
              <a:t>Fourth level</a:t>
            </a:r>
          </a:p>
          <a:p>
            <a:pPr lvl="4"/>
            <a:r>
              <a:rPr lang="en-US" smtClean="0">
                <a:sym typeface="Gill Sans" charset="0"/>
              </a:rPr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xmlns:p14="http://schemas.microsoft.com/office/powerpoint/2010/main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+mj-lt"/>
          <a:ea typeface="+mj-ea"/>
          <a:cs typeface="+mj-cs"/>
          <a:sym typeface="Gill Sans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8400">
          <a:solidFill>
            <a:schemeClr val="tx1"/>
          </a:solidFill>
          <a:latin typeface="Gill Sans" charset="0"/>
          <a:ea typeface="ヒラギノ角ゴ ProN W3" charset="-128"/>
          <a:cs typeface="ヒラギノ角ゴ ProN W3" charset="-128"/>
          <a:sym typeface="Gill Sans" charset="0"/>
        </a:defRPr>
      </a:lvl9pPr>
    </p:titleStyle>
    <p:bodyStyle>
      <a:lvl1pPr marL="838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1pPr>
      <a:lvl2pPr marL="1282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2pPr>
      <a:lvl3pPr marL="1727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3pPr>
      <a:lvl4pPr marL="21717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4pPr>
      <a:lvl5pPr marL="2616200" indent="-571500" algn="l" rtl="0" eaLnBrk="0" fontAlgn="base" hangingPunct="0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5pPr>
      <a:lvl6pPr marL="30734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6pPr>
      <a:lvl7pPr marL="35306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7pPr>
      <a:lvl8pPr marL="39878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8pPr>
      <a:lvl9pPr marL="4445000" indent="-571500" algn="l" rtl="0" fontAlgn="base">
        <a:spcBef>
          <a:spcPts val="2400"/>
        </a:spcBef>
        <a:spcAft>
          <a:spcPct val="0"/>
        </a:spcAft>
        <a:buSzPct val="171000"/>
        <a:buFont typeface="Gill Sans" charset="0"/>
        <a:buChar char="•"/>
        <a:defRPr sz="4200">
          <a:solidFill>
            <a:schemeClr val="tx1"/>
          </a:solidFill>
          <a:latin typeface="+mn-lt"/>
          <a:ea typeface="+mn-ea"/>
          <a:cs typeface="+mn-cs"/>
          <a:sym typeface="Gill Sans" charset="0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939800" y="838200"/>
            <a:ext cx="11055350" cy="3521075"/>
          </a:xfrm>
        </p:spPr>
        <p:txBody>
          <a:bodyPr/>
          <a:lstStyle/>
          <a:p>
            <a:r>
              <a:rPr lang="en-US" sz="6600" dirty="0" smtClean="0"/>
              <a:t>Math Department Position Justification</a:t>
            </a:r>
            <a:br>
              <a:rPr lang="en-US" sz="6600" dirty="0" smtClean="0"/>
            </a:br>
            <a:r>
              <a:rPr lang="en-US" sz="6600" dirty="0" smtClean="0"/>
              <a:t>Spring 2015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30400" y="5791200"/>
            <a:ext cx="9102725" cy="1787525"/>
          </a:xfrm>
        </p:spPr>
        <p:txBody>
          <a:bodyPr/>
          <a:lstStyle/>
          <a:p>
            <a:r>
              <a:rPr lang="en-US" sz="4400" dirty="0" smtClean="0">
                <a:solidFill>
                  <a:srgbClr val="FFFF00"/>
                </a:solidFill>
              </a:rPr>
              <a:t>Nearly every student at Ca</a:t>
            </a:r>
            <a:r>
              <a:rPr lang="en-US" sz="4400" dirty="0" smtClean="0">
                <a:solidFill>
                  <a:srgbClr val="FFFF00"/>
                </a:solidFill>
                <a:latin typeface="Calibri" pitchFamily="34" charset="0"/>
              </a:rPr>
              <a:t>ñada College takes at least one math class!!</a:t>
            </a:r>
            <a:endParaRPr lang="en-US" sz="4400" dirty="0" smtClean="0">
              <a:solidFill>
                <a:srgbClr val="FFFF00"/>
              </a:solidFill>
            </a:endParaRP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000" y="3048000"/>
            <a:ext cx="11734800" cy="4343400"/>
          </a:xfrm>
        </p:spPr>
        <p:txBody>
          <a:bodyPr/>
          <a:lstStyle/>
          <a:p>
            <a:pPr marL="571500" lvl="0" indent="-571500" algn="l">
              <a:buFont typeface="Arial"/>
              <a:buChar char="•"/>
            </a:pPr>
            <a:r>
              <a:rPr lang="en-US" dirty="0"/>
              <a:t>Demand for math classes is </a:t>
            </a:r>
            <a:r>
              <a:rPr lang="en-US" dirty="0" smtClean="0"/>
              <a:t>large and the numbers of students in transfer-level classes continues to grow. </a:t>
            </a:r>
          </a:p>
          <a:p>
            <a:pPr marL="571500" lvl="0" indent="-571500" algn="l">
              <a:buFont typeface="Arial"/>
              <a:buChar char="•"/>
            </a:pPr>
            <a:endParaRPr lang="en-US" dirty="0" smtClean="0"/>
          </a:p>
          <a:p>
            <a:pPr marL="571500" indent="-571500" algn="l">
              <a:buFont typeface="Arial"/>
              <a:buChar char="•"/>
            </a:pPr>
            <a:r>
              <a:rPr lang="en-US" dirty="0" smtClean="0"/>
              <a:t>6 </a:t>
            </a:r>
            <a:r>
              <a:rPr lang="en-US" dirty="0"/>
              <a:t>FT and </a:t>
            </a:r>
            <a:r>
              <a:rPr lang="en-US" dirty="0" smtClean="0"/>
              <a:t>17PT </a:t>
            </a:r>
            <a:r>
              <a:rPr lang="en-US" dirty="0"/>
              <a:t>teach </a:t>
            </a:r>
            <a:r>
              <a:rPr lang="en-US" dirty="0" smtClean="0"/>
              <a:t>~50 </a:t>
            </a:r>
            <a:r>
              <a:rPr lang="en-US" dirty="0"/>
              <a:t>sections</a:t>
            </a:r>
            <a:r>
              <a:rPr lang="en-US" dirty="0" smtClean="0"/>
              <a:t>.</a:t>
            </a:r>
          </a:p>
          <a:p>
            <a:pPr marL="571500" indent="-571500" algn="l">
              <a:buFont typeface="Arial"/>
              <a:buChar char="•"/>
            </a:pPr>
            <a:endParaRPr lang="en-US" dirty="0" smtClean="0"/>
          </a:p>
          <a:p>
            <a:pPr marL="571500" lvl="0" indent="-571500" algn="l">
              <a:buFont typeface="Arial"/>
              <a:buChar char="•"/>
            </a:pPr>
            <a:r>
              <a:rPr lang="en-US" dirty="0" smtClean="0"/>
              <a:t>Common Core implementation will trigger re-design of math sequence here. </a:t>
            </a:r>
            <a:endParaRPr lang="en-US" dirty="0"/>
          </a:p>
          <a:p>
            <a:pPr marL="571500" indent="-571500" algn="l">
              <a:buFont typeface="Arial"/>
              <a:buChar char="•"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3073400" y="1295400"/>
            <a:ext cx="6502400" cy="769441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en-US" sz="4400" dirty="0" smtClean="0"/>
              <a:t>Main Points 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4028382004"/>
      </p:ext>
    </p:extLst>
  </p:cSld>
  <p:clrMapOvr>
    <a:masterClrMapping/>
  </p:clrMapOvr>
  <p:transition xmlns:p14="http://schemas.microsoft.com/office/powerpoint/2010/main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397000" y="1066800"/>
            <a:ext cx="130048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1066800"/>
            <a:ext cx="4565650" cy="2755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654800" y="1447800"/>
            <a:ext cx="5867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Overall enrollment in math classes follows the enrollment in the school, which is declining</a:t>
            </a:r>
            <a:endParaRPr lang="en-US" sz="3200" dirty="0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1396999" y="4571999"/>
            <a:ext cx="13310795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7000" y="4572000"/>
            <a:ext cx="452824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617855" y="4943298"/>
            <a:ext cx="60198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However, enrollment in transfer-level classes (calculus shown here) continues to grow, even while overall enrollment is down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925154736"/>
      </p:ext>
    </p:extLst>
  </p:cSld>
  <p:clrMapOvr>
    <a:masterClrMapping/>
  </p:clrMapOvr>
  <p:transition xmlns:p14="http://schemas.microsoft.com/office/powerpoint/2010/main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39800" y="1447800"/>
            <a:ext cx="18473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901700" y="2186464"/>
            <a:ext cx="11201400" cy="5890736"/>
          </a:xfrm>
        </p:spPr>
        <p:txBody>
          <a:bodyPr/>
          <a:lstStyle/>
          <a:p>
            <a:pPr lvl="0"/>
            <a:r>
              <a:rPr lang="en-US" sz="2800" dirty="0" smtClean="0"/>
              <a:t>We </a:t>
            </a:r>
            <a:r>
              <a:rPr lang="en-US" sz="2800" dirty="0"/>
              <a:t>have </a:t>
            </a:r>
            <a:r>
              <a:rPr lang="en-US" sz="2800" dirty="0" smtClean="0"/>
              <a:t>6 </a:t>
            </a:r>
            <a:r>
              <a:rPr lang="en-US" sz="2800" dirty="0"/>
              <a:t>full time math instructors</a:t>
            </a:r>
            <a:r>
              <a:rPr lang="en-US" sz="2800" dirty="0" smtClean="0"/>
              <a:t>: Rich </a:t>
            </a:r>
            <a:r>
              <a:rPr lang="en-US" sz="2800" dirty="0"/>
              <a:t>Follansbee, Michael Hoffman, Denise Hum, Evan Innerst, </a:t>
            </a:r>
            <a:r>
              <a:rPr lang="en-US" sz="2800" dirty="0" smtClean="0"/>
              <a:t>Ray Lapuz</a:t>
            </a:r>
            <a:r>
              <a:rPr lang="en-US" sz="2800" dirty="0"/>
              <a:t> </a:t>
            </a:r>
            <a:r>
              <a:rPr lang="en-US" sz="2800" dirty="0" smtClean="0"/>
              <a:t>and </a:t>
            </a:r>
            <a:r>
              <a:rPr lang="en-US" sz="2800" dirty="0"/>
              <a:t>Po </a:t>
            </a:r>
            <a:r>
              <a:rPr lang="en-US" sz="2800" dirty="0" smtClean="0"/>
              <a:t>Tong</a:t>
            </a:r>
          </a:p>
          <a:p>
            <a:pPr lvl="0"/>
            <a:r>
              <a:rPr lang="en-US" sz="2800" dirty="0" smtClean="0"/>
              <a:t>In spring 2015, full timers teach 41% of the classes, but only 12.5% of pre-transfer level math classes and none of the sections of statistics.  </a:t>
            </a:r>
          </a:p>
          <a:p>
            <a:pPr lvl="0"/>
            <a:r>
              <a:rPr lang="en-US" sz="2800" dirty="0" smtClean="0"/>
              <a:t>Total FTEF for the spring 2015 semester is 13.03, so the maximum that FT faculty can teach is only 46% of math classes. (6/13.03) </a:t>
            </a:r>
          </a:p>
        </p:txBody>
      </p:sp>
      <p:sp>
        <p:nvSpPr>
          <p:cNvPr id="6" name="Title 3"/>
          <p:cNvSpPr txBox="1">
            <a:spLocks/>
          </p:cNvSpPr>
          <p:nvPr/>
        </p:nvSpPr>
        <p:spPr bwMode="auto">
          <a:xfrm>
            <a:off x="1270000" y="609600"/>
            <a:ext cx="104648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r>
              <a:rPr lang="en-US" sz="6000" kern="0" dirty="0" smtClean="0"/>
              <a:t>NEED</a:t>
            </a:r>
            <a:br>
              <a:rPr lang="en-US" sz="6000" kern="0" dirty="0" smtClean="0"/>
            </a:br>
            <a:endParaRPr lang="en-US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149335598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7400" y="2006600"/>
            <a:ext cx="11582400" cy="5994400"/>
          </a:xfrm>
        </p:spPr>
        <p:txBody>
          <a:bodyPr/>
          <a:lstStyle/>
          <a:p>
            <a:pPr marL="266700" indent="0">
              <a:spcBef>
                <a:spcPct val="0"/>
              </a:spcBef>
              <a:buClr>
                <a:srgbClr val="00B0F0"/>
              </a:buClr>
              <a:buNone/>
            </a:pPr>
            <a:r>
              <a:rPr lang="en-US" sz="2800" dirty="0"/>
              <a:t>In recent years our focus has been on improving our success in the basic skills courses and we will continue to try and improve our results.</a:t>
            </a:r>
          </a:p>
          <a:p>
            <a:pPr lvl="1">
              <a:spcBef>
                <a:spcPct val="0"/>
              </a:spcBef>
              <a:buClr>
                <a:srgbClr val="00B0F0"/>
              </a:buClr>
              <a:buSzPct val="100000"/>
            </a:pPr>
            <a:r>
              <a:rPr lang="en-US" sz="2800" dirty="0"/>
              <a:t>Mastery level testing</a:t>
            </a:r>
            <a:endParaRPr lang="en-US" sz="2800" i="1" dirty="0"/>
          </a:p>
          <a:p>
            <a:pPr lvl="1">
              <a:spcBef>
                <a:spcPct val="0"/>
              </a:spcBef>
              <a:buClr>
                <a:srgbClr val="00B0F0"/>
              </a:buClr>
              <a:buSzPct val="100000"/>
            </a:pPr>
            <a:r>
              <a:rPr lang="en-US" sz="2800" dirty="0" smtClean="0"/>
              <a:t>Increased </a:t>
            </a:r>
            <a:r>
              <a:rPr lang="en-US" sz="2800" dirty="0"/>
              <a:t>student contact </a:t>
            </a:r>
            <a:r>
              <a:rPr lang="en-US" sz="2800" dirty="0" smtClean="0"/>
              <a:t>hours</a:t>
            </a:r>
          </a:p>
          <a:p>
            <a:pPr lvl="1">
              <a:spcBef>
                <a:spcPct val="0"/>
              </a:spcBef>
              <a:buClr>
                <a:srgbClr val="00B0F0"/>
              </a:buClr>
              <a:buSzPct val="100000"/>
            </a:pPr>
            <a:r>
              <a:rPr lang="en-US" sz="2800" dirty="0" smtClean="0"/>
              <a:t>In-class tutoring (EPIC)</a:t>
            </a:r>
          </a:p>
          <a:p>
            <a:pPr lvl="1">
              <a:spcBef>
                <a:spcPct val="0"/>
              </a:spcBef>
              <a:buClr>
                <a:srgbClr val="00B0F0"/>
              </a:buClr>
              <a:buSzPct val="100000"/>
            </a:pPr>
            <a:endParaRPr lang="en-US" sz="2800" dirty="0"/>
          </a:p>
          <a:p>
            <a:pPr marL="266700" indent="0">
              <a:spcBef>
                <a:spcPct val="0"/>
              </a:spcBef>
              <a:buClr>
                <a:srgbClr val="00B0F0"/>
              </a:buClr>
              <a:buNone/>
            </a:pPr>
            <a:endParaRPr lang="en-US" sz="2800" dirty="0"/>
          </a:p>
          <a:p>
            <a:pPr marL="266700" indent="0">
              <a:spcBef>
                <a:spcPct val="0"/>
              </a:spcBef>
              <a:buClr>
                <a:srgbClr val="00B0F0"/>
              </a:buClr>
              <a:buNone/>
            </a:pPr>
            <a:r>
              <a:rPr lang="en-US" sz="2800" dirty="0"/>
              <a:t>We are constantly trying to improve retention and success of the </a:t>
            </a:r>
            <a:r>
              <a:rPr lang="en-US" sz="2800" dirty="0" smtClean="0"/>
              <a:t>all students , but particularly STEM students</a:t>
            </a:r>
            <a:endParaRPr lang="en-US" sz="2800" dirty="0"/>
          </a:p>
          <a:p>
            <a:pPr lvl="1">
              <a:spcBef>
                <a:spcPct val="0"/>
              </a:spcBef>
              <a:buClr>
                <a:srgbClr val="00B0F0"/>
              </a:buClr>
              <a:buSzPct val="100000"/>
            </a:pPr>
            <a:r>
              <a:rPr lang="en-US" sz="2800" dirty="0" smtClean="0"/>
              <a:t>STEM </a:t>
            </a:r>
            <a:r>
              <a:rPr lang="en-US" sz="2800" dirty="0"/>
              <a:t>Center </a:t>
            </a:r>
            <a:r>
              <a:rPr lang="en-US" sz="2800" dirty="0" smtClean="0"/>
              <a:t>and </a:t>
            </a:r>
            <a:r>
              <a:rPr lang="en-US" sz="2800" dirty="0" err="1" smtClean="0"/>
              <a:t>MathJam</a:t>
            </a:r>
            <a:endParaRPr lang="en-US" sz="2800" dirty="0" smtClean="0"/>
          </a:p>
          <a:p>
            <a:pPr lvl="1">
              <a:spcBef>
                <a:spcPct val="0"/>
              </a:spcBef>
              <a:buClr>
                <a:srgbClr val="00B0F0"/>
              </a:buClr>
              <a:buSzPct val="100000"/>
            </a:pPr>
            <a:r>
              <a:rPr lang="en-US" sz="2800" dirty="0" smtClean="0"/>
              <a:t>Acceleration – Path to Stats and Fast Track to Calculus</a:t>
            </a:r>
          </a:p>
          <a:p>
            <a:pPr lvl="1">
              <a:spcBef>
                <a:spcPct val="0"/>
              </a:spcBef>
              <a:buClr>
                <a:srgbClr val="00B0F0"/>
              </a:buClr>
              <a:buSzPct val="100000"/>
            </a:pPr>
            <a:endParaRPr lang="en-US" sz="2800" dirty="0"/>
          </a:p>
          <a:p>
            <a:pPr marL="266700" indent="0">
              <a:spcBef>
                <a:spcPct val="0"/>
              </a:spcBef>
              <a:buClr>
                <a:srgbClr val="00B0F0"/>
              </a:buClr>
              <a:buSzPct val="100000"/>
              <a:buNone/>
            </a:pPr>
            <a:r>
              <a:rPr lang="en-US" sz="2800" dirty="0" smtClean="0"/>
              <a:t>We are particularly concerned about the coming need to revamp the algebra sequence in light of Common Core.</a:t>
            </a:r>
            <a:endParaRPr lang="en-US" sz="2800" dirty="0"/>
          </a:p>
        </p:txBody>
      </p:sp>
      <p:sp>
        <p:nvSpPr>
          <p:cNvPr id="4" name="Title 3"/>
          <p:cNvSpPr txBox="1">
            <a:spLocks/>
          </p:cNvSpPr>
          <p:nvPr/>
        </p:nvSpPr>
        <p:spPr bwMode="auto">
          <a:xfrm>
            <a:off x="1270000" y="609600"/>
            <a:ext cx="10464800" cy="13716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50800" tIns="50800" rIns="50800" bIns="5080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+mj-lt"/>
                <a:ea typeface="+mj-ea"/>
                <a:cs typeface="+mj-cs"/>
                <a:sym typeface="Gill Sans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8400">
                <a:solidFill>
                  <a:schemeClr val="tx1"/>
                </a:solidFill>
                <a:latin typeface="Gill Sans" charset="0"/>
                <a:ea typeface="ヒラギノ角ゴ ProN W3" charset="-128"/>
                <a:cs typeface="ヒラギノ角ゴ ProN W3" charset="-128"/>
                <a:sym typeface="Gill Sans" charset="0"/>
              </a:defRPr>
            </a:lvl9pPr>
          </a:lstStyle>
          <a:p>
            <a:r>
              <a:rPr lang="en-US" sz="6000" kern="0" dirty="0" smtClean="0"/>
              <a:t>Department Initiatives</a:t>
            </a:r>
            <a:br>
              <a:rPr lang="en-US" sz="6000" kern="0" dirty="0" smtClean="0"/>
            </a:br>
            <a:endParaRPr lang="en-US" sz="2000" kern="0" dirty="0" smtClean="0"/>
          </a:p>
        </p:txBody>
      </p:sp>
    </p:spTree>
    <p:extLst>
      <p:ext uri="{BB962C8B-B14F-4D97-AF65-F5344CB8AC3E}">
        <p14:creationId xmlns:p14="http://schemas.microsoft.com/office/powerpoint/2010/main" val="4229353197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Statewide and Regional Leadership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Multiple Measures Assessment Project</a:t>
            </a:r>
          </a:p>
          <a:p>
            <a:r>
              <a:rPr lang="en-US" dirty="0"/>
              <a:t>San Mateo County Regional Math Collaboration </a:t>
            </a:r>
            <a:r>
              <a:rPr lang="en-US" dirty="0" smtClean="0"/>
              <a:t>(</a:t>
            </a:r>
            <a:r>
              <a:rPr lang="en-US" dirty="0" err="1" smtClean="0"/>
              <a:t>CalPASS</a:t>
            </a:r>
            <a:r>
              <a:rPr lang="en-US" dirty="0" smtClean="0"/>
              <a:t>)</a:t>
            </a:r>
          </a:p>
          <a:p>
            <a:r>
              <a:rPr lang="en-US" dirty="0" smtClean="0"/>
              <a:t>California Acceleration Project</a:t>
            </a:r>
          </a:p>
          <a:p>
            <a:r>
              <a:rPr lang="en-US" dirty="0" smtClean="0"/>
              <a:t>Reading Apprenticeship STEM network</a:t>
            </a:r>
          </a:p>
          <a:p>
            <a:r>
              <a:rPr lang="en-US" dirty="0" smtClean="0"/>
              <a:t>Basic Skills and Student Equity (ACES)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2232684"/>
      </p:ext>
    </p:extLst>
  </p:cSld>
  <p:clrMapOvr>
    <a:masterClrMapping/>
  </p:clrMapOvr>
  <p:transition xmlns:p14="http://schemas.microsoft.com/office/powerpoint/2010/main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Content Placeholder 2"/>
          <p:cNvSpPr>
            <a:spLocks noGrp="1"/>
          </p:cNvSpPr>
          <p:nvPr>
            <p:ph idx="1"/>
          </p:nvPr>
        </p:nvSpPr>
        <p:spPr>
          <a:xfrm>
            <a:off x="1168400" y="1524000"/>
            <a:ext cx="10464800" cy="5715000"/>
          </a:xfrm>
        </p:spPr>
        <p:txBody>
          <a:bodyPr/>
          <a:lstStyle/>
          <a:p>
            <a:pPr>
              <a:buClr>
                <a:srgbClr val="7030A0"/>
              </a:buClr>
              <a:buSzPct val="85000"/>
              <a:buFont typeface="Wingdings" pitchFamily="2" charset="2"/>
              <a:buChar char="§"/>
            </a:pPr>
            <a:r>
              <a:rPr lang="en-US" dirty="0" smtClean="0"/>
              <a:t>To be successful and meet the needs of our students, we need additional full-time faculty</a:t>
            </a:r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itle &amp; Subtitle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FFFFFF"/>
      </a:accent1>
      <a:accent2>
        <a:srgbClr val="333399"/>
      </a:accent2>
      <a:accent3>
        <a:srgbClr val="AAAAAA"/>
      </a:accent3>
      <a:accent4>
        <a:srgbClr val="DADADA"/>
      </a:accent4>
      <a:accent5>
        <a:srgbClr val="FFFFF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Subtitle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&amp; Subtitl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itle &amp; Bullets">
  <a:themeElements>
    <a:clrScheme name="">
      <a:dk1>
        <a:srgbClr val="000000"/>
      </a:dk1>
      <a:lt1>
        <a:srgbClr val="FFFFFF"/>
      </a:lt1>
      <a:dk2>
        <a:srgbClr val="000000"/>
      </a:dk2>
      <a:lt2>
        <a:srgbClr val="000000"/>
      </a:lt2>
      <a:accent1>
        <a:srgbClr val="BBE0E3"/>
      </a:accent1>
      <a:accent2>
        <a:srgbClr val="333399"/>
      </a:accent2>
      <a:accent3>
        <a:srgbClr val="AAAAAA"/>
      </a:accent3>
      <a:accent4>
        <a:srgbClr val="DADADA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&amp; Bullets">
      <a:majorFont>
        <a:latin typeface="Gill Sans"/>
        <a:ea typeface="ヒラギノ角ゴ ProN W3"/>
        <a:cs typeface="ヒラギノ角ゴ ProN W3"/>
      </a:majorFont>
      <a:minorFont>
        <a:latin typeface="Gill Sans"/>
        <a:ea typeface="ヒラギノ角ゴ ProN W3"/>
        <a:cs typeface="ヒラギノ角ゴ ProN W3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gradFill rotWithShape="0">
          <a:gsLst>
            <a:gs pos="0">
              <a:srgbClr val="074EB3">
                <a:alpha val="84999"/>
              </a:srgbClr>
            </a:gs>
            <a:gs pos="100000">
              <a:srgbClr val="0B3280">
                <a:alpha val="84999"/>
              </a:srgbClr>
            </a:gs>
          </a:gsLst>
          <a:lin ang="5400000" scaled="1"/>
        </a:gradFill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4200" b="0" i="0" u="none" strike="noStrike" cap="none" normalizeH="0" baseline="0">
            <a:ln>
              <a:noFill/>
            </a:ln>
            <a:solidFill>
              <a:srgbClr val="FFFFFF"/>
            </a:solidFill>
            <a:effectLst/>
            <a:latin typeface="Gill Sans" charset="0"/>
            <a:ea typeface="ヒラギノ角ゴ ProN W3" charset="-128"/>
            <a:cs typeface="ヒラギノ角ゴ ProN W3" charset="-128"/>
            <a:sym typeface="Gill Sans" charset="0"/>
          </a:defRPr>
        </a:defPPr>
      </a:lstStyle>
    </a:lnDef>
  </a:objectDefaults>
  <a:extraClrSchemeLst>
    <a:extraClrScheme>
      <a:clrScheme name="Title &amp; Bullet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1357</TotalTime>
  <Pages>0</Pages>
  <Words>360</Words>
  <Characters>0</Characters>
  <Application>Microsoft Macintosh PowerPoint</Application>
  <PresentationFormat>Custom</PresentationFormat>
  <Lines>0</Lines>
  <Paragraphs>35</Paragraphs>
  <Slides>7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Title &amp; Subtitle</vt:lpstr>
      <vt:lpstr>Title &amp; Bullets</vt:lpstr>
      <vt:lpstr>Math Department Position Justification Spring 2015</vt:lpstr>
      <vt:lpstr>PowerPoint Presentation</vt:lpstr>
      <vt:lpstr>PowerPoint Presentation</vt:lpstr>
      <vt:lpstr>PowerPoint Presentation</vt:lpstr>
      <vt:lpstr>PowerPoint Presentation</vt:lpstr>
      <vt:lpstr>Statewide and Regional Leadership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Stringer, Janet</dc:creator>
  <cp:lastModifiedBy>Michael Hoffman</cp:lastModifiedBy>
  <cp:revision>135</cp:revision>
  <dcterms:modified xsi:type="dcterms:W3CDTF">2015-03-09T21:13:02Z</dcterms:modified>
</cp:coreProperties>
</file>