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10"/>
  </p:notesMasterIdLst>
  <p:handoutMasterIdLst>
    <p:handoutMasterId r:id="rId11"/>
  </p:handoutMasterIdLst>
  <p:sldIdLst>
    <p:sldId id="267" r:id="rId3"/>
    <p:sldId id="287" r:id="rId4"/>
    <p:sldId id="290" r:id="rId5"/>
    <p:sldId id="274" r:id="rId6"/>
    <p:sldId id="275" r:id="rId7"/>
    <p:sldId id="291" r:id="rId8"/>
    <p:sldId id="266" r:id="rId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00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F7E29-A5EA-48B4-83F3-8DBC1366663F}" type="datetimeFigureOut">
              <a:rPr lang="en-US" smtClean="0"/>
              <a:pPr/>
              <a:t>3/9/15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246FF-7CB9-42E0-B2CB-DACF96448A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40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0501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94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3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12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#2 For consistency and predictability,</a:t>
            </a:r>
            <a:r>
              <a:rPr lang="en-US" baseline="0" dirty="0" smtClean="0"/>
              <a:t> students have asked that FT faculty teach calculus and above.</a:t>
            </a:r>
          </a:p>
          <a:p>
            <a:r>
              <a:rPr lang="en-US" baseline="0" dirty="0" smtClean="0"/>
              <a:t>#3 If no math instructor has release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8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838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82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27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71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16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39800" y="838200"/>
            <a:ext cx="11055350" cy="3521075"/>
          </a:xfrm>
        </p:spPr>
        <p:txBody>
          <a:bodyPr/>
          <a:lstStyle/>
          <a:p>
            <a:r>
              <a:rPr lang="en-US" sz="6600" dirty="0" smtClean="0"/>
              <a:t>Math Department Position Justification</a:t>
            </a:r>
            <a:br>
              <a:rPr lang="en-US" sz="6600" dirty="0" smtClean="0"/>
            </a:br>
            <a:r>
              <a:rPr lang="en-US" sz="6600" dirty="0" smtClean="0"/>
              <a:t>Spring 2015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5791200"/>
            <a:ext cx="9102725" cy="1787525"/>
          </a:xfrm>
        </p:spPr>
        <p:txBody>
          <a:bodyPr/>
          <a:lstStyle/>
          <a:p>
            <a:r>
              <a:rPr lang="en-US" sz="4400" dirty="0" smtClean="0">
                <a:solidFill>
                  <a:srgbClr val="FFFF00"/>
                </a:solidFill>
              </a:rPr>
              <a:t>Nearly every student at Ca</a:t>
            </a:r>
            <a:r>
              <a:rPr lang="en-US" sz="4400" dirty="0" smtClean="0">
                <a:solidFill>
                  <a:srgbClr val="FFFF00"/>
                </a:solidFill>
                <a:latin typeface="Calibri" pitchFamily="34" charset="0"/>
              </a:rPr>
              <a:t>ñada College takes at least one math class!!</a:t>
            </a:r>
            <a:endParaRPr lang="en-US" sz="44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3048000"/>
            <a:ext cx="11734800" cy="4343400"/>
          </a:xfrm>
        </p:spPr>
        <p:txBody>
          <a:bodyPr/>
          <a:lstStyle/>
          <a:p>
            <a:pPr marL="571500" lvl="0" indent="-571500" algn="l">
              <a:buFont typeface="Arial"/>
              <a:buChar char="•"/>
            </a:pPr>
            <a:r>
              <a:rPr lang="en-US" dirty="0"/>
              <a:t>Demand for math classes is </a:t>
            </a:r>
            <a:r>
              <a:rPr lang="en-US" dirty="0" smtClean="0"/>
              <a:t>large and the numbers of students in transfer-level classes continues to grow. </a:t>
            </a:r>
          </a:p>
          <a:p>
            <a:pPr marL="571500" lvl="0" indent="-571500" algn="l">
              <a:buFont typeface="Arial"/>
              <a:buChar char="•"/>
            </a:pPr>
            <a:endParaRPr lang="en-US" dirty="0" smtClean="0"/>
          </a:p>
          <a:p>
            <a:pPr marL="571500" indent="-571500" algn="l">
              <a:buFont typeface="Arial"/>
              <a:buChar char="•"/>
            </a:pPr>
            <a:r>
              <a:rPr lang="en-US" dirty="0" smtClean="0"/>
              <a:t>6 </a:t>
            </a:r>
            <a:r>
              <a:rPr lang="en-US" dirty="0"/>
              <a:t>FT and </a:t>
            </a:r>
            <a:r>
              <a:rPr lang="en-US" dirty="0" smtClean="0"/>
              <a:t>17PT </a:t>
            </a:r>
            <a:r>
              <a:rPr lang="en-US" dirty="0"/>
              <a:t>teach </a:t>
            </a:r>
            <a:r>
              <a:rPr lang="en-US" dirty="0" smtClean="0"/>
              <a:t>~50 </a:t>
            </a:r>
            <a:r>
              <a:rPr lang="en-US" dirty="0"/>
              <a:t>sections</a:t>
            </a:r>
            <a:r>
              <a:rPr lang="en-US" dirty="0" smtClean="0"/>
              <a:t>.</a:t>
            </a:r>
          </a:p>
          <a:p>
            <a:pPr marL="571500" indent="-571500" algn="l">
              <a:buFont typeface="Arial"/>
              <a:buChar char="•"/>
            </a:pPr>
            <a:endParaRPr lang="en-US" dirty="0" smtClean="0"/>
          </a:p>
          <a:p>
            <a:pPr marL="571500" lvl="0" indent="-571500" algn="l">
              <a:buFont typeface="Arial"/>
              <a:buChar char="•"/>
            </a:pPr>
            <a:r>
              <a:rPr lang="en-US" dirty="0" smtClean="0"/>
              <a:t>Common Core implementation will trigger re-design of math sequence here. </a:t>
            </a:r>
            <a:endParaRPr lang="en-US" dirty="0"/>
          </a:p>
          <a:p>
            <a:pPr marL="571500" indent="-571500" algn="l">
              <a:buFont typeface="Arial"/>
              <a:buChar char="•"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3073400" y="1295400"/>
            <a:ext cx="65024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4400" dirty="0" smtClean="0"/>
              <a:t>Main Points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28382004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97000" y="1066800"/>
            <a:ext cx="13004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1066800"/>
            <a:ext cx="4565650" cy="275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654800" y="144780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Overall enrollment in math classes follows the enrollment in the school, which is declining</a:t>
            </a:r>
            <a:endParaRPr lang="en-US" sz="32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96999" y="4571999"/>
            <a:ext cx="1331079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4572000"/>
            <a:ext cx="452824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617855" y="4943298"/>
            <a:ext cx="6019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However, enrollment in transfer-level classes (calculus shown here) continues to grow, even while overall enrollment is down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5154736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9800" y="1447800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901700" y="2186464"/>
            <a:ext cx="11201400" cy="5890736"/>
          </a:xfrm>
        </p:spPr>
        <p:txBody>
          <a:bodyPr/>
          <a:lstStyle/>
          <a:p>
            <a:pPr lvl="0"/>
            <a:r>
              <a:rPr lang="en-US" sz="2800" dirty="0" smtClean="0"/>
              <a:t>We </a:t>
            </a:r>
            <a:r>
              <a:rPr lang="en-US" sz="2800" dirty="0"/>
              <a:t>have </a:t>
            </a:r>
            <a:r>
              <a:rPr lang="en-US" sz="2800" dirty="0" smtClean="0"/>
              <a:t>6 </a:t>
            </a:r>
            <a:r>
              <a:rPr lang="en-US" sz="2800" dirty="0"/>
              <a:t>full time math instructors</a:t>
            </a:r>
            <a:r>
              <a:rPr lang="en-US" sz="2800" dirty="0" smtClean="0"/>
              <a:t>: Rich </a:t>
            </a:r>
            <a:r>
              <a:rPr lang="en-US" sz="2800" dirty="0"/>
              <a:t>Follansbee, Michael Hoffman, Denise Hum, Evan Innerst, </a:t>
            </a:r>
            <a:r>
              <a:rPr lang="en-US" sz="2800" dirty="0" smtClean="0"/>
              <a:t>Ray Lapuz</a:t>
            </a:r>
            <a:r>
              <a:rPr lang="en-US" sz="2800" dirty="0"/>
              <a:t> </a:t>
            </a:r>
            <a:r>
              <a:rPr lang="en-US" sz="2800" dirty="0" smtClean="0"/>
              <a:t>and </a:t>
            </a:r>
            <a:r>
              <a:rPr lang="en-US" sz="2800" dirty="0"/>
              <a:t>Po </a:t>
            </a:r>
            <a:r>
              <a:rPr lang="en-US" sz="2800" dirty="0" smtClean="0"/>
              <a:t>Tong</a:t>
            </a:r>
          </a:p>
          <a:p>
            <a:pPr lvl="0"/>
            <a:r>
              <a:rPr lang="en-US" sz="2800" dirty="0" smtClean="0"/>
              <a:t>In spring 2015, full timers teach 41% of the classes, but only 12.5% of pre-transfer level math classes and none of the sections of statistics.  </a:t>
            </a:r>
          </a:p>
          <a:p>
            <a:pPr lvl="0"/>
            <a:r>
              <a:rPr lang="en-US" sz="2800" dirty="0" smtClean="0"/>
              <a:t>Total FTEF for the spring 2015 semester is 13.03, so the maximum that FT faculty can teach is only 46% of math classes. (6/13.03)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1270000" y="609600"/>
            <a:ext cx="104648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9pPr>
          </a:lstStyle>
          <a:p>
            <a:r>
              <a:rPr lang="en-US" sz="6000" kern="0" dirty="0" smtClean="0"/>
              <a:t>NEED</a:t>
            </a:r>
            <a:br>
              <a:rPr lang="en-US" sz="6000" kern="0" dirty="0" smtClean="0"/>
            </a:br>
            <a:endParaRPr lang="en-US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14933559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2006600"/>
            <a:ext cx="11582400" cy="5994400"/>
          </a:xfrm>
        </p:spPr>
        <p:txBody>
          <a:bodyPr/>
          <a:lstStyle/>
          <a:p>
            <a:pPr marL="266700" indent="0">
              <a:spcBef>
                <a:spcPct val="0"/>
              </a:spcBef>
              <a:buClr>
                <a:srgbClr val="00B0F0"/>
              </a:buClr>
              <a:buNone/>
            </a:pPr>
            <a:r>
              <a:rPr lang="en-US" sz="2800" dirty="0"/>
              <a:t>In recent years our focus has been on improving our success in the basic skills courses and we will continue to try and improve our results.</a:t>
            </a:r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r>
              <a:rPr lang="en-US" sz="2800" dirty="0"/>
              <a:t>Mastery level testing</a:t>
            </a:r>
            <a:endParaRPr lang="en-US" sz="2800" i="1" dirty="0"/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r>
              <a:rPr lang="en-US" sz="2800" dirty="0" smtClean="0"/>
              <a:t>Increased </a:t>
            </a:r>
            <a:r>
              <a:rPr lang="en-US" sz="2800" dirty="0"/>
              <a:t>student contact </a:t>
            </a:r>
            <a:r>
              <a:rPr lang="en-US" sz="2800" dirty="0" smtClean="0"/>
              <a:t>hours</a:t>
            </a:r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r>
              <a:rPr lang="en-US" sz="2800" dirty="0" smtClean="0"/>
              <a:t>In-class tutoring (EPIC)</a:t>
            </a:r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endParaRPr lang="en-US" sz="2800" dirty="0"/>
          </a:p>
          <a:p>
            <a:pPr marL="266700" indent="0">
              <a:spcBef>
                <a:spcPct val="0"/>
              </a:spcBef>
              <a:buClr>
                <a:srgbClr val="00B0F0"/>
              </a:buClr>
              <a:buNone/>
            </a:pPr>
            <a:endParaRPr lang="en-US" sz="2800" dirty="0"/>
          </a:p>
          <a:p>
            <a:pPr marL="266700" indent="0">
              <a:spcBef>
                <a:spcPct val="0"/>
              </a:spcBef>
              <a:buClr>
                <a:srgbClr val="00B0F0"/>
              </a:buClr>
              <a:buNone/>
            </a:pPr>
            <a:r>
              <a:rPr lang="en-US" sz="2800" dirty="0"/>
              <a:t>We are constantly trying to improve retention and success of the </a:t>
            </a:r>
            <a:r>
              <a:rPr lang="en-US" sz="2800" dirty="0" smtClean="0"/>
              <a:t>all students , but particularly STEM students</a:t>
            </a:r>
            <a:endParaRPr lang="en-US" sz="2800" dirty="0"/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r>
              <a:rPr lang="en-US" sz="2800" dirty="0" smtClean="0"/>
              <a:t>STEM </a:t>
            </a:r>
            <a:r>
              <a:rPr lang="en-US" sz="2800" dirty="0"/>
              <a:t>Center </a:t>
            </a:r>
            <a:r>
              <a:rPr lang="en-US" sz="2800" dirty="0" smtClean="0"/>
              <a:t>and </a:t>
            </a:r>
            <a:r>
              <a:rPr lang="en-US" sz="2800" dirty="0" err="1" smtClean="0"/>
              <a:t>MathJam</a:t>
            </a:r>
            <a:endParaRPr lang="en-US" sz="2800" dirty="0" smtClean="0"/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r>
              <a:rPr lang="en-US" sz="2800" dirty="0" smtClean="0"/>
              <a:t>Acceleration – Path to Stats and Fast Track to Calculus</a:t>
            </a:r>
          </a:p>
          <a:p>
            <a:pPr lvl="1">
              <a:spcBef>
                <a:spcPct val="0"/>
              </a:spcBef>
              <a:buClr>
                <a:srgbClr val="00B0F0"/>
              </a:buClr>
              <a:buSzPct val="100000"/>
            </a:pPr>
            <a:endParaRPr lang="en-US" sz="2800" dirty="0"/>
          </a:p>
          <a:p>
            <a:pPr marL="266700" indent="0">
              <a:spcBef>
                <a:spcPct val="0"/>
              </a:spcBef>
              <a:buClr>
                <a:srgbClr val="00B0F0"/>
              </a:buClr>
              <a:buSzPct val="100000"/>
              <a:buNone/>
            </a:pPr>
            <a:r>
              <a:rPr lang="en-US" sz="2800" dirty="0" smtClean="0"/>
              <a:t>We are particularly concerned about the coming need to revamp the algebra sequence in light of Common Core.</a:t>
            </a:r>
            <a:endParaRPr lang="en-US" sz="2800" dirty="0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1270000" y="609600"/>
            <a:ext cx="104648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9pPr>
          </a:lstStyle>
          <a:p>
            <a:r>
              <a:rPr lang="en-US" sz="6000" kern="0" dirty="0" smtClean="0"/>
              <a:t>Department Initiatives</a:t>
            </a:r>
            <a:br>
              <a:rPr lang="en-US" sz="6000" kern="0" dirty="0" smtClean="0"/>
            </a:br>
            <a:endParaRPr lang="en-US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42293531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Statewide and Regional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Measures Assessment Project</a:t>
            </a:r>
          </a:p>
          <a:p>
            <a:r>
              <a:rPr lang="en-US" dirty="0"/>
              <a:t>San Mateo County Regional Math Collaboration </a:t>
            </a:r>
            <a:r>
              <a:rPr lang="en-US" dirty="0" smtClean="0"/>
              <a:t>(</a:t>
            </a:r>
            <a:r>
              <a:rPr lang="en-US" dirty="0" err="1" smtClean="0"/>
              <a:t>CalPASS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California Acceleration Project</a:t>
            </a:r>
          </a:p>
          <a:p>
            <a:r>
              <a:rPr lang="en-US" dirty="0" smtClean="0"/>
              <a:t>Reading Apprenticeship STEM network</a:t>
            </a:r>
          </a:p>
          <a:p>
            <a:r>
              <a:rPr lang="en-US" dirty="0" smtClean="0"/>
              <a:t>Basic Skills and Student Equity (ACES)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32684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1168400" y="1524000"/>
            <a:ext cx="10464800" cy="5715000"/>
          </a:xfrm>
        </p:spPr>
        <p:txBody>
          <a:bodyPr/>
          <a:lstStyle/>
          <a:p>
            <a:pPr>
              <a:buClr>
                <a:srgbClr val="7030A0"/>
              </a:buClr>
              <a:buSzPct val="85000"/>
              <a:buFont typeface="Wingdings" pitchFamily="2" charset="2"/>
              <a:buChar char="§"/>
            </a:pPr>
            <a:r>
              <a:rPr lang="en-US" dirty="0" smtClean="0"/>
              <a:t>To be successful and meet the needs of our students, we need additional full-time faculty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AAAAAA"/>
      </a:accent3>
      <a:accent4>
        <a:srgbClr val="DADADA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Pages>0</Pages>
  <Words>360</Words>
  <Characters>0</Characters>
  <Application>Microsoft Macintosh PowerPoint</Application>
  <PresentationFormat>Custom</PresentationFormat>
  <Lines>0</Lines>
  <Paragraphs>35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Title &amp; Subtitle</vt:lpstr>
      <vt:lpstr>Title &amp; Bullets</vt:lpstr>
      <vt:lpstr>Math Department Position Justification Spring 2015</vt:lpstr>
      <vt:lpstr>PowerPoint Presentation</vt:lpstr>
      <vt:lpstr>PowerPoint Presentation</vt:lpstr>
      <vt:lpstr>PowerPoint Presentation</vt:lpstr>
      <vt:lpstr>PowerPoint Presentation</vt:lpstr>
      <vt:lpstr>Statewide and Regional Leadership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Stringer, Janet</dc:creator>
  <cp:lastModifiedBy>Michael Hoffman</cp:lastModifiedBy>
  <cp:revision>135</cp:revision>
  <dcterms:modified xsi:type="dcterms:W3CDTF">2015-03-09T21:13:02Z</dcterms:modified>
</cp:coreProperties>
</file>