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6"/>
  </p:notesMasterIdLst>
  <p:sldIdLst>
    <p:sldId id="256" r:id="rId2"/>
    <p:sldId id="271" r:id="rId3"/>
    <p:sldId id="266" r:id="rId4"/>
    <p:sldId id="272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2621" autoAdjust="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2328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A1C4EDD-7070-44C3-BC44-B97EBAF80FEC}" type="datetimeFigureOut">
              <a:rPr lang="en-US" smtClean="0"/>
              <a:pPr/>
              <a:t>3/8/2015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912A3C-FBC1-432F-BD73-8A8675006E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0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12A3C-FBC1-432F-BD73-8A8675006E1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62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336594"/>
            <a:ext cx="5608320" cy="4718234"/>
          </a:xfrm>
        </p:spPr>
        <p:txBody>
          <a:bodyPr/>
          <a:lstStyle/>
          <a:p>
            <a:pPr marL="0" lvl="1" indent="0">
              <a:buFont typeface="+mj-lt"/>
              <a:buNone/>
            </a:pPr>
            <a:r>
              <a:rPr lang="en-US" sz="1400" b="1" dirty="0" smtClean="0"/>
              <a:t>1.  PAM</a:t>
            </a:r>
            <a:r>
              <a:rPr lang="en-US" sz="1400" b="0" dirty="0" smtClean="0"/>
              <a:t> </a:t>
            </a:r>
            <a:r>
              <a:rPr lang="en-US" sz="1200" b="0" dirty="0" smtClean="0"/>
              <a:t>- </a:t>
            </a:r>
            <a:r>
              <a:rPr lang="en-US" sz="1200" dirty="0" smtClean="0"/>
              <a:t>The amount of materials required by </a:t>
            </a:r>
            <a:r>
              <a:rPr lang="en-US" sz="1200" b="1" u="sng" dirty="0" smtClean="0"/>
              <a:t>each</a:t>
            </a:r>
            <a:r>
              <a:rPr lang="en-US" sz="1200" dirty="0" smtClean="0"/>
              <a:t> clinical facility (hospital) has increased dramatically.</a:t>
            </a:r>
            <a:r>
              <a:rPr lang="en-US" sz="1200" baseline="0" dirty="0" smtClean="0"/>
              <a:t>  </a:t>
            </a:r>
          </a:p>
          <a:p>
            <a:pPr marL="0" lvl="1" indent="0">
              <a:buFont typeface="+mj-lt"/>
              <a:buNone/>
            </a:pPr>
            <a:r>
              <a:rPr lang="en-US" sz="1200" baseline="0" dirty="0" smtClean="0"/>
              <a:t>The </a:t>
            </a:r>
            <a:r>
              <a:rPr lang="en-US" sz="1200" dirty="0" smtClean="0"/>
              <a:t>boarding documents required in 2008 included: physical exam, proof of eight vaccinations</a:t>
            </a:r>
            <a:r>
              <a:rPr lang="en-US" sz="1200" baseline="0" dirty="0" smtClean="0"/>
              <a:t> and</a:t>
            </a:r>
            <a:r>
              <a:rPr lang="en-US" sz="1200" dirty="0" smtClean="0"/>
              <a:t> CPR.</a:t>
            </a:r>
            <a:r>
              <a:rPr lang="en-US" sz="1200" baseline="0" dirty="0" smtClean="0"/>
              <a:t>  </a:t>
            </a:r>
          </a:p>
          <a:p>
            <a:pPr marL="0" lvl="1" indent="0">
              <a:buFont typeface="+mj-lt"/>
              <a:buNone/>
            </a:pPr>
            <a:r>
              <a:rPr lang="en-US" sz="1200" dirty="0" smtClean="0"/>
              <a:t>Currently on-boarding documents include:</a:t>
            </a:r>
            <a:r>
              <a:rPr lang="en-US" sz="1200" baseline="0" dirty="0" smtClean="0"/>
              <a:t> </a:t>
            </a:r>
          </a:p>
          <a:p>
            <a:pPr marL="1714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doctor’s physical examination</a:t>
            </a:r>
          </a:p>
          <a:p>
            <a:pPr marL="1714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proof of 10 vaccinations, 3 may require boosters for up for 6 months</a:t>
            </a:r>
          </a:p>
          <a:p>
            <a:pPr marL="1714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annual T.B. and flu vaccinations</a:t>
            </a:r>
          </a:p>
          <a:p>
            <a:pPr marL="1714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CPR, driver’s license</a:t>
            </a:r>
          </a:p>
          <a:p>
            <a:pPr marL="1714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drug testing</a:t>
            </a:r>
          </a:p>
          <a:p>
            <a:pPr marL="1714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additional background check for some hospitals</a:t>
            </a:r>
          </a:p>
          <a:p>
            <a:pPr marL="171450" lvl="1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patient privacy training specific to each hospital.  </a:t>
            </a:r>
          </a:p>
          <a:p>
            <a:pPr marL="0" lvl="1" indent="0">
              <a:buFont typeface="+mj-lt"/>
              <a:buNone/>
            </a:pPr>
            <a:r>
              <a:rPr lang="en-US" sz="1200" dirty="0" smtClean="0"/>
              <a:t>These documents must</a:t>
            </a:r>
            <a:r>
              <a:rPr lang="en-US" sz="1200" baseline="0" dirty="0" smtClean="0"/>
              <a:t> be verified 5 to 6 weeks in advance of student placement.</a:t>
            </a:r>
          </a:p>
          <a:p>
            <a:pPr marL="0" lvl="1" indent="0">
              <a:buFont typeface="+mj-lt"/>
              <a:buNone/>
            </a:pPr>
            <a:r>
              <a:rPr lang="en-US" dirty="0" smtClean="0"/>
              <a:t>Students assigned to a minimum of 4 facilities.</a:t>
            </a:r>
          </a:p>
          <a:p>
            <a:pPr marL="0" lvl="1" indent="0">
              <a:buFont typeface="+mj-lt"/>
              <a:buNone/>
            </a:pPr>
            <a:r>
              <a:rPr lang="en-US" sz="1400" b="1" dirty="0" smtClean="0"/>
              <a:t>2. PAM </a:t>
            </a:r>
            <a:r>
              <a:rPr lang="en-US" sz="1200" dirty="0" smtClean="0"/>
              <a:t>– Now I attempt to chair meetings and take minutes;  We have added 2 additional meetings that should meet 4 times per year</a:t>
            </a:r>
          </a:p>
          <a:p>
            <a:pPr marL="228600" lvl="1" indent="-228600">
              <a:buFont typeface="+mj-lt"/>
              <a:buAutoNum type="arabicPeriod" startAt="3"/>
            </a:pPr>
            <a:r>
              <a:rPr lang="en-US" sz="1400" b="1" dirty="0" smtClean="0"/>
              <a:t>RAFAEL</a:t>
            </a:r>
          </a:p>
          <a:p>
            <a:pPr marL="228600" lvl="1" indent="-228600">
              <a:buFont typeface="+mj-lt"/>
              <a:buAutoNum type="arabicPeriod" startAt="3"/>
            </a:pPr>
            <a:r>
              <a:rPr lang="en-US" sz="1400" b="1" dirty="0" smtClean="0"/>
              <a:t>RAFAEL</a:t>
            </a:r>
          </a:p>
          <a:p>
            <a:pPr marL="228600" lvl="1" indent="-228600">
              <a:buFont typeface="+mj-lt"/>
              <a:buAutoNum type="arabicPeriod" startAt="3"/>
            </a:pPr>
            <a:r>
              <a:rPr lang="en-US" sz="1400" b="1" dirty="0" smtClean="0"/>
              <a:t>PAM </a:t>
            </a:r>
            <a:r>
              <a:rPr lang="en-US" dirty="0" smtClean="0"/>
              <a:t>– 2011</a:t>
            </a:r>
            <a:r>
              <a:rPr lang="en-US" dirty="0"/>
              <a:t> – </a:t>
            </a:r>
            <a:r>
              <a:rPr lang="en-US" dirty="0" smtClean="0"/>
              <a:t>100% graduation rate; 2014 – 75 % graduation rate</a:t>
            </a:r>
          </a:p>
          <a:p>
            <a:pPr marL="228600" lvl="1" indent="-228600">
              <a:buFont typeface="+mj-lt"/>
              <a:buAutoNum type="arabicPeriod" startAt="3"/>
            </a:pPr>
            <a:r>
              <a:rPr lang="en-US" sz="1400" b="1" dirty="0" smtClean="0"/>
              <a:t>PAM </a:t>
            </a:r>
            <a:r>
              <a:rPr lang="en-US" dirty="0" smtClean="0"/>
              <a:t>– currently we attempt to attend 1 high school career day per year; in 2008 we attended 4 or 4 per year</a:t>
            </a:r>
          </a:p>
          <a:p>
            <a:pPr marL="228600" lvl="1" indent="-228600">
              <a:buFont typeface="+mj-lt"/>
              <a:buAutoNum type="arabicPeriod" startAt="3"/>
            </a:pPr>
            <a:r>
              <a:rPr lang="en-US" sz="1400" b="1" dirty="0" smtClean="0"/>
              <a:t>PAM</a:t>
            </a:r>
            <a:r>
              <a:rPr lang="en-US" dirty="0" smtClean="0"/>
              <a:t> - </a:t>
            </a:r>
          </a:p>
          <a:p>
            <a:pPr marL="228600" lvl="1" indent="-228600">
              <a:buFont typeface="+mj-lt"/>
              <a:buAutoNum type="arabicPeriod" startAt="3"/>
            </a:pPr>
            <a:endParaRPr lang="en-US" sz="1200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12A3C-FBC1-432F-BD73-8A8675006E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8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12A3C-FBC1-432F-BD73-8A8675006E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00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 Submit documents and reports late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All documents submitted to facilities must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12A3C-FBC1-432F-BD73-8A8675006E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35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8811953" y="1841058"/>
            <a:ext cx="3380047" cy="31749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111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9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4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632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578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867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628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49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10634142" y="625111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5112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10585824" y="2765827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8415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10634142" y="625111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19835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10634142" y="625111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59254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10634142" y="625111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261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/>
          <p:nvPr userDrawn="1"/>
        </p:nvPicPr>
        <p:blipFill rotWithShape="1">
          <a:blip r:embed="rId3"/>
          <a:srcRect l="33173" t="17379" r="32211" b="25355"/>
          <a:stretch/>
        </p:blipFill>
        <p:spPr bwMode="auto">
          <a:xfrm>
            <a:off x="10634142" y="625111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7440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10634142" y="625111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1274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/>
          <p:nvPr userDrawn="1"/>
        </p:nvPicPr>
        <p:blipFill rotWithShape="1">
          <a:blip r:embed="rId4"/>
          <a:srcRect l="33173" t="17379" r="32211" b="25355"/>
          <a:stretch/>
        </p:blipFill>
        <p:spPr bwMode="auto">
          <a:xfrm>
            <a:off x="10634142" y="625111"/>
            <a:ext cx="1506363" cy="12825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981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smtClean="0"/>
              <a:pPr/>
              <a:t>3/8/2015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387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590800"/>
            <a:ext cx="8144134" cy="1638300"/>
          </a:xfrm>
        </p:spPr>
        <p:txBody>
          <a:bodyPr/>
          <a:lstStyle/>
          <a:p>
            <a:pPr algn="ctr"/>
            <a:r>
              <a:rPr lang="en-US" dirty="0" smtClean="0"/>
              <a:t>Radiologic Technology Office Assistant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Hiring Justification</a:t>
            </a:r>
          </a:p>
          <a:p>
            <a:pPr algn="ctr"/>
            <a:r>
              <a:rPr lang="en-US" sz="2800" b="1" dirty="0" smtClean="0"/>
              <a:t>March 2015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3175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753228"/>
            <a:ext cx="9951719" cy="1080938"/>
          </a:xfrm>
        </p:spPr>
        <p:txBody>
          <a:bodyPr>
            <a:normAutofit/>
          </a:bodyPr>
          <a:lstStyle/>
          <a:p>
            <a:r>
              <a:rPr lang="en-US" dirty="0" smtClean="0"/>
              <a:t>What Has Changed…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985978"/>
            <a:ext cx="11749514" cy="4761186"/>
          </a:xfrm>
        </p:spPr>
        <p:txBody>
          <a:bodyPr>
            <a:normAutofit fontScale="85000" lnSpcReduction="20000"/>
          </a:bodyPr>
          <a:lstStyle/>
          <a:p>
            <a:pPr marL="914400" lvl="2" indent="0">
              <a:buNone/>
            </a:pPr>
            <a:r>
              <a:rPr lang="en-US" sz="3500" dirty="0" smtClean="0"/>
              <a:t>Approximately…</a:t>
            </a:r>
          </a:p>
          <a:p>
            <a:pPr marL="1657350" lvl="2" indent="-742950">
              <a:lnSpc>
                <a:spcPct val="120000"/>
              </a:lnSpc>
              <a:buAutoNum type="arabicPeriod"/>
            </a:pPr>
            <a:r>
              <a:rPr lang="en-US" sz="3000" b="1" dirty="0"/>
              <a:t>1</a:t>
            </a:r>
            <a:r>
              <a:rPr lang="en-US" sz="3000" b="1" dirty="0" smtClean="0"/>
              <a:t>00% </a:t>
            </a:r>
            <a:r>
              <a:rPr lang="en-US" sz="3000" dirty="0" smtClean="0"/>
              <a:t>increase in facilities’ new student on-boarding requirements</a:t>
            </a:r>
          </a:p>
          <a:p>
            <a:pPr marL="1657350" lvl="2" indent="-742950">
              <a:lnSpc>
                <a:spcPct val="120000"/>
              </a:lnSpc>
              <a:buAutoNum type="arabicPeriod"/>
            </a:pPr>
            <a:r>
              <a:rPr lang="en-US" sz="3000" b="1" dirty="0" smtClean="0"/>
              <a:t>100% </a:t>
            </a:r>
            <a:r>
              <a:rPr lang="en-US" sz="3000" dirty="0" smtClean="0"/>
              <a:t>increase in maintaining program meetings documents previously prepared by adjunct or clinical instructor volunteers</a:t>
            </a:r>
          </a:p>
          <a:p>
            <a:pPr marL="1657350" lvl="2" indent="-742950">
              <a:lnSpc>
                <a:spcPct val="120000"/>
              </a:lnSpc>
              <a:buAutoNum type="arabicPeriod"/>
            </a:pPr>
            <a:r>
              <a:rPr lang="en-US" sz="3000" b="1" dirty="0" smtClean="0"/>
              <a:t>15% </a:t>
            </a:r>
            <a:r>
              <a:rPr lang="en-US" sz="3000" dirty="0" smtClean="0"/>
              <a:t>increase in program assessment requirements by </a:t>
            </a:r>
            <a:r>
              <a:rPr lang="en-US" sz="3000" dirty="0" err="1" smtClean="0"/>
              <a:t>JRCERT</a:t>
            </a:r>
            <a:r>
              <a:rPr lang="en-US" sz="3000" dirty="0" smtClean="0"/>
              <a:t> and </a:t>
            </a:r>
            <a:r>
              <a:rPr lang="en-US" sz="3000" dirty="0" err="1" smtClean="0"/>
              <a:t>RHB</a:t>
            </a:r>
            <a:endParaRPr lang="en-US" sz="3000" dirty="0" smtClean="0"/>
          </a:p>
          <a:p>
            <a:pPr marL="1657350" lvl="2" indent="-742950">
              <a:lnSpc>
                <a:spcPct val="120000"/>
              </a:lnSpc>
              <a:buAutoNum type="arabicPeriod"/>
            </a:pPr>
            <a:r>
              <a:rPr lang="en-US" sz="3000" dirty="0" smtClean="0"/>
              <a:t>100% increase for “live room” radiation reporting</a:t>
            </a:r>
          </a:p>
          <a:p>
            <a:pPr marL="1657350" lvl="2" indent="-742950">
              <a:lnSpc>
                <a:spcPct val="120000"/>
              </a:lnSpc>
              <a:buAutoNum type="arabicPeriod"/>
            </a:pPr>
            <a:r>
              <a:rPr lang="en-US" sz="3000" b="1" dirty="0" smtClean="0"/>
              <a:t>15% </a:t>
            </a:r>
            <a:r>
              <a:rPr lang="en-US" sz="3000" dirty="0" smtClean="0"/>
              <a:t>increase in student attrition rate</a:t>
            </a:r>
          </a:p>
          <a:p>
            <a:pPr marL="1657350" lvl="2" indent="-742950">
              <a:lnSpc>
                <a:spcPct val="120000"/>
              </a:lnSpc>
              <a:buAutoNum type="arabicPeriod"/>
            </a:pPr>
            <a:r>
              <a:rPr lang="en-US" sz="3000" b="1" dirty="0" smtClean="0"/>
              <a:t>75% </a:t>
            </a:r>
            <a:r>
              <a:rPr lang="en-US" sz="3000" dirty="0" smtClean="0"/>
              <a:t>decrease in outreach to high schools</a:t>
            </a:r>
          </a:p>
          <a:p>
            <a:pPr marL="1657350" lvl="2" indent="-742950">
              <a:lnSpc>
                <a:spcPct val="120000"/>
              </a:lnSpc>
              <a:buAutoNum type="arabicPeriod"/>
            </a:pPr>
            <a:r>
              <a:rPr lang="en-US" sz="3000" b="1" dirty="0"/>
              <a:t>4</a:t>
            </a:r>
            <a:r>
              <a:rPr lang="en-US" sz="3000" b="1" dirty="0" smtClean="0"/>
              <a:t>0% </a:t>
            </a:r>
            <a:r>
              <a:rPr lang="en-US" sz="3000" dirty="0" smtClean="0"/>
              <a:t>decrease in applications</a:t>
            </a:r>
            <a:endParaRPr lang="en-US" sz="4400" dirty="0" smtClean="0"/>
          </a:p>
          <a:p>
            <a:pPr marL="971550" lvl="1" indent="-514350">
              <a:buNone/>
            </a:pP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77085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Staffing Attempts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55272"/>
            <a:ext cx="9530479" cy="2769621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A new student worker must be trained each semester.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Scheduled around students courses 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Some tasks have been beyond student’s abilities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Unable to perform field work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Records are confidential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152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703" y="2032000"/>
            <a:ext cx="9530479" cy="459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Program and Clinical Coordinator currently perform tasks in addition to regular responsibilities.</a:t>
            </a:r>
          </a:p>
          <a:p>
            <a:r>
              <a:rPr lang="en-US" sz="2800" dirty="0" smtClean="0"/>
              <a:t>Frequently required documents and reports are submitted late to division, college, </a:t>
            </a:r>
            <a:r>
              <a:rPr lang="en-US" sz="2800" dirty="0" err="1" smtClean="0"/>
              <a:t>JRCERT</a:t>
            </a:r>
            <a:r>
              <a:rPr lang="en-US" sz="2800" dirty="0" smtClean="0"/>
              <a:t> and </a:t>
            </a:r>
            <a:r>
              <a:rPr lang="en-US" sz="2800" dirty="0" err="1" smtClean="0"/>
              <a:t>RHB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Reduced ability to follow-up with facilities </a:t>
            </a:r>
            <a:r>
              <a:rPr lang="en-US" sz="2800" smtClean="0"/>
              <a:t>on-boarding requirements results </a:t>
            </a:r>
            <a:r>
              <a:rPr lang="en-US" sz="2800" dirty="0" smtClean="0"/>
              <a:t>in students starting late in clinics.</a:t>
            </a:r>
          </a:p>
          <a:p>
            <a:r>
              <a:rPr lang="en-US" sz="2800" dirty="0" smtClean="0"/>
              <a:t>Continued </a:t>
            </a:r>
            <a:r>
              <a:rPr lang="en-US" sz="2800" dirty="0" err="1" smtClean="0"/>
              <a:t>JRCERT</a:t>
            </a:r>
            <a:r>
              <a:rPr lang="en-US" sz="2800" dirty="0" smtClean="0"/>
              <a:t> non-compliance in providing clerical support services jeopardizes accreditation status.</a:t>
            </a:r>
          </a:p>
        </p:txBody>
      </p:sp>
    </p:spTree>
    <p:extLst>
      <p:ext uri="{BB962C8B-B14F-4D97-AF65-F5344CB8AC3E}">
        <p14:creationId xmlns:p14="http://schemas.microsoft.com/office/powerpoint/2010/main" val="195777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526</TotalTime>
  <Words>368</Words>
  <Application>Microsoft Office PowerPoint</Application>
  <PresentationFormat>Widescreen</PresentationFormat>
  <Paragraphs>47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</vt:lpstr>
      <vt:lpstr>Berlin</vt:lpstr>
      <vt:lpstr>Radiologic Technology Office Assistant</vt:lpstr>
      <vt:lpstr>What Has Changed…</vt:lpstr>
      <vt:lpstr>Past Staffing Attempts</vt:lpstr>
      <vt:lpstr>Challenges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Pamela</dc:creator>
  <cp:lastModifiedBy>Jones, Pamela</cp:lastModifiedBy>
  <cp:revision>99</cp:revision>
  <cp:lastPrinted>2014-03-18T00:53:24Z</cp:lastPrinted>
  <dcterms:created xsi:type="dcterms:W3CDTF">2014-03-17T05:29:38Z</dcterms:created>
  <dcterms:modified xsi:type="dcterms:W3CDTF">2015-03-08T22:30:02Z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2064967063</vt:i4>
  </property>
  <property fmtid="{D5CDD505-2E9C-101B-9397-08002B2CF9AE}" pid="3" name="_NewReviewCycle">
    <vt:lpwstr/>
  </property>
  <property fmtid="{D5CDD505-2E9C-101B-9397-08002B2CF9AE}" pid="4" name="_EmailSubject">
    <vt:lpwstr>hiring justifications as of 3/9/15</vt:lpwstr>
  </property>
  <property fmtid="{D5CDD505-2E9C-101B-9397-08002B2CF9AE}" pid="5" name="_AuthorEmail">
    <vt:lpwstr>tanakaj@smccd.edu</vt:lpwstr>
  </property>
  <property fmtid="{D5CDD505-2E9C-101B-9397-08002B2CF9AE}" pid="6" name="_AuthorEmailDisplayName">
    <vt:lpwstr>Tanaka, Jo'an Rosario</vt:lpwstr>
  </property>
</Properties>
</file>