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3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08082-DC72-9A40-9E55-E3AAA4761D21}" type="datetimeFigureOut">
              <a:rPr lang="en-US" smtClean="0"/>
              <a:t>3/6/15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5D508-6444-9E40-91E2-68264E776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66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50% of the</a:t>
            </a:r>
            <a:r>
              <a:rPr lang="en-US" baseline="0" dirty="0" smtClean="0"/>
              <a:t> total courses are Social Sciences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18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Steading incline</a:t>
            </a:r>
            <a:r>
              <a:rPr lang="en-US" baseline="0" dirty="0" smtClean="0"/>
              <a:t> since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9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Steading incline</a:t>
            </a:r>
            <a:r>
              <a:rPr lang="en-US" baseline="0" dirty="0" smtClean="0"/>
              <a:t> since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of Sections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9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5D508-6444-9E40-91E2-68264E776C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9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4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0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9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5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0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5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9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7856-2557-5A41-8316-D693801B2F57}" type="datetimeFigureOut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65AE9-04E4-7640-AB82-590A5E6CC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7" y="482600"/>
            <a:ext cx="7143750" cy="462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0934" y="5105400"/>
            <a:ext cx="6400800" cy="1752600"/>
          </a:xfrm>
        </p:spPr>
        <p:txBody>
          <a:bodyPr/>
          <a:lstStyle/>
          <a:p>
            <a:r>
              <a:rPr lang="en-US" dirty="0" smtClean="0"/>
              <a:t>Social Sciences Full-Time </a:t>
            </a:r>
          </a:p>
          <a:p>
            <a:r>
              <a:rPr lang="en-US" dirty="0" smtClean="0"/>
              <a:t>Hiring Justification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38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r>
              <a:rPr lang="en-US" dirty="0"/>
              <a:t>Shared purpose, shared values</a:t>
            </a:r>
            <a:r>
              <a:rPr lang="en-US" dirty="0" smtClean="0"/>
              <a:t> </a:t>
            </a:r>
          </a:p>
          <a:p>
            <a:r>
              <a:rPr lang="en-US" dirty="0"/>
              <a:t>Schedule construction </a:t>
            </a:r>
            <a:r>
              <a:rPr lang="en-US" dirty="0" smtClean="0"/>
              <a:t>– context &amp; steps</a:t>
            </a:r>
          </a:p>
          <a:p>
            <a:r>
              <a:rPr lang="en-US" dirty="0" smtClean="0"/>
              <a:t>Enrollment strategies</a:t>
            </a:r>
          </a:p>
          <a:p>
            <a:r>
              <a:rPr lang="en-US" dirty="0" smtClean="0"/>
              <a:t>Collaboration &amp; commitment </a:t>
            </a:r>
          </a:p>
          <a:p>
            <a:pPr lvl="1"/>
            <a:r>
              <a:rPr lang="en-US" dirty="0" smtClean="0"/>
              <a:t>One strategy, Social Sciences FT position (.60) w/CWA coordinator (.40)</a:t>
            </a:r>
          </a:p>
          <a:p>
            <a:pPr lvl="1"/>
            <a:r>
              <a:rPr lang="en-US" dirty="0" smtClean="0"/>
              <a:t>However, can absorb FT position on its own</a:t>
            </a: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994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Anthropology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Communication Studies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Economics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Geography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History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Philosophy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Political Science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Psychology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Sociology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783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CWA Courses &amp; Degrees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09492"/>
              </p:ext>
            </p:extLst>
          </p:nvPr>
        </p:nvGraphicFramePr>
        <p:xfrm>
          <a:off x="1256680" y="2052003"/>
          <a:ext cx="7592992" cy="424318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796496"/>
                <a:gridCol w="3796496"/>
              </a:tblGrid>
              <a:tr h="37037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DEGREES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COURSES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1. Psychology</a:t>
                      </a:r>
                      <a:r>
                        <a:rPr lang="en-US" baseline="0" dirty="0" smtClean="0"/>
                        <a:t> (AA-T)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COMM 110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2. Economics (AA)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ECON 100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3. Interdisciplinary Studies: Social and Behavioral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Sciences (AA)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ECON 102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4. Interdisciplinary</a:t>
                      </a:r>
                      <a:r>
                        <a:rPr lang="en-US" baseline="0" dirty="0" smtClean="0"/>
                        <a:t> Studies: Arts and Humanities (AA)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HIST 101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HIST 201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PLSC 310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</a:t>
                      </a:r>
                      <a:r>
                        <a:rPr lang="en-US" baseline="0" dirty="0" smtClean="0"/>
                        <a:t> 100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 205</a:t>
                      </a:r>
                      <a:endParaRPr lang="en-US" dirty="0"/>
                    </a:p>
                  </a:txBody>
                  <a:tcPr/>
                </a:tc>
              </a:tr>
              <a:tr h="370378">
                <a:tc>
                  <a:txBody>
                    <a:bodyPr/>
                    <a:lstStyle/>
                    <a:p>
                      <a:r>
                        <a:rPr lang="en-U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 205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60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Social Sciences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r>
              <a:rPr lang="en-US" dirty="0" smtClean="0"/>
              <a:t>Enrollment has increased more than 1,600 since 2008-2009</a:t>
            </a:r>
          </a:p>
          <a:p>
            <a:r>
              <a:rPr lang="en-US" dirty="0" smtClean="0"/>
              <a:t>2013-3014 enrollment at 5,863</a:t>
            </a:r>
          </a:p>
          <a:p>
            <a:pPr lvl="1"/>
            <a:r>
              <a:rPr lang="en-US" dirty="0" smtClean="0"/>
              <a:t>Online enrollment at 1,645 (28%) – does not include hybrid option</a:t>
            </a:r>
          </a:p>
          <a:p>
            <a:r>
              <a:rPr lang="en-US" dirty="0" smtClean="0"/>
              <a:t>Success and retention rates slightly below or above college goal</a:t>
            </a:r>
          </a:p>
          <a:p>
            <a:r>
              <a:rPr lang="en-US" dirty="0" smtClean="0"/>
              <a:t>2014 highest enrolled semester at 2,610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038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Highest Enrolled Courses in Spring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marL="514350" indent="-457200"/>
            <a:r>
              <a:rPr lang="en-US" sz="3600" dirty="0" smtClean="0"/>
              <a:t>ANTH 125 = </a:t>
            </a:r>
            <a:r>
              <a:rPr lang="en-US" sz="3600" b="1" dirty="0" smtClean="0">
                <a:solidFill>
                  <a:srgbClr val="FF0000"/>
                </a:solidFill>
              </a:rPr>
              <a:t>105</a:t>
            </a:r>
          </a:p>
          <a:p>
            <a:pPr marL="514350" indent="-457200"/>
            <a:r>
              <a:rPr lang="en-US" sz="3600" dirty="0" smtClean="0"/>
              <a:t>COMM 110 = </a:t>
            </a:r>
            <a:r>
              <a:rPr lang="en-US" sz="3600" b="1" dirty="0" smtClean="0">
                <a:solidFill>
                  <a:srgbClr val="FF0000"/>
                </a:solidFill>
              </a:rPr>
              <a:t>150</a:t>
            </a:r>
          </a:p>
          <a:p>
            <a:pPr marL="514350" indent="-457200"/>
            <a:r>
              <a:rPr lang="en-US" sz="3600" dirty="0" smtClean="0"/>
              <a:t>COMM 130 = </a:t>
            </a:r>
            <a:r>
              <a:rPr lang="en-US" sz="3600" b="1" dirty="0" smtClean="0">
                <a:solidFill>
                  <a:srgbClr val="FF0000"/>
                </a:solidFill>
              </a:rPr>
              <a:t>156</a:t>
            </a:r>
          </a:p>
          <a:p>
            <a:pPr marL="514350" indent="-457200"/>
            <a:r>
              <a:rPr lang="en-US" sz="3600" dirty="0" smtClean="0"/>
              <a:t>ECON 100 = </a:t>
            </a:r>
            <a:r>
              <a:rPr lang="en-US" sz="3600" b="1" dirty="0" smtClean="0">
                <a:solidFill>
                  <a:srgbClr val="FF0000"/>
                </a:solidFill>
              </a:rPr>
              <a:t>125</a:t>
            </a:r>
          </a:p>
          <a:p>
            <a:pPr marL="514350" indent="-457200"/>
            <a:r>
              <a:rPr lang="en-US" sz="3600" dirty="0" smtClean="0"/>
              <a:t>ECON 102 = </a:t>
            </a:r>
            <a:r>
              <a:rPr lang="en-US" sz="3600" b="1" dirty="0" smtClean="0">
                <a:solidFill>
                  <a:srgbClr val="FF0000"/>
                </a:solidFill>
              </a:rPr>
              <a:t>116</a:t>
            </a:r>
          </a:p>
          <a:p>
            <a:pPr marL="514350" indent="-457200"/>
            <a:r>
              <a:rPr lang="en-US" sz="3600" dirty="0" smtClean="0"/>
              <a:t>HIST 201 = </a:t>
            </a:r>
            <a:r>
              <a:rPr lang="en-US" sz="3600" b="1" dirty="0" smtClean="0">
                <a:solidFill>
                  <a:srgbClr val="FF0000"/>
                </a:solidFill>
              </a:rPr>
              <a:t>191</a:t>
            </a:r>
            <a:endParaRPr lang="en-US" dirty="0" smtClean="0"/>
          </a:p>
          <a:p>
            <a:pPr marL="514350" indent="-457200"/>
            <a:r>
              <a:rPr lang="en-US" sz="3600" dirty="0" smtClean="0"/>
              <a:t>HIST 202 = </a:t>
            </a:r>
            <a:r>
              <a:rPr lang="en-US" sz="3600" b="1" dirty="0" smtClean="0">
                <a:solidFill>
                  <a:srgbClr val="FF0000"/>
                </a:solidFill>
              </a:rPr>
              <a:t>121</a:t>
            </a:r>
          </a:p>
          <a:p>
            <a:pPr marL="514350" indent="-457200"/>
            <a:r>
              <a:rPr lang="en-US" sz="3600" dirty="0" smtClean="0"/>
              <a:t>PLSC 210 = </a:t>
            </a:r>
            <a:r>
              <a:rPr lang="en-US" sz="3600" b="1" dirty="0" smtClean="0">
                <a:solidFill>
                  <a:srgbClr val="FF0000"/>
                </a:solidFill>
              </a:rPr>
              <a:t>156</a:t>
            </a:r>
          </a:p>
          <a:p>
            <a:pPr marL="514350" indent="-457200"/>
            <a:r>
              <a:rPr lang="en-US" sz="3600" dirty="0" smtClean="0"/>
              <a:t>PLSC 310 = </a:t>
            </a:r>
            <a:r>
              <a:rPr lang="en-US" sz="3600" b="1" dirty="0" smtClean="0">
                <a:solidFill>
                  <a:srgbClr val="FF0000"/>
                </a:solidFill>
              </a:rPr>
              <a:t>83</a:t>
            </a:r>
          </a:p>
          <a:p>
            <a:pPr marL="514350" indent="-457200"/>
            <a:r>
              <a:rPr lang="en-US" sz="3600" dirty="0" smtClean="0"/>
              <a:t>PSYC 100 = </a:t>
            </a:r>
            <a:r>
              <a:rPr lang="en-US" sz="3600" b="1" dirty="0" smtClean="0">
                <a:solidFill>
                  <a:srgbClr val="FF0000"/>
                </a:solidFill>
              </a:rPr>
              <a:t>218</a:t>
            </a:r>
          </a:p>
          <a:p>
            <a:pPr marL="514350" indent="-457200"/>
            <a:r>
              <a:rPr lang="en-US" sz="3600" dirty="0" smtClean="0"/>
              <a:t>SOCI 100= </a:t>
            </a:r>
            <a:r>
              <a:rPr lang="en-US" sz="3600" b="1" dirty="0" smtClean="0">
                <a:solidFill>
                  <a:srgbClr val="FF0000"/>
                </a:solidFill>
              </a:rPr>
              <a:t>135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8 of 11 courses are taught by single person departments</a:t>
            </a:r>
          </a:p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10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Social Sciences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857933"/>
              </p:ext>
            </p:extLst>
          </p:nvPr>
        </p:nvGraphicFramePr>
        <p:xfrm>
          <a:off x="1828798" y="1702865"/>
          <a:ext cx="6688668" cy="41910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29556"/>
                <a:gridCol w="2229556"/>
                <a:gridCol w="2229556"/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DEPARTMENT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 (SEPT 2014)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</a:t>
                      </a:r>
                      <a:r>
                        <a:rPr lang="en-US" baseline="0" dirty="0" smtClean="0"/>
                        <a:t> (FEB 2015)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523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Political</a:t>
                      </a:r>
                      <a:r>
                        <a:rPr lang="en-US" baseline="0" dirty="0" smtClean="0"/>
                        <a:t>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535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Sociology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493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Psychology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(*two FT  faculty members)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543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717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Full-Time/Part-Time Ratios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694978"/>
              </p:ext>
            </p:extLst>
          </p:nvPr>
        </p:nvGraphicFramePr>
        <p:xfrm>
          <a:off x="457200" y="2906261"/>
          <a:ext cx="8229600" cy="1478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DISCIPLINES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FULL-TIME FACULTY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PART-TIME FACULTY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Communication</a:t>
                      </a:r>
                      <a:r>
                        <a:rPr lang="en-US" baseline="0" dirty="0" smtClean="0"/>
                        <a:t>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Political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17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9" y="790214"/>
            <a:ext cx="8229600" cy="192151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            Support the Social Sciences/   College for Working Adults Position because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27467"/>
            <a:ext cx="7850115" cy="2302591"/>
          </a:xfrm>
        </p:spPr>
        <p:txBody>
          <a:bodyPr numCol="2">
            <a:normAutofit/>
          </a:bodyPr>
          <a:lstStyle/>
          <a:p>
            <a:pPr marL="457200" indent="-457200">
              <a:buAutoNum type="arabicPeriod"/>
            </a:pPr>
            <a:r>
              <a:rPr lang="en-US" sz="3600" dirty="0" smtClean="0"/>
              <a:t>Shared Purpose</a:t>
            </a:r>
          </a:p>
          <a:p>
            <a:pPr marL="457200" indent="-457200">
              <a:buAutoNum type="arabicPeriod"/>
            </a:pPr>
            <a:r>
              <a:rPr lang="en-US" sz="3600" dirty="0" smtClean="0"/>
              <a:t>Shared Values</a:t>
            </a:r>
          </a:p>
          <a:p>
            <a:pPr marL="457200" indent="-457200">
              <a:buAutoNum type="arabicPeriod"/>
            </a:pPr>
            <a:r>
              <a:rPr lang="en-US" sz="3600" dirty="0" smtClean="0"/>
              <a:t>Enrollment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74"/>
            <a:ext cx="2059478" cy="133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35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358</Words>
  <Application>Microsoft Macintosh PowerPoint</Application>
  <PresentationFormat>On-screen Show (4:3)</PresentationFormat>
  <Paragraphs>110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Motivation</vt:lpstr>
      <vt:lpstr>Disciplines</vt:lpstr>
      <vt:lpstr>          CWA Courses &amp; Degrees</vt:lpstr>
      <vt:lpstr>         Social Sciences Data</vt:lpstr>
      <vt:lpstr>         Highest Enrolled Courses in Spring 2014</vt:lpstr>
      <vt:lpstr>         Social Sciences Load</vt:lpstr>
      <vt:lpstr>              Full-Time/Part-Time Ratios</vt:lpstr>
      <vt:lpstr>            Support the Social Sciences/   College for Working Adults Position because . . . </vt:lpstr>
    </vt:vector>
  </TitlesOfParts>
  <Company>Cañada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Kaven</dc:creator>
  <cp:lastModifiedBy>Lezlee Ware</cp:lastModifiedBy>
  <cp:revision>26</cp:revision>
  <dcterms:created xsi:type="dcterms:W3CDTF">2015-03-05T20:37:51Z</dcterms:created>
  <dcterms:modified xsi:type="dcterms:W3CDTF">2015-03-06T21:53:47Z</dcterms:modified>
</cp:coreProperties>
</file>