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6" r:id="rId16"/>
    <p:sldId id="275" r:id="rId17"/>
    <p:sldId id="277" r:id="rId18"/>
    <p:sldId id="273" r:id="rId19"/>
    <p:sldId id="274" r:id="rId20"/>
  </p:sldIdLst>
  <p:sldSz cx="13004800" cy="9753600"/>
  <p:notesSz cx="6858000" cy="9144000"/>
  <p:defaultTextStyle>
    <a:lvl1pPr algn="ctr" defTabSz="584200">
      <a:defRPr sz="3600">
        <a:solidFill>
          <a:srgbClr val="AB7655"/>
        </a:solidFill>
        <a:latin typeface="Helvetica Neue Light"/>
        <a:ea typeface="Helvetica Neue Light"/>
        <a:cs typeface="Helvetica Neue Light"/>
        <a:sym typeface="Helvetica Neue Light"/>
      </a:defRPr>
    </a:lvl1pPr>
    <a:lvl2pPr algn="ctr" defTabSz="584200">
      <a:defRPr sz="3600">
        <a:solidFill>
          <a:srgbClr val="AB7655"/>
        </a:solidFill>
        <a:latin typeface="Helvetica Neue Light"/>
        <a:ea typeface="Helvetica Neue Light"/>
        <a:cs typeface="Helvetica Neue Light"/>
        <a:sym typeface="Helvetica Neue Light"/>
      </a:defRPr>
    </a:lvl2pPr>
    <a:lvl3pPr algn="ctr" defTabSz="584200">
      <a:defRPr sz="3600">
        <a:solidFill>
          <a:srgbClr val="AB7655"/>
        </a:solidFill>
        <a:latin typeface="Helvetica Neue Light"/>
        <a:ea typeface="Helvetica Neue Light"/>
        <a:cs typeface="Helvetica Neue Light"/>
        <a:sym typeface="Helvetica Neue Light"/>
      </a:defRPr>
    </a:lvl3pPr>
    <a:lvl4pPr algn="ctr" defTabSz="584200">
      <a:defRPr sz="3600">
        <a:solidFill>
          <a:srgbClr val="AB7655"/>
        </a:solidFill>
        <a:latin typeface="Helvetica Neue Light"/>
        <a:ea typeface="Helvetica Neue Light"/>
        <a:cs typeface="Helvetica Neue Light"/>
        <a:sym typeface="Helvetica Neue Light"/>
      </a:defRPr>
    </a:lvl4pPr>
    <a:lvl5pPr algn="ctr" defTabSz="584200">
      <a:defRPr sz="3600">
        <a:solidFill>
          <a:srgbClr val="AB7655"/>
        </a:solidFill>
        <a:latin typeface="Helvetica Neue Light"/>
        <a:ea typeface="Helvetica Neue Light"/>
        <a:cs typeface="Helvetica Neue Light"/>
        <a:sym typeface="Helvetica Neue Light"/>
      </a:defRPr>
    </a:lvl5pPr>
    <a:lvl6pPr algn="ctr" defTabSz="584200">
      <a:defRPr sz="3600">
        <a:solidFill>
          <a:srgbClr val="AB7655"/>
        </a:solidFill>
        <a:latin typeface="Helvetica Neue Light"/>
        <a:ea typeface="Helvetica Neue Light"/>
        <a:cs typeface="Helvetica Neue Light"/>
        <a:sym typeface="Helvetica Neue Light"/>
      </a:defRPr>
    </a:lvl6pPr>
    <a:lvl7pPr algn="ctr" defTabSz="584200">
      <a:defRPr sz="3600">
        <a:solidFill>
          <a:srgbClr val="AB7655"/>
        </a:solidFill>
        <a:latin typeface="Helvetica Neue Light"/>
        <a:ea typeface="Helvetica Neue Light"/>
        <a:cs typeface="Helvetica Neue Light"/>
        <a:sym typeface="Helvetica Neue Light"/>
      </a:defRPr>
    </a:lvl7pPr>
    <a:lvl8pPr algn="ctr" defTabSz="584200">
      <a:defRPr sz="3600">
        <a:solidFill>
          <a:srgbClr val="AB7655"/>
        </a:solidFill>
        <a:latin typeface="Helvetica Neue Light"/>
        <a:ea typeface="Helvetica Neue Light"/>
        <a:cs typeface="Helvetica Neue Light"/>
        <a:sym typeface="Helvetica Neue Light"/>
      </a:defRPr>
    </a:lvl8pPr>
    <a:lvl9pPr algn="ctr" defTabSz="584200">
      <a:defRPr sz="3600">
        <a:solidFill>
          <a:srgbClr val="AB7655"/>
        </a:solidFill>
        <a:latin typeface="Helvetica Neue Light"/>
        <a:ea typeface="Helvetica Neue Light"/>
        <a:cs typeface="Helvetica Neue Light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AB7655"/>
        </a:fontRef>
        <a:srgbClr val="AB7655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D0D4DD"/>
          </a:solidFill>
        </a:fill>
      </a:tcStyle>
    </a:wholeTbl>
    <a:band2H>
      <a:tcTxStyle/>
      <a:tcStyle>
        <a:tcBdr/>
        <a:fill>
          <a:solidFill>
            <a:srgbClr val="E9EBEF"/>
          </a:solidFill>
        </a:fill>
      </a:tcStyle>
    </a:band2H>
    <a:firstCol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577198"/>
          </a:solidFill>
        </a:fill>
      </a:tcStyle>
    </a:firstCol>
    <a:la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381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577198"/>
          </a:solidFill>
        </a:fill>
      </a:tcStyle>
    </a:lastRow>
    <a:fir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381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577198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AB7655"/>
        </a:fontRef>
        <a:srgbClr val="AB7655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E6DBCB"/>
          </a:solidFill>
        </a:fill>
      </a:tcStyle>
    </a:wholeTbl>
    <a:band2H>
      <a:tcTxStyle/>
      <a:tcStyle>
        <a:tcBdr/>
        <a:fill>
          <a:solidFill>
            <a:srgbClr val="F3EEE7"/>
          </a:solidFill>
        </a:fill>
      </a:tcStyle>
    </a:band2H>
    <a:firstCol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B98F20"/>
          </a:solidFill>
        </a:fill>
      </a:tcStyle>
    </a:firstCol>
    <a:la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381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B98F20"/>
          </a:solidFill>
        </a:fill>
      </a:tcStyle>
    </a:lastRow>
    <a:fir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381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B98F20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AB7655"/>
        </a:fontRef>
        <a:srgbClr val="AB7655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D0CDD4"/>
          </a:solidFill>
        </a:fill>
      </a:tcStyle>
    </a:wholeTbl>
    <a:band2H>
      <a:tcTxStyle/>
      <a:tcStyle>
        <a:tcBdr/>
        <a:fill>
          <a:solidFill>
            <a:srgbClr val="E9E8EB"/>
          </a:solidFill>
        </a:fill>
      </a:tcStyle>
    </a:band2H>
    <a:firstCol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574170"/>
          </a:solidFill>
        </a:fill>
      </a:tcStyle>
    </a:firstCol>
    <a:la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381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574170"/>
          </a:solidFill>
        </a:fill>
      </a:tcStyle>
    </a:lastRow>
    <a:fir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381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574170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AB7655"/>
        </a:fontRef>
        <a:srgbClr val="AB765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EBE9"/>
          </a:solidFill>
        </a:fill>
      </a:tcStyle>
    </a:wholeTbl>
    <a:band2H>
      <a:tcTxStyle/>
      <a:tcStyle>
        <a:tcBdr/>
        <a:fill>
          <a:solidFill>
            <a:srgbClr val="558AAB"/>
          </a:solidFill>
        </a:fill>
      </a:tcStyle>
    </a:band2H>
    <a:firstCol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77198"/>
          </a:solidFill>
        </a:fill>
      </a:tcStyle>
    </a:firstCol>
    <a:lastRow>
      <a:tcTxStyle b="on" i="on">
        <a:fontRef idx="minor">
          <a:srgbClr val="AB7655"/>
        </a:fontRef>
        <a:srgbClr val="AB765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AB7655"/>
              </a:solidFill>
              <a:prstDash val="solid"/>
              <a:bevel/>
            </a:ln>
          </a:top>
          <a:bottom>
            <a:ln w="25400" cap="flat">
              <a:solidFill>
                <a:srgbClr val="AB7655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58AAB"/>
          </a:solidFill>
        </a:fill>
      </a:tcStyle>
    </a:lastRow>
    <a:fir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B7655"/>
              </a:solidFill>
              <a:prstDash val="solid"/>
              <a:bevel/>
            </a:ln>
          </a:top>
          <a:bottom>
            <a:ln w="25400" cap="flat">
              <a:solidFill>
                <a:srgbClr val="AB7655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77198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AB7655"/>
        </a:fontRef>
        <a:srgbClr val="AB7655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E2D5D0"/>
          </a:solidFill>
        </a:fill>
      </a:tcStyle>
    </a:wholeTbl>
    <a:band2H>
      <a:tcTxStyle/>
      <a:tcStyle>
        <a:tcBdr/>
        <a:fill>
          <a:solidFill>
            <a:srgbClr val="F1EBE9"/>
          </a:solidFill>
        </a:fill>
      </a:tcStyle>
    </a:band2H>
    <a:firstCol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AB7655"/>
          </a:solidFill>
        </a:fill>
      </a:tcStyle>
    </a:firstCol>
    <a:la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381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AB7655"/>
          </a:solidFill>
        </a:fill>
      </a:tcStyle>
    </a:lastRow>
    <a:fir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381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AB7655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558AAB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558AAB">
              <a:alpha val="20000"/>
            </a:srgbClr>
          </a:solidFill>
        </a:fill>
      </a:tcStyle>
    </a:firstCol>
    <a:la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508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254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5739"/>
  </p:normalViewPr>
  <p:slideViewPr>
    <p:cSldViewPr snapToGrid="0" snapToObjects="1">
      <p:cViewPr varScale="1">
        <p:scale>
          <a:sx n="58" d="100"/>
          <a:sy n="58" d="100"/>
        </p:scale>
        <p:origin x="1976" y="20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package" Target="../embeddings/Microsoft_Excel_Worksheet1.xlsx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005"/>
          <c:y val="0.005"/>
          <c:w val="1.0"/>
          <c:h val="1.0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c:spPr>
          <c:explosion val="2"/>
          <c:dPt>
            <c:idx val="0"/>
            <c:bubble3D val="0"/>
          </c:dPt>
          <c:dPt>
            <c:idx val="1"/>
            <c:bubble3D val="0"/>
            <c:spPr>
              <a:blipFill rotWithShape="1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blipFill rotWithShape="1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c:spPr>
          </c:dPt>
          <c:cat>
            <c:strRef>
              <c:f>Sheet1!$B$1:$D$1</c:f>
              <c:strCache>
                <c:ptCount val="3"/>
                <c:pt idx="0">
                  <c:v>Non-Majors</c:v>
                </c:pt>
                <c:pt idx="1">
                  <c:v>Majors</c:v>
                </c:pt>
                <c:pt idx="2">
                  <c:v>Allied Health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30.0</c:v>
                </c:pt>
                <c:pt idx="1">
                  <c:v>30.0</c:v>
                </c:pt>
                <c:pt idx="2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4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170187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No dedicated FT faculty to non-majors</a:t>
            </a:r>
          </a:p>
        </p:txBody>
      </p:sp>
    </p:spTree>
    <p:extLst>
      <p:ext uri="{BB962C8B-B14F-4D97-AF65-F5344CB8AC3E}">
        <p14:creationId xmlns:p14="http://schemas.microsoft.com/office/powerpoint/2010/main" val="188551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</a:lvl1pPr>
          </a:lstStyle>
          <a:p>
            <a:pPr lvl="0">
              <a:defRPr sz="1800"/>
            </a:pPr>
            <a:r>
              <a:rPr sz="2200"/>
              <a:t>22 of 33 sections are taught by PT</a:t>
            </a:r>
          </a:p>
        </p:txBody>
      </p:sp>
    </p:spTree>
    <p:extLst>
      <p:ext uri="{BB962C8B-B14F-4D97-AF65-F5344CB8AC3E}">
        <p14:creationId xmlns:p14="http://schemas.microsoft.com/office/powerpoint/2010/main" val="262257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</a:lvl1pPr>
          </a:lstStyle>
          <a:p>
            <a:pPr lvl="0">
              <a:defRPr sz="1800"/>
            </a:pPr>
            <a:r>
              <a:rPr sz="2200" dirty="0"/>
              <a:t>2 sections of </a:t>
            </a:r>
            <a:r>
              <a:rPr lang="en-US" sz="2200" dirty="0" smtClean="0"/>
              <a:t>26</a:t>
            </a:r>
            <a:r>
              <a:rPr sz="2200" dirty="0" smtClean="0"/>
              <a:t> </a:t>
            </a:r>
            <a:r>
              <a:rPr sz="2200" dirty="0"/>
              <a:t>(biol+hsci) are majors</a:t>
            </a:r>
          </a:p>
        </p:txBody>
      </p:sp>
    </p:spTree>
    <p:extLst>
      <p:ext uri="{BB962C8B-B14F-4D97-AF65-F5344CB8AC3E}">
        <p14:creationId xmlns:p14="http://schemas.microsoft.com/office/powerpoint/2010/main" val="1123896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</a:t>
            </a:r>
            <a:r>
              <a:rPr lang="en-US" baseline="0" dirty="0" smtClean="0"/>
              <a:t> economic downturn decreased nursing retirements and new hiring opportunities.</a:t>
            </a:r>
          </a:p>
          <a:p>
            <a:r>
              <a:rPr lang="en-US" baseline="0" dirty="0" smtClean="0"/>
              <a:t>Nursing ranks 14 in the list of occupations with the highest number of total job openings from 2012-2022 in SMC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7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en-US" sz="2200" dirty="0" smtClean="0"/>
              <a:t>We manage our staffing efficiently</a:t>
            </a:r>
            <a:r>
              <a:rPr lang="en-US" sz="2200" baseline="0" dirty="0" smtClean="0"/>
              <a:t> and can still support over 3 FT-worth of PT </a:t>
            </a:r>
            <a:r>
              <a:rPr lang="en-US" sz="2200" baseline="0" dirty="0" smtClean="0"/>
              <a:t>faculty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2200" baseline="0" dirty="0" smtClean="0"/>
              <a:t>2.12 of the PT-FTEF is in BIOL 100, 110 and 130/2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64787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</a:lvl1pPr>
          </a:lstStyle>
          <a:p>
            <a:pPr lvl="0">
              <a:defRPr sz="1800"/>
            </a:pPr>
            <a:r>
              <a:rPr lang="en-US" sz="2400" baseline="0" dirty="0" smtClean="0"/>
              <a:t>http://</a:t>
            </a:r>
            <a:r>
              <a:rPr lang="en-US" sz="2400" baseline="0" dirty="0" err="1" smtClean="0"/>
              <a:t>www.labormarketinfo.edd.ca.gov</a:t>
            </a:r>
            <a:r>
              <a:rPr lang="en-US" sz="2400" baseline="0" dirty="0" smtClean="0"/>
              <a:t>/data/employment-</a:t>
            </a:r>
            <a:r>
              <a:rPr lang="en-US" sz="2400" baseline="0" dirty="0" err="1" smtClean="0"/>
              <a:t>projections.html</a:t>
            </a:r>
            <a:endParaRPr lang="en-US" sz="2400" baseline="0" dirty="0" smtClean="0"/>
          </a:p>
          <a:p>
            <a:pPr lvl="0">
              <a:defRPr sz="1800"/>
            </a:pPr>
            <a:r>
              <a:rPr lang="en-US" sz="2400" baseline="0" dirty="0" smtClean="0"/>
              <a:t>RN: 96% as many as the number of openings for system software </a:t>
            </a:r>
            <a:r>
              <a:rPr lang="en-US" sz="2400" baseline="0" dirty="0" smtClean="0"/>
              <a:t>developers  (need the same number of RN as system developers)</a:t>
            </a:r>
            <a:endParaRPr lang="en-US" sz="2400" baseline="0" dirty="0" smtClean="0"/>
          </a:p>
          <a:p>
            <a:pPr lvl="0">
              <a:defRPr sz="1800"/>
            </a:pPr>
            <a:r>
              <a:rPr lang="en-US" sz="2400" baseline="0" dirty="0" smtClean="0"/>
              <a:t>RN: 66% as many as the number of openings for software application </a:t>
            </a:r>
            <a:r>
              <a:rPr lang="en-US" sz="2400" baseline="0" dirty="0" smtClean="0"/>
              <a:t>developers (need two-thirds as many RNs as application developers)</a:t>
            </a:r>
            <a:endParaRPr lang="en-US" sz="2400" baseline="0" dirty="0" smtClean="0"/>
          </a:p>
          <a:p>
            <a:pPr lvl="0">
              <a:defRPr sz="1800"/>
            </a:pPr>
            <a:r>
              <a:rPr lang="en-US" sz="2400" baseline="0" dirty="0" smtClean="0"/>
              <a:t>RN: 132% as the number of openings for lawyers</a:t>
            </a:r>
            <a:r>
              <a:rPr lang="en-US" sz="2400" baseline="0" dirty="0" smtClean="0"/>
              <a:t>! (need 32% more RNs as new lawyers)</a:t>
            </a:r>
            <a:endParaRPr lang="en-US" sz="2400" baseline="0" dirty="0" smtClean="0"/>
          </a:p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78259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Supporting</a:t>
            </a:r>
            <a:r>
              <a:rPr lang="en-US" baseline="0" dirty="0" smtClean="0"/>
              <a:t> college’s load balancing efforts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0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</a:lvl1pPr>
          </a:lstStyle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5108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10275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78468" y="8355012"/>
            <a:ext cx="1245950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1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78468" y="8355012"/>
            <a:ext cx="1245950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8468" y="8913812"/>
            <a:ext cx="1244693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 rot="5400000">
            <a:off x="4963110" y="9199442"/>
            <a:ext cx="59221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78468" y="7186612"/>
            <a:ext cx="1244693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4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278468" y="8913812"/>
            <a:ext cx="1244693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 rot="5400000">
            <a:off x="4963110" y="9199442"/>
            <a:ext cx="59221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278468" y="7186612"/>
            <a:ext cx="1244693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sz="65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5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1041400" y="44819"/>
            <a:ext cx="10922000" cy="288216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041400" y="2716497"/>
            <a:ext cx="5334000" cy="5819206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041400" y="255302"/>
            <a:ext cx="10922000" cy="2461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041400" y="2716497"/>
            <a:ext cx="10922000" cy="5819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defTabSz="584200">
        <a:lnSpc>
          <a:spcPct val="90000"/>
        </a:lnSpc>
        <a:defRPr sz="7200">
          <a:solidFill>
            <a:srgbClr val="558AAB"/>
          </a:solidFill>
          <a:latin typeface="Helvetica Neue Light"/>
          <a:ea typeface="Helvetica Neue Light"/>
          <a:cs typeface="Helvetica Neue Light"/>
          <a:sym typeface="Helvetica Neue Light"/>
        </a:defRPr>
      </a:lvl1pPr>
      <a:lvl2pPr defTabSz="584200">
        <a:lnSpc>
          <a:spcPct val="90000"/>
        </a:lnSpc>
        <a:defRPr sz="7200">
          <a:solidFill>
            <a:srgbClr val="558AAB"/>
          </a:solidFill>
          <a:latin typeface="Helvetica Neue Light"/>
          <a:ea typeface="Helvetica Neue Light"/>
          <a:cs typeface="Helvetica Neue Light"/>
          <a:sym typeface="Helvetica Neue Light"/>
        </a:defRPr>
      </a:lvl2pPr>
      <a:lvl3pPr defTabSz="584200">
        <a:lnSpc>
          <a:spcPct val="90000"/>
        </a:lnSpc>
        <a:defRPr sz="7200">
          <a:solidFill>
            <a:srgbClr val="558AAB"/>
          </a:solidFill>
          <a:latin typeface="Helvetica Neue Light"/>
          <a:ea typeface="Helvetica Neue Light"/>
          <a:cs typeface="Helvetica Neue Light"/>
          <a:sym typeface="Helvetica Neue Light"/>
        </a:defRPr>
      </a:lvl3pPr>
      <a:lvl4pPr defTabSz="584200">
        <a:lnSpc>
          <a:spcPct val="90000"/>
        </a:lnSpc>
        <a:defRPr sz="7200">
          <a:solidFill>
            <a:srgbClr val="558AAB"/>
          </a:solidFill>
          <a:latin typeface="Helvetica Neue Light"/>
          <a:ea typeface="Helvetica Neue Light"/>
          <a:cs typeface="Helvetica Neue Light"/>
          <a:sym typeface="Helvetica Neue Light"/>
        </a:defRPr>
      </a:lvl4pPr>
      <a:lvl5pPr defTabSz="584200">
        <a:lnSpc>
          <a:spcPct val="90000"/>
        </a:lnSpc>
        <a:defRPr sz="7200">
          <a:solidFill>
            <a:srgbClr val="558AAB"/>
          </a:solidFill>
          <a:latin typeface="Helvetica Neue Light"/>
          <a:ea typeface="Helvetica Neue Light"/>
          <a:cs typeface="Helvetica Neue Light"/>
          <a:sym typeface="Helvetica Neue Light"/>
        </a:defRPr>
      </a:lvl5pPr>
      <a:lvl6pPr defTabSz="584200">
        <a:lnSpc>
          <a:spcPct val="90000"/>
        </a:lnSpc>
        <a:defRPr sz="7200">
          <a:solidFill>
            <a:srgbClr val="558AAB"/>
          </a:solidFill>
          <a:latin typeface="Helvetica Neue Light"/>
          <a:ea typeface="Helvetica Neue Light"/>
          <a:cs typeface="Helvetica Neue Light"/>
          <a:sym typeface="Helvetica Neue Light"/>
        </a:defRPr>
      </a:lvl6pPr>
      <a:lvl7pPr defTabSz="584200">
        <a:lnSpc>
          <a:spcPct val="90000"/>
        </a:lnSpc>
        <a:defRPr sz="7200">
          <a:solidFill>
            <a:srgbClr val="558AAB"/>
          </a:solidFill>
          <a:latin typeface="Helvetica Neue Light"/>
          <a:ea typeface="Helvetica Neue Light"/>
          <a:cs typeface="Helvetica Neue Light"/>
          <a:sym typeface="Helvetica Neue Light"/>
        </a:defRPr>
      </a:lvl7pPr>
      <a:lvl8pPr defTabSz="584200">
        <a:lnSpc>
          <a:spcPct val="90000"/>
        </a:lnSpc>
        <a:defRPr sz="7200">
          <a:solidFill>
            <a:srgbClr val="558AAB"/>
          </a:solidFill>
          <a:latin typeface="Helvetica Neue Light"/>
          <a:ea typeface="Helvetica Neue Light"/>
          <a:cs typeface="Helvetica Neue Light"/>
          <a:sym typeface="Helvetica Neue Light"/>
        </a:defRPr>
      </a:lvl8pPr>
      <a:lvl9pPr defTabSz="584200">
        <a:lnSpc>
          <a:spcPct val="90000"/>
        </a:lnSpc>
        <a:defRPr sz="7200">
          <a:solidFill>
            <a:srgbClr val="558AAB"/>
          </a:solidFill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4445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+mn-lt"/>
          <a:ea typeface="+mn-ea"/>
          <a:cs typeface="+mn-cs"/>
          <a:sym typeface="Helvetica Neue"/>
        </a:defRPr>
      </a:lvl1pPr>
      <a:lvl2pPr marL="8890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+mn-lt"/>
          <a:ea typeface="+mn-ea"/>
          <a:cs typeface="+mn-cs"/>
          <a:sym typeface="Helvetica Neue"/>
        </a:defRPr>
      </a:lvl2pPr>
      <a:lvl3pPr marL="13335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+mn-lt"/>
          <a:ea typeface="+mn-ea"/>
          <a:cs typeface="+mn-cs"/>
          <a:sym typeface="Helvetica Neue"/>
        </a:defRPr>
      </a:lvl3pPr>
      <a:lvl4pPr marL="17780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+mn-lt"/>
          <a:ea typeface="+mn-ea"/>
          <a:cs typeface="+mn-cs"/>
          <a:sym typeface="Helvetica Neue"/>
        </a:defRPr>
      </a:lvl4pPr>
      <a:lvl5pPr marL="22225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+mn-lt"/>
          <a:ea typeface="+mn-ea"/>
          <a:cs typeface="+mn-cs"/>
          <a:sym typeface="Helvetica Neue"/>
        </a:defRPr>
      </a:lvl5pPr>
      <a:lvl6pPr marL="26670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+mn-lt"/>
          <a:ea typeface="+mn-ea"/>
          <a:cs typeface="+mn-cs"/>
          <a:sym typeface="Helvetica Neue"/>
        </a:defRPr>
      </a:lvl6pPr>
      <a:lvl7pPr marL="31115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+mn-lt"/>
          <a:ea typeface="+mn-ea"/>
          <a:cs typeface="+mn-cs"/>
          <a:sym typeface="Helvetica Neue"/>
        </a:defRPr>
      </a:lvl7pPr>
      <a:lvl8pPr marL="35560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+mn-lt"/>
          <a:ea typeface="+mn-ea"/>
          <a:cs typeface="+mn-cs"/>
          <a:sym typeface="Helvetica Neue"/>
        </a:defRPr>
      </a:lvl8pPr>
      <a:lvl9pPr marL="40005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+mn-lt"/>
          <a:ea typeface="+mn-ea"/>
          <a:cs typeface="+mn-cs"/>
          <a:sym typeface="Helvetica Neue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 Bold Condensed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 Bold Condensed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 Bold Condensed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 Bold Condensed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 Bold Condensed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 Bold Condensed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 Bold Condensed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 Bold Condensed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 Bold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1.xm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all">
                <a:solidFill>
                  <a:srgbClr val="DEDEDE"/>
                </a:solidFill>
              </a:rPr>
              <a:t>New Biology Faculty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400" cap="all">
                <a:solidFill>
                  <a:srgbClr val="558AAB"/>
                </a:solidFill>
              </a:rPr>
              <a:t>investing in non-majors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713678" y="266700"/>
            <a:ext cx="11577444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 dirty="0">
                <a:solidFill>
                  <a:srgbClr val="558AAB"/>
                </a:solidFill>
              </a:rPr>
              <a:t>We </a:t>
            </a:r>
            <a:r>
              <a:rPr sz="7200">
                <a:solidFill>
                  <a:srgbClr val="558AAB"/>
                </a:solidFill>
              </a:rPr>
              <a:t>are </a:t>
            </a:r>
            <a:r>
              <a:rPr lang="en-US" sz="7200" smtClean="0">
                <a:solidFill>
                  <a:srgbClr val="558AAB"/>
                </a:solidFill>
              </a:rPr>
              <a:t>less than 10%</a:t>
            </a:r>
            <a:r>
              <a:rPr sz="7200" smtClean="0">
                <a:solidFill>
                  <a:srgbClr val="558AAB"/>
                </a:solidFill>
              </a:rPr>
              <a:t> </a:t>
            </a:r>
            <a:r>
              <a:rPr sz="7200" dirty="0">
                <a:solidFill>
                  <a:srgbClr val="558AAB"/>
                </a:solidFill>
              </a:rPr>
              <a:t>STEM</a:t>
            </a:r>
          </a:p>
        </p:txBody>
      </p:sp>
      <p:sp>
        <p:nvSpPr>
          <p:cNvPr id="112" name="Shape 112"/>
          <p:cNvSpPr/>
          <p:nvPr/>
        </p:nvSpPr>
        <p:spPr>
          <a:xfrm>
            <a:off x="0" y="3901226"/>
            <a:ext cx="13004800" cy="3195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>
                <a:solidFill>
                  <a:srgbClr val="57719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 dirty="0" smtClean="0">
                <a:solidFill>
                  <a:srgbClr val="577198"/>
                </a:solidFill>
              </a:rPr>
              <a:t>9</a:t>
            </a:r>
            <a:r>
              <a:rPr lang="en-US" sz="6700" dirty="0" smtClean="0">
                <a:solidFill>
                  <a:srgbClr val="577198"/>
                </a:solidFill>
              </a:rPr>
              <a:t>2</a:t>
            </a:r>
            <a:r>
              <a:rPr sz="6700" dirty="0" smtClean="0">
                <a:solidFill>
                  <a:srgbClr val="577198"/>
                </a:solidFill>
              </a:rPr>
              <a:t>% </a:t>
            </a:r>
            <a:r>
              <a:rPr sz="6700" dirty="0">
                <a:solidFill>
                  <a:srgbClr val="577198"/>
                </a:solidFill>
              </a:rPr>
              <a:t>of sections do not directly benefit from STEM grant-funded support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500651" y="3939606"/>
            <a:ext cx="12003496" cy="3163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57719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efforts to improve retention and success fall solely upon current  faculty</a:t>
            </a:r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780585" y="266700"/>
            <a:ext cx="1144363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 dirty="0">
                <a:solidFill>
                  <a:srgbClr val="558AAB"/>
                </a:solidFill>
              </a:rPr>
              <a:t>We </a:t>
            </a:r>
            <a:r>
              <a:rPr sz="7200">
                <a:solidFill>
                  <a:srgbClr val="558AAB"/>
                </a:solidFill>
              </a:rPr>
              <a:t>are </a:t>
            </a:r>
            <a:r>
              <a:rPr lang="en-US" sz="7200" smtClean="0">
                <a:solidFill>
                  <a:srgbClr val="558AAB"/>
                </a:solidFill>
              </a:rPr>
              <a:t>less than 10%</a:t>
            </a:r>
            <a:r>
              <a:rPr sz="7200" smtClean="0">
                <a:solidFill>
                  <a:srgbClr val="558AAB"/>
                </a:solidFill>
              </a:rPr>
              <a:t> </a:t>
            </a:r>
            <a:r>
              <a:rPr sz="7200" dirty="0">
                <a:solidFill>
                  <a:srgbClr val="558AAB"/>
                </a:solidFill>
              </a:rPr>
              <a:t>STEM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We have the capacity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 idx="4294967295"/>
          </p:nvPr>
        </p:nvSpPr>
        <p:spPr>
          <a:xfrm>
            <a:off x="818374" y="298604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7200" dirty="0" smtClean="0">
                <a:solidFill>
                  <a:srgbClr val="558AAB"/>
                </a:solidFill>
              </a:rPr>
              <a:t>Annual </a:t>
            </a:r>
            <a:r>
              <a:rPr sz="7200" dirty="0" smtClean="0">
                <a:solidFill>
                  <a:srgbClr val="558AAB"/>
                </a:solidFill>
              </a:rPr>
              <a:t>Enrollments</a:t>
            </a:r>
            <a:endParaRPr sz="7200" dirty="0">
              <a:solidFill>
                <a:srgbClr val="558AA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749" y="4926006"/>
            <a:ext cx="8621212" cy="3807336"/>
          </a:xfrm>
          <a:prstGeom prst="rect">
            <a:avLst/>
          </a:prstGeom>
        </p:spPr>
      </p:pic>
      <p:sp>
        <p:nvSpPr>
          <p:cNvPr id="6" name="Shape 145"/>
          <p:cNvSpPr/>
          <p:nvPr/>
        </p:nvSpPr>
        <p:spPr>
          <a:xfrm>
            <a:off x="725382" y="2770422"/>
            <a:ext cx="11681083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8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800" dirty="0" smtClean="0">
                <a:solidFill>
                  <a:srgbClr val="737373"/>
                </a:solidFill>
              </a:rPr>
              <a:t>Nursing shortage delayed due to </a:t>
            </a:r>
            <a:r>
              <a:rPr lang="en-US" sz="3800" smtClean="0">
                <a:solidFill>
                  <a:srgbClr val="737373"/>
                </a:solidFill>
              </a:rPr>
              <a:t>economic downturn</a:t>
            </a:r>
            <a:endParaRPr lang="en-US" sz="3800" dirty="0" smtClean="0">
              <a:solidFill>
                <a:srgbClr val="737373"/>
              </a:solidFill>
            </a:endParaRPr>
          </a:p>
        </p:txBody>
      </p:sp>
      <p:sp>
        <p:nvSpPr>
          <p:cNvPr id="7" name="Shape 145"/>
          <p:cNvSpPr/>
          <p:nvPr/>
        </p:nvSpPr>
        <p:spPr>
          <a:xfrm>
            <a:off x="743970" y="3569584"/>
            <a:ext cx="8617744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8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800" dirty="0" smtClean="0">
                <a:solidFill>
                  <a:srgbClr val="737373"/>
                </a:solidFill>
              </a:rPr>
              <a:t>Historically low regional unemployment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3938280" y="3427149"/>
            <a:ext cx="5278688" cy="113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700" dirty="0" smtClean="0">
                <a:solidFill>
                  <a:srgbClr val="57719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7.8</a:t>
            </a:r>
            <a:r>
              <a:rPr sz="6700" dirty="0" smtClean="0">
                <a:solidFill>
                  <a:srgbClr val="57719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8 </a:t>
            </a:r>
            <a:r>
              <a:rPr sz="6700" dirty="0">
                <a:solidFill>
                  <a:srgbClr val="57719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Total FTEF</a:t>
            </a:r>
          </a:p>
        </p:txBody>
      </p:sp>
      <p:sp>
        <p:nvSpPr>
          <p:cNvPr id="129" name="Shape 129"/>
          <p:cNvSpPr/>
          <p:nvPr/>
        </p:nvSpPr>
        <p:spPr>
          <a:xfrm>
            <a:off x="4191553" y="4326015"/>
            <a:ext cx="4772140" cy="113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 u="sng" dirty="0" smtClean="0">
                <a:solidFill>
                  <a:srgbClr val="57719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-</a:t>
            </a:r>
            <a:r>
              <a:rPr lang="en-US" sz="6700" u="sng" dirty="0" smtClean="0">
                <a:solidFill>
                  <a:srgbClr val="57719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4.0</a:t>
            </a:r>
            <a:r>
              <a:rPr sz="6700" u="sng" dirty="0" smtClean="0">
                <a:solidFill>
                  <a:srgbClr val="57719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 </a:t>
            </a:r>
            <a:r>
              <a:rPr sz="6700" u="sng" dirty="0">
                <a:solidFill>
                  <a:srgbClr val="57719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Full Time</a:t>
            </a:r>
          </a:p>
        </p:txBody>
      </p:sp>
      <p:sp>
        <p:nvSpPr>
          <p:cNvPr id="130" name="Shape 130"/>
          <p:cNvSpPr/>
          <p:nvPr/>
        </p:nvSpPr>
        <p:spPr>
          <a:xfrm>
            <a:off x="4064917" y="5281958"/>
            <a:ext cx="5025415" cy="113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700" dirty="0" smtClean="0">
                <a:solidFill>
                  <a:srgbClr val="57719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3.88</a:t>
            </a:r>
            <a:r>
              <a:rPr sz="6700" dirty="0" smtClean="0">
                <a:solidFill>
                  <a:srgbClr val="57719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 </a:t>
            </a:r>
            <a:r>
              <a:rPr sz="6700" dirty="0">
                <a:solidFill>
                  <a:srgbClr val="57719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Part Time</a:t>
            </a:r>
          </a:p>
        </p:txBody>
      </p:sp>
      <p:sp>
        <p:nvSpPr>
          <p:cNvPr id="131" name="Shape 131"/>
          <p:cNvSpPr>
            <a:spLocks noGrp="1"/>
          </p:cNvSpPr>
          <p:nvPr>
            <p:ph type="title" idx="4294967295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 dirty="0" smtClean="0">
                <a:solidFill>
                  <a:srgbClr val="558AAB"/>
                </a:solidFill>
              </a:rPr>
              <a:t>Staffing</a:t>
            </a:r>
            <a:r>
              <a:rPr lang="en-US" sz="7200" dirty="0" smtClean="0">
                <a:solidFill>
                  <a:srgbClr val="558AAB"/>
                </a:solidFill>
              </a:rPr>
              <a:t> Spring 2016</a:t>
            </a:r>
            <a:endParaRPr sz="7200" dirty="0">
              <a:solidFill>
                <a:srgbClr val="558AAB"/>
              </a:solidFill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1272810" y="7079384"/>
            <a:ext cx="7553350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8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737373"/>
                </a:solidFill>
              </a:rPr>
              <a:t>5 year average: </a:t>
            </a:r>
            <a:r>
              <a:rPr lang="en-US" sz="3800" dirty="0" smtClean="0">
                <a:solidFill>
                  <a:srgbClr val="737373"/>
                </a:solidFill>
              </a:rPr>
              <a:t>10</a:t>
            </a:r>
            <a:r>
              <a:rPr sz="3800" dirty="0" smtClean="0">
                <a:solidFill>
                  <a:srgbClr val="737373"/>
                </a:solidFill>
              </a:rPr>
              <a:t> FTEF</a:t>
            </a:r>
            <a:r>
              <a:rPr lang="en-US" sz="3800" dirty="0" smtClean="0">
                <a:solidFill>
                  <a:srgbClr val="737373"/>
                </a:solidFill>
              </a:rPr>
              <a:t>/semester</a:t>
            </a:r>
            <a:endParaRPr sz="3800" dirty="0">
              <a:solidFill>
                <a:srgbClr val="737373"/>
              </a:solidFill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281445" y="7772903"/>
            <a:ext cx="4319194" cy="65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8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37373"/>
                </a:solidFill>
              </a:rPr>
              <a:t>4FT + 12 PT faculty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963802" y="3717509"/>
            <a:ext cx="907719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57719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7200" dirty="0" smtClean="0">
                <a:solidFill>
                  <a:srgbClr val="577198"/>
                </a:solidFill>
              </a:rPr>
              <a:t>Student Demand will Increase</a:t>
            </a:r>
            <a:endParaRPr sz="7200" dirty="0">
              <a:solidFill>
                <a:srgbClr val="577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3112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 idx="4294967295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7200" dirty="0" smtClean="0">
                <a:solidFill>
                  <a:srgbClr val="558AAB"/>
                </a:solidFill>
              </a:rPr>
              <a:t>2012-22 Forecasts</a:t>
            </a:r>
            <a:endParaRPr sz="7200" dirty="0">
              <a:solidFill>
                <a:srgbClr val="558AAB"/>
              </a:solidFill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836890" y="6645672"/>
            <a:ext cx="11161824" cy="1856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8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800" dirty="0" smtClean="0">
                <a:solidFill>
                  <a:srgbClr val="737373"/>
                </a:solidFill>
              </a:rPr>
              <a:t>Registered Nurse ranks 14 in list of occupations with the highest number of total projected job openings in SMC</a:t>
            </a:r>
            <a:endParaRPr sz="3800" dirty="0">
              <a:solidFill>
                <a:srgbClr val="737373"/>
              </a:solidFill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857678" y="3297949"/>
            <a:ext cx="11003012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lang="en-US" sz="3800" dirty="0" smtClean="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rPr>
              <a:t>Healthcare practitioners will increase 15% in SMC</a:t>
            </a:r>
            <a:endParaRPr sz="3800" dirty="0">
              <a:solidFill>
                <a:srgbClr val="737373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" name="Shape 146"/>
          <p:cNvSpPr/>
          <p:nvPr/>
        </p:nvSpPr>
        <p:spPr>
          <a:xfrm>
            <a:off x="831658" y="4719134"/>
            <a:ext cx="11345474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lang="en-US" sz="3800" dirty="0" smtClean="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rPr>
              <a:t>Approximately 600 new and over 800 replacement positions </a:t>
            </a:r>
            <a:r>
              <a:rPr lang="en-US" sz="3800" b="1" dirty="0" smtClean="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rPr>
              <a:t>every year</a:t>
            </a:r>
            <a:r>
              <a:rPr lang="en-US" sz="3800" dirty="0" smtClean="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rPr>
              <a:t> in SMC!</a:t>
            </a:r>
            <a:endParaRPr sz="3800" dirty="0">
              <a:solidFill>
                <a:srgbClr val="737373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9508990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231900" y="3568700"/>
            <a:ext cx="10632998" cy="26289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 dirty="0">
                <a:solidFill>
                  <a:srgbClr val="DEDEDE"/>
                </a:solidFill>
              </a:rPr>
              <a:t>We </a:t>
            </a:r>
            <a:r>
              <a:rPr lang="en-US" sz="7200" cap="all" dirty="0" smtClean="0">
                <a:solidFill>
                  <a:srgbClr val="DEDEDE"/>
                </a:solidFill>
              </a:rPr>
              <a:t>are efficient</a:t>
            </a:r>
            <a:endParaRPr sz="7200" cap="all" dirty="0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0052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542836" y="4209952"/>
            <a:ext cx="1885132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8000" dirty="0" smtClean="0">
                <a:solidFill>
                  <a:srgbClr val="57719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91</a:t>
            </a:r>
            <a:r>
              <a:rPr sz="8000" dirty="0" smtClean="0">
                <a:solidFill>
                  <a:srgbClr val="57719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%</a:t>
            </a:r>
            <a:endParaRPr sz="8000" dirty="0">
              <a:solidFill>
                <a:srgbClr val="577198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44" name="Shape 144"/>
          <p:cNvSpPr>
            <a:spLocks noGrp="1"/>
          </p:cNvSpPr>
          <p:nvPr>
            <p:ph type="title" idx="4294967295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 dirty="0">
                <a:solidFill>
                  <a:srgbClr val="558AAB"/>
                </a:solidFill>
              </a:rPr>
              <a:t>Fill </a:t>
            </a:r>
            <a:r>
              <a:rPr sz="7200" dirty="0" smtClean="0">
                <a:solidFill>
                  <a:srgbClr val="558AAB"/>
                </a:solidFill>
              </a:rPr>
              <a:t>Rate</a:t>
            </a:r>
            <a:r>
              <a:rPr lang="en-US" sz="7200" dirty="0" smtClean="0">
                <a:solidFill>
                  <a:srgbClr val="558AAB"/>
                </a:solidFill>
              </a:rPr>
              <a:t> Spring 2016</a:t>
            </a:r>
            <a:endParaRPr sz="7200" dirty="0">
              <a:solidFill>
                <a:srgbClr val="558AAB"/>
              </a:solidFill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3669298" y="5981966"/>
            <a:ext cx="5544788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8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800" smtClean="0">
                <a:solidFill>
                  <a:srgbClr val="737373"/>
                </a:solidFill>
              </a:rPr>
              <a:t>Our </a:t>
            </a:r>
            <a:r>
              <a:rPr sz="3800" smtClean="0">
                <a:solidFill>
                  <a:srgbClr val="737373"/>
                </a:solidFill>
              </a:rPr>
              <a:t>5 </a:t>
            </a:r>
            <a:r>
              <a:rPr sz="3800">
                <a:solidFill>
                  <a:srgbClr val="737373"/>
                </a:solidFill>
              </a:rPr>
              <a:t>year average: 88%</a:t>
            </a:r>
          </a:p>
        </p:txBody>
      </p:sp>
      <p:sp>
        <p:nvSpPr>
          <p:cNvPr id="146" name="Shape 146"/>
          <p:cNvSpPr/>
          <p:nvPr/>
        </p:nvSpPr>
        <p:spPr>
          <a:xfrm>
            <a:off x="4024624" y="6835624"/>
            <a:ext cx="4886733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rPr>
              <a:t>College average: 78%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5712921" y="4209952"/>
            <a:ext cx="157895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57719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 smtClean="0">
                <a:solidFill>
                  <a:srgbClr val="577198"/>
                </a:solidFill>
              </a:rPr>
              <a:t>5</a:t>
            </a:r>
            <a:r>
              <a:rPr lang="en-US" sz="8000" dirty="0" smtClean="0">
                <a:solidFill>
                  <a:srgbClr val="577198"/>
                </a:solidFill>
              </a:rPr>
              <a:t>3</a:t>
            </a:r>
            <a:r>
              <a:rPr sz="8000" dirty="0" smtClean="0">
                <a:solidFill>
                  <a:srgbClr val="577198"/>
                </a:solidFill>
              </a:rPr>
              <a:t>5</a:t>
            </a:r>
            <a:endParaRPr sz="8000" dirty="0">
              <a:solidFill>
                <a:srgbClr val="577198"/>
              </a:solidFill>
            </a:endParaRPr>
          </a:p>
        </p:txBody>
      </p:sp>
      <p:sp>
        <p:nvSpPr>
          <p:cNvPr id="151" name="Shape 151"/>
          <p:cNvSpPr>
            <a:spLocks noGrp="1"/>
          </p:cNvSpPr>
          <p:nvPr>
            <p:ph type="title" idx="4294967295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 dirty="0" smtClean="0">
                <a:solidFill>
                  <a:srgbClr val="558AAB"/>
                </a:solidFill>
              </a:rPr>
              <a:t>LOAD</a:t>
            </a:r>
            <a:r>
              <a:rPr lang="en-US" sz="7200" dirty="0" smtClean="0">
                <a:solidFill>
                  <a:srgbClr val="558AAB"/>
                </a:solidFill>
              </a:rPr>
              <a:t> Spring 2016</a:t>
            </a:r>
            <a:endParaRPr sz="7200" dirty="0">
              <a:solidFill>
                <a:srgbClr val="558AAB"/>
              </a:solidFill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4267316" y="6139741"/>
            <a:ext cx="4406656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rPr>
              <a:t>College </a:t>
            </a:r>
            <a:r>
              <a:rPr lang="en-US" sz="3800" dirty="0" smtClean="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rPr>
              <a:t>LOAD</a:t>
            </a:r>
            <a:r>
              <a:rPr sz="3800" dirty="0" smtClean="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rPr>
              <a:t>: </a:t>
            </a:r>
            <a:r>
              <a:rPr lang="en-US" sz="3800" dirty="0" smtClean="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rPr>
              <a:t>483</a:t>
            </a:r>
            <a:endParaRPr sz="3800" dirty="0">
              <a:solidFill>
                <a:srgbClr val="737373"/>
              </a:solidFill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We have the VISION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Strategic Directions</a:t>
            </a:r>
          </a:p>
        </p:txBody>
      </p:sp>
      <p:graphicFrame>
        <p:nvGraphicFramePr>
          <p:cNvPr id="59" name="Table 59"/>
          <p:cNvGraphicFramePr/>
          <p:nvPr/>
        </p:nvGraphicFramePr>
        <p:xfrm>
          <a:off x="1041400" y="4817820"/>
          <a:ext cx="10922000" cy="2230456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0922000"/>
              </a:tblGrid>
              <a:tr h="598548">
                <a:tc>
                  <a:txBody>
                    <a:bodyPr/>
                    <a:lstStyle/>
                    <a:p>
                      <a:pPr lvl="0" indent="22860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 i="1">
                          <a:solidFill>
                            <a:srgbClr val="465A7A"/>
                          </a:solidFill>
                          <a:sym typeface="Helvetica Neue"/>
                        </a:rPr>
                        <a:t>Student Engagement Plan</a:t>
                      </a:r>
                    </a:p>
                  </a:txBody>
                  <a:tcPr marL="63500" marR="63500" marT="63500" marB="63500" horzOverflow="overflow"/>
                </a:tc>
              </a:tr>
              <a:tr h="1631908">
                <a:tc>
                  <a:txBody>
                    <a:bodyPr/>
                    <a:lstStyle/>
                    <a:p>
                      <a:pPr marR="457200" lvl="0" algn="l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Focussed - Every student who enrolls to pursue a certificate, degree, or who plans to transfer will work with college personnel to create a Student Success Pathway – A Roadmap to Completion.</a:t>
                      </a: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  <p:graphicFrame>
        <p:nvGraphicFramePr>
          <p:cNvPr id="60" name="Table 60"/>
          <p:cNvGraphicFramePr/>
          <p:nvPr/>
        </p:nvGraphicFramePr>
        <p:xfrm>
          <a:off x="1041400" y="7312247"/>
          <a:ext cx="10922000" cy="1810979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0922000"/>
              </a:tblGrid>
              <a:tr h="548529">
                <a:tc>
                  <a:txBody>
                    <a:bodyPr/>
                    <a:lstStyle/>
                    <a:p>
                      <a:pPr lvl="0" indent="22860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 i="1">
                          <a:solidFill>
                            <a:srgbClr val="465A7A"/>
                          </a:solidFill>
                          <a:sym typeface="Helvetica Neue"/>
                        </a:rPr>
                        <a:t>Sustainability Plan</a:t>
                      </a:r>
                    </a:p>
                  </a:txBody>
                  <a:tcPr marL="63500" marR="63500" marT="63500" marB="63500" horzOverflow="overflow"/>
                </a:tc>
              </a:tr>
              <a:tr h="1226779">
                <a:tc>
                  <a:txBody>
                    <a:bodyPr/>
                    <a:lstStyle/>
                    <a:p>
                      <a:pPr marR="457200" lvl="0" algn="l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Utilize different pathways to integrate sustainability in the curriculum.</a:t>
                      </a: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  <p:graphicFrame>
        <p:nvGraphicFramePr>
          <p:cNvPr id="61" name="Table 61"/>
          <p:cNvGraphicFramePr/>
          <p:nvPr/>
        </p:nvGraphicFramePr>
        <p:xfrm>
          <a:off x="1041400" y="2317042"/>
          <a:ext cx="10922000" cy="2230456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0922000"/>
              </a:tblGrid>
              <a:tr h="598548">
                <a:tc>
                  <a:txBody>
                    <a:bodyPr/>
                    <a:lstStyle/>
                    <a:p>
                      <a:pPr lvl="0" indent="22860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000" b="1" i="1">
                          <a:solidFill>
                            <a:srgbClr val="465A7A"/>
                          </a:solidFill>
                          <a:sym typeface="Helvetica Neue"/>
                        </a:rPr>
                        <a:t>Educational Master Plan</a:t>
                      </a:r>
                    </a:p>
                  </a:txBody>
                  <a:tcPr marL="63500" marR="63500" marT="63500" marB="63500" horzOverflow="overflow"/>
                </a:tc>
              </a:tr>
              <a:tr h="1631908">
                <a:tc>
                  <a:txBody>
                    <a:bodyPr/>
                    <a:lstStyle/>
                    <a:p>
                      <a:pPr marR="457200" lvl="0" algn="l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 entry by identifying clear student pathways for basic skills, career/technical, general transfer, specific majors, and courses/programs.</a:t>
                      </a: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GE Thematic Pathways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1041400" y="4131866"/>
            <a:ext cx="10922001" cy="3785370"/>
          </a:xfrm>
          <a:prstGeom prst="rect">
            <a:avLst/>
          </a:prstGeom>
        </p:spPr>
        <p:txBody>
          <a:bodyPr/>
          <a:lstStyle/>
          <a:p>
            <a:pPr marL="889000" lvl="0" indent="-889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737373"/>
                </a:solidFill>
              </a:rPr>
              <a:t>B</a:t>
            </a:r>
            <a:r>
              <a:rPr lang="en-US" sz="3600" dirty="0" smtClean="0">
                <a:solidFill>
                  <a:srgbClr val="737373"/>
                </a:solidFill>
              </a:rPr>
              <a:t>IOL</a:t>
            </a:r>
            <a:r>
              <a:rPr sz="3600" dirty="0" smtClean="0">
                <a:solidFill>
                  <a:srgbClr val="737373"/>
                </a:solidFill>
              </a:rPr>
              <a:t> </a:t>
            </a:r>
            <a:r>
              <a:rPr sz="3600" dirty="0">
                <a:solidFill>
                  <a:srgbClr val="737373"/>
                </a:solidFill>
              </a:rPr>
              <a:t>100: Intro to Life Sciences</a:t>
            </a:r>
          </a:p>
          <a:p>
            <a:pPr marL="889000" lvl="0" indent="-889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BIOL 110: General Principles of Biology</a:t>
            </a:r>
          </a:p>
          <a:p>
            <a:pPr marL="889000" lvl="0" indent="-889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HSCI 100: General Health Science</a:t>
            </a:r>
          </a:p>
          <a:p>
            <a:pPr marL="889000" lvl="0" indent="-889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737373"/>
                </a:solidFill>
              </a:rPr>
              <a:t>(</a:t>
            </a:r>
            <a:r>
              <a:rPr sz="3600" dirty="0" smtClean="0">
                <a:solidFill>
                  <a:srgbClr val="737373"/>
                </a:solidFill>
              </a:rPr>
              <a:t>HSCI </a:t>
            </a:r>
            <a:r>
              <a:rPr sz="3600" dirty="0">
                <a:solidFill>
                  <a:srgbClr val="737373"/>
                </a:solidFill>
              </a:rPr>
              <a:t>116: Women’s </a:t>
            </a:r>
            <a:r>
              <a:rPr sz="3600" dirty="0" smtClean="0">
                <a:solidFill>
                  <a:srgbClr val="737373"/>
                </a:solidFill>
              </a:rPr>
              <a:t>Health</a:t>
            </a:r>
            <a:r>
              <a:rPr lang="en-US" sz="3600" dirty="0" smtClean="0">
                <a:solidFill>
                  <a:srgbClr val="737373"/>
                </a:solidFill>
              </a:rPr>
              <a:t>)</a:t>
            </a:r>
            <a:endParaRPr sz="3600" dirty="0">
              <a:solidFill>
                <a:srgbClr val="737373"/>
              </a:solidFill>
            </a:endParaRPr>
          </a:p>
        </p:txBody>
      </p:sp>
      <p:sp>
        <p:nvSpPr>
          <p:cNvPr id="65" name="Shape 65"/>
          <p:cNvSpPr/>
          <p:nvPr/>
        </p:nvSpPr>
        <p:spPr>
          <a:xfrm>
            <a:off x="975607" y="2402830"/>
            <a:ext cx="8468869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4000">
                <a:solidFill>
                  <a:srgbClr val="577198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7198"/>
                </a:solidFill>
              </a:rPr>
              <a:t>Sustainability, Social Justice, Honors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Growth Opportunities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/>
          <a:p>
            <a:pPr marL="963083" lvl="0" indent="-963083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 dirty="0">
                <a:solidFill>
                  <a:srgbClr val="737373"/>
                </a:solidFill>
              </a:rPr>
              <a:t>ADT in Nutrition and Dietetics</a:t>
            </a:r>
            <a:endParaRPr sz="2100" dirty="0"/>
          </a:p>
          <a:p>
            <a:pPr marL="963083" lvl="0" indent="-963083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 dirty="0">
                <a:solidFill>
                  <a:srgbClr val="737373"/>
                </a:solidFill>
              </a:rPr>
              <a:t>ADT in Biology</a:t>
            </a:r>
          </a:p>
          <a:p>
            <a:pPr marL="963083" lvl="0" indent="-963083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 dirty="0">
                <a:solidFill>
                  <a:srgbClr val="737373"/>
                </a:solidFill>
              </a:rPr>
              <a:t>ADT in Kinesiology</a:t>
            </a:r>
            <a:endParaRPr sz="2100" dirty="0"/>
          </a:p>
          <a:p>
            <a:pPr marL="963083" lvl="0" indent="-963083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 dirty="0">
                <a:solidFill>
                  <a:srgbClr val="737373"/>
                </a:solidFill>
              </a:rPr>
              <a:t>Online - </a:t>
            </a:r>
            <a:r>
              <a:rPr lang="en-US" sz="3900" dirty="0" smtClean="0">
                <a:solidFill>
                  <a:srgbClr val="737373"/>
                </a:solidFill>
              </a:rPr>
              <a:t>I</a:t>
            </a:r>
            <a:r>
              <a:rPr sz="3900" dirty="0" smtClean="0">
                <a:solidFill>
                  <a:srgbClr val="737373"/>
                </a:solidFill>
              </a:rPr>
              <a:t>ntro </a:t>
            </a:r>
            <a:r>
              <a:rPr sz="3900" dirty="0">
                <a:solidFill>
                  <a:srgbClr val="737373"/>
                </a:solidFill>
              </a:rPr>
              <a:t>to </a:t>
            </a:r>
            <a:r>
              <a:rPr lang="en-US" sz="3900" dirty="0" smtClean="0">
                <a:solidFill>
                  <a:srgbClr val="737373"/>
                </a:solidFill>
              </a:rPr>
              <a:t>L</a:t>
            </a:r>
            <a:r>
              <a:rPr sz="3900" dirty="0" smtClean="0">
                <a:solidFill>
                  <a:srgbClr val="737373"/>
                </a:solidFill>
              </a:rPr>
              <a:t>ife </a:t>
            </a:r>
            <a:r>
              <a:rPr lang="en-US" sz="3900" dirty="0" smtClean="0">
                <a:solidFill>
                  <a:srgbClr val="737373"/>
                </a:solidFill>
              </a:rPr>
              <a:t>S</a:t>
            </a:r>
            <a:r>
              <a:rPr sz="3900" dirty="0" smtClean="0">
                <a:solidFill>
                  <a:srgbClr val="737373"/>
                </a:solidFill>
              </a:rPr>
              <a:t>ciences</a:t>
            </a:r>
            <a:endParaRPr sz="3900" dirty="0">
              <a:solidFill>
                <a:srgbClr val="737373"/>
              </a:solidFill>
            </a:endParaRPr>
          </a:p>
          <a:p>
            <a:pPr marL="963083" lvl="0" indent="-963083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 dirty="0">
                <a:solidFill>
                  <a:srgbClr val="737373"/>
                </a:solidFill>
              </a:rPr>
              <a:t>Online - </a:t>
            </a:r>
            <a:r>
              <a:rPr lang="en-US" sz="3900" dirty="0" smtClean="0">
                <a:solidFill>
                  <a:srgbClr val="737373"/>
                </a:solidFill>
              </a:rPr>
              <a:t>N</a:t>
            </a:r>
            <a:r>
              <a:rPr sz="3900" dirty="0" smtClean="0">
                <a:solidFill>
                  <a:srgbClr val="737373"/>
                </a:solidFill>
              </a:rPr>
              <a:t>utrition</a:t>
            </a:r>
            <a:endParaRPr sz="3900" dirty="0">
              <a:solidFill>
                <a:srgbClr val="737373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We have the need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7674727" y="6213819"/>
            <a:ext cx="2672261" cy="2"/>
          </a:xfrm>
          <a:prstGeom prst="line">
            <a:avLst/>
          </a:prstGeom>
          <a:ln w="76200">
            <a:solidFill>
              <a:srgbClr val="577198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75" name="Group 75"/>
          <p:cNvGrpSpPr/>
          <p:nvPr/>
        </p:nvGrpSpPr>
        <p:grpSpPr>
          <a:xfrm>
            <a:off x="9707768" y="5688603"/>
            <a:ext cx="1389066" cy="1531941"/>
            <a:chOff x="0" y="0"/>
            <a:chExt cx="1389065" cy="1531940"/>
          </a:xfrm>
        </p:grpSpPr>
        <p:pic>
          <p:nvPicPr>
            <p:cNvPr id="73" name="image5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389065" cy="1531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4" name="Shape 74"/>
            <p:cNvSpPr/>
            <p:nvPr/>
          </p:nvSpPr>
          <p:spPr>
            <a:xfrm>
              <a:off x="-1" y="-1"/>
              <a:ext cx="1389066" cy="1531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22" y="0"/>
                  </a:moveTo>
                  <a:cubicBezTo>
                    <a:pt x="1217" y="0"/>
                    <a:pt x="0" y="1104"/>
                    <a:pt x="0" y="2468"/>
                  </a:cubicBezTo>
                  <a:lnTo>
                    <a:pt x="0" y="19127"/>
                  </a:lnTo>
                  <a:cubicBezTo>
                    <a:pt x="0" y="20491"/>
                    <a:pt x="1217" y="21600"/>
                    <a:pt x="2722" y="21600"/>
                  </a:cubicBezTo>
                  <a:lnTo>
                    <a:pt x="18878" y="21600"/>
                  </a:lnTo>
                  <a:cubicBezTo>
                    <a:pt x="20383" y="21600"/>
                    <a:pt x="21600" y="20491"/>
                    <a:pt x="21600" y="19127"/>
                  </a:cubicBezTo>
                  <a:lnTo>
                    <a:pt x="21600" y="2468"/>
                  </a:lnTo>
                  <a:cubicBezTo>
                    <a:pt x="21600" y="1104"/>
                    <a:pt x="20383" y="0"/>
                    <a:pt x="18878" y="0"/>
                  </a:cubicBezTo>
                  <a:lnTo>
                    <a:pt x="2722" y="0"/>
                  </a:lnTo>
                  <a:close/>
                </a:path>
              </a:pathLst>
            </a:custGeom>
            <a:noFill/>
            <a:ln w="76200" cap="flat">
              <a:solidFill>
                <a:srgbClr val="57719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558AAB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endParaRPr/>
            </a:p>
          </p:txBody>
        </p:sp>
      </p:grpSp>
      <p:sp>
        <p:nvSpPr>
          <p:cNvPr id="76" name="Shape 76"/>
          <p:cNvSpPr/>
          <p:nvPr/>
        </p:nvSpPr>
        <p:spPr>
          <a:xfrm>
            <a:off x="3178811" y="4469969"/>
            <a:ext cx="2672261" cy="2"/>
          </a:xfrm>
          <a:prstGeom prst="line">
            <a:avLst/>
          </a:prstGeom>
          <a:ln w="76200">
            <a:solidFill>
              <a:srgbClr val="577198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7709872" y="2916563"/>
            <a:ext cx="1960859" cy="2"/>
          </a:xfrm>
          <a:prstGeom prst="line">
            <a:avLst/>
          </a:prstGeom>
          <a:ln w="76200">
            <a:solidFill>
              <a:srgbClr val="577198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3178811" y="2916563"/>
            <a:ext cx="2672261" cy="2"/>
          </a:xfrm>
          <a:prstGeom prst="line">
            <a:avLst/>
          </a:prstGeom>
          <a:ln w="76200">
            <a:solidFill>
              <a:srgbClr val="577198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3328177" y="6213819"/>
            <a:ext cx="2672261" cy="2"/>
          </a:xfrm>
          <a:prstGeom prst="line">
            <a:avLst/>
          </a:prstGeom>
          <a:ln w="76200">
            <a:solidFill>
              <a:srgbClr val="577198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aphicFrame>
        <p:nvGraphicFramePr>
          <p:cNvPr id="80" name="Chart 80"/>
          <p:cNvGraphicFramePr/>
          <p:nvPr/>
        </p:nvGraphicFramePr>
        <p:xfrm>
          <a:off x="3880896" y="1768079"/>
          <a:ext cx="5403783" cy="5403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3" name="Group 83"/>
          <p:cNvGrpSpPr/>
          <p:nvPr/>
        </p:nvGrpSpPr>
        <p:grpSpPr>
          <a:xfrm>
            <a:off x="2262590" y="3858928"/>
            <a:ext cx="1270002" cy="1502968"/>
            <a:chOff x="0" y="0"/>
            <a:chExt cx="1270001" cy="1502966"/>
          </a:xfrm>
        </p:grpSpPr>
        <p:pic>
          <p:nvPicPr>
            <p:cNvPr id="81" name="image12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270001" cy="15029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2" name="Shape 82"/>
            <p:cNvSpPr/>
            <p:nvPr/>
          </p:nvSpPr>
          <p:spPr>
            <a:xfrm>
              <a:off x="-1" y="0"/>
              <a:ext cx="1270002" cy="1502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40" y="0"/>
                  </a:moveTo>
                  <a:cubicBezTo>
                    <a:pt x="1451" y="0"/>
                    <a:pt x="0" y="1226"/>
                    <a:pt x="0" y="2738"/>
                  </a:cubicBezTo>
                  <a:lnTo>
                    <a:pt x="0" y="18862"/>
                  </a:lnTo>
                  <a:cubicBezTo>
                    <a:pt x="0" y="20374"/>
                    <a:pt x="1451" y="21600"/>
                    <a:pt x="3240" y="21600"/>
                  </a:cubicBezTo>
                  <a:lnTo>
                    <a:pt x="18360" y="21600"/>
                  </a:lnTo>
                  <a:cubicBezTo>
                    <a:pt x="20149" y="21600"/>
                    <a:pt x="21600" y="20374"/>
                    <a:pt x="21600" y="18862"/>
                  </a:cubicBezTo>
                  <a:lnTo>
                    <a:pt x="21600" y="2738"/>
                  </a:lnTo>
                  <a:cubicBezTo>
                    <a:pt x="21600" y="1226"/>
                    <a:pt x="20149" y="0"/>
                    <a:pt x="18360" y="0"/>
                  </a:cubicBezTo>
                  <a:lnTo>
                    <a:pt x="3240" y="0"/>
                  </a:lnTo>
                  <a:close/>
                </a:path>
              </a:pathLst>
            </a:custGeom>
            <a:noFill/>
            <a:ln w="76200" cap="flat">
              <a:solidFill>
                <a:srgbClr val="57719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558AAB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endParaRPr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2262590" y="5688603"/>
            <a:ext cx="1270002" cy="1531941"/>
            <a:chOff x="0" y="0"/>
            <a:chExt cx="1270001" cy="1531940"/>
          </a:xfrm>
        </p:grpSpPr>
        <p:pic>
          <p:nvPicPr>
            <p:cNvPr id="84" name="image13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1270001" cy="1531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" name="Shape 85"/>
            <p:cNvSpPr/>
            <p:nvPr/>
          </p:nvSpPr>
          <p:spPr>
            <a:xfrm>
              <a:off x="-1" y="-1"/>
              <a:ext cx="1270002" cy="1531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40" y="0"/>
                  </a:moveTo>
                  <a:cubicBezTo>
                    <a:pt x="1451" y="0"/>
                    <a:pt x="0" y="1203"/>
                    <a:pt x="0" y="2686"/>
                  </a:cubicBezTo>
                  <a:lnTo>
                    <a:pt x="0" y="18914"/>
                  </a:lnTo>
                  <a:cubicBezTo>
                    <a:pt x="0" y="20397"/>
                    <a:pt x="1451" y="21600"/>
                    <a:pt x="3240" y="21600"/>
                  </a:cubicBezTo>
                  <a:lnTo>
                    <a:pt x="18360" y="21600"/>
                  </a:lnTo>
                  <a:cubicBezTo>
                    <a:pt x="20149" y="21600"/>
                    <a:pt x="21600" y="20397"/>
                    <a:pt x="21600" y="18914"/>
                  </a:cubicBezTo>
                  <a:lnTo>
                    <a:pt x="21600" y="2686"/>
                  </a:lnTo>
                  <a:cubicBezTo>
                    <a:pt x="21600" y="1203"/>
                    <a:pt x="20149" y="0"/>
                    <a:pt x="18360" y="0"/>
                  </a:cubicBezTo>
                  <a:lnTo>
                    <a:pt x="3240" y="0"/>
                  </a:lnTo>
                  <a:close/>
                </a:path>
              </a:pathLst>
            </a:custGeom>
            <a:noFill/>
            <a:ln w="76200" cap="flat">
              <a:solidFill>
                <a:srgbClr val="57719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558AAB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endParaRPr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2178453" y="1934795"/>
            <a:ext cx="1399781" cy="1602188"/>
            <a:chOff x="0" y="0"/>
            <a:chExt cx="1399780" cy="1602186"/>
          </a:xfrm>
        </p:grpSpPr>
        <p:pic>
          <p:nvPicPr>
            <p:cNvPr id="87" name="image14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1399782" cy="16021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8" name="Shape 88"/>
            <p:cNvSpPr/>
            <p:nvPr/>
          </p:nvSpPr>
          <p:spPr>
            <a:xfrm>
              <a:off x="-1" y="0"/>
              <a:ext cx="1399781" cy="160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40" y="0"/>
                  </a:moveTo>
                  <a:cubicBezTo>
                    <a:pt x="1316" y="0"/>
                    <a:pt x="0" y="1150"/>
                    <a:pt x="0" y="2568"/>
                  </a:cubicBezTo>
                  <a:lnTo>
                    <a:pt x="0" y="19032"/>
                  </a:lnTo>
                  <a:cubicBezTo>
                    <a:pt x="0" y="20450"/>
                    <a:pt x="1316" y="21600"/>
                    <a:pt x="2940" y="21600"/>
                  </a:cubicBezTo>
                  <a:lnTo>
                    <a:pt x="18660" y="21600"/>
                  </a:lnTo>
                  <a:cubicBezTo>
                    <a:pt x="20284" y="21600"/>
                    <a:pt x="21600" y="20450"/>
                    <a:pt x="21600" y="19032"/>
                  </a:cubicBezTo>
                  <a:lnTo>
                    <a:pt x="21600" y="2568"/>
                  </a:lnTo>
                  <a:cubicBezTo>
                    <a:pt x="21600" y="1150"/>
                    <a:pt x="20284" y="0"/>
                    <a:pt x="18660" y="0"/>
                  </a:cubicBezTo>
                  <a:lnTo>
                    <a:pt x="2940" y="0"/>
                  </a:lnTo>
                  <a:close/>
                </a:path>
              </a:pathLst>
            </a:custGeom>
            <a:noFill/>
            <a:ln w="76200" cap="flat">
              <a:solidFill>
                <a:srgbClr val="57719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558AAB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endParaRPr/>
            </a:p>
          </p:txBody>
        </p:sp>
      </p:grpSp>
      <p:sp>
        <p:nvSpPr>
          <p:cNvPr id="90" name="Shape 90"/>
          <p:cNvSpPr/>
          <p:nvPr/>
        </p:nvSpPr>
        <p:spPr>
          <a:xfrm>
            <a:off x="9683167" y="1911690"/>
            <a:ext cx="1361283" cy="1643634"/>
          </a:xfrm>
          <a:prstGeom prst="roundRect">
            <a:avLst>
              <a:gd name="adj" fmla="val 15000"/>
            </a:avLst>
          </a:prstGeom>
          <a:ln w="76200">
            <a:solidFill>
              <a:srgbClr val="57719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DEDED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10102015" y="2180269"/>
            <a:ext cx="523584" cy="1106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>
                <a:solidFill>
                  <a:srgbClr val="57719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577198"/>
                </a:solidFill>
              </a:rPr>
              <a:t>?</a:t>
            </a:r>
          </a:p>
        </p:txBody>
      </p:sp>
      <p:sp>
        <p:nvSpPr>
          <p:cNvPr id="92" name="Shape 92"/>
          <p:cNvSpPr/>
          <p:nvPr/>
        </p:nvSpPr>
        <p:spPr>
          <a:xfrm>
            <a:off x="6919034" y="3545937"/>
            <a:ext cx="2236624" cy="64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EFC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EFC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</a:rPr>
              <a:t>Non-Majors</a:t>
            </a:r>
          </a:p>
        </p:txBody>
      </p:sp>
      <p:sp>
        <p:nvSpPr>
          <p:cNvPr id="93" name="Shape 93"/>
          <p:cNvSpPr/>
          <p:nvPr/>
        </p:nvSpPr>
        <p:spPr>
          <a:xfrm>
            <a:off x="4128797" y="3527383"/>
            <a:ext cx="2407159" cy="64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EFC"/>
                </a:solidFill>
                <a:effectLst>
                  <a:outerShdw blurRad="50800" dist="38100" dir="5400000" rotWithShape="0">
                    <a:srgbClr val="000000">
                      <a:alpha val="20000"/>
                    </a:srgbClr>
                  </a:outerShdw>
                </a:effectLst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EFC"/>
                </a:solidFill>
                <a:effectLst>
                  <a:outerShdw blurRad="50800" dist="38100" dir="5400000" rotWithShape="0">
                    <a:srgbClr val="000000">
                      <a:alpha val="20000"/>
                    </a:srgbClr>
                  </a:outerShdw>
                </a:effectLst>
              </a:rPr>
              <a:t>Allied Health</a:t>
            </a:r>
          </a:p>
        </p:txBody>
      </p:sp>
      <p:sp>
        <p:nvSpPr>
          <p:cNvPr id="94" name="Shape 94"/>
          <p:cNvSpPr/>
          <p:nvPr/>
        </p:nvSpPr>
        <p:spPr>
          <a:xfrm>
            <a:off x="5972674" y="5359033"/>
            <a:ext cx="1356971" cy="64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EFC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EFC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</a:rPr>
              <a:t>Majors</a:t>
            </a:r>
          </a:p>
        </p:txBody>
      </p:sp>
      <p:pic>
        <p:nvPicPr>
          <p:cNvPr id="3" name="Picture 2" descr="IMG_0096 - Version 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167" y="5688602"/>
            <a:ext cx="1413667" cy="164660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Reflection &amp; Innovation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1041400" y="2650517"/>
            <a:ext cx="10922000" cy="571500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737373"/>
                </a:solidFill>
              </a:rPr>
              <a:t>Courses without a dedicated FT faculty often lack consistent SLO analysis &amp; subsequent experimentation in pedagogy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% CRNs taught by PT</a:t>
            </a:r>
          </a:p>
        </p:txBody>
      </p:sp>
      <p:sp>
        <p:nvSpPr>
          <p:cNvPr id="107" name="Shape 107"/>
          <p:cNvSpPr/>
          <p:nvPr/>
        </p:nvSpPr>
        <p:spPr>
          <a:xfrm>
            <a:off x="745309" y="3878861"/>
            <a:ext cx="11514182" cy="3195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700" dirty="0" smtClean="0">
                <a:solidFill>
                  <a:srgbClr val="57719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60%</a:t>
            </a:r>
            <a:r>
              <a:rPr sz="6700" dirty="0" smtClean="0">
                <a:solidFill>
                  <a:srgbClr val="57719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 of sections have no FT faculty to drive </a:t>
            </a:r>
            <a:r>
              <a:rPr lang="en-US" sz="6700" dirty="0" smtClean="0">
                <a:solidFill>
                  <a:srgbClr val="57719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long-term </a:t>
            </a:r>
            <a:r>
              <a:rPr sz="6700" dirty="0" smtClean="0">
                <a:solidFill>
                  <a:srgbClr val="57719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innovations to improve success</a:t>
            </a:r>
            <a:endParaRPr sz="6700" dirty="0">
              <a:solidFill>
                <a:srgbClr val="577198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568AAB"/>
      </a:dk1>
      <a:lt1>
        <a:srgbClr val="AB7655"/>
      </a:lt1>
      <a:dk2>
        <a:srgbClr val="A7A7A7"/>
      </a:dk2>
      <a:lt2>
        <a:srgbClr val="535353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58AAB"/>
        </a:solidFill>
        <a:ln w="25400" cap="flat">
          <a:solidFill>
            <a:srgbClr val="577198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AB7655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AB7655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58AAB"/>
        </a:solidFill>
        <a:ln w="25400" cap="flat">
          <a:solidFill>
            <a:srgbClr val="577198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AB7655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AB7655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518</Words>
  <Application>Microsoft Macintosh PowerPoint</Application>
  <PresentationFormat>Custom</PresentationFormat>
  <Paragraphs>70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Helvetica</vt:lpstr>
      <vt:lpstr>Helvetica Neue</vt:lpstr>
      <vt:lpstr>Helvetica Neue Bold Condensed</vt:lpstr>
      <vt:lpstr>Helvetica Neue Light</vt:lpstr>
      <vt:lpstr>Default</vt:lpstr>
      <vt:lpstr>New Biology Faculty</vt:lpstr>
      <vt:lpstr>We have the VISION</vt:lpstr>
      <vt:lpstr>Strategic Directions</vt:lpstr>
      <vt:lpstr>GE Thematic Pathways</vt:lpstr>
      <vt:lpstr>Growth Opportunities</vt:lpstr>
      <vt:lpstr>We have the need</vt:lpstr>
      <vt:lpstr>PowerPoint Presentation</vt:lpstr>
      <vt:lpstr>Reflection &amp; Innovation</vt:lpstr>
      <vt:lpstr>% CRNs taught by PT</vt:lpstr>
      <vt:lpstr>We are less than 10% STEM</vt:lpstr>
      <vt:lpstr>We are less than 10% STEM</vt:lpstr>
      <vt:lpstr>We have the capacity</vt:lpstr>
      <vt:lpstr>Annual Enrollments</vt:lpstr>
      <vt:lpstr>Staffing Spring 2016</vt:lpstr>
      <vt:lpstr>PowerPoint Presentation</vt:lpstr>
      <vt:lpstr>2012-22 Forecasts</vt:lpstr>
      <vt:lpstr>We are efficient</vt:lpstr>
      <vt:lpstr>Fill Rate Spring 2016</vt:lpstr>
      <vt:lpstr>LOAD Spring 2016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Biology Faculty</dc:title>
  <cp:lastModifiedBy>Hirzel, Douglas</cp:lastModifiedBy>
  <cp:revision>18</cp:revision>
  <dcterms:modified xsi:type="dcterms:W3CDTF">2016-03-01T20:02:54Z</dcterms:modified>
</cp:coreProperties>
</file>