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3" r:id="rId4"/>
    <p:sldId id="269" r:id="rId5"/>
    <p:sldId id="267" r:id="rId6"/>
    <p:sldId id="264" r:id="rId7"/>
    <p:sldId id="259" r:id="rId8"/>
    <p:sldId id="268" r:id="rId9"/>
    <p:sldId id="274" r:id="rId10"/>
    <p:sldId id="266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575E73"/>
    <a:srgbClr val="66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400" autoAdjust="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serv1\international\International%20Students%20Program%20and%20Services\Policies%20&amp;%20Procedures\Annual%20Program%20Plan%20&amp;%20Review%20&amp;%20Reports\INTL%20Enrollment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pserv1\international\International%20Students%20Program%20and%20Services\Policies%20&amp;%20Procedures\Annual%20Program%20Plan%20&amp;%20Review%20&amp;%20Reports\INTL%20EnrollmentServicesRepor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serv1\international\International%20Students%20Program%20and%20Services\Policies%20&amp;%20Procedures\Annual%20Program%20Plan%20&amp;%20Review%20&amp;%20Reports\INTL%20EnrollmentServices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Applications!$B$2</c:f>
              <c:strCache>
                <c:ptCount val="1"/>
                <c:pt idx="0">
                  <c:v>Total Apps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Applications!$A$3:$A$11</c:f>
              <c:strCache>
                <c:ptCount val="9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5">
                  <c:v>Spring 2013</c:v>
                </c:pt>
                <c:pt idx="6">
                  <c:v>Spring 2014</c:v>
                </c:pt>
                <c:pt idx="7">
                  <c:v>Spring 2015</c:v>
                </c:pt>
                <c:pt idx="8">
                  <c:v>Spring 2016</c:v>
                </c:pt>
              </c:strCache>
            </c:strRef>
          </c:cat>
          <c:val>
            <c:numRef>
              <c:f>Applications!$B$3:$B$11</c:f>
              <c:numCache>
                <c:formatCode>General</c:formatCode>
                <c:ptCount val="9"/>
                <c:pt idx="0">
                  <c:v>103</c:v>
                </c:pt>
                <c:pt idx="1">
                  <c:v>65</c:v>
                </c:pt>
                <c:pt idx="2">
                  <c:v>76</c:v>
                </c:pt>
                <c:pt idx="3">
                  <c:v>146</c:v>
                </c:pt>
                <c:pt idx="5">
                  <c:v>56</c:v>
                </c:pt>
                <c:pt idx="6">
                  <c:v>38</c:v>
                </c:pt>
                <c:pt idx="7">
                  <c:v>64</c:v>
                </c:pt>
                <c:pt idx="8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Applications!$C$2</c:f>
              <c:strCache>
                <c:ptCount val="1"/>
                <c:pt idx="0">
                  <c:v>Total Admitted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9055555555555656E-2"/>
                  <c:y val="-3.9317220764071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Applications!$A$3:$A$11</c:f>
              <c:strCache>
                <c:ptCount val="9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5">
                  <c:v>Spring 2013</c:v>
                </c:pt>
                <c:pt idx="6">
                  <c:v>Spring 2014</c:v>
                </c:pt>
                <c:pt idx="7">
                  <c:v>Spring 2015</c:v>
                </c:pt>
                <c:pt idx="8">
                  <c:v>Spring 2016</c:v>
                </c:pt>
              </c:strCache>
            </c:strRef>
          </c:cat>
          <c:val>
            <c:numRef>
              <c:f>Applications!$C$3:$C$11</c:f>
              <c:numCache>
                <c:formatCode>General</c:formatCode>
                <c:ptCount val="9"/>
                <c:pt idx="0">
                  <c:v>46</c:v>
                </c:pt>
                <c:pt idx="1">
                  <c:v>25</c:v>
                </c:pt>
                <c:pt idx="2">
                  <c:v>48</c:v>
                </c:pt>
                <c:pt idx="3">
                  <c:v>83</c:v>
                </c:pt>
                <c:pt idx="5">
                  <c:v>15</c:v>
                </c:pt>
                <c:pt idx="6">
                  <c:v>19</c:v>
                </c:pt>
                <c:pt idx="7">
                  <c:v>34</c:v>
                </c:pt>
                <c:pt idx="8">
                  <c:v>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Applications!$D$2</c:f>
              <c:strCache>
                <c:ptCount val="1"/>
                <c:pt idx="0">
                  <c:v>Total Enrolled</c:v>
                </c:pt>
              </c:strCache>
            </c:strRef>
          </c:tx>
          <c:spPr>
            <a:ln w="50800" cap="rnd">
              <a:solidFill>
                <a:srgbClr val="00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00"/>
              </a:solidFill>
              <a:ln w="19050">
                <a:solidFill>
                  <a:srgbClr val="0066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166666666666679E-2"/>
                  <c:y val="2.5497594050743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166666666666665E-2"/>
                  <c:y val="2.5497594050743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277777777777777E-2"/>
                  <c:y val="3.938648293963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277777777777728E-2"/>
                  <c:y val="3.938648293963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611111111111214E-2"/>
                  <c:y val="2.0867964421114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055555555555656E-2"/>
                  <c:y val="3.0127223680373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1833333333333438E-2"/>
                  <c:y val="3.01272236803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055555555555656E-2"/>
                  <c:y val="3.4756853310002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Applications!$A$3:$A$11</c:f>
              <c:strCache>
                <c:ptCount val="9"/>
                <c:pt idx="0">
                  <c:v>Fall 2012</c:v>
                </c:pt>
                <c:pt idx="1">
                  <c:v>Fall 2013</c:v>
                </c:pt>
                <c:pt idx="2">
                  <c:v>Fall 2014</c:v>
                </c:pt>
                <c:pt idx="3">
                  <c:v>Fall 2015</c:v>
                </c:pt>
                <c:pt idx="5">
                  <c:v>Spring 2013</c:v>
                </c:pt>
                <c:pt idx="6">
                  <c:v>Spring 2014</c:v>
                </c:pt>
                <c:pt idx="7">
                  <c:v>Spring 2015</c:v>
                </c:pt>
                <c:pt idx="8">
                  <c:v>Spring 2016</c:v>
                </c:pt>
              </c:strCache>
            </c:strRef>
          </c:cat>
          <c:val>
            <c:numRef>
              <c:f>Applications!$D$3:$D$11</c:f>
              <c:numCache>
                <c:formatCode>General</c:formatCode>
                <c:ptCount val="9"/>
                <c:pt idx="0">
                  <c:v>26</c:v>
                </c:pt>
                <c:pt idx="1">
                  <c:v>11</c:v>
                </c:pt>
                <c:pt idx="2">
                  <c:v>35</c:v>
                </c:pt>
                <c:pt idx="3">
                  <c:v>54</c:v>
                </c:pt>
                <c:pt idx="5">
                  <c:v>6</c:v>
                </c:pt>
                <c:pt idx="6">
                  <c:v>15</c:v>
                </c:pt>
                <c:pt idx="7">
                  <c:v>28</c:v>
                </c:pt>
                <c:pt idx="8">
                  <c:v>25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942624"/>
        <c:axId val="156943016"/>
      </c:lineChart>
      <c:catAx>
        <c:axId val="1569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43016"/>
        <c:crosses val="autoZero"/>
        <c:auto val="1"/>
        <c:lblAlgn val="ctr"/>
        <c:lblOffset val="100"/>
        <c:noMultiLvlLbl val="0"/>
      </c:catAx>
      <c:valAx>
        <c:axId val="156943016"/>
        <c:scaling>
          <c:orientation val="minMax"/>
          <c:max val="1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Continuing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Sheet1!$A$4:$A$11</c:f>
              <c:strCache>
                <c:ptCount val="8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  <c:pt idx="7">
                  <c:v>Spring 2016</c:v>
                </c:pt>
              </c:strCache>
            </c:strRef>
          </c:cat>
          <c:val>
            <c:numRef>
              <c:f>Sheet1!$B$4:$B$11</c:f>
              <c:numCache>
                <c:formatCode>General</c:formatCode>
                <c:ptCount val="8"/>
                <c:pt idx="0">
                  <c:v>19</c:v>
                </c:pt>
                <c:pt idx="1">
                  <c:v>38</c:v>
                </c:pt>
                <c:pt idx="2">
                  <c:v>28</c:v>
                </c:pt>
                <c:pt idx="3">
                  <c:v>32</c:v>
                </c:pt>
                <c:pt idx="4">
                  <c:v>33</c:v>
                </c:pt>
                <c:pt idx="5">
                  <c:v>54</c:v>
                </c:pt>
                <c:pt idx="6">
                  <c:v>64</c:v>
                </c:pt>
                <c:pt idx="7">
                  <c:v>108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Sheet1!$A$4:$A$11</c:f>
              <c:strCache>
                <c:ptCount val="8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  <c:pt idx="7">
                  <c:v>Spring 2016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23</c:v>
                </c:pt>
                <c:pt idx="1">
                  <c:v>8</c:v>
                </c:pt>
                <c:pt idx="2">
                  <c:v>12</c:v>
                </c:pt>
                <c:pt idx="3">
                  <c:v>15</c:v>
                </c:pt>
                <c:pt idx="4">
                  <c:v>34</c:v>
                </c:pt>
                <c:pt idx="5">
                  <c:v>27</c:v>
                </c:pt>
                <c:pt idx="6">
                  <c:v>52</c:v>
                </c:pt>
                <c:pt idx="7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E6B88F-239E-40C3-9857-61301FC34A0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8A768E-261E-4E77-87BB-8317213C4188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167F6E-7F8C-46E9-A70E-0C616CBF5478}" type="VALUE">
                      <a:rPr lang="en-US" sz="2000"/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2000"/>
                  </a:p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(-13%)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2AED97-3F2C-424F-B07E-4C4A3C67019D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(18%)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A937E57-32B6-491E-B9D6-220E9DFC491E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(43%)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E34E844-63C8-4E1D-AF50-42F7D7C33801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(21%)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863A7C1-C42A-4812-BD4C-8E158720634F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(43%)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3.0857407071521515E-3"/>
                  <c:y val="0"/>
                </c:manualLayout>
              </c:layout>
              <c:tx>
                <c:rich>
                  <a:bodyPr/>
                  <a:lstStyle/>
                  <a:p>
                    <a:fld id="{77597879-1CC0-4403-B713-F545D145B951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(15%)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>
                    <a:shade val="86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Sheet1!$A$4:$A$11</c:f>
              <c:strCache>
                <c:ptCount val="8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  <c:pt idx="7">
                  <c:v>Spring 2016</c:v>
                </c:pt>
              </c:strCache>
            </c:strRef>
          </c:cat>
          <c:val>
            <c:numRef>
              <c:f>Sheet1!$D$4:$D$11</c:f>
              <c:numCache>
                <c:formatCode>General</c:formatCode>
                <c:ptCount val="8"/>
                <c:pt idx="0">
                  <c:v>42</c:v>
                </c:pt>
                <c:pt idx="1">
                  <c:v>46</c:v>
                </c:pt>
                <c:pt idx="2">
                  <c:v>40</c:v>
                </c:pt>
                <c:pt idx="3">
                  <c:v>47</c:v>
                </c:pt>
                <c:pt idx="4">
                  <c:v>67</c:v>
                </c:pt>
                <c:pt idx="5">
                  <c:v>81</c:v>
                </c:pt>
                <c:pt idx="6">
                  <c:v>116</c:v>
                </c:pt>
                <c:pt idx="7">
                  <c:v>133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599000"/>
        <c:axId val="15505431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Sheet1!$E$3</c15:sqref>
                        </c15:formulaRef>
                      </c:ext>
                    </c:extLst>
                    <c:strCache>
                      <c:ptCount val="1"/>
                      <c:pt idx="0">
                        <c:v>% Change</c:v>
                      </c:pt>
                    </c:strCache>
                  </c:strRef>
                </c:tx>
                <c:spPr>
                  <a:solidFill>
                    <a:schemeClr val="accent3">
                      <a:shade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1"/>
                    <c:layout>
                      <c:manualLayout>
                        <c:x val="3.0555555555555555E-2"/>
                        <c:y val="-0.11574074074074074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/>
                            <a:t>(</a:t>
                          </a:r>
                          <a:fld id="{D8463386-91B9-4F28-8F5C-627D3FC7124A}" type="VALUE">
                            <a:rPr lang="en-US"/>
                            <a:pPr/>
                            <a:t>[VALUE]</a:t>
                          </a:fld>
                          <a:r>
                            <a:rPr lang="en-US"/>
                            <a:t>%)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</c:extLst>
                  </c:dLbl>
                  <c:dLbl>
                    <c:idx val="2"/>
                    <c:layout>
                      <c:manualLayout>
                        <c:x val="2.9166666666666667E-2"/>
                        <c:y val="0.24537201079031787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/>
                            <a:t>(-13%)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0.1004582239720035"/>
                            <c:h val="6.4745552639253412E-2"/>
                          </c:manualLayout>
                        </c15:layout>
                      </c:ext>
                    </c:extLst>
                  </c:dLbl>
                  <c:dLbl>
                    <c:idx val="3"/>
                    <c:layout>
                      <c:manualLayout>
                        <c:x val="2.2222222222222223E-2"/>
                        <c:y val="-8.3333333333333329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/>
                            <a:t>(</a:t>
                          </a:r>
                          <a:fld id="{2DC578D8-E780-41E7-BC20-CF3876D4D153}" type="VALUE">
                            <a:rPr lang="en-US"/>
                            <a:pPr/>
                            <a:t>[VALUE]</a:t>
                          </a:fld>
                          <a:r>
                            <a:rPr lang="en-US"/>
                            <a:t>%)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</c:extLst>
                  </c:dLbl>
                  <c:dLbl>
                    <c:idx val="4"/>
                    <c:layout>
                      <c:manualLayout>
                        <c:x val="1.9444444444444445E-2"/>
                        <c:y val="-7.8703703703703748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Sheet1!$A$4:$A$11</c15:sqref>
                        </c15:formulaRef>
                      </c:ext>
                    </c:extLst>
                    <c:strCache>
                      <c:ptCount val="8"/>
                      <c:pt idx="0">
                        <c:v>Fall 2012</c:v>
                      </c:pt>
                      <c:pt idx="1">
                        <c:v>Spring 2013</c:v>
                      </c:pt>
                      <c:pt idx="2">
                        <c:v>Fall 2013</c:v>
                      </c:pt>
                      <c:pt idx="3">
                        <c:v>Spring 2014</c:v>
                      </c:pt>
                      <c:pt idx="4">
                        <c:v>Fall 2014</c:v>
                      </c:pt>
                      <c:pt idx="5">
                        <c:v>Spring 2015</c:v>
                      </c:pt>
                      <c:pt idx="6">
                        <c:v>Fall 2015</c:v>
                      </c:pt>
                      <c:pt idx="7">
                        <c:v>Spring 2016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Sheet1!$E$4:$E$11</c15:sqref>
                        </c15:formulaRef>
                      </c:ext>
                    </c:extLst>
                    <c:numCache>
                      <c:formatCode>0</c:formatCode>
                      <c:ptCount val="8"/>
                      <c:pt idx="1">
                        <c:v>9.5238095238095237</c:v>
                      </c:pt>
                      <c:pt idx="2">
                        <c:v>-13.043478260869565</c:v>
                      </c:pt>
                      <c:pt idx="3">
                        <c:v>17.5</c:v>
                      </c:pt>
                      <c:pt idx="4">
                        <c:v>42.553191489361701</c:v>
                      </c:pt>
                      <c:pt idx="5">
                        <c:v>20.8955223880597</c:v>
                      </c:pt>
                      <c:pt idx="6">
                        <c:v>43.209876543209873</c:v>
                      </c:pt>
                      <c:pt idx="7">
                        <c:v>14.655172413793101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3759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54312"/>
        <c:crosses val="autoZero"/>
        <c:auto val="1"/>
        <c:lblAlgn val="ctr"/>
        <c:lblOffset val="100"/>
        <c:noMultiLvlLbl val="0"/>
      </c:catAx>
      <c:valAx>
        <c:axId val="155054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9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2.3290231222652863E-2"/>
          <c:y val="0.94333549000493611"/>
          <c:w val="0.95341951006124237"/>
          <c:h val="5.6203789300828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Total Couns Appts*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6833333333333384E-2"/>
                  <c:y val="-3.468759113444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277777777777881E-2"/>
                  <c:y val="3.4756853310002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Sheet1!$B$15:$B$21</c:f>
              <c:numCache>
                <c:formatCode>General</c:formatCode>
                <c:ptCount val="7"/>
                <c:pt idx="0">
                  <c:v>12</c:v>
                </c:pt>
                <c:pt idx="1">
                  <c:v>21</c:v>
                </c:pt>
                <c:pt idx="2">
                  <c:v>21</c:v>
                </c:pt>
                <c:pt idx="3">
                  <c:v>23</c:v>
                </c:pt>
                <c:pt idx="4">
                  <c:v>52</c:v>
                </c:pt>
                <c:pt idx="5">
                  <c:v>47</c:v>
                </c:pt>
                <c:pt idx="6">
                  <c:v>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Total ISC Appts</c:v>
                </c:pt>
              </c:strCache>
            </c:strRef>
          </c:tx>
          <c:spPr>
            <a:ln w="50800" cap="rnd">
              <a:solidFill>
                <a:srgbClr val="00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00"/>
              </a:solidFill>
              <a:ln w="25400">
                <a:solidFill>
                  <a:srgbClr val="0066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Sheet1!$C$15:$C$21</c:f>
              <c:numCache>
                <c:formatCode>General</c:formatCode>
                <c:ptCount val="7"/>
                <c:pt idx="0">
                  <c:v>0</c:v>
                </c:pt>
                <c:pt idx="1">
                  <c:v>45</c:v>
                </c:pt>
                <c:pt idx="2">
                  <c:v>98</c:v>
                </c:pt>
                <c:pt idx="3">
                  <c:v>111</c:v>
                </c:pt>
                <c:pt idx="4">
                  <c:v>207</c:v>
                </c:pt>
                <c:pt idx="5">
                  <c:v>211</c:v>
                </c:pt>
                <c:pt idx="6">
                  <c:v>288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Total Wrksp Participants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Fall 2012</c:v>
                </c:pt>
                <c:pt idx="1">
                  <c:v>Spring 2013</c:v>
                </c:pt>
                <c:pt idx="2">
                  <c:v>Fall 2013</c:v>
                </c:pt>
                <c:pt idx="3">
                  <c:v>Spring 2014</c:v>
                </c:pt>
                <c:pt idx="4">
                  <c:v>Fall 2014</c:v>
                </c:pt>
                <c:pt idx="5">
                  <c:v>Spring 2015</c:v>
                </c:pt>
                <c:pt idx="6">
                  <c:v>Fall 2015</c:v>
                </c:pt>
              </c:strCache>
            </c:strRef>
          </c:cat>
          <c:val>
            <c:numRef>
              <c:f>Sheet1!$D$15:$D$21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58</c:v>
                </c:pt>
                <c:pt idx="6">
                  <c:v>19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011608"/>
        <c:axId val="156012000"/>
      </c:lineChart>
      <c:catAx>
        <c:axId val="15601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12000"/>
        <c:crosses val="autoZero"/>
        <c:auto val="1"/>
        <c:lblAlgn val="ctr"/>
        <c:lblOffset val="100"/>
        <c:noMultiLvlLbl val="0"/>
      </c:catAx>
      <c:valAx>
        <c:axId val="15601200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01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7502856-DDF3-4DBF-B053-7228225ED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6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E23594-9C2A-40AB-9954-3D853F312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2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8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4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4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0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2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7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0E46-AD29-46FC-8F74-5D5AEC48636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7D69-140C-44B3-9D5F-9EEC0A56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171"/>
            <a:ext cx="9144000" cy="4575658"/>
          </a:xfrm>
          <a:prstGeom prst="rect">
            <a:avLst/>
          </a:prstGeom>
        </p:spPr>
      </p:pic>
      <p:sp>
        <p:nvSpPr>
          <p:cNvPr id="4" name="Flowchart: Document 3"/>
          <p:cNvSpPr/>
          <p:nvPr/>
        </p:nvSpPr>
        <p:spPr>
          <a:xfrm>
            <a:off x="0" y="0"/>
            <a:ext cx="9144000" cy="1981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Document 5"/>
          <p:cNvSpPr/>
          <p:nvPr/>
        </p:nvSpPr>
        <p:spPr>
          <a:xfrm rot="10800000">
            <a:off x="0" y="4876800"/>
            <a:ext cx="9144000" cy="1981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265"/>
            <a:ext cx="1632609" cy="15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09800" y="381000"/>
            <a:ext cx="60198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Cañada College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From here you can go anywhere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5334000"/>
            <a:ext cx="87630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International Student Center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Supinda Sirihekaphong  ●  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sirihekaphongs@smccd.edu  ●  1-650-304-3440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3505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2494" y="970170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aramond" pitchFamily="18" charset="0"/>
                <a:cs typeface="Arial" pitchFamily="34" charset="0"/>
              </a:rPr>
              <a:t>Questions?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Thank You.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3074" name="Picture 2" descr="https://scontent-sjc.xx.fbcdn.net/hphotos-xpf1/v/t1.0-9/10984039_467297690089466_4666356024919038257_n.jpg?oh=d1959cd28a007a0025ab053ba6bc4c7c&amp;oe=5579B95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10330" r="9963"/>
          <a:stretch/>
        </p:blipFill>
        <p:spPr bwMode="auto">
          <a:xfrm>
            <a:off x="155575" y="3886200"/>
            <a:ext cx="3044825" cy="21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sjc.xx.fbcdn.net/hphotos-xpa1/v/l/t1.0-9/1979672_308603279292242_1637715423_n.jpg?oh=5ae71bf881b685957387090f75bd37f0&amp;oe=557EF6B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9928" b="20578"/>
          <a:stretch/>
        </p:blipFill>
        <p:spPr bwMode="auto">
          <a:xfrm>
            <a:off x="6096000" y="3889164"/>
            <a:ext cx="293719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sjc.xx.fbcdn.net/hphotos-frc3/v/t1.0-9/995763_228551527297418_1516557111_n.jpg?oh=d0c933abd5071f4ddf8833690c827b9c&amp;oe=557E38B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"/>
          <a:stretch/>
        </p:blipFill>
        <p:spPr bwMode="auto">
          <a:xfrm>
            <a:off x="3332511" y="3886200"/>
            <a:ext cx="2631378" cy="21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099212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58391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Staffing Request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1208748"/>
            <a:ext cx="9067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 smtClean="0">
              <a:latin typeface="Garamond" pitchFamily="18" charset="0"/>
            </a:endParaRP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Full-time Classified Program Services Coordinator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" y="2743200"/>
            <a:ext cx="6705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>
                <a:latin typeface="Garamond" pitchFamily="18" charset="0"/>
              </a:rPr>
              <a:t>Responsibilities: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>
                <a:latin typeface="Garamond" pitchFamily="18" charset="0"/>
              </a:rPr>
              <a:t>Process international student </a:t>
            </a:r>
            <a:r>
              <a:rPr lang="en-US" sz="2000" b="1" dirty="0" smtClean="0">
                <a:latin typeface="Garamond" pitchFamily="18" charset="0"/>
              </a:rPr>
              <a:t>admissions </a:t>
            </a:r>
            <a:r>
              <a:rPr lang="en-US" sz="2000" b="1" dirty="0">
                <a:latin typeface="Garamond" pitchFamily="18" charset="0"/>
              </a:rPr>
              <a:t>and </a:t>
            </a:r>
            <a:r>
              <a:rPr lang="en-US" sz="2000" b="1" dirty="0" smtClean="0">
                <a:latin typeface="Garamond" pitchFamily="18" charset="0"/>
              </a:rPr>
              <a:t>maintain international student records </a:t>
            </a:r>
            <a:r>
              <a:rPr lang="en-US" sz="2000" b="1" dirty="0" smtClean="0">
                <a:latin typeface="Garamond" pitchFamily="18" charset="0"/>
              </a:rPr>
              <a:t>in </a:t>
            </a:r>
            <a:r>
              <a:rPr lang="en-US" sz="2000" b="1" dirty="0">
                <a:latin typeface="Garamond" pitchFamily="18" charset="0"/>
              </a:rPr>
              <a:t>SEVIS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>
                <a:latin typeface="Garamond" pitchFamily="18" charset="0"/>
              </a:rPr>
              <a:t>Provide international student support services including implementing orientation and workshops, referrals to other student services</a:t>
            </a:r>
          </a:p>
          <a:p>
            <a:pPr marL="742950" lvl="1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b="1" dirty="0">
                <a:latin typeface="Garamond" pitchFamily="18" charset="0"/>
              </a:rPr>
              <a:t>Recruit international students through outreach </a:t>
            </a:r>
            <a:r>
              <a:rPr lang="en-US" sz="2000" b="1" dirty="0" smtClean="0">
                <a:latin typeface="Garamond" pitchFamily="18" charset="0"/>
              </a:rPr>
              <a:t>from email inquiries and </a:t>
            </a:r>
            <a:r>
              <a:rPr lang="en-US" sz="2000" b="1" dirty="0">
                <a:latin typeface="Garamond" pitchFamily="18" charset="0"/>
              </a:rPr>
              <a:t>ESL partner </a:t>
            </a:r>
            <a:r>
              <a:rPr lang="en-US" sz="2000" b="1" dirty="0" smtClean="0">
                <a:latin typeface="Garamond" pitchFamily="18" charset="0"/>
              </a:rPr>
              <a:t>schools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2050" name="Picture 2" descr="http://directory.smccd.edu/static/profile/sirihekapho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71" y="2668059"/>
            <a:ext cx="947623" cy="9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rectory.smccd.edu/static/profile/carrasc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14837" r="33044" b="40717"/>
          <a:stretch/>
        </p:blipFill>
        <p:spPr bwMode="auto">
          <a:xfrm>
            <a:off x="7920982" y="2673860"/>
            <a:ext cx="926565" cy="9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exandr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7" t="21407" r="11927" b="23934"/>
          <a:stretch/>
        </p:blipFill>
        <p:spPr bwMode="auto">
          <a:xfrm>
            <a:off x="6930191" y="3676983"/>
            <a:ext cx="928569" cy="10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od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4" b="25654"/>
          <a:stretch/>
        </p:blipFill>
        <p:spPr bwMode="auto">
          <a:xfrm>
            <a:off x="6922671" y="4732454"/>
            <a:ext cx="926565" cy="11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ominiqu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2"/>
          <a:stretch/>
        </p:blipFill>
        <p:spPr bwMode="auto">
          <a:xfrm>
            <a:off x="7934960" y="3661023"/>
            <a:ext cx="894978" cy="9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is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r="16952" b="27764"/>
          <a:stretch/>
        </p:blipFill>
        <p:spPr bwMode="auto">
          <a:xfrm>
            <a:off x="7934960" y="4693020"/>
            <a:ext cx="894978" cy="11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3043" y="316782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Mission Statement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21" y="1298565"/>
            <a:ext cx="8436157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 smtClean="0">
              <a:latin typeface="Garamond" pitchFamily="18" charset="0"/>
            </a:endParaRP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Provide individualized services to students, so they can achieve their personal, educational, and professional goals.</a:t>
            </a:r>
          </a:p>
          <a:p>
            <a:pPr>
              <a:spcAft>
                <a:spcPts val="1000"/>
              </a:spcAft>
            </a:pPr>
            <a:endParaRPr lang="en-US" sz="1500" b="1" dirty="0" smtClean="0">
              <a:latin typeface="Garamond" pitchFamily="18" charset="0"/>
            </a:endParaRPr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000" b="1" dirty="0" smtClean="0">
                <a:latin typeface="Garamond" pitchFamily="18" charset="0"/>
              </a:rPr>
              <a:t>Promote understanding and respect for community engagement and cultural exchange.</a:t>
            </a:r>
            <a:endParaRPr lang="en-US" sz="3000" b="1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686300"/>
            <a:ext cx="25908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50" y="4686300"/>
            <a:ext cx="2590800" cy="1943100"/>
          </a:xfrm>
          <a:prstGeom prst="rect">
            <a:avLst/>
          </a:prstGeom>
        </p:spPr>
      </p:pic>
      <p:pic>
        <p:nvPicPr>
          <p:cNvPr id="1026" name="Picture 2" descr="https://scontent-sjc.xx.fbcdn.net/hphotos-xpf1/v/t1.0-9/10368439_473711466114755_3580372807638028175_n.jpg?oh=9aed583109ae00cfdd7c6f0ccf40fb30&amp;oe=5587C1A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 r="9693"/>
          <a:stretch/>
        </p:blipFill>
        <p:spPr bwMode="auto">
          <a:xfrm>
            <a:off x="6005301" y="4648200"/>
            <a:ext cx="2681500" cy="19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164422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0790" y="185714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Student Learning Outcomes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790" y="1440266"/>
            <a:ext cx="5258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1. </a:t>
            </a:r>
            <a:r>
              <a:rPr lang="en-US" sz="2000" b="1" dirty="0" smtClean="0">
                <a:latin typeface="Garamond" panose="02020404030301010803" pitchFamily="18" charset="0"/>
              </a:rPr>
              <a:t>Understand </a:t>
            </a:r>
            <a:r>
              <a:rPr lang="en-US" sz="2000" b="1" dirty="0">
                <a:latin typeface="Garamond" panose="02020404030301010803" pitchFamily="18" charset="0"/>
              </a:rPr>
              <a:t>and maintain their </a:t>
            </a:r>
            <a:r>
              <a:rPr lang="en-US" sz="2000" b="1" dirty="0" smtClean="0">
                <a:latin typeface="Garamond" panose="02020404030301010803" pitchFamily="18" charset="0"/>
              </a:rPr>
              <a:t>F-1 status </a:t>
            </a:r>
            <a:r>
              <a:rPr lang="en-US" sz="2000" dirty="0">
                <a:latin typeface="Garamond" panose="02020404030301010803" pitchFamily="18" charset="0"/>
              </a:rPr>
              <a:t>immigration rights and responsibilities.</a:t>
            </a:r>
          </a:p>
          <a:p>
            <a:r>
              <a:rPr lang="en-US" sz="2000" b="1" dirty="0">
                <a:latin typeface="Garamond" panose="02020404030301010803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8" t="19612" r="11667" b="12570"/>
          <a:stretch/>
        </p:blipFill>
        <p:spPr>
          <a:xfrm>
            <a:off x="5791200" y="1164422"/>
            <a:ext cx="3092450" cy="1656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5092" r="5833" b="13805"/>
          <a:stretch/>
        </p:blipFill>
        <p:spPr>
          <a:xfrm>
            <a:off x="5791200" y="4905561"/>
            <a:ext cx="3093272" cy="1718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7"/>
          <a:stretch/>
        </p:blipFill>
        <p:spPr>
          <a:xfrm>
            <a:off x="5791200" y="2903964"/>
            <a:ext cx="3092450" cy="1918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790" y="3189565"/>
            <a:ext cx="538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2. Increase knowledge of services and tools </a:t>
            </a:r>
            <a:r>
              <a:rPr lang="en-US" sz="2000" dirty="0">
                <a:latin typeface="Garamond" panose="02020404030301010803" pitchFamily="18" charset="0"/>
              </a:rPr>
              <a:t>available to reach their education goal (complete a program of study or transfer to a 4-year university). 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90" y="4905561"/>
            <a:ext cx="5171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3. Become an active member of the Cañada</a:t>
            </a:r>
            <a:r>
              <a:rPr lang="en-US" sz="2000" dirty="0">
                <a:latin typeface="Garamond" panose="02020404030301010803" pitchFamily="18" charset="0"/>
              </a:rPr>
              <a:t> College community. ISC must help international students understand the importance of engagement in achieving their education goals.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4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2192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" y="213517"/>
            <a:ext cx="897143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Activities to achieve SLOs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026" name="Picture 2" descr="http://rpgroup.org/sites/default/files/images/Six-Factors-Graphic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09" y="2165186"/>
            <a:ext cx="3990358" cy="38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417788"/>
            <a:ext cx="39401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Student Success (Re)defined</a:t>
            </a:r>
            <a:endParaRPr lang="en-US" sz="2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1267" y="3898216"/>
            <a:ext cx="27166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Open Door Policy</a:t>
            </a:r>
          </a:p>
          <a:p>
            <a:r>
              <a:rPr lang="en-US" sz="1500" dirty="0" smtClean="0"/>
              <a:t>Student Ambassadors/ New Student Mentees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368340" y="1982774"/>
            <a:ext cx="26466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Orientation, Transfer, </a:t>
            </a:r>
          </a:p>
          <a:p>
            <a:pPr algn="r"/>
            <a:r>
              <a:rPr lang="en-US" sz="1500" dirty="0" smtClean="0"/>
              <a:t>Class Participation, Employment Workshops,</a:t>
            </a:r>
          </a:p>
          <a:p>
            <a:pPr algn="r"/>
            <a:r>
              <a:rPr lang="en-US" sz="1500" dirty="0" smtClean="0"/>
              <a:t>Referrals to other student services/workshops/events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5916427" y="2183584"/>
            <a:ext cx="22927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Mid-term Progress Reports</a:t>
            </a:r>
          </a:p>
          <a:p>
            <a:r>
              <a:rPr lang="en-US" sz="1500" dirty="0" smtClean="0"/>
              <a:t>Weekly Enrollment Checks</a:t>
            </a:r>
          </a:p>
          <a:p>
            <a:r>
              <a:rPr lang="en-US" sz="1500" dirty="0" smtClean="0"/>
              <a:t>Bi-weekly Newsletter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60" y="4064814"/>
            <a:ext cx="25007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00" dirty="0" smtClean="0"/>
              <a:t>Birthday Cards</a:t>
            </a:r>
          </a:p>
          <a:p>
            <a:pPr algn="r"/>
            <a:r>
              <a:rPr lang="en-US" sz="1500" dirty="0" smtClean="0"/>
              <a:t>Thanksgiving and</a:t>
            </a:r>
          </a:p>
          <a:p>
            <a:pPr algn="r"/>
            <a:r>
              <a:rPr lang="en-US" sz="1500" dirty="0" smtClean="0"/>
              <a:t>Beginning &amp; End of Year Party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176" y="5462993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MAP Club &amp; other clubs, ASCC, on campus employment,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992" y="5375061"/>
            <a:ext cx="2816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Social activities/media</a:t>
            </a:r>
          </a:p>
          <a:p>
            <a:pPr algn="r"/>
            <a:r>
              <a:rPr lang="en-US" sz="1500" dirty="0" smtClean="0"/>
              <a:t>(orientation, bowling, ice skating)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235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2954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256485"/>
            <a:ext cx="8438033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Admissions Application Trends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508471"/>
              </p:ext>
            </p:extLst>
          </p:nvPr>
        </p:nvGraphicFramePr>
        <p:xfrm>
          <a:off x="457200" y="14478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2954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6294" y="301622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International Enrollment Trends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008413"/>
              </p:ext>
            </p:extLst>
          </p:nvPr>
        </p:nvGraphicFramePr>
        <p:xfrm>
          <a:off x="456294" y="1385674"/>
          <a:ext cx="8231411" cy="531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9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524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6294" y="301622"/>
            <a:ext cx="8231412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FFFFFF"/>
                </a:solidFill>
                <a:latin typeface="Garamond" pitchFamily="18" charset="0"/>
                <a:cs typeface="Arial" pitchFamily="34" charset="0"/>
              </a:rPr>
              <a:t>International Services Trends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663752"/>
              </p:ext>
            </p:extLst>
          </p:nvPr>
        </p:nvGraphicFramePr>
        <p:xfrm>
          <a:off x="456294" y="1676400"/>
          <a:ext cx="8231412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5307" y="6096000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/>
              <a:t>Data from SARS.  If counselors do not input "International" as a reason code, appointments for international students are not tracked.</a:t>
            </a:r>
          </a:p>
        </p:txBody>
      </p:sp>
    </p:spTree>
    <p:extLst>
      <p:ext uri="{BB962C8B-B14F-4D97-AF65-F5344CB8AC3E}">
        <p14:creationId xmlns:p14="http://schemas.microsoft.com/office/powerpoint/2010/main" val="11878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0"/>
            <a:ext cx="9144000" cy="1143000"/>
          </a:xfrm>
          <a:prstGeom prst="flowChartDocumen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0790" y="263027"/>
            <a:ext cx="8269797" cy="7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latin typeface="Garamond" pitchFamily="18" charset="0"/>
              </a:rPr>
              <a:t>Considerations</a:t>
            </a:r>
            <a:endParaRPr lang="en-US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794" y="983716"/>
            <a:ext cx="6238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Garamond" panose="02020404030301010803" pitchFamily="18" charset="0"/>
            </a:endParaRPr>
          </a:p>
          <a:p>
            <a:r>
              <a:rPr lang="en-US" sz="2000" b="1" dirty="0" smtClean="0">
                <a:latin typeface="Garamond" panose="02020404030301010803" pitchFamily="18" charset="0"/>
              </a:rPr>
              <a:t>1. SMCCD Community &amp; Corporate Education</a:t>
            </a:r>
          </a:p>
          <a:p>
            <a:pPr marL="233363"/>
            <a:r>
              <a:rPr lang="en-US" sz="2000" dirty="0" smtClean="0">
                <a:latin typeface="Garamond" panose="02020404030301010803" pitchFamily="18" charset="0"/>
              </a:rPr>
              <a:t>Silicon Valley Intensive English Program, Fall 2016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793" y="2262568"/>
            <a:ext cx="531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2. </a:t>
            </a:r>
            <a:r>
              <a:rPr lang="en-US" sz="2000" b="1" dirty="0" smtClean="0">
                <a:latin typeface="Garamond" panose="02020404030301010803" pitchFamily="18" charset="0"/>
              </a:rPr>
              <a:t>International Student Budget</a:t>
            </a:r>
          </a:p>
          <a:p>
            <a:pPr marL="233363" indent="-233363"/>
            <a:r>
              <a:rPr lang="en-US" sz="2000" b="1" dirty="0">
                <a:latin typeface="Garamond" panose="02020404030301010803" pitchFamily="18" charset="0"/>
              </a:rPr>
              <a:t> </a:t>
            </a:r>
            <a:r>
              <a:rPr lang="en-US" sz="2000" b="1" dirty="0" smtClean="0">
                <a:latin typeface="Garamond" panose="02020404030301010803" pitchFamily="18" charset="0"/>
              </a:rPr>
              <a:t>  </a:t>
            </a:r>
            <a:r>
              <a:rPr lang="en-US" sz="2000" dirty="0" smtClean="0">
                <a:latin typeface="Garamond" panose="02020404030301010803" pitchFamily="18" charset="0"/>
              </a:rPr>
              <a:t>2015-2016 international student </a:t>
            </a:r>
            <a:r>
              <a:rPr lang="en-US" sz="2000" dirty="0">
                <a:latin typeface="Garamond" panose="02020404030301010803" pitchFamily="18" charset="0"/>
              </a:rPr>
              <a:t>tuition provided $3 million in revenue to </a:t>
            </a:r>
            <a:r>
              <a:rPr lang="en-US" sz="2000" dirty="0" smtClean="0">
                <a:latin typeface="Garamond" panose="02020404030301010803" pitchFamily="18" charset="0"/>
              </a:rPr>
              <a:t>SMCCD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13" y="5318798"/>
            <a:ext cx="8864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4</a:t>
            </a:r>
            <a:r>
              <a:rPr lang="en-US" sz="2000" b="1" dirty="0" smtClean="0">
                <a:latin typeface="Garamond" panose="02020404030301010803" pitchFamily="18" charset="0"/>
              </a:rPr>
              <a:t>. </a:t>
            </a:r>
            <a:r>
              <a:rPr lang="en-US" sz="2000" b="1" dirty="0">
                <a:latin typeface="Garamond" panose="02020404030301010803" pitchFamily="18" charset="0"/>
              </a:rPr>
              <a:t>Cañada </a:t>
            </a:r>
            <a:r>
              <a:rPr lang="en-US" sz="2000" b="1" dirty="0" smtClean="0">
                <a:latin typeface="Garamond" panose="02020404030301010803" pitchFamily="18" charset="0"/>
              </a:rPr>
              <a:t>Mission &amp; Vision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“understand </a:t>
            </a:r>
            <a:r>
              <a:rPr lang="en-US" sz="2000" dirty="0">
                <a:latin typeface="Garamond" panose="02020404030301010803" pitchFamily="18" charset="0"/>
              </a:rPr>
              <a:t>and appreciate different points of view within a diverse community</a:t>
            </a:r>
            <a:r>
              <a:rPr lang="en-US" sz="2000" dirty="0" smtClean="0">
                <a:latin typeface="Garamond" panose="02020404030301010803" pitchFamily="18" charset="0"/>
              </a:rPr>
              <a:t>.”</a:t>
            </a:r>
          </a:p>
          <a:p>
            <a:r>
              <a:rPr lang="en-US" sz="2000" dirty="0" smtClean="0">
                <a:latin typeface="Garamond" panose="02020404030301010803" pitchFamily="18" charset="0"/>
              </a:rPr>
              <a:t>“prepare </a:t>
            </a:r>
            <a:r>
              <a:rPr lang="en-US" sz="2000" dirty="0">
                <a:latin typeface="Garamond" panose="02020404030301010803" pitchFamily="18" charset="0"/>
              </a:rPr>
              <a:t>students for the university, the modern workplace, and the global community</a:t>
            </a:r>
            <a:r>
              <a:rPr lang="en-US" sz="2000" dirty="0" smtClean="0">
                <a:latin typeface="Garamond" panose="02020404030301010803" pitchFamily="18" charset="0"/>
              </a:rPr>
              <a:t>.”</a:t>
            </a:r>
            <a:endParaRPr lang="en-US" sz="2000" b="1" dirty="0">
              <a:latin typeface="Garamond" panose="02020404030301010803" pitchFamily="18" charset="0"/>
            </a:endParaRP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503" y="3505200"/>
            <a:ext cx="8636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3</a:t>
            </a:r>
            <a:r>
              <a:rPr lang="en-US" sz="2000" b="1" dirty="0" smtClean="0">
                <a:latin typeface="Garamond" panose="02020404030301010803" pitchFamily="18" charset="0"/>
              </a:rPr>
              <a:t>. SMCCD International Student Recruitment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Colleges are now able to recruit overseas at the expense of SMCCD.  Supinda will be going to 5 cities in Mexico in mid-April and will do more targeted outreach in the Fall with feedback from the International Advisory Group.</a:t>
            </a:r>
            <a:endParaRPr lang="en-US" sz="2000" b="1" dirty="0">
              <a:latin typeface="Garamond" panose="02020404030301010803" pitchFamily="18" charset="0"/>
            </a:endParaRP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Redwood City Sister and Friendship City Partnerships in China.</a:t>
            </a:r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34166"/>
          <a:stretch/>
        </p:blipFill>
        <p:spPr>
          <a:xfrm>
            <a:off x="5943600" y="1458073"/>
            <a:ext cx="2633728" cy="18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446</Words>
  <Application>Microsoft Office PowerPoint</Application>
  <PresentationFormat>On-screen Show (4:3)</PresentationFormat>
  <Paragraphs>75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Sirihekaphong, Supinda</dc:creator>
  <cp:lastModifiedBy>Sirihekaphong, Supinda</cp:lastModifiedBy>
  <cp:revision>121</cp:revision>
  <cp:lastPrinted>2014-07-09T20:13:21Z</cp:lastPrinted>
  <dcterms:created xsi:type="dcterms:W3CDTF">2014-03-17T19:56:33Z</dcterms:created>
  <dcterms:modified xsi:type="dcterms:W3CDTF">2016-02-25T21:28:33Z</dcterms:modified>
</cp:coreProperties>
</file>