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72" r:id="rId3"/>
    <p:sldId id="259" r:id="rId4"/>
    <p:sldId id="275" r:id="rId5"/>
    <p:sldId id="276" r:id="rId6"/>
    <p:sldId id="263" r:id="rId7"/>
    <p:sldId id="261" r:id="rId8"/>
    <p:sldId id="265" r:id="rId9"/>
    <p:sldId id="270" r:id="rId10"/>
    <p:sldId id="279" r:id="rId11"/>
    <p:sldId id="267" r:id="rId12"/>
    <p:sldId id="262" r:id="rId13"/>
    <p:sldId id="281" r:id="rId14"/>
    <p:sldId id="282" r:id="rId15"/>
    <p:sldId id="280" r:id="rId16"/>
    <p:sldId id="269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12" autoAdjust="0"/>
    <p:restoredTop sz="86518" autoAdjust="0"/>
  </p:normalViewPr>
  <p:slideViewPr>
    <p:cSldViewPr>
      <p:cViewPr>
        <p:scale>
          <a:sx n="60" d="100"/>
          <a:sy n="60" d="100"/>
        </p:scale>
        <p:origin x="1240" y="1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805794626766831"/>
          <c:y val="0.0569140984073823"/>
          <c:w val="0.726079676301344"/>
          <c:h val="0.76923471371634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Spring 14</c:v>
                </c:pt>
                <c:pt idx="1">
                  <c:v>Fall 14</c:v>
                </c:pt>
                <c:pt idx="2">
                  <c:v>Spring 15</c:v>
                </c:pt>
                <c:pt idx="3">
                  <c:v>Fall 15</c:v>
                </c:pt>
                <c:pt idx="4">
                  <c:v>Spring 16</c:v>
                </c:pt>
                <c:pt idx="5">
                  <c:v>Summer 16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26.0</c:v>
                </c:pt>
                <c:pt idx="1">
                  <c:v>34.0</c:v>
                </c:pt>
                <c:pt idx="2">
                  <c:v>39.0</c:v>
                </c:pt>
                <c:pt idx="3">
                  <c:v>37.0</c:v>
                </c:pt>
                <c:pt idx="4">
                  <c:v>35.0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KINE Major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Spring 14</c:v>
                </c:pt>
                <c:pt idx="1">
                  <c:v>Fall 14</c:v>
                </c:pt>
                <c:pt idx="2">
                  <c:v>Spring 15</c:v>
                </c:pt>
                <c:pt idx="3">
                  <c:v>Fall 15</c:v>
                </c:pt>
                <c:pt idx="4">
                  <c:v>Spring 16</c:v>
                </c:pt>
                <c:pt idx="5">
                  <c:v>Summer 16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12.0</c:v>
                </c:pt>
                <c:pt idx="1">
                  <c:v>18.0</c:v>
                </c:pt>
                <c:pt idx="2">
                  <c:v>12.0</c:v>
                </c:pt>
                <c:pt idx="3">
                  <c:v>21.0</c:v>
                </c:pt>
                <c:pt idx="4">
                  <c:v>14.0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30216848"/>
        <c:axId val="-2021549440"/>
        <c:axId val="0"/>
      </c:bar3DChart>
      <c:catAx>
        <c:axId val="-2030216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21549440"/>
        <c:crosses val="autoZero"/>
        <c:auto val="1"/>
        <c:lblAlgn val="ctr"/>
        <c:lblOffset val="100"/>
        <c:noMultiLvlLbl val="0"/>
      </c:catAx>
      <c:valAx>
        <c:axId val="-2021549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3021684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VARS </a:t>
            </a:r>
            <a:r>
              <a:rPr lang="en-US" baseline="0" dirty="0" smtClean="0"/>
              <a:t>114</a:t>
            </a:r>
            <a:endParaRPr lang="en-US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32721088435374"/>
          <c:y val="0.23220222472191"/>
          <c:w val="0.806054421768707"/>
          <c:h val="0.6243853893263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 Athletes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Fall 13</c:v>
                </c:pt>
                <c:pt idx="1">
                  <c:v>Fall 14</c:v>
                </c:pt>
                <c:pt idx="2">
                  <c:v>Fall 15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21.0</c:v>
                </c:pt>
                <c:pt idx="1">
                  <c:v>13.0</c:v>
                </c:pt>
                <c:pt idx="2">
                  <c:v>20.0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2135922624"/>
        <c:axId val="-2135084544"/>
      </c:lineChart>
      <c:catAx>
        <c:axId val="-2135922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35084544"/>
        <c:crosses val="autoZero"/>
        <c:auto val="1"/>
        <c:lblAlgn val="ctr"/>
        <c:lblOffset val="100"/>
        <c:noMultiLvlLbl val="0"/>
      </c:catAx>
      <c:valAx>
        <c:axId val="-2135084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35922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288713910761"/>
          <c:y val="0.545672728408949"/>
          <c:w val="0.654711286089239"/>
          <c:h val="0.19230533683289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mtClean="0"/>
              <a:t>FITN</a:t>
            </a:r>
            <a:r>
              <a:rPr lang="en-US" baseline="0" smtClean="0"/>
              <a:t> 152</a:t>
            </a:r>
            <a:endParaRPr lang="en-US" dirty="0"/>
          </a:p>
        </c:rich>
      </c:tx>
      <c:layout>
        <c:manualLayout>
          <c:xMode val="edge"/>
          <c:yMode val="edge"/>
          <c:x val="0.411448142845781"/>
          <c:y val="0.00769230769230769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 Athletes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Fall13</c:v>
                </c:pt>
                <c:pt idx="1">
                  <c:v>Fall 14</c:v>
                </c:pt>
                <c:pt idx="2">
                  <c:v>Fall 15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12.0</c:v>
                </c:pt>
                <c:pt idx="1">
                  <c:v>15.0</c:v>
                </c:pt>
                <c:pt idx="2">
                  <c:v>8.0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2146620928"/>
        <c:axId val="-2146521504"/>
      </c:lineChart>
      <c:catAx>
        <c:axId val="-2146620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46521504"/>
        <c:crosses val="autoZero"/>
        <c:auto val="1"/>
        <c:lblAlgn val="ctr"/>
        <c:lblOffset val="100"/>
        <c:noMultiLvlLbl val="0"/>
      </c:catAx>
      <c:valAx>
        <c:axId val="-2146521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6620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288713910761"/>
          <c:y val="0.545672728408949"/>
          <c:w val="0.654711286089239"/>
          <c:h val="0.19230533683289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aseline="0" dirty="0" smtClean="0"/>
              <a:t>VARS 114 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385143586935216"/>
          <c:y val="0.0567661166605604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 Athletes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Spring 13</c:v>
                </c:pt>
                <c:pt idx="1">
                  <c:v>Spring 14</c:v>
                </c:pt>
                <c:pt idx="2">
                  <c:v>Spring 15</c:v>
                </c:pt>
                <c:pt idx="3">
                  <c:v>Spring 16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12.0</c:v>
                </c:pt>
                <c:pt idx="1">
                  <c:v>13.0</c:v>
                </c:pt>
                <c:pt idx="2">
                  <c:v>14.0</c:v>
                </c:pt>
                <c:pt idx="3">
                  <c:v>19.0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2147325136"/>
        <c:axId val="-2147322752"/>
      </c:lineChart>
      <c:catAx>
        <c:axId val="-2147325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47322752"/>
        <c:crosses val="autoZero"/>
        <c:auto val="1"/>
        <c:lblAlgn val="ctr"/>
        <c:lblOffset val="100"/>
        <c:noMultiLvlLbl val="0"/>
      </c:catAx>
      <c:valAx>
        <c:axId val="-2147322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47325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2375499422186"/>
          <c:y val="0.505629179031598"/>
          <c:w val="0.654711286089239"/>
          <c:h val="0.19230533683289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Team</a:t>
            </a:r>
            <a:r>
              <a:rPr lang="en-US" baseline="0" dirty="0" smtClean="0"/>
              <a:t> 186 </a:t>
            </a:r>
          </a:p>
          <a:p>
            <a:pPr>
              <a:defRPr/>
            </a:pPr>
            <a:endParaRPr lang="en-US" dirty="0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Student/Athletes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Spring 14</c:v>
                </c:pt>
                <c:pt idx="1">
                  <c:v>Spring 15</c:v>
                </c:pt>
                <c:pt idx="2">
                  <c:v>Spring 16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17.0</c:v>
                </c:pt>
                <c:pt idx="1">
                  <c:v>21.0</c:v>
                </c:pt>
                <c:pt idx="2">
                  <c:v>18.0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2016698400"/>
        <c:axId val="2033426624"/>
      </c:lineChart>
      <c:catAx>
        <c:axId val="-2016698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33426624"/>
        <c:crosses val="autoZero"/>
        <c:auto val="1"/>
        <c:lblAlgn val="ctr"/>
        <c:lblOffset val="100"/>
        <c:noMultiLvlLbl val="0"/>
      </c:catAx>
      <c:valAx>
        <c:axId val="2033426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16698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7870353415125"/>
          <c:y val="0.44254346715857"/>
          <c:w val="0.701431056583044"/>
          <c:h val="0.252276623793067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aseline="0" dirty="0" smtClean="0"/>
              <a:t>FITN 152 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385143586935216"/>
          <c:y val="0.056766116660560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4455357425489"/>
          <c:y val="0.26572557032038"/>
          <c:w val="0.833892031678586"/>
          <c:h val="0.4786873150634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Student Athletes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Summer 13</c:v>
                </c:pt>
                <c:pt idx="1">
                  <c:v>Summer 14</c:v>
                </c:pt>
                <c:pt idx="2">
                  <c:v>Summer 15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12.0</c:v>
                </c:pt>
                <c:pt idx="1">
                  <c:v>13.0</c:v>
                </c:pt>
                <c:pt idx="2">
                  <c:v>14.0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2084441328"/>
        <c:axId val="-2135320608"/>
      </c:lineChart>
      <c:catAx>
        <c:axId val="-2084441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35320608"/>
        <c:crosses val="autoZero"/>
        <c:auto val="1"/>
        <c:lblAlgn val="ctr"/>
        <c:lblOffset val="100"/>
        <c:noMultiLvlLbl val="0"/>
      </c:catAx>
      <c:valAx>
        <c:axId val="-2135320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84441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2375499422186"/>
          <c:y val="0.505629179031598"/>
          <c:w val="0.654711286089239"/>
          <c:h val="0.19230533683289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49510-D4FF-489D-9208-28E78F8BC5C3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10843-6A34-4271-B377-7D0618AF2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557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10843-6A34-4271-B377-7D0618AF21C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351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F8F47B9-1EF1-4667-B5A3-34285F15843F}" type="datetimeFigureOut">
              <a:rPr lang="en-US" smtClean="0"/>
              <a:t>2/26/16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E8CA1F0-EF29-437B-96C2-0B074E8C21A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Relationship Id="rId3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4537587" cy="27432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Kinesiology Instructor &amp;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</a:rPr>
              <a:t>Head Men’s Basketball Coach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4419600"/>
            <a:ext cx="3623568" cy="1260629"/>
          </a:xfrm>
        </p:spPr>
        <p:txBody>
          <a:bodyPr>
            <a:normAutofit/>
          </a:bodyPr>
          <a:lstStyle/>
          <a:p>
            <a:r>
              <a:rPr lang="en-US" dirty="0" smtClean="0"/>
              <a:t>Mike Garcia- Athletic Director</a:t>
            </a:r>
          </a:p>
          <a:p>
            <a:r>
              <a:rPr lang="en-US" dirty="0" smtClean="0"/>
              <a:t>Erik Gaspar- Asst. Professor</a:t>
            </a:r>
          </a:p>
          <a:p>
            <a:r>
              <a:rPr lang="en-US" sz="1600" i="1" dirty="0" smtClean="0"/>
              <a:t>Kinesiology, </a:t>
            </a:r>
            <a:r>
              <a:rPr lang="en-US" sz="1600" i="1" dirty="0"/>
              <a:t>Athletics</a:t>
            </a:r>
            <a:r>
              <a:rPr lang="en-US" sz="1600" i="1" dirty="0" smtClean="0"/>
              <a:t>, and Dance </a:t>
            </a:r>
          </a:p>
        </p:txBody>
      </p:sp>
    </p:spTree>
    <p:extLst>
      <p:ext uri="{BB962C8B-B14F-4D97-AF65-F5344CB8AC3E}">
        <p14:creationId xmlns:p14="http://schemas.microsoft.com/office/powerpoint/2010/main" val="297514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Varsity Athletes Must…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e fulltime students</a:t>
            </a:r>
          </a:p>
          <a:p>
            <a:r>
              <a:rPr lang="en-US" sz="3600" dirty="0" smtClean="0"/>
              <a:t>Take on average 15-17 units annually</a:t>
            </a:r>
          </a:p>
          <a:p>
            <a:r>
              <a:rPr lang="en-US" sz="3600" dirty="0" smtClean="0"/>
              <a:t>Fulfill continuing unit and GPA requirements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066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32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sz="40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Our student athletes graduate and transfer at a higher rate than the general student body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65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76777856"/>
              </p:ext>
            </p:extLst>
          </p:nvPr>
        </p:nvGraphicFramePr>
        <p:xfrm>
          <a:off x="625548" y="1905000"/>
          <a:ext cx="3717852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90600" y="533400"/>
            <a:ext cx="7391400" cy="838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 Fall Basketball Sections</a:t>
            </a:r>
            <a:r>
              <a:rPr lang="en-US" sz="3600" smtClean="0"/>
              <a:t>/ Enrollment</a:t>
            </a:r>
            <a:endParaRPr lang="en-US" sz="36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4141882"/>
              </p:ext>
            </p:extLst>
          </p:nvPr>
        </p:nvGraphicFramePr>
        <p:xfrm>
          <a:off x="4343400" y="2133600"/>
          <a:ext cx="4267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932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41471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Spring</a:t>
            </a:r>
            <a:br>
              <a:rPr lang="en-US" dirty="0" smtClean="0"/>
            </a:br>
            <a:r>
              <a:rPr lang="en-US" smtClean="0"/>
              <a:t>Basketball Sections/Enrollments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999729"/>
              </p:ext>
            </p:extLst>
          </p:nvPr>
        </p:nvGraphicFramePr>
        <p:xfrm>
          <a:off x="4529281" y="2362200"/>
          <a:ext cx="4359538" cy="348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318893"/>
              </p:ext>
            </p:extLst>
          </p:nvPr>
        </p:nvGraphicFramePr>
        <p:xfrm>
          <a:off x="457200" y="2191929"/>
          <a:ext cx="4098662" cy="3294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205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912" y="762000"/>
            <a:ext cx="7024744" cy="1143000"/>
          </a:xfrm>
        </p:spPr>
        <p:txBody>
          <a:bodyPr/>
          <a:lstStyle/>
          <a:p>
            <a:r>
              <a:rPr lang="en-US" dirty="0" smtClean="0"/>
              <a:t>Summer Enrollment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4537382"/>
              </p:ext>
            </p:extLst>
          </p:nvPr>
        </p:nvGraphicFramePr>
        <p:xfrm>
          <a:off x="1905000" y="2362200"/>
          <a:ext cx="4359538" cy="348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671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478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Current Load</a:t>
            </a:r>
            <a:br>
              <a:rPr lang="en-US" sz="4400" dirty="0" smtClean="0"/>
            </a:br>
            <a:r>
              <a:rPr lang="en-US" dirty="0" smtClean="0"/>
              <a:t>Kinesiology Instructor/Men’s Basketball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895600"/>
            <a:ext cx="6777317" cy="2476948"/>
          </a:xfrm>
        </p:spPr>
        <p:txBody>
          <a:bodyPr>
            <a:normAutofit fontScale="55000" lnSpcReduction="20000"/>
          </a:bodyPr>
          <a:lstStyle/>
          <a:p>
            <a:r>
              <a:rPr lang="en-US" sz="4000" dirty="0" smtClean="0"/>
              <a:t>Fall	15		.52</a:t>
            </a:r>
          </a:p>
          <a:p>
            <a:r>
              <a:rPr lang="en-US" sz="4000" dirty="0" smtClean="0"/>
              <a:t>Spring 16	</a:t>
            </a:r>
            <a:r>
              <a:rPr lang="en-US" sz="4000" dirty="0"/>
              <a:t>	</a:t>
            </a:r>
            <a:r>
              <a:rPr lang="en-US" sz="4000" dirty="0" smtClean="0"/>
              <a:t>.45</a:t>
            </a:r>
          </a:p>
          <a:p>
            <a:r>
              <a:rPr lang="en-US" sz="4000" dirty="0" smtClean="0"/>
              <a:t>Summerb15	.07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 smtClean="0"/>
              <a:t>Additional Staffing to meet 1.0 FTE</a:t>
            </a:r>
          </a:p>
          <a:p>
            <a:pPr marL="68580" indent="0" algn="ctr">
              <a:buNone/>
            </a:pPr>
            <a:r>
              <a:rPr lang="en-US" sz="4000" dirty="0" smtClean="0"/>
              <a:t>Fall 15- .45 Load was ”Staff”</a:t>
            </a:r>
          </a:p>
          <a:p>
            <a:pPr marL="68580" indent="0" algn="ctr">
              <a:buNone/>
            </a:pPr>
            <a:r>
              <a:rPr lang="en-US" sz="4000" dirty="0" smtClean="0"/>
              <a:t>Spring 16- .45 Load was “Staff”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17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533400"/>
            <a:ext cx="7024744" cy="1143000"/>
          </a:xfrm>
        </p:spPr>
        <p:txBody>
          <a:bodyPr/>
          <a:lstStyle/>
          <a:p>
            <a:pPr algn="ctr"/>
            <a:r>
              <a:rPr lang="en-US" dirty="0" smtClean="0"/>
              <a:t>Swing Space and Building 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43492" y="1981200"/>
            <a:ext cx="6777317" cy="3508977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With Building 1 down at the end of Fall 16, a fulltime presence will be needed to sustain a high quality Program.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Another Fulltime Faculty member will help to address some of the issues that arise in the construction period.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ADD to KAD Representation across the street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17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024744" cy="1143000"/>
          </a:xfrm>
        </p:spPr>
        <p:txBody>
          <a:bodyPr/>
          <a:lstStyle/>
          <a:p>
            <a:pPr algn="ctr"/>
            <a:r>
              <a:rPr lang="en-US" dirty="0" smtClean="0"/>
              <a:t>Transferred Athletes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3429000" cy="3429000"/>
          </a:xfrm>
        </p:spPr>
        <p:txBody>
          <a:bodyPr>
            <a:normAutofit fontScale="25000" lnSpcReduction="20000"/>
          </a:bodyPr>
          <a:lstStyle/>
          <a:p>
            <a:pPr marL="68580" indent="0">
              <a:buNone/>
            </a:pPr>
            <a:r>
              <a:rPr lang="en-US" sz="3600" dirty="0" smtClean="0"/>
              <a:t>Bedolla	Kim	Santa Clara</a:t>
            </a:r>
          </a:p>
          <a:p>
            <a:pPr marL="68580" indent="0">
              <a:buNone/>
            </a:pPr>
            <a:r>
              <a:rPr lang="en-US" sz="3600" dirty="0" smtClean="0"/>
              <a:t>Nousianen	Annika	Point Loma</a:t>
            </a:r>
          </a:p>
          <a:p>
            <a:pPr marL="68580" indent="0">
              <a:buNone/>
            </a:pPr>
            <a:r>
              <a:rPr lang="en-US" sz="3600" dirty="0" smtClean="0"/>
              <a:t>Persson</a:t>
            </a:r>
            <a:r>
              <a:rPr lang="en-US" sz="3600" dirty="0"/>
              <a:t>	</a:t>
            </a:r>
            <a:r>
              <a:rPr lang="en-US" sz="3600" dirty="0" smtClean="0"/>
              <a:t>Jonas	St</a:t>
            </a:r>
            <a:r>
              <a:rPr lang="en-US" sz="3600" dirty="0"/>
              <a:t>. </a:t>
            </a:r>
            <a:r>
              <a:rPr lang="en-US" sz="3600" dirty="0" smtClean="0"/>
              <a:t>Mary's</a:t>
            </a:r>
          </a:p>
          <a:p>
            <a:pPr marL="68580" indent="0">
              <a:buNone/>
            </a:pPr>
            <a:r>
              <a:rPr lang="en-US" sz="3600" dirty="0" smtClean="0"/>
              <a:t>Ferem	Emily	Menlo</a:t>
            </a:r>
            <a:endParaRPr lang="en-US" sz="3600" dirty="0"/>
          </a:p>
          <a:p>
            <a:pPr marL="68580" indent="0">
              <a:buNone/>
            </a:pPr>
            <a:r>
              <a:rPr lang="en-US" sz="3600" dirty="0"/>
              <a:t>Alejandre	Tony	</a:t>
            </a:r>
            <a:r>
              <a:rPr lang="en-US" sz="3600" dirty="0" smtClean="0"/>
              <a:t>San </a:t>
            </a:r>
            <a:r>
              <a:rPr lang="en-US" sz="3600" dirty="0"/>
              <a:t>Jose State</a:t>
            </a:r>
          </a:p>
          <a:p>
            <a:pPr marL="68580" indent="0">
              <a:buNone/>
            </a:pPr>
            <a:r>
              <a:rPr lang="en-US" sz="3600" dirty="0"/>
              <a:t>Cabrera	Julio	</a:t>
            </a:r>
            <a:r>
              <a:rPr lang="en-US" sz="3600" dirty="0" smtClean="0"/>
              <a:t>Humbolt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Christ	Jason	</a:t>
            </a:r>
            <a:r>
              <a:rPr lang="en-US" sz="3600" dirty="0" smtClean="0"/>
              <a:t>Monterey </a:t>
            </a:r>
            <a:r>
              <a:rPr lang="en-US" sz="3600" dirty="0"/>
              <a:t>Bay</a:t>
            </a:r>
          </a:p>
          <a:p>
            <a:pPr marL="68580" indent="0">
              <a:buNone/>
            </a:pPr>
            <a:r>
              <a:rPr lang="en-US" sz="3600" dirty="0"/>
              <a:t>Christensen	Steve	</a:t>
            </a:r>
            <a:r>
              <a:rPr lang="en-US" sz="3600" dirty="0" smtClean="0"/>
              <a:t>Sonoma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 smtClean="0"/>
              <a:t>Coddington	Brad	UC </a:t>
            </a:r>
            <a:r>
              <a:rPr lang="en-US" sz="3600" dirty="0"/>
              <a:t>Santa Barbara</a:t>
            </a:r>
          </a:p>
          <a:p>
            <a:pPr marL="68580" indent="0">
              <a:buNone/>
            </a:pPr>
            <a:r>
              <a:rPr lang="en-US" sz="3600" dirty="0"/>
              <a:t>Cooke	Alex	</a:t>
            </a:r>
            <a:r>
              <a:rPr lang="en-US" sz="3600" dirty="0" smtClean="0"/>
              <a:t>SF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Eastment	Dustin	</a:t>
            </a:r>
            <a:r>
              <a:rPr lang="en-US" sz="3600" dirty="0" smtClean="0"/>
              <a:t>Chico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Finlay	Ignacio	</a:t>
            </a:r>
            <a:r>
              <a:rPr lang="en-US" sz="3600" dirty="0" smtClean="0"/>
              <a:t>San </a:t>
            </a:r>
            <a:r>
              <a:rPr lang="en-US" sz="3600" dirty="0"/>
              <a:t>Diego Christian</a:t>
            </a:r>
          </a:p>
          <a:p>
            <a:pPr marL="68580" indent="0">
              <a:buNone/>
            </a:pPr>
            <a:r>
              <a:rPr lang="en-US" sz="3600" dirty="0"/>
              <a:t>Fulwiler	Julian	</a:t>
            </a:r>
            <a:r>
              <a:rPr lang="en-US" sz="3600" dirty="0" smtClean="0"/>
              <a:t>Humbolt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Gehm	Danny	</a:t>
            </a:r>
            <a:r>
              <a:rPr lang="en-US" sz="3600" dirty="0" smtClean="0"/>
              <a:t>Sacramento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Gomez	Jamie	</a:t>
            </a:r>
            <a:r>
              <a:rPr lang="en-US" sz="3600" dirty="0" smtClean="0"/>
              <a:t>San </a:t>
            </a:r>
            <a:r>
              <a:rPr lang="en-US" sz="3600" dirty="0"/>
              <a:t>Jose State</a:t>
            </a:r>
          </a:p>
          <a:p>
            <a:pPr marL="68580" indent="0">
              <a:buNone/>
            </a:pPr>
            <a:r>
              <a:rPr lang="en-US" sz="3600" dirty="0"/>
              <a:t>Guerra	Gonzalo	</a:t>
            </a:r>
            <a:r>
              <a:rPr lang="en-US" sz="3600" dirty="0" smtClean="0"/>
              <a:t>San </a:t>
            </a:r>
            <a:r>
              <a:rPr lang="en-US" sz="3600" dirty="0"/>
              <a:t>Jose State</a:t>
            </a:r>
          </a:p>
          <a:p>
            <a:pPr marL="68580" indent="0">
              <a:buNone/>
            </a:pPr>
            <a:r>
              <a:rPr lang="en-US" sz="3600" dirty="0"/>
              <a:t>Hentze	Staffan	</a:t>
            </a:r>
            <a:r>
              <a:rPr lang="en-US" sz="3600" dirty="0" smtClean="0"/>
              <a:t>Hawaii </a:t>
            </a:r>
            <a:r>
              <a:rPr lang="en-US" sz="3600" dirty="0"/>
              <a:t>Pacific</a:t>
            </a:r>
          </a:p>
          <a:p>
            <a:pPr marL="68580" indent="0">
              <a:buNone/>
            </a:pPr>
            <a:r>
              <a:rPr lang="en-US" sz="3600" dirty="0"/>
              <a:t>Iocco	Leandro	</a:t>
            </a:r>
            <a:r>
              <a:rPr lang="en-US" sz="3600" dirty="0" smtClean="0"/>
              <a:t>Univ </a:t>
            </a:r>
            <a:r>
              <a:rPr lang="en-US" sz="3600" dirty="0"/>
              <a:t>of Nevada, LV</a:t>
            </a:r>
          </a:p>
          <a:p>
            <a:pPr marL="68580" indent="0">
              <a:buNone/>
            </a:pPr>
            <a:r>
              <a:rPr lang="en-US" sz="3600" dirty="0"/>
              <a:t>Letona	Adolfo	</a:t>
            </a:r>
            <a:r>
              <a:rPr lang="en-US" sz="3600" dirty="0" smtClean="0"/>
              <a:t>SF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Low	Kenny	</a:t>
            </a:r>
            <a:r>
              <a:rPr lang="en-US" sz="3600" dirty="0" smtClean="0"/>
              <a:t>USF</a:t>
            </a:r>
            <a:endParaRPr lang="en-US" sz="3600" dirty="0"/>
          </a:p>
          <a:p>
            <a:pPr marL="68580" indent="0">
              <a:buNone/>
            </a:pPr>
            <a:r>
              <a:rPr lang="en-US" sz="3600" dirty="0"/>
              <a:t>Mangiola	Mark	</a:t>
            </a:r>
            <a:r>
              <a:rPr lang="en-US" sz="3600" dirty="0" smtClean="0"/>
              <a:t>UC </a:t>
            </a:r>
            <a:r>
              <a:rPr lang="en-US" sz="3600" dirty="0"/>
              <a:t>Santa Barbara</a:t>
            </a:r>
          </a:p>
          <a:p>
            <a:pPr marL="68580" indent="0">
              <a:buNone/>
            </a:pPr>
            <a:r>
              <a:rPr lang="en-US" sz="3600" dirty="0"/>
              <a:t>Martinez	Ignacio	</a:t>
            </a:r>
            <a:r>
              <a:rPr lang="en-US" sz="3600" dirty="0" smtClean="0"/>
              <a:t>SF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Martinez	Omar	</a:t>
            </a:r>
            <a:r>
              <a:rPr lang="en-US" sz="3600" dirty="0" smtClean="0"/>
              <a:t>Sacramento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Martinez	Omar	</a:t>
            </a:r>
            <a:r>
              <a:rPr lang="en-US" sz="3600" dirty="0" smtClean="0"/>
              <a:t>Sacramento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Masters	Zach	</a:t>
            </a:r>
            <a:r>
              <a:rPr lang="en-US" sz="3600" dirty="0" smtClean="0"/>
              <a:t>Humbolt </a:t>
            </a:r>
            <a:r>
              <a:rPr lang="en-US" sz="3600" dirty="0"/>
              <a:t>State</a:t>
            </a:r>
          </a:p>
          <a:p>
            <a:pPr marL="68580" indent="0">
              <a:buNone/>
            </a:pPr>
            <a:r>
              <a:rPr lang="en-US" sz="3600" dirty="0"/>
              <a:t>McDonald	Mark	</a:t>
            </a:r>
            <a:r>
              <a:rPr lang="en-US" sz="3600" dirty="0" smtClean="0"/>
              <a:t>CAL </a:t>
            </a:r>
            <a:r>
              <a:rPr lang="en-US" sz="3600" dirty="0"/>
              <a:t>State Northridge</a:t>
            </a:r>
          </a:p>
          <a:p>
            <a:pPr marL="6858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01497" y="1676400"/>
            <a:ext cx="4191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Kang	Samantha	Cal </a:t>
            </a:r>
          </a:p>
          <a:p>
            <a:r>
              <a:rPr lang="en-US" sz="900" dirty="0" smtClean="0"/>
              <a:t>Katasorian	Tenny	UCLA</a:t>
            </a:r>
          </a:p>
          <a:p>
            <a:r>
              <a:rPr lang="en-US" sz="900" dirty="0" smtClean="0"/>
              <a:t>Cappas	April	Univ. of Texas</a:t>
            </a:r>
          </a:p>
          <a:p>
            <a:r>
              <a:rPr lang="en-US" sz="900" dirty="0" smtClean="0"/>
              <a:t>Galindo	Whitney	Menlo</a:t>
            </a:r>
          </a:p>
          <a:p>
            <a:r>
              <a:rPr lang="en-US" sz="900" dirty="0" smtClean="0"/>
              <a:t>Donley	Shawna	Chico</a:t>
            </a:r>
          </a:p>
          <a:p>
            <a:r>
              <a:rPr lang="en-US" sz="900" dirty="0" smtClean="0"/>
              <a:t>Pena</a:t>
            </a:r>
            <a:r>
              <a:rPr lang="en-US" sz="900" dirty="0"/>
              <a:t>	Adolfo	SF State</a:t>
            </a:r>
          </a:p>
          <a:p>
            <a:r>
              <a:rPr lang="en-US" sz="900" dirty="0"/>
              <a:t>Pessa	Mike	Menlo College</a:t>
            </a:r>
          </a:p>
          <a:p>
            <a:r>
              <a:rPr lang="en-US" sz="900" dirty="0"/>
              <a:t>Scott	Bobby	Lewis &amp; Clarke State</a:t>
            </a:r>
          </a:p>
          <a:p>
            <a:r>
              <a:rPr lang="en-US" sz="900" dirty="0" smtClean="0"/>
              <a:t>Turner</a:t>
            </a:r>
            <a:r>
              <a:rPr lang="en-US" sz="900" dirty="0"/>
              <a:t>	Zach	Pepperdine	</a:t>
            </a:r>
          </a:p>
          <a:p>
            <a:r>
              <a:rPr lang="en-US" sz="900" dirty="0"/>
              <a:t>Vail	Curtis	Mississippi Valley State	</a:t>
            </a:r>
          </a:p>
          <a:p>
            <a:r>
              <a:rPr lang="en-US" sz="900" dirty="0"/>
              <a:t>Viegas	Chris	Oregon State 	</a:t>
            </a:r>
          </a:p>
          <a:p>
            <a:r>
              <a:rPr lang="en-US" sz="900" dirty="0"/>
              <a:t>Warner	Evan	Sonoma State	</a:t>
            </a:r>
          </a:p>
          <a:p>
            <a:r>
              <a:rPr lang="en-US" sz="900" dirty="0"/>
              <a:t>Wilkins	Sam	Arkansas Monticello Univ	</a:t>
            </a:r>
          </a:p>
          <a:p>
            <a:r>
              <a:rPr lang="en-US" sz="900" dirty="0"/>
              <a:t>Rosales	Jorge	San Diego State	</a:t>
            </a:r>
          </a:p>
          <a:p>
            <a:r>
              <a:rPr lang="en-US" sz="900" dirty="0"/>
              <a:t>Rosales	Jorge	San Diego State	</a:t>
            </a:r>
          </a:p>
          <a:p>
            <a:r>
              <a:rPr lang="en-US" sz="900" dirty="0"/>
              <a:t>VanDew Berg	Mark	CSU Hayward	</a:t>
            </a:r>
          </a:p>
          <a:p>
            <a:r>
              <a:rPr lang="en-US" sz="900" dirty="0"/>
              <a:t>Zylker	Derek	Chico State		</a:t>
            </a:r>
          </a:p>
          <a:p>
            <a:r>
              <a:rPr lang="en-US" sz="900" dirty="0"/>
              <a:t>Armanino	Anthony	Lewis &amp; Clarke State	</a:t>
            </a:r>
          </a:p>
          <a:p>
            <a:r>
              <a:rPr lang="en-US" sz="900" dirty="0"/>
              <a:t>Borg	Nick	San Jose		</a:t>
            </a:r>
          </a:p>
          <a:p>
            <a:r>
              <a:rPr lang="en-US" sz="900" dirty="0"/>
              <a:t>Cooper	Tony	Pepperdine		</a:t>
            </a:r>
          </a:p>
          <a:p>
            <a:r>
              <a:rPr lang="en-US" sz="900" dirty="0"/>
              <a:t>Dipaola	David	Pepperdine	</a:t>
            </a:r>
          </a:p>
          <a:p>
            <a:r>
              <a:rPr lang="en-US" sz="900" dirty="0"/>
              <a:t>Herrera	Eric	New Mexico State	</a:t>
            </a:r>
          </a:p>
          <a:p>
            <a:r>
              <a:rPr lang="en-US" sz="900" dirty="0"/>
              <a:t>Johnson	DJ	Hawaii	</a:t>
            </a:r>
          </a:p>
          <a:p>
            <a:r>
              <a:rPr lang="en-US" sz="900" dirty="0"/>
              <a:t>Kilburg	Brett	Concordia Univ, Irvine	</a:t>
            </a:r>
          </a:p>
          <a:p>
            <a:r>
              <a:rPr lang="en-US" sz="900" dirty="0"/>
              <a:t>Klimenko	Brian	Concordia Univ, Irvine	</a:t>
            </a:r>
          </a:p>
          <a:p>
            <a:r>
              <a:rPr lang="en-US" sz="900" dirty="0"/>
              <a:t>Marin	Max	UNLV	</a:t>
            </a:r>
          </a:p>
          <a:p>
            <a:r>
              <a:rPr lang="en-US" sz="900" dirty="0"/>
              <a:t>Metoyer	Corey	Menlo College	</a:t>
            </a:r>
          </a:p>
          <a:p>
            <a:r>
              <a:rPr lang="en-US" sz="900" dirty="0"/>
              <a:t>Norlander	Brant	Temple Univ		</a:t>
            </a:r>
          </a:p>
          <a:p>
            <a:r>
              <a:rPr lang="en-US" sz="900" dirty="0"/>
              <a:t>Reynoso	Wade	New Mexico State	</a:t>
            </a:r>
          </a:p>
          <a:p>
            <a:r>
              <a:rPr lang="en-US" sz="900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43189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27664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degree in Kinesiology provides a foundation for </a:t>
            </a:r>
            <a:r>
              <a:rPr lang="en-US" dirty="0" smtClean="0"/>
              <a:t>a career as…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109908" cy="3508977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US" dirty="0"/>
              <a:t>athletic </a:t>
            </a:r>
            <a:r>
              <a:rPr lang="en-US" dirty="0" smtClean="0"/>
              <a:t>trainer, sport coach, athletic director, sports management, physical therapist, </a:t>
            </a:r>
          </a:p>
          <a:p>
            <a:pPr marL="68580" indent="0">
              <a:buNone/>
            </a:pPr>
            <a:r>
              <a:rPr lang="en-US" dirty="0" smtClean="0"/>
              <a:t>personal trainer, group </a:t>
            </a:r>
            <a:r>
              <a:rPr lang="en-US" dirty="0"/>
              <a:t>exercise </a:t>
            </a:r>
            <a:r>
              <a:rPr lang="en-US" dirty="0" smtClean="0"/>
              <a:t>instructor, </a:t>
            </a:r>
          </a:p>
          <a:p>
            <a:pPr marL="68580" indent="0">
              <a:buNone/>
            </a:pPr>
            <a:r>
              <a:rPr lang="en-US" dirty="0" smtClean="0"/>
              <a:t>health club owner, exercise physiologist, </a:t>
            </a:r>
          </a:p>
          <a:p>
            <a:pPr marL="68580" indent="0">
              <a:buNone/>
            </a:pPr>
            <a:r>
              <a:rPr lang="en-US" dirty="0" smtClean="0"/>
              <a:t>sport psychologist, ergonomics consultant, strength </a:t>
            </a:r>
            <a:r>
              <a:rPr lang="en-US" dirty="0"/>
              <a:t>and conditioning </a:t>
            </a:r>
            <a:r>
              <a:rPr lang="en-US" dirty="0" smtClean="0"/>
              <a:t>specialist</a:t>
            </a:r>
          </a:p>
          <a:p>
            <a:pPr marL="68580" indent="0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b="1" dirty="0"/>
              <a:t>These career opportunities can be found in the </a:t>
            </a:r>
            <a:r>
              <a:rPr lang="en-US" b="1" dirty="0" smtClean="0"/>
              <a:t>educational, industrial</a:t>
            </a:r>
            <a:r>
              <a:rPr lang="en-US" b="1" dirty="0"/>
              <a:t>, and corporate setting.</a:t>
            </a:r>
          </a:p>
        </p:txBody>
      </p:sp>
    </p:spTree>
    <p:extLst>
      <p:ext uri="{BB962C8B-B14F-4D97-AF65-F5344CB8AC3E}">
        <p14:creationId xmlns:p14="http://schemas.microsoft.com/office/powerpoint/2010/main" val="161296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1143000"/>
          </a:xfrm>
        </p:spPr>
        <p:txBody>
          <a:bodyPr/>
          <a:lstStyle/>
          <a:p>
            <a:pPr algn="ctr"/>
            <a:r>
              <a:rPr lang="en-US" dirty="0" smtClean="0"/>
              <a:t>KINE 101 Enrollment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427396"/>
              </p:ext>
            </p:extLst>
          </p:nvPr>
        </p:nvGraphicFramePr>
        <p:xfrm>
          <a:off x="685800" y="1828800"/>
          <a:ext cx="7848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36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228600"/>
            <a:ext cx="7024744" cy="1143000"/>
          </a:xfrm>
        </p:spPr>
        <p:txBody>
          <a:bodyPr/>
          <a:lstStyle/>
          <a:p>
            <a:r>
              <a:rPr lang="en-US" dirty="0" smtClean="0"/>
              <a:t>KAD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71600"/>
            <a:ext cx="6777317" cy="446102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Activity Courses</a:t>
            </a:r>
          </a:p>
          <a:p>
            <a:pPr lvl="1"/>
            <a:r>
              <a:rPr lang="en-US" sz="2800" dirty="0" smtClean="0"/>
              <a:t>Golf, Basketball, Soccer, Tennis, Baseball, Volleyball, Indoor Soccer, Flag Football, INDV</a:t>
            </a:r>
          </a:p>
          <a:p>
            <a:pPr lvl="1"/>
            <a:r>
              <a:rPr lang="en-US" sz="2800" dirty="0" smtClean="0"/>
              <a:t>Cardio Pump, Cross Training, Boot Camp, Walking, Yoga, Pilates</a:t>
            </a:r>
          </a:p>
          <a:p>
            <a:pPr lvl="1"/>
            <a:r>
              <a:rPr lang="en-US" sz="2800" dirty="0" smtClean="0"/>
              <a:t>Fitness Assessment: Strength/Conditioning, Circuit Training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2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065" y="31898"/>
            <a:ext cx="7024744" cy="1143000"/>
          </a:xfrm>
        </p:spPr>
        <p:txBody>
          <a:bodyPr/>
          <a:lstStyle/>
          <a:p>
            <a:r>
              <a:rPr lang="en-US" dirty="0" smtClean="0"/>
              <a:t> KAD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683" y="1174898"/>
            <a:ext cx="6777317" cy="5149702"/>
          </a:xfrm>
        </p:spPr>
        <p:txBody>
          <a:bodyPr>
            <a:normAutofit/>
          </a:bodyPr>
          <a:lstStyle/>
          <a:p>
            <a:r>
              <a:rPr lang="en-US" sz="2800" dirty="0"/>
              <a:t>Lecture Courses</a:t>
            </a:r>
          </a:p>
          <a:p>
            <a:pPr lvl="1"/>
            <a:r>
              <a:rPr lang="en-US" sz="2400" dirty="0"/>
              <a:t>Intro to Kinesiology (101)</a:t>
            </a:r>
          </a:p>
          <a:p>
            <a:pPr lvl="1"/>
            <a:r>
              <a:rPr lang="en-US" sz="2400" dirty="0" smtClean="0"/>
              <a:t>Student Athlete Skills for Success (137)</a:t>
            </a:r>
            <a:endParaRPr lang="en-US" sz="2400" dirty="0"/>
          </a:p>
          <a:p>
            <a:pPr marL="365760" lvl="1" indent="0">
              <a:buNone/>
            </a:pPr>
            <a:endParaRPr lang="en-US" sz="2400" dirty="0"/>
          </a:p>
          <a:p>
            <a:r>
              <a:rPr lang="en-US" sz="2800" dirty="0"/>
              <a:t>Future Offerings</a:t>
            </a:r>
          </a:p>
          <a:p>
            <a:pPr lvl="1"/>
            <a:r>
              <a:rPr lang="en-US" sz="2400" dirty="0" smtClean="0"/>
              <a:t>Spinning</a:t>
            </a:r>
            <a:endParaRPr lang="en-US" sz="2400" dirty="0"/>
          </a:p>
          <a:p>
            <a:pPr lvl="1"/>
            <a:r>
              <a:rPr lang="en-US" sz="2400" dirty="0" smtClean="0"/>
              <a:t>Survey </a:t>
            </a:r>
            <a:r>
              <a:rPr lang="en-US" sz="2400" dirty="0"/>
              <a:t>o</a:t>
            </a:r>
            <a:r>
              <a:rPr lang="en-US" sz="2400" dirty="0" smtClean="0"/>
              <a:t>f Sport </a:t>
            </a:r>
          </a:p>
          <a:p>
            <a:pPr lvl="1"/>
            <a:r>
              <a:rPr lang="en-US" sz="2400" dirty="0" smtClean="0"/>
              <a:t>CPR/First Aid </a:t>
            </a:r>
          </a:p>
          <a:p>
            <a:pPr lvl="1"/>
            <a:r>
              <a:rPr lang="en-US" sz="2400" dirty="0" smtClean="0"/>
              <a:t>Stress Management </a:t>
            </a:r>
          </a:p>
          <a:p>
            <a:pPr lvl="1"/>
            <a:r>
              <a:rPr lang="en-US" sz="2400" dirty="0" smtClean="0"/>
              <a:t>Lifetime Health and Fitness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34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Connection to the </a:t>
            </a:r>
            <a:r>
              <a:rPr lang="en-US" sz="40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 “Mission”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23652"/>
            <a:ext cx="7696200" cy="3508977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“To ensure that students from diverse backgrounds have the opportunity to achieve their educational goals…”and “activities that foster student’s personal development and academic success”. </a:t>
            </a:r>
            <a:r>
              <a:rPr lang="en-US" sz="40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06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Men’s </a:t>
            </a:r>
            <a:r>
              <a:rPr lang="en-US" dirty="0" smtClean="0"/>
              <a:t>Basketball</a:t>
            </a:r>
            <a:r>
              <a:rPr lang="en-US" sz="40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3652"/>
            <a:ext cx="7696200" cy="350897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4000" dirty="0" smtClean="0">
                <a:latin typeface="+mj-lt"/>
                <a:ea typeface="+mj-ea"/>
                <a:cs typeface="+mj-cs"/>
              </a:rPr>
              <a:t>O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pportunity to reach and sustain </a:t>
            </a:r>
            <a:r>
              <a:rPr lang="en-US" sz="4000" dirty="0" smtClean="0">
                <a:latin typeface="+mj-lt"/>
                <a:ea typeface="+mj-ea"/>
                <a:cs typeface="+mj-cs"/>
              </a:rPr>
              <a:t>20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+ fulltime Student </a:t>
            </a:r>
            <a:r>
              <a:rPr lang="en-US" sz="4000" dirty="0">
                <a:latin typeface="+mj-lt"/>
                <a:ea typeface="+mj-ea"/>
                <a:cs typeface="+mj-cs"/>
              </a:rPr>
              <a:t>A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thletes during the academic year.</a:t>
            </a:r>
          </a:p>
          <a:p>
            <a:pPr lvl="0"/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Athletic</a:t>
            </a:r>
            <a:r>
              <a:rPr lang="en-US" sz="4000" kern="1200" baseline="0" dirty="0" smtClean="0">
                <a:effectLst/>
                <a:latin typeface="+mj-lt"/>
                <a:ea typeface="+mj-ea"/>
                <a:cs typeface="+mj-cs"/>
              </a:rPr>
              <a:t> P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rograms promote </a:t>
            </a:r>
            <a:r>
              <a:rPr lang="en-US" sz="4000" i="1" kern="1200" dirty="0" smtClean="0">
                <a:effectLst/>
                <a:latin typeface="+mj-lt"/>
                <a:ea typeface="+mj-ea"/>
                <a:cs typeface="+mj-cs"/>
              </a:rPr>
              <a:t>Recruitment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4000" i="1" kern="1200" dirty="0" smtClean="0">
                <a:effectLst/>
                <a:latin typeface="+mj-lt"/>
                <a:ea typeface="+mj-ea"/>
                <a:cs typeface="+mj-cs"/>
              </a:rPr>
              <a:t>Retention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 and </a:t>
            </a:r>
            <a:r>
              <a:rPr lang="en-US" sz="4000" i="1" kern="1200" dirty="0" smtClean="0">
                <a:effectLst/>
                <a:latin typeface="+mj-lt"/>
                <a:ea typeface="+mj-ea"/>
                <a:cs typeface="+mj-cs"/>
              </a:rPr>
              <a:t>Transfer</a:t>
            </a:r>
            <a:r>
              <a:rPr lang="en-US" sz="4000" kern="1200" dirty="0" smtClean="0">
                <a:effectLst/>
                <a:latin typeface="+mj-lt"/>
                <a:ea typeface="+mj-ea"/>
                <a:cs typeface="+mj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11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SMCCD</a:t>
            </a:r>
            <a:r>
              <a:rPr lang="en-US" sz="2800" baseline="0" dirty="0" smtClean="0">
                <a:solidFill>
                  <a:schemeClr val="tx1"/>
                </a:solidFill>
              </a:rPr>
              <a:t/>
            </a:r>
            <a:br>
              <a:rPr lang="en-US" sz="2800" baseline="0" dirty="0" smtClean="0">
                <a:solidFill>
                  <a:schemeClr val="tx1"/>
                </a:solidFill>
              </a:rPr>
            </a:br>
            <a:r>
              <a:rPr lang="en-US" dirty="0"/>
              <a:t>Sport to Full Time Coach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CSM 11 varsity sports with 7 full-time head coaches (11/7). </a:t>
            </a:r>
          </a:p>
          <a:p>
            <a:pPr lvl="0"/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Skyline </a:t>
            </a:r>
            <a:r>
              <a:rPr lang="en-US" sz="3200" dirty="0">
                <a:latin typeface="+mj-lt"/>
                <a:ea typeface="+mj-ea"/>
                <a:cs typeface="+mj-cs"/>
              </a:rPr>
              <a:t>7</a:t>
            </a:r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 sports with 5 full-time coaches</a:t>
            </a:r>
            <a:r>
              <a:rPr lang="en-US" sz="3200" kern="1200" baseline="0" dirty="0" smtClean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(7/5).</a:t>
            </a:r>
            <a:r>
              <a:rPr lang="en-US" sz="32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  </a:t>
            </a:r>
          </a:p>
          <a:p>
            <a:pPr lvl="0"/>
            <a:r>
              <a:rPr lang="en-US" sz="3200" dirty="0"/>
              <a:t>Cañada</a:t>
            </a:r>
            <a:r>
              <a:rPr lang="en-US" sz="3200" kern="1200" dirty="0" smtClean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has 7 sports with </a:t>
            </a:r>
            <a:r>
              <a:rPr lang="en-US" sz="3200" dirty="0">
                <a:latin typeface="+mj-lt"/>
                <a:ea typeface="+mj-ea"/>
                <a:cs typeface="+mj-cs"/>
              </a:rPr>
              <a:t>2</a:t>
            </a:r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 full-time coach (7/</a:t>
            </a:r>
            <a:r>
              <a:rPr lang="en-US" sz="3200" dirty="0">
                <a:latin typeface="+mj-lt"/>
                <a:ea typeface="+mj-ea"/>
                <a:cs typeface="+mj-cs"/>
              </a:rPr>
              <a:t>2</a:t>
            </a:r>
            <a:r>
              <a:rPr lang="en-US" sz="3200" kern="1200" dirty="0" smtClean="0">
                <a:effectLst/>
                <a:latin typeface="+mj-lt"/>
                <a:ea typeface="+mj-ea"/>
                <a:cs typeface="+mj-cs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3442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Head Coach/Student </a:t>
            </a:r>
            <a:r>
              <a:rPr lang="en-US" dirty="0"/>
              <a:t>A</a:t>
            </a:r>
            <a:r>
              <a:rPr lang="en-US" dirty="0" smtClean="0"/>
              <a:t>thlete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Recruits</a:t>
            </a:r>
            <a:endParaRPr lang="en-US" sz="3000" dirty="0"/>
          </a:p>
          <a:p>
            <a:pPr lvl="0" rtl="0" eaLnBrk="1" latinLnBrk="0" hangingPunct="1"/>
            <a:r>
              <a:rPr lang="en-US" sz="3000" kern="1200" dirty="0" smtClean="0">
                <a:effectLst/>
                <a:latin typeface="+mj-lt"/>
                <a:ea typeface="+mj-ea"/>
                <a:cs typeface="+mj-cs"/>
              </a:rPr>
              <a:t>Retains and Mentors</a:t>
            </a:r>
          </a:p>
          <a:p>
            <a:pPr lvl="0" rtl="0" eaLnBrk="1" latinLnBrk="0" hangingPunct="1"/>
            <a:r>
              <a:rPr lang="en-US" sz="3000" dirty="0" smtClean="0">
                <a:latin typeface="+mj-lt"/>
                <a:ea typeface="+mj-ea"/>
                <a:cs typeface="+mj-cs"/>
              </a:rPr>
              <a:t>Push to Transfer - </a:t>
            </a:r>
            <a:r>
              <a:rPr lang="en-US" sz="3000" dirty="0">
                <a:latin typeface="+mj-lt"/>
                <a:ea typeface="+mj-ea"/>
                <a:cs typeface="+mj-cs"/>
              </a:rPr>
              <a:t>T</a:t>
            </a:r>
            <a:r>
              <a:rPr lang="en-US" sz="3000" dirty="0" smtClean="0">
                <a:latin typeface="+mj-lt"/>
                <a:ea typeface="+mj-ea"/>
                <a:cs typeface="+mj-cs"/>
              </a:rPr>
              <a:t>o attain a degree and continue academic/athletic career  </a:t>
            </a:r>
          </a:p>
          <a:p>
            <a:pPr lvl="0" rtl="0" eaLnBrk="1" latinLnBrk="0" hangingPunct="1"/>
            <a:r>
              <a:rPr lang="en-US" sz="3000" dirty="0" smtClean="0">
                <a:latin typeface="+mj-lt"/>
                <a:ea typeface="+mj-ea"/>
                <a:cs typeface="+mj-cs"/>
              </a:rPr>
              <a:t>R</a:t>
            </a:r>
            <a:r>
              <a:rPr lang="en-US" sz="3000" kern="1200" dirty="0" smtClean="0">
                <a:effectLst/>
                <a:latin typeface="+mj-lt"/>
                <a:ea typeface="+mj-ea"/>
                <a:cs typeface="+mj-cs"/>
              </a:rPr>
              <a:t>epresent the college in a  respectful manner with </a:t>
            </a:r>
            <a:r>
              <a:rPr lang="en-US" sz="3000" dirty="0" smtClean="0">
                <a:latin typeface="+mj-lt"/>
                <a:ea typeface="+mj-ea"/>
                <a:cs typeface="+mj-cs"/>
              </a:rPr>
              <a:t>integrity</a:t>
            </a:r>
            <a:r>
              <a:rPr lang="en-US" sz="3000" kern="1200" dirty="0" smtClean="0">
                <a:effectLst/>
                <a:latin typeface="+mj-lt"/>
                <a:ea typeface="+mj-ea"/>
                <a:cs typeface="+mj-cs"/>
              </a:rPr>
              <a:t> and professionalism.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69291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3996</TotalTime>
  <Words>398</Words>
  <Application>Microsoft Macintosh PowerPoint</Application>
  <PresentationFormat>On-screen Show (4:3)</PresentationFormat>
  <Paragraphs>128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Kinesiology Instructor &amp; Head Men’s Basketball Coach</vt:lpstr>
      <vt:lpstr>A degree in Kinesiology provides a foundation for a career as… </vt:lpstr>
      <vt:lpstr>KINE 101 Enrollment</vt:lpstr>
      <vt:lpstr>KAD Offerings</vt:lpstr>
      <vt:lpstr> KAD Offerings</vt:lpstr>
      <vt:lpstr>Connection to the  “Mission”</vt:lpstr>
      <vt:lpstr>Men’s Basketball Program </vt:lpstr>
      <vt:lpstr>SMCCD Sport to Full Time Coach Ratio</vt:lpstr>
      <vt:lpstr>Head Coach/Student Athlete Relationship</vt:lpstr>
      <vt:lpstr>Varsity Athletes Must… </vt:lpstr>
      <vt:lpstr>Our student athletes graduate and transfer at a higher rate than the general student body</vt:lpstr>
      <vt:lpstr> Fall Basketball Sections/ Enrollment</vt:lpstr>
      <vt:lpstr>Spring Basketball Sections/Enrollments</vt:lpstr>
      <vt:lpstr>Summer Enrollment</vt:lpstr>
      <vt:lpstr>Current Load Kinesiology Instructor/Men’s Basketball</vt:lpstr>
      <vt:lpstr>Swing Space and Building 1</vt:lpstr>
      <vt:lpstr>Transferred Athletes</vt:lpstr>
    </vt:vector>
  </TitlesOfParts>
  <Manager/>
  <Company>SMCCCD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Gaspar, Erik</dc:creator>
  <cp:keywords/>
  <dc:description/>
  <cp:lastModifiedBy>Gaspar, Erik</cp:lastModifiedBy>
  <cp:revision>70</cp:revision>
  <dcterms:created xsi:type="dcterms:W3CDTF">2013-02-11T16:39:50Z</dcterms:created>
  <dcterms:modified xsi:type="dcterms:W3CDTF">2016-02-27T00:12:29Z</dcterms:modified>
  <cp:category/>
</cp:coreProperties>
</file>