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trictFirstAndLastChars="0" saveSubsetFonts="1" autoCompressPictures="0">
  <p:sldMasterIdLst>
    <p:sldMasterId id="2147483654" r:id="rId4"/>
  </p:sldMasterIdLst>
  <p:notesMasterIdLst>
    <p:notesMasterId r:id="rId19"/>
  </p:notesMasterIdLst>
  <p:handoutMasterIdLst>
    <p:handoutMasterId r:id="rId20"/>
  </p:handoutMasterIdLst>
  <p:sldIdLst>
    <p:sldId id="256" r:id="rId5"/>
    <p:sldId id="257" r:id="rId6"/>
    <p:sldId id="258" r:id="rId7"/>
    <p:sldId id="259" r:id="rId8"/>
    <p:sldId id="262" r:id="rId9"/>
    <p:sldId id="273" r:id="rId10"/>
    <p:sldId id="264" r:id="rId11"/>
    <p:sldId id="269" r:id="rId12"/>
    <p:sldId id="272" r:id="rId13"/>
    <p:sldId id="263" r:id="rId14"/>
    <p:sldId id="271" r:id="rId15"/>
    <p:sldId id="270" r:id="rId16"/>
    <p:sldId id="274" r:id="rId17"/>
    <p:sldId id="275" r:id="rId18"/>
  </p:sldIdLst>
  <p:sldSz cx="9144000" cy="5143500" type="screen16x9"/>
  <p:notesSz cx="7010400" cy="929640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59" d="100"/>
          <a:sy n="159" d="100"/>
        </p:scale>
        <p:origin x="156" y="16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84B7AED1-4C2E-4AA2-A10E-6CCD5B21849D}" type="datetimeFigureOut">
              <a:rPr lang="en-US" smtClean="0"/>
              <a:t>3/4/2016</a:t>
            </a:fld>
            <a:endParaRPr lang="en-US" dirty="0"/>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A354D482-2C4D-4468-8A43-F372EFC39FB3}" type="slidenum">
              <a:rPr lang="en-US" smtClean="0"/>
              <a:t>‹#›</a:t>
            </a:fld>
            <a:endParaRPr lang="en-US" dirty="0"/>
          </a:p>
        </p:txBody>
      </p:sp>
    </p:spTree>
    <p:extLst>
      <p:ext uri="{BB962C8B-B14F-4D97-AF65-F5344CB8AC3E}">
        <p14:creationId xmlns:p14="http://schemas.microsoft.com/office/powerpoint/2010/main" val="19164577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1"/>
        <p:cNvGrpSpPr/>
        <p:nvPr/>
      </p:nvGrpSpPr>
      <p:grpSpPr>
        <a:xfrm>
          <a:off x="0" y="0"/>
          <a:ext cx="0" cy="0"/>
          <a:chOff x="0" y="0"/>
          <a:chExt cx="0" cy="0"/>
        </a:xfrm>
      </p:grpSpPr>
      <p:sp>
        <p:nvSpPr>
          <p:cNvPr id="2" name="Shape 2"/>
          <p:cNvSpPr>
            <a:spLocks noGrp="1" noRot="1" noChangeAspect="1"/>
          </p:cNvSpPr>
          <p:nvPr>
            <p:ph type="sldImg" idx="2"/>
          </p:nvPr>
        </p:nvSpPr>
        <p:spPr>
          <a:xfrm>
            <a:off x="406400" y="696913"/>
            <a:ext cx="6197600"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 name="Shape 3"/>
          <p:cNvSpPr txBox="1">
            <a:spLocks noGrp="1"/>
          </p:cNvSpPr>
          <p:nvPr>
            <p:ph type="body" idx="1"/>
          </p:nvPr>
        </p:nvSpPr>
        <p:spPr>
          <a:xfrm>
            <a:off x="701041" y="4415790"/>
            <a:ext cx="5608319" cy="4183380"/>
          </a:xfrm>
          <a:prstGeom prst="rect">
            <a:avLst/>
          </a:prstGeom>
          <a:noFill/>
          <a:ln>
            <a:noFill/>
          </a:ln>
        </p:spPr>
        <p:txBody>
          <a:bodyPr lIns="93162" tIns="93162" rIns="93162" bIns="93162" anchor="t" anchorCtr="0"/>
          <a:lstStyle>
            <a:lvl1pPr>
              <a:spcBef>
                <a:spcPts val="0"/>
              </a:spcBef>
              <a:defRPr sz="1100"/>
            </a:lvl1pPr>
            <a:lvl2pPr>
              <a:spcBef>
                <a:spcPts val="0"/>
              </a:spcBef>
              <a:defRPr sz="1100"/>
            </a:lvl2pPr>
            <a:lvl3pPr>
              <a:spcBef>
                <a:spcPts val="0"/>
              </a:spcBef>
              <a:defRPr sz="1100"/>
            </a:lvl3pPr>
            <a:lvl4pPr>
              <a:spcBef>
                <a:spcPts val="0"/>
              </a:spcBef>
              <a:defRPr sz="1100"/>
            </a:lvl4pPr>
            <a:lvl5pPr>
              <a:spcBef>
                <a:spcPts val="0"/>
              </a:spcBef>
              <a:defRPr sz="1100"/>
            </a:lvl5pPr>
            <a:lvl6pPr>
              <a:spcBef>
                <a:spcPts val="0"/>
              </a:spcBef>
              <a:defRPr sz="1100"/>
            </a:lvl6pPr>
            <a:lvl7pPr>
              <a:spcBef>
                <a:spcPts val="0"/>
              </a:spcBef>
              <a:defRPr sz="1100"/>
            </a:lvl7pPr>
            <a:lvl8pPr>
              <a:spcBef>
                <a:spcPts val="0"/>
              </a:spcBef>
              <a:defRPr sz="1100"/>
            </a:lvl8pPr>
            <a:lvl9pPr>
              <a:spcBef>
                <a:spcPts val="0"/>
              </a:spcBef>
              <a:defRPr sz="1100"/>
            </a:lvl9pPr>
          </a:lstStyle>
          <a:p>
            <a:endParaRPr/>
          </a:p>
        </p:txBody>
      </p:sp>
    </p:spTree>
    <p:extLst>
      <p:ext uri="{BB962C8B-B14F-4D97-AF65-F5344CB8AC3E}">
        <p14:creationId xmlns:p14="http://schemas.microsoft.com/office/powerpoint/2010/main" val="29379725"/>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Shape 80"/>
          <p:cNvSpPr>
            <a:spLocks noGrp="1" noRot="1" noChangeAspect="1"/>
          </p:cNvSpPr>
          <p:nvPr>
            <p:ph type="sldImg" idx="2"/>
          </p:nvPr>
        </p:nvSpPr>
        <p:spPr>
          <a:xfrm>
            <a:off x="406400" y="696913"/>
            <a:ext cx="6197600"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81" name="Shape 81"/>
          <p:cNvSpPr txBox="1">
            <a:spLocks noGrp="1"/>
          </p:cNvSpPr>
          <p:nvPr>
            <p:ph type="body" idx="1"/>
          </p:nvPr>
        </p:nvSpPr>
        <p:spPr>
          <a:xfrm>
            <a:off x="701041" y="4415790"/>
            <a:ext cx="5608319" cy="4183380"/>
          </a:xfrm>
          <a:prstGeom prst="rect">
            <a:avLst/>
          </a:prstGeom>
        </p:spPr>
        <p:txBody>
          <a:bodyPr lIns="93162" tIns="93162" rIns="93162" bIns="93162" anchor="t" anchorCtr="0">
            <a:noAutofit/>
          </a:bodyPr>
          <a:lstStyle/>
          <a:p>
            <a:r>
              <a:rPr lang="en-US" dirty="0"/>
              <a:t>1: What is the main theme? What are our main arguments. 1.) Complex and important and needs attention full-time. 2.) Current FTE librarians already have a full load: committees, assessment, orientations, LIBR 100, reference, grant work, collection development, outreach, and other library programs. 3.) Do not have the technical expertise that is crucial for robust and innovative electronic collection and services. 4.) Do not have time for professional development to acquire the expertise. 5.) Getting by with the support of adjunct librarians, but this additional support will be lost in the near future (already lost Measure G support). 6.) With the addition of a Emerging Technology Librarian we can more than get by! </a:t>
            </a:r>
            <a:r>
              <a:rPr lang="en-US" dirty="0"/>
              <a:t>7.) Library resources has shown to increase student success and retention, but without knowing of these resources it will not have this result.</a:t>
            </a:r>
            <a:endParaRPr dirty="0"/>
          </a:p>
        </p:txBody>
      </p:sp>
    </p:spTree>
    <p:extLst>
      <p:ext uri="{BB962C8B-B14F-4D97-AF65-F5344CB8AC3E}">
        <p14:creationId xmlns:p14="http://schemas.microsoft.com/office/powerpoint/2010/main" val="23182745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pPr defTabSz="931774">
              <a:defRPr/>
            </a:pPr>
            <a:r>
              <a:rPr lang="en-US" dirty="0" smtClean="0"/>
              <a:t>With the end of measure G in Fall 2014 and the end of the A2B grant in Fall 2017 we lost 25% of our adjunct hours in Fall 2014 and will lose an additional 24% in Fall 2017 for a total loss of 49% of our adjunct hours within the next year. </a:t>
            </a:r>
          </a:p>
          <a:p>
            <a:endParaRPr lang="en-US" dirty="0"/>
          </a:p>
        </p:txBody>
      </p:sp>
    </p:spTree>
    <p:extLst>
      <p:ext uri="{BB962C8B-B14F-4D97-AF65-F5344CB8AC3E}">
        <p14:creationId xmlns:p14="http://schemas.microsoft.com/office/powerpoint/2010/main" val="33174657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5905617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19381824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6053929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3198534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Shape 86"/>
          <p:cNvSpPr>
            <a:spLocks noGrp="1" noRot="1" noChangeAspect="1"/>
          </p:cNvSpPr>
          <p:nvPr>
            <p:ph type="sldImg" idx="2"/>
          </p:nvPr>
        </p:nvSpPr>
        <p:spPr>
          <a:xfrm>
            <a:off x="406400" y="696913"/>
            <a:ext cx="6197600"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87" name="Shape 87"/>
          <p:cNvSpPr txBox="1">
            <a:spLocks noGrp="1"/>
          </p:cNvSpPr>
          <p:nvPr>
            <p:ph type="body" idx="1"/>
          </p:nvPr>
        </p:nvSpPr>
        <p:spPr>
          <a:xfrm>
            <a:off x="701041" y="4415790"/>
            <a:ext cx="5608319" cy="4183380"/>
          </a:xfrm>
          <a:prstGeom prst="rect">
            <a:avLst/>
          </a:prstGeom>
        </p:spPr>
        <p:txBody>
          <a:bodyPr lIns="93162" tIns="93162" rIns="93162" bIns="93162" anchor="t" anchorCtr="0">
            <a:noAutofit/>
          </a:bodyPr>
          <a:lstStyle/>
          <a:p>
            <a:r>
              <a:rPr lang="en-US" dirty="0" smtClean="0"/>
              <a:t>Technology</a:t>
            </a:r>
            <a:r>
              <a:rPr lang="en-US" baseline="0" dirty="0" smtClean="0"/>
              <a:t> committee – With an emerging technologies librarian would have a chance to bring expertise and innovative feedback to conversation in this committee. Overall, would bring input that would enhance to the college community’s technology through review and assessment of resources that will benefit the college community as a whole. Assess TLC, and expand program. Staff not work because people with IT and library skills want a higher paid job and want librarian status. Open access: such as textbook. initiatives</a:t>
            </a:r>
            <a:endParaRPr dirty="0"/>
          </a:p>
        </p:txBody>
      </p:sp>
    </p:spTree>
    <p:extLst>
      <p:ext uri="{BB962C8B-B14F-4D97-AF65-F5344CB8AC3E}">
        <p14:creationId xmlns:p14="http://schemas.microsoft.com/office/powerpoint/2010/main" val="19463399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Shape 92"/>
          <p:cNvSpPr>
            <a:spLocks noGrp="1" noRot="1" noChangeAspect="1"/>
          </p:cNvSpPr>
          <p:nvPr>
            <p:ph type="sldImg" idx="2"/>
          </p:nvPr>
        </p:nvSpPr>
        <p:spPr>
          <a:xfrm>
            <a:off x="406400" y="696913"/>
            <a:ext cx="6197600"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93" name="Shape 93"/>
          <p:cNvSpPr txBox="1">
            <a:spLocks noGrp="1"/>
          </p:cNvSpPr>
          <p:nvPr>
            <p:ph type="body" idx="1"/>
          </p:nvPr>
        </p:nvSpPr>
        <p:spPr>
          <a:xfrm>
            <a:off x="701041" y="4415790"/>
            <a:ext cx="5608319" cy="4183380"/>
          </a:xfrm>
          <a:prstGeom prst="rect">
            <a:avLst/>
          </a:prstGeom>
        </p:spPr>
        <p:txBody>
          <a:bodyPr lIns="93162" tIns="93162" rIns="93162" bIns="93162" anchor="t" anchorCtr="0">
            <a:noAutofit/>
          </a:bodyPr>
          <a:lstStyle/>
          <a:p>
            <a:r>
              <a:rPr lang="en-US" dirty="0" smtClean="0"/>
              <a:t>STEM 4 ECE Grant, TLC program, off-campus</a:t>
            </a:r>
            <a:r>
              <a:rPr lang="en-US" baseline="0" dirty="0" smtClean="0"/>
              <a:t> library orientations (Menlo Park, Fair Oaks, Pescadero, HMB, EPA, etc.)</a:t>
            </a:r>
            <a:endParaRPr lang="en-US" dirty="0" smtClean="0"/>
          </a:p>
          <a:p>
            <a:r>
              <a:rPr lang="en-US" dirty="0" smtClean="0"/>
              <a:t>Second</a:t>
            </a:r>
            <a:r>
              <a:rPr lang="en-US" baseline="0" dirty="0" smtClean="0"/>
              <a:t> point:</a:t>
            </a:r>
            <a:r>
              <a:rPr lang="en-US" dirty="0" smtClean="0"/>
              <a:t> such as students with learning differences, BTO, VROC, TRIO, distance education students, international students, and the college for working adults</a:t>
            </a:r>
            <a:endParaRPr dirty="0"/>
          </a:p>
        </p:txBody>
      </p:sp>
    </p:spTree>
    <p:extLst>
      <p:ext uri="{BB962C8B-B14F-4D97-AF65-F5344CB8AC3E}">
        <p14:creationId xmlns:p14="http://schemas.microsoft.com/office/powerpoint/2010/main" val="20043921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Shape 98"/>
          <p:cNvSpPr>
            <a:spLocks noGrp="1" noRot="1" noChangeAspect="1"/>
          </p:cNvSpPr>
          <p:nvPr>
            <p:ph type="sldImg" idx="2"/>
          </p:nvPr>
        </p:nvSpPr>
        <p:spPr>
          <a:xfrm>
            <a:off x="406400" y="696913"/>
            <a:ext cx="6197600"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99" name="Shape 99"/>
          <p:cNvSpPr txBox="1">
            <a:spLocks noGrp="1"/>
          </p:cNvSpPr>
          <p:nvPr>
            <p:ph type="body" idx="1"/>
          </p:nvPr>
        </p:nvSpPr>
        <p:spPr>
          <a:xfrm>
            <a:off x="701041" y="4415790"/>
            <a:ext cx="5608319" cy="4183380"/>
          </a:xfrm>
          <a:prstGeom prst="rect">
            <a:avLst/>
          </a:prstGeom>
        </p:spPr>
        <p:txBody>
          <a:bodyPr lIns="93162" tIns="93162" rIns="93162" bIns="93162" anchor="t" anchorCtr="0">
            <a:noAutofit/>
          </a:bodyPr>
          <a:lstStyle/>
          <a:p>
            <a:r>
              <a:rPr lang="en-US" dirty="0" smtClean="0"/>
              <a:t>Managing</a:t>
            </a:r>
            <a:r>
              <a:rPr lang="en-US" baseline="0" dirty="0" smtClean="0"/>
              <a:t> electronic resources is very time consuming.  </a:t>
            </a:r>
          </a:p>
          <a:p>
            <a:r>
              <a:rPr lang="en-US" baseline="0" dirty="0" smtClean="0"/>
              <a:t>Updating current resources, promoting or replacing databases that have low use.</a:t>
            </a:r>
          </a:p>
          <a:p>
            <a:r>
              <a:rPr lang="en-US" baseline="0" dirty="0" smtClean="0"/>
              <a:t>- Gone to division meetings and had faculty request eBooks, which we already have.</a:t>
            </a:r>
            <a:endParaRPr dirty="0"/>
          </a:p>
        </p:txBody>
      </p:sp>
    </p:spTree>
    <p:extLst>
      <p:ext uri="{BB962C8B-B14F-4D97-AF65-F5344CB8AC3E}">
        <p14:creationId xmlns:p14="http://schemas.microsoft.com/office/powerpoint/2010/main" val="16110220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pPr defTabSz="931774">
              <a:defRPr/>
            </a:pPr>
            <a:r>
              <a:rPr lang="en-US" dirty="0"/>
              <a:t>40 semester-length Chromebooks checked out currently. </a:t>
            </a:r>
            <a:r>
              <a:rPr lang="en-US" dirty="0" smtClean="0"/>
              <a:t>Instruction most impact</a:t>
            </a:r>
            <a:r>
              <a:rPr lang="en-US" baseline="0" dirty="0" smtClean="0"/>
              <a:t> when repeated at different levels.</a:t>
            </a:r>
            <a:endParaRPr lang="en-US" dirty="0" smtClean="0"/>
          </a:p>
          <a:p>
            <a:endParaRPr lang="en-US" dirty="0"/>
          </a:p>
        </p:txBody>
      </p:sp>
    </p:spTree>
    <p:extLst>
      <p:ext uri="{BB962C8B-B14F-4D97-AF65-F5344CB8AC3E}">
        <p14:creationId xmlns:p14="http://schemas.microsoft.com/office/powerpoint/2010/main" val="28074180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r>
              <a:rPr lang="en-US" dirty="0" smtClean="0"/>
              <a:t>This would mean we would</a:t>
            </a:r>
            <a:r>
              <a:rPr lang="en-US" baseline="0" dirty="0" smtClean="0"/>
              <a:t> not comply with the need of having an available librarian during open hours of the library. Students would not have their needs met. Instructors would also not have their needs met if an orientation was requested. </a:t>
            </a:r>
            <a:endParaRPr lang="en-US" dirty="0"/>
          </a:p>
        </p:txBody>
      </p:sp>
    </p:spTree>
    <p:extLst>
      <p:ext uri="{BB962C8B-B14F-4D97-AF65-F5344CB8AC3E}">
        <p14:creationId xmlns:p14="http://schemas.microsoft.com/office/powerpoint/2010/main" val="26017117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pPr defTabSz="931774">
              <a:defRPr/>
            </a:pPr>
            <a:r>
              <a:rPr lang="en-US" dirty="0"/>
              <a:t>The importance of having an additional librarian in terms of representation in addition to working on grants. This takes away from librarian duties such as reference, instruction, collection development, and developing online services.</a:t>
            </a:r>
          </a:p>
          <a:p>
            <a:endParaRPr lang="en-US" dirty="0"/>
          </a:p>
        </p:txBody>
      </p:sp>
    </p:spTree>
    <p:extLst>
      <p:ext uri="{BB962C8B-B14F-4D97-AF65-F5344CB8AC3E}">
        <p14:creationId xmlns:p14="http://schemas.microsoft.com/office/powerpoint/2010/main" val="995397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r>
              <a:rPr lang="en-US" dirty="0" smtClean="0"/>
              <a:t>Less collaboration with faculty and library, less outreach, fewer opportunities to improve instruction.</a:t>
            </a:r>
          </a:p>
        </p:txBody>
      </p:sp>
    </p:spTree>
    <p:extLst>
      <p:ext uri="{BB962C8B-B14F-4D97-AF65-F5344CB8AC3E}">
        <p14:creationId xmlns:p14="http://schemas.microsoft.com/office/powerpoint/2010/main" val="8614302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r>
              <a:rPr lang="en-US" dirty="0" smtClean="0"/>
              <a:t>Examples</a:t>
            </a:r>
            <a:r>
              <a:rPr lang="en-US" baseline="0" dirty="0" smtClean="0"/>
              <a:t> of the electronic resources we currently have.  Use is high, but they are organized, assessed, marketed, and new ones are added minimally and haphazardly.</a:t>
            </a:r>
            <a:endParaRPr lang="en-US" dirty="0"/>
          </a:p>
        </p:txBody>
      </p:sp>
    </p:spTree>
    <p:extLst>
      <p:ext uri="{BB962C8B-B14F-4D97-AF65-F5344CB8AC3E}">
        <p14:creationId xmlns:p14="http://schemas.microsoft.com/office/powerpoint/2010/main" val="18944826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47"/>
        <p:cNvGrpSpPr/>
        <p:nvPr/>
      </p:nvGrpSpPr>
      <p:grpSpPr>
        <a:xfrm>
          <a:off x="0" y="0"/>
          <a:ext cx="0" cy="0"/>
          <a:chOff x="0" y="0"/>
          <a:chExt cx="0" cy="0"/>
        </a:xfrm>
      </p:grpSpPr>
      <p:sp>
        <p:nvSpPr>
          <p:cNvPr id="48" name="Shape 48"/>
          <p:cNvSpPr/>
          <p:nvPr/>
        </p:nvSpPr>
        <p:spPr>
          <a:xfrm>
            <a:off x="0" y="0"/>
            <a:ext cx="9144000" cy="3723299"/>
          </a:xfrm>
          <a:prstGeom prst="rect">
            <a:avLst/>
          </a:prstGeom>
          <a:solidFill>
            <a:srgbClr val="000000"/>
          </a:solidFill>
          <a:ln>
            <a:noFill/>
          </a:ln>
        </p:spPr>
        <p:txBody>
          <a:bodyPr lIns="91425" tIns="45700" rIns="91425" bIns="45700" anchor="ctr" anchorCtr="0">
            <a:noAutofit/>
          </a:bodyPr>
          <a:lstStyle/>
          <a:p>
            <a:pPr>
              <a:spcBef>
                <a:spcPts val="0"/>
              </a:spcBef>
              <a:buNone/>
            </a:pPr>
            <a:endParaRPr dirty="0"/>
          </a:p>
        </p:txBody>
      </p:sp>
      <p:sp>
        <p:nvSpPr>
          <p:cNvPr id="49" name="Shape 49"/>
          <p:cNvSpPr txBox="1">
            <a:spLocks noGrp="1"/>
          </p:cNvSpPr>
          <p:nvPr>
            <p:ph type="ctrTitle"/>
          </p:nvPr>
        </p:nvSpPr>
        <p:spPr>
          <a:xfrm>
            <a:off x="391160" y="1433988"/>
            <a:ext cx="8351399" cy="421499"/>
          </a:xfrm>
          <a:prstGeom prst="rect">
            <a:avLst/>
          </a:prstGeom>
        </p:spPr>
        <p:txBody>
          <a:bodyPr lIns="91425" tIns="91425" rIns="91425" bIns="91425" anchor="ctr" anchorCtr="0"/>
          <a:lstStyle>
            <a:lvl1pPr>
              <a:spcBef>
                <a:spcPts val="0"/>
              </a:spcBef>
              <a:buClr>
                <a:schemeClr val="lt1"/>
              </a:buClr>
              <a:buSzPct val="100000"/>
              <a:buFont typeface="Tahoma"/>
              <a:defRPr sz="3600">
                <a:solidFill>
                  <a:schemeClr val="lt1"/>
                </a:solidFill>
                <a:latin typeface="Tahoma"/>
                <a:ea typeface="Tahoma"/>
                <a:cs typeface="Tahoma"/>
                <a:sym typeface="Tahoma"/>
              </a:defRPr>
            </a:lvl1pPr>
            <a:lvl2pPr>
              <a:spcBef>
                <a:spcPts val="0"/>
              </a:spcBef>
              <a:buClr>
                <a:schemeClr val="lt1"/>
              </a:buClr>
              <a:buSzPct val="100000"/>
              <a:buFont typeface="Tahoma"/>
              <a:defRPr sz="3600">
                <a:solidFill>
                  <a:schemeClr val="lt1"/>
                </a:solidFill>
                <a:latin typeface="Tahoma"/>
                <a:ea typeface="Tahoma"/>
                <a:cs typeface="Tahoma"/>
                <a:sym typeface="Tahoma"/>
              </a:defRPr>
            </a:lvl2pPr>
            <a:lvl3pPr>
              <a:spcBef>
                <a:spcPts val="0"/>
              </a:spcBef>
              <a:buClr>
                <a:schemeClr val="lt1"/>
              </a:buClr>
              <a:buSzPct val="100000"/>
              <a:buFont typeface="Tahoma"/>
              <a:defRPr sz="3600">
                <a:solidFill>
                  <a:schemeClr val="lt1"/>
                </a:solidFill>
                <a:latin typeface="Tahoma"/>
                <a:ea typeface="Tahoma"/>
                <a:cs typeface="Tahoma"/>
                <a:sym typeface="Tahoma"/>
              </a:defRPr>
            </a:lvl3pPr>
            <a:lvl4pPr>
              <a:spcBef>
                <a:spcPts val="0"/>
              </a:spcBef>
              <a:buClr>
                <a:schemeClr val="lt1"/>
              </a:buClr>
              <a:buSzPct val="100000"/>
              <a:buFont typeface="Tahoma"/>
              <a:defRPr sz="3600">
                <a:solidFill>
                  <a:schemeClr val="lt1"/>
                </a:solidFill>
                <a:latin typeface="Tahoma"/>
                <a:ea typeface="Tahoma"/>
                <a:cs typeface="Tahoma"/>
                <a:sym typeface="Tahoma"/>
              </a:defRPr>
            </a:lvl4pPr>
            <a:lvl5pPr>
              <a:spcBef>
                <a:spcPts val="0"/>
              </a:spcBef>
              <a:buClr>
                <a:schemeClr val="lt1"/>
              </a:buClr>
              <a:buSzPct val="100000"/>
              <a:buFont typeface="Tahoma"/>
              <a:defRPr sz="3600">
                <a:solidFill>
                  <a:schemeClr val="lt1"/>
                </a:solidFill>
                <a:latin typeface="Tahoma"/>
                <a:ea typeface="Tahoma"/>
                <a:cs typeface="Tahoma"/>
                <a:sym typeface="Tahoma"/>
              </a:defRPr>
            </a:lvl5pPr>
            <a:lvl6pPr>
              <a:spcBef>
                <a:spcPts val="0"/>
              </a:spcBef>
              <a:buClr>
                <a:schemeClr val="lt1"/>
              </a:buClr>
              <a:buSzPct val="100000"/>
              <a:buFont typeface="Tahoma"/>
              <a:defRPr sz="3600">
                <a:solidFill>
                  <a:schemeClr val="lt1"/>
                </a:solidFill>
                <a:latin typeface="Tahoma"/>
                <a:ea typeface="Tahoma"/>
                <a:cs typeface="Tahoma"/>
                <a:sym typeface="Tahoma"/>
              </a:defRPr>
            </a:lvl6pPr>
            <a:lvl7pPr>
              <a:spcBef>
                <a:spcPts val="0"/>
              </a:spcBef>
              <a:buClr>
                <a:schemeClr val="lt1"/>
              </a:buClr>
              <a:buSzPct val="100000"/>
              <a:buFont typeface="Tahoma"/>
              <a:defRPr sz="3600">
                <a:solidFill>
                  <a:schemeClr val="lt1"/>
                </a:solidFill>
                <a:latin typeface="Tahoma"/>
                <a:ea typeface="Tahoma"/>
                <a:cs typeface="Tahoma"/>
                <a:sym typeface="Tahoma"/>
              </a:defRPr>
            </a:lvl7pPr>
            <a:lvl8pPr>
              <a:spcBef>
                <a:spcPts val="0"/>
              </a:spcBef>
              <a:buClr>
                <a:schemeClr val="lt1"/>
              </a:buClr>
              <a:buSzPct val="100000"/>
              <a:buFont typeface="Tahoma"/>
              <a:defRPr sz="3600">
                <a:solidFill>
                  <a:schemeClr val="lt1"/>
                </a:solidFill>
                <a:latin typeface="Tahoma"/>
                <a:ea typeface="Tahoma"/>
                <a:cs typeface="Tahoma"/>
                <a:sym typeface="Tahoma"/>
              </a:defRPr>
            </a:lvl8pPr>
            <a:lvl9pPr>
              <a:spcBef>
                <a:spcPts val="0"/>
              </a:spcBef>
              <a:buClr>
                <a:schemeClr val="lt1"/>
              </a:buClr>
              <a:buSzPct val="100000"/>
              <a:buFont typeface="Tahoma"/>
              <a:defRPr sz="3600">
                <a:solidFill>
                  <a:schemeClr val="lt1"/>
                </a:solidFill>
                <a:latin typeface="Tahoma"/>
                <a:ea typeface="Tahoma"/>
                <a:cs typeface="Tahoma"/>
                <a:sym typeface="Tahoma"/>
              </a:defRPr>
            </a:lvl9pPr>
          </a:lstStyle>
          <a:p>
            <a:endParaRPr/>
          </a:p>
        </p:txBody>
      </p:sp>
      <p:sp>
        <p:nvSpPr>
          <p:cNvPr id="50" name="Shape 50"/>
          <p:cNvSpPr txBox="1">
            <a:spLocks noGrp="1"/>
          </p:cNvSpPr>
          <p:nvPr>
            <p:ph type="subTitle" idx="1"/>
          </p:nvPr>
        </p:nvSpPr>
        <p:spPr>
          <a:xfrm>
            <a:off x="403761" y="1982435"/>
            <a:ext cx="8342400" cy="342300"/>
          </a:xfrm>
          <a:prstGeom prst="rect">
            <a:avLst/>
          </a:prstGeom>
        </p:spPr>
        <p:txBody>
          <a:bodyPr lIns="91425" tIns="91425" rIns="91425" bIns="91425" anchor="ctr" anchorCtr="0"/>
          <a:lstStyle>
            <a:lvl1pPr algn="ctr">
              <a:spcBef>
                <a:spcPts val="0"/>
              </a:spcBef>
              <a:buClr>
                <a:schemeClr val="lt1"/>
              </a:buClr>
              <a:buSzPct val="100000"/>
              <a:buFont typeface="Times New Roman"/>
              <a:buNone/>
              <a:defRPr sz="2400" i="1">
                <a:solidFill>
                  <a:schemeClr val="lt1"/>
                </a:solidFill>
                <a:latin typeface="Times New Roman"/>
                <a:ea typeface="Times New Roman"/>
                <a:cs typeface="Times New Roman"/>
                <a:sym typeface="Times New Roman"/>
              </a:defRPr>
            </a:lvl1pPr>
            <a:lvl2pPr algn="ctr">
              <a:spcBef>
                <a:spcPts val="0"/>
              </a:spcBef>
              <a:buClr>
                <a:schemeClr val="lt1"/>
              </a:buClr>
              <a:buSzPct val="100000"/>
              <a:buFont typeface="Times New Roman"/>
              <a:buNone/>
              <a:defRPr sz="2400" i="1">
                <a:solidFill>
                  <a:schemeClr val="lt1"/>
                </a:solidFill>
                <a:latin typeface="Times New Roman"/>
                <a:ea typeface="Times New Roman"/>
                <a:cs typeface="Times New Roman"/>
                <a:sym typeface="Times New Roman"/>
              </a:defRPr>
            </a:lvl2pPr>
            <a:lvl3pPr algn="ctr">
              <a:spcBef>
                <a:spcPts val="0"/>
              </a:spcBef>
              <a:buClr>
                <a:schemeClr val="lt1"/>
              </a:buClr>
              <a:buSzPct val="100000"/>
              <a:buFont typeface="Times New Roman"/>
              <a:buNone/>
              <a:defRPr sz="2400" i="1">
                <a:solidFill>
                  <a:schemeClr val="lt1"/>
                </a:solidFill>
                <a:latin typeface="Times New Roman"/>
                <a:ea typeface="Times New Roman"/>
                <a:cs typeface="Times New Roman"/>
                <a:sym typeface="Times New Roman"/>
              </a:defRPr>
            </a:lvl3pPr>
            <a:lvl4pPr algn="ctr">
              <a:spcBef>
                <a:spcPts val="0"/>
              </a:spcBef>
              <a:buClr>
                <a:schemeClr val="lt1"/>
              </a:buClr>
              <a:buSzPct val="100000"/>
              <a:buFont typeface="Times New Roman"/>
              <a:buNone/>
              <a:defRPr sz="2400" i="1">
                <a:solidFill>
                  <a:schemeClr val="lt1"/>
                </a:solidFill>
                <a:latin typeface="Times New Roman"/>
                <a:ea typeface="Times New Roman"/>
                <a:cs typeface="Times New Roman"/>
                <a:sym typeface="Times New Roman"/>
              </a:defRPr>
            </a:lvl4pPr>
            <a:lvl5pPr algn="ctr">
              <a:spcBef>
                <a:spcPts val="0"/>
              </a:spcBef>
              <a:buClr>
                <a:schemeClr val="lt1"/>
              </a:buClr>
              <a:buSzPct val="100000"/>
              <a:buFont typeface="Times New Roman"/>
              <a:buNone/>
              <a:defRPr sz="2400" i="1">
                <a:solidFill>
                  <a:schemeClr val="lt1"/>
                </a:solidFill>
                <a:latin typeface="Times New Roman"/>
                <a:ea typeface="Times New Roman"/>
                <a:cs typeface="Times New Roman"/>
                <a:sym typeface="Times New Roman"/>
              </a:defRPr>
            </a:lvl5pPr>
            <a:lvl6pPr algn="ctr">
              <a:spcBef>
                <a:spcPts val="0"/>
              </a:spcBef>
              <a:buClr>
                <a:schemeClr val="lt1"/>
              </a:buClr>
              <a:buSzPct val="100000"/>
              <a:buFont typeface="Times New Roman"/>
              <a:buNone/>
              <a:defRPr sz="2400" i="1">
                <a:solidFill>
                  <a:schemeClr val="lt1"/>
                </a:solidFill>
                <a:latin typeface="Times New Roman"/>
                <a:ea typeface="Times New Roman"/>
                <a:cs typeface="Times New Roman"/>
                <a:sym typeface="Times New Roman"/>
              </a:defRPr>
            </a:lvl6pPr>
            <a:lvl7pPr algn="ctr">
              <a:spcBef>
                <a:spcPts val="0"/>
              </a:spcBef>
              <a:buClr>
                <a:schemeClr val="lt1"/>
              </a:buClr>
              <a:buSzPct val="100000"/>
              <a:buFont typeface="Times New Roman"/>
              <a:buNone/>
              <a:defRPr sz="2400" i="1">
                <a:solidFill>
                  <a:schemeClr val="lt1"/>
                </a:solidFill>
                <a:latin typeface="Times New Roman"/>
                <a:ea typeface="Times New Roman"/>
                <a:cs typeface="Times New Roman"/>
                <a:sym typeface="Times New Roman"/>
              </a:defRPr>
            </a:lvl7pPr>
            <a:lvl8pPr algn="ctr">
              <a:spcBef>
                <a:spcPts val="0"/>
              </a:spcBef>
              <a:buClr>
                <a:schemeClr val="lt1"/>
              </a:buClr>
              <a:buSzPct val="100000"/>
              <a:buFont typeface="Times New Roman"/>
              <a:buNone/>
              <a:defRPr sz="2400" i="1">
                <a:solidFill>
                  <a:schemeClr val="lt1"/>
                </a:solidFill>
                <a:latin typeface="Times New Roman"/>
                <a:ea typeface="Times New Roman"/>
                <a:cs typeface="Times New Roman"/>
                <a:sym typeface="Times New Roman"/>
              </a:defRPr>
            </a:lvl8pPr>
            <a:lvl9pPr algn="ctr">
              <a:spcBef>
                <a:spcPts val="0"/>
              </a:spcBef>
              <a:buClr>
                <a:schemeClr val="lt1"/>
              </a:buClr>
              <a:buSzPct val="100000"/>
              <a:buFont typeface="Times New Roman"/>
              <a:buNone/>
              <a:defRPr sz="2400" i="1">
                <a:solidFill>
                  <a:schemeClr val="lt1"/>
                </a:solidFill>
                <a:latin typeface="Times New Roman"/>
                <a:ea typeface="Times New Roman"/>
                <a:cs typeface="Times New Roman"/>
                <a:sym typeface="Times New Roman"/>
              </a:defRPr>
            </a:lvl9pPr>
          </a:lstStyle>
          <a:p>
            <a:endParaRPr/>
          </a:p>
        </p:txBody>
      </p:sp>
      <p:cxnSp>
        <p:nvCxnSpPr>
          <p:cNvPr id="51" name="Shape 51"/>
          <p:cNvCxnSpPr/>
          <p:nvPr/>
        </p:nvCxnSpPr>
        <p:spPr>
          <a:xfrm>
            <a:off x="2258800" y="1912668"/>
            <a:ext cx="4621799" cy="10799"/>
          </a:xfrm>
          <a:prstGeom prst="straightConnector1">
            <a:avLst/>
          </a:prstGeom>
          <a:noFill/>
          <a:ln w="25400" cap="rnd">
            <a:solidFill>
              <a:schemeClr val="accent2"/>
            </a:solidFill>
            <a:prstDash val="dot"/>
            <a:round/>
            <a:headEnd type="none" w="med" len="med"/>
            <a:tailEnd type="none" w="med" len="med"/>
          </a:ln>
        </p:spPr>
      </p:cxnSp>
      <p:sp>
        <p:nvSpPr>
          <p:cNvPr id="52" name="Shape 52"/>
          <p:cNvSpPr/>
          <p:nvPr/>
        </p:nvSpPr>
        <p:spPr>
          <a:xfrm>
            <a:off x="0" y="3030297"/>
            <a:ext cx="9143999" cy="795916"/>
          </a:xfrm>
          <a:custGeom>
            <a:avLst/>
            <a:gdLst/>
            <a:ahLst/>
            <a:cxnLst/>
            <a:rect l="0" t="0" r="0" b="0"/>
            <a:pathLst>
              <a:path w="9144000" h="1440573" extrusionOk="0">
                <a:moveTo>
                  <a:pt x="8881" y="1"/>
                </a:moveTo>
                <a:lnTo>
                  <a:pt x="9126239" y="44075"/>
                </a:lnTo>
                <a:lnTo>
                  <a:pt x="9144000" y="1303180"/>
                </a:lnTo>
                <a:lnTo>
                  <a:pt x="8922142" y="1440573"/>
                </a:lnTo>
                <a:lnTo>
                  <a:pt x="8672386" y="1291790"/>
                </a:lnTo>
                <a:lnTo>
                  <a:pt x="8449199" y="1414005"/>
                </a:lnTo>
                <a:lnTo>
                  <a:pt x="8210071" y="1302417"/>
                </a:lnTo>
                <a:lnTo>
                  <a:pt x="7976257" y="1408691"/>
                </a:lnTo>
                <a:lnTo>
                  <a:pt x="7737129" y="1286476"/>
                </a:lnTo>
                <a:lnTo>
                  <a:pt x="7503314" y="1414005"/>
                </a:lnTo>
                <a:lnTo>
                  <a:pt x="7269500" y="1291790"/>
                </a:lnTo>
                <a:lnTo>
                  <a:pt x="7030372" y="1414005"/>
                </a:lnTo>
                <a:lnTo>
                  <a:pt x="6796557" y="1281162"/>
                </a:lnTo>
                <a:lnTo>
                  <a:pt x="6568057" y="1414005"/>
                </a:lnTo>
                <a:lnTo>
                  <a:pt x="6334243" y="1281163"/>
                </a:lnTo>
                <a:lnTo>
                  <a:pt x="6100428" y="1419319"/>
                </a:lnTo>
                <a:lnTo>
                  <a:pt x="5866614" y="1281163"/>
                </a:lnTo>
                <a:lnTo>
                  <a:pt x="5632800" y="1424632"/>
                </a:lnTo>
                <a:lnTo>
                  <a:pt x="5388357" y="1286476"/>
                </a:lnTo>
                <a:lnTo>
                  <a:pt x="5154543" y="1424632"/>
                </a:lnTo>
                <a:lnTo>
                  <a:pt x="4920729" y="1297104"/>
                </a:lnTo>
                <a:lnTo>
                  <a:pt x="4686914" y="1429946"/>
                </a:lnTo>
                <a:lnTo>
                  <a:pt x="4447786" y="1291790"/>
                </a:lnTo>
                <a:lnTo>
                  <a:pt x="4219286" y="1435260"/>
                </a:lnTo>
                <a:lnTo>
                  <a:pt x="3980157" y="1281163"/>
                </a:lnTo>
                <a:lnTo>
                  <a:pt x="3746343" y="1429946"/>
                </a:lnTo>
                <a:lnTo>
                  <a:pt x="3512529" y="1291790"/>
                </a:lnTo>
                <a:lnTo>
                  <a:pt x="3284028" y="1429946"/>
                </a:lnTo>
                <a:lnTo>
                  <a:pt x="3044900" y="1297104"/>
                </a:lnTo>
                <a:lnTo>
                  <a:pt x="2805772" y="1429946"/>
                </a:lnTo>
                <a:lnTo>
                  <a:pt x="2571958" y="1297104"/>
                </a:lnTo>
                <a:lnTo>
                  <a:pt x="2343457" y="1429946"/>
                </a:lnTo>
                <a:lnTo>
                  <a:pt x="2104329" y="1291790"/>
                </a:lnTo>
                <a:lnTo>
                  <a:pt x="1865201" y="1435260"/>
                </a:lnTo>
                <a:lnTo>
                  <a:pt x="1631386" y="1281163"/>
                </a:lnTo>
                <a:lnTo>
                  <a:pt x="1402886" y="1435260"/>
                </a:lnTo>
                <a:lnTo>
                  <a:pt x="1163758" y="1291790"/>
                </a:lnTo>
                <a:lnTo>
                  <a:pt x="935257" y="1435260"/>
                </a:lnTo>
                <a:lnTo>
                  <a:pt x="696129" y="1291790"/>
                </a:lnTo>
                <a:lnTo>
                  <a:pt x="457001" y="1429946"/>
                </a:lnTo>
                <a:lnTo>
                  <a:pt x="217872" y="1291790"/>
                </a:lnTo>
                <a:lnTo>
                  <a:pt x="0" y="1435260"/>
                </a:lnTo>
                <a:cubicBezTo>
                  <a:pt x="2960" y="956840"/>
                  <a:pt x="5921" y="478421"/>
                  <a:pt x="8881" y="1"/>
                </a:cubicBezTo>
                <a:close/>
              </a:path>
            </a:pathLst>
          </a:custGeom>
          <a:solidFill>
            <a:schemeClr val="dk2"/>
          </a:solidFill>
          <a:ln>
            <a:noFill/>
          </a:ln>
        </p:spPr>
        <p:txBody>
          <a:bodyPr lIns="91425" tIns="45700" rIns="91425" bIns="45700" anchor="ctr" anchorCtr="0">
            <a:noAutofit/>
          </a:bodyPr>
          <a:lstStyle/>
          <a:p>
            <a:pPr>
              <a:spcBef>
                <a:spcPts val="0"/>
              </a:spcBef>
              <a:buNone/>
            </a:pPr>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53"/>
        <p:cNvGrpSpPr/>
        <p:nvPr/>
      </p:nvGrpSpPr>
      <p:grpSpPr>
        <a:xfrm>
          <a:off x="0" y="0"/>
          <a:ext cx="0" cy="0"/>
          <a:chOff x="0" y="0"/>
          <a:chExt cx="0" cy="0"/>
        </a:xfrm>
      </p:grpSpPr>
      <p:sp>
        <p:nvSpPr>
          <p:cNvPr id="54" name="Shape 54"/>
          <p:cNvSpPr/>
          <p:nvPr/>
        </p:nvSpPr>
        <p:spPr>
          <a:xfrm>
            <a:off x="0" y="0"/>
            <a:ext cx="9144000" cy="937200"/>
          </a:xfrm>
          <a:prstGeom prst="rect">
            <a:avLst/>
          </a:prstGeom>
          <a:solidFill>
            <a:srgbClr val="0C0C0C"/>
          </a:solidFill>
          <a:ln>
            <a:noFill/>
          </a:ln>
        </p:spPr>
        <p:txBody>
          <a:bodyPr lIns="91425" tIns="45700" rIns="91425" bIns="45700" anchor="ctr" anchorCtr="0">
            <a:noAutofit/>
          </a:bodyPr>
          <a:lstStyle/>
          <a:p>
            <a:pPr>
              <a:spcBef>
                <a:spcPts val="0"/>
              </a:spcBef>
              <a:buNone/>
            </a:pPr>
            <a:endParaRPr dirty="0"/>
          </a:p>
        </p:txBody>
      </p:sp>
      <p:sp>
        <p:nvSpPr>
          <p:cNvPr id="55" name="Shape 55"/>
          <p:cNvSpPr/>
          <p:nvPr/>
        </p:nvSpPr>
        <p:spPr>
          <a:xfrm>
            <a:off x="0" y="226265"/>
            <a:ext cx="9143999" cy="795916"/>
          </a:xfrm>
          <a:custGeom>
            <a:avLst/>
            <a:gdLst/>
            <a:ahLst/>
            <a:cxnLst/>
            <a:rect l="0" t="0" r="0" b="0"/>
            <a:pathLst>
              <a:path w="9144000" h="1440573" extrusionOk="0">
                <a:moveTo>
                  <a:pt x="8881" y="1"/>
                </a:moveTo>
                <a:lnTo>
                  <a:pt x="9126239" y="44075"/>
                </a:lnTo>
                <a:lnTo>
                  <a:pt x="9144000" y="1303180"/>
                </a:lnTo>
                <a:lnTo>
                  <a:pt x="8922142" y="1440573"/>
                </a:lnTo>
                <a:lnTo>
                  <a:pt x="8672386" y="1291790"/>
                </a:lnTo>
                <a:lnTo>
                  <a:pt x="8449199" y="1414005"/>
                </a:lnTo>
                <a:lnTo>
                  <a:pt x="8210071" y="1302417"/>
                </a:lnTo>
                <a:lnTo>
                  <a:pt x="7976257" y="1408691"/>
                </a:lnTo>
                <a:lnTo>
                  <a:pt x="7737129" y="1286476"/>
                </a:lnTo>
                <a:lnTo>
                  <a:pt x="7503314" y="1414005"/>
                </a:lnTo>
                <a:lnTo>
                  <a:pt x="7269500" y="1291790"/>
                </a:lnTo>
                <a:lnTo>
                  <a:pt x="7030372" y="1414005"/>
                </a:lnTo>
                <a:lnTo>
                  <a:pt x="6796557" y="1281162"/>
                </a:lnTo>
                <a:lnTo>
                  <a:pt x="6568057" y="1414005"/>
                </a:lnTo>
                <a:lnTo>
                  <a:pt x="6334243" y="1281163"/>
                </a:lnTo>
                <a:lnTo>
                  <a:pt x="6100428" y="1419319"/>
                </a:lnTo>
                <a:lnTo>
                  <a:pt x="5866614" y="1281163"/>
                </a:lnTo>
                <a:lnTo>
                  <a:pt x="5632800" y="1424632"/>
                </a:lnTo>
                <a:lnTo>
                  <a:pt x="5388357" y="1286476"/>
                </a:lnTo>
                <a:lnTo>
                  <a:pt x="5154543" y="1424632"/>
                </a:lnTo>
                <a:lnTo>
                  <a:pt x="4920729" y="1297104"/>
                </a:lnTo>
                <a:lnTo>
                  <a:pt x="4686914" y="1429946"/>
                </a:lnTo>
                <a:lnTo>
                  <a:pt x="4447786" y="1291790"/>
                </a:lnTo>
                <a:lnTo>
                  <a:pt x="4219286" y="1435260"/>
                </a:lnTo>
                <a:lnTo>
                  <a:pt x="3980157" y="1281163"/>
                </a:lnTo>
                <a:lnTo>
                  <a:pt x="3746343" y="1429946"/>
                </a:lnTo>
                <a:lnTo>
                  <a:pt x="3512529" y="1291790"/>
                </a:lnTo>
                <a:lnTo>
                  <a:pt x="3284028" y="1429946"/>
                </a:lnTo>
                <a:lnTo>
                  <a:pt x="3044900" y="1297104"/>
                </a:lnTo>
                <a:lnTo>
                  <a:pt x="2805772" y="1429946"/>
                </a:lnTo>
                <a:lnTo>
                  <a:pt x="2571958" y="1297104"/>
                </a:lnTo>
                <a:lnTo>
                  <a:pt x="2343457" y="1429946"/>
                </a:lnTo>
                <a:lnTo>
                  <a:pt x="2104329" y="1291790"/>
                </a:lnTo>
                <a:lnTo>
                  <a:pt x="1865201" y="1435260"/>
                </a:lnTo>
                <a:lnTo>
                  <a:pt x="1631386" y="1281163"/>
                </a:lnTo>
                <a:lnTo>
                  <a:pt x="1402886" y="1435260"/>
                </a:lnTo>
                <a:lnTo>
                  <a:pt x="1163758" y="1291790"/>
                </a:lnTo>
                <a:lnTo>
                  <a:pt x="935257" y="1435260"/>
                </a:lnTo>
                <a:lnTo>
                  <a:pt x="696129" y="1291790"/>
                </a:lnTo>
                <a:lnTo>
                  <a:pt x="457001" y="1429946"/>
                </a:lnTo>
                <a:lnTo>
                  <a:pt x="217872" y="1291790"/>
                </a:lnTo>
                <a:lnTo>
                  <a:pt x="0" y="1435260"/>
                </a:lnTo>
                <a:cubicBezTo>
                  <a:pt x="2960" y="956840"/>
                  <a:pt x="5921" y="478421"/>
                  <a:pt x="8881" y="1"/>
                </a:cubicBezTo>
                <a:close/>
              </a:path>
            </a:pathLst>
          </a:custGeom>
          <a:solidFill>
            <a:schemeClr val="dk2"/>
          </a:solidFill>
          <a:ln>
            <a:noFill/>
          </a:ln>
        </p:spPr>
        <p:txBody>
          <a:bodyPr lIns="91425" tIns="45700" rIns="91425" bIns="45700" anchor="ctr" anchorCtr="0">
            <a:noAutofit/>
          </a:bodyPr>
          <a:lstStyle/>
          <a:p>
            <a:pPr>
              <a:spcBef>
                <a:spcPts val="0"/>
              </a:spcBef>
              <a:buNone/>
            </a:pPr>
            <a:endParaRPr dirty="0"/>
          </a:p>
        </p:txBody>
      </p:sp>
      <p:cxnSp>
        <p:nvCxnSpPr>
          <p:cNvPr id="56" name="Shape 56"/>
          <p:cNvCxnSpPr/>
          <p:nvPr/>
        </p:nvCxnSpPr>
        <p:spPr>
          <a:xfrm rot="10800000" flipH="1">
            <a:off x="2258963" y="783855"/>
            <a:ext cx="4602300" cy="6900"/>
          </a:xfrm>
          <a:prstGeom prst="straightConnector1">
            <a:avLst/>
          </a:prstGeom>
          <a:noFill/>
          <a:ln w="25400" cap="rnd">
            <a:solidFill>
              <a:schemeClr val="accent2"/>
            </a:solidFill>
            <a:prstDash val="dot"/>
            <a:round/>
            <a:headEnd type="none" w="med" len="med"/>
            <a:tailEnd type="none" w="med" len="med"/>
          </a:ln>
        </p:spPr>
      </p:cxnSp>
      <p:sp>
        <p:nvSpPr>
          <p:cNvPr id="57" name="Shape 57"/>
          <p:cNvSpPr txBox="1">
            <a:spLocks noGrp="1"/>
          </p:cNvSpPr>
          <p:nvPr>
            <p:ph type="body" idx="1"/>
          </p:nvPr>
        </p:nvSpPr>
        <p:spPr>
          <a:xfrm>
            <a:off x="457200" y="1200150"/>
            <a:ext cx="8229600" cy="3630300"/>
          </a:xfrm>
          <a:prstGeom prst="rect">
            <a:avLst/>
          </a:prstGeom>
        </p:spPr>
        <p:txBody>
          <a:bodyPr lIns="91425" tIns="91425" rIns="91425" bIns="91425" anchor="t" anchorCtr="0"/>
          <a:lstStyle>
            <a:lvl1pPr>
              <a:spcBef>
                <a:spcPts val="0"/>
              </a:spcBef>
              <a:defRPr>
                <a:latin typeface="Times New Roman"/>
                <a:ea typeface="Times New Roman"/>
                <a:cs typeface="Times New Roman"/>
                <a:sym typeface="Times New Roman"/>
              </a:defRPr>
            </a:lvl1pPr>
            <a:lvl2pPr>
              <a:spcBef>
                <a:spcPts val="0"/>
              </a:spcBef>
              <a:defRPr>
                <a:latin typeface="Times New Roman"/>
                <a:ea typeface="Times New Roman"/>
                <a:cs typeface="Times New Roman"/>
                <a:sym typeface="Times New Roman"/>
              </a:defRPr>
            </a:lvl2pPr>
            <a:lvl3pPr>
              <a:spcBef>
                <a:spcPts val="0"/>
              </a:spcBef>
              <a:defRPr>
                <a:latin typeface="Times New Roman"/>
                <a:ea typeface="Times New Roman"/>
                <a:cs typeface="Times New Roman"/>
                <a:sym typeface="Times New Roman"/>
              </a:defRPr>
            </a:lvl3pPr>
            <a:lvl4pPr>
              <a:spcBef>
                <a:spcPts val="0"/>
              </a:spcBef>
              <a:defRPr>
                <a:latin typeface="Times New Roman"/>
                <a:ea typeface="Times New Roman"/>
                <a:cs typeface="Times New Roman"/>
                <a:sym typeface="Times New Roman"/>
              </a:defRPr>
            </a:lvl4pPr>
            <a:lvl5pPr>
              <a:spcBef>
                <a:spcPts val="0"/>
              </a:spcBef>
              <a:defRPr>
                <a:latin typeface="Times New Roman"/>
                <a:ea typeface="Times New Roman"/>
                <a:cs typeface="Times New Roman"/>
                <a:sym typeface="Times New Roman"/>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58" name="Shape 58"/>
          <p:cNvSpPr txBox="1">
            <a:spLocks noGrp="1"/>
          </p:cNvSpPr>
          <p:nvPr>
            <p:ph type="title"/>
          </p:nvPr>
        </p:nvSpPr>
        <p:spPr>
          <a:xfrm>
            <a:off x="457200" y="13321"/>
            <a:ext cx="8229600" cy="857400"/>
          </a:xfrm>
          <a:prstGeom prst="rect">
            <a:avLst/>
          </a:prstGeom>
        </p:spPr>
        <p:txBody>
          <a:bodyPr lIns="91425" tIns="91425" rIns="91425" b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59"/>
        <p:cNvGrpSpPr/>
        <p:nvPr/>
      </p:nvGrpSpPr>
      <p:grpSpPr>
        <a:xfrm>
          <a:off x="0" y="0"/>
          <a:ext cx="0" cy="0"/>
          <a:chOff x="0" y="0"/>
          <a:chExt cx="0" cy="0"/>
        </a:xfrm>
      </p:grpSpPr>
      <p:sp>
        <p:nvSpPr>
          <p:cNvPr id="60" name="Shape 60"/>
          <p:cNvSpPr/>
          <p:nvPr/>
        </p:nvSpPr>
        <p:spPr>
          <a:xfrm>
            <a:off x="0" y="0"/>
            <a:ext cx="4456799" cy="4708799"/>
          </a:xfrm>
          <a:prstGeom prst="rect">
            <a:avLst/>
          </a:prstGeom>
          <a:solidFill>
            <a:srgbClr val="000000"/>
          </a:solidFill>
          <a:ln>
            <a:noFill/>
          </a:ln>
        </p:spPr>
        <p:txBody>
          <a:bodyPr lIns="91425" tIns="45700" rIns="91425" bIns="45700" anchor="ctr" anchorCtr="0">
            <a:noAutofit/>
          </a:bodyPr>
          <a:lstStyle/>
          <a:p>
            <a:pPr>
              <a:spcBef>
                <a:spcPts val="0"/>
              </a:spcBef>
              <a:buNone/>
            </a:pPr>
            <a:endParaRPr dirty="0"/>
          </a:p>
        </p:txBody>
      </p:sp>
      <p:sp>
        <p:nvSpPr>
          <p:cNvPr id="61" name="Shape 61"/>
          <p:cNvSpPr/>
          <p:nvPr/>
        </p:nvSpPr>
        <p:spPr>
          <a:xfrm flipH="1">
            <a:off x="3434" y="3759780"/>
            <a:ext cx="4453249" cy="1033097"/>
          </a:xfrm>
          <a:custGeom>
            <a:avLst/>
            <a:gdLst/>
            <a:ahLst/>
            <a:cxnLst/>
            <a:rect l="0" t="0" r="0" b="0"/>
            <a:pathLst>
              <a:path w="4453250" h="1869860" extrusionOk="0">
                <a:moveTo>
                  <a:pt x="4447791" y="1726390"/>
                </a:moveTo>
                <a:lnTo>
                  <a:pt x="4219291" y="1869860"/>
                </a:lnTo>
                <a:lnTo>
                  <a:pt x="3980162" y="1715763"/>
                </a:lnTo>
                <a:lnTo>
                  <a:pt x="3746348" y="1864546"/>
                </a:lnTo>
                <a:lnTo>
                  <a:pt x="3512534" y="1726390"/>
                </a:lnTo>
                <a:lnTo>
                  <a:pt x="3284033" y="1864546"/>
                </a:lnTo>
                <a:lnTo>
                  <a:pt x="3044905" y="1731704"/>
                </a:lnTo>
                <a:lnTo>
                  <a:pt x="2805777" y="1864546"/>
                </a:lnTo>
                <a:lnTo>
                  <a:pt x="2571963" y="1731704"/>
                </a:lnTo>
                <a:lnTo>
                  <a:pt x="2343462" y="1864546"/>
                </a:lnTo>
                <a:lnTo>
                  <a:pt x="2104334" y="1726390"/>
                </a:lnTo>
                <a:lnTo>
                  <a:pt x="1865206" y="1869860"/>
                </a:lnTo>
                <a:lnTo>
                  <a:pt x="1631391" y="1715763"/>
                </a:lnTo>
                <a:lnTo>
                  <a:pt x="1402891" y="1869860"/>
                </a:lnTo>
                <a:lnTo>
                  <a:pt x="1163763" y="1726390"/>
                </a:lnTo>
                <a:lnTo>
                  <a:pt x="935262" y="1869860"/>
                </a:lnTo>
                <a:lnTo>
                  <a:pt x="696134" y="1726390"/>
                </a:lnTo>
                <a:lnTo>
                  <a:pt x="457006" y="1864546"/>
                </a:lnTo>
                <a:lnTo>
                  <a:pt x="217877" y="1726390"/>
                </a:lnTo>
                <a:lnTo>
                  <a:pt x="5" y="1869860"/>
                </a:lnTo>
                <a:cubicBezTo>
                  <a:pt x="3" y="1246574"/>
                  <a:pt x="2" y="623287"/>
                  <a:pt x="0" y="1"/>
                </a:cubicBezTo>
                <a:lnTo>
                  <a:pt x="4453250" y="0"/>
                </a:lnTo>
              </a:path>
            </a:pathLst>
          </a:custGeom>
          <a:solidFill>
            <a:schemeClr val="dk2"/>
          </a:solidFill>
          <a:ln>
            <a:noFill/>
          </a:ln>
        </p:spPr>
        <p:txBody>
          <a:bodyPr lIns="91425" tIns="45700" rIns="91425" bIns="45700" anchor="ctr" anchorCtr="0">
            <a:noAutofit/>
          </a:bodyPr>
          <a:lstStyle/>
          <a:p>
            <a:pPr>
              <a:spcBef>
                <a:spcPts val="0"/>
              </a:spcBef>
              <a:buNone/>
            </a:pPr>
            <a:endParaRPr dirty="0"/>
          </a:p>
        </p:txBody>
      </p:sp>
      <p:cxnSp>
        <p:nvCxnSpPr>
          <p:cNvPr id="62" name="Shape 62"/>
          <p:cNvCxnSpPr/>
          <p:nvPr/>
        </p:nvCxnSpPr>
        <p:spPr>
          <a:xfrm>
            <a:off x="409699" y="744077"/>
            <a:ext cx="3660000" cy="0"/>
          </a:xfrm>
          <a:prstGeom prst="straightConnector1">
            <a:avLst/>
          </a:prstGeom>
          <a:noFill/>
          <a:ln w="25400" cap="rnd">
            <a:solidFill>
              <a:schemeClr val="accent2"/>
            </a:solidFill>
            <a:prstDash val="dot"/>
            <a:round/>
            <a:headEnd type="none" w="med" len="med"/>
            <a:tailEnd type="none" w="med" len="med"/>
          </a:ln>
        </p:spPr>
      </p:cxnSp>
      <p:sp>
        <p:nvSpPr>
          <p:cNvPr id="63" name="Shape 63"/>
          <p:cNvSpPr txBox="1">
            <a:spLocks noGrp="1"/>
          </p:cNvSpPr>
          <p:nvPr>
            <p:ph type="body" idx="1"/>
          </p:nvPr>
        </p:nvSpPr>
        <p:spPr>
          <a:xfrm>
            <a:off x="457200" y="1200150"/>
            <a:ext cx="3550799" cy="3630300"/>
          </a:xfrm>
          <a:prstGeom prst="rect">
            <a:avLst/>
          </a:prstGeom>
        </p:spPr>
        <p:txBody>
          <a:bodyPr lIns="91425" tIns="91425" rIns="91425" bIns="91425" anchor="t" anchorCtr="0"/>
          <a:lstStyle>
            <a:lvl1pPr>
              <a:spcBef>
                <a:spcPts val="0"/>
              </a:spcBef>
              <a:defRPr>
                <a:solidFill>
                  <a:schemeClr val="lt1"/>
                </a:solidFill>
                <a:latin typeface="Times New Roman"/>
                <a:ea typeface="Times New Roman"/>
                <a:cs typeface="Times New Roman"/>
                <a:sym typeface="Times New Roman"/>
              </a:defRPr>
            </a:lvl1pPr>
            <a:lvl2pPr>
              <a:spcBef>
                <a:spcPts val="0"/>
              </a:spcBef>
              <a:defRPr>
                <a:solidFill>
                  <a:schemeClr val="lt1"/>
                </a:solidFill>
                <a:latin typeface="Times New Roman"/>
                <a:ea typeface="Times New Roman"/>
                <a:cs typeface="Times New Roman"/>
                <a:sym typeface="Times New Roman"/>
              </a:defRPr>
            </a:lvl2pPr>
            <a:lvl3pPr>
              <a:spcBef>
                <a:spcPts val="0"/>
              </a:spcBef>
              <a:defRPr>
                <a:solidFill>
                  <a:schemeClr val="lt1"/>
                </a:solidFill>
                <a:latin typeface="Times New Roman"/>
                <a:ea typeface="Times New Roman"/>
                <a:cs typeface="Times New Roman"/>
                <a:sym typeface="Times New Roman"/>
              </a:defRPr>
            </a:lvl3pPr>
            <a:lvl4pPr>
              <a:spcBef>
                <a:spcPts val="0"/>
              </a:spcBef>
              <a:defRPr>
                <a:solidFill>
                  <a:schemeClr val="lt1"/>
                </a:solidFill>
                <a:latin typeface="Times New Roman"/>
                <a:ea typeface="Times New Roman"/>
                <a:cs typeface="Times New Roman"/>
                <a:sym typeface="Times New Roman"/>
              </a:defRPr>
            </a:lvl4pPr>
            <a:lvl5pPr>
              <a:spcBef>
                <a:spcPts val="0"/>
              </a:spcBef>
              <a:defRPr>
                <a:solidFill>
                  <a:schemeClr val="lt1"/>
                </a:solidFill>
                <a:latin typeface="Times New Roman"/>
                <a:ea typeface="Times New Roman"/>
                <a:cs typeface="Times New Roman"/>
                <a:sym typeface="Times New Roman"/>
              </a:defRPr>
            </a:lvl5pPr>
            <a:lvl6pPr>
              <a:spcBef>
                <a:spcPts val="0"/>
              </a:spcBef>
              <a:defRPr sz="1800"/>
            </a:lvl6pPr>
            <a:lvl7pPr>
              <a:spcBef>
                <a:spcPts val="0"/>
              </a:spcBef>
              <a:defRPr sz="1800"/>
            </a:lvl7pPr>
            <a:lvl8pPr>
              <a:spcBef>
                <a:spcPts val="0"/>
              </a:spcBef>
              <a:defRPr sz="1800"/>
            </a:lvl8pPr>
            <a:lvl9pPr>
              <a:spcBef>
                <a:spcPts val="0"/>
              </a:spcBef>
              <a:defRPr sz="1800"/>
            </a:lvl9pPr>
          </a:lstStyle>
          <a:p>
            <a:endParaRPr/>
          </a:p>
        </p:txBody>
      </p:sp>
      <p:sp>
        <p:nvSpPr>
          <p:cNvPr id="64" name="Shape 64"/>
          <p:cNvSpPr txBox="1">
            <a:spLocks noGrp="1"/>
          </p:cNvSpPr>
          <p:nvPr>
            <p:ph type="title"/>
          </p:nvPr>
        </p:nvSpPr>
        <p:spPr>
          <a:xfrm>
            <a:off x="457200" y="13321"/>
            <a:ext cx="3550799" cy="857400"/>
          </a:xfrm>
          <a:prstGeom prst="rect">
            <a:avLst/>
          </a:prstGeom>
        </p:spPr>
        <p:txBody>
          <a:bodyPr lIns="91425" tIns="91425" rIns="91425" bIns="91425" anchor="ctr" anchorCtr="0"/>
          <a:lstStyle>
            <a:lvl1pPr>
              <a:spcBef>
                <a:spcPts val="0"/>
              </a:spcBef>
              <a:defRPr sz="2400"/>
            </a:lvl1pPr>
            <a:lvl2pPr>
              <a:spcBef>
                <a:spcPts val="0"/>
              </a:spcBef>
              <a:defRPr sz="2400"/>
            </a:lvl2pPr>
            <a:lvl3pPr>
              <a:spcBef>
                <a:spcPts val="0"/>
              </a:spcBef>
              <a:defRPr sz="2400"/>
            </a:lvl3pPr>
            <a:lvl4pPr>
              <a:spcBef>
                <a:spcPts val="0"/>
              </a:spcBef>
              <a:defRPr sz="2400"/>
            </a:lvl4pPr>
            <a:lvl5pPr>
              <a:spcBef>
                <a:spcPts val="0"/>
              </a:spcBef>
              <a:defRPr sz="2400"/>
            </a:lvl5pPr>
            <a:lvl6pPr>
              <a:spcBef>
                <a:spcPts val="0"/>
              </a:spcBef>
              <a:defRPr sz="2400"/>
            </a:lvl6pPr>
            <a:lvl7pPr>
              <a:spcBef>
                <a:spcPts val="0"/>
              </a:spcBef>
              <a:defRPr sz="2400"/>
            </a:lvl7pPr>
            <a:lvl8pPr>
              <a:spcBef>
                <a:spcPts val="0"/>
              </a:spcBef>
              <a:defRPr sz="2400"/>
            </a:lvl8pPr>
            <a:lvl9pPr>
              <a:spcBef>
                <a:spcPts val="0"/>
              </a:spcBef>
              <a:defRPr sz="2400"/>
            </a:lvl9pPr>
          </a:lstStyle>
          <a:p>
            <a:endParaRPr/>
          </a:p>
        </p:txBody>
      </p:sp>
      <p:sp>
        <p:nvSpPr>
          <p:cNvPr id="65" name="Shape 65"/>
          <p:cNvSpPr txBox="1">
            <a:spLocks noGrp="1"/>
          </p:cNvSpPr>
          <p:nvPr>
            <p:ph type="body" idx="2"/>
          </p:nvPr>
        </p:nvSpPr>
        <p:spPr>
          <a:xfrm>
            <a:off x="5021123" y="1200150"/>
            <a:ext cx="3550799" cy="3630300"/>
          </a:xfrm>
          <a:prstGeom prst="rect">
            <a:avLst/>
          </a:prstGeom>
        </p:spPr>
        <p:txBody>
          <a:bodyPr lIns="91425" tIns="91425" rIns="91425" bIns="91425" anchor="t" anchorCtr="0"/>
          <a:lstStyle>
            <a:lvl1pPr>
              <a:spcBef>
                <a:spcPts val="0"/>
              </a:spcBef>
              <a:defRPr>
                <a:latin typeface="Times New Roman"/>
                <a:ea typeface="Times New Roman"/>
                <a:cs typeface="Times New Roman"/>
                <a:sym typeface="Times New Roman"/>
              </a:defRPr>
            </a:lvl1pPr>
            <a:lvl2pPr>
              <a:spcBef>
                <a:spcPts val="0"/>
              </a:spcBef>
              <a:defRPr>
                <a:latin typeface="Times New Roman"/>
                <a:ea typeface="Times New Roman"/>
                <a:cs typeface="Times New Roman"/>
                <a:sym typeface="Times New Roman"/>
              </a:defRPr>
            </a:lvl2pPr>
            <a:lvl3pPr>
              <a:spcBef>
                <a:spcPts val="0"/>
              </a:spcBef>
              <a:defRPr>
                <a:latin typeface="Times New Roman"/>
                <a:ea typeface="Times New Roman"/>
                <a:cs typeface="Times New Roman"/>
                <a:sym typeface="Times New Roman"/>
              </a:defRPr>
            </a:lvl3pPr>
            <a:lvl4pPr>
              <a:spcBef>
                <a:spcPts val="0"/>
              </a:spcBef>
              <a:defRPr>
                <a:latin typeface="Times New Roman"/>
                <a:ea typeface="Times New Roman"/>
                <a:cs typeface="Times New Roman"/>
                <a:sym typeface="Times New Roman"/>
              </a:defRPr>
            </a:lvl4pPr>
            <a:lvl5pPr>
              <a:spcBef>
                <a:spcPts val="0"/>
              </a:spcBef>
              <a:defRPr>
                <a:latin typeface="Times New Roman"/>
                <a:ea typeface="Times New Roman"/>
                <a:cs typeface="Times New Roman"/>
                <a:sym typeface="Times New Roman"/>
              </a:defRPr>
            </a:lvl5pPr>
            <a:lvl6pPr>
              <a:spcBef>
                <a:spcPts val="0"/>
              </a:spcBef>
              <a:defRPr sz="1800"/>
            </a:lvl6pPr>
            <a:lvl7pPr>
              <a:spcBef>
                <a:spcPts val="0"/>
              </a:spcBef>
              <a:defRPr sz="1800"/>
            </a:lvl7pPr>
            <a:lvl8pPr>
              <a:spcBef>
                <a:spcPts val="0"/>
              </a:spcBef>
              <a:defRPr sz="1800"/>
            </a:lvl8pPr>
            <a:lvl9pPr>
              <a:spcBef>
                <a:spcPts val="0"/>
              </a:spcBef>
              <a:defRPr sz="1800"/>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Caption">
    <p:spTree>
      <p:nvGrpSpPr>
        <p:cNvPr id="1" name="Shape 71"/>
        <p:cNvGrpSpPr/>
        <p:nvPr/>
      </p:nvGrpSpPr>
      <p:grpSpPr>
        <a:xfrm>
          <a:off x="0" y="0"/>
          <a:ext cx="0" cy="0"/>
          <a:chOff x="0" y="0"/>
          <a:chExt cx="0" cy="0"/>
        </a:xfrm>
      </p:grpSpPr>
      <p:sp>
        <p:nvSpPr>
          <p:cNvPr id="72" name="Shape 72"/>
          <p:cNvSpPr/>
          <p:nvPr/>
        </p:nvSpPr>
        <p:spPr>
          <a:xfrm rot="10800000">
            <a:off x="-5937" y="4110402"/>
            <a:ext cx="4453249" cy="1033097"/>
          </a:xfrm>
          <a:custGeom>
            <a:avLst/>
            <a:gdLst/>
            <a:ahLst/>
            <a:cxnLst/>
            <a:rect l="0" t="0" r="0" b="0"/>
            <a:pathLst>
              <a:path w="4453250" h="1869860" extrusionOk="0">
                <a:moveTo>
                  <a:pt x="4447791" y="1726390"/>
                </a:moveTo>
                <a:lnTo>
                  <a:pt x="4219291" y="1869860"/>
                </a:lnTo>
                <a:lnTo>
                  <a:pt x="3980162" y="1715763"/>
                </a:lnTo>
                <a:lnTo>
                  <a:pt x="3746348" y="1864546"/>
                </a:lnTo>
                <a:lnTo>
                  <a:pt x="3512534" y="1726390"/>
                </a:lnTo>
                <a:lnTo>
                  <a:pt x="3284033" y="1864546"/>
                </a:lnTo>
                <a:lnTo>
                  <a:pt x="3044905" y="1731704"/>
                </a:lnTo>
                <a:lnTo>
                  <a:pt x="2805777" y="1864546"/>
                </a:lnTo>
                <a:lnTo>
                  <a:pt x="2571963" y="1731704"/>
                </a:lnTo>
                <a:lnTo>
                  <a:pt x="2343462" y="1864546"/>
                </a:lnTo>
                <a:lnTo>
                  <a:pt x="2104334" y="1726390"/>
                </a:lnTo>
                <a:lnTo>
                  <a:pt x="1865206" y="1869860"/>
                </a:lnTo>
                <a:lnTo>
                  <a:pt x="1631391" y="1715763"/>
                </a:lnTo>
                <a:lnTo>
                  <a:pt x="1402891" y="1869860"/>
                </a:lnTo>
                <a:lnTo>
                  <a:pt x="1163763" y="1726390"/>
                </a:lnTo>
                <a:lnTo>
                  <a:pt x="935262" y="1869860"/>
                </a:lnTo>
                <a:lnTo>
                  <a:pt x="696134" y="1726390"/>
                </a:lnTo>
                <a:lnTo>
                  <a:pt x="457006" y="1864546"/>
                </a:lnTo>
                <a:lnTo>
                  <a:pt x="217877" y="1726390"/>
                </a:lnTo>
                <a:lnTo>
                  <a:pt x="5" y="1869860"/>
                </a:lnTo>
                <a:cubicBezTo>
                  <a:pt x="3" y="1246574"/>
                  <a:pt x="2" y="623287"/>
                  <a:pt x="0" y="1"/>
                </a:cubicBezTo>
                <a:lnTo>
                  <a:pt x="4453250" y="0"/>
                </a:lnTo>
              </a:path>
            </a:pathLst>
          </a:custGeom>
          <a:solidFill>
            <a:schemeClr val="dk2"/>
          </a:solidFill>
          <a:ln>
            <a:noFill/>
          </a:ln>
        </p:spPr>
        <p:txBody>
          <a:bodyPr lIns="91425" tIns="45700" rIns="91425" bIns="45700" anchor="ctr" anchorCtr="0">
            <a:noAutofit/>
          </a:bodyPr>
          <a:lstStyle/>
          <a:p>
            <a:pPr>
              <a:spcBef>
                <a:spcPts val="0"/>
              </a:spcBef>
              <a:buNone/>
            </a:pPr>
            <a:endParaRPr dirty="0"/>
          </a:p>
        </p:txBody>
      </p:sp>
      <p:cxnSp>
        <p:nvCxnSpPr>
          <p:cNvPr id="73" name="Shape 73"/>
          <p:cNvCxnSpPr/>
          <p:nvPr/>
        </p:nvCxnSpPr>
        <p:spPr>
          <a:xfrm>
            <a:off x="388492" y="4409677"/>
            <a:ext cx="3708599" cy="3600"/>
          </a:xfrm>
          <a:prstGeom prst="straightConnector1">
            <a:avLst/>
          </a:prstGeom>
          <a:noFill/>
          <a:ln w="25400" cap="rnd">
            <a:solidFill>
              <a:schemeClr val="accent2"/>
            </a:solidFill>
            <a:prstDash val="dot"/>
            <a:round/>
            <a:headEnd type="none" w="med" len="med"/>
            <a:tailEnd type="none" w="med" len="med"/>
          </a:ln>
        </p:spPr>
      </p:cxnSp>
      <p:sp>
        <p:nvSpPr>
          <p:cNvPr id="74" name="Shape 74"/>
          <p:cNvSpPr txBox="1">
            <a:spLocks noGrp="1"/>
          </p:cNvSpPr>
          <p:nvPr>
            <p:ph type="body" idx="1"/>
          </p:nvPr>
        </p:nvSpPr>
        <p:spPr>
          <a:xfrm>
            <a:off x="388492" y="4493760"/>
            <a:ext cx="3644400" cy="387599"/>
          </a:xfrm>
          <a:prstGeom prst="rect">
            <a:avLst/>
          </a:prstGeom>
        </p:spPr>
        <p:txBody>
          <a:bodyPr lIns="91425" tIns="91425" rIns="91425" bIns="91425" anchor="t" anchorCtr="0"/>
          <a:lstStyle>
            <a:lvl1pPr>
              <a:spcBef>
                <a:spcPts val="0"/>
              </a:spcBef>
              <a:buClr>
                <a:srgbClr val="FFFFFF"/>
              </a:buClr>
              <a:buSzPct val="100000"/>
              <a:buFont typeface="Times New Roman"/>
              <a:buNone/>
              <a:defRPr sz="1400" i="1">
                <a:solidFill>
                  <a:srgbClr val="FFFFFF"/>
                </a:solidFill>
                <a:latin typeface="Times New Roman"/>
                <a:ea typeface="Times New Roman"/>
                <a:cs typeface="Times New Roman"/>
                <a:sym typeface="Times New Roman"/>
              </a:defRPr>
            </a:lvl1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75"/>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171450"/>
            <a:ext cx="8153400" cy="74295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a:xfrm>
            <a:off x="6096000" y="4686300"/>
            <a:ext cx="2667000" cy="273844"/>
          </a:xfrm>
          <a:prstGeom prst="rect">
            <a:avLst/>
          </a:prstGeom>
        </p:spPr>
        <p:txBody>
          <a:bodyPr/>
          <a:lstStyle/>
          <a:p>
            <a:fld id="{2D1ECE20-F792-410F-B648-373CE0B52D37}" type="datetimeFigureOut">
              <a:rPr lang="en-US" smtClean="0"/>
              <a:t>3/4/2016</a:t>
            </a:fld>
            <a:endParaRPr lang="en-US" dirty="0"/>
          </a:p>
        </p:txBody>
      </p:sp>
      <p:sp>
        <p:nvSpPr>
          <p:cNvPr id="5" name="Footer Placeholder 4"/>
          <p:cNvSpPr>
            <a:spLocks noGrp="1"/>
          </p:cNvSpPr>
          <p:nvPr>
            <p:ph type="ftr" sz="quarter" idx="11"/>
          </p:nvPr>
        </p:nvSpPr>
        <p:spPr>
          <a:xfrm>
            <a:off x="609601" y="4686155"/>
            <a:ext cx="5421083" cy="273844"/>
          </a:xfrm>
          <a:prstGeom prst="rect">
            <a:avLst/>
          </a:prstGeom>
        </p:spPr>
        <p:txBody>
          <a:bodyPr/>
          <a:lstStyle/>
          <a:p>
            <a:endParaRPr lang="en-US" dirty="0"/>
          </a:p>
        </p:txBody>
      </p:sp>
      <p:sp>
        <p:nvSpPr>
          <p:cNvPr id="6" name="Slide Number Placeholder 5"/>
          <p:cNvSpPr>
            <a:spLocks noGrp="1"/>
          </p:cNvSpPr>
          <p:nvPr>
            <p:ph type="sldNum" sz="quarter" idx="12"/>
          </p:nvPr>
        </p:nvSpPr>
        <p:spPr>
          <a:xfrm>
            <a:off x="0" y="954167"/>
            <a:ext cx="533400" cy="183357"/>
          </a:xfrm>
          <a:prstGeom prst="rect">
            <a:avLst/>
          </a:prstGeom>
        </p:spPr>
        <p:txBody>
          <a:bodyPr/>
          <a:lstStyle>
            <a:lvl1pPr>
              <a:defRPr>
                <a:solidFill>
                  <a:srgbClr val="FFFFFF"/>
                </a:solidFill>
              </a:defRPr>
            </a:lvl1pPr>
          </a:lstStyle>
          <a:p>
            <a:fld id="{C222761F-D680-4C48-8DA7-EF0CD1102408}" type="slidenum">
              <a:rPr lang="en-US" smtClean="0"/>
              <a:t>‹#›</a:t>
            </a:fld>
            <a:endParaRPr lang="en-US" dirty="0"/>
          </a:p>
        </p:txBody>
      </p:sp>
      <p:sp>
        <p:nvSpPr>
          <p:cNvPr id="8" name="Content Placeholder 7"/>
          <p:cNvSpPr>
            <a:spLocks noGrp="1"/>
          </p:cNvSpPr>
          <p:nvPr>
            <p:ph sz="quarter" idx="1"/>
          </p:nvPr>
        </p:nvSpPr>
        <p:spPr>
          <a:xfrm>
            <a:off x="612648" y="1200150"/>
            <a:ext cx="8153400" cy="337185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339034853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
        <p:cNvGrpSpPr/>
        <p:nvPr/>
      </p:nvGrpSpPr>
      <p:grpSpPr>
        <a:xfrm>
          <a:off x="0" y="0"/>
          <a:ext cx="0" cy="0"/>
          <a:chOff x="0" y="0"/>
          <a:chExt cx="0" cy="0"/>
        </a:xfrm>
      </p:grpSpPr>
      <p:grpSp>
        <p:nvGrpSpPr>
          <p:cNvPr id="5" name="Shape 5"/>
          <p:cNvGrpSpPr/>
          <p:nvPr/>
        </p:nvGrpSpPr>
        <p:grpSpPr>
          <a:xfrm>
            <a:off x="0" y="6209"/>
            <a:ext cx="9144067" cy="5137200"/>
            <a:chOff x="0" y="14677"/>
            <a:chExt cx="9144067" cy="6849600"/>
          </a:xfrm>
        </p:grpSpPr>
        <p:sp>
          <p:nvSpPr>
            <p:cNvPr id="6" name="Shape 6"/>
            <p:cNvSpPr/>
            <p:nvPr/>
          </p:nvSpPr>
          <p:spPr>
            <a:xfrm>
              <a:off x="0" y="14677"/>
              <a:ext cx="220199" cy="6849600"/>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lIns="91425" tIns="45700" rIns="91425" bIns="45700" anchor="ctr" anchorCtr="0">
              <a:noAutofit/>
            </a:bodyPr>
            <a:lstStyle/>
            <a:p>
              <a:pPr>
                <a:spcBef>
                  <a:spcPts val="0"/>
                </a:spcBef>
                <a:buNone/>
              </a:pPr>
              <a:endParaRPr dirty="0"/>
            </a:p>
          </p:txBody>
        </p:sp>
        <p:sp>
          <p:nvSpPr>
            <p:cNvPr id="7" name="Shape 7"/>
            <p:cNvSpPr/>
            <p:nvPr/>
          </p:nvSpPr>
          <p:spPr>
            <a:xfrm>
              <a:off x="234838" y="14677"/>
              <a:ext cx="220199" cy="6849600"/>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lIns="91425" tIns="45700" rIns="91425" bIns="45700" anchor="ctr" anchorCtr="0">
              <a:noAutofit/>
            </a:bodyPr>
            <a:lstStyle/>
            <a:p>
              <a:pPr>
                <a:spcBef>
                  <a:spcPts val="0"/>
                </a:spcBef>
                <a:buNone/>
              </a:pPr>
              <a:endParaRPr dirty="0"/>
            </a:p>
          </p:txBody>
        </p:sp>
        <p:sp>
          <p:nvSpPr>
            <p:cNvPr id="8" name="Shape 8"/>
            <p:cNvSpPr/>
            <p:nvPr/>
          </p:nvSpPr>
          <p:spPr>
            <a:xfrm>
              <a:off x="469677" y="14677"/>
              <a:ext cx="220199" cy="6849600"/>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lIns="91425" tIns="45700" rIns="91425" bIns="45700" anchor="ctr" anchorCtr="0">
              <a:noAutofit/>
            </a:bodyPr>
            <a:lstStyle/>
            <a:p>
              <a:pPr>
                <a:spcBef>
                  <a:spcPts val="0"/>
                </a:spcBef>
                <a:buNone/>
              </a:pPr>
              <a:endParaRPr dirty="0"/>
            </a:p>
          </p:txBody>
        </p:sp>
        <p:sp>
          <p:nvSpPr>
            <p:cNvPr id="9" name="Shape 9"/>
            <p:cNvSpPr/>
            <p:nvPr/>
          </p:nvSpPr>
          <p:spPr>
            <a:xfrm>
              <a:off x="704516" y="14677"/>
              <a:ext cx="220199" cy="6849600"/>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lIns="91425" tIns="45700" rIns="91425" bIns="45700" anchor="ctr" anchorCtr="0">
              <a:noAutofit/>
            </a:bodyPr>
            <a:lstStyle/>
            <a:p>
              <a:pPr>
                <a:spcBef>
                  <a:spcPts val="0"/>
                </a:spcBef>
                <a:buNone/>
              </a:pPr>
              <a:endParaRPr dirty="0"/>
            </a:p>
          </p:txBody>
        </p:sp>
        <p:sp>
          <p:nvSpPr>
            <p:cNvPr id="10" name="Shape 10"/>
            <p:cNvSpPr/>
            <p:nvPr/>
          </p:nvSpPr>
          <p:spPr>
            <a:xfrm>
              <a:off x="939355" y="14677"/>
              <a:ext cx="220199" cy="6849600"/>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lIns="91425" tIns="45700" rIns="91425" bIns="45700" anchor="ctr" anchorCtr="0">
              <a:noAutofit/>
            </a:bodyPr>
            <a:lstStyle/>
            <a:p>
              <a:pPr>
                <a:spcBef>
                  <a:spcPts val="0"/>
                </a:spcBef>
                <a:buNone/>
              </a:pPr>
              <a:endParaRPr dirty="0"/>
            </a:p>
          </p:txBody>
        </p:sp>
        <p:sp>
          <p:nvSpPr>
            <p:cNvPr id="11" name="Shape 11"/>
            <p:cNvSpPr/>
            <p:nvPr/>
          </p:nvSpPr>
          <p:spPr>
            <a:xfrm>
              <a:off x="1174195" y="14677"/>
              <a:ext cx="220199" cy="6849600"/>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lIns="91425" tIns="45700" rIns="91425" bIns="45700" anchor="ctr" anchorCtr="0">
              <a:noAutofit/>
            </a:bodyPr>
            <a:lstStyle/>
            <a:p>
              <a:pPr>
                <a:spcBef>
                  <a:spcPts val="0"/>
                </a:spcBef>
                <a:buNone/>
              </a:pPr>
              <a:endParaRPr dirty="0"/>
            </a:p>
          </p:txBody>
        </p:sp>
        <p:sp>
          <p:nvSpPr>
            <p:cNvPr id="12" name="Shape 12"/>
            <p:cNvSpPr/>
            <p:nvPr/>
          </p:nvSpPr>
          <p:spPr>
            <a:xfrm>
              <a:off x="1409033" y="14677"/>
              <a:ext cx="220199" cy="6849600"/>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lIns="91425" tIns="45700" rIns="91425" bIns="45700" anchor="ctr" anchorCtr="0">
              <a:noAutofit/>
            </a:bodyPr>
            <a:lstStyle/>
            <a:p>
              <a:pPr>
                <a:spcBef>
                  <a:spcPts val="0"/>
                </a:spcBef>
                <a:buNone/>
              </a:pPr>
              <a:endParaRPr dirty="0"/>
            </a:p>
          </p:txBody>
        </p:sp>
        <p:sp>
          <p:nvSpPr>
            <p:cNvPr id="13" name="Shape 13"/>
            <p:cNvSpPr/>
            <p:nvPr/>
          </p:nvSpPr>
          <p:spPr>
            <a:xfrm>
              <a:off x="1643873" y="14677"/>
              <a:ext cx="220199" cy="6849600"/>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lIns="91425" tIns="45700" rIns="91425" bIns="45700" anchor="ctr" anchorCtr="0">
              <a:noAutofit/>
            </a:bodyPr>
            <a:lstStyle/>
            <a:p>
              <a:pPr>
                <a:spcBef>
                  <a:spcPts val="0"/>
                </a:spcBef>
                <a:buNone/>
              </a:pPr>
              <a:endParaRPr dirty="0"/>
            </a:p>
          </p:txBody>
        </p:sp>
        <p:sp>
          <p:nvSpPr>
            <p:cNvPr id="14" name="Shape 14"/>
            <p:cNvSpPr/>
            <p:nvPr/>
          </p:nvSpPr>
          <p:spPr>
            <a:xfrm>
              <a:off x="1878711" y="14677"/>
              <a:ext cx="220199" cy="6849600"/>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lIns="91425" tIns="45700" rIns="91425" bIns="45700" anchor="ctr" anchorCtr="0">
              <a:noAutofit/>
            </a:bodyPr>
            <a:lstStyle/>
            <a:p>
              <a:pPr>
                <a:spcBef>
                  <a:spcPts val="0"/>
                </a:spcBef>
                <a:buNone/>
              </a:pPr>
              <a:endParaRPr dirty="0"/>
            </a:p>
          </p:txBody>
        </p:sp>
        <p:sp>
          <p:nvSpPr>
            <p:cNvPr id="15" name="Shape 15"/>
            <p:cNvSpPr/>
            <p:nvPr/>
          </p:nvSpPr>
          <p:spPr>
            <a:xfrm>
              <a:off x="2113550" y="14677"/>
              <a:ext cx="220199" cy="6849600"/>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lIns="91425" tIns="45700" rIns="91425" bIns="45700" anchor="ctr" anchorCtr="0">
              <a:noAutofit/>
            </a:bodyPr>
            <a:lstStyle/>
            <a:p>
              <a:pPr>
                <a:spcBef>
                  <a:spcPts val="0"/>
                </a:spcBef>
                <a:buNone/>
              </a:pPr>
              <a:endParaRPr dirty="0"/>
            </a:p>
          </p:txBody>
        </p:sp>
        <p:sp>
          <p:nvSpPr>
            <p:cNvPr id="16" name="Shape 16"/>
            <p:cNvSpPr/>
            <p:nvPr/>
          </p:nvSpPr>
          <p:spPr>
            <a:xfrm>
              <a:off x="2348390" y="14677"/>
              <a:ext cx="220199" cy="6849600"/>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lIns="91425" tIns="45700" rIns="91425" bIns="45700" anchor="ctr" anchorCtr="0">
              <a:noAutofit/>
            </a:bodyPr>
            <a:lstStyle/>
            <a:p>
              <a:pPr>
                <a:spcBef>
                  <a:spcPts val="0"/>
                </a:spcBef>
                <a:buNone/>
              </a:pPr>
              <a:endParaRPr dirty="0"/>
            </a:p>
          </p:txBody>
        </p:sp>
        <p:sp>
          <p:nvSpPr>
            <p:cNvPr id="17" name="Shape 17"/>
            <p:cNvSpPr/>
            <p:nvPr/>
          </p:nvSpPr>
          <p:spPr>
            <a:xfrm>
              <a:off x="2583228" y="14677"/>
              <a:ext cx="220199" cy="6849600"/>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lIns="91425" tIns="45700" rIns="91425" bIns="45700" anchor="ctr" anchorCtr="0">
              <a:noAutofit/>
            </a:bodyPr>
            <a:lstStyle/>
            <a:p>
              <a:pPr>
                <a:spcBef>
                  <a:spcPts val="0"/>
                </a:spcBef>
                <a:buNone/>
              </a:pPr>
              <a:endParaRPr dirty="0"/>
            </a:p>
          </p:txBody>
        </p:sp>
        <p:sp>
          <p:nvSpPr>
            <p:cNvPr id="18" name="Shape 18"/>
            <p:cNvSpPr/>
            <p:nvPr/>
          </p:nvSpPr>
          <p:spPr>
            <a:xfrm>
              <a:off x="2818067" y="14677"/>
              <a:ext cx="220199" cy="6849600"/>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lIns="91425" tIns="45700" rIns="91425" bIns="45700" anchor="ctr" anchorCtr="0">
              <a:noAutofit/>
            </a:bodyPr>
            <a:lstStyle/>
            <a:p>
              <a:pPr>
                <a:spcBef>
                  <a:spcPts val="0"/>
                </a:spcBef>
                <a:buNone/>
              </a:pPr>
              <a:endParaRPr dirty="0"/>
            </a:p>
          </p:txBody>
        </p:sp>
        <p:sp>
          <p:nvSpPr>
            <p:cNvPr id="19" name="Shape 19"/>
            <p:cNvSpPr/>
            <p:nvPr/>
          </p:nvSpPr>
          <p:spPr>
            <a:xfrm>
              <a:off x="3052907" y="14677"/>
              <a:ext cx="220199" cy="6849600"/>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lIns="91425" tIns="45700" rIns="91425" bIns="45700" anchor="ctr" anchorCtr="0">
              <a:noAutofit/>
            </a:bodyPr>
            <a:lstStyle/>
            <a:p>
              <a:pPr>
                <a:spcBef>
                  <a:spcPts val="0"/>
                </a:spcBef>
                <a:buNone/>
              </a:pPr>
              <a:endParaRPr dirty="0"/>
            </a:p>
          </p:txBody>
        </p:sp>
        <p:sp>
          <p:nvSpPr>
            <p:cNvPr id="20" name="Shape 20"/>
            <p:cNvSpPr/>
            <p:nvPr/>
          </p:nvSpPr>
          <p:spPr>
            <a:xfrm>
              <a:off x="3287746" y="14677"/>
              <a:ext cx="220199" cy="6849600"/>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lIns="91425" tIns="45700" rIns="91425" bIns="45700" anchor="ctr" anchorCtr="0">
              <a:noAutofit/>
            </a:bodyPr>
            <a:lstStyle/>
            <a:p>
              <a:pPr>
                <a:spcBef>
                  <a:spcPts val="0"/>
                </a:spcBef>
                <a:buNone/>
              </a:pPr>
              <a:endParaRPr dirty="0"/>
            </a:p>
          </p:txBody>
        </p:sp>
        <p:sp>
          <p:nvSpPr>
            <p:cNvPr id="21" name="Shape 21"/>
            <p:cNvSpPr/>
            <p:nvPr/>
          </p:nvSpPr>
          <p:spPr>
            <a:xfrm>
              <a:off x="3522585" y="14677"/>
              <a:ext cx="220199" cy="6849600"/>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lIns="91425" tIns="45700" rIns="91425" bIns="45700" anchor="ctr" anchorCtr="0">
              <a:noAutofit/>
            </a:bodyPr>
            <a:lstStyle/>
            <a:p>
              <a:pPr>
                <a:spcBef>
                  <a:spcPts val="0"/>
                </a:spcBef>
                <a:buNone/>
              </a:pPr>
              <a:endParaRPr dirty="0"/>
            </a:p>
          </p:txBody>
        </p:sp>
        <p:sp>
          <p:nvSpPr>
            <p:cNvPr id="22" name="Shape 22"/>
            <p:cNvSpPr/>
            <p:nvPr/>
          </p:nvSpPr>
          <p:spPr>
            <a:xfrm>
              <a:off x="3757423" y="14677"/>
              <a:ext cx="220199" cy="6849600"/>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lIns="91425" tIns="45700" rIns="91425" bIns="45700" anchor="ctr" anchorCtr="0">
              <a:noAutofit/>
            </a:bodyPr>
            <a:lstStyle/>
            <a:p>
              <a:pPr>
                <a:spcBef>
                  <a:spcPts val="0"/>
                </a:spcBef>
                <a:buNone/>
              </a:pPr>
              <a:endParaRPr dirty="0"/>
            </a:p>
          </p:txBody>
        </p:sp>
        <p:sp>
          <p:nvSpPr>
            <p:cNvPr id="23" name="Shape 23"/>
            <p:cNvSpPr/>
            <p:nvPr/>
          </p:nvSpPr>
          <p:spPr>
            <a:xfrm>
              <a:off x="3992262" y="14677"/>
              <a:ext cx="220199" cy="6849600"/>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lIns="91425" tIns="45700" rIns="91425" bIns="45700" anchor="ctr" anchorCtr="0">
              <a:noAutofit/>
            </a:bodyPr>
            <a:lstStyle/>
            <a:p>
              <a:pPr>
                <a:spcBef>
                  <a:spcPts val="0"/>
                </a:spcBef>
                <a:buNone/>
              </a:pPr>
              <a:endParaRPr dirty="0"/>
            </a:p>
          </p:txBody>
        </p:sp>
        <p:sp>
          <p:nvSpPr>
            <p:cNvPr id="24" name="Shape 24"/>
            <p:cNvSpPr/>
            <p:nvPr/>
          </p:nvSpPr>
          <p:spPr>
            <a:xfrm>
              <a:off x="4227101" y="14677"/>
              <a:ext cx="220199" cy="6849600"/>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lIns="91425" tIns="45700" rIns="91425" bIns="45700" anchor="ctr" anchorCtr="0">
              <a:noAutofit/>
            </a:bodyPr>
            <a:lstStyle/>
            <a:p>
              <a:pPr>
                <a:spcBef>
                  <a:spcPts val="0"/>
                </a:spcBef>
                <a:buNone/>
              </a:pPr>
              <a:endParaRPr dirty="0"/>
            </a:p>
          </p:txBody>
        </p:sp>
        <p:sp>
          <p:nvSpPr>
            <p:cNvPr id="25" name="Shape 25"/>
            <p:cNvSpPr/>
            <p:nvPr/>
          </p:nvSpPr>
          <p:spPr>
            <a:xfrm>
              <a:off x="4461941" y="14677"/>
              <a:ext cx="220199" cy="6849600"/>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lIns="91425" tIns="45700" rIns="91425" bIns="45700" anchor="ctr" anchorCtr="0">
              <a:noAutofit/>
            </a:bodyPr>
            <a:lstStyle/>
            <a:p>
              <a:pPr>
                <a:spcBef>
                  <a:spcPts val="0"/>
                </a:spcBef>
                <a:buNone/>
              </a:pPr>
              <a:endParaRPr dirty="0"/>
            </a:p>
          </p:txBody>
        </p:sp>
        <p:sp>
          <p:nvSpPr>
            <p:cNvPr id="26" name="Shape 26"/>
            <p:cNvSpPr/>
            <p:nvPr/>
          </p:nvSpPr>
          <p:spPr>
            <a:xfrm>
              <a:off x="4696780" y="14677"/>
              <a:ext cx="220199" cy="6849600"/>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lIns="91425" tIns="45700" rIns="91425" bIns="45700" anchor="ctr" anchorCtr="0">
              <a:noAutofit/>
            </a:bodyPr>
            <a:lstStyle/>
            <a:p>
              <a:pPr>
                <a:spcBef>
                  <a:spcPts val="0"/>
                </a:spcBef>
                <a:buNone/>
              </a:pPr>
              <a:endParaRPr dirty="0"/>
            </a:p>
          </p:txBody>
        </p:sp>
        <p:sp>
          <p:nvSpPr>
            <p:cNvPr id="27" name="Shape 27"/>
            <p:cNvSpPr/>
            <p:nvPr/>
          </p:nvSpPr>
          <p:spPr>
            <a:xfrm>
              <a:off x="4931619" y="14677"/>
              <a:ext cx="220199" cy="6849600"/>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lIns="91425" tIns="45700" rIns="91425" bIns="45700" anchor="ctr" anchorCtr="0">
              <a:noAutofit/>
            </a:bodyPr>
            <a:lstStyle/>
            <a:p>
              <a:pPr>
                <a:spcBef>
                  <a:spcPts val="0"/>
                </a:spcBef>
                <a:buNone/>
              </a:pPr>
              <a:endParaRPr dirty="0"/>
            </a:p>
          </p:txBody>
        </p:sp>
        <p:sp>
          <p:nvSpPr>
            <p:cNvPr id="28" name="Shape 28"/>
            <p:cNvSpPr/>
            <p:nvPr/>
          </p:nvSpPr>
          <p:spPr>
            <a:xfrm>
              <a:off x="5166457" y="14677"/>
              <a:ext cx="220199" cy="6849600"/>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lIns="91425" tIns="45700" rIns="91425" bIns="45700" anchor="ctr" anchorCtr="0">
              <a:noAutofit/>
            </a:bodyPr>
            <a:lstStyle/>
            <a:p>
              <a:pPr>
                <a:spcBef>
                  <a:spcPts val="0"/>
                </a:spcBef>
                <a:buNone/>
              </a:pPr>
              <a:endParaRPr dirty="0"/>
            </a:p>
          </p:txBody>
        </p:sp>
        <p:sp>
          <p:nvSpPr>
            <p:cNvPr id="29" name="Shape 29"/>
            <p:cNvSpPr/>
            <p:nvPr/>
          </p:nvSpPr>
          <p:spPr>
            <a:xfrm>
              <a:off x="5401296" y="14677"/>
              <a:ext cx="220199" cy="6849600"/>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lIns="91425" tIns="45700" rIns="91425" bIns="45700" anchor="ctr" anchorCtr="0">
              <a:noAutofit/>
            </a:bodyPr>
            <a:lstStyle/>
            <a:p>
              <a:pPr>
                <a:spcBef>
                  <a:spcPts val="0"/>
                </a:spcBef>
                <a:buNone/>
              </a:pPr>
              <a:endParaRPr dirty="0"/>
            </a:p>
          </p:txBody>
        </p:sp>
        <p:sp>
          <p:nvSpPr>
            <p:cNvPr id="30" name="Shape 30"/>
            <p:cNvSpPr/>
            <p:nvPr/>
          </p:nvSpPr>
          <p:spPr>
            <a:xfrm>
              <a:off x="5636135" y="14677"/>
              <a:ext cx="220199" cy="6849600"/>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lIns="91425" tIns="45700" rIns="91425" bIns="45700" anchor="ctr" anchorCtr="0">
              <a:noAutofit/>
            </a:bodyPr>
            <a:lstStyle/>
            <a:p>
              <a:pPr>
                <a:spcBef>
                  <a:spcPts val="0"/>
                </a:spcBef>
                <a:buNone/>
              </a:pPr>
              <a:endParaRPr dirty="0"/>
            </a:p>
          </p:txBody>
        </p:sp>
        <p:sp>
          <p:nvSpPr>
            <p:cNvPr id="31" name="Shape 31"/>
            <p:cNvSpPr/>
            <p:nvPr/>
          </p:nvSpPr>
          <p:spPr>
            <a:xfrm>
              <a:off x="5870975" y="14677"/>
              <a:ext cx="220199" cy="6849600"/>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lIns="91425" tIns="45700" rIns="91425" bIns="45700" anchor="ctr" anchorCtr="0">
              <a:noAutofit/>
            </a:bodyPr>
            <a:lstStyle/>
            <a:p>
              <a:pPr>
                <a:spcBef>
                  <a:spcPts val="0"/>
                </a:spcBef>
                <a:buNone/>
              </a:pPr>
              <a:endParaRPr dirty="0"/>
            </a:p>
          </p:txBody>
        </p:sp>
        <p:sp>
          <p:nvSpPr>
            <p:cNvPr id="32" name="Shape 32"/>
            <p:cNvSpPr/>
            <p:nvPr/>
          </p:nvSpPr>
          <p:spPr>
            <a:xfrm>
              <a:off x="6105814" y="14677"/>
              <a:ext cx="220199" cy="6849600"/>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lIns="91425" tIns="45700" rIns="91425" bIns="45700" anchor="ctr" anchorCtr="0">
              <a:noAutofit/>
            </a:bodyPr>
            <a:lstStyle/>
            <a:p>
              <a:pPr>
                <a:spcBef>
                  <a:spcPts val="0"/>
                </a:spcBef>
                <a:buNone/>
              </a:pPr>
              <a:endParaRPr dirty="0"/>
            </a:p>
          </p:txBody>
        </p:sp>
        <p:sp>
          <p:nvSpPr>
            <p:cNvPr id="33" name="Shape 33"/>
            <p:cNvSpPr/>
            <p:nvPr/>
          </p:nvSpPr>
          <p:spPr>
            <a:xfrm>
              <a:off x="6340653" y="14677"/>
              <a:ext cx="220199" cy="6849600"/>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lIns="91425" tIns="45700" rIns="91425" bIns="45700" anchor="ctr" anchorCtr="0">
              <a:noAutofit/>
            </a:bodyPr>
            <a:lstStyle/>
            <a:p>
              <a:pPr>
                <a:spcBef>
                  <a:spcPts val="0"/>
                </a:spcBef>
                <a:buNone/>
              </a:pPr>
              <a:endParaRPr dirty="0"/>
            </a:p>
          </p:txBody>
        </p:sp>
        <p:sp>
          <p:nvSpPr>
            <p:cNvPr id="34" name="Shape 34"/>
            <p:cNvSpPr/>
            <p:nvPr/>
          </p:nvSpPr>
          <p:spPr>
            <a:xfrm>
              <a:off x="6575492" y="14677"/>
              <a:ext cx="220199" cy="6849600"/>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lIns="91425" tIns="45700" rIns="91425" bIns="45700" anchor="ctr" anchorCtr="0">
              <a:noAutofit/>
            </a:bodyPr>
            <a:lstStyle/>
            <a:p>
              <a:pPr>
                <a:spcBef>
                  <a:spcPts val="0"/>
                </a:spcBef>
                <a:buNone/>
              </a:pPr>
              <a:endParaRPr dirty="0"/>
            </a:p>
          </p:txBody>
        </p:sp>
        <p:sp>
          <p:nvSpPr>
            <p:cNvPr id="35" name="Shape 35"/>
            <p:cNvSpPr/>
            <p:nvPr/>
          </p:nvSpPr>
          <p:spPr>
            <a:xfrm>
              <a:off x="6810331" y="14677"/>
              <a:ext cx="220199" cy="6849600"/>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lIns="91425" tIns="45700" rIns="91425" bIns="45700" anchor="ctr" anchorCtr="0">
              <a:noAutofit/>
            </a:bodyPr>
            <a:lstStyle/>
            <a:p>
              <a:pPr>
                <a:spcBef>
                  <a:spcPts val="0"/>
                </a:spcBef>
                <a:buNone/>
              </a:pPr>
              <a:endParaRPr dirty="0"/>
            </a:p>
          </p:txBody>
        </p:sp>
        <p:sp>
          <p:nvSpPr>
            <p:cNvPr id="36" name="Shape 36"/>
            <p:cNvSpPr/>
            <p:nvPr/>
          </p:nvSpPr>
          <p:spPr>
            <a:xfrm>
              <a:off x="7045170" y="14677"/>
              <a:ext cx="220199" cy="6849600"/>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lIns="91425" tIns="45700" rIns="91425" bIns="45700" anchor="ctr" anchorCtr="0">
              <a:noAutofit/>
            </a:bodyPr>
            <a:lstStyle/>
            <a:p>
              <a:pPr>
                <a:spcBef>
                  <a:spcPts val="0"/>
                </a:spcBef>
                <a:buNone/>
              </a:pPr>
              <a:endParaRPr dirty="0"/>
            </a:p>
          </p:txBody>
        </p:sp>
        <p:sp>
          <p:nvSpPr>
            <p:cNvPr id="37" name="Shape 37"/>
            <p:cNvSpPr/>
            <p:nvPr/>
          </p:nvSpPr>
          <p:spPr>
            <a:xfrm>
              <a:off x="7280009" y="14677"/>
              <a:ext cx="220199" cy="6849600"/>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lIns="91425" tIns="45700" rIns="91425" bIns="45700" anchor="ctr" anchorCtr="0">
              <a:noAutofit/>
            </a:bodyPr>
            <a:lstStyle/>
            <a:p>
              <a:pPr>
                <a:spcBef>
                  <a:spcPts val="0"/>
                </a:spcBef>
                <a:buNone/>
              </a:pPr>
              <a:endParaRPr dirty="0"/>
            </a:p>
          </p:txBody>
        </p:sp>
        <p:sp>
          <p:nvSpPr>
            <p:cNvPr id="38" name="Shape 38"/>
            <p:cNvSpPr/>
            <p:nvPr/>
          </p:nvSpPr>
          <p:spPr>
            <a:xfrm>
              <a:off x="7514847" y="14677"/>
              <a:ext cx="220199" cy="6849600"/>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lIns="91425" tIns="45700" rIns="91425" bIns="45700" anchor="ctr" anchorCtr="0">
              <a:noAutofit/>
            </a:bodyPr>
            <a:lstStyle/>
            <a:p>
              <a:pPr>
                <a:spcBef>
                  <a:spcPts val="0"/>
                </a:spcBef>
                <a:buNone/>
              </a:pPr>
              <a:endParaRPr dirty="0"/>
            </a:p>
          </p:txBody>
        </p:sp>
        <p:sp>
          <p:nvSpPr>
            <p:cNvPr id="39" name="Shape 39"/>
            <p:cNvSpPr/>
            <p:nvPr/>
          </p:nvSpPr>
          <p:spPr>
            <a:xfrm>
              <a:off x="7749686" y="14677"/>
              <a:ext cx="220199" cy="6849600"/>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lIns="91425" tIns="45700" rIns="91425" bIns="45700" anchor="ctr" anchorCtr="0">
              <a:noAutofit/>
            </a:bodyPr>
            <a:lstStyle/>
            <a:p>
              <a:pPr>
                <a:spcBef>
                  <a:spcPts val="0"/>
                </a:spcBef>
                <a:buNone/>
              </a:pPr>
              <a:endParaRPr dirty="0"/>
            </a:p>
          </p:txBody>
        </p:sp>
        <p:sp>
          <p:nvSpPr>
            <p:cNvPr id="40" name="Shape 40"/>
            <p:cNvSpPr/>
            <p:nvPr/>
          </p:nvSpPr>
          <p:spPr>
            <a:xfrm>
              <a:off x="7984525" y="14677"/>
              <a:ext cx="220199" cy="6849600"/>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lIns="91425" tIns="45700" rIns="91425" bIns="45700" anchor="ctr" anchorCtr="0">
              <a:noAutofit/>
            </a:bodyPr>
            <a:lstStyle/>
            <a:p>
              <a:pPr>
                <a:spcBef>
                  <a:spcPts val="0"/>
                </a:spcBef>
                <a:buNone/>
              </a:pPr>
              <a:endParaRPr dirty="0"/>
            </a:p>
          </p:txBody>
        </p:sp>
        <p:sp>
          <p:nvSpPr>
            <p:cNvPr id="41" name="Shape 41"/>
            <p:cNvSpPr/>
            <p:nvPr/>
          </p:nvSpPr>
          <p:spPr>
            <a:xfrm>
              <a:off x="8219364" y="14677"/>
              <a:ext cx="220199" cy="6849600"/>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lIns="91425" tIns="45700" rIns="91425" bIns="45700" anchor="ctr" anchorCtr="0">
              <a:noAutofit/>
            </a:bodyPr>
            <a:lstStyle/>
            <a:p>
              <a:pPr>
                <a:spcBef>
                  <a:spcPts val="0"/>
                </a:spcBef>
                <a:buNone/>
              </a:pPr>
              <a:endParaRPr dirty="0"/>
            </a:p>
          </p:txBody>
        </p:sp>
        <p:sp>
          <p:nvSpPr>
            <p:cNvPr id="42" name="Shape 42"/>
            <p:cNvSpPr/>
            <p:nvPr/>
          </p:nvSpPr>
          <p:spPr>
            <a:xfrm>
              <a:off x="8454203" y="14677"/>
              <a:ext cx="220199" cy="6849600"/>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lIns="91425" tIns="45700" rIns="91425" bIns="45700" anchor="ctr" anchorCtr="0">
              <a:noAutofit/>
            </a:bodyPr>
            <a:lstStyle/>
            <a:p>
              <a:pPr>
                <a:spcBef>
                  <a:spcPts val="0"/>
                </a:spcBef>
                <a:buNone/>
              </a:pPr>
              <a:endParaRPr dirty="0"/>
            </a:p>
          </p:txBody>
        </p:sp>
        <p:sp>
          <p:nvSpPr>
            <p:cNvPr id="43" name="Shape 43"/>
            <p:cNvSpPr/>
            <p:nvPr/>
          </p:nvSpPr>
          <p:spPr>
            <a:xfrm>
              <a:off x="8689042" y="14677"/>
              <a:ext cx="220199" cy="6849600"/>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lIns="91425" tIns="45700" rIns="91425" bIns="45700" anchor="ctr" anchorCtr="0">
              <a:noAutofit/>
            </a:bodyPr>
            <a:lstStyle/>
            <a:p>
              <a:pPr>
                <a:spcBef>
                  <a:spcPts val="0"/>
                </a:spcBef>
                <a:buNone/>
              </a:pPr>
              <a:endParaRPr dirty="0"/>
            </a:p>
          </p:txBody>
        </p:sp>
        <p:sp>
          <p:nvSpPr>
            <p:cNvPr id="44" name="Shape 44"/>
            <p:cNvSpPr/>
            <p:nvPr/>
          </p:nvSpPr>
          <p:spPr>
            <a:xfrm>
              <a:off x="8923867" y="14677"/>
              <a:ext cx="220199" cy="6849600"/>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lIns="91425" tIns="45700" rIns="91425" bIns="45700" anchor="ctr" anchorCtr="0">
              <a:noAutofit/>
            </a:bodyPr>
            <a:lstStyle/>
            <a:p>
              <a:pPr>
                <a:spcBef>
                  <a:spcPts val="0"/>
                </a:spcBef>
                <a:buNone/>
              </a:pPr>
              <a:endParaRPr dirty="0"/>
            </a:p>
          </p:txBody>
        </p:sp>
      </p:grpSp>
      <p:sp>
        <p:nvSpPr>
          <p:cNvPr id="45" name="Shape 45"/>
          <p:cNvSpPr txBox="1">
            <a:spLocks noGrp="1"/>
          </p:cNvSpPr>
          <p:nvPr>
            <p:ph type="title"/>
          </p:nvPr>
        </p:nvSpPr>
        <p:spPr>
          <a:xfrm>
            <a:off x="457200" y="205978"/>
            <a:ext cx="8229600" cy="857400"/>
          </a:xfrm>
          <a:prstGeom prst="rect">
            <a:avLst/>
          </a:prstGeom>
          <a:noFill/>
          <a:ln>
            <a:noFill/>
          </a:ln>
        </p:spPr>
        <p:txBody>
          <a:bodyPr lIns="91425" tIns="91425" rIns="91425" bIns="91425" anchor="ctr" anchorCtr="0"/>
          <a:lstStyle>
            <a:lvl1pPr algn="ctr">
              <a:spcBef>
                <a:spcPts val="0"/>
              </a:spcBef>
              <a:buClr>
                <a:srgbClr val="FFFFFF"/>
              </a:buClr>
              <a:buSzPct val="100000"/>
              <a:buNone/>
              <a:defRPr sz="4400">
                <a:solidFill>
                  <a:srgbClr val="FFFFFF"/>
                </a:solidFill>
              </a:defRPr>
            </a:lvl1pPr>
            <a:lvl2pPr algn="ctr">
              <a:spcBef>
                <a:spcPts val="0"/>
              </a:spcBef>
              <a:buClr>
                <a:srgbClr val="FFFFFF"/>
              </a:buClr>
              <a:buSzPct val="100000"/>
              <a:buNone/>
              <a:defRPr sz="4400">
                <a:solidFill>
                  <a:srgbClr val="FFFFFF"/>
                </a:solidFill>
              </a:defRPr>
            </a:lvl2pPr>
            <a:lvl3pPr algn="ctr">
              <a:spcBef>
                <a:spcPts val="0"/>
              </a:spcBef>
              <a:buClr>
                <a:srgbClr val="FFFFFF"/>
              </a:buClr>
              <a:buSzPct val="100000"/>
              <a:buNone/>
              <a:defRPr sz="4400">
                <a:solidFill>
                  <a:srgbClr val="FFFFFF"/>
                </a:solidFill>
              </a:defRPr>
            </a:lvl3pPr>
            <a:lvl4pPr algn="ctr">
              <a:spcBef>
                <a:spcPts val="0"/>
              </a:spcBef>
              <a:buClr>
                <a:srgbClr val="FFFFFF"/>
              </a:buClr>
              <a:buSzPct val="100000"/>
              <a:buNone/>
              <a:defRPr sz="4400">
                <a:solidFill>
                  <a:srgbClr val="FFFFFF"/>
                </a:solidFill>
              </a:defRPr>
            </a:lvl4pPr>
            <a:lvl5pPr algn="ctr">
              <a:spcBef>
                <a:spcPts val="0"/>
              </a:spcBef>
              <a:buClr>
                <a:srgbClr val="FFFFFF"/>
              </a:buClr>
              <a:buSzPct val="100000"/>
              <a:buNone/>
              <a:defRPr sz="4400">
                <a:solidFill>
                  <a:srgbClr val="FFFFFF"/>
                </a:solidFill>
              </a:defRPr>
            </a:lvl5pPr>
            <a:lvl6pPr algn="ctr">
              <a:spcBef>
                <a:spcPts val="0"/>
              </a:spcBef>
              <a:buClr>
                <a:srgbClr val="FFFFFF"/>
              </a:buClr>
              <a:buSzPct val="100000"/>
              <a:buNone/>
              <a:defRPr sz="4400">
                <a:solidFill>
                  <a:srgbClr val="FFFFFF"/>
                </a:solidFill>
              </a:defRPr>
            </a:lvl6pPr>
            <a:lvl7pPr algn="ctr">
              <a:spcBef>
                <a:spcPts val="0"/>
              </a:spcBef>
              <a:buClr>
                <a:srgbClr val="FFFFFF"/>
              </a:buClr>
              <a:buSzPct val="100000"/>
              <a:buNone/>
              <a:defRPr sz="4400">
                <a:solidFill>
                  <a:srgbClr val="FFFFFF"/>
                </a:solidFill>
              </a:defRPr>
            </a:lvl7pPr>
            <a:lvl8pPr algn="ctr">
              <a:spcBef>
                <a:spcPts val="0"/>
              </a:spcBef>
              <a:buClr>
                <a:srgbClr val="FFFFFF"/>
              </a:buClr>
              <a:buSzPct val="100000"/>
              <a:buNone/>
              <a:defRPr sz="4400">
                <a:solidFill>
                  <a:srgbClr val="FFFFFF"/>
                </a:solidFill>
              </a:defRPr>
            </a:lvl8pPr>
            <a:lvl9pPr algn="ctr">
              <a:spcBef>
                <a:spcPts val="0"/>
              </a:spcBef>
              <a:buClr>
                <a:srgbClr val="FFFFFF"/>
              </a:buClr>
              <a:buSzPct val="100000"/>
              <a:buNone/>
              <a:defRPr sz="4400">
                <a:solidFill>
                  <a:srgbClr val="FFFFFF"/>
                </a:solidFill>
              </a:defRPr>
            </a:lvl9pPr>
          </a:lstStyle>
          <a:p>
            <a:endParaRPr/>
          </a:p>
        </p:txBody>
      </p:sp>
      <p:sp>
        <p:nvSpPr>
          <p:cNvPr id="46" name="Shape 46"/>
          <p:cNvSpPr txBox="1">
            <a:spLocks noGrp="1"/>
          </p:cNvSpPr>
          <p:nvPr>
            <p:ph type="body" idx="1"/>
          </p:nvPr>
        </p:nvSpPr>
        <p:spPr>
          <a:xfrm>
            <a:off x="457200" y="1200150"/>
            <a:ext cx="8229600" cy="3394500"/>
          </a:xfrm>
          <a:prstGeom prst="rect">
            <a:avLst/>
          </a:prstGeom>
          <a:noFill/>
          <a:ln>
            <a:noFill/>
          </a:ln>
        </p:spPr>
        <p:txBody>
          <a:bodyPr lIns="91425" tIns="91425" rIns="91425" bIns="91425" anchor="t" anchorCtr="0"/>
          <a:lstStyle>
            <a:lvl1pPr>
              <a:spcBef>
                <a:spcPts val="0"/>
              </a:spcBef>
              <a:buClr>
                <a:schemeClr val="dk1"/>
              </a:buClr>
              <a:buSzPct val="100000"/>
              <a:defRPr sz="2000">
                <a:solidFill>
                  <a:schemeClr val="dk1"/>
                </a:solidFill>
              </a:defRPr>
            </a:lvl1pPr>
            <a:lvl2pPr>
              <a:spcBef>
                <a:spcPts val="400"/>
              </a:spcBef>
              <a:buClr>
                <a:schemeClr val="dk1"/>
              </a:buClr>
              <a:buSzPct val="100000"/>
              <a:defRPr sz="2000">
                <a:solidFill>
                  <a:schemeClr val="dk1"/>
                </a:solidFill>
              </a:defRPr>
            </a:lvl2pPr>
            <a:lvl3pPr>
              <a:spcBef>
                <a:spcPts val="400"/>
              </a:spcBef>
              <a:buClr>
                <a:schemeClr val="dk1"/>
              </a:buClr>
              <a:buSzPct val="100000"/>
              <a:defRPr sz="2000">
                <a:solidFill>
                  <a:schemeClr val="dk1"/>
                </a:solidFill>
              </a:defRPr>
            </a:lvl3pPr>
            <a:lvl4pPr>
              <a:spcBef>
                <a:spcPts val="400"/>
              </a:spcBef>
              <a:buClr>
                <a:schemeClr val="dk1"/>
              </a:buClr>
              <a:buSzPct val="100000"/>
              <a:defRPr sz="2000">
                <a:solidFill>
                  <a:schemeClr val="dk1"/>
                </a:solidFill>
              </a:defRPr>
            </a:lvl4pPr>
            <a:lvl5pPr>
              <a:spcBef>
                <a:spcPts val="400"/>
              </a:spcBef>
              <a:buClr>
                <a:schemeClr val="dk1"/>
              </a:buClr>
              <a:buSzPct val="100000"/>
              <a:defRPr sz="2000">
                <a:solidFill>
                  <a:schemeClr val="dk1"/>
                </a:solidFill>
              </a:defRPr>
            </a:lvl5pPr>
            <a:lvl6pPr>
              <a:spcBef>
                <a:spcPts val="400"/>
              </a:spcBef>
              <a:buClr>
                <a:schemeClr val="dk1"/>
              </a:buClr>
              <a:buSzPct val="100000"/>
              <a:defRPr sz="2000">
                <a:solidFill>
                  <a:schemeClr val="dk1"/>
                </a:solidFill>
              </a:defRPr>
            </a:lvl6pPr>
            <a:lvl7pPr>
              <a:spcBef>
                <a:spcPts val="400"/>
              </a:spcBef>
              <a:buClr>
                <a:schemeClr val="dk1"/>
              </a:buClr>
              <a:buSzPct val="100000"/>
              <a:defRPr sz="2000">
                <a:solidFill>
                  <a:schemeClr val="dk1"/>
                </a:solidFill>
              </a:defRPr>
            </a:lvl7pPr>
            <a:lvl8pPr>
              <a:spcBef>
                <a:spcPts val="400"/>
              </a:spcBef>
              <a:buClr>
                <a:schemeClr val="dk1"/>
              </a:buClr>
              <a:buSzPct val="100000"/>
              <a:defRPr sz="2000">
                <a:solidFill>
                  <a:schemeClr val="dk1"/>
                </a:solidFill>
              </a:defRPr>
            </a:lvl8pPr>
            <a:lvl9pPr>
              <a:spcBef>
                <a:spcPts val="400"/>
              </a:spcBef>
              <a:buClr>
                <a:schemeClr val="dk1"/>
              </a:buClr>
              <a:buSzPct val="100000"/>
              <a:defRPr sz="2000">
                <a:solidFill>
                  <a:schemeClr val="dk1"/>
                </a:solidFill>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2" r:id="rId4"/>
    <p:sldLayoutId id="2147483653" r:id="rId5"/>
    <p:sldLayoutId id="2147483655" r:id="rId6"/>
  </p:sldLayoutIdLst>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1.xml"/><Relationship Id="rId1" Type="http://schemas.openxmlformats.org/officeDocument/2006/relationships/slideLayout" Target="../slideLayouts/slideLayout5.xml"/><Relationship Id="rId4" Type="http://schemas.openxmlformats.org/officeDocument/2006/relationships/image" Target="../media/image17.png"/></Relationships>
</file>

<file path=ppt/slides/_rels/slide12.xml.rels><?xml version="1.0" encoding="UTF-8" standalone="yes"?>
<Relationships xmlns="http://schemas.openxmlformats.org/package/2006/relationships"><Relationship Id="rId3" Type="http://schemas.openxmlformats.org/officeDocument/2006/relationships/hyperlink" Target="http://www.asccc.org/sites/default/files/publications/Library-paper-fall2011_0.pdf" TargetMode="External"/><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ideo" Target="https://www.youtube.com/embed/-6YmpAH2CN0?list=UUFhkVfANNBdXx8rYjKVTjJA" TargetMode="Externa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sp>
        <p:nvSpPr>
          <p:cNvPr id="77" name="Shape 77"/>
          <p:cNvSpPr txBox="1">
            <a:spLocks noGrp="1"/>
          </p:cNvSpPr>
          <p:nvPr>
            <p:ph type="ctrTitle"/>
          </p:nvPr>
        </p:nvSpPr>
        <p:spPr>
          <a:xfrm>
            <a:off x="379349" y="893533"/>
            <a:ext cx="8385299" cy="729000"/>
          </a:xfrm>
          <a:prstGeom prst="rect">
            <a:avLst/>
          </a:prstGeom>
        </p:spPr>
        <p:txBody>
          <a:bodyPr lIns="91425" tIns="91425" rIns="91425" bIns="91425" anchor="ctr" anchorCtr="0">
            <a:noAutofit/>
          </a:bodyPr>
          <a:lstStyle/>
          <a:p>
            <a:pPr>
              <a:spcBef>
                <a:spcPts val="0"/>
              </a:spcBef>
              <a:buNone/>
            </a:pPr>
            <a:r>
              <a:rPr lang="en"/>
              <a:t>Emerging Technologies and Outreach Librarian</a:t>
            </a:r>
          </a:p>
        </p:txBody>
      </p:sp>
    </p:spTree>
  </p:cSld>
  <p:clrMapOvr>
    <a:masterClrMapping/>
  </p:clrMapOvr>
  <p:transition spd="slow">
    <p:cu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US" dirty="0"/>
              <a:t>The Library will continue to work with our current electronic resources but will not be able to assess or market them beyond the bare minimum.  </a:t>
            </a:r>
            <a:endParaRPr lang="en-US" dirty="0" smtClean="0"/>
          </a:p>
          <a:p>
            <a:endParaRPr lang="en-US" dirty="0"/>
          </a:p>
          <a:p>
            <a:r>
              <a:rPr lang="en-US" dirty="0" smtClean="0"/>
              <a:t>Students</a:t>
            </a:r>
            <a:r>
              <a:rPr lang="en-US" dirty="0"/>
              <a:t>, Faculty, Staff, and Administrators will continue to be unaware of many the resources and services offered by the Cañada Library</a:t>
            </a:r>
            <a:r>
              <a:rPr lang="en-US" dirty="0" smtClean="0"/>
              <a:t>.</a:t>
            </a:r>
            <a:endParaRPr lang="en-US" dirty="0"/>
          </a:p>
          <a:p>
            <a:endParaRPr lang="en-US" dirty="0" smtClean="0"/>
          </a:p>
          <a:p>
            <a:r>
              <a:rPr lang="en-US" dirty="0" smtClean="0"/>
              <a:t>By Fall 2017 we will have lost almost 50% of our adjunct hours from the 2013/2014 Academic Year.</a:t>
            </a:r>
          </a:p>
          <a:p>
            <a:pPr marL="342900" indent="-342900">
              <a:buFont typeface="Arial" panose="020B0604020202020204" pitchFamily="34" charset="0"/>
              <a:buChar char="•"/>
            </a:pPr>
            <a:r>
              <a:rPr lang="en-US" dirty="0" smtClean="0"/>
              <a:t>Will have to cut orientation and reference hours</a:t>
            </a:r>
          </a:p>
          <a:p>
            <a:pPr marL="342900" indent="-342900">
              <a:buFont typeface="Arial" panose="020B0604020202020204" pitchFamily="34" charset="0"/>
              <a:buChar char="•"/>
            </a:pPr>
            <a:r>
              <a:rPr lang="en-US" dirty="0" smtClean="0"/>
              <a:t>Reduced workshops, outreach, and services</a:t>
            </a:r>
          </a:p>
          <a:p>
            <a:pPr marL="342900" indent="-342900">
              <a:buFont typeface="Arial" panose="020B0604020202020204" pitchFamily="34" charset="0"/>
              <a:buChar char="•"/>
            </a:pPr>
            <a:r>
              <a:rPr lang="en-US" dirty="0" smtClean="0"/>
              <a:t>Less grant work and programs</a:t>
            </a:r>
          </a:p>
        </p:txBody>
      </p:sp>
      <p:sp>
        <p:nvSpPr>
          <p:cNvPr id="3" name="Title 2"/>
          <p:cNvSpPr>
            <a:spLocks noGrp="1"/>
          </p:cNvSpPr>
          <p:nvPr>
            <p:ph type="title"/>
          </p:nvPr>
        </p:nvSpPr>
        <p:spPr/>
        <p:txBody>
          <a:bodyPr/>
          <a:lstStyle/>
          <a:p>
            <a:r>
              <a:rPr lang="en-US" dirty="0" smtClean="0"/>
              <a:t>So What?</a:t>
            </a:r>
            <a:endParaRPr lang="en-US" dirty="0"/>
          </a:p>
        </p:txBody>
      </p:sp>
    </p:spTree>
    <p:extLst>
      <p:ext uri="{BB962C8B-B14F-4D97-AF65-F5344CB8AC3E}">
        <p14:creationId xmlns:p14="http://schemas.microsoft.com/office/powerpoint/2010/main" val="19821765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899684" y="1162492"/>
            <a:ext cx="5259572" cy="2308324"/>
          </a:xfrm>
          <a:prstGeom prst="rect">
            <a:avLst/>
          </a:prstGeom>
          <a:noFill/>
        </p:spPr>
        <p:txBody>
          <a:bodyPr wrap="square" rtlCol="0">
            <a:spAutoFit/>
          </a:bodyPr>
          <a:lstStyle/>
          <a:p>
            <a:pPr algn="ctr"/>
            <a:r>
              <a:rPr lang="en-US" sz="4800" dirty="0" smtClean="0"/>
              <a:t>Adequate Library </a:t>
            </a:r>
          </a:p>
          <a:p>
            <a:pPr algn="ctr"/>
            <a:r>
              <a:rPr lang="en-US" sz="4800" dirty="0" smtClean="0"/>
              <a:t>or </a:t>
            </a:r>
          </a:p>
          <a:p>
            <a:pPr algn="ctr"/>
            <a:r>
              <a:rPr lang="en-US" sz="4800" dirty="0" smtClean="0"/>
              <a:t>Great Library?</a:t>
            </a:r>
            <a:endParaRPr lang="en-US" sz="4800" dirty="0"/>
          </a:p>
        </p:txBody>
      </p:sp>
      <p:pic>
        <p:nvPicPr>
          <p:cNvPr id="4" name="Picture 3"/>
          <p:cNvPicPr>
            <a:picLocks noChangeAspect="1"/>
          </p:cNvPicPr>
          <p:nvPr/>
        </p:nvPicPr>
        <p:blipFill>
          <a:blip r:embed="rId3"/>
          <a:stretch>
            <a:fillRect/>
          </a:stretch>
        </p:blipFill>
        <p:spPr>
          <a:xfrm>
            <a:off x="4053220" y="326063"/>
            <a:ext cx="952500" cy="952500"/>
          </a:xfrm>
          <a:prstGeom prst="rect">
            <a:avLst/>
          </a:prstGeom>
        </p:spPr>
      </p:pic>
      <p:pic>
        <p:nvPicPr>
          <p:cNvPr id="5" name="Picture 4"/>
          <p:cNvPicPr>
            <a:picLocks noChangeAspect="1"/>
          </p:cNvPicPr>
          <p:nvPr/>
        </p:nvPicPr>
        <p:blipFill>
          <a:blip r:embed="rId4"/>
          <a:stretch>
            <a:fillRect/>
          </a:stretch>
        </p:blipFill>
        <p:spPr>
          <a:xfrm>
            <a:off x="4053220" y="3470816"/>
            <a:ext cx="952500" cy="952500"/>
          </a:xfrm>
          <a:prstGeom prst="rect">
            <a:avLst/>
          </a:prstGeom>
        </p:spPr>
      </p:pic>
    </p:spTree>
    <p:extLst>
      <p:ext uri="{BB962C8B-B14F-4D97-AF65-F5344CB8AC3E}">
        <p14:creationId xmlns:p14="http://schemas.microsoft.com/office/powerpoint/2010/main" val="3848107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References</a:t>
            </a:r>
            <a:endParaRPr lang="en-US" dirty="0">
              <a:solidFill>
                <a:schemeClr val="tx1"/>
              </a:solidFill>
            </a:endParaRPr>
          </a:p>
        </p:txBody>
      </p:sp>
      <p:sp>
        <p:nvSpPr>
          <p:cNvPr id="3" name="Content Placeholder 2"/>
          <p:cNvSpPr>
            <a:spLocks noGrp="1"/>
          </p:cNvSpPr>
          <p:nvPr>
            <p:ph sz="quarter" idx="1"/>
          </p:nvPr>
        </p:nvSpPr>
        <p:spPr>
          <a:xfrm>
            <a:off x="467833" y="914401"/>
            <a:ext cx="8298215" cy="3983664"/>
          </a:xfrm>
        </p:spPr>
        <p:txBody>
          <a:bodyPr/>
          <a:lstStyle/>
          <a:p>
            <a:r>
              <a:rPr lang="en-US" sz="1050" dirty="0" smtClean="0"/>
              <a:t>Wong, Shun Han Rebekah and Dianne </a:t>
            </a:r>
            <a:r>
              <a:rPr lang="en-US" sz="1050" dirty="0" smtClean="0"/>
              <a:t>Cmor</a:t>
            </a:r>
            <a:r>
              <a:rPr lang="en-US" sz="1050" dirty="0" smtClean="0"/>
              <a:t>. Measuring Association between Library Instruction and Graduation GPA. College &amp; Research Libraries. 2011. 464-473.</a:t>
            </a:r>
          </a:p>
          <a:p>
            <a:endParaRPr lang="en-US" sz="1050" dirty="0" smtClean="0"/>
          </a:p>
          <a:p>
            <a:r>
              <a:rPr lang="en-US" sz="1050" dirty="0" smtClean="0"/>
              <a:t>Bowles-Terry, Melissa. Library Instruction and Academic Success: A Mixed-Methods Assessment of a Library Instruction Program. Evidence Based Library and Information Practice. 7.1 (2012). 82-95.</a:t>
            </a:r>
          </a:p>
          <a:p>
            <a:endParaRPr lang="en-US" sz="1050" dirty="0"/>
          </a:p>
          <a:p>
            <a:r>
              <a:rPr lang="en-US" sz="1050" dirty="0" smtClean="0"/>
              <a:t>Soria, Krista M., Jan </a:t>
            </a:r>
            <a:r>
              <a:rPr lang="en-US" sz="1050" dirty="0" smtClean="0"/>
              <a:t>Fransen</a:t>
            </a:r>
            <a:r>
              <a:rPr lang="en-US" sz="1050" dirty="0" smtClean="0"/>
              <a:t> and Shane </a:t>
            </a:r>
            <a:r>
              <a:rPr lang="en-US" sz="1050" dirty="0" smtClean="0"/>
              <a:t>Nackerud</a:t>
            </a:r>
            <a:r>
              <a:rPr lang="en-US" sz="1050" dirty="0" smtClean="0"/>
              <a:t>. Stacks, Serials, Search Engines, and Students’ Success: First-Year Undergraduate Students’ Library Use, Academic Achievement, and Retention. The Journal of Academic Librarianship. 40. (2014) 84-91.</a:t>
            </a:r>
          </a:p>
          <a:p>
            <a:endParaRPr lang="en-US" sz="1050" dirty="0"/>
          </a:p>
          <a:p>
            <a:r>
              <a:rPr lang="en-US" sz="1050" dirty="0" smtClean="0"/>
              <a:t>Cox, Brian and Margie </a:t>
            </a:r>
            <a:r>
              <a:rPr lang="en-US" sz="1050" dirty="0" smtClean="0"/>
              <a:t>Jantti</a:t>
            </a:r>
            <a:r>
              <a:rPr lang="en-US" sz="1050" dirty="0" smtClean="0"/>
              <a:t>. Discovering the Impact of Library Use and Student Performance. </a:t>
            </a:r>
            <a:r>
              <a:rPr lang="en-US" sz="1050" dirty="0" smtClean="0"/>
              <a:t>Educause</a:t>
            </a:r>
            <a:r>
              <a:rPr lang="en-US" sz="1050" dirty="0" smtClean="0"/>
              <a:t> Review Online. (2012)</a:t>
            </a:r>
          </a:p>
          <a:p>
            <a:endParaRPr lang="en-US" sz="1050" dirty="0"/>
          </a:p>
          <a:p>
            <a:r>
              <a:rPr lang="en-US" sz="1050" dirty="0" smtClean="0"/>
              <a:t>The Academic Senate for California Community Colleges. Standards of Practice for California Community College Library Faculty and Programs. (2010) </a:t>
            </a:r>
            <a:r>
              <a:rPr lang="en-US" sz="1050" dirty="0" smtClean="0">
                <a:hlinkClick r:id="rId3"/>
              </a:rPr>
              <a:t>http</a:t>
            </a:r>
            <a:r>
              <a:rPr lang="en-US" sz="1050" dirty="0">
                <a:hlinkClick r:id="rId3"/>
              </a:rPr>
              <a:t>://</a:t>
            </a:r>
            <a:r>
              <a:rPr lang="en-US" sz="1050" dirty="0" smtClean="0">
                <a:hlinkClick r:id="rId3"/>
              </a:rPr>
              <a:t>www.asccc.org/sites/default/files/publications/Library-paper-fall2011_0.pdf</a:t>
            </a:r>
            <a:endParaRPr lang="en-US" sz="1050" dirty="0" smtClean="0"/>
          </a:p>
          <a:p>
            <a:endParaRPr lang="en-US" sz="1050" dirty="0"/>
          </a:p>
          <a:p>
            <a:r>
              <a:rPr lang="en-US" sz="1050" dirty="0" smtClean="0"/>
              <a:t>Barclays Official California Code of Regulations. Tables of Minimum Standards for Libraries and Media Centers. 5 CA ADC 58724. </a:t>
            </a:r>
            <a:r>
              <a:rPr lang="en-US" sz="1050" dirty="0"/>
              <a:t>https://govt.westlaw.com/calregs/Document/IFC7887F0D48511DEBC02831C6D6C108E?viewType=FullText&amp;originationContext=documenttoc&amp;transitionType=CategoryPageItem&amp;contextData=(sc.Default)&amp;bhcp=1</a:t>
            </a:r>
            <a:endParaRPr lang="en-US" sz="1050" dirty="0" smtClean="0"/>
          </a:p>
          <a:p>
            <a:endParaRPr lang="en-US" sz="1050" dirty="0" smtClean="0"/>
          </a:p>
          <a:p>
            <a:pPr algn="ctr"/>
            <a:endParaRPr lang="en-US" sz="1050" dirty="0" smtClean="0"/>
          </a:p>
        </p:txBody>
      </p:sp>
    </p:spTree>
    <p:extLst>
      <p:ext uri="{BB962C8B-B14F-4D97-AF65-F5344CB8AC3E}">
        <p14:creationId xmlns:p14="http://schemas.microsoft.com/office/powerpoint/2010/main" val="19247551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Images</a:t>
            </a:r>
            <a:endParaRPr lang="en-US" dirty="0">
              <a:solidFill>
                <a:schemeClr val="tx1"/>
              </a:solidFill>
            </a:endParaRPr>
          </a:p>
        </p:txBody>
      </p:sp>
      <p:sp>
        <p:nvSpPr>
          <p:cNvPr id="3" name="Content Placeholder 2"/>
          <p:cNvSpPr>
            <a:spLocks noGrp="1"/>
          </p:cNvSpPr>
          <p:nvPr>
            <p:ph sz="quarter" idx="1"/>
          </p:nvPr>
        </p:nvSpPr>
        <p:spPr/>
        <p:txBody>
          <a:bodyPr/>
          <a:lstStyle/>
          <a:p>
            <a:r>
              <a:rPr lang="en-US" sz="1600" dirty="0"/>
              <a:t>Question by Jessica Lock from The Noun Project</a:t>
            </a:r>
          </a:p>
          <a:p>
            <a:r>
              <a:rPr lang="en-US" sz="1600" dirty="0"/>
              <a:t>Student by </a:t>
            </a:r>
            <a:r>
              <a:rPr lang="en-US" sz="1600" dirty="0"/>
              <a:t>Berkay</a:t>
            </a:r>
            <a:r>
              <a:rPr lang="en-US" sz="1600" dirty="0"/>
              <a:t> </a:t>
            </a:r>
            <a:r>
              <a:rPr lang="en-US" sz="1600" dirty="0"/>
              <a:t>Sargın</a:t>
            </a:r>
            <a:r>
              <a:rPr lang="en-US" sz="1600" dirty="0"/>
              <a:t> from The Noun Project </a:t>
            </a:r>
          </a:p>
          <a:p>
            <a:r>
              <a:rPr lang="en-US" sz="1600" dirty="0"/>
              <a:t>teamwork by </a:t>
            </a:r>
            <a:r>
              <a:rPr lang="en-US" sz="1600" dirty="0"/>
              <a:t>Yazzer</a:t>
            </a:r>
            <a:r>
              <a:rPr lang="en-US" sz="1600" dirty="0"/>
              <a:t> Perez from The Noun Project </a:t>
            </a:r>
          </a:p>
          <a:p>
            <a:r>
              <a:rPr lang="en-US" sz="1600" dirty="0"/>
              <a:t>Computer by Alex Valdivia from The Noun Project </a:t>
            </a:r>
          </a:p>
          <a:p>
            <a:r>
              <a:rPr lang="en-US" sz="1600" dirty="0"/>
              <a:t>Video Player by Felipe </a:t>
            </a:r>
            <a:r>
              <a:rPr lang="en-US" sz="1600" dirty="0" smtClean="0"/>
              <a:t>Santana from The Noun Project</a:t>
            </a:r>
            <a:endParaRPr lang="en-US" sz="1600" dirty="0"/>
          </a:p>
          <a:p>
            <a:r>
              <a:rPr lang="en-US" sz="1600" dirty="0"/>
              <a:t>Library by Pieter J. </a:t>
            </a:r>
            <a:r>
              <a:rPr lang="en-US" sz="1600" dirty="0" smtClean="0"/>
              <a:t>Smits </a:t>
            </a:r>
            <a:r>
              <a:rPr lang="en-US" sz="1600" dirty="0"/>
              <a:t>from The Noun Project</a:t>
            </a:r>
          </a:p>
          <a:p>
            <a:r>
              <a:rPr lang="en-US" sz="1600" dirty="0"/>
              <a:t>Computer Profile by Caleb </a:t>
            </a:r>
            <a:r>
              <a:rPr lang="en-US" sz="1600" dirty="0" smtClean="0"/>
              <a:t>Godsey</a:t>
            </a:r>
            <a:r>
              <a:rPr lang="en-US" sz="1600" dirty="0" smtClean="0"/>
              <a:t> </a:t>
            </a:r>
            <a:r>
              <a:rPr lang="en-US" sz="1600" dirty="0"/>
              <a:t>from The Noun Project</a:t>
            </a:r>
          </a:p>
          <a:p>
            <a:r>
              <a:rPr lang="en-US" sz="1600" dirty="0" smtClean="0"/>
              <a:t>Group </a:t>
            </a:r>
            <a:r>
              <a:rPr lang="en-US" sz="1600" dirty="0"/>
              <a:t>by </a:t>
            </a:r>
            <a:r>
              <a:rPr lang="en-US" sz="1600" dirty="0" smtClean="0"/>
              <a:t>Parmelyn</a:t>
            </a:r>
            <a:r>
              <a:rPr lang="en-US" sz="1600" dirty="0" smtClean="0"/>
              <a:t> </a:t>
            </a:r>
            <a:r>
              <a:rPr lang="en-US" sz="1600" dirty="0"/>
              <a:t>from The Noun </a:t>
            </a:r>
            <a:r>
              <a:rPr lang="en-US" sz="1600" dirty="0" smtClean="0"/>
              <a:t>Project</a:t>
            </a:r>
          </a:p>
          <a:p>
            <a:r>
              <a:rPr lang="en-US" sz="1600" dirty="0"/>
              <a:t>Money by Lemon </a:t>
            </a:r>
            <a:r>
              <a:rPr lang="en-US" sz="1600" dirty="0" smtClean="0"/>
              <a:t>Liu from The Noun Project</a:t>
            </a:r>
          </a:p>
          <a:p>
            <a:r>
              <a:rPr lang="en-US" sz="1600" dirty="0" smtClean="0"/>
              <a:t>Book by Julien </a:t>
            </a:r>
            <a:r>
              <a:rPr lang="en-US" sz="1600" dirty="0" smtClean="0"/>
              <a:t>Deveaux</a:t>
            </a:r>
            <a:r>
              <a:rPr lang="en-US" sz="1600" dirty="0" smtClean="0"/>
              <a:t> </a:t>
            </a:r>
            <a:r>
              <a:rPr lang="en-US" sz="1600" dirty="0"/>
              <a:t>from The Noun </a:t>
            </a:r>
            <a:r>
              <a:rPr lang="en-US" sz="1600" dirty="0" smtClean="0"/>
              <a:t>Project</a:t>
            </a:r>
          </a:p>
          <a:p>
            <a:endParaRPr lang="en-US" sz="1600" dirty="0"/>
          </a:p>
          <a:p>
            <a:endParaRPr lang="en-US" dirty="0"/>
          </a:p>
        </p:txBody>
      </p:sp>
    </p:spTree>
    <p:extLst>
      <p:ext uri="{BB962C8B-B14F-4D97-AF65-F5344CB8AC3E}">
        <p14:creationId xmlns:p14="http://schemas.microsoft.com/office/powerpoint/2010/main" val="23538513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US" dirty="0" smtClean="0"/>
              <a:t>-ACCEL: Outreach to </a:t>
            </a:r>
            <a:r>
              <a:rPr lang="en-US" dirty="0" smtClean="0"/>
              <a:t>Pescadero</a:t>
            </a:r>
            <a:r>
              <a:rPr lang="en-US" dirty="0" smtClean="0"/>
              <a:t>, Half </a:t>
            </a:r>
            <a:r>
              <a:rPr lang="en-US" dirty="0"/>
              <a:t>M</a:t>
            </a:r>
            <a:r>
              <a:rPr lang="en-US" dirty="0" smtClean="0"/>
              <a:t>oon </a:t>
            </a:r>
            <a:r>
              <a:rPr lang="en-US" dirty="0"/>
              <a:t>B</a:t>
            </a:r>
            <a:r>
              <a:rPr lang="en-US" dirty="0" smtClean="0"/>
              <a:t>ay</a:t>
            </a:r>
          </a:p>
          <a:p>
            <a:r>
              <a:rPr lang="en-US" dirty="0" smtClean="0"/>
              <a:t>-Learning Communities</a:t>
            </a:r>
          </a:p>
          <a:p>
            <a:r>
              <a:rPr lang="en-US" dirty="0" smtClean="0"/>
              <a:t>-STEM 4 ECE: check in with faculty/staff involved</a:t>
            </a:r>
          </a:p>
          <a:p>
            <a:r>
              <a:rPr lang="en-US" dirty="0" smtClean="0"/>
              <a:t>-TLC: check in with faculty/staff involved</a:t>
            </a:r>
          </a:p>
          <a:p>
            <a:r>
              <a:rPr lang="en-US" dirty="0" smtClean="0"/>
              <a:t>-CWA LIBR 100 section</a:t>
            </a:r>
          </a:p>
          <a:p>
            <a:r>
              <a:rPr lang="en-US" dirty="0" smtClean="0"/>
              <a:t>-Connection with CTE (potential JAM collaboration)</a:t>
            </a:r>
          </a:p>
          <a:p>
            <a:r>
              <a:rPr lang="en-US" dirty="0"/>
              <a:t>	</a:t>
            </a:r>
            <a:r>
              <a:rPr lang="en-US" dirty="0" smtClean="0"/>
              <a:t>*overall information competency support in future JAMs </a:t>
            </a:r>
          </a:p>
          <a:p>
            <a:r>
              <a:rPr lang="en-US" dirty="0" smtClean="0"/>
              <a:t>-Potential Learning Community with Athletics </a:t>
            </a:r>
          </a:p>
          <a:p>
            <a:endParaRPr lang="en-US" dirty="0" smtClean="0"/>
          </a:p>
          <a:p>
            <a:endParaRPr lang="en-US" dirty="0"/>
          </a:p>
        </p:txBody>
      </p:sp>
      <p:sp>
        <p:nvSpPr>
          <p:cNvPr id="3" name="Title 2"/>
          <p:cNvSpPr>
            <a:spLocks noGrp="1"/>
          </p:cNvSpPr>
          <p:nvPr>
            <p:ph type="title"/>
          </p:nvPr>
        </p:nvSpPr>
        <p:spPr/>
        <p:txBody>
          <a:bodyPr/>
          <a:lstStyle/>
          <a:p>
            <a:r>
              <a:rPr lang="en-US" dirty="0" smtClean="0"/>
              <a:t>Notes</a:t>
            </a:r>
            <a:endParaRPr lang="en-US" dirty="0"/>
          </a:p>
        </p:txBody>
      </p:sp>
    </p:spTree>
    <p:extLst>
      <p:ext uri="{BB962C8B-B14F-4D97-AF65-F5344CB8AC3E}">
        <p14:creationId xmlns:p14="http://schemas.microsoft.com/office/powerpoint/2010/main" val="9960069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Shape 83"/>
          <p:cNvSpPr txBox="1">
            <a:spLocks noGrp="1"/>
          </p:cNvSpPr>
          <p:nvPr>
            <p:ph type="body" idx="1"/>
          </p:nvPr>
        </p:nvSpPr>
        <p:spPr>
          <a:xfrm>
            <a:off x="511575" y="1134900"/>
            <a:ext cx="8229600" cy="3725858"/>
          </a:xfrm>
          <a:prstGeom prst="rect">
            <a:avLst/>
          </a:prstGeom>
        </p:spPr>
        <p:txBody>
          <a:bodyPr lIns="91425" tIns="91425" rIns="91425" bIns="91425" anchor="t" anchorCtr="0">
            <a:noAutofit/>
          </a:bodyPr>
          <a:lstStyle/>
          <a:p>
            <a:pPr marL="228600" indent="-228600" rtl="0">
              <a:spcBef>
                <a:spcPts val="0"/>
              </a:spcBef>
              <a:buNone/>
            </a:pPr>
            <a:r>
              <a:rPr lang="en" sz="1200" dirty="0">
                <a:latin typeface="Arial"/>
                <a:ea typeface="Arial"/>
                <a:cs typeface="Arial"/>
                <a:sym typeface="Arial"/>
              </a:rPr>
              <a:t>We need someone with expertise in managing, creating, and </a:t>
            </a:r>
            <a:r>
              <a:rPr lang="en" sz="1200" dirty="0" smtClean="0">
                <a:latin typeface="Arial"/>
                <a:ea typeface="Arial"/>
                <a:cs typeface="Arial"/>
                <a:sym typeface="Arial"/>
              </a:rPr>
              <a:t>assessing </a:t>
            </a:r>
            <a:r>
              <a:rPr lang="en" sz="1200" dirty="0">
                <a:latin typeface="Arial"/>
                <a:ea typeface="Arial"/>
                <a:cs typeface="Arial"/>
                <a:sym typeface="Arial"/>
              </a:rPr>
              <a:t>electronic resources and </a:t>
            </a:r>
            <a:r>
              <a:rPr lang="en" sz="1200" dirty="0" smtClean="0">
                <a:latin typeface="Arial"/>
                <a:ea typeface="Arial"/>
                <a:cs typeface="Arial"/>
                <a:sym typeface="Arial"/>
              </a:rPr>
              <a:t>services.</a:t>
            </a:r>
          </a:p>
          <a:p>
            <a:pPr marL="228600" indent="-228600" rtl="0">
              <a:lnSpc>
                <a:spcPct val="150000"/>
              </a:lnSpc>
              <a:spcBef>
                <a:spcPts val="0"/>
              </a:spcBef>
              <a:buFont typeface="Arial" panose="020B0604020202020204" pitchFamily="34" charset="0"/>
              <a:buChar char="•"/>
            </a:pPr>
            <a:r>
              <a:rPr lang="en" sz="1200" dirty="0" smtClean="0">
                <a:latin typeface="Arial"/>
                <a:ea typeface="Arial"/>
                <a:cs typeface="Arial"/>
                <a:sym typeface="Arial"/>
              </a:rPr>
              <a:t>Currently ad hoc</a:t>
            </a:r>
          </a:p>
          <a:p>
            <a:pPr marL="228600" indent="-228600" rtl="0">
              <a:lnSpc>
                <a:spcPct val="150000"/>
              </a:lnSpc>
              <a:spcBef>
                <a:spcPts val="0"/>
              </a:spcBef>
              <a:buFont typeface="Arial" panose="020B0604020202020204" pitchFamily="34" charset="0"/>
              <a:buChar char="•"/>
            </a:pPr>
            <a:r>
              <a:rPr lang="en" sz="1200" dirty="0" smtClean="0">
                <a:latin typeface="Arial"/>
                <a:ea typeface="Arial"/>
                <a:cs typeface="Arial"/>
                <a:sym typeface="Arial"/>
              </a:rPr>
              <a:t>No expertise in technology and no time to invest in professional development</a:t>
            </a:r>
          </a:p>
          <a:p>
            <a:pPr marL="228600" indent="-228600" rtl="0">
              <a:lnSpc>
                <a:spcPct val="150000"/>
              </a:lnSpc>
              <a:spcBef>
                <a:spcPts val="0"/>
              </a:spcBef>
              <a:buFont typeface="Arial" panose="020B0604020202020204" pitchFamily="34" charset="0"/>
              <a:buChar char="•"/>
            </a:pPr>
            <a:r>
              <a:rPr lang="en" sz="1200" dirty="0" smtClean="0">
                <a:latin typeface="Arial"/>
                <a:ea typeface="Arial"/>
                <a:cs typeface="Arial"/>
                <a:sym typeface="Arial"/>
              </a:rPr>
              <a:t>Technology will increasingly be an crucial component of library services</a:t>
            </a:r>
          </a:p>
          <a:p>
            <a:pPr marL="228600" indent="-228600" rtl="0">
              <a:lnSpc>
                <a:spcPct val="150000"/>
              </a:lnSpc>
              <a:spcBef>
                <a:spcPts val="0"/>
              </a:spcBef>
              <a:buFont typeface="Arial" panose="020B0604020202020204" pitchFamily="34" charset="0"/>
              <a:buChar char="•"/>
            </a:pPr>
            <a:r>
              <a:rPr lang="en" sz="1200" dirty="0" smtClean="0">
                <a:latin typeface="Arial"/>
                <a:ea typeface="Arial"/>
                <a:cs typeface="Arial"/>
                <a:sym typeface="Arial"/>
              </a:rPr>
              <a:t>Keep up with current research and library technologies that can benefit the Cañada community</a:t>
            </a:r>
          </a:p>
          <a:p>
            <a:pPr marL="228600" indent="-228600" rtl="0">
              <a:lnSpc>
                <a:spcPct val="150000"/>
              </a:lnSpc>
              <a:spcBef>
                <a:spcPts val="0"/>
              </a:spcBef>
              <a:buFont typeface="Arial" panose="020B0604020202020204" pitchFamily="34" charset="0"/>
              <a:buChar char="•"/>
            </a:pPr>
            <a:r>
              <a:rPr lang="en" sz="1200" dirty="0" smtClean="0">
                <a:latin typeface="Arial"/>
                <a:ea typeface="Arial"/>
                <a:cs typeface="Arial"/>
                <a:sym typeface="Arial"/>
              </a:rPr>
              <a:t>Supporting open access initiatives</a:t>
            </a:r>
          </a:p>
          <a:p>
            <a:pPr marL="228600" indent="-228600" rtl="0">
              <a:lnSpc>
                <a:spcPct val="150000"/>
              </a:lnSpc>
              <a:spcBef>
                <a:spcPts val="0"/>
              </a:spcBef>
              <a:buFont typeface="Arial" panose="020B0604020202020204" pitchFamily="34" charset="0"/>
              <a:buChar char="•"/>
            </a:pPr>
            <a:r>
              <a:rPr lang="en" sz="1200" dirty="0" smtClean="0">
                <a:latin typeface="Arial"/>
                <a:ea typeface="Arial"/>
                <a:cs typeface="Arial"/>
                <a:sym typeface="Arial"/>
              </a:rPr>
              <a:t>Research affectiveness of current electronic resources and services</a:t>
            </a:r>
          </a:p>
          <a:p>
            <a:pPr marL="228600" indent="-228600" rtl="0">
              <a:lnSpc>
                <a:spcPct val="150000"/>
              </a:lnSpc>
              <a:spcBef>
                <a:spcPts val="0"/>
              </a:spcBef>
              <a:buFont typeface="Arial" panose="020B0604020202020204" pitchFamily="34" charset="0"/>
              <a:buChar char="•"/>
            </a:pPr>
            <a:r>
              <a:rPr lang="en" sz="1200" dirty="0" smtClean="0">
                <a:latin typeface="Arial"/>
                <a:ea typeface="Arial"/>
                <a:cs typeface="Arial"/>
                <a:sym typeface="Arial"/>
              </a:rPr>
              <a:t>Currently we have no one (staff or faculty) with techonlogy expertise</a:t>
            </a:r>
          </a:p>
          <a:p>
            <a:pPr marL="228600" lvl="1" indent="-228600">
              <a:buFont typeface="Arial" panose="020B0604020202020204" pitchFamily="34" charset="0"/>
              <a:buChar char="•"/>
            </a:pPr>
            <a:endParaRPr sz="1400" dirty="0">
              <a:latin typeface="Arial"/>
              <a:ea typeface="Arial"/>
              <a:cs typeface="Arial"/>
              <a:sym typeface="Arial"/>
            </a:endParaRPr>
          </a:p>
          <a:p>
            <a:pPr rtl="0">
              <a:spcBef>
                <a:spcPts val="0"/>
              </a:spcBef>
              <a:buNone/>
            </a:pPr>
            <a:endParaRPr sz="1400" dirty="0">
              <a:latin typeface="Arial"/>
              <a:ea typeface="Arial"/>
              <a:cs typeface="Arial"/>
              <a:sym typeface="Arial"/>
            </a:endParaRPr>
          </a:p>
        </p:txBody>
      </p:sp>
      <p:sp>
        <p:nvSpPr>
          <p:cNvPr id="84" name="Shape 84"/>
          <p:cNvSpPr txBox="1">
            <a:spLocks noGrp="1"/>
          </p:cNvSpPr>
          <p:nvPr>
            <p:ph type="title"/>
          </p:nvPr>
        </p:nvSpPr>
        <p:spPr>
          <a:xfrm>
            <a:off x="457200" y="13321"/>
            <a:ext cx="8229600" cy="857400"/>
          </a:xfrm>
          <a:prstGeom prst="rect">
            <a:avLst/>
          </a:prstGeom>
        </p:spPr>
        <p:txBody>
          <a:bodyPr lIns="91425" tIns="91425" rIns="91425" bIns="91425" anchor="ctr" anchorCtr="0">
            <a:noAutofit/>
          </a:bodyPr>
          <a:lstStyle/>
          <a:p>
            <a:pPr>
              <a:spcBef>
                <a:spcPts val="0"/>
              </a:spcBef>
              <a:buNone/>
            </a:pPr>
            <a:r>
              <a:rPr lang="en" dirty="0"/>
              <a:t>Emerging Technologies</a:t>
            </a:r>
          </a:p>
        </p:txBody>
      </p:sp>
      <p:pic>
        <p:nvPicPr>
          <p:cNvPr id="2" name="-6YmpAH2CN0"/>
          <p:cNvPicPr>
            <a:picLocks noRot="1" noChangeAspect="1"/>
          </p:cNvPicPr>
          <p:nvPr>
            <a:videoFile r:link="rId1"/>
          </p:nvPr>
        </p:nvPicPr>
        <p:blipFill>
          <a:blip r:embed="rId4"/>
          <a:stretch>
            <a:fillRect/>
          </a:stretch>
        </p:blipFill>
        <p:spPr>
          <a:xfrm>
            <a:off x="3310970" y="3627302"/>
            <a:ext cx="1946830" cy="1095092"/>
          </a:xfrm>
          <a:prstGeom prst="rect">
            <a:avLst/>
          </a:prstGeom>
        </p:spPr>
      </p:pic>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7" fill="hold" display="0">
                  <p:stCondLst>
                    <p:cond delay="indefinite"/>
                  </p:st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Shape 89"/>
          <p:cNvSpPr txBox="1">
            <a:spLocks noGrp="1"/>
          </p:cNvSpPr>
          <p:nvPr>
            <p:ph type="body" idx="1"/>
          </p:nvPr>
        </p:nvSpPr>
        <p:spPr>
          <a:xfrm>
            <a:off x="457200" y="1200150"/>
            <a:ext cx="8229600" cy="3630300"/>
          </a:xfrm>
          <a:prstGeom prst="rect">
            <a:avLst/>
          </a:prstGeom>
        </p:spPr>
        <p:txBody>
          <a:bodyPr lIns="91425" tIns="91425" rIns="91425" bIns="91425" anchor="t" anchorCtr="0">
            <a:noAutofit/>
          </a:bodyPr>
          <a:lstStyle/>
          <a:p>
            <a:pPr marL="342900" lvl="0" indent="-342900">
              <a:lnSpc>
                <a:spcPct val="150000"/>
              </a:lnSpc>
              <a:buFont typeface="Arial" panose="020B0604020202020204" pitchFamily="34" charset="0"/>
              <a:buChar char="•"/>
            </a:pPr>
            <a:r>
              <a:rPr lang="en-US" dirty="0"/>
              <a:t>More workshops, collaboration, and programs to promote new and existing services and </a:t>
            </a:r>
            <a:r>
              <a:rPr lang="en-US" dirty="0" smtClean="0"/>
              <a:t>resources both on campus and in our community.</a:t>
            </a:r>
            <a:endParaRPr lang="en-US" dirty="0"/>
          </a:p>
          <a:p>
            <a:pPr marL="342900" indent="-342900">
              <a:lnSpc>
                <a:spcPct val="150000"/>
              </a:lnSpc>
              <a:buFont typeface="Arial" panose="020B0604020202020204" pitchFamily="34" charset="0"/>
              <a:buChar char="•"/>
            </a:pPr>
            <a:r>
              <a:rPr lang="en" dirty="0" smtClean="0"/>
              <a:t>Support for student orgainizations and services, </a:t>
            </a:r>
            <a:r>
              <a:rPr lang="en-US" dirty="0" smtClean="0"/>
              <a:t>paying </a:t>
            </a:r>
            <a:r>
              <a:rPr lang="en-US" dirty="0"/>
              <a:t>close attention to student diversity organizations and </a:t>
            </a:r>
            <a:r>
              <a:rPr lang="en-US" dirty="0" smtClean="0"/>
              <a:t>other programs that address equity. </a:t>
            </a:r>
          </a:p>
          <a:p>
            <a:pPr marL="342900" indent="-342900">
              <a:lnSpc>
                <a:spcPct val="150000"/>
              </a:lnSpc>
              <a:buFont typeface="Arial" panose="020B0604020202020204" pitchFamily="34" charset="0"/>
              <a:buChar char="•"/>
            </a:pPr>
            <a:r>
              <a:rPr lang="en-US" dirty="0" smtClean="0"/>
              <a:t>Increasing support for honors program and PTK</a:t>
            </a:r>
          </a:p>
          <a:p>
            <a:pPr marL="342900" indent="-342900">
              <a:lnSpc>
                <a:spcPct val="150000"/>
              </a:lnSpc>
              <a:buFont typeface="Arial" panose="020B0604020202020204" pitchFamily="34" charset="0"/>
              <a:buChar char="•"/>
            </a:pPr>
            <a:r>
              <a:rPr lang="en-US" dirty="0" smtClean="0"/>
              <a:t>Offer more LIBR 100 sections and Learning Communities with other departments</a:t>
            </a:r>
          </a:p>
          <a:p>
            <a:pPr marL="342900" indent="-342900">
              <a:buFont typeface="Arial" panose="020B0604020202020204" pitchFamily="34" charset="0"/>
              <a:buChar char="•"/>
            </a:pPr>
            <a:endParaRPr lang="en-US" dirty="0" smtClean="0"/>
          </a:p>
        </p:txBody>
      </p:sp>
      <p:sp>
        <p:nvSpPr>
          <p:cNvPr id="90" name="Shape 90"/>
          <p:cNvSpPr txBox="1">
            <a:spLocks noGrp="1"/>
          </p:cNvSpPr>
          <p:nvPr>
            <p:ph type="title"/>
          </p:nvPr>
        </p:nvSpPr>
        <p:spPr>
          <a:xfrm>
            <a:off x="457200" y="13321"/>
            <a:ext cx="8229600" cy="857400"/>
          </a:xfrm>
          <a:prstGeom prst="rect">
            <a:avLst/>
          </a:prstGeom>
        </p:spPr>
        <p:txBody>
          <a:bodyPr lIns="91425" tIns="91425" rIns="91425" bIns="91425" anchor="ctr" anchorCtr="0">
            <a:noAutofit/>
          </a:bodyPr>
          <a:lstStyle/>
          <a:p>
            <a:pPr>
              <a:spcBef>
                <a:spcPts val="0"/>
              </a:spcBef>
              <a:buNone/>
            </a:pPr>
            <a:r>
              <a:rPr lang="en" dirty="0" smtClean="0"/>
              <a:t>Outreach and Instruction</a:t>
            </a:r>
            <a:endParaRPr lang="en" dirty="0"/>
          </a:p>
        </p:txBody>
      </p:sp>
    </p:spTree>
  </p:cSld>
  <p:clrMapOvr>
    <a:masterClrMapping/>
  </p:clrMapOvr>
  <p:transition spd="slow">
    <p:cu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Shape 95"/>
          <p:cNvSpPr txBox="1">
            <a:spLocks noGrp="1"/>
          </p:cNvSpPr>
          <p:nvPr>
            <p:ph type="body" idx="1"/>
          </p:nvPr>
        </p:nvSpPr>
        <p:spPr>
          <a:xfrm>
            <a:off x="457200" y="1200150"/>
            <a:ext cx="8229600" cy="3630300"/>
          </a:xfrm>
          <a:prstGeom prst="rect">
            <a:avLst/>
          </a:prstGeom>
        </p:spPr>
        <p:txBody>
          <a:bodyPr lIns="91425" tIns="91425" rIns="91425" bIns="91425" anchor="t" anchorCtr="0">
            <a:noAutofit/>
          </a:bodyPr>
          <a:lstStyle/>
          <a:p>
            <a:pPr marL="1374775"/>
            <a:r>
              <a:rPr lang="en" sz="1800" dirty="0"/>
              <a:t>Increase enrollment by partnering with college </a:t>
            </a:r>
            <a:r>
              <a:rPr lang="en" sz="1800" dirty="0" smtClean="0"/>
              <a:t>recruitment and </a:t>
            </a:r>
            <a:r>
              <a:rPr lang="en" sz="1800" dirty="0" smtClean="0"/>
              <a:t>marketing </a:t>
            </a:r>
            <a:r>
              <a:rPr lang="en" sz="1800" dirty="0"/>
              <a:t>and going out into the community and visiting public libraries, high schools, and more.</a:t>
            </a:r>
          </a:p>
          <a:p>
            <a:pPr marL="1374775">
              <a:spcBef>
                <a:spcPts val="0"/>
              </a:spcBef>
              <a:buNone/>
            </a:pPr>
            <a:endParaRPr lang="en-US" sz="1800" dirty="0" smtClean="0"/>
          </a:p>
          <a:p>
            <a:pPr marL="1374775"/>
            <a:r>
              <a:rPr lang="en-US" sz="1800" dirty="0"/>
              <a:t>More use of electronic resources purchased for students, faculty, administration, and staff.</a:t>
            </a:r>
          </a:p>
          <a:p>
            <a:pPr>
              <a:spcBef>
                <a:spcPts val="0"/>
              </a:spcBef>
              <a:buNone/>
            </a:pPr>
            <a:endParaRPr lang="en-US" sz="1800" dirty="0" smtClean="0"/>
          </a:p>
          <a:p>
            <a:pPr marL="1374775">
              <a:spcBef>
                <a:spcPts val="0"/>
              </a:spcBef>
              <a:buNone/>
            </a:pPr>
            <a:r>
              <a:rPr lang="en-US" sz="1800" dirty="0" smtClean="0"/>
              <a:t>Supports pathways by increasing reference, orientations, and LIBR 100 sections that support and enhance current course offerings.</a:t>
            </a:r>
          </a:p>
          <a:p>
            <a:pPr marL="1374775">
              <a:spcBef>
                <a:spcPts val="0"/>
              </a:spcBef>
              <a:buNone/>
            </a:pPr>
            <a:endParaRPr lang="en-US" sz="1800" dirty="0"/>
          </a:p>
          <a:p>
            <a:pPr marL="1374775" lvl="0"/>
            <a:r>
              <a:rPr lang="en-US" sz="1800" dirty="0" smtClean="0"/>
              <a:t>More support and services for faculty. </a:t>
            </a:r>
            <a:r>
              <a:rPr lang="en-US" sz="1800" dirty="0">
                <a:latin typeface="Times New Roman" panose="02020603050405020304" pitchFamily="18" charset="0"/>
                <a:cs typeface="Times New Roman" panose="02020603050405020304" pitchFamily="18" charset="0"/>
              </a:rPr>
              <a:t>M</a:t>
            </a:r>
            <a:r>
              <a:rPr lang="en-US" sz="1800" dirty="0" smtClean="0">
                <a:latin typeface="Times New Roman" panose="02020603050405020304" pitchFamily="18" charset="0"/>
                <a:cs typeface="Times New Roman" panose="02020603050405020304" pitchFamily="18" charset="0"/>
              </a:rPr>
              <a:t>ore </a:t>
            </a:r>
            <a:r>
              <a:rPr lang="en" sz="1800" dirty="0">
                <a:latin typeface="Times New Roman" panose="02020603050405020304" pitchFamily="18" charset="0"/>
                <a:cs typeface="Times New Roman" panose="02020603050405020304" pitchFamily="18" charset="0"/>
                <a:sym typeface="Arial"/>
              </a:rPr>
              <a:t>o</a:t>
            </a:r>
            <a:r>
              <a:rPr lang="en" sz="1800" dirty="0" smtClean="0">
                <a:latin typeface="Times New Roman" panose="02020603050405020304" pitchFamily="18" charset="0"/>
                <a:ea typeface="Arial"/>
                <a:cs typeface="Times New Roman" panose="02020603050405020304" pitchFamily="18" charset="0"/>
                <a:sym typeface="Arial"/>
              </a:rPr>
              <a:t>nline resources, online tutorials, online guides, videos, workshops, tell us what </a:t>
            </a:r>
            <a:r>
              <a:rPr lang="en" sz="1800" dirty="0">
                <a:latin typeface="Times New Roman" panose="02020603050405020304" pitchFamily="18" charset="0"/>
                <a:ea typeface="Arial"/>
                <a:cs typeface="Times New Roman" panose="02020603050405020304" pitchFamily="18" charset="0"/>
                <a:sym typeface="Arial"/>
              </a:rPr>
              <a:t>you want</a:t>
            </a:r>
            <a:r>
              <a:rPr lang="en" sz="1800" dirty="0" smtClean="0">
                <a:latin typeface="Times New Roman" panose="02020603050405020304" pitchFamily="18" charset="0"/>
                <a:ea typeface="Arial"/>
                <a:cs typeface="Times New Roman" panose="02020603050405020304" pitchFamily="18" charset="0"/>
                <a:sym typeface="Arial"/>
              </a:rPr>
              <a:t>!</a:t>
            </a:r>
            <a:endParaRPr lang="en" sz="1800" dirty="0">
              <a:latin typeface="Times New Roman" panose="02020603050405020304" pitchFamily="18" charset="0"/>
              <a:ea typeface="Arial"/>
              <a:cs typeface="Times New Roman" panose="02020603050405020304" pitchFamily="18" charset="0"/>
              <a:sym typeface="Arial"/>
            </a:endParaRPr>
          </a:p>
        </p:txBody>
      </p:sp>
      <p:sp>
        <p:nvSpPr>
          <p:cNvPr id="96" name="Shape 96"/>
          <p:cNvSpPr txBox="1">
            <a:spLocks noGrp="1"/>
          </p:cNvSpPr>
          <p:nvPr>
            <p:ph type="title"/>
          </p:nvPr>
        </p:nvSpPr>
        <p:spPr>
          <a:xfrm>
            <a:off x="457200" y="13321"/>
            <a:ext cx="8229600" cy="857400"/>
          </a:xfrm>
          <a:prstGeom prst="rect">
            <a:avLst/>
          </a:prstGeom>
        </p:spPr>
        <p:txBody>
          <a:bodyPr lIns="91425" tIns="91425" rIns="91425" bIns="91425" anchor="ctr" anchorCtr="0">
            <a:noAutofit/>
          </a:bodyPr>
          <a:lstStyle/>
          <a:p>
            <a:pPr>
              <a:spcBef>
                <a:spcPts val="0"/>
              </a:spcBef>
              <a:buNone/>
            </a:pPr>
            <a:r>
              <a:rPr lang="en" dirty="0"/>
              <a:t>How it H</a:t>
            </a:r>
            <a:r>
              <a:rPr lang="en" dirty="0" smtClean="0"/>
              <a:t>elps the </a:t>
            </a:r>
            <a:r>
              <a:rPr lang="en" dirty="0"/>
              <a:t>C</a:t>
            </a:r>
            <a:r>
              <a:rPr lang="en" dirty="0" smtClean="0"/>
              <a:t>ollege</a:t>
            </a:r>
            <a:endParaRPr lang="en" dirty="0"/>
          </a:p>
        </p:txBody>
      </p:sp>
      <p:pic>
        <p:nvPicPr>
          <p:cNvPr id="2" name="Picture 1"/>
          <p:cNvPicPr>
            <a:picLocks noChangeAspect="1"/>
          </p:cNvPicPr>
          <p:nvPr/>
        </p:nvPicPr>
        <p:blipFill>
          <a:blip r:embed="rId3"/>
          <a:stretch>
            <a:fillRect/>
          </a:stretch>
        </p:blipFill>
        <p:spPr>
          <a:xfrm>
            <a:off x="960474" y="3178822"/>
            <a:ext cx="711463" cy="711463"/>
          </a:xfrm>
          <a:prstGeom prst="rect">
            <a:avLst/>
          </a:prstGeom>
        </p:spPr>
      </p:pic>
      <p:pic>
        <p:nvPicPr>
          <p:cNvPr id="4" name="Picture 3"/>
          <p:cNvPicPr>
            <a:picLocks noChangeAspect="1"/>
          </p:cNvPicPr>
          <p:nvPr/>
        </p:nvPicPr>
        <p:blipFill>
          <a:blip r:embed="rId4"/>
          <a:stretch>
            <a:fillRect/>
          </a:stretch>
        </p:blipFill>
        <p:spPr>
          <a:xfrm>
            <a:off x="987365" y="4031528"/>
            <a:ext cx="657679" cy="657679"/>
          </a:xfrm>
          <a:prstGeom prst="rect">
            <a:avLst/>
          </a:prstGeom>
        </p:spPr>
      </p:pic>
      <p:pic>
        <p:nvPicPr>
          <p:cNvPr id="7" name="Picture 6"/>
          <p:cNvPicPr>
            <a:picLocks noChangeAspect="1"/>
          </p:cNvPicPr>
          <p:nvPr/>
        </p:nvPicPr>
        <p:blipFill>
          <a:blip r:embed="rId5"/>
          <a:stretch>
            <a:fillRect/>
          </a:stretch>
        </p:blipFill>
        <p:spPr>
          <a:xfrm>
            <a:off x="936960" y="1368053"/>
            <a:ext cx="758487" cy="758487"/>
          </a:xfrm>
          <a:prstGeom prst="rect">
            <a:avLst/>
          </a:prstGeom>
        </p:spPr>
      </p:pic>
      <p:pic>
        <p:nvPicPr>
          <p:cNvPr id="8" name="Picture 7"/>
          <p:cNvPicPr>
            <a:picLocks noChangeAspect="1"/>
          </p:cNvPicPr>
          <p:nvPr/>
        </p:nvPicPr>
        <p:blipFill>
          <a:blip r:embed="rId6"/>
          <a:stretch>
            <a:fillRect/>
          </a:stretch>
        </p:blipFill>
        <p:spPr>
          <a:xfrm>
            <a:off x="1041688" y="2378163"/>
            <a:ext cx="549036" cy="549036"/>
          </a:xfrm>
          <a:prstGeom prst="rect">
            <a:avLst/>
          </a:prstGeom>
        </p:spPr>
      </p:pic>
    </p:spTree>
  </p:cSld>
  <p:clrMapOvr>
    <a:masterClrMapping/>
  </p:clrMapOvr>
  <p:transition spd="slow">
    <p:cu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pPr marL="1425575" indent="-285750">
              <a:buFont typeface="Arial" panose="020B0604020202020204" pitchFamily="34" charset="0"/>
              <a:buChar char="•"/>
            </a:pPr>
            <a:r>
              <a:rPr lang="en-US" sz="1400" dirty="0" smtClean="0">
                <a:latin typeface="+mj-lt"/>
              </a:rPr>
              <a:t>Research shows library services and instruction improve student success and retention (Wong &amp; </a:t>
            </a:r>
            <a:r>
              <a:rPr lang="en-US" sz="1400" dirty="0" smtClean="0">
                <a:latin typeface="+mj-lt"/>
              </a:rPr>
              <a:t>Cmor</a:t>
            </a:r>
            <a:r>
              <a:rPr lang="en-US" sz="1400" dirty="0" smtClean="0">
                <a:latin typeface="+mj-lt"/>
              </a:rPr>
              <a:t>; Bowles-Terry; Soria, </a:t>
            </a:r>
            <a:r>
              <a:rPr lang="en-US" sz="1400" dirty="0" smtClean="0">
                <a:latin typeface="+mj-lt"/>
              </a:rPr>
              <a:t>Fransen</a:t>
            </a:r>
            <a:r>
              <a:rPr lang="en-US" sz="1400" dirty="0" smtClean="0">
                <a:latin typeface="+mj-lt"/>
              </a:rPr>
              <a:t>, &amp; </a:t>
            </a:r>
            <a:r>
              <a:rPr lang="en-US" sz="1400" dirty="0" smtClean="0">
                <a:latin typeface="+mj-lt"/>
              </a:rPr>
              <a:t>Nackerud</a:t>
            </a:r>
            <a:r>
              <a:rPr lang="en-US" sz="1400" dirty="0" smtClean="0">
                <a:latin typeface="+mj-lt"/>
              </a:rPr>
              <a:t>; Cox and </a:t>
            </a:r>
            <a:r>
              <a:rPr lang="en-US" sz="1400" dirty="0" smtClean="0">
                <a:latin typeface="+mj-lt"/>
              </a:rPr>
              <a:t>Jantti</a:t>
            </a:r>
            <a:r>
              <a:rPr lang="en-US" sz="1400" dirty="0" smtClean="0">
                <a:latin typeface="+mj-lt"/>
              </a:rPr>
              <a:t>).</a:t>
            </a:r>
          </a:p>
          <a:p>
            <a:pPr marL="1425575" indent="-285750">
              <a:buFont typeface="Arial" panose="020B0604020202020204" pitchFamily="34" charset="0"/>
              <a:buChar char="•"/>
            </a:pPr>
            <a:r>
              <a:rPr lang="en-US" sz="1400" dirty="0" smtClean="0">
                <a:latin typeface="+mj-lt"/>
              </a:rPr>
              <a:t>Support student equity by providing increased access such as textbooks, laptops, and academic journals.</a:t>
            </a:r>
          </a:p>
          <a:p>
            <a:pPr marL="1425575" indent="-285750">
              <a:buFont typeface="Arial" panose="020B0604020202020204" pitchFamily="34" charset="0"/>
              <a:buChar char="•"/>
            </a:pPr>
            <a:r>
              <a:rPr lang="en-US" sz="1400" dirty="0" smtClean="0">
                <a:latin typeface="+mj-lt"/>
              </a:rPr>
              <a:t>Students need technology support; many do not have access to a laptop or desktop computer at home or access to the internet. </a:t>
            </a:r>
          </a:p>
          <a:p>
            <a:pPr marL="1425575" indent="-285750">
              <a:buFont typeface="Arial" panose="020B0604020202020204" pitchFamily="34" charset="0"/>
              <a:buChar char="•"/>
            </a:pPr>
            <a:r>
              <a:rPr lang="en-US" sz="1400" dirty="0" smtClean="0">
                <a:latin typeface="+mj-lt"/>
              </a:rPr>
              <a:t>Students view the Library as important to academic success and student satisfaction. </a:t>
            </a:r>
          </a:p>
          <a:p>
            <a:pPr marL="285750" indent="-285750">
              <a:buFont typeface="Arial" panose="020B0604020202020204" pitchFamily="34" charset="0"/>
              <a:buChar char="•"/>
            </a:pPr>
            <a:endParaRPr lang="en-US" sz="1400" dirty="0" smtClean="0">
              <a:latin typeface="+mj-lt"/>
            </a:endParaRPr>
          </a:p>
          <a:p>
            <a:pPr marL="285750" indent="-285750">
              <a:buFont typeface="Arial" panose="020B0604020202020204" pitchFamily="34" charset="0"/>
              <a:buChar char="•"/>
            </a:pPr>
            <a:endParaRPr lang="en-US" sz="1400" dirty="0">
              <a:latin typeface="+mj-lt"/>
            </a:endParaRPr>
          </a:p>
        </p:txBody>
      </p:sp>
      <p:sp>
        <p:nvSpPr>
          <p:cNvPr id="3" name="Title 2"/>
          <p:cNvSpPr>
            <a:spLocks noGrp="1"/>
          </p:cNvSpPr>
          <p:nvPr>
            <p:ph type="title"/>
          </p:nvPr>
        </p:nvSpPr>
        <p:spPr/>
        <p:txBody>
          <a:bodyPr/>
          <a:lstStyle/>
          <a:p>
            <a:r>
              <a:rPr lang="en-US" dirty="0" smtClean="0"/>
              <a:t>How it Helps Students</a:t>
            </a:r>
            <a:endParaRPr lang="en-US" dirty="0"/>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33591" y="3493547"/>
            <a:ext cx="4163462" cy="123463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7"/>
          <p:cNvPicPr>
            <a:picLocks noChangeAspect="1"/>
          </p:cNvPicPr>
          <p:nvPr/>
        </p:nvPicPr>
        <p:blipFill>
          <a:blip r:embed="rId4"/>
          <a:stretch>
            <a:fillRect/>
          </a:stretch>
        </p:blipFill>
        <p:spPr>
          <a:xfrm>
            <a:off x="587006" y="1315510"/>
            <a:ext cx="952500" cy="952500"/>
          </a:xfrm>
          <a:prstGeom prst="rect">
            <a:avLst/>
          </a:prstGeom>
        </p:spPr>
      </p:pic>
    </p:spTree>
    <p:extLst>
      <p:ext uri="{BB962C8B-B14F-4D97-AF65-F5344CB8AC3E}">
        <p14:creationId xmlns:p14="http://schemas.microsoft.com/office/powerpoint/2010/main" val="34144142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US" dirty="0">
                <a:latin typeface="AGaramondPro-Regular" panose="02020502060506020403" pitchFamily="18" charset="0"/>
              </a:rPr>
              <a:t>Title 5 of the California Code of Regulations (§ 58724) contains minimum standards for numbers of </a:t>
            </a:r>
            <a:r>
              <a:rPr lang="en-US" dirty="0" smtClean="0">
                <a:latin typeface="AGaramondPro-Regular" panose="02020502060506020403" pitchFamily="18" charset="0"/>
              </a:rPr>
              <a:t>library faculty </a:t>
            </a:r>
            <a:r>
              <a:rPr lang="en-US" dirty="0">
                <a:latin typeface="AGaramondPro-Regular" panose="02020502060506020403" pitchFamily="18" charset="0"/>
              </a:rPr>
              <a:t>based on student FTES. </a:t>
            </a:r>
            <a:endParaRPr lang="en-US" dirty="0"/>
          </a:p>
        </p:txBody>
      </p:sp>
      <p:sp>
        <p:nvSpPr>
          <p:cNvPr id="3" name="Title 2"/>
          <p:cNvSpPr>
            <a:spLocks noGrp="1"/>
          </p:cNvSpPr>
          <p:nvPr>
            <p:ph type="title"/>
          </p:nvPr>
        </p:nvSpPr>
        <p:spPr/>
        <p:txBody>
          <a:bodyPr/>
          <a:lstStyle/>
          <a:p>
            <a:r>
              <a:rPr lang="en-US" dirty="0" smtClean="0"/>
              <a:t>More</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392705039"/>
              </p:ext>
            </p:extLst>
          </p:nvPr>
        </p:nvGraphicFramePr>
        <p:xfrm>
          <a:off x="736828" y="2251209"/>
          <a:ext cx="3246475" cy="2254812"/>
        </p:xfrm>
        <a:graphic>
          <a:graphicData uri="http://schemas.openxmlformats.org/drawingml/2006/table">
            <a:tbl>
              <a:tblPr firstRow="1" bandRow="1"/>
              <a:tblGrid>
                <a:gridCol w="2145289"/>
                <a:gridCol w="1101186"/>
              </a:tblGrid>
              <a:tr h="525249">
                <a:tc>
                  <a:txBody>
                    <a:bodyPr/>
                    <a:lstStyle/>
                    <a:p>
                      <a:r>
                        <a:rPr lang="en-US" dirty="0" smtClean="0"/>
                        <a:t>FTES</a:t>
                      </a:r>
                      <a:endParaRPr lang="en-US" dirty="0"/>
                    </a:p>
                  </a:txBody>
                  <a:tcPr/>
                </a:tc>
                <a:tc>
                  <a:txBody>
                    <a:bodyPr/>
                    <a:lstStyle/>
                    <a:p>
                      <a:r>
                        <a:rPr lang="en-US" dirty="0" smtClean="0"/>
                        <a:t>Faculty Librarians</a:t>
                      </a:r>
                      <a:endParaRPr lang="en-US" dirty="0"/>
                    </a:p>
                  </a:txBody>
                  <a:tcPr/>
                </a:tc>
              </a:tr>
              <a:tr h="278903">
                <a:tc>
                  <a:txBody>
                    <a:bodyPr/>
                    <a:lstStyle/>
                    <a:p>
                      <a:r>
                        <a:rPr lang="en-US" sz="1400" dirty="0" smtClean="0">
                          <a:latin typeface="Segoe"/>
                        </a:rPr>
                        <a:t>&lt;1,000 </a:t>
                      </a:r>
                      <a:endParaRPr lang="en-US" dirty="0"/>
                    </a:p>
                  </a:txBody>
                  <a:tcPr/>
                </a:tc>
                <a:tc>
                  <a:txBody>
                    <a:bodyPr/>
                    <a:lstStyle/>
                    <a:p>
                      <a:r>
                        <a:rPr lang="en-US" dirty="0" smtClean="0"/>
                        <a:t>2</a:t>
                      </a:r>
                      <a:endParaRPr lang="en-US" dirty="0"/>
                    </a:p>
                  </a:txBody>
                  <a:tcPr/>
                </a:tc>
              </a:tr>
              <a:tr h="360950">
                <a:tc>
                  <a:txBody>
                    <a:bodyPr/>
                    <a:lstStyle/>
                    <a:p>
                      <a:r>
                        <a:rPr lang="en-US" sz="1400" dirty="0" smtClean="0">
                          <a:latin typeface="Segoe"/>
                        </a:rPr>
                        <a:t>1,001 – 3,000 </a:t>
                      </a:r>
                      <a:endParaRPr lang="en-US" dirty="0"/>
                    </a:p>
                  </a:txBody>
                  <a:tcPr>
                    <a:solidFill>
                      <a:srgbClr val="FFFF00"/>
                    </a:solidFill>
                  </a:tcPr>
                </a:tc>
                <a:tc>
                  <a:txBody>
                    <a:bodyPr/>
                    <a:lstStyle/>
                    <a:p>
                      <a:r>
                        <a:rPr lang="en-US" dirty="0" smtClean="0"/>
                        <a:t>3</a:t>
                      </a:r>
                      <a:endParaRPr lang="en-US" dirty="0"/>
                    </a:p>
                  </a:txBody>
                  <a:tcPr>
                    <a:solidFill>
                      <a:srgbClr val="FFFF00"/>
                    </a:solidFill>
                  </a:tcPr>
                </a:tc>
              </a:tr>
              <a:tr h="360950">
                <a:tc>
                  <a:txBody>
                    <a:bodyPr/>
                    <a:lstStyle/>
                    <a:p>
                      <a:r>
                        <a:rPr lang="en-US" sz="1400" dirty="0" smtClean="0">
                          <a:latin typeface="Segoe"/>
                        </a:rPr>
                        <a:t>3,001 – 5,000 </a:t>
                      </a:r>
                      <a:endParaRPr lang="en-US" dirty="0"/>
                    </a:p>
                  </a:txBody>
                  <a:tcPr/>
                </a:tc>
                <a:tc>
                  <a:txBody>
                    <a:bodyPr/>
                    <a:lstStyle/>
                    <a:p>
                      <a:r>
                        <a:rPr lang="en-US" dirty="0" smtClean="0"/>
                        <a:t>4</a:t>
                      </a:r>
                      <a:endParaRPr lang="en-US" dirty="0"/>
                    </a:p>
                  </a:txBody>
                  <a:tcPr/>
                </a:tc>
              </a:tr>
              <a:tr h="376798">
                <a:tc>
                  <a:txBody>
                    <a:bodyPr/>
                    <a:lstStyle/>
                    <a:p>
                      <a:r>
                        <a:rPr lang="en-US" sz="1400" dirty="0" smtClean="0">
                          <a:latin typeface="Segoe"/>
                        </a:rPr>
                        <a:t>5,001 – 7,000 </a:t>
                      </a:r>
                      <a:endParaRPr lang="en-US" dirty="0"/>
                    </a:p>
                  </a:txBody>
                  <a:tcPr/>
                </a:tc>
                <a:tc>
                  <a:txBody>
                    <a:bodyPr/>
                    <a:lstStyle/>
                    <a:p>
                      <a:r>
                        <a:rPr lang="en-US" dirty="0" smtClean="0"/>
                        <a:t>5</a:t>
                      </a:r>
                      <a:endParaRPr lang="en-US" dirty="0"/>
                    </a:p>
                  </a:txBody>
                  <a:tcPr/>
                </a:tc>
              </a:tr>
              <a:tr h="326065">
                <a:tc>
                  <a:txBody>
                    <a:bodyPr/>
                    <a:lstStyle/>
                    <a:p>
                      <a:r>
                        <a:rPr lang="en-US" sz="1400" dirty="0" smtClean="0">
                          <a:latin typeface="Segoe"/>
                        </a:rPr>
                        <a:t>Each Addition 1K </a:t>
                      </a:r>
                      <a:endParaRPr lang="en-US" dirty="0"/>
                    </a:p>
                  </a:txBody>
                  <a:tcPr/>
                </a:tc>
                <a:tc>
                  <a:txBody>
                    <a:bodyPr/>
                    <a:lstStyle/>
                    <a:p>
                      <a:r>
                        <a:rPr lang="en-US" dirty="0" smtClean="0"/>
                        <a:t>.5</a:t>
                      </a:r>
                      <a:endParaRPr lang="en-US" dirty="0"/>
                    </a:p>
                  </a:txBody>
                  <a:tcPr/>
                </a:tc>
              </a:tr>
            </a:tbl>
          </a:graphicData>
        </a:graphic>
      </p:graphicFrame>
      <p:sp>
        <p:nvSpPr>
          <p:cNvPr id="6" name="TextBox 5"/>
          <p:cNvSpPr txBox="1"/>
          <p:nvPr/>
        </p:nvSpPr>
        <p:spPr>
          <a:xfrm>
            <a:off x="4231760" y="2565990"/>
            <a:ext cx="3997842" cy="954107"/>
          </a:xfrm>
          <a:prstGeom prst="rect">
            <a:avLst/>
          </a:prstGeom>
          <a:noFill/>
        </p:spPr>
        <p:txBody>
          <a:bodyPr wrap="square" rtlCol="0">
            <a:spAutoFit/>
          </a:bodyPr>
          <a:lstStyle/>
          <a:p>
            <a:pPr marL="285750" indent="-285750">
              <a:buFont typeface="Arial" panose="020B0604020202020204" pitchFamily="34" charset="0"/>
              <a:buChar char="•"/>
            </a:pPr>
            <a:r>
              <a:rPr lang="en-US" dirty="0" smtClean="0"/>
              <a:t>We only comply with this because of grants</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In 2017 we will have 2.7 FTE Faculty Librarians</a:t>
            </a:r>
            <a:endParaRPr lang="en-US" dirty="0"/>
          </a:p>
        </p:txBody>
      </p:sp>
    </p:spTree>
    <p:extLst>
      <p:ext uri="{BB962C8B-B14F-4D97-AF65-F5344CB8AC3E}">
        <p14:creationId xmlns:p14="http://schemas.microsoft.com/office/powerpoint/2010/main" val="25620327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US" dirty="0" smtClean="0"/>
              <a:t>Technology Committee</a:t>
            </a:r>
          </a:p>
          <a:p>
            <a:r>
              <a:rPr lang="en-US" dirty="0" smtClean="0"/>
              <a:t>Curriculum and Technical Review Committee</a:t>
            </a:r>
          </a:p>
          <a:p>
            <a:r>
              <a:rPr lang="en-US" dirty="0" smtClean="0"/>
              <a:t>ACES</a:t>
            </a:r>
          </a:p>
          <a:p>
            <a:r>
              <a:rPr lang="en-US" dirty="0" smtClean="0"/>
              <a:t>Academic Senate</a:t>
            </a:r>
          </a:p>
          <a:p>
            <a:r>
              <a:rPr lang="en-US" dirty="0" smtClean="0"/>
              <a:t>ACCEL</a:t>
            </a:r>
          </a:p>
          <a:p>
            <a:r>
              <a:rPr lang="en-US" dirty="0" smtClean="0"/>
              <a:t>DREAMers</a:t>
            </a:r>
            <a:r>
              <a:rPr lang="en-US" dirty="0" smtClean="0"/>
              <a:t> Task Force</a:t>
            </a:r>
          </a:p>
          <a:p>
            <a:r>
              <a:rPr lang="en-US" dirty="0" smtClean="0"/>
              <a:t>Instructional Planning Council</a:t>
            </a:r>
          </a:p>
          <a:p>
            <a:r>
              <a:rPr lang="en-US" dirty="0" smtClean="0"/>
              <a:t>Various hiring committees</a:t>
            </a:r>
          </a:p>
          <a:p>
            <a:r>
              <a:rPr lang="en-US" dirty="0" smtClean="0"/>
              <a:t>Grants</a:t>
            </a:r>
          </a:p>
          <a:p>
            <a:r>
              <a:rPr lang="en-US" dirty="0"/>
              <a:t>	</a:t>
            </a:r>
            <a:r>
              <a:rPr lang="en-US" dirty="0" smtClean="0"/>
              <a:t>A2B</a:t>
            </a:r>
          </a:p>
          <a:p>
            <a:r>
              <a:rPr lang="en-US" dirty="0"/>
              <a:t>	</a:t>
            </a:r>
            <a:r>
              <a:rPr lang="en-US" dirty="0" smtClean="0"/>
              <a:t>STEM 4 ECE </a:t>
            </a:r>
            <a:endParaRPr lang="en-US" dirty="0"/>
          </a:p>
        </p:txBody>
      </p:sp>
      <p:sp>
        <p:nvSpPr>
          <p:cNvPr id="3" name="Title 2"/>
          <p:cNvSpPr>
            <a:spLocks noGrp="1"/>
          </p:cNvSpPr>
          <p:nvPr>
            <p:ph type="title"/>
          </p:nvPr>
        </p:nvSpPr>
        <p:spPr/>
        <p:txBody>
          <a:bodyPr/>
          <a:lstStyle/>
          <a:p>
            <a:r>
              <a:rPr lang="en-US" dirty="0" smtClean="0"/>
              <a:t>Current Librarian Participation</a:t>
            </a:r>
            <a:endParaRPr lang="en-US" dirty="0"/>
          </a:p>
        </p:txBody>
      </p:sp>
    </p:spTree>
    <p:extLst>
      <p:ext uri="{BB962C8B-B14F-4D97-AF65-F5344CB8AC3E}">
        <p14:creationId xmlns:p14="http://schemas.microsoft.com/office/powerpoint/2010/main" val="5798655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US" dirty="0" smtClean="0"/>
              <a:t>Adjuncts teach the majority of our orientations and staff the majority of hours on our reference desk.</a:t>
            </a:r>
            <a:endParaRPr lang="en-US" dirty="0"/>
          </a:p>
        </p:txBody>
      </p:sp>
      <p:sp>
        <p:nvSpPr>
          <p:cNvPr id="3" name="Title 2"/>
          <p:cNvSpPr>
            <a:spLocks noGrp="1"/>
          </p:cNvSpPr>
          <p:nvPr>
            <p:ph type="title"/>
          </p:nvPr>
        </p:nvSpPr>
        <p:spPr/>
        <p:txBody>
          <a:bodyPr/>
          <a:lstStyle/>
          <a:p>
            <a:r>
              <a:rPr lang="en-US" sz="2800" dirty="0" smtClean="0"/>
              <a:t>Orientations and Reference Spring 2014 - Fall 2015</a:t>
            </a:r>
            <a:endParaRPr lang="en-US" sz="2800" dirty="0"/>
          </a:p>
        </p:txBody>
      </p:sp>
      <p:pic>
        <p:nvPicPr>
          <p:cNvPr id="7" name="Picture 6"/>
          <p:cNvPicPr>
            <a:picLocks noChangeAspect="1"/>
          </p:cNvPicPr>
          <p:nvPr/>
        </p:nvPicPr>
        <p:blipFill>
          <a:blip r:embed="rId3"/>
          <a:stretch>
            <a:fillRect/>
          </a:stretch>
        </p:blipFill>
        <p:spPr>
          <a:xfrm>
            <a:off x="1222449" y="2744214"/>
            <a:ext cx="895350" cy="952500"/>
          </a:xfrm>
          <a:prstGeom prst="rect">
            <a:avLst/>
          </a:prstGeom>
        </p:spPr>
      </p:pic>
      <p:sp>
        <p:nvSpPr>
          <p:cNvPr id="8" name="TextBox 7"/>
          <p:cNvSpPr txBox="1"/>
          <p:nvPr/>
        </p:nvSpPr>
        <p:spPr>
          <a:xfrm>
            <a:off x="457200" y="2065468"/>
            <a:ext cx="2425849" cy="646331"/>
          </a:xfrm>
          <a:prstGeom prst="rect">
            <a:avLst/>
          </a:prstGeom>
          <a:noFill/>
        </p:spPr>
        <p:txBody>
          <a:bodyPr wrap="square" rtlCol="0">
            <a:spAutoFit/>
          </a:bodyPr>
          <a:lstStyle/>
          <a:p>
            <a:pPr algn="ctr"/>
            <a:r>
              <a:rPr lang="en-US" sz="1800" b="1" dirty="0" smtClean="0"/>
              <a:t>Total Orientations</a:t>
            </a:r>
          </a:p>
          <a:p>
            <a:pPr algn="ctr"/>
            <a:r>
              <a:rPr lang="en-US" sz="1800" b="1" u="sng" dirty="0" smtClean="0"/>
              <a:t>230</a:t>
            </a:r>
            <a:endParaRPr lang="en-US" sz="1800" b="1" u="sng" dirty="0"/>
          </a:p>
        </p:txBody>
      </p:sp>
      <p:pic>
        <p:nvPicPr>
          <p:cNvPr id="9" name="Picture 8"/>
          <p:cNvPicPr>
            <a:picLocks noChangeAspect="1"/>
          </p:cNvPicPr>
          <p:nvPr/>
        </p:nvPicPr>
        <p:blipFill>
          <a:blip r:embed="rId4"/>
          <a:stretch>
            <a:fillRect/>
          </a:stretch>
        </p:blipFill>
        <p:spPr>
          <a:xfrm>
            <a:off x="3111859" y="3608030"/>
            <a:ext cx="711496" cy="711496"/>
          </a:xfrm>
          <a:prstGeom prst="rect">
            <a:avLst/>
          </a:prstGeom>
        </p:spPr>
      </p:pic>
      <p:sp>
        <p:nvSpPr>
          <p:cNvPr id="10" name="TextBox 9"/>
          <p:cNvSpPr txBox="1"/>
          <p:nvPr/>
        </p:nvSpPr>
        <p:spPr>
          <a:xfrm>
            <a:off x="3089461" y="2516570"/>
            <a:ext cx="2891991" cy="923330"/>
          </a:xfrm>
          <a:prstGeom prst="rect">
            <a:avLst/>
          </a:prstGeom>
          <a:noFill/>
        </p:spPr>
        <p:txBody>
          <a:bodyPr wrap="square" rtlCol="0">
            <a:spAutoFit/>
          </a:bodyPr>
          <a:lstStyle/>
          <a:p>
            <a:pPr algn="ctr"/>
            <a:r>
              <a:rPr lang="en-US" sz="1800" b="1" dirty="0" smtClean="0"/>
              <a:t>Total Students Reached through Orientations</a:t>
            </a:r>
          </a:p>
          <a:p>
            <a:pPr algn="ctr"/>
            <a:r>
              <a:rPr lang="en-US" sz="1800" b="1" u="sng" dirty="0" smtClean="0"/>
              <a:t>6069</a:t>
            </a:r>
            <a:endParaRPr lang="en-US" sz="1800" b="1" u="sng" dirty="0"/>
          </a:p>
        </p:txBody>
      </p:sp>
      <p:pic>
        <p:nvPicPr>
          <p:cNvPr id="11" name="Picture 10"/>
          <p:cNvPicPr>
            <a:picLocks noChangeAspect="1"/>
          </p:cNvPicPr>
          <p:nvPr/>
        </p:nvPicPr>
        <p:blipFill>
          <a:blip r:embed="rId4"/>
          <a:stretch>
            <a:fillRect/>
          </a:stretch>
        </p:blipFill>
        <p:spPr>
          <a:xfrm>
            <a:off x="3823355" y="3608030"/>
            <a:ext cx="711496" cy="711496"/>
          </a:xfrm>
          <a:prstGeom prst="rect">
            <a:avLst/>
          </a:prstGeom>
        </p:spPr>
      </p:pic>
      <p:pic>
        <p:nvPicPr>
          <p:cNvPr id="12" name="Picture 11"/>
          <p:cNvPicPr>
            <a:picLocks noChangeAspect="1"/>
          </p:cNvPicPr>
          <p:nvPr/>
        </p:nvPicPr>
        <p:blipFill>
          <a:blip r:embed="rId4"/>
          <a:stretch>
            <a:fillRect/>
          </a:stretch>
        </p:blipFill>
        <p:spPr>
          <a:xfrm>
            <a:off x="4534851" y="3606322"/>
            <a:ext cx="711496" cy="711496"/>
          </a:xfrm>
          <a:prstGeom prst="rect">
            <a:avLst/>
          </a:prstGeom>
        </p:spPr>
      </p:pic>
      <p:pic>
        <p:nvPicPr>
          <p:cNvPr id="13" name="Picture 12"/>
          <p:cNvPicPr>
            <a:picLocks noChangeAspect="1"/>
          </p:cNvPicPr>
          <p:nvPr/>
        </p:nvPicPr>
        <p:blipFill>
          <a:blip r:embed="rId4"/>
          <a:stretch>
            <a:fillRect/>
          </a:stretch>
        </p:blipFill>
        <p:spPr>
          <a:xfrm>
            <a:off x="5246347" y="3604614"/>
            <a:ext cx="711496" cy="711496"/>
          </a:xfrm>
          <a:prstGeom prst="rect">
            <a:avLst/>
          </a:prstGeom>
        </p:spPr>
      </p:pic>
      <p:pic>
        <p:nvPicPr>
          <p:cNvPr id="14" name="Picture 13"/>
          <p:cNvPicPr>
            <a:picLocks noChangeAspect="1"/>
          </p:cNvPicPr>
          <p:nvPr/>
        </p:nvPicPr>
        <p:blipFill>
          <a:blip r:embed="rId5"/>
          <a:stretch>
            <a:fillRect/>
          </a:stretch>
        </p:blipFill>
        <p:spPr>
          <a:xfrm>
            <a:off x="6953115" y="2711799"/>
            <a:ext cx="964158" cy="964158"/>
          </a:xfrm>
          <a:prstGeom prst="rect">
            <a:avLst/>
          </a:prstGeom>
        </p:spPr>
      </p:pic>
      <p:sp>
        <p:nvSpPr>
          <p:cNvPr id="15" name="TextBox 14"/>
          <p:cNvSpPr txBox="1"/>
          <p:nvPr/>
        </p:nvSpPr>
        <p:spPr>
          <a:xfrm>
            <a:off x="6003850" y="1944966"/>
            <a:ext cx="2955851" cy="584775"/>
          </a:xfrm>
          <a:prstGeom prst="rect">
            <a:avLst/>
          </a:prstGeom>
          <a:noFill/>
        </p:spPr>
        <p:txBody>
          <a:bodyPr wrap="square" rtlCol="0">
            <a:spAutoFit/>
          </a:bodyPr>
          <a:lstStyle/>
          <a:p>
            <a:pPr algn="ctr"/>
            <a:r>
              <a:rPr lang="en-US" sz="1600" b="1" dirty="0" smtClean="0"/>
              <a:t>Total Reference Questions </a:t>
            </a:r>
            <a:r>
              <a:rPr lang="en-US" sz="1600" b="1" u="sng" dirty="0" smtClean="0"/>
              <a:t>1861</a:t>
            </a:r>
            <a:endParaRPr lang="en-US" sz="1600" b="1" u="sng" dirty="0"/>
          </a:p>
        </p:txBody>
      </p:sp>
      <p:sp>
        <p:nvSpPr>
          <p:cNvPr id="16" name="TextBox 15"/>
          <p:cNvSpPr txBox="1"/>
          <p:nvPr/>
        </p:nvSpPr>
        <p:spPr>
          <a:xfrm>
            <a:off x="843286" y="3769621"/>
            <a:ext cx="1687032" cy="430887"/>
          </a:xfrm>
          <a:prstGeom prst="rect">
            <a:avLst/>
          </a:prstGeom>
          <a:noFill/>
        </p:spPr>
        <p:txBody>
          <a:bodyPr wrap="square" rtlCol="0">
            <a:spAutoFit/>
          </a:bodyPr>
          <a:lstStyle/>
          <a:p>
            <a:pPr algn="ctr"/>
            <a:r>
              <a:rPr lang="en-US" sz="1100" dirty="0" smtClean="0"/>
              <a:t>Almost half are ESL or Basic Skills</a:t>
            </a:r>
            <a:endParaRPr lang="en-US" sz="1100" dirty="0"/>
          </a:p>
        </p:txBody>
      </p:sp>
    </p:spTree>
    <p:extLst>
      <p:ext uri="{BB962C8B-B14F-4D97-AF65-F5344CB8AC3E}">
        <p14:creationId xmlns:p14="http://schemas.microsoft.com/office/powerpoint/2010/main" val="6345730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2800" dirty="0" smtClean="0"/>
              <a:t>Electronic Resource </a:t>
            </a:r>
            <a:r>
              <a:rPr lang="en-US" sz="2800" dirty="0"/>
              <a:t>Use  Spring 2014 - Fall 2015</a:t>
            </a:r>
          </a:p>
        </p:txBody>
      </p:sp>
      <p:sp>
        <p:nvSpPr>
          <p:cNvPr id="4" name="TextBox 3"/>
          <p:cNvSpPr txBox="1"/>
          <p:nvPr/>
        </p:nvSpPr>
        <p:spPr>
          <a:xfrm>
            <a:off x="1883309" y="2371704"/>
            <a:ext cx="1651590" cy="954107"/>
          </a:xfrm>
          <a:prstGeom prst="rect">
            <a:avLst/>
          </a:prstGeom>
          <a:noFill/>
        </p:spPr>
        <p:txBody>
          <a:bodyPr wrap="square" rtlCol="0">
            <a:spAutoFit/>
          </a:bodyPr>
          <a:lstStyle/>
          <a:p>
            <a:pPr algn="ctr"/>
            <a:r>
              <a:rPr lang="en-US" dirty="0" smtClean="0"/>
              <a:t>Website</a:t>
            </a:r>
          </a:p>
          <a:p>
            <a:pPr algn="ctr"/>
            <a:r>
              <a:rPr lang="en-US" dirty="0" smtClean="0"/>
              <a:t>202,805 Page </a:t>
            </a:r>
            <a:r>
              <a:rPr lang="en-US" dirty="0"/>
              <a:t>V</a:t>
            </a:r>
            <a:r>
              <a:rPr lang="en-US" dirty="0" smtClean="0"/>
              <a:t>iews</a:t>
            </a:r>
          </a:p>
          <a:p>
            <a:pPr algn="ctr"/>
            <a:endParaRPr lang="en-US" dirty="0"/>
          </a:p>
        </p:txBody>
      </p:sp>
      <p:sp>
        <p:nvSpPr>
          <p:cNvPr id="5" name="TextBox 4"/>
          <p:cNvSpPr txBox="1"/>
          <p:nvPr/>
        </p:nvSpPr>
        <p:spPr>
          <a:xfrm>
            <a:off x="5734522" y="2525973"/>
            <a:ext cx="1504335" cy="523220"/>
          </a:xfrm>
          <a:prstGeom prst="rect">
            <a:avLst/>
          </a:prstGeom>
          <a:noFill/>
        </p:spPr>
        <p:txBody>
          <a:bodyPr wrap="square" rtlCol="0">
            <a:spAutoFit/>
          </a:bodyPr>
          <a:lstStyle/>
          <a:p>
            <a:pPr algn="ctr"/>
            <a:r>
              <a:rPr lang="en-US" dirty="0" smtClean="0"/>
              <a:t>LibGuides</a:t>
            </a:r>
            <a:endParaRPr lang="en-US" dirty="0" smtClean="0"/>
          </a:p>
          <a:p>
            <a:pPr algn="ctr"/>
            <a:r>
              <a:rPr lang="en-US" dirty="0" smtClean="0"/>
              <a:t>138,938 Hits</a:t>
            </a:r>
            <a:endParaRPr lang="en-US" dirty="0"/>
          </a:p>
        </p:txBody>
      </p:sp>
      <p:sp>
        <p:nvSpPr>
          <p:cNvPr id="6" name="TextBox 5"/>
          <p:cNvSpPr txBox="1"/>
          <p:nvPr/>
        </p:nvSpPr>
        <p:spPr>
          <a:xfrm>
            <a:off x="6856400" y="3832016"/>
            <a:ext cx="1968623" cy="738664"/>
          </a:xfrm>
          <a:prstGeom prst="rect">
            <a:avLst/>
          </a:prstGeom>
          <a:noFill/>
        </p:spPr>
        <p:txBody>
          <a:bodyPr wrap="square" rtlCol="0">
            <a:spAutoFit/>
          </a:bodyPr>
          <a:lstStyle/>
          <a:p>
            <a:pPr algn="ctr"/>
            <a:r>
              <a:rPr lang="en-US" dirty="0" smtClean="0"/>
              <a:t>EBSCO Academic eBook Collection</a:t>
            </a:r>
          </a:p>
          <a:p>
            <a:pPr algn="ctr"/>
            <a:r>
              <a:rPr lang="en-US" dirty="0" smtClean="0"/>
              <a:t>235,999 Sessions</a:t>
            </a:r>
            <a:endParaRPr lang="en-US" dirty="0"/>
          </a:p>
        </p:txBody>
      </p:sp>
      <p:sp>
        <p:nvSpPr>
          <p:cNvPr id="7" name="TextBox 6"/>
          <p:cNvSpPr txBox="1"/>
          <p:nvPr/>
        </p:nvSpPr>
        <p:spPr>
          <a:xfrm>
            <a:off x="290623" y="3756943"/>
            <a:ext cx="1946787" cy="738664"/>
          </a:xfrm>
          <a:prstGeom prst="rect">
            <a:avLst/>
          </a:prstGeom>
          <a:noFill/>
        </p:spPr>
        <p:txBody>
          <a:bodyPr wrap="square" rtlCol="0">
            <a:spAutoFit/>
          </a:bodyPr>
          <a:lstStyle/>
          <a:p>
            <a:pPr algn="ctr"/>
            <a:r>
              <a:rPr lang="en-US" dirty="0" smtClean="0"/>
              <a:t>Databases</a:t>
            </a:r>
          </a:p>
          <a:p>
            <a:pPr algn="ctr"/>
            <a:r>
              <a:rPr lang="en-US" dirty="0" smtClean="0"/>
              <a:t>136360 Sessions</a:t>
            </a:r>
          </a:p>
          <a:p>
            <a:pPr algn="ctr"/>
            <a:r>
              <a:rPr lang="en-US" dirty="0" smtClean="0"/>
              <a:t>372779 Searches</a:t>
            </a:r>
            <a:endParaRPr lang="en-US" dirty="0"/>
          </a:p>
        </p:txBody>
      </p:sp>
      <p:sp>
        <p:nvSpPr>
          <p:cNvPr id="8" name="TextBox 7"/>
          <p:cNvSpPr txBox="1"/>
          <p:nvPr/>
        </p:nvSpPr>
        <p:spPr>
          <a:xfrm>
            <a:off x="3731598" y="3802343"/>
            <a:ext cx="1680804" cy="738664"/>
          </a:xfrm>
          <a:prstGeom prst="rect">
            <a:avLst/>
          </a:prstGeom>
          <a:noFill/>
        </p:spPr>
        <p:txBody>
          <a:bodyPr wrap="square" rtlCol="0">
            <a:spAutoFit/>
          </a:bodyPr>
          <a:lstStyle/>
          <a:p>
            <a:pPr algn="ctr"/>
            <a:r>
              <a:rPr lang="en-US" dirty="0" smtClean="0"/>
              <a:t>YouTube Videos</a:t>
            </a:r>
          </a:p>
          <a:p>
            <a:pPr algn="ctr"/>
            <a:r>
              <a:rPr lang="en-US" dirty="0" smtClean="0"/>
              <a:t>Views</a:t>
            </a:r>
          </a:p>
          <a:p>
            <a:pPr algn="ctr"/>
            <a:r>
              <a:rPr lang="en-US" dirty="0" smtClean="0"/>
              <a:t>9910 Views </a:t>
            </a:r>
          </a:p>
        </p:txBody>
      </p:sp>
      <p:pic>
        <p:nvPicPr>
          <p:cNvPr id="9" name="Picture 8"/>
          <p:cNvPicPr>
            <a:picLocks noChangeAspect="1"/>
          </p:cNvPicPr>
          <p:nvPr/>
        </p:nvPicPr>
        <p:blipFill>
          <a:blip r:embed="rId3"/>
          <a:stretch>
            <a:fillRect/>
          </a:stretch>
        </p:blipFill>
        <p:spPr>
          <a:xfrm>
            <a:off x="2354477" y="1615716"/>
            <a:ext cx="709253" cy="709253"/>
          </a:xfrm>
          <a:prstGeom prst="rect">
            <a:avLst/>
          </a:prstGeom>
        </p:spPr>
      </p:pic>
      <p:pic>
        <p:nvPicPr>
          <p:cNvPr id="10" name="Picture 9"/>
          <p:cNvPicPr>
            <a:picLocks noChangeAspect="1"/>
          </p:cNvPicPr>
          <p:nvPr/>
        </p:nvPicPr>
        <p:blipFill>
          <a:blip r:embed="rId4"/>
          <a:stretch>
            <a:fillRect/>
          </a:stretch>
        </p:blipFill>
        <p:spPr>
          <a:xfrm>
            <a:off x="4117393" y="2972993"/>
            <a:ext cx="859023" cy="859023"/>
          </a:xfrm>
          <a:prstGeom prst="rect">
            <a:avLst/>
          </a:prstGeom>
        </p:spPr>
      </p:pic>
      <p:pic>
        <p:nvPicPr>
          <p:cNvPr id="11" name="Picture 10"/>
          <p:cNvPicPr>
            <a:picLocks noChangeAspect="1"/>
          </p:cNvPicPr>
          <p:nvPr/>
        </p:nvPicPr>
        <p:blipFill>
          <a:blip r:embed="rId5"/>
          <a:stretch>
            <a:fillRect/>
          </a:stretch>
        </p:blipFill>
        <p:spPr>
          <a:xfrm>
            <a:off x="7412086" y="2848757"/>
            <a:ext cx="857250" cy="857250"/>
          </a:xfrm>
          <a:prstGeom prst="rect">
            <a:avLst/>
          </a:prstGeom>
        </p:spPr>
      </p:pic>
      <p:pic>
        <p:nvPicPr>
          <p:cNvPr id="12" name="Picture 11"/>
          <p:cNvPicPr>
            <a:picLocks noChangeAspect="1"/>
          </p:cNvPicPr>
          <p:nvPr/>
        </p:nvPicPr>
        <p:blipFill>
          <a:blip r:embed="rId6"/>
          <a:stretch>
            <a:fillRect/>
          </a:stretch>
        </p:blipFill>
        <p:spPr>
          <a:xfrm>
            <a:off x="787766" y="2753507"/>
            <a:ext cx="952500" cy="952500"/>
          </a:xfrm>
          <a:prstGeom prst="rect">
            <a:avLst/>
          </a:prstGeom>
        </p:spPr>
      </p:pic>
      <p:pic>
        <p:nvPicPr>
          <p:cNvPr id="13" name="Picture 12"/>
          <p:cNvPicPr>
            <a:picLocks noChangeAspect="1"/>
          </p:cNvPicPr>
          <p:nvPr/>
        </p:nvPicPr>
        <p:blipFill>
          <a:blip r:embed="rId7"/>
          <a:stretch>
            <a:fillRect/>
          </a:stretch>
        </p:blipFill>
        <p:spPr>
          <a:xfrm>
            <a:off x="6039597" y="1705937"/>
            <a:ext cx="857250" cy="857250"/>
          </a:xfrm>
          <a:prstGeom prst="rect">
            <a:avLst/>
          </a:prstGeom>
        </p:spPr>
      </p:pic>
    </p:spTree>
    <p:extLst>
      <p:ext uri="{BB962C8B-B14F-4D97-AF65-F5344CB8AC3E}">
        <p14:creationId xmlns:p14="http://schemas.microsoft.com/office/powerpoint/2010/main" val="3934242530"/>
      </p:ext>
    </p:extLst>
  </p:cSld>
  <p:clrMapOvr>
    <a:masterClrMapping/>
  </p:clrMapOvr>
  <p:timing>
    <p:tnLst>
      <p:par>
        <p:cTn id="1" dur="indefinite" restart="never" nodeType="tmRoot"/>
      </p:par>
    </p:tnLst>
  </p:timing>
</p:sld>
</file>

<file path=ppt/theme/theme1.xml><?xml version="1.0" encoding="utf-8"?>
<a:theme xmlns:a="http://schemas.openxmlformats.org/drawingml/2006/main" name="inspiration-board">
  <a:themeElements>
    <a:clrScheme name="Custom 503">
      <a:dk1>
        <a:srgbClr val="000000"/>
      </a:dk1>
      <a:lt1>
        <a:srgbClr val="FFFFFF"/>
      </a:lt1>
      <a:dk2>
        <a:srgbClr val="000000"/>
      </a:dk2>
      <a:lt2>
        <a:srgbClr val="F8F8F8"/>
      </a:lt2>
      <a:accent1>
        <a:srgbClr val="CFCFCF"/>
      </a:accent1>
      <a:accent2>
        <a:srgbClr val="94AE8E"/>
      </a:accent2>
      <a:accent3>
        <a:srgbClr val="4E7A82"/>
      </a:accent3>
      <a:accent4>
        <a:srgbClr val="666699"/>
      </a:accent4>
      <a:accent5>
        <a:srgbClr val="60506F"/>
      </a:accent5>
      <a:accent6>
        <a:srgbClr val="4B4352"/>
      </a:accent6>
      <a:hlink>
        <a:srgbClr val="8694C0"/>
      </a:hlink>
      <a:folHlink>
        <a:srgbClr val="91919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3C78564C5C3C9479E5B329CC830D247" ma:contentTypeVersion="3" ma:contentTypeDescription="Create a new document." ma:contentTypeScope="" ma:versionID="2491c765936e595f967fae12ca003b75">
  <xsd:schema xmlns:xsd="http://www.w3.org/2001/XMLSchema" xmlns:xs="http://www.w3.org/2001/XMLSchema" xmlns:p="http://schemas.microsoft.com/office/2006/metadata/properties" xmlns:ns2="d7de28a7-69e7-4212-8ba1-4879a2293d56" targetNamespace="http://schemas.microsoft.com/office/2006/metadata/properties" ma:root="true" ma:fieldsID="72c908b53b003698313824501ec0e9b2" ns2:_="">
    <xsd:import namespace="d7de28a7-69e7-4212-8ba1-4879a2293d56"/>
    <xsd:element name="properties">
      <xsd:complexType>
        <xsd:sequence>
          <xsd:element name="documentManagement">
            <xsd:complexType>
              <xsd:all>
                <xsd:element ref="ns2:SharedWithUsers" minOccurs="0"/>
                <xsd:element ref="ns2:SharingHintHash"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7de28a7-69e7-4212-8ba1-4879a2293d56"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9" nillable="true" ma:displayName="Sharing Hint Hash" ma:internalName="SharingHintHash" ma:readOnly="true">
      <xsd:simpleType>
        <xsd:restriction base="dms:Text"/>
      </xsd:simpleType>
    </xsd:element>
    <xsd:element name="SharedWithDetails" ma:index="10" nillable="true" ma:displayName="Shared With Details" ma:descrip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B3C7C78-AA6B-4EB1-A0C7-40F3EFF8C75E}">
  <ds:schemaRefs>
    <ds:schemaRef ds:uri="http://purl.org/dc/terms/"/>
    <ds:schemaRef ds:uri="http://www.w3.org/XML/1998/namespace"/>
    <ds:schemaRef ds:uri="http://schemas.microsoft.com/office/2006/documentManagement/types"/>
    <ds:schemaRef ds:uri="http://purl.org/dc/elements/1.1/"/>
    <ds:schemaRef ds:uri="http://purl.org/dc/dcmitype/"/>
    <ds:schemaRef ds:uri="http://schemas.microsoft.com/office/infopath/2007/PartnerControls"/>
    <ds:schemaRef ds:uri="http://schemas.openxmlformats.org/package/2006/metadata/core-properties"/>
    <ds:schemaRef ds:uri="d7de28a7-69e7-4212-8ba1-4879a2293d56"/>
    <ds:schemaRef ds:uri="http://schemas.microsoft.com/office/2006/metadata/properties"/>
  </ds:schemaRefs>
</ds:datastoreItem>
</file>

<file path=customXml/itemProps2.xml><?xml version="1.0" encoding="utf-8"?>
<ds:datastoreItem xmlns:ds="http://schemas.openxmlformats.org/officeDocument/2006/customXml" ds:itemID="{2FC1E95D-FF24-439C-87AA-B6192C54871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7de28a7-69e7-4212-8ba1-4879a2293d5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5995E8B-58AA-43CA-BF3C-283C27D6F09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1095</TotalTime>
  <Words>1386</Words>
  <Application>Microsoft Office PowerPoint</Application>
  <PresentationFormat>On-screen Show (16:9)</PresentationFormat>
  <Paragraphs>135</Paragraphs>
  <Slides>14</Slides>
  <Notes>14</Notes>
  <HiddenSlides>0</HiddenSlides>
  <MMClips>1</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AGaramondPro-Regular</vt:lpstr>
      <vt:lpstr>Arial</vt:lpstr>
      <vt:lpstr>Segoe</vt:lpstr>
      <vt:lpstr>Tahoma</vt:lpstr>
      <vt:lpstr>Times New Roman</vt:lpstr>
      <vt:lpstr>inspiration-board</vt:lpstr>
      <vt:lpstr>Emerging Technologies and Outreach Librarian</vt:lpstr>
      <vt:lpstr>Emerging Technologies</vt:lpstr>
      <vt:lpstr>Outreach and Instruction</vt:lpstr>
      <vt:lpstr>How it Helps the College</vt:lpstr>
      <vt:lpstr>How it Helps Students</vt:lpstr>
      <vt:lpstr>More</vt:lpstr>
      <vt:lpstr>Current Librarian Participation</vt:lpstr>
      <vt:lpstr>Orientations and Reference Spring 2014 - Fall 2015</vt:lpstr>
      <vt:lpstr>Electronic Resource Use  Spring 2014 - Fall 2015</vt:lpstr>
      <vt:lpstr>So What?</vt:lpstr>
      <vt:lpstr>PowerPoint Presentation</vt:lpstr>
      <vt:lpstr>References</vt:lpstr>
      <vt:lpstr>Images</vt:lpstr>
      <vt:lpstr>Notes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Emerging Technologies and Outreach Librarian</dc:title>
  <dc:creator>Tedone, Diana</dc:creator>
  <cp:lastModifiedBy>Estrada, Valeria</cp:lastModifiedBy>
  <cp:revision>124</cp:revision>
  <cp:lastPrinted>2016-03-04T23:22:38Z</cp:lastPrinted>
  <dcterms:modified xsi:type="dcterms:W3CDTF">2016-03-04T23:29:35Z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0x01010053C78564C5C3C9479E5B329CC830D247</vt:lpwstr>
  </property>
</Properties>
</file>