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</p:sldMasterIdLst>
  <p:notesMasterIdLst>
    <p:notesMasterId r:id="rId13"/>
  </p:notesMasterIdLst>
  <p:sldIdLst>
    <p:sldId id="264" r:id="rId5"/>
    <p:sldId id="256" r:id="rId6"/>
    <p:sldId id="257" r:id="rId7"/>
    <p:sldId id="259" r:id="rId8"/>
    <p:sldId id="260" r:id="rId9"/>
    <p:sldId id="263" r:id="rId10"/>
    <p:sldId id="262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FB19D-4DE1-4EC2-A5D4-418A29AB2BD7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9E835-8422-4A94-88B0-8293BCD01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81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9E835-8422-4A94-88B0-8293BCD012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44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1604D31-D399-4CD9-890C-762F3F0B8EE6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58B5D6-EFD9-424D-9756-C2D7BCCC2D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4D31-D399-4CD9-890C-762F3F0B8EE6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8B5D6-EFD9-424D-9756-C2D7BCCC2D8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4D31-D399-4CD9-890C-762F3F0B8EE6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8B5D6-EFD9-424D-9756-C2D7BCCC2D8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4D31-D399-4CD9-890C-762F3F0B8EE6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8B5D6-EFD9-424D-9756-C2D7BCCC2D8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4D31-D399-4CD9-890C-762F3F0B8EE6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8B5D6-EFD9-424D-9756-C2D7BCCC2D8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4D31-D399-4CD9-890C-762F3F0B8EE6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8B5D6-EFD9-424D-9756-C2D7BCCC2D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4D31-D399-4CD9-890C-762F3F0B8EE6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8B5D6-EFD9-424D-9756-C2D7BCCC2D8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4D31-D399-4CD9-890C-762F3F0B8EE6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8B5D6-EFD9-424D-9756-C2D7BCCC2D8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4D31-D399-4CD9-890C-762F3F0B8EE6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8B5D6-EFD9-424D-9756-C2D7BCCC2D8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4D31-D399-4CD9-890C-762F3F0B8EE6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8B5D6-EFD9-424D-9756-C2D7BCCC2D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4D31-D399-4CD9-890C-762F3F0B8EE6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8B5D6-EFD9-424D-9756-C2D7BCCC2D8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1604D31-D399-4CD9-890C-762F3F0B8EE6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558B5D6-EFD9-424D-9756-C2D7BCCC2D8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New Medical Facilities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2819400" cy="343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3809999" cy="335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10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1" y="2708476"/>
            <a:ext cx="3657600" cy="1702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Medical Assisting            	Program</a:t>
            </a:r>
            <a:br>
              <a:rPr lang="en-US" dirty="0" smtClean="0"/>
            </a:b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3841" y="2438400"/>
            <a:ext cx="2441359" cy="304800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    Cañada </a:t>
            </a:r>
            <a:r>
              <a:rPr lang="en-US" dirty="0" smtClean="0"/>
              <a:t>College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3930958" cy="297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48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All </a:t>
            </a:r>
            <a:r>
              <a:rPr lang="en-US" dirty="0"/>
              <a:t>U</a:t>
            </a:r>
            <a:r>
              <a:rPr lang="en-US" dirty="0" smtClean="0"/>
              <a:t>tilize Health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Preventive Services: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Physical      </a:t>
            </a:r>
            <a:r>
              <a:rPr lang="en-US" dirty="0"/>
              <a:t>I</a:t>
            </a:r>
            <a:r>
              <a:rPr lang="en-US" dirty="0" smtClean="0"/>
              <a:t>mmunization</a:t>
            </a:r>
          </a:p>
          <a:p>
            <a:endParaRPr lang="en-US" dirty="0" smtClean="0"/>
          </a:p>
          <a:p>
            <a:r>
              <a:rPr lang="en-US" dirty="0" smtClean="0"/>
              <a:t>Chronic Disease Management: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Diabetes     Hypertension</a:t>
            </a:r>
          </a:p>
          <a:p>
            <a:endParaRPr lang="en-US" dirty="0"/>
          </a:p>
          <a:p>
            <a:r>
              <a:rPr lang="en-US" dirty="0" smtClean="0"/>
              <a:t>Acute Illness: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Cancer      Stroke      Brain Tumor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659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Careers In Medical Assisting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Medical Administrative Assistant</a:t>
            </a:r>
            <a:endParaRPr lang="en-US" dirty="0"/>
          </a:p>
          <a:p>
            <a:r>
              <a:rPr lang="en-US" dirty="0" smtClean="0"/>
              <a:t>Medical Assistant</a:t>
            </a:r>
          </a:p>
          <a:p>
            <a:r>
              <a:rPr lang="en-US" dirty="0" smtClean="0"/>
              <a:t>Medical Coding Specialist</a:t>
            </a:r>
          </a:p>
          <a:p>
            <a:r>
              <a:rPr lang="en-US" dirty="0" smtClean="0"/>
              <a:t>Medical Billing Specialist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66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Careers In Allied Health</a:t>
            </a:r>
            <a:br>
              <a:rPr lang="en-US" dirty="0" smtClean="0"/>
            </a:br>
            <a:r>
              <a:rPr lang="en-US" dirty="0" smtClean="0"/>
              <a:t>		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3400" dirty="0" smtClean="0"/>
              <a:t>Cañada 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</a:t>
            </a:r>
            <a:r>
              <a:rPr lang="en-US" sz="2500" dirty="0" smtClean="0"/>
              <a:t>Medical Assisting, Path Package, Radiologic Technology A.S.</a:t>
            </a:r>
          </a:p>
          <a:p>
            <a:pPr marL="0" indent="0">
              <a:buNone/>
            </a:pPr>
            <a:r>
              <a:rPr lang="en-US" sz="2500" dirty="0"/>
              <a:t> </a:t>
            </a:r>
            <a:r>
              <a:rPr lang="en-US" sz="2500" dirty="0" smtClean="0"/>
              <a:t> BSN SFSU program offered at Cañada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200" dirty="0" smtClean="0"/>
              <a:t> 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400" dirty="0" smtClean="0"/>
              <a:t> CSM</a:t>
            </a:r>
          </a:p>
          <a:p>
            <a:pPr marL="0" indent="0">
              <a:buNone/>
            </a:pPr>
            <a:r>
              <a:rPr lang="en-US" sz="2500" dirty="0"/>
              <a:t> </a:t>
            </a:r>
            <a:r>
              <a:rPr lang="en-US" sz="2500" dirty="0" smtClean="0"/>
              <a:t>  Fire Technology, Nursing A.S.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400" dirty="0" smtClean="0"/>
              <a:t>Skyline</a:t>
            </a:r>
          </a:p>
          <a:p>
            <a:pPr marL="0" indent="0">
              <a:buNone/>
            </a:pPr>
            <a:r>
              <a:rPr lang="en-US" sz="2500" dirty="0"/>
              <a:t> </a:t>
            </a:r>
            <a:r>
              <a:rPr lang="en-US" sz="2500" dirty="0" smtClean="0"/>
              <a:t>  Central Processing, EMT, Surgical Technology, Respiratory Therapy A.S.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 </a:t>
            </a:r>
            <a:endParaRPr lang="en-US" sz="17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8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9248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									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Medical Assisting as a Gateway to </a:t>
            </a:r>
            <a:br>
              <a:rPr lang="en-US" dirty="0" smtClean="0"/>
            </a:br>
            <a:r>
              <a:rPr lang="en-US" dirty="0" smtClean="0"/>
              <a:t>Allied Health Careers</a:t>
            </a:r>
            <a:r>
              <a:rPr lang="en-US" dirty="0"/>
              <a:t>	</a:t>
            </a:r>
            <a:r>
              <a:rPr lang="en-US" dirty="0" smtClean="0"/>
              <a:t>			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More than one career in a lifetime.</a:t>
            </a:r>
          </a:p>
          <a:p>
            <a:r>
              <a:rPr lang="en-US" dirty="0" smtClean="0"/>
              <a:t>Can take several attempts to get into an impacted Health program.</a:t>
            </a:r>
          </a:p>
          <a:p>
            <a:r>
              <a:rPr lang="en-US" dirty="0" smtClean="0"/>
              <a:t>Medical Assisting Certificate allows you to work while completing prerequisites for other Allied Health program.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213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Enrollment Patterns in MEDA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Consistent FTEs</a:t>
            </a:r>
          </a:p>
          <a:p>
            <a:r>
              <a:rPr lang="en-US" dirty="0" smtClean="0"/>
              <a:t>First-Time Students retention/success rate 88% to 100%</a:t>
            </a:r>
          </a:p>
          <a:p>
            <a:r>
              <a:rPr lang="en-US" dirty="0" smtClean="0"/>
              <a:t>Continue and Return Student retention/success rate 80s to 90s </a:t>
            </a:r>
            <a:r>
              <a:rPr lang="en-US" dirty="0" smtClean="0"/>
              <a:t>percentage</a:t>
            </a:r>
            <a:endParaRPr lang="en-US" dirty="0" smtClean="0"/>
          </a:p>
          <a:p>
            <a:r>
              <a:rPr lang="en-US" dirty="0" smtClean="0"/>
              <a:t>More students earning multiple certificates and working toward advancement in Allied Health careers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Full-Time 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Continued Stability</a:t>
            </a:r>
          </a:p>
          <a:p>
            <a:r>
              <a:rPr lang="en-US" dirty="0" smtClean="0"/>
              <a:t>Structure </a:t>
            </a:r>
          </a:p>
          <a:p>
            <a:r>
              <a:rPr lang="en-US" dirty="0" smtClean="0"/>
              <a:t>Coordination</a:t>
            </a:r>
            <a:endParaRPr lang="en-US" dirty="0"/>
          </a:p>
        </p:txBody>
      </p:sp>
      <p:pic>
        <p:nvPicPr>
          <p:cNvPr id="1026" name="Picture 2" descr="http://fmg.com.ly/home/images/stories/A%20medical%20coordina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29000"/>
            <a:ext cx="4636684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476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C4BE95C7BE8544A21689840D4B9A0F" ma:contentTypeVersion="0" ma:contentTypeDescription="Create a new document." ma:contentTypeScope="" ma:versionID="cc0069d3227eb999ea05417cda2c1d9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A168D4E-EF21-4F26-940C-E2C86610785D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2DD2E09-C31D-4A19-BC91-11BF2E654F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4DE3B9-FD09-491D-AC21-28B628997D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620</TotalTime>
  <Words>175</Words>
  <Application>Microsoft Office PowerPoint</Application>
  <PresentationFormat>On-screen Show (4:3)</PresentationFormat>
  <Paragraphs>55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Century Gothic</vt:lpstr>
      <vt:lpstr>Wingdings 2</vt:lpstr>
      <vt:lpstr>Austin</vt:lpstr>
      <vt:lpstr>    New Medical Facilities </vt:lpstr>
      <vt:lpstr>      Medical Assisting             Program     </vt:lpstr>
      <vt:lpstr>We All Utilize Health Care</vt:lpstr>
      <vt:lpstr>Careers In Medical Assisting</vt:lpstr>
      <vt:lpstr> Careers In Allied Health     </vt:lpstr>
      <vt:lpstr>                             Medical Assisting as a Gateway to  Allied Health Careers       </vt:lpstr>
      <vt:lpstr>Enrollment Patterns in MEDA</vt:lpstr>
      <vt:lpstr>Full-Time Faculty</vt:lpstr>
    </vt:vector>
  </TitlesOfParts>
  <Company>SMCCCD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Assisting</dc:title>
  <dc:creator>Ferree, Trudy</dc:creator>
  <cp:lastModifiedBy>bcastudent</cp:lastModifiedBy>
  <cp:revision>35</cp:revision>
  <cp:lastPrinted>2013-01-29T20:37:45Z</cp:lastPrinted>
  <dcterms:created xsi:type="dcterms:W3CDTF">2013-01-24T19:08:23Z</dcterms:created>
  <dcterms:modified xsi:type="dcterms:W3CDTF">2016-02-05T04:21:55Z</dcterms:modified>
</cp:coreProperties>
</file>