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1"/>
  </p:sldMasterIdLst>
  <p:notesMasterIdLst>
    <p:notesMasterId r:id="rId10"/>
  </p:notesMasterIdLst>
  <p:sldIdLst>
    <p:sldId id="256" r:id="rId2"/>
    <p:sldId id="258" r:id="rId3"/>
    <p:sldId id="260" r:id="rId4"/>
    <p:sldId id="257" r:id="rId5"/>
    <p:sldId id="262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2" autoAdjust="0"/>
    <p:restoredTop sz="84112" autoAdjust="0"/>
  </p:normalViewPr>
  <p:slideViewPr>
    <p:cSldViewPr snapToGrid="0">
      <p:cViewPr varScale="1">
        <p:scale>
          <a:sx n="71" d="100"/>
          <a:sy n="71" d="100"/>
        </p:scale>
        <p:origin x="200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5492F-8F9F-46A7-8349-FA383A7CCC3C}" type="datetimeFigureOut">
              <a:rPr lang="en-US" smtClean="0"/>
              <a:t>2/25/16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B5CA-D4DC-4FA6-B8A5-C3C420A68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94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of the</a:t>
            </a:r>
            <a:r>
              <a:rPr lang="en-US" baseline="0" dirty="0" smtClean="0"/>
              <a:t> recent duties added to the ATCs load that has not been mandated before is the baseline concussion testing. Each student-athlete is required to undergo a two-part concussion baseline test prior to their participation. One part requires me to meet with each student-athlete individually for cognitive and balance testing.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31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Slight drop in comp time</a:t>
            </a:r>
            <a:r>
              <a:rPr lang="en-US" baseline="0" dirty="0" smtClean="0"/>
              <a:t> and total # athletes due to women’s </a:t>
            </a:r>
            <a:r>
              <a:rPr lang="en-US" baseline="0" dirty="0" smtClean="0"/>
              <a:t>soccer being put on hiatus for </a:t>
            </a:r>
            <a:r>
              <a:rPr lang="en-US" baseline="0" dirty="0" smtClean="0"/>
              <a:t>14-15 year</a:t>
            </a:r>
            <a:r>
              <a:rPr lang="en-US" baseline="0" dirty="0" smtClean="0"/>
              <a:t>. However, that sport </a:t>
            </a:r>
            <a:r>
              <a:rPr lang="en-US" baseline="0" dirty="0" smtClean="0"/>
              <a:t>has been reinstated </a:t>
            </a:r>
            <a:r>
              <a:rPr lang="en-US" baseline="0" dirty="0" smtClean="0"/>
              <a:t>along with the addition of </a:t>
            </a:r>
            <a:r>
              <a:rPr lang="en-US" baseline="0" dirty="0" smtClean="0"/>
              <a:t>WTEN this </a:t>
            </a:r>
            <a:r>
              <a:rPr lang="en-US" baseline="0" dirty="0" smtClean="0"/>
              <a:t>year</a:t>
            </a:r>
            <a:r>
              <a:rPr lang="en-US" baseline="0" dirty="0" smtClean="0"/>
              <a:t>. No total on comp time yet, but number of total athletes reflect an increase to </a:t>
            </a:r>
            <a:r>
              <a:rPr lang="en-US" baseline="0" smtClean="0"/>
              <a:t>the highest total in my tenure here.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6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NTS</a:t>
            </a:r>
            <a:r>
              <a:rPr lang="en-US" baseline="0" smtClean="0"/>
              <a:t> – defined time and number of scrimmages outside of the regular intercollegiate season where the teams are allowed to participate. For example, fall for baseball, spring for soccer and volleyball</a:t>
            </a:r>
          </a:p>
          <a:p>
            <a:r>
              <a:rPr lang="en-US" smtClean="0"/>
              <a:t>This mandate increases the workload for the</a:t>
            </a:r>
            <a:r>
              <a:rPr lang="en-US" baseline="0" smtClean="0"/>
              <a:t> existing athletic trainer by increasing number of games and scrimmages to cover, and increased responsibility to provide year-round medical coverage (versus only in-season coverage)</a:t>
            </a:r>
          </a:p>
          <a:p>
            <a:r>
              <a:rPr lang="en-US" baseline="0" smtClean="0"/>
              <a:t>In addition, the need to be on campus for NTS activity decreases the opportunities for ATC to use up comp time and maxed vacation time, which is already difficult to use up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93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CCCATA</a:t>
            </a:r>
            <a:r>
              <a:rPr lang="en-US" baseline="0" smtClean="0"/>
              <a:t> is an organization within the CCCAA that provides recommendations regarding best practices for medical coverage. They are recommending, for our program size, a staff of 2-2.5 ATCs. We understand that it may not be financially viable, and are only asking at this time for another part-timer to bring our staff to 1.5.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B5CA-D4DC-4FA6-B8A5-C3C420A68D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88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2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5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523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35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8085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70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84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12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7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1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2/25/16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559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7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7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52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99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11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Justification for the Hire of a Part-Time Assistant Athletic Trainer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Cindy Jimenez, MA, ATC, CSCS</a:t>
            </a:r>
          </a:p>
          <a:p>
            <a:r>
              <a:rPr lang="en-US" smtClean="0"/>
              <a:t>Kinesiology, Athletics, and Dance Department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03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Why? 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meet the needs of the growth of the Athletics Department and better serve the student-athletes of </a:t>
            </a:r>
            <a:r>
              <a:rPr lang="en-US" dirty="0" err="1" smtClean="0"/>
              <a:t>Cañada</a:t>
            </a:r>
            <a:r>
              <a:rPr lang="en-US" dirty="0" smtClean="0"/>
              <a:t> College</a:t>
            </a:r>
          </a:p>
          <a:p>
            <a:r>
              <a:rPr lang="en-US" dirty="0" smtClean="0"/>
              <a:t>Building 1 </a:t>
            </a:r>
            <a:r>
              <a:rPr lang="en-US" dirty="0" smtClean="0"/>
              <a:t>plans</a:t>
            </a:r>
            <a:endParaRPr lang="en-US" dirty="0" smtClean="0"/>
          </a:p>
          <a:p>
            <a:r>
              <a:rPr lang="en-US" dirty="0" smtClean="0"/>
              <a:t>Addition of a new sport</a:t>
            </a:r>
          </a:p>
          <a:p>
            <a:r>
              <a:rPr lang="en-US" dirty="0" smtClean="0"/>
              <a:t>Participation in the non-traditional season of sport</a:t>
            </a:r>
          </a:p>
        </p:txBody>
      </p:sp>
    </p:spTree>
    <p:extLst>
      <p:ext uri="{BB962C8B-B14F-4D97-AF65-F5344CB8AC3E}">
        <p14:creationId xmlns:p14="http://schemas.microsoft.com/office/powerpoint/2010/main" val="397532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Athletic Trainer duties</a:t>
            </a:r>
          </a:p>
          <a:p>
            <a:pPr lvl="1"/>
            <a:r>
              <a:rPr lang="en-US" smtClean="0"/>
              <a:t>Emergency Response – injury evaluation and treatment, infection control, practice and game medical coverage</a:t>
            </a:r>
          </a:p>
          <a:p>
            <a:pPr lvl="1"/>
            <a:r>
              <a:rPr lang="en-US" smtClean="0"/>
              <a:t>Preventative Care – </a:t>
            </a:r>
            <a:r>
              <a:rPr lang="en-US" u="sng" smtClean="0">
                <a:solidFill>
                  <a:schemeClr val="tx1"/>
                </a:solidFill>
              </a:rPr>
              <a:t>baseline concussion testing</a:t>
            </a:r>
            <a:r>
              <a:rPr lang="en-US" smtClean="0"/>
              <a:t>, pre-participation physicals, athlete education</a:t>
            </a:r>
          </a:p>
          <a:p>
            <a:pPr lvl="1"/>
            <a:r>
              <a:rPr lang="en-US" smtClean="0"/>
              <a:t>Rehabilitation Services – physical therapy</a:t>
            </a:r>
          </a:p>
          <a:p>
            <a:pPr lvl="1"/>
            <a:r>
              <a:rPr lang="en-US" smtClean="0"/>
              <a:t>Adminstrative Responsibilities – creating emergency action plans and standing operating procedures, injury documentation, insurance claims, physician referrals, supply order and budget management</a:t>
            </a:r>
          </a:p>
          <a:p>
            <a:r>
              <a:rPr lang="en-US" smtClean="0"/>
              <a:t>California Community College Athletic Association</a:t>
            </a:r>
          </a:p>
          <a:p>
            <a:pPr lvl="1"/>
            <a:r>
              <a:rPr lang="en-US">
                <a:solidFill>
                  <a:schemeClr val="tx2"/>
                </a:solidFill>
              </a:rPr>
              <a:t>Bylaw</a:t>
            </a: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9 </a:t>
            </a:r>
            <a:r>
              <a:rPr lang="en-US" smtClean="0">
                <a:solidFill>
                  <a:srgbClr val="000000"/>
                </a:solidFill>
              </a:rPr>
              <a:t>– Medical Policies</a:t>
            </a:r>
          </a:p>
          <a:p>
            <a:pPr lvl="1"/>
            <a:r>
              <a:rPr lang="en-US" smtClean="0">
                <a:solidFill>
                  <a:srgbClr val="000000"/>
                </a:solidFill>
              </a:rPr>
              <a:t>Bylaw 3 – Contests and Seasons of Sport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8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1087968"/>
          </a:xfrm>
        </p:spPr>
        <p:txBody>
          <a:bodyPr/>
          <a:lstStyle/>
          <a:p>
            <a:pPr algn="ctr"/>
            <a:r>
              <a:rPr lang="en-US" dirty="0" smtClean="0"/>
              <a:t>With Only 1 ATC on Staff…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069300" y="2120345"/>
            <a:ext cx="4944406" cy="440267"/>
          </a:xfrm>
        </p:spPr>
        <p:txBody>
          <a:bodyPr/>
          <a:lstStyle/>
          <a:p>
            <a:pPr algn="ctr"/>
            <a:r>
              <a:rPr lang="en-US" smtClean="0"/>
              <a:t>Increase in # of Athletes Served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817975" y="2120344"/>
            <a:ext cx="4718304" cy="440267"/>
          </a:xfrm>
        </p:spPr>
        <p:txBody>
          <a:bodyPr/>
          <a:lstStyle/>
          <a:p>
            <a:pPr algn="ctr"/>
            <a:r>
              <a:rPr lang="en-US" smtClean="0"/>
              <a:t>Increase in Comp Time Totals</a:t>
            </a:r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92498"/>
              </p:ext>
            </p:extLst>
          </p:nvPr>
        </p:nvGraphicFramePr>
        <p:xfrm>
          <a:off x="914399" y="2777160"/>
          <a:ext cx="4840942" cy="364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471"/>
                <a:gridCol w="2420471"/>
              </a:tblGrid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# Student-Athletes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2006-07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130</a:t>
                      </a:r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2007-08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117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2008-09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110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2009-10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128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2010-11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140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2011-12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142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2012-13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134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2013-14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153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2014-15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106</a:t>
                      </a:r>
                      <a:endParaRPr lang="en-US" sz="1400" dirty="0"/>
                    </a:p>
                  </a:txBody>
                  <a:tcPr/>
                </a:tc>
              </a:tr>
              <a:tr h="3310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2015-16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165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332995"/>
              </p:ext>
            </p:extLst>
          </p:nvPr>
        </p:nvGraphicFramePr>
        <p:xfrm>
          <a:off x="6544235" y="2777160"/>
          <a:ext cx="5265784" cy="3641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2892"/>
                <a:gridCol w="2632892"/>
              </a:tblGrid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Year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Hours</a:t>
                      </a:r>
                      <a:r>
                        <a:rPr lang="en-US" sz="1400" baseline="0" dirty="0" smtClean="0"/>
                        <a:t> Accrued </a:t>
                      </a:r>
                      <a:endParaRPr lang="en-US" sz="1400" dirty="0"/>
                    </a:p>
                  </a:txBody>
                  <a:tcPr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2006-07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2007-08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2008-09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184.5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2009-10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2010-11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193.5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2011-12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216.5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2012-13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2013-14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329</a:t>
                      </a:r>
                    </a:p>
                  </a:txBody>
                  <a:tcPr marL="9525" marR="9525" marT="9525" marB="0" anchor="b"/>
                </a:tc>
              </a:tr>
              <a:tr h="364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2014-15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284.5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86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Growth &amp; Development of Athletics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Student-athletes – serving a population of the college that has higher than average graduation and transfer rates</a:t>
            </a:r>
          </a:p>
          <a:p>
            <a:pPr lvl="1"/>
            <a:r>
              <a:rPr lang="en-US" dirty="0" smtClean="0"/>
              <a:t>Training and working to better themselves all year round – currently have no medical support during their offseason conditioning classes and non-traditional seasons</a:t>
            </a:r>
          </a:p>
          <a:p>
            <a:r>
              <a:rPr lang="en-US" dirty="0" smtClean="0"/>
              <a:t>Building </a:t>
            </a:r>
            <a:r>
              <a:rPr lang="en-US" dirty="0"/>
              <a:t>1 </a:t>
            </a:r>
            <a:r>
              <a:rPr lang="en-US" dirty="0" smtClean="0"/>
              <a:t>renovations </a:t>
            </a:r>
            <a:r>
              <a:rPr lang="en-US" dirty="0" smtClean="0"/>
              <a:t>– 2 teams </a:t>
            </a:r>
            <a:r>
              <a:rPr lang="en-US" dirty="0" smtClean="0"/>
              <a:t>moving off-campus for estimated 1.5 years</a:t>
            </a:r>
          </a:p>
          <a:p>
            <a:pPr lvl="1"/>
            <a:r>
              <a:rPr lang="en-US" dirty="0" smtClean="0"/>
              <a:t>Still require medical coverage</a:t>
            </a:r>
          </a:p>
          <a:p>
            <a:pPr lvl="1"/>
            <a:r>
              <a:rPr lang="en-US" dirty="0" smtClean="0"/>
              <a:t>Conflicts in game scheduled in close time proximity</a:t>
            </a:r>
          </a:p>
          <a:p>
            <a:r>
              <a:rPr lang="en-US" dirty="0" smtClean="0"/>
              <a:t>Addition </a:t>
            </a:r>
            <a:r>
              <a:rPr lang="en-US" dirty="0" smtClean="0"/>
              <a:t>of </a:t>
            </a:r>
            <a:r>
              <a:rPr lang="en-US" dirty="0" smtClean="0"/>
              <a:t>women’s tennis - </a:t>
            </a:r>
            <a:r>
              <a:rPr lang="en-US" dirty="0" smtClean="0"/>
              <a:t>increases number of athletes to be served</a:t>
            </a:r>
          </a:p>
          <a:p>
            <a:r>
              <a:rPr lang="en-US" dirty="0" smtClean="0"/>
              <a:t>Updates in medical coverage legislation – non-traditional seasons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162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Non-Traditional Season Participation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Bylaw 3 (Contests and Seasons of Sport) </a:t>
            </a:r>
            <a:r>
              <a:rPr lang="en-US" dirty="0" smtClean="0"/>
              <a:t>of CCCAA Constitution establishes </a:t>
            </a:r>
            <a:r>
              <a:rPr lang="en-US" dirty="0"/>
              <a:t>“TRADITIONAL” and “NON-TRADITIONAL” seasons of sport </a:t>
            </a:r>
            <a:endParaRPr lang="en-US" dirty="0" smtClean="0"/>
          </a:p>
          <a:p>
            <a:r>
              <a:rPr lang="en-US" dirty="0" smtClean="0"/>
              <a:t>CCCAA: Bylaw 9 applies to all sanctioned CCCAA contests including traditional season games, traditional season scrimmages, AND non-traditional season scrimmages – additional 21 scrimmages played</a:t>
            </a:r>
          </a:p>
          <a:p>
            <a:r>
              <a:rPr lang="en-US" dirty="0" smtClean="0"/>
              <a:t>Represents a legal duty for ATC to be present at defined events</a:t>
            </a:r>
          </a:p>
          <a:p>
            <a:r>
              <a:rPr lang="en-US" dirty="0" smtClean="0"/>
              <a:t>Currently we are treating out-of-season teams as fitness classes and sending all injuries through the insurance process via the Health Center</a:t>
            </a:r>
          </a:p>
          <a:p>
            <a:pPr lvl="1"/>
            <a:r>
              <a:rPr lang="en-US" dirty="0" smtClean="0"/>
              <a:t>Increase in medical costs and insurance premiums on injuries that could be handled in-house</a:t>
            </a:r>
          </a:p>
        </p:txBody>
      </p:sp>
    </p:spTree>
    <p:extLst>
      <p:ext uri="{BB962C8B-B14F-4D97-AF65-F5344CB8AC3E}">
        <p14:creationId xmlns:p14="http://schemas.microsoft.com/office/powerpoint/2010/main" val="1864157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1054630"/>
          </a:xfrm>
        </p:spPr>
        <p:txBody>
          <a:bodyPr/>
          <a:lstStyle/>
          <a:p>
            <a:r>
              <a:rPr lang="en-US" smtClean="0"/>
              <a:t>Recommendations from CCCATA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88" y="1719262"/>
            <a:ext cx="6422112" cy="4802482"/>
          </a:xfrm>
        </p:spPr>
      </p:pic>
      <p:sp>
        <p:nvSpPr>
          <p:cNvPr id="5" name="Oval 4"/>
          <p:cNvSpPr/>
          <p:nvPr/>
        </p:nvSpPr>
        <p:spPr>
          <a:xfrm>
            <a:off x="4203700" y="3350574"/>
            <a:ext cx="3759200" cy="94202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53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Benefits of an additional staff member outweighs the additional salary:</a:t>
            </a:r>
          </a:p>
          <a:p>
            <a:pPr lvl="1"/>
            <a:r>
              <a:rPr lang="en-US" smtClean="0"/>
              <a:t>Cost containment in medical bills and insurance premiums</a:t>
            </a:r>
          </a:p>
          <a:p>
            <a:pPr lvl="1"/>
            <a:r>
              <a:rPr lang="en-US" smtClean="0"/>
              <a:t>Continuity of in-house care all year round</a:t>
            </a:r>
          </a:p>
          <a:p>
            <a:pPr lvl="1"/>
            <a:r>
              <a:rPr lang="en-US" smtClean="0"/>
              <a:t>Compliance with intercollegiate athletics’ governing body to avoid liability</a:t>
            </a:r>
          </a:p>
          <a:p>
            <a:r>
              <a:rPr lang="en-US" smtClean="0"/>
              <a:t>Our </a:t>
            </a:r>
            <a:r>
              <a:rPr lang="en-US"/>
              <a:t>student-athletes are </a:t>
            </a:r>
            <a:r>
              <a:rPr lang="en-US" smtClean="0"/>
              <a:t>training off-season </a:t>
            </a:r>
            <a:r>
              <a:rPr lang="en-US"/>
              <a:t>and in…we have a responsibility to provide adequate medical </a:t>
            </a:r>
            <a:r>
              <a:rPr lang="en-US" smtClean="0"/>
              <a:t>coverage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518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282</TotalTime>
  <Words>732</Words>
  <Application>Microsoft Macintosh PowerPoint</Application>
  <PresentationFormat>Widescreen</PresentationFormat>
  <Paragraphs>93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Trebuchet MS</vt:lpstr>
      <vt:lpstr>Wingdings 3</vt:lpstr>
      <vt:lpstr>Arial</vt:lpstr>
      <vt:lpstr>Facet</vt:lpstr>
      <vt:lpstr>Justification for the Hire of a Part-Time Assistant Athletic Trainer</vt:lpstr>
      <vt:lpstr>Why? </vt:lpstr>
      <vt:lpstr>Background Info</vt:lpstr>
      <vt:lpstr>With Only 1 ATC on Staff…</vt:lpstr>
      <vt:lpstr>Growth &amp; Development of Athletics</vt:lpstr>
      <vt:lpstr>Non-Traditional Season Participation</vt:lpstr>
      <vt:lpstr>Recommendations from CCCATA</vt:lpstr>
      <vt:lpstr>Conclusion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Justification for the Hire of a Part-Time Assistant Athletic Trainer</dc:title>
  <dc:creator>Jimenez, Cindy</dc:creator>
  <cp:lastModifiedBy>Microsoft Office User</cp:lastModifiedBy>
  <cp:revision>26</cp:revision>
  <dcterms:created xsi:type="dcterms:W3CDTF">2014-10-22T19:29:22Z</dcterms:created>
  <dcterms:modified xsi:type="dcterms:W3CDTF">2016-02-25T21:19:50Z</dcterms:modified>
</cp:coreProperties>
</file>