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6" r:id="rId4"/>
    <p:sldId id="283" r:id="rId5"/>
    <p:sldId id="299" r:id="rId6"/>
    <p:sldId id="300" r:id="rId7"/>
    <p:sldId id="301" r:id="rId8"/>
    <p:sldId id="302"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8673"/>
    <a:srgbClr val="097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596"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C6B983-7EEC-4039-A8E9-9ED5DA3EE216}" type="doc">
      <dgm:prSet loTypeId="urn:microsoft.com/office/officeart/2005/8/layout/gear1" loCatId="process" qsTypeId="urn:microsoft.com/office/officeart/2005/8/quickstyle/simple1" qsCatId="simple" csTypeId="urn:microsoft.com/office/officeart/2005/8/colors/colorful1" csCatId="colorful" phldr="1"/>
      <dgm:spPr/>
    </dgm:pt>
    <dgm:pt modelId="{319A4031-426D-456B-B3ED-F013B78339B9}">
      <dgm:prSet phldrT="[Text]" custT="1"/>
      <dgm:spPr/>
      <dgm:t>
        <a:bodyPr/>
        <a:lstStyle/>
        <a:p>
          <a:r>
            <a:rPr lang="en-US" sz="3200" dirty="0" smtClean="0"/>
            <a:t>Mission</a:t>
          </a:r>
          <a:endParaRPr lang="en-US" sz="3200" dirty="0"/>
        </a:p>
      </dgm:t>
    </dgm:pt>
    <dgm:pt modelId="{2D517E81-1056-4A86-B71B-ECE9A066CF3F}" type="parTrans" cxnId="{0B3D72E3-AA44-4A9E-AC03-A660D5DA9212}">
      <dgm:prSet/>
      <dgm:spPr/>
      <dgm:t>
        <a:bodyPr/>
        <a:lstStyle/>
        <a:p>
          <a:endParaRPr lang="en-US"/>
        </a:p>
      </dgm:t>
    </dgm:pt>
    <dgm:pt modelId="{57EC705D-5131-4C53-AC9E-3B0A2427221A}" type="sibTrans" cxnId="{0B3D72E3-AA44-4A9E-AC03-A660D5DA9212}">
      <dgm:prSet/>
      <dgm:spPr/>
      <dgm:t>
        <a:bodyPr/>
        <a:lstStyle/>
        <a:p>
          <a:endParaRPr lang="en-US"/>
        </a:p>
      </dgm:t>
    </dgm:pt>
    <dgm:pt modelId="{61731D7C-CF47-4AC8-BB3B-889CBC52F42D}">
      <dgm:prSet phldrT="[Text]"/>
      <dgm:spPr/>
      <dgm:t>
        <a:bodyPr/>
        <a:lstStyle/>
        <a:p>
          <a:r>
            <a:rPr lang="en-US" dirty="0" smtClean="0"/>
            <a:t>Programs</a:t>
          </a:r>
          <a:endParaRPr lang="en-US" dirty="0"/>
        </a:p>
      </dgm:t>
    </dgm:pt>
    <dgm:pt modelId="{E62605D6-78E8-44B5-94F1-C8E9E2572893}" type="parTrans" cxnId="{038C9276-6D78-4DE9-AD0E-210DD6CA79BD}">
      <dgm:prSet/>
      <dgm:spPr/>
      <dgm:t>
        <a:bodyPr/>
        <a:lstStyle/>
        <a:p>
          <a:endParaRPr lang="en-US"/>
        </a:p>
      </dgm:t>
    </dgm:pt>
    <dgm:pt modelId="{D592EDF8-8434-4E7A-B370-8E4A4AEC8801}" type="sibTrans" cxnId="{038C9276-6D78-4DE9-AD0E-210DD6CA79BD}">
      <dgm:prSet/>
      <dgm:spPr/>
      <dgm:t>
        <a:bodyPr/>
        <a:lstStyle/>
        <a:p>
          <a:endParaRPr lang="en-US"/>
        </a:p>
      </dgm:t>
    </dgm:pt>
    <dgm:pt modelId="{D1172A18-ED47-4C1E-9406-B505A539F971}">
      <dgm:prSet phldrT="[Text]"/>
      <dgm:spPr/>
      <dgm:t>
        <a:bodyPr/>
        <a:lstStyle/>
        <a:p>
          <a:r>
            <a:rPr lang="en-US" dirty="0" smtClean="0"/>
            <a:t>Budgeting</a:t>
          </a:r>
          <a:endParaRPr lang="en-US" dirty="0"/>
        </a:p>
      </dgm:t>
    </dgm:pt>
    <dgm:pt modelId="{66049966-CDF7-4E5A-B053-FF9DCBDF0D88}" type="parTrans" cxnId="{341E391F-E77A-4720-B176-39089BA1A7A3}">
      <dgm:prSet/>
      <dgm:spPr/>
      <dgm:t>
        <a:bodyPr/>
        <a:lstStyle/>
        <a:p>
          <a:endParaRPr lang="en-US"/>
        </a:p>
      </dgm:t>
    </dgm:pt>
    <dgm:pt modelId="{B11A0C54-673A-47BB-B6BA-758BD3EDD1E1}" type="sibTrans" cxnId="{341E391F-E77A-4720-B176-39089BA1A7A3}">
      <dgm:prSet/>
      <dgm:spPr/>
      <dgm:t>
        <a:bodyPr/>
        <a:lstStyle/>
        <a:p>
          <a:endParaRPr lang="en-US"/>
        </a:p>
      </dgm:t>
    </dgm:pt>
    <dgm:pt modelId="{6A564CC9-3B32-4070-A5CB-5388DE4E8D34}" type="pres">
      <dgm:prSet presAssocID="{0CC6B983-7EEC-4039-A8E9-9ED5DA3EE216}" presName="composite" presStyleCnt="0">
        <dgm:presLayoutVars>
          <dgm:chMax val="3"/>
          <dgm:animLvl val="lvl"/>
          <dgm:resizeHandles val="exact"/>
        </dgm:presLayoutVars>
      </dgm:prSet>
      <dgm:spPr/>
    </dgm:pt>
    <dgm:pt modelId="{691CE022-19CC-4BA2-9515-DFFEFF9342B1}" type="pres">
      <dgm:prSet presAssocID="{319A4031-426D-456B-B3ED-F013B78339B9}" presName="gear1" presStyleLbl="node1" presStyleIdx="0" presStyleCnt="3">
        <dgm:presLayoutVars>
          <dgm:chMax val="1"/>
          <dgm:bulletEnabled val="1"/>
        </dgm:presLayoutVars>
      </dgm:prSet>
      <dgm:spPr/>
      <dgm:t>
        <a:bodyPr/>
        <a:lstStyle/>
        <a:p>
          <a:endParaRPr lang="en-US"/>
        </a:p>
      </dgm:t>
    </dgm:pt>
    <dgm:pt modelId="{CE172967-19BD-4EEE-9016-D512C57F20D3}" type="pres">
      <dgm:prSet presAssocID="{319A4031-426D-456B-B3ED-F013B78339B9}" presName="gear1srcNode" presStyleLbl="node1" presStyleIdx="0" presStyleCnt="3"/>
      <dgm:spPr/>
      <dgm:t>
        <a:bodyPr/>
        <a:lstStyle/>
        <a:p>
          <a:endParaRPr lang="en-US"/>
        </a:p>
      </dgm:t>
    </dgm:pt>
    <dgm:pt modelId="{BF078A2C-F50E-4960-B92E-65A7640790C4}" type="pres">
      <dgm:prSet presAssocID="{319A4031-426D-456B-B3ED-F013B78339B9}" presName="gear1dstNode" presStyleLbl="node1" presStyleIdx="0" presStyleCnt="3"/>
      <dgm:spPr/>
      <dgm:t>
        <a:bodyPr/>
        <a:lstStyle/>
        <a:p>
          <a:endParaRPr lang="en-US"/>
        </a:p>
      </dgm:t>
    </dgm:pt>
    <dgm:pt modelId="{E860F59F-AEA3-405E-9410-F168429F6307}" type="pres">
      <dgm:prSet presAssocID="{61731D7C-CF47-4AC8-BB3B-889CBC52F42D}" presName="gear2" presStyleLbl="node1" presStyleIdx="1" presStyleCnt="3">
        <dgm:presLayoutVars>
          <dgm:chMax val="1"/>
          <dgm:bulletEnabled val="1"/>
        </dgm:presLayoutVars>
      </dgm:prSet>
      <dgm:spPr/>
      <dgm:t>
        <a:bodyPr/>
        <a:lstStyle/>
        <a:p>
          <a:endParaRPr lang="en-US"/>
        </a:p>
      </dgm:t>
    </dgm:pt>
    <dgm:pt modelId="{D0D2974F-9855-4A1D-9553-60BA6BDD9521}" type="pres">
      <dgm:prSet presAssocID="{61731D7C-CF47-4AC8-BB3B-889CBC52F42D}" presName="gear2srcNode" presStyleLbl="node1" presStyleIdx="1" presStyleCnt="3"/>
      <dgm:spPr/>
      <dgm:t>
        <a:bodyPr/>
        <a:lstStyle/>
        <a:p>
          <a:endParaRPr lang="en-US"/>
        </a:p>
      </dgm:t>
    </dgm:pt>
    <dgm:pt modelId="{B6CA0E1E-7E38-4033-A220-9A9B5C85E5B4}" type="pres">
      <dgm:prSet presAssocID="{61731D7C-CF47-4AC8-BB3B-889CBC52F42D}" presName="gear2dstNode" presStyleLbl="node1" presStyleIdx="1" presStyleCnt="3"/>
      <dgm:spPr/>
      <dgm:t>
        <a:bodyPr/>
        <a:lstStyle/>
        <a:p>
          <a:endParaRPr lang="en-US"/>
        </a:p>
      </dgm:t>
    </dgm:pt>
    <dgm:pt modelId="{7B04935A-EE14-4A77-86B2-BDE86061FE4A}" type="pres">
      <dgm:prSet presAssocID="{D1172A18-ED47-4C1E-9406-B505A539F971}" presName="gear3" presStyleLbl="node1" presStyleIdx="2" presStyleCnt="3"/>
      <dgm:spPr/>
      <dgm:t>
        <a:bodyPr/>
        <a:lstStyle/>
        <a:p>
          <a:endParaRPr lang="en-US"/>
        </a:p>
      </dgm:t>
    </dgm:pt>
    <dgm:pt modelId="{0E009D08-130B-47D6-8DE9-06968C0391BA}" type="pres">
      <dgm:prSet presAssocID="{D1172A18-ED47-4C1E-9406-B505A539F971}" presName="gear3tx" presStyleLbl="node1" presStyleIdx="2" presStyleCnt="3">
        <dgm:presLayoutVars>
          <dgm:chMax val="1"/>
          <dgm:bulletEnabled val="1"/>
        </dgm:presLayoutVars>
      </dgm:prSet>
      <dgm:spPr/>
      <dgm:t>
        <a:bodyPr/>
        <a:lstStyle/>
        <a:p>
          <a:endParaRPr lang="en-US"/>
        </a:p>
      </dgm:t>
    </dgm:pt>
    <dgm:pt modelId="{58492C68-8CD3-4BA5-846D-ACA874536D82}" type="pres">
      <dgm:prSet presAssocID="{D1172A18-ED47-4C1E-9406-B505A539F971}" presName="gear3srcNode" presStyleLbl="node1" presStyleIdx="2" presStyleCnt="3"/>
      <dgm:spPr/>
      <dgm:t>
        <a:bodyPr/>
        <a:lstStyle/>
        <a:p>
          <a:endParaRPr lang="en-US"/>
        </a:p>
      </dgm:t>
    </dgm:pt>
    <dgm:pt modelId="{A3C13BB5-569C-4E9E-A691-5EBB47321373}" type="pres">
      <dgm:prSet presAssocID="{D1172A18-ED47-4C1E-9406-B505A539F971}" presName="gear3dstNode" presStyleLbl="node1" presStyleIdx="2" presStyleCnt="3"/>
      <dgm:spPr/>
      <dgm:t>
        <a:bodyPr/>
        <a:lstStyle/>
        <a:p>
          <a:endParaRPr lang="en-US"/>
        </a:p>
      </dgm:t>
    </dgm:pt>
    <dgm:pt modelId="{0C467CB5-AB87-480B-A174-79C093419C84}" type="pres">
      <dgm:prSet presAssocID="{57EC705D-5131-4C53-AC9E-3B0A2427221A}" presName="connector1" presStyleLbl="sibTrans2D1" presStyleIdx="0" presStyleCnt="3"/>
      <dgm:spPr/>
      <dgm:t>
        <a:bodyPr/>
        <a:lstStyle/>
        <a:p>
          <a:endParaRPr lang="en-US"/>
        </a:p>
      </dgm:t>
    </dgm:pt>
    <dgm:pt modelId="{B65BFA0C-CB68-4F40-A07E-C6AFA87BFC5F}" type="pres">
      <dgm:prSet presAssocID="{D592EDF8-8434-4E7A-B370-8E4A4AEC8801}" presName="connector2" presStyleLbl="sibTrans2D1" presStyleIdx="1" presStyleCnt="3"/>
      <dgm:spPr/>
      <dgm:t>
        <a:bodyPr/>
        <a:lstStyle/>
        <a:p>
          <a:endParaRPr lang="en-US"/>
        </a:p>
      </dgm:t>
    </dgm:pt>
    <dgm:pt modelId="{789C2CB7-9859-4E1E-96FD-AAF37B0EEC93}" type="pres">
      <dgm:prSet presAssocID="{B11A0C54-673A-47BB-B6BA-758BD3EDD1E1}" presName="connector3" presStyleLbl="sibTrans2D1" presStyleIdx="2" presStyleCnt="3"/>
      <dgm:spPr/>
      <dgm:t>
        <a:bodyPr/>
        <a:lstStyle/>
        <a:p>
          <a:endParaRPr lang="en-US"/>
        </a:p>
      </dgm:t>
    </dgm:pt>
  </dgm:ptLst>
  <dgm:cxnLst>
    <dgm:cxn modelId="{4A140F9A-E6CD-4E67-827D-CD32CF9A0CCA}" type="presOf" srcId="{D592EDF8-8434-4E7A-B370-8E4A4AEC8801}" destId="{B65BFA0C-CB68-4F40-A07E-C6AFA87BFC5F}" srcOrd="0" destOrd="0" presId="urn:microsoft.com/office/officeart/2005/8/layout/gear1"/>
    <dgm:cxn modelId="{895CAFF3-F943-4B11-BC06-4CC0A2BF8A70}" type="presOf" srcId="{57EC705D-5131-4C53-AC9E-3B0A2427221A}" destId="{0C467CB5-AB87-480B-A174-79C093419C84}" srcOrd="0" destOrd="0" presId="urn:microsoft.com/office/officeart/2005/8/layout/gear1"/>
    <dgm:cxn modelId="{038C9276-6D78-4DE9-AD0E-210DD6CA79BD}" srcId="{0CC6B983-7EEC-4039-A8E9-9ED5DA3EE216}" destId="{61731D7C-CF47-4AC8-BB3B-889CBC52F42D}" srcOrd="1" destOrd="0" parTransId="{E62605D6-78E8-44B5-94F1-C8E9E2572893}" sibTransId="{D592EDF8-8434-4E7A-B370-8E4A4AEC8801}"/>
    <dgm:cxn modelId="{2DEEF078-254E-41F3-9D9D-5083A89302FB}" type="presOf" srcId="{61731D7C-CF47-4AC8-BB3B-889CBC52F42D}" destId="{B6CA0E1E-7E38-4033-A220-9A9B5C85E5B4}" srcOrd="2" destOrd="0" presId="urn:microsoft.com/office/officeart/2005/8/layout/gear1"/>
    <dgm:cxn modelId="{6BA56927-ECE5-4441-AA91-F4D2FCE17267}" type="presOf" srcId="{D1172A18-ED47-4C1E-9406-B505A539F971}" destId="{58492C68-8CD3-4BA5-846D-ACA874536D82}" srcOrd="2" destOrd="0" presId="urn:microsoft.com/office/officeart/2005/8/layout/gear1"/>
    <dgm:cxn modelId="{5CFF487A-F42E-44E3-9793-A7CBE7115C9F}" type="presOf" srcId="{61731D7C-CF47-4AC8-BB3B-889CBC52F42D}" destId="{D0D2974F-9855-4A1D-9553-60BA6BDD9521}" srcOrd="1" destOrd="0" presId="urn:microsoft.com/office/officeart/2005/8/layout/gear1"/>
    <dgm:cxn modelId="{4A069FD9-C02E-4AD5-AE07-4612370F6D63}" type="presOf" srcId="{0CC6B983-7EEC-4039-A8E9-9ED5DA3EE216}" destId="{6A564CC9-3B32-4070-A5CB-5388DE4E8D34}" srcOrd="0" destOrd="0" presId="urn:microsoft.com/office/officeart/2005/8/layout/gear1"/>
    <dgm:cxn modelId="{341E391F-E77A-4720-B176-39089BA1A7A3}" srcId="{0CC6B983-7EEC-4039-A8E9-9ED5DA3EE216}" destId="{D1172A18-ED47-4C1E-9406-B505A539F971}" srcOrd="2" destOrd="0" parTransId="{66049966-CDF7-4E5A-B053-FF9DCBDF0D88}" sibTransId="{B11A0C54-673A-47BB-B6BA-758BD3EDD1E1}"/>
    <dgm:cxn modelId="{21DEFE44-A077-44E6-ABF4-E219E94EA5DE}" type="presOf" srcId="{319A4031-426D-456B-B3ED-F013B78339B9}" destId="{BF078A2C-F50E-4960-B92E-65A7640790C4}" srcOrd="2" destOrd="0" presId="urn:microsoft.com/office/officeart/2005/8/layout/gear1"/>
    <dgm:cxn modelId="{466DFE67-360F-49E8-AE98-35DCE73FFA0C}" type="presOf" srcId="{61731D7C-CF47-4AC8-BB3B-889CBC52F42D}" destId="{E860F59F-AEA3-405E-9410-F168429F6307}" srcOrd="0" destOrd="0" presId="urn:microsoft.com/office/officeart/2005/8/layout/gear1"/>
    <dgm:cxn modelId="{27F45A4B-1DBC-4539-A372-EEF4FC5C12C4}" type="presOf" srcId="{D1172A18-ED47-4C1E-9406-B505A539F971}" destId="{0E009D08-130B-47D6-8DE9-06968C0391BA}" srcOrd="1" destOrd="0" presId="urn:microsoft.com/office/officeart/2005/8/layout/gear1"/>
    <dgm:cxn modelId="{B415E78B-2D44-4014-BB78-898A9DB4FB63}" type="presOf" srcId="{B11A0C54-673A-47BB-B6BA-758BD3EDD1E1}" destId="{789C2CB7-9859-4E1E-96FD-AAF37B0EEC93}" srcOrd="0" destOrd="0" presId="urn:microsoft.com/office/officeart/2005/8/layout/gear1"/>
    <dgm:cxn modelId="{3AD082F6-4C53-4FC0-9EB5-236E063D5500}" type="presOf" srcId="{D1172A18-ED47-4C1E-9406-B505A539F971}" destId="{A3C13BB5-569C-4E9E-A691-5EBB47321373}" srcOrd="3" destOrd="0" presId="urn:microsoft.com/office/officeart/2005/8/layout/gear1"/>
    <dgm:cxn modelId="{CFB2D2F7-F0A1-4020-8030-A348597C77AA}" type="presOf" srcId="{D1172A18-ED47-4C1E-9406-B505A539F971}" destId="{7B04935A-EE14-4A77-86B2-BDE86061FE4A}" srcOrd="0" destOrd="0" presId="urn:microsoft.com/office/officeart/2005/8/layout/gear1"/>
    <dgm:cxn modelId="{53140315-EAEC-4722-8418-DD46F15DB22B}" type="presOf" srcId="{319A4031-426D-456B-B3ED-F013B78339B9}" destId="{691CE022-19CC-4BA2-9515-DFFEFF9342B1}" srcOrd="0" destOrd="0" presId="urn:microsoft.com/office/officeart/2005/8/layout/gear1"/>
    <dgm:cxn modelId="{59A893AA-8FF1-4325-9451-681384A491A4}" type="presOf" srcId="{319A4031-426D-456B-B3ED-F013B78339B9}" destId="{CE172967-19BD-4EEE-9016-D512C57F20D3}" srcOrd="1" destOrd="0" presId="urn:microsoft.com/office/officeart/2005/8/layout/gear1"/>
    <dgm:cxn modelId="{0B3D72E3-AA44-4A9E-AC03-A660D5DA9212}" srcId="{0CC6B983-7EEC-4039-A8E9-9ED5DA3EE216}" destId="{319A4031-426D-456B-B3ED-F013B78339B9}" srcOrd="0" destOrd="0" parTransId="{2D517E81-1056-4A86-B71B-ECE9A066CF3F}" sibTransId="{57EC705D-5131-4C53-AC9E-3B0A2427221A}"/>
    <dgm:cxn modelId="{513DF614-CE41-47E7-849B-94112B408852}" type="presParOf" srcId="{6A564CC9-3B32-4070-A5CB-5388DE4E8D34}" destId="{691CE022-19CC-4BA2-9515-DFFEFF9342B1}" srcOrd="0" destOrd="0" presId="urn:microsoft.com/office/officeart/2005/8/layout/gear1"/>
    <dgm:cxn modelId="{D5D0E103-81CB-4186-BEBA-6901BE1F5876}" type="presParOf" srcId="{6A564CC9-3B32-4070-A5CB-5388DE4E8D34}" destId="{CE172967-19BD-4EEE-9016-D512C57F20D3}" srcOrd="1" destOrd="0" presId="urn:microsoft.com/office/officeart/2005/8/layout/gear1"/>
    <dgm:cxn modelId="{499601DA-B6F5-4110-9FE8-5227A3B12253}" type="presParOf" srcId="{6A564CC9-3B32-4070-A5CB-5388DE4E8D34}" destId="{BF078A2C-F50E-4960-B92E-65A7640790C4}" srcOrd="2" destOrd="0" presId="urn:microsoft.com/office/officeart/2005/8/layout/gear1"/>
    <dgm:cxn modelId="{86323B1D-D3EF-4EED-87A1-902172928173}" type="presParOf" srcId="{6A564CC9-3B32-4070-A5CB-5388DE4E8D34}" destId="{E860F59F-AEA3-405E-9410-F168429F6307}" srcOrd="3" destOrd="0" presId="urn:microsoft.com/office/officeart/2005/8/layout/gear1"/>
    <dgm:cxn modelId="{6C8828EF-4CA7-40D4-8FCA-647746DD193C}" type="presParOf" srcId="{6A564CC9-3B32-4070-A5CB-5388DE4E8D34}" destId="{D0D2974F-9855-4A1D-9553-60BA6BDD9521}" srcOrd="4" destOrd="0" presId="urn:microsoft.com/office/officeart/2005/8/layout/gear1"/>
    <dgm:cxn modelId="{F9D9A466-0E77-459E-941B-6CBC941EFD28}" type="presParOf" srcId="{6A564CC9-3B32-4070-A5CB-5388DE4E8D34}" destId="{B6CA0E1E-7E38-4033-A220-9A9B5C85E5B4}" srcOrd="5" destOrd="0" presId="urn:microsoft.com/office/officeart/2005/8/layout/gear1"/>
    <dgm:cxn modelId="{54D232A4-4809-46A0-8F5E-0D19B2692DF8}" type="presParOf" srcId="{6A564CC9-3B32-4070-A5CB-5388DE4E8D34}" destId="{7B04935A-EE14-4A77-86B2-BDE86061FE4A}" srcOrd="6" destOrd="0" presId="urn:microsoft.com/office/officeart/2005/8/layout/gear1"/>
    <dgm:cxn modelId="{00AF92A5-2E18-451D-92B9-65DA41DBB815}" type="presParOf" srcId="{6A564CC9-3B32-4070-A5CB-5388DE4E8D34}" destId="{0E009D08-130B-47D6-8DE9-06968C0391BA}" srcOrd="7" destOrd="0" presId="urn:microsoft.com/office/officeart/2005/8/layout/gear1"/>
    <dgm:cxn modelId="{EEA0369B-24DE-4FC7-89C5-74F413219D44}" type="presParOf" srcId="{6A564CC9-3B32-4070-A5CB-5388DE4E8D34}" destId="{58492C68-8CD3-4BA5-846D-ACA874536D82}" srcOrd="8" destOrd="0" presId="urn:microsoft.com/office/officeart/2005/8/layout/gear1"/>
    <dgm:cxn modelId="{5AA58C64-372C-4A38-8E70-2EA209CCA7A2}" type="presParOf" srcId="{6A564CC9-3B32-4070-A5CB-5388DE4E8D34}" destId="{A3C13BB5-569C-4E9E-A691-5EBB47321373}" srcOrd="9" destOrd="0" presId="urn:microsoft.com/office/officeart/2005/8/layout/gear1"/>
    <dgm:cxn modelId="{FF4F8A54-FBC5-40CB-98F9-1C2FB932DD13}" type="presParOf" srcId="{6A564CC9-3B32-4070-A5CB-5388DE4E8D34}" destId="{0C467CB5-AB87-480B-A174-79C093419C84}" srcOrd="10" destOrd="0" presId="urn:microsoft.com/office/officeart/2005/8/layout/gear1"/>
    <dgm:cxn modelId="{42BCBACF-96B6-428B-8CEB-14C5AD1DDE35}" type="presParOf" srcId="{6A564CC9-3B32-4070-A5CB-5388DE4E8D34}" destId="{B65BFA0C-CB68-4F40-A07E-C6AFA87BFC5F}" srcOrd="11" destOrd="0" presId="urn:microsoft.com/office/officeart/2005/8/layout/gear1"/>
    <dgm:cxn modelId="{929756B6-8C93-407A-A0C2-7F4C503F86C8}" type="presParOf" srcId="{6A564CC9-3B32-4070-A5CB-5388DE4E8D34}" destId="{789C2CB7-9859-4E1E-96FD-AAF37B0EEC93}"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1F59A5-183D-4331-BBAA-07360773CE1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4D4E4C4-0E96-41B3-8C1A-4E95E23620E0}">
      <dgm:prSet phldrT="[Text]"/>
      <dgm:spPr>
        <a:solidFill>
          <a:schemeClr val="accent4">
            <a:lumMod val="50000"/>
          </a:schemeClr>
        </a:solidFill>
      </dgm:spPr>
      <dgm:t>
        <a:bodyPr/>
        <a:lstStyle/>
        <a:p>
          <a:r>
            <a:rPr lang="en-US" dirty="0" smtClean="0"/>
            <a:t>College Mission</a:t>
          </a:r>
          <a:endParaRPr lang="en-US" dirty="0"/>
        </a:p>
      </dgm:t>
    </dgm:pt>
    <dgm:pt modelId="{E89D9B83-F9D0-4CCA-B7F3-4A88365B6D75}" type="parTrans" cxnId="{E77D09F5-AE05-46A1-9BC0-B019BBA4230A}">
      <dgm:prSet/>
      <dgm:spPr/>
      <dgm:t>
        <a:bodyPr/>
        <a:lstStyle/>
        <a:p>
          <a:endParaRPr lang="en-US"/>
        </a:p>
      </dgm:t>
    </dgm:pt>
    <dgm:pt modelId="{08BF12EB-8ED2-4F49-AA3A-8A43836E4D66}" type="sibTrans" cxnId="{E77D09F5-AE05-46A1-9BC0-B019BBA4230A}">
      <dgm:prSet/>
      <dgm:spPr/>
      <dgm:t>
        <a:bodyPr/>
        <a:lstStyle/>
        <a:p>
          <a:endParaRPr lang="en-US"/>
        </a:p>
      </dgm:t>
    </dgm:pt>
    <dgm:pt modelId="{B5E0B4E3-3DE9-4AD4-A843-AD7A7D73EB3B}">
      <dgm:prSet phldrT="[Text]"/>
      <dgm:spPr>
        <a:solidFill>
          <a:schemeClr val="accent4">
            <a:lumMod val="75000"/>
          </a:schemeClr>
        </a:solidFill>
      </dgm:spPr>
      <dgm:t>
        <a:bodyPr/>
        <a:lstStyle/>
        <a:p>
          <a:r>
            <a:rPr lang="en-US" u="none" strike="noStrike" dirty="0" smtClean="0">
              <a:solidFill>
                <a:schemeClr val="bg1"/>
              </a:solidFill>
              <a:effectLst/>
            </a:rPr>
            <a:t>Goal 1: </a:t>
          </a:r>
        </a:p>
        <a:p>
          <a:r>
            <a:rPr lang="en-US" u="none" strike="noStrike" dirty="0" smtClean="0">
              <a:solidFill>
                <a:schemeClr val="bg1"/>
              </a:solidFill>
              <a:effectLst/>
            </a:rPr>
            <a:t>Student Completion</a:t>
          </a:r>
          <a:endParaRPr lang="en-US" dirty="0"/>
        </a:p>
      </dgm:t>
    </dgm:pt>
    <dgm:pt modelId="{2C2C2726-416B-456D-A559-E41BCA25B1A1}" type="parTrans" cxnId="{DA34AABB-9336-4F81-94B9-262749E6315D}">
      <dgm:prSet/>
      <dgm:spPr/>
      <dgm:t>
        <a:bodyPr/>
        <a:lstStyle/>
        <a:p>
          <a:endParaRPr lang="en-US"/>
        </a:p>
      </dgm:t>
    </dgm:pt>
    <dgm:pt modelId="{CD843369-D3B8-49C7-800E-27573065D70B}" type="sibTrans" cxnId="{DA34AABB-9336-4F81-94B9-262749E6315D}">
      <dgm:prSet/>
      <dgm:spPr/>
      <dgm:t>
        <a:bodyPr/>
        <a:lstStyle/>
        <a:p>
          <a:endParaRPr lang="en-US"/>
        </a:p>
      </dgm:t>
    </dgm:pt>
    <dgm:pt modelId="{B22059C6-40B9-4266-838F-33652E77AAB3}">
      <dgm:prSet phldrT="[Text]"/>
      <dgm:spPr>
        <a:solidFill>
          <a:schemeClr val="accent6">
            <a:lumMod val="75000"/>
          </a:schemeClr>
        </a:solidFill>
      </dgm:spPr>
      <dgm:t>
        <a:bodyPr/>
        <a:lstStyle/>
        <a:p>
          <a:r>
            <a:rPr lang="en-US" u="none" strike="noStrike" dirty="0" smtClean="0">
              <a:solidFill>
                <a:schemeClr val="bg1"/>
              </a:solidFill>
              <a:effectLst/>
            </a:rPr>
            <a:t>Goal 2: </a:t>
          </a:r>
        </a:p>
        <a:p>
          <a:r>
            <a:rPr lang="en-US" u="none" strike="noStrike" dirty="0" smtClean="0">
              <a:solidFill>
                <a:schemeClr val="bg1"/>
              </a:solidFill>
              <a:effectLst/>
            </a:rPr>
            <a:t>Community Connections</a:t>
          </a:r>
          <a:endParaRPr lang="en-US" dirty="0"/>
        </a:p>
      </dgm:t>
    </dgm:pt>
    <dgm:pt modelId="{A28C8C2A-FC2D-4BDA-9C0D-704938E810BD}" type="parTrans" cxnId="{36431509-80AA-47C0-BB44-DF311F08A412}">
      <dgm:prSet/>
      <dgm:spPr/>
      <dgm:t>
        <a:bodyPr/>
        <a:lstStyle/>
        <a:p>
          <a:endParaRPr lang="en-US"/>
        </a:p>
      </dgm:t>
    </dgm:pt>
    <dgm:pt modelId="{DE261E09-379B-4B41-9CC8-F8882E012B3F}" type="sibTrans" cxnId="{36431509-80AA-47C0-BB44-DF311F08A412}">
      <dgm:prSet/>
      <dgm:spPr/>
      <dgm:t>
        <a:bodyPr/>
        <a:lstStyle/>
        <a:p>
          <a:endParaRPr lang="en-US"/>
        </a:p>
      </dgm:t>
    </dgm:pt>
    <dgm:pt modelId="{8F3E43FD-3071-462F-AFC8-153B55C0DE5B}">
      <dgm:prSet phldrT="[Text]"/>
      <dgm:spPr>
        <a:solidFill>
          <a:schemeClr val="accent5">
            <a:lumMod val="75000"/>
          </a:schemeClr>
        </a:solidFill>
      </dgm:spPr>
      <dgm:t>
        <a:bodyPr/>
        <a:lstStyle/>
        <a:p>
          <a:r>
            <a:rPr lang="en-US" u="none" strike="noStrike" dirty="0" smtClean="0">
              <a:solidFill>
                <a:schemeClr val="bg1"/>
              </a:solidFill>
              <a:effectLst/>
            </a:rPr>
            <a:t>Goal 3: </a:t>
          </a:r>
        </a:p>
        <a:p>
          <a:r>
            <a:rPr lang="en-US" u="none" strike="noStrike" dirty="0" smtClean="0">
              <a:solidFill>
                <a:schemeClr val="bg1"/>
              </a:solidFill>
              <a:effectLst/>
            </a:rPr>
            <a:t>Organizational Development </a:t>
          </a:r>
          <a:endParaRPr lang="en-US" dirty="0"/>
        </a:p>
      </dgm:t>
    </dgm:pt>
    <dgm:pt modelId="{A51B5259-72C4-4C87-A150-168A1069DC7E}" type="parTrans" cxnId="{C3E4099E-F352-4E10-BD94-C388816D6E18}">
      <dgm:prSet/>
      <dgm:spPr/>
      <dgm:t>
        <a:bodyPr/>
        <a:lstStyle/>
        <a:p>
          <a:endParaRPr lang="en-US"/>
        </a:p>
      </dgm:t>
    </dgm:pt>
    <dgm:pt modelId="{029FEA1A-D7F0-4829-BB3E-C95D18BAFF20}" type="sibTrans" cxnId="{C3E4099E-F352-4E10-BD94-C388816D6E18}">
      <dgm:prSet/>
      <dgm:spPr/>
      <dgm:t>
        <a:bodyPr/>
        <a:lstStyle/>
        <a:p>
          <a:endParaRPr lang="en-US"/>
        </a:p>
      </dgm:t>
    </dgm:pt>
    <dgm:pt modelId="{8667EA23-2204-4854-92B1-E6C7C903CFEB}" type="pres">
      <dgm:prSet presAssocID="{861F59A5-183D-4331-BBAA-07360773CE14}" presName="hierChild1" presStyleCnt="0">
        <dgm:presLayoutVars>
          <dgm:orgChart val="1"/>
          <dgm:chPref val="1"/>
          <dgm:dir/>
          <dgm:animOne val="branch"/>
          <dgm:animLvl val="lvl"/>
          <dgm:resizeHandles/>
        </dgm:presLayoutVars>
      </dgm:prSet>
      <dgm:spPr/>
      <dgm:t>
        <a:bodyPr/>
        <a:lstStyle/>
        <a:p>
          <a:endParaRPr lang="en-US"/>
        </a:p>
      </dgm:t>
    </dgm:pt>
    <dgm:pt modelId="{F11DF5C9-E41F-4979-B2CD-69CE84579DBF}" type="pres">
      <dgm:prSet presAssocID="{94D4E4C4-0E96-41B3-8C1A-4E95E23620E0}" presName="hierRoot1" presStyleCnt="0">
        <dgm:presLayoutVars>
          <dgm:hierBranch val="init"/>
        </dgm:presLayoutVars>
      </dgm:prSet>
      <dgm:spPr/>
    </dgm:pt>
    <dgm:pt modelId="{DAA26E9C-30BB-44EC-8348-90B2386111EF}" type="pres">
      <dgm:prSet presAssocID="{94D4E4C4-0E96-41B3-8C1A-4E95E23620E0}" presName="rootComposite1" presStyleCnt="0"/>
      <dgm:spPr/>
    </dgm:pt>
    <dgm:pt modelId="{A1D92589-1C67-4FAA-9AED-EF2982C18EF3}" type="pres">
      <dgm:prSet presAssocID="{94D4E4C4-0E96-41B3-8C1A-4E95E23620E0}" presName="rootText1" presStyleLbl="node0" presStyleIdx="0" presStyleCnt="1">
        <dgm:presLayoutVars>
          <dgm:chPref val="3"/>
        </dgm:presLayoutVars>
      </dgm:prSet>
      <dgm:spPr/>
      <dgm:t>
        <a:bodyPr/>
        <a:lstStyle/>
        <a:p>
          <a:endParaRPr lang="en-US"/>
        </a:p>
      </dgm:t>
    </dgm:pt>
    <dgm:pt modelId="{D07A6B24-54C0-400E-A345-3CEC1F1BC92A}" type="pres">
      <dgm:prSet presAssocID="{94D4E4C4-0E96-41B3-8C1A-4E95E23620E0}" presName="rootConnector1" presStyleLbl="node1" presStyleIdx="0" presStyleCnt="0"/>
      <dgm:spPr/>
      <dgm:t>
        <a:bodyPr/>
        <a:lstStyle/>
        <a:p>
          <a:endParaRPr lang="en-US"/>
        </a:p>
      </dgm:t>
    </dgm:pt>
    <dgm:pt modelId="{C1AE22BD-D177-4C7B-834A-4CCBC017DE80}" type="pres">
      <dgm:prSet presAssocID="{94D4E4C4-0E96-41B3-8C1A-4E95E23620E0}" presName="hierChild2" presStyleCnt="0"/>
      <dgm:spPr/>
    </dgm:pt>
    <dgm:pt modelId="{0034670B-173A-45FC-95C7-777BBCBCABD8}" type="pres">
      <dgm:prSet presAssocID="{2C2C2726-416B-456D-A559-E41BCA25B1A1}" presName="Name37" presStyleLbl="parChTrans1D2" presStyleIdx="0" presStyleCnt="3"/>
      <dgm:spPr/>
      <dgm:t>
        <a:bodyPr/>
        <a:lstStyle/>
        <a:p>
          <a:endParaRPr lang="en-US"/>
        </a:p>
      </dgm:t>
    </dgm:pt>
    <dgm:pt modelId="{AA9C12AE-E35A-4B3B-BFD3-0054FA0F70B5}" type="pres">
      <dgm:prSet presAssocID="{B5E0B4E3-3DE9-4AD4-A843-AD7A7D73EB3B}" presName="hierRoot2" presStyleCnt="0">
        <dgm:presLayoutVars>
          <dgm:hierBranch val="init"/>
        </dgm:presLayoutVars>
      </dgm:prSet>
      <dgm:spPr/>
    </dgm:pt>
    <dgm:pt modelId="{D0DFBDB3-1578-4273-8173-A6E302126C8D}" type="pres">
      <dgm:prSet presAssocID="{B5E0B4E3-3DE9-4AD4-A843-AD7A7D73EB3B}" presName="rootComposite" presStyleCnt="0"/>
      <dgm:spPr/>
    </dgm:pt>
    <dgm:pt modelId="{AA9BBB56-BFB3-47D2-8643-4A06CC4E944F}" type="pres">
      <dgm:prSet presAssocID="{B5E0B4E3-3DE9-4AD4-A843-AD7A7D73EB3B}" presName="rootText" presStyleLbl="node2" presStyleIdx="0" presStyleCnt="3">
        <dgm:presLayoutVars>
          <dgm:chPref val="3"/>
        </dgm:presLayoutVars>
      </dgm:prSet>
      <dgm:spPr/>
      <dgm:t>
        <a:bodyPr/>
        <a:lstStyle/>
        <a:p>
          <a:endParaRPr lang="en-US"/>
        </a:p>
      </dgm:t>
    </dgm:pt>
    <dgm:pt modelId="{D2D5FF08-B991-4028-B3C2-5E9C3DAA455D}" type="pres">
      <dgm:prSet presAssocID="{B5E0B4E3-3DE9-4AD4-A843-AD7A7D73EB3B}" presName="rootConnector" presStyleLbl="node2" presStyleIdx="0" presStyleCnt="3"/>
      <dgm:spPr/>
      <dgm:t>
        <a:bodyPr/>
        <a:lstStyle/>
        <a:p>
          <a:endParaRPr lang="en-US"/>
        </a:p>
      </dgm:t>
    </dgm:pt>
    <dgm:pt modelId="{B2C39695-9E15-4ADD-928D-66B1BD306054}" type="pres">
      <dgm:prSet presAssocID="{B5E0B4E3-3DE9-4AD4-A843-AD7A7D73EB3B}" presName="hierChild4" presStyleCnt="0"/>
      <dgm:spPr/>
    </dgm:pt>
    <dgm:pt modelId="{37D3BA82-1D0E-4540-B7D7-C3089DA01C9B}" type="pres">
      <dgm:prSet presAssocID="{B5E0B4E3-3DE9-4AD4-A843-AD7A7D73EB3B}" presName="hierChild5" presStyleCnt="0"/>
      <dgm:spPr/>
    </dgm:pt>
    <dgm:pt modelId="{3EDF07BF-2858-4301-A08F-FEA3C22A00F5}" type="pres">
      <dgm:prSet presAssocID="{A28C8C2A-FC2D-4BDA-9C0D-704938E810BD}" presName="Name37" presStyleLbl="parChTrans1D2" presStyleIdx="1" presStyleCnt="3"/>
      <dgm:spPr/>
      <dgm:t>
        <a:bodyPr/>
        <a:lstStyle/>
        <a:p>
          <a:endParaRPr lang="en-US"/>
        </a:p>
      </dgm:t>
    </dgm:pt>
    <dgm:pt modelId="{37D6296A-57DB-4A76-B28C-F501FDF99BEA}" type="pres">
      <dgm:prSet presAssocID="{B22059C6-40B9-4266-838F-33652E77AAB3}" presName="hierRoot2" presStyleCnt="0">
        <dgm:presLayoutVars>
          <dgm:hierBranch val="init"/>
        </dgm:presLayoutVars>
      </dgm:prSet>
      <dgm:spPr/>
    </dgm:pt>
    <dgm:pt modelId="{4925F76C-C4AE-49CD-B069-A65A7AB21BC7}" type="pres">
      <dgm:prSet presAssocID="{B22059C6-40B9-4266-838F-33652E77AAB3}" presName="rootComposite" presStyleCnt="0"/>
      <dgm:spPr/>
    </dgm:pt>
    <dgm:pt modelId="{9CA0EE03-9E3F-4126-B7AD-8B1184951C9F}" type="pres">
      <dgm:prSet presAssocID="{B22059C6-40B9-4266-838F-33652E77AAB3}" presName="rootText" presStyleLbl="node2" presStyleIdx="1" presStyleCnt="3">
        <dgm:presLayoutVars>
          <dgm:chPref val="3"/>
        </dgm:presLayoutVars>
      </dgm:prSet>
      <dgm:spPr/>
      <dgm:t>
        <a:bodyPr/>
        <a:lstStyle/>
        <a:p>
          <a:endParaRPr lang="en-US"/>
        </a:p>
      </dgm:t>
    </dgm:pt>
    <dgm:pt modelId="{35954E64-FA1C-4BCD-96F7-70D9B0E38800}" type="pres">
      <dgm:prSet presAssocID="{B22059C6-40B9-4266-838F-33652E77AAB3}" presName="rootConnector" presStyleLbl="node2" presStyleIdx="1" presStyleCnt="3"/>
      <dgm:spPr/>
      <dgm:t>
        <a:bodyPr/>
        <a:lstStyle/>
        <a:p>
          <a:endParaRPr lang="en-US"/>
        </a:p>
      </dgm:t>
    </dgm:pt>
    <dgm:pt modelId="{14F1A4F5-198B-4C42-A223-D8E940C5F1C6}" type="pres">
      <dgm:prSet presAssocID="{B22059C6-40B9-4266-838F-33652E77AAB3}" presName="hierChild4" presStyleCnt="0"/>
      <dgm:spPr/>
    </dgm:pt>
    <dgm:pt modelId="{A8126991-1C45-4FA0-9447-41376F595BD4}" type="pres">
      <dgm:prSet presAssocID="{B22059C6-40B9-4266-838F-33652E77AAB3}" presName="hierChild5" presStyleCnt="0"/>
      <dgm:spPr/>
    </dgm:pt>
    <dgm:pt modelId="{0F101A4E-02EE-4E0C-A5A7-03D221688451}" type="pres">
      <dgm:prSet presAssocID="{A51B5259-72C4-4C87-A150-168A1069DC7E}" presName="Name37" presStyleLbl="parChTrans1D2" presStyleIdx="2" presStyleCnt="3"/>
      <dgm:spPr/>
      <dgm:t>
        <a:bodyPr/>
        <a:lstStyle/>
        <a:p>
          <a:endParaRPr lang="en-US"/>
        </a:p>
      </dgm:t>
    </dgm:pt>
    <dgm:pt modelId="{9343426C-8AA7-422E-9C79-4824A2124B25}" type="pres">
      <dgm:prSet presAssocID="{8F3E43FD-3071-462F-AFC8-153B55C0DE5B}" presName="hierRoot2" presStyleCnt="0">
        <dgm:presLayoutVars>
          <dgm:hierBranch val="init"/>
        </dgm:presLayoutVars>
      </dgm:prSet>
      <dgm:spPr/>
    </dgm:pt>
    <dgm:pt modelId="{95191916-30B4-474B-9A86-3289552F508D}" type="pres">
      <dgm:prSet presAssocID="{8F3E43FD-3071-462F-AFC8-153B55C0DE5B}" presName="rootComposite" presStyleCnt="0"/>
      <dgm:spPr/>
    </dgm:pt>
    <dgm:pt modelId="{A21A5446-37F8-47AD-BE9C-29E81EB225FD}" type="pres">
      <dgm:prSet presAssocID="{8F3E43FD-3071-462F-AFC8-153B55C0DE5B}" presName="rootText" presStyleLbl="node2" presStyleIdx="2" presStyleCnt="3">
        <dgm:presLayoutVars>
          <dgm:chPref val="3"/>
        </dgm:presLayoutVars>
      </dgm:prSet>
      <dgm:spPr/>
      <dgm:t>
        <a:bodyPr/>
        <a:lstStyle/>
        <a:p>
          <a:endParaRPr lang="en-US"/>
        </a:p>
      </dgm:t>
    </dgm:pt>
    <dgm:pt modelId="{3FD3342E-38BD-47FF-A3E5-5506D91890B6}" type="pres">
      <dgm:prSet presAssocID="{8F3E43FD-3071-462F-AFC8-153B55C0DE5B}" presName="rootConnector" presStyleLbl="node2" presStyleIdx="2" presStyleCnt="3"/>
      <dgm:spPr/>
      <dgm:t>
        <a:bodyPr/>
        <a:lstStyle/>
        <a:p>
          <a:endParaRPr lang="en-US"/>
        </a:p>
      </dgm:t>
    </dgm:pt>
    <dgm:pt modelId="{F3A54FDE-7B9C-495A-8540-254E1B235FCA}" type="pres">
      <dgm:prSet presAssocID="{8F3E43FD-3071-462F-AFC8-153B55C0DE5B}" presName="hierChild4" presStyleCnt="0"/>
      <dgm:spPr/>
    </dgm:pt>
    <dgm:pt modelId="{9B445490-B1FD-4B48-A825-0685756184C3}" type="pres">
      <dgm:prSet presAssocID="{8F3E43FD-3071-462F-AFC8-153B55C0DE5B}" presName="hierChild5" presStyleCnt="0"/>
      <dgm:spPr/>
    </dgm:pt>
    <dgm:pt modelId="{BF8C06EA-9257-432A-B981-3EDB19096FDF}" type="pres">
      <dgm:prSet presAssocID="{94D4E4C4-0E96-41B3-8C1A-4E95E23620E0}" presName="hierChild3" presStyleCnt="0"/>
      <dgm:spPr/>
    </dgm:pt>
  </dgm:ptLst>
  <dgm:cxnLst>
    <dgm:cxn modelId="{A03A4C85-F5D8-49F9-9269-B3CF396EE618}" type="presOf" srcId="{8F3E43FD-3071-462F-AFC8-153B55C0DE5B}" destId="{A21A5446-37F8-47AD-BE9C-29E81EB225FD}" srcOrd="0" destOrd="0" presId="urn:microsoft.com/office/officeart/2005/8/layout/orgChart1"/>
    <dgm:cxn modelId="{8B56FB3D-51D5-4299-A033-F1EF0EDA090B}" type="presOf" srcId="{B22059C6-40B9-4266-838F-33652E77AAB3}" destId="{35954E64-FA1C-4BCD-96F7-70D9B0E38800}" srcOrd="1" destOrd="0" presId="urn:microsoft.com/office/officeart/2005/8/layout/orgChart1"/>
    <dgm:cxn modelId="{0AB1962D-284C-4E31-A586-535537C02DC3}" type="presOf" srcId="{861F59A5-183D-4331-BBAA-07360773CE14}" destId="{8667EA23-2204-4854-92B1-E6C7C903CFEB}" srcOrd="0" destOrd="0" presId="urn:microsoft.com/office/officeart/2005/8/layout/orgChart1"/>
    <dgm:cxn modelId="{CC91F42F-A16A-4FB8-8CFD-6D1450B9ADF7}" type="presOf" srcId="{B22059C6-40B9-4266-838F-33652E77AAB3}" destId="{9CA0EE03-9E3F-4126-B7AD-8B1184951C9F}" srcOrd="0" destOrd="0" presId="urn:microsoft.com/office/officeart/2005/8/layout/orgChart1"/>
    <dgm:cxn modelId="{8D3C53A5-2B8C-4E14-A305-BA455AD8B64A}" type="presOf" srcId="{2C2C2726-416B-456D-A559-E41BCA25B1A1}" destId="{0034670B-173A-45FC-95C7-777BBCBCABD8}" srcOrd="0" destOrd="0" presId="urn:microsoft.com/office/officeart/2005/8/layout/orgChart1"/>
    <dgm:cxn modelId="{4F87D54D-EFFE-4AD1-8AE9-40C18A51E3CD}" type="presOf" srcId="{B5E0B4E3-3DE9-4AD4-A843-AD7A7D73EB3B}" destId="{AA9BBB56-BFB3-47D2-8643-4A06CC4E944F}" srcOrd="0" destOrd="0" presId="urn:microsoft.com/office/officeart/2005/8/layout/orgChart1"/>
    <dgm:cxn modelId="{6128ECF7-C318-4459-BDF6-D0D80994BA5C}" type="presOf" srcId="{A51B5259-72C4-4C87-A150-168A1069DC7E}" destId="{0F101A4E-02EE-4E0C-A5A7-03D221688451}" srcOrd="0" destOrd="0" presId="urn:microsoft.com/office/officeart/2005/8/layout/orgChart1"/>
    <dgm:cxn modelId="{29DFF051-A7E4-4A9F-B8C4-5FF2B5843BCE}" type="presOf" srcId="{B5E0B4E3-3DE9-4AD4-A843-AD7A7D73EB3B}" destId="{D2D5FF08-B991-4028-B3C2-5E9C3DAA455D}" srcOrd="1" destOrd="0" presId="urn:microsoft.com/office/officeart/2005/8/layout/orgChart1"/>
    <dgm:cxn modelId="{E5B4C2E7-1F33-4B4D-B566-B8588CD09D80}" type="presOf" srcId="{A28C8C2A-FC2D-4BDA-9C0D-704938E810BD}" destId="{3EDF07BF-2858-4301-A08F-FEA3C22A00F5}" srcOrd="0" destOrd="0" presId="urn:microsoft.com/office/officeart/2005/8/layout/orgChart1"/>
    <dgm:cxn modelId="{FA2418EB-6997-49A8-B849-481F1F3B7F14}" type="presOf" srcId="{94D4E4C4-0E96-41B3-8C1A-4E95E23620E0}" destId="{A1D92589-1C67-4FAA-9AED-EF2982C18EF3}" srcOrd="0" destOrd="0" presId="urn:microsoft.com/office/officeart/2005/8/layout/orgChart1"/>
    <dgm:cxn modelId="{FAE2D581-3033-435D-81D1-4E009FA16E07}" type="presOf" srcId="{8F3E43FD-3071-462F-AFC8-153B55C0DE5B}" destId="{3FD3342E-38BD-47FF-A3E5-5506D91890B6}" srcOrd="1" destOrd="0" presId="urn:microsoft.com/office/officeart/2005/8/layout/orgChart1"/>
    <dgm:cxn modelId="{C3E4099E-F352-4E10-BD94-C388816D6E18}" srcId="{94D4E4C4-0E96-41B3-8C1A-4E95E23620E0}" destId="{8F3E43FD-3071-462F-AFC8-153B55C0DE5B}" srcOrd="2" destOrd="0" parTransId="{A51B5259-72C4-4C87-A150-168A1069DC7E}" sibTransId="{029FEA1A-D7F0-4829-BB3E-C95D18BAFF20}"/>
    <dgm:cxn modelId="{36431509-80AA-47C0-BB44-DF311F08A412}" srcId="{94D4E4C4-0E96-41B3-8C1A-4E95E23620E0}" destId="{B22059C6-40B9-4266-838F-33652E77AAB3}" srcOrd="1" destOrd="0" parTransId="{A28C8C2A-FC2D-4BDA-9C0D-704938E810BD}" sibTransId="{DE261E09-379B-4B41-9CC8-F8882E012B3F}"/>
    <dgm:cxn modelId="{DA34AABB-9336-4F81-94B9-262749E6315D}" srcId="{94D4E4C4-0E96-41B3-8C1A-4E95E23620E0}" destId="{B5E0B4E3-3DE9-4AD4-A843-AD7A7D73EB3B}" srcOrd="0" destOrd="0" parTransId="{2C2C2726-416B-456D-A559-E41BCA25B1A1}" sibTransId="{CD843369-D3B8-49C7-800E-27573065D70B}"/>
    <dgm:cxn modelId="{E77D09F5-AE05-46A1-9BC0-B019BBA4230A}" srcId="{861F59A5-183D-4331-BBAA-07360773CE14}" destId="{94D4E4C4-0E96-41B3-8C1A-4E95E23620E0}" srcOrd="0" destOrd="0" parTransId="{E89D9B83-F9D0-4CCA-B7F3-4A88365B6D75}" sibTransId="{08BF12EB-8ED2-4F49-AA3A-8A43836E4D66}"/>
    <dgm:cxn modelId="{EC146BB5-AF6F-47BA-90F8-9CFE738AE03C}" type="presOf" srcId="{94D4E4C4-0E96-41B3-8C1A-4E95E23620E0}" destId="{D07A6B24-54C0-400E-A345-3CEC1F1BC92A}" srcOrd="1" destOrd="0" presId="urn:microsoft.com/office/officeart/2005/8/layout/orgChart1"/>
    <dgm:cxn modelId="{0611E4F9-59AC-4E92-A660-53906F895962}" type="presParOf" srcId="{8667EA23-2204-4854-92B1-E6C7C903CFEB}" destId="{F11DF5C9-E41F-4979-B2CD-69CE84579DBF}" srcOrd="0" destOrd="0" presId="urn:microsoft.com/office/officeart/2005/8/layout/orgChart1"/>
    <dgm:cxn modelId="{E5BF6EA5-ECAA-4030-8EBA-0A3863932082}" type="presParOf" srcId="{F11DF5C9-E41F-4979-B2CD-69CE84579DBF}" destId="{DAA26E9C-30BB-44EC-8348-90B2386111EF}" srcOrd="0" destOrd="0" presId="urn:microsoft.com/office/officeart/2005/8/layout/orgChart1"/>
    <dgm:cxn modelId="{3F1C3171-EFDA-4F96-901D-6080E22A8DD0}" type="presParOf" srcId="{DAA26E9C-30BB-44EC-8348-90B2386111EF}" destId="{A1D92589-1C67-4FAA-9AED-EF2982C18EF3}" srcOrd="0" destOrd="0" presId="urn:microsoft.com/office/officeart/2005/8/layout/orgChart1"/>
    <dgm:cxn modelId="{AFF8E5B1-2DB2-4BBF-8C7D-48FC03C6772A}" type="presParOf" srcId="{DAA26E9C-30BB-44EC-8348-90B2386111EF}" destId="{D07A6B24-54C0-400E-A345-3CEC1F1BC92A}" srcOrd="1" destOrd="0" presId="urn:microsoft.com/office/officeart/2005/8/layout/orgChart1"/>
    <dgm:cxn modelId="{B06C5ED3-BC0E-492F-BBB0-B18404C5C29C}" type="presParOf" srcId="{F11DF5C9-E41F-4979-B2CD-69CE84579DBF}" destId="{C1AE22BD-D177-4C7B-834A-4CCBC017DE80}" srcOrd="1" destOrd="0" presId="urn:microsoft.com/office/officeart/2005/8/layout/orgChart1"/>
    <dgm:cxn modelId="{609971FF-9A89-42C0-B6ED-B74DB4E715B2}" type="presParOf" srcId="{C1AE22BD-D177-4C7B-834A-4CCBC017DE80}" destId="{0034670B-173A-45FC-95C7-777BBCBCABD8}" srcOrd="0" destOrd="0" presId="urn:microsoft.com/office/officeart/2005/8/layout/orgChart1"/>
    <dgm:cxn modelId="{7C410341-401E-437F-A3A1-139F13C649FC}" type="presParOf" srcId="{C1AE22BD-D177-4C7B-834A-4CCBC017DE80}" destId="{AA9C12AE-E35A-4B3B-BFD3-0054FA0F70B5}" srcOrd="1" destOrd="0" presId="urn:microsoft.com/office/officeart/2005/8/layout/orgChart1"/>
    <dgm:cxn modelId="{9B85B6D5-FCBD-4DA6-AA4D-88B22AE3B165}" type="presParOf" srcId="{AA9C12AE-E35A-4B3B-BFD3-0054FA0F70B5}" destId="{D0DFBDB3-1578-4273-8173-A6E302126C8D}" srcOrd="0" destOrd="0" presId="urn:microsoft.com/office/officeart/2005/8/layout/orgChart1"/>
    <dgm:cxn modelId="{6F626D7D-A862-474A-810D-D93F2C50B0CB}" type="presParOf" srcId="{D0DFBDB3-1578-4273-8173-A6E302126C8D}" destId="{AA9BBB56-BFB3-47D2-8643-4A06CC4E944F}" srcOrd="0" destOrd="0" presId="urn:microsoft.com/office/officeart/2005/8/layout/orgChart1"/>
    <dgm:cxn modelId="{C716E31C-4314-40B8-A3FC-7148784381AE}" type="presParOf" srcId="{D0DFBDB3-1578-4273-8173-A6E302126C8D}" destId="{D2D5FF08-B991-4028-B3C2-5E9C3DAA455D}" srcOrd="1" destOrd="0" presId="urn:microsoft.com/office/officeart/2005/8/layout/orgChart1"/>
    <dgm:cxn modelId="{9BE8D0E3-82F5-4469-AD8A-0805ADFA054F}" type="presParOf" srcId="{AA9C12AE-E35A-4B3B-BFD3-0054FA0F70B5}" destId="{B2C39695-9E15-4ADD-928D-66B1BD306054}" srcOrd="1" destOrd="0" presId="urn:microsoft.com/office/officeart/2005/8/layout/orgChart1"/>
    <dgm:cxn modelId="{075AE625-4A18-46C8-9F48-CA52A3C4E74F}" type="presParOf" srcId="{AA9C12AE-E35A-4B3B-BFD3-0054FA0F70B5}" destId="{37D3BA82-1D0E-4540-B7D7-C3089DA01C9B}" srcOrd="2" destOrd="0" presId="urn:microsoft.com/office/officeart/2005/8/layout/orgChart1"/>
    <dgm:cxn modelId="{81DE09E9-D420-483E-9B78-A5759C3A8E55}" type="presParOf" srcId="{C1AE22BD-D177-4C7B-834A-4CCBC017DE80}" destId="{3EDF07BF-2858-4301-A08F-FEA3C22A00F5}" srcOrd="2" destOrd="0" presId="urn:microsoft.com/office/officeart/2005/8/layout/orgChart1"/>
    <dgm:cxn modelId="{81A4ACA5-86DE-498B-85D5-0B9F25A1B12E}" type="presParOf" srcId="{C1AE22BD-D177-4C7B-834A-4CCBC017DE80}" destId="{37D6296A-57DB-4A76-B28C-F501FDF99BEA}" srcOrd="3" destOrd="0" presId="urn:microsoft.com/office/officeart/2005/8/layout/orgChart1"/>
    <dgm:cxn modelId="{25E53E31-7FE4-447A-AF71-518CB79C2EF7}" type="presParOf" srcId="{37D6296A-57DB-4A76-B28C-F501FDF99BEA}" destId="{4925F76C-C4AE-49CD-B069-A65A7AB21BC7}" srcOrd="0" destOrd="0" presId="urn:microsoft.com/office/officeart/2005/8/layout/orgChart1"/>
    <dgm:cxn modelId="{586E8F28-EA39-4B43-B5B3-1A05A7D82260}" type="presParOf" srcId="{4925F76C-C4AE-49CD-B069-A65A7AB21BC7}" destId="{9CA0EE03-9E3F-4126-B7AD-8B1184951C9F}" srcOrd="0" destOrd="0" presId="urn:microsoft.com/office/officeart/2005/8/layout/orgChart1"/>
    <dgm:cxn modelId="{9D524ED4-02E1-4E65-B0F4-4E8D5861A50E}" type="presParOf" srcId="{4925F76C-C4AE-49CD-B069-A65A7AB21BC7}" destId="{35954E64-FA1C-4BCD-96F7-70D9B0E38800}" srcOrd="1" destOrd="0" presId="urn:microsoft.com/office/officeart/2005/8/layout/orgChart1"/>
    <dgm:cxn modelId="{149DC8E2-ADD3-4D81-923A-1214052C3B32}" type="presParOf" srcId="{37D6296A-57DB-4A76-B28C-F501FDF99BEA}" destId="{14F1A4F5-198B-4C42-A223-D8E940C5F1C6}" srcOrd="1" destOrd="0" presId="urn:microsoft.com/office/officeart/2005/8/layout/orgChart1"/>
    <dgm:cxn modelId="{0F37718F-EDC6-4E84-B342-A5CCB1B8B929}" type="presParOf" srcId="{37D6296A-57DB-4A76-B28C-F501FDF99BEA}" destId="{A8126991-1C45-4FA0-9447-41376F595BD4}" srcOrd="2" destOrd="0" presId="urn:microsoft.com/office/officeart/2005/8/layout/orgChart1"/>
    <dgm:cxn modelId="{51D39815-3D8D-4849-B709-A40BFBFBB488}" type="presParOf" srcId="{C1AE22BD-D177-4C7B-834A-4CCBC017DE80}" destId="{0F101A4E-02EE-4E0C-A5A7-03D221688451}" srcOrd="4" destOrd="0" presId="urn:microsoft.com/office/officeart/2005/8/layout/orgChart1"/>
    <dgm:cxn modelId="{DF2CFCFA-322B-4ED1-9AA4-DB1C9BB90232}" type="presParOf" srcId="{C1AE22BD-D177-4C7B-834A-4CCBC017DE80}" destId="{9343426C-8AA7-422E-9C79-4824A2124B25}" srcOrd="5" destOrd="0" presId="urn:microsoft.com/office/officeart/2005/8/layout/orgChart1"/>
    <dgm:cxn modelId="{68FB0130-99BD-403A-997F-D7DAFA46CF62}" type="presParOf" srcId="{9343426C-8AA7-422E-9C79-4824A2124B25}" destId="{95191916-30B4-474B-9A86-3289552F508D}" srcOrd="0" destOrd="0" presId="urn:microsoft.com/office/officeart/2005/8/layout/orgChart1"/>
    <dgm:cxn modelId="{11555C95-F024-4DD4-8228-CC0591C2A0F2}" type="presParOf" srcId="{95191916-30B4-474B-9A86-3289552F508D}" destId="{A21A5446-37F8-47AD-BE9C-29E81EB225FD}" srcOrd="0" destOrd="0" presId="urn:microsoft.com/office/officeart/2005/8/layout/orgChart1"/>
    <dgm:cxn modelId="{9DBBDDC5-1C3C-4173-A63A-22472D0A18F2}" type="presParOf" srcId="{95191916-30B4-474B-9A86-3289552F508D}" destId="{3FD3342E-38BD-47FF-A3E5-5506D91890B6}" srcOrd="1" destOrd="0" presId="urn:microsoft.com/office/officeart/2005/8/layout/orgChart1"/>
    <dgm:cxn modelId="{B1CFE599-BD86-4088-8C54-686C4F0C7200}" type="presParOf" srcId="{9343426C-8AA7-422E-9C79-4824A2124B25}" destId="{F3A54FDE-7B9C-495A-8540-254E1B235FCA}" srcOrd="1" destOrd="0" presId="urn:microsoft.com/office/officeart/2005/8/layout/orgChart1"/>
    <dgm:cxn modelId="{35040F31-9D43-434E-BD35-0B218951B158}" type="presParOf" srcId="{9343426C-8AA7-422E-9C79-4824A2124B25}" destId="{9B445490-B1FD-4B48-A825-0685756184C3}" srcOrd="2" destOrd="0" presId="urn:microsoft.com/office/officeart/2005/8/layout/orgChart1"/>
    <dgm:cxn modelId="{4E528F33-FAA2-4B73-872F-A127CCADA82A}" type="presParOf" srcId="{F11DF5C9-E41F-4979-B2CD-69CE84579DBF}" destId="{BF8C06EA-9257-432A-B981-3EDB19096FD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1CE022-19CC-4BA2-9515-DFFEFF9342B1}">
      <dsp:nvSpPr>
        <dsp:cNvPr id="0" name=""/>
        <dsp:cNvSpPr/>
      </dsp:nvSpPr>
      <dsp:spPr>
        <a:xfrm>
          <a:off x="2480177" y="2001440"/>
          <a:ext cx="2446204" cy="2446204"/>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Mission</a:t>
          </a:r>
          <a:endParaRPr lang="en-US" sz="3200" kern="1200" dirty="0"/>
        </a:p>
      </dsp:txBody>
      <dsp:txXfrm>
        <a:off x="2971973" y="2574452"/>
        <a:ext cx="1462612" cy="1257399"/>
      </dsp:txXfrm>
    </dsp:sp>
    <dsp:sp modelId="{E860F59F-AEA3-405E-9410-F168429F6307}">
      <dsp:nvSpPr>
        <dsp:cNvPr id="0" name=""/>
        <dsp:cNvSpPr/>
      </dsp:nvSpPr>
      <dsp:spPr>
        <a:xfrm>
          <a:off x="1056931" y="1423246"/>
          <a:ext cx="1779058" cy="1779058"/>
        </a:xfrm>
        <a:prstGeom prst="gear6">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Programs</a:t>
          </a:r>
          <a:endParaRPr lang="en-US" sz="1700" kern="1200" dirty="0"/>
        </a:p>
      </dsp:txBody>
      <dsp:txXfrm>
        <a:off x="1504814" y="1873836"/>
        <a:ext cx="883292" cy="877878"/>
      </dsp:txXfrm>
    </dsp:sp>
    <dsp:sp modelId="{7B04935A-EE14-4A77-86B2-BDE86061FE4A}">
      <dsp:nvSpPr>
        <dsp:cNvPr id="0" name=""/>
        <dsp:cNvSpPr/>
      </dsp:nvSpPr>
      <dsp:spPr>
        <a:xfrm rot="20700000">
          <a:off x="2053385" y="195877"/>
          <a:ext cx="1743113" cy="1743113"/>
        </a:xfrm>
        <a:prstGeom prst="gear6">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Budgeting</a:t>
          </a:r>
          <a:endParaRPr lang="en-US" sz="1700" kern="1200" dirty="0"/>
        </a:p>
      </dsp:txBody>
      <dsp:txXfrm rot="-20700000">
        <a:off x="2435701" y="578193"/>
        <a:ext cx="978481" cy="978481"/>
      </dsp:txXfrm>
    </dsp:sp>
    <dsp:sp modelId="{0C467CB5-AB87-480B-A174-79C093419C84}">
      <dsp:nvSpPr>
        <dsp:cNvPr id="0" name=""/>
        <dsp:cNvSpPr/>
      </dsp:nvSpPr>
      <dsp:spPr>
        <a:xfrm>
          <a:off x="2294868" y="1630726"/>
          <a:ext cx="3131142" cy="3131142"/>
        </a:xfrm>
        <a:prstGeom prst="circularArrow">
          <a:avLst>
            <a:gd name="adj1" fmla="val 4687"/>
            <a:gd name="adj2" fmla="val 299029"/>
            <a:gd name="adj3" fmla="val 2521929"/>
            <a:gd name="adj4" fmla="val 15848917"/>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5BFA0C-CB68-4F40-A07E-C6AFA87BFC5F}">
      <dsp:nvSpPr>
        <dsp:cNvPr id="0" name=""/>
        <dsp:cNvSpPr/>
      </dsp:nvSpPr>
      <dsp:spPr>
        <a:xfrm>
          <a:off x="741863" y="1028520"/>
          <a:ext cx="2274970" cy="2274970"/>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9C2CB7-9859-4E1E-96FD-AAF37B0EEC93}">
      <dsp:nvSpPr>
        <dsp:cNvPr id="0" name=""/>
        <dsp:cNvSpPr/>
      </dsp:nvSpPr>
      <dsp:spPr>
        <a:xfrm>
          <a:off x="1650185" y="-187016"/>
          <a:ext cx="2452876" cy="2452876"/>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1A4E-02EE-4E0C-A5A7-03D221688451}">
      <dsp:nvSpPr>
        <dsp:cNvPr id="0" name=""/>
        <dsp:cNvSpPr/>
      </dsp:nvSpPr>
      <dsp:spPr>
        <a:xfrm>
          <a:off x="5227320" y="2572974"/>
          <a:ext cx="3698367" cy="641865"/>
        </a:xfrm>
        <a:custGeom>
          <a:avLst/>
          <a:gdLst/>
          <a:ahLst/>
          <a:cxnLst/>
          <a:rect l="0" t="0" r="0" b="0"/>
          <a:pathLst>
            <a:path>
              <a:moveTo>
                <a:pt x="0" y="0"/>
              </a:moveTo>
              <a:lnTo>
                <a:pt x="0" y="320932"/>
              </a:lnTo>
              <a:lnTo>
                <a:pt x="3698367" y="320932"/>
              </a:lnTo>
              <a:lnTo>
                <a:pt x="3698367" y="6418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DF07BF-2858-4301-A08F-FEA3C22A00F5}">
      <dsp:nvSpPr>
        <dsp:cNvPr id="0" name=""/>
        <dsp:cNvSpPr/>
      </dsp:nvSpPr>
      <dsp:spPr>
        <a:xfrm>
          <a:off x="5181600" y="2572974"/>
          <a:ext cx="91440" cy="641865"/>
        </a:xfrm>
        <a:custGeom>
          <a:avLst/>
          <a:gdLst/>
          <a:ahLst/>
          <a:cxnLst/>
          <a:rect l="0" t="0" r="0" b="0"/>
          <a:pathLst>
            <a:path>
              <a:moveTo>
                <a:pt x="45720" y="0"/>
              </a:moveTo>
              <a:lnTo>
                <a:pt x="45720" y="6418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34670B-173A-45FC-95C7-777BBCBCABD8}">
      <dsp:nvSpPr>
        <dsp:cNvPr id="0" name=""/>
        <dsp:cNvSpPr/>
      </dsp:nvSpPr>
      <dsp:spPr>
        <a:xfrm>
          <a:off x="1528952" y="2572974"/>
          <a:ext cx="3698367" cy="641865"/>
        </a:xfrm>
        <a:custGeom>
          <a:avLst/>
          <a:gdLst/>
          <a:ahLst/>
          <a:cxnLst/>
          <a:rect l="0" t="0" r="0" b="0"/>
          <a:pathLst>
            <a:path>
              <a:moveTo>
                <a:pt x="3698367" y="0"/>
              </a:moveTo>
              <a:lnTo>
                <a:pt x="3698367" y="320932"/>
              </a:lnTo>
              <a:lnTo>
                <a:pt x="0" y="320932"/>
              </a:lnTo>
              <a:lnTo>
                <a:pt x="0" y="6418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D92589-1C67-4FAA-9AED-EF2982C18EF3}">
      <dsp:nvSpPr>
        <dsp:cNvPr id="0" name=""/>
        <dsp:cNvSpPr/>
      </dsp:nvSpPr>
      <dsp:spPr>
        <a:xfrm>
          <a:off x="3699069" y="1044723"/>
          <a:ext cx="3056501" cy="1528250"/>
        </a:xfrm>
        <a:prstGeom prst="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College Mission</a:t>
          </a:r>
          <a:endParaRPr lang="en-US" sz="3100" kern="1200" dirty="0"/>
        </a:p>
      </dsp:txBody>
      <dsp:txXfrm>
        <a:off x="3699069" y="1044723"/>
        <a:ext cx="3056501" cy="1528250"/>
      </dsp:txXfrm>
    </dsp:sp>
    <dsp:sp modelId="{AA9BBB56-BFB3-47D2-8643-4A06CC4E944F}">
      <dsp:nvSpPr>
        <dsp:cNvPr id="0" name=""/>
        <dsp:cNvSpPr/>
      </dsp:nvSpPr>
      <dsp:spPr>
        <a:xfrm>
          <a:off x="701" y="3214839"/>
          <a:ext cx="3056501" cy="1528250"/>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u="none" strike="noStrike" kern="1200" dirty="0" smtClean="0">
              <a:solidFill>
                <a:schemeClr val="bg1"/>
              </a:solidFill>
              <a:effectLst/>
            </a:rPr>
            <a:t>Goal 1: </a:t>
          </a:r>
        </a:p>
        <a:p>
          <a:pPr lvl="0" algn="ctr" defTabSz="1377950">
            <a:lnSpc>
              <a:spcPct val="90000"/>
            </a:lnSpc>
            <a:spcBef>
              <a:spcPct val="0"/>
            </a:spcBef>
            <a:spcAft>
              <a:spcPct val="35000"/>
            </a:spcAft>
          </a:pPr>
          <a:r>
            <a:rPr lang="en-US" sz="3100" u="none" strike="noStrike" kern="1200" dirty="0" smtClean="0">
              <a:solidFill>
                <a:schemeClr val="bg1"/>
              </a:solidFill>
              <a:effectLst/>
            </a:rPr>
            <a:t>Student Completion</a:t>
          </a:r>
          <a:endParaRPr lang="en-US" sz="3100" kern="1200" dirty="0"/>
        </a:p>
      </dsp:txBody>
      <dsp:txXfrm>
        <a:off x="701" y="3214839"/>
        <a:ext cx="3056501" cy="1528250"/>
      </dsp:txXfrm>
    </dsp:sp>
    <dsp:sp modelId="{9CA0EE03-9E3F-4126-B7AD-8B1184951C9F}">
      <dsp:nvSpPr>
        <dsp:cNvPr id="0" name=""/>
        <dsp:cNvSpPr/>
      </dsp:nvSpPr>
      <dsp:spPr>
        <a:xfrm>
          <a:off x="3699069" y="3214839"/>
          <a:ext cx="3056501" cy="1528250"/>
        </a:xfrm>
        <a:prstGeom prst="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u="none" strike="noStrike" kern="1200" dirty="0" smtClean="0">
              <a:solidFill>
                <a:schemeClr val="bg1"/>
              </a:solidFill>
              <a:effectLst/>
            </a:rPr>
            <a:t>Goal 2: </a:t>
          </a:r>
        </a:p>
        <a:p>
          <a:pPr lvl="0" algn="ctr" defTabSz="1377950">
            <a:lnSpc>
              <a:spcPct val="90000"/>
            </a:lnSpc>
            <a:spcBef>
              <a:spcPct val="0"/>
            </a:spcBef>
            <a:spcAft>
              <a:spcPct val="35000"/>
            </a:spcAft>
          </a:pPr>
          <a:r>
            <a:rPr lang="en-US" sz="3100" u="none" strike="noStrike" kern="1200" dirty="0" smtClean="0">
              <a:solidFill>
                <a:schemeClr val="bg1"/>
              </a:solidFill>
              <a:effectLst/>
            </a:rPr>
            <a:t>Community Connections</a:t>
          </a:r>
          <a:endParaRPr lang="en-US" sz="3100" kern="1200" dirty="0"/>
        </a:p>
      </dsp:txBody>
      <dsp:txXfrm>
        <a:off x="3699069" y="3214839"/>
        <a:ext cx="3056501" cy="1528250"/>
      </dsp:txXfrm>
    </dsp:sp>
    <dsp:sp modelId="{A21A5446-37F8-47AD-BE9C-29E81EB225FD}">
      <dsp:nvSpPr>
        <dsp:cNvPr id="0" name=""/>
        <dsp:cNvSpPr/>
      </dsp:nvSpPr>
      <dsp:spPr>
        <a:xfrm>
          <a:off x="7397436" y="3214839"/>
          <a:ext cx="3056501" cy="1528250"/>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u="none" strike="noStrike" kern="1200" dirty="0" smtClean="0">
              <a:solidFill>
                <a:schemeClr val="bg1"/>
              </a:solidFill>
              <a:effectLst/>
            </a:rPr>
            <a:t>Goal 3: </a:t>
          </a:r>
        </a:p>
        <a:p>
          <a:pPr lvl="0" algn="ctr" defTabSz="1377950">
            <a:lnSpc>
              <a:spcPct val="90000"/>
            </a:lnSpc>
            <a:spcBef>
              <a:spcPct val="0"/>
            </a:spcBef>
            <a:spcAft>
              <a:spcPct val="35000"/>
            </a:spcAft>
          </a:pPr>
          <a:r>
            <a:rPr lang="en-US" sz="3100" u="none" strike="noStrike" kern="1200" dirty="0" smtClean="0">
              <a:solidFill>
                <a:schemeClr val="bg1"/>
              </a:solidFill>
              <a:effectLst/>
            </a:rPr>
            <a:t>Organizational Development </a:t>
          </a:r>
          <a:endParaRPr lang="en-US" sz="3100" kern="1200" dirty="0"/>
        </a:p>
      </dsp:txBody>
      <dsp:txXfrm>
        <a:off x="7397436" y="3214839"/>
        <a:ext cx="3056501" cy="1528250"/>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14181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275826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69077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2985230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8B99C-F5DF-4A0D-B8AB-F3A20CD08AD4}" type="datetimeFigureOut">
              <a:rPr lang="en-US" smtClean="0"/>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215732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38B99C-F5DF-4A0D-B8AB-F3A20CD08AD4}" type="datetimeFigureOut">
              <a:rPr lang="en-US" smtClean="0"/>
              <a:t>11/15/2018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1581042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38B99C-F5DF-4A0D-B8AB-F3A20CD08AD4}" type="datetimeFigureOut">
              <a:rPr lang="en-US" smtClean="0"/>
              <a:t>11/15/2018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585273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38B99C-F5DF-4A0D-B8AB-F3A20CD08AD4}" type="datetimeFigureOut">
              <a:rPr lang="en-US" smtClean="0"/>
              <a:t>11/15/2018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987856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8B99C-F5DF-4A0D-B8AB-F3A20CD08AD4}" type="datetimeFigureOut">
              <a:rPr lang="en-US" smtClean="0"/>
              <a:t>11/15/2018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2190590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8B99C-F5DF-4A0D-B8AB-F3A20CD08AD4}" type="datetimeFigureOut">
              <a:rPr lang="en-US" smtClean="0"/>
              <a:t>11/15/2018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90835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8B99C-F5DF-4A0D-B8AB-F3A20CD08AD4}" type="datetimeFigureOut">
              <a:rPr lang="en-US" smtClean="0"/>
              <a:t>11/15/2018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33657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8B99C-F5DF-4A0D-B8AB-F3A20CD08AD4}" type="datetimeFigureOut">
              <a:rPr lang="en-US" smtClean="0"/>
              <a:t>11/15/2018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A6BD83-6262-4792-8110-82D4C2A0BCE2}" type="slidenum">
              <a:rPr lang="en-US" smtClean="0"/>
              <a:t>‹#›</a:t>
            </a:fld>
            <a:endParaRPr lang="en-US"/>
          </a:p>
        </p:txBody>
      </p:sp>
    </p:spTree>
    <p:extLst>
      <p:ext uri="{BB962C8B-B14F-4D97-AF65-F5344CB8AC3E}">
        <p14:creationId xmlns:p14="http://schemas.microsoft.com/office/powerpoint/2010/main" val="1619517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Annual Plan</a:t>
            </a:r>
            <a:endParaRPr lang="en-US" dirty="0"/>
          </a:p>
        </p:txBody>
      </p:sp>
      <p:sp>
        <p:nvSpPr>
          <p:cNvPr id="3" name="Subtitle 2"/>
          <p:cNvSpPr>
            <a:spLocks noGrp="1"/>
          </p:cNvSpPr>
          <p:nvPr>
            <p:ph type="subTitle" idx="1"/>
          </p:nvPr>
        </p:nvSpPr>
        <p:spPr/>
        <p:txBody>
          <a:bodyPr>
            <a:normAutofit fontScale="92500" lnSpcReduction="20000"/>
          </a:bodyPr>
          <a:lstStyle/>
          <a:p>
            <a:r>
              <a:rPr lang="en-US" sz="4000" dirty="0" smtClean="0"/>
              <a:t>2018-19</a:t>
            </a:r>
          </a:p>
          <a:p>
            <a:endParaRPr lang="en-US" dirty="0"/>
          </a:p>
          <a:p>
            <a:r>
              <a:rPr lang="en-US" dirty="0" smtClean="0"/>
              <a:t>Approved by the Planning &amp; Budgeting Council</a:t>
            </a:r>
          </a:p>
          <a:p>
            <a:r>
              <a:rPr lang="en-US" dirty="0" smtClean="0"/>
              <a:t>November </a:t>
            </a:r>
            <a:r>
              <a:rPr lang="en-US" dirty="0"/>
              <a:t>7</a:t>
            </a:r>
            <a:r>
              <a:rPr lang="en-US" dirty="0" smtClean="0"/>
              <a:t>, 2018</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2004" y="914399"/>
            <a:ext cx="3367992" cy="1512419"/>
          </a:xfrm>
          <a:prstGeom prst="rect">
            <a:avLst/>
          </a:prstGeom>
        </p:spPr>
      </p:pic>
    </p:spTree>
    <p:extLst>
      <p:ext uri="{BB962C8B-B14F-4D97-AF65-F5344CB8AC3E}">
        <p14:creationId xmlns:p14="http://schemas.microsoft.com/office/powerpoint/2010/main" val="3633957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38"/>
          <p:cNvCxnSpPr/>
          <p:nvPr/>
        </p:nvCxnSpPr>
        <p:spPr>
          <a:xfrm>
            <a:off x="10546607" y="1400814"/>
            <a:ext cx="819" cy="47799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9080" y="-215850"/>
            <a:ext cx="10515600" cy="1325563"/>
          </a:xfrm>
        </p:spPr>
        <p:txBody>
          <a:bodyPr/>
          <a:lstStyle/>
          <a:p>
            <a:r>
              <a:rPr lang="en-US" dirty="0" smtClean="0"/>
              <a:t>Cañada C</a:t>
            </a:r>
            <a:r>
              <a:rPr lang="en-US" dirty="0" smtClean="0"/>
              <a:t>ollege </a:t>
            </a:r>
            <a:r>
              <a:rPr lang="en-US" dirty="0"/>
              <a:t>P</a:t>
            </a:r>
            <a:r>
              <a:rPr lang="en-US" dirty="0" smtClean="0"/>
              <a:t>lanning Calendar</a:t>
            </a:r>
            <a:endParaRPr lang="en-US" dirty="0"/>
          </a:p>
        </p:txBody>
      </p:sp>
      <p:sp>
        <p:nvSpPr>
          <p:cNvPr id="4" name="Rectangle 3"/>
          <p:cNvSpPr/>
          <p:nvPr/>
        </p:nvSpPr>
        <p:spPr>
          <a:xfrm>
            <a:off x="930166" y="2413703"/>
            <a:ext cx="4997669" cy="54801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5-year Education Master Plan Cycle</a:t>
            </a:r>
            <a:endParaRPr lang="en-US" dirty="0">
              <a:solidFill>
                <a:schemeClr val="tx1"/>
              </a:solidFill>
            </a:endParaRPr>
          </a:p>
        </p:txBody>
      </p:sp>
      <p:sp>
        <p:nvSpPr>
          <p:cNvPr id="5" name="Rectangle 4"/>
          <p:cNvSpPr/>
          <p:nvPr/>
        </p:nvSpPr>
        <p:spPr>
          <a:xfrm>
            <a:off x="6169574" y="2413702"/>
            <a:ext cx="4997669" cy="54801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5-year Education Master Plan Cycle</a:t>
            </a:r>
            <a:endParaRPr lang="en-US" dirty="0">
              <a:solidFill>
                <a:schemeClr val="tx1"/>
              </a:solidFill>
            </a:endParaRPr>
          </a:p>
        </p:txBody>
      </p:sp>
      <p:sp>
        <p:nvSpPr>
          <p:cNvPr id="6" name="Right Arrow 5"/>
          <p:cNvSpPr/>
          <p:nvPr/>
        </p:nvSpPr>
        <p:spPr>
          <a:xfrm>
            <a:off x="259080" y="582959"/>
            <a:ext cx="11826240" cy="1058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Year:      2017        2018         2019         2020         2021         2022         2023        2024       2025      2026      2027       </a:t>
            </a:r>
            <a:endParaRPr lang="en-US" sz="2000" dirty="0"/>
          </a:p>
        </p:txBody>
      </p:sp>
      <p:sp>
        <p:nvSpPr>
          <p:cNvPr id="7" name="Oval 6"/>
          <p:cNvSpPr/>
          <p:nvPr/>
        </p:nvSpPr>
        <p:spPr>
          <a:xfrm>
            <a:off x="1150883" y="3154683"/>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8" name="Oval 7"/>
          <p:cNvSpPr/>
          <p:nvPr/>
        </p:nvSpPr>
        <p:spPr>
          <a:xfrm>
            <a:off x="2173671" y="315320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9" name="Oval 8"/>
          <p:cNvSpPr/>
          <p:nvPr/>
        </p:nvSpPr>
        <p:spPr>
          <a:xfrm>
            <a:off x="3196459" y="315320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0" name="Oval 9"/>
          <p:cNvSpPr/>
          <p:nvPr/>
        </p:nvSpPr>
        <p:spPr>
          <a:xfrm>
            <a:off x="4226145" y="3153198"/>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1" name="Oval 10"/>
          <p:cNvSpPr/>
          <p:nvPr/>
        </p:nvSpPr>
        <p:spPr>
          <a:xfrm>
            <a:off x="5255831" y="315319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3" name="Oval 12"/>
          <p:cNvSpPr/>
          <p:nvPr/>
        </p:nvSpPr>
        <p:spPr>
          <a:xfrm>
            <a:off x="6403452" y="314154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4" name="Oval 13"/>
          <p:cNvSpPr/>
          <p:nvPr/>
        </p:nvSpPr>
        <p:spPr>
          <a:xfrm>
            <a:off x="7426240" y="314005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5" name="Oval 14"/>
          <p:cNvSpPr/>
          <p:nvPr/>
        </p:nvSpPr>
        <p:spPr>
          <a:xfrm>
            <a:off x="8449028" y="314005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6" name="Oval 15"/>
          <p:cNvSpPr/>
          <p:nvPr/>
        </p:nvSpPr>
        <p:spPr>
          <a:xfrm>
            <a:off x="9478714" y="3140056"/>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7" name="Oval 16"/>
          <p:cNvSpPr/>
          <p:nvPr/>
        </p:nvSpPr>
        <p:spPr>
          <a:xfrm>
            <a:off x="10508400" y="3140057"/>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3" name="Rectangle 2"/>
          <p:cNvSpPr/>
          <p:nvPr/>
        </p:nvSpPr>
        <p:spPr>
          <a:xfrm>
            <a:off x="337816" y="1816544"/>
            <a:ext cx="11180038" cy="4189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ACCJC Annual, Mid-term, and ISER Report Cycle</a:t>
            </a:r>
            <a:endParaRPr lang="en-US" sz="2000" dirty="0"/>
          </a:p>
        </p:txBody>
      </p:sp>
      <p:cxnSp>
        <p:nvCxnSpPr>
          <p:cNvPr id="18" name="Straight Connector 17"/>
          <p:cNvCxnSpPr/>
          <p:nvPr/>
        </p:nvCxnSpPr>
        <p:spPr>
          <a:xfrm>
            <a:off x="1604728" y="1400814"/>
            <a:ext cx="0" cy="41572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5962364" y="1301194"/>
            <a:ext cx="1424428" cy="577619"/>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Mid-Term Report</a:t>
            </a:r>
            <a:endParaRPr lang="en-US" sz="1200" dirty="0">
              <a:solidFill>
                <a:schemeClr val="tx1"/>
              </a:solidFill>
            </a:endParaRPr>
          </a:p>
        </p:txBody>
      </p:sp>
      <p:cxnSp>
        <p:nvCxnSpPr>
          <p:cNvPr id="31" name="Straight Connector 30"/>
          <p:cNvCxnSpPr/>
          <p:nvPr/>
        </p:nvCxnSpPr>
        <p:spPr>
          <a:xfrm flipH="1">
            <a:off x="4648200" y="1408363"/>
            <a:ext cx="1052" cy="40818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5699760" y="1388975"/>
            <a:ext cx="3680" cy="42756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1362996" y="1393493"/>
            <a:ext cx="0" cy="41749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570414" y="1408363"/>
            <a:ext cx="0" cy="42447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668408" y="1380774"/>
            <a:ext cx="0" cy="43021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673879" y="1374317"/>
            <a:ext cx="0" cy="44222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8863256" y="1301195"/>
            <a:ext cx="1396264" cy="577618"/>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ISER </a:t>
            </a:r>
            <a:r>
              <a:rPr lang="en-US" sz="1400" dirty="0" smtClean="0">
                <a:solidFill>
                  <a:schemeClr val="tx1"/>
                </a:solidFill>
              </a:rPr>
              <a:t>2025</a:t>
            </a:r>
            <a:endParaRPr lang="en-US" sz="1400" dirty="0">
              <a:solidFill>
                <a:schemeClr val="tx1"/>
              </a:solidFill>
            </a:endParaRPr>
          </a:p>
        </p:txBody>
      </p:sp>
      <p:sp>
        <p:nvSpPr>
          <p:cNvPr id="41" name="Oval 40"/>
          <p:cNvSpPr/>
          <p:nvPr/>
        </p:nvSpPr>
        <p:spPr>
          <a:xfrm>
            <a:off x="2857501" y="1301196"/>
            <a:ext cx="1402604" cy="57761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ISER 2019</a:t>
            </a:r>
            <a:endParaRPr lang="en-US" sz="1400" dirty="0">
              <a:solidFill>
                <a:schemeClr val="tx1"/>
              </a:solidFill>
            </a:endParaRPr>
          </a:p>
        </p:txBody>
      </p:sp>
      <p:cxnSp>
        <p:nvCxnSpPr>
          <p:cNvPr id="50" name="Elbow Connector 49"/>
          <p:cNvCxnSpPr>
            <a:stCxn id="4" idx="2"/>
            <a:endCxn id="7" idx="0"/>
          </p:cNvCxnSpPr>
          <p:nvPr/>
        </p:nvCxnSpPr>
        <p:spPr>
          <a:xfrm rot="5400000">
            <a:off x="2386588" y="2112269"/>
            <a:ext cx="192965" cy="189186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4" idx="2"/>
            <a:endCxn id="8" idx="0"/>
          </p:cNvCxnSpPr>
          <p:nvPr/>
        </p:nvCxnSpPr>
        <p:spPr>
          <a:xfrm rot="5400000">
            <a:off x="2898723" y="2622922"/>
            <a:ext cx="191483" cy="86907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6" name="Elbow Connector 55"/>
          <p:cNvCxnSpPr>
            <a:stCxn id="4" idx="2"/>
            <a:endCxn id="9" idx="0"/>
          </p:cNvCxnSpPr>
          <p:nvPr/>
        </p:nvCxnSpPr>
        <p:spPr>
          <a:xfrm rot="16200000" flipH="1">
            <a:off x="3410116" y="2980602"/>
            <a:ext cx="191483" cy="15371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8" name="Elbow Connector 57"/>
          <p:cNvCxnSpPr>
            <a:stCxn id="4" idx="2"/>
            <a:endCxn id="10" idx="0"/>
          </p:cNvCxnSpPr>
          <p:nvPr/>
        </p:nvCxnSpPr>
        <p:spPr>
          <a:xfrm rot="16200000" flipH="1">
            <a:off x="3924960" y="2465758"/>
            <a:ext cx="191480" cy="118339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4" idx="2"/>
            <a:endCxn id="11" idx="0"/>
          </p:cNvCxnSpPr>
          <p:nvPr/>
        </p:nvCxnSpPr>
        <p:spPr>
          <a:xfrm rot="16200000" flipH="1">
            <a:off x="4439803" y="1950915"/>
            <a:ext cx="191481" cy="221308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5" idx="2"/>
            <a:endCxn id="13" idx="0"/>
          </p:cNvCxnSpPr>
          <p:nvPr/>
        </p:nvCxnSpPr>
        <p:spPr>
          <a:xfrm rot="5400000">
            <a:off x="7639146" y="2112278"/>
            <a:ext cx="179824" cy="1878702"/>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4" name="Elbow Connector 63"/>
          <p:cNvCxnSpPr>
            <a:stCxn id="5" idx="2"/>
            <a:endCxn id="14" idx="0"/>
          </p:cNvCxnSpPr>
          <p:nvPr/>
        </p:nvCxnSpPr>
        <p:spPr>
          <a:xfrm rot="5400000">
            <a:off x="8151281" y="2622931"/>
            <a:ext cx="178342" cy="8559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6" name="Elbow Connector 65"/>
          <p:cNvCxnSpPr>
            <a:stCxn id="5" idx="2"/>
            <a:endCxn id="15" idx="0"/>
          </p:cNvCxnSpPr>
          <p:nvPr/>
        </p:nvCxnSpPr>
        <p:spPr>
          <a:xfrm rot="16200000" flipH="1">
            <a:off x="8662675" y="2967451"/>
            <a:ext cx="178342" cy="16687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5" idx="2"/>
            <a:endCxn id="16" idx="0"/>
          </p:cNvCxnSpPr>
          <p:nvPr/>
        </p:nvCxnSpPr>
        <p:spPr>
          <a:xfrm rot="16200000" flipH="1">
            <a:off x="9177520" y="2452606"/>
            <a:ext cx="178339" cy="119656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5" idx="2"/>
            <a:endCxn id="17" idx="0"/>
          </p:cNvCxnSpPr>
          <p:nvPr/>
        </p:nvCxnSpPr>
        <p:spPr>
          <a:xfrm rot="16200000" flipH="1">
            <a:off x="9692362" y="1937764"/>
            <a:ext cx="178340" cy="2226246"/>
          </a:xfrm>
          <a:prstGeom prst="bentConnector3">
            <a:avLst/>
          </a:prstGeom>
        </p:spPr>
        <p:style>
          <a:lnRef idx="1">
            <a:schemeClr val="accent1"/>
          </a:lnRef>
          <a:fillRef idx="0">
            <a:schemeClr val="accent1"/>
          </a:fillRef>
          <a:effectRef idx="0">
            <a:schemeClr val="accent1"/>
          </a:effectRef>
          <a:fontRef idx="minor">
            <a:schemeClr val="tx1"/>
          </a:fontRef>
        </p:style>
      </p:cxnSp>
      <p:graphicFrame>
        <p:nvGraphicFramePr>
          <p:cNvPr id="29" name="Table 28"/>
          <p:cNvGraphicFramePr>
            <a:graphicFrameLocks noGrp="1"/>
          </p:cNvGraphicFramePr>
          <p:nvPr>
            <p:extLst>
              <p:ext uri="{D42A27DB-BD31-4B8C-83A1-F6EECF244321}">
                <p14:modId xmlns:p14="http://schemas.microsoft.com/office/powerpoint/2010/main" val="2103570820"/>
              </p:ext>
            </p:extLst>
          </p:nvPr>
        </p:nvGraphicFramePr>
        <p:xfrm>
          <a:off x="0" y="3920622"/>
          <a:ext cx="11331626" cy="2946400"/>
        </p:xfrm>
        <a:graphic>
          <a:graphicData uri="http://schemas.openxmlformats.org/drawingml/2006/table">
            <a:tbl>
              <a:tblPr firstRow="1" bandRow="1">
                <a:tableStyleId>{5940675A-B579-460E-94D1-54222C63F5DA}</a:tableStyleId>
              </a:tblPr>
              <a:tblGrid>
                <a:gridCol w="2062121">
                  <a:extLst>
                    <a:ext uri="{9D8B030D-6E8A-4147-A177-3AD203B41FA5}">
                      <a16:colId xmlns:a16="http://schemas.microsoft.com/office/drawing/2014/main" val="4102030919"/>
                    </a:ext>
                  </a:extLst>
                </a:gridCol>
                <a:gridCol w="1011075">
                  <a:extLst>
                    <a:ext uri="{9D8B030D-6E8A-4147-A177-3AD203B41FA5}">
                      <a16:colId xmlns:a16="http://schemas.microsoft.com/office/drawing/2014/main" val="3200799458"/>
                    </a:ext>
                  </a:extLst>
                </a:gridCol>
                <a:gridCol w="1034959">
                  <a:extLst>
                    <a:ext uri="{9D8B030D-6E8A-4147-A177-3AD203B41FA5}">
                      <a16:colId xmlns:a16="http://schemas.microsoft.com/office/drawing/2014/main" val="1233098554"/>
                    </a:ext>
                  </a:extLst>
                </a:gridCol>
                <a:gridCol w="1026998">
                  <a:extLst>
                    <a:ext uri="{9D8B030D-6E8A-4147-A177-3AD203B41FA5}">
                      <a16:colId xmlns:a16="http://schemas.microsoft.com/office/drawing/2014/main" val="2459711695"/>
                    </a:ext>
                  </a:extLst>
                </a:gridCol>
                <a:gridCol w="1058843">
                  <a:extLst>
                    <a:ext uri="{9D8B030D-6E8A-4147-A177-3AD203B41FA5}">
                      <a16:colId xmlns:a16="http://schemas.microsoft.com/office/drawing/2014/main" val="3775785075"/>
                    </a:ext>
                  </a:extLst>
                </a:gridCol>
                <a:gridCol w="1089835">
                  <a:extLst>
                    <a:ext uri="{9D8B030D-6E8A-4147-A177-3AD203B41FA5}">
                      <a16:colId xmlns:a16="http://schemas.microsoft.com/office/drawing/2014/main" val="746298859"/>
                    </a:ext>
                  </a:extLst>
                </a:gridCol>
                <a:gridCol w="1001110">
                  <a:extLst>
                    <a:ext uri="{9D8B030D-6E8A-4147-A177-3AD203B41FA5}">
                      <a16:colId xmlns:a16="http://schemas.microsoft.com/office/drawing/2014/main" val="1594942394"/>
                    </a:ext>
                  </a:extLst>
                </a:gridCol>
                <a:gridCol w="1040524">
                  <a:extLst>
                    <a:ext uri="{9D8B030D-6E8A-4147-A177-3AD203B41FA5}">
                      <a16:colId xmlns:a16="http://schemas.microsoft.com/office/drawing/2014/main" val="1113742121"/>
                    </a:ext>
                  </a:extLst>
                </a:gridCol>
                <a:gridCol w="1060541">
                  <a:extLst>
                    <a:ext uri="{9D8B030D-6E8A-4147-A177-3AD203B41FA5}">
                      <a16:colId xmlns:a16="http://schemas.microsoft.com/office/drawing/2014/main" val="1002701557"/>
                    </a:ext>
                  </a:extLst>
                </a:gridCol>
                <a:gridCol w="945620">
                  <a:extLst>
                    <a:ext uri="{9D8B030D-6E8A-4147-A177-3AD203B41FA5}">
                      <a16:colId xmlns:a16="http://schemas.microsoft.com/office/drawing/2014/main" val="2176197299"/>
                    </a:ext>
                  </a:extLst>
                </a:gridCol>
              </a:tblGrid>
              <a:tr h="258217">
                <a:tc>
                  <a:txBody>
                    <a:bodyPr/>
                    <a:lstStyle/>
                    <a:p>
                      <a:pPr>
                        <a:lnSpc>
                          <a:spcPts val="1600"/>
                        </a:lnSpc>
                      </a:pPr>
                      <a:r>
                        <a:rPr lang="en-US" sz="1400" dirty="0" smtClean="0"/>
                        <a:t>Distance Education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12700" cmpd="sng">
                      <a:noFill/>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15879538"/>
                  </a:ext>
                </a:extLst>
              </a:tr>
              <a:tr h="263122">
                <a:tc>
                  <a:txBody>
                    <a:bodyPr/>
                    <a:lstStyle/>
                    <a:p>
                      <a:pPr>
                        <a:lnSpc>
                          <a:spcPts val="1600"/>
                        </a:lnSpc>
                      </a:pPr>
                      <a:r>
                        <a:rPr lang="en-US" sz="1400" dirty="0" smtClean="0"/>
                        <a:t>Facilities</a:t>
                      </a:r>
                      <a:r>
                        <a:rPr lang="en-US" sz="1400" baseline="0" dirty="0" smtClean="0"/>
                        <a:t> Master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60649545"/>
                  </a:ext>
                </a:extLst>
              </a:tr>
              <a:tr h="275909">
                <a:tc>
                  <a:txBody>
                    <a:bodyPr/>
                    <a:lstStyle/>
                    <a:p>
                      <a:pPr>
                        <a:lnSpc>
                          <a:spcPts val="1600"/>
                        </a:lnSpc>
                      </a:pPr>
                      <a:r>
                        <a:rPr lang="en-US" sz="1400" dirty="0" smtClean="0"/>
                        <a:t>Guided Pathways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52801479"/>
                  </a:ext>
                </a:extLst>
              </a:tr>
              <a:tr h="241400">
                <a:tc>
                  <a:txBody>
                    <a:bodyPr/>
                    <a:lstStyle/>
                    <a:p>
                      <a:pPr>
                        <a:lnSpc>
                          <a:spcPts val="1600"/>
                        </a:lnSpc>
                      </a:pPr>
                      <a:r>
                        <a:rPr lang="en-US" sz="1400" dirty="0" smtClean="0"/>
                        <a:t>Integrated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960804680"/>
                  </a:ext>
                </a:extLst>
              </a:tr>
              <a:tr h="285719">
                <a:tc>
                  <a:txBody>
                    <a:bodyPr/>
                    <a:lstStyle/>
                    <a:p>
                      <a:pPr>
                        <a:lnSpc>
                          <a:spcPts val="1600"/>
                        </a:lnSpc>
                      </a:pPr>
                      <a:r>
                        <a:rPr lang="en-US" sz="1400" dirty="0" smtClean="0"/>
                        <a:t>Professional Learning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07275547"/>
                  </a:ext>
                </a:extLst>
              </a:tr>
              <a:tr h="259093">
                <a:tc>
                  <a:txBody>
                    <a:bodyPr/>
                    <a:lstStyle/>
                    <a:p>
                      <a:pPr>
                        <a:lnSpc>
                          <a:spcPts val="1600"/>
                        </a:lnSpc>
                      </a:pPr>
                      <a:r>
                        <a:rPr lang="en-US" sz="1400" dirty="0" smtClean="0"/>
                        <a:t>Research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783901632"/>
                  </a:ext>
                </a:extLst>
              </a:tr>
              <a:tr h="240349">
                <a:tc>
                  <a:txBody>
                    <a:bodyPr/>
                    <a:lstStyle/>
                    <a:p>
                      <a:pPr>
                        <a:lnSpc>
                          <a:spcPts val="1600"/>
                        </a:lnSpc>
                      </a:pPr>
                      <a:r>
                        <a:rPr lang="en-US" sz="1400" dirty="0" smtClean="0"/>
                        <a:t>Strategic</a:t>
                      </a:r>
                      <a:r>
                        <a:rPr lang="en-US" sz="1400" baseline="0" dirty="0" smtClean="0"/>
                        <a:t> Enrollment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452370380"/>
                  </a:ext>
                </a:extLst>
              </a:tr>
              <a:tr h="253137">
                <a:tc>
                  <a:txBody>
                    <a:bodyPr/>
                    <a:lstStyle/>
                    <a:p>
                      <a:pPr>
                        <a:lnSpc>
                          <a:spcPts val="1600"/>
                        </a:lnSpc>
                      </a:pPr>
                      <a:r>
                        <a:rPr lang="en-US" sz="1400" dirty="0" smtClean="0"/>
                        <a:t>Strong Workforce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888213409"/>
                  </a:ext>
                </a:extLst>
              </a:tr>
              <a:tr h="242276">
                <a:tc>
                  <a:txBody>
                    <a:bodyPr/>
                    <a:lstStyle/>
                    <a:p>
                      <a:pPr>
                        <a:lnSpc>
                          <a:spcPts val="1600"/>
                        </a:lnSpc>
                      </a:pPr>
                      <a:r>
                        <a:rPr lang="en-US" sz="1400" dirty="0" smtClean="0"/>
                        <a:t>Sustainability</a:t>
                      </a:r>
                      <a:r>
                        <a:rPr lang="en-US" sz="1400" baseline="0" dirty="0" smtClean="0"/>
                        <a:t>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21316784"/>
                  </a:ext>
                </a:extLst>
              </a:tr>
              <a:tr h="270829">
                <a:tc>
                  <a:txBody>
                    <a:bodyPr/>
                    <a:lstStyle/>
                    <a:p>
                      <a:pPr>
                        <a:lnSpc>
                          <a:spcPts val="1600"/>
                        </a:lnSpc>
                      </a:pPr>
                      <a:r>
                        <a:rPr lang="en-US" sz="1400" dirty="0" smtClean="0"/>
                        <a:t>Technology Plan</a:t>
                      </a:r>
                      <a:endParaRPr lang="en-US" sz="14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20337220"/>
                  </a:ext>
                </a:extLst>
              </a:tr>
            </a:tbl>
          </a:graphicData>
        </a:graphic>
      </p:graphicFrame>
      <p:sp>
        <p:nvSpPr>
          <p:cNvPr id="19" name="Oval 18"/>
          <p:cNvSpPr/>
          <p:nvPr/>
        </p:nvSpPr>
        <p:spPr>
          <a:xfrm>
            <a:off x="2455383" y="457369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2454026" y="607003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2455383" y="545320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505857" y="403746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505857" y="455604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3505857" y="487803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3505857" y="5481436"/>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3505857" y="6084833"/>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4539780" y="455604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4529353" y="547791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4530186" y="578479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4533118" y="606880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4539780" y="6671976"/>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5577061" y="6084832"/>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5597665" y="5484102"/>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5597665" y="5183010"/>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5585308" y="490855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5597665" y="460819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5580297" y="401562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5585308" y="638592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2459501" y="5751703"/>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6671813" y="429158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6659454" y="547783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7722138" y="4019737"/>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7722141" y="4884720"/>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7711287" y="547319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8734783" y="5469677"/>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9803095" y="547586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0827813" y="546959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8734783" y="636956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7711287" y="662159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7729058" y="581010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8741584" y="514509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10819626" y="4276072"/>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9770222" y="488955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9781532" y="4019737"/>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10819576" y="574556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10819574" y="664761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9378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082040" y="47935"/>
            <a:ext cx="10003431" cy="7069145"/>
          </a:xfrm>
          <a:prstGeom prst="rect">
            <a:avLst/>
          </a:prstGeom>
        </p:spPr>
      </p:pic>
    </p:spTree>
    <p:extLst>
      <p:ext uri="{BB962C8B-B14F-4D97-AF65-F5344CB8AC3E}">
        <p14:creationId xmlns:p14="http://schemas.microsoft.com/office/powerpoint/2010/main" val="786074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Appendix A:</a:t>
            </a:r>
            <a:br>
              <a:rPr lang="en-US" dirty="0" smtClean="0"/>
            </a:br>
            <a:r>
              <a:rPr lang="en-US" dirty="0" smtClean="0"/>
              <a:t>Program Goals &amp; Objectives</a:t>
            </a:r>
            <a:endParaRPr lang="en-US" dirty="0"/>
          </a:p>
        </p:txBody>
      </p:sp>
      <p:sp>
        <p:nvSpPr>
          <p:cNvPr id="5" name="Text Placeholder 4"/>
          <p:cNvSpPr>
            <a:spLocks noGrp="1"/>
          </p:cNvSpPr>
          <p:nvPr>
            <p:ph type="body" idx="1"/>
          </p:nvPr>
        </p:nvSpPr>
        <p:spPr/>
        <p:txBody>
          <a:bodyPr/>
          <a:lstStyle/>
          <a:p>
            <a:r>
              <a:rPr lang="en-US" dirty="0" smtClean="0"/>
              <a:t>2017-18 Program Review</a:t>
            </a:r>
            <a:endParaRPr lang="en-US" dirty="0"/>
          </a:p>
        </p:txBody>
      </p:sp>
    </p:spTree>
    <p:extLst>
      <p:ext uri="{BB962C8B-B14F-4D97-AF65-F5344CB8AC3E}">
        <p14:creationId xmlns:p14="http://schemas.microsoft.com/office/powerpoint/2010/main" val="185669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0" y="-1"/>
          <a:ext cx="12191999" cy="7257539"/>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val="3735262056"/>
                    </a:ext>
                  </a:extLst>
                </a:gridCol>
                <a:gridCol w="4747565">
                  <a:extLst>
                    <a:ext uri="{9D8B030D-6E8A-4147-A177-3AD203B41FA5}">
                      <a16:colId xmlns:a16="http://schemas.microsoft.com/office/drawing/2014/main" val="881351427"/>
                    </a:ext>
                  </a:extLst>
                </a:gridCol>
                <a:gridCol w="2114091">
                  <a:extLst>
                    <a:ext uri="{9D8B030D-6E8A-4147-A177-3AD203B41FA5}">
                      <a16:colId xmlns:a16="http://schemas.microsoft.com/office/drawing/2014/main" val="924810705"/>
                    </a:ext>
                  </a:extLst>
                </a:gridCol>
                <a:gridCol w="3433268">
                  <a:extLst>
                    <a:ext uri="{9D8B030D-6E8A-4147-A177-3AD203B41FA5}">
                      <a16:colId xmlns:a16="http://schemas.microsoft.com/office/drawing/2014/main" val="3850978223"/>
                    </a:ext>
                  </a:extLst>
                </a:gridCol>
              </a:tblGrid>
              <a:tr h="453885">
                <a:tc>
                  <a:txBody>
                    <a:bodyPr/>
                    <a:lstStyle/>
                    <a:p>
                      <a:pPr marL="0" marR="0" algn="ctr">
                        <a:lnSpc>
                          <a:spcPct val="107000"/>
                        </a:lnSpc>
                        <a:spcBef>
                          <a:spcPts val="0"/>
                        </a:spcBef>
                        <a:spcAft>
                          <a:spcPts val="0"/>
                        </a:spcAft>
                      </a:pPr>
                      <a:r>
                        <a:rPr lang="en-US" sz="1200">
                          <a:effectLst/>
                        </a:rPr>
                        <a:t>Program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tc>
                  <a:txBody>
                    <a:bodyPr/>
                    <a:lstStyle/>
                    <a:p>
                      <a:pPr marL="0" marR="0" algn="ctr">
                        <a:lnSpc>
                          <a:spcPct val="107000"/>
                        </a:lnSpc>
                        <a:spcBef>
                          <a:spcPts val="0"/>
                        </a:spcBef>
                        <a:spcAft>
                          <a:spcPts val="0"/>
                        </a:spcAft>
                      </a:pPr>
                      <a:r>
                        <a:rPr lang="en-US" sz="1200">
                          <a:effectLst/>
                        </a:rPr>
                        <a:t>College Goal 1</a:t>
                      </a:r>
                    </a:p>
                    <a:p>
                      <a:pPr marL="0" marR="0" algn="ctr">
                        <a:lnSpc>
                          <a:spcPct val="107000"/>
                        </a:lnSpc>
                        <a:spcBef>
                          <a:spcPts val="0"/>
                        </a:spcBef>
                        <a:spcAft>
                          <a:spcPts val="0"/>
                        </a:spcAft>
                      </a:pPr>
                      <a:r>
                        <a:rPr lang="en-US" sz="1200">
                          <a:effectLst/>
                        </a:rPr>
                        <a:t>Student Completion &amp; Success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tc>
                  <a:txBody>
                    <a:bodyPr/>
                    <a:lstStyle/>
                    <a:p>
                      <a:pPr marL="0" marR="0" algn="ctr">
                        <a:lnSpc>
                          <a:spcPct val="107000"/>
                        </a:lnSpc>
                        <a:spcBef>
                          <a:spcPts val="0"/>
                        </a:spcBef>
                        <a:spcAft>
                          <a:spcPts val="0"/>
                        </a:spcAft>
                      </a:pPr>
                      <a:r>
                        <a:rPr lang="en-US" sz="1200" dirty="0">
                          <a:effectLst/>
                        </a:rPr>
                        <a:t>College Goal 2</a:t>
                      </a:r>
                    </a:p>
                    <a:p>
                      <a:pPr marL="0" marR="0" algn="ctr">
                        <a:lnSpc>
                          <a:spcPct val="107000"/>
                        </a:lnSpc>
                        <a:spcBef>
                          <a:spcPts val="0"/>
                        </a:spcBef>
                        <a:spcAft>
                          <a:spcPts val="0"/>
                        </a:spcAft>
                      </a:pPr>
                      <a:r>
                        <a:rPr lang="en-US" sz="1200" dirty="0">
                          <a:effectLst/>
                        </a:rPr>
                        <a:t>Community Connections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tc>
                  <a:txBody>
                    <a:bodyPr/>
                    <a:lstStyle/>
                    <a:p>
                      <a:pPr marL="0" marR="0" algn="ctr">
                        <a:lnSpc>
                          <a:spcPct val="107000"/>
                        </a:lnSpc>
                        <a:spcBef>
                          <a:spcPts val="0"/>
                        </a:spcBef>
                        <a:spcAft>
                          <a:spcPts val="0"/>
                        </a:spcAft>
                      </a:pPr>
                      <a:r>
                        <a:rPr lang="en-US" sz="1200">
                          <a:effectLst/>
                        </a:rPr>
                        <a:t>College Goal 3</a:t>
                      </a:r>
                    </a:p>
                    <a:p>
                      <a:pPr marL="0" marR="0" algn="ctr">
                        <a:lnSpc>
                          <a:spcPct val="107000"/>
                        </a:lnSpc>
                        <a:spcBef>
                          <a:spcPts val="0"/>
                        </a:spcBef>
                        <a:spcAft>
                          <a:spcPts val="0"/>
                        </a:spcAft>
                      </a:pPr>
                      <a:r>
                        <a:rPr lang="en-US" sz="1200">
                          <a:effectLst/>
                        </a:rPr>
                        <a:t>Organizational Development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extLst>
                  <a:ext uri="{0D108BD9-81ED-4DB2-BD59-A6C34878D82A}">
                    <a16:rowId xmlns:a16="http://schemas.microsoft.com/office/drawing/2014/main" val="1158317728"/>
                  </a:ext>
                </a:extLst>
              </a:tr>
              <a:tr h="198574">
                <a:tc gridSpan="4">
                  <a:txBody>
                    <a:bodyPr/>
                    <a:lstStyle/>
                    <a:p>
                      <a:pPr marL="0" marR="0" algn="ctr">
                        <a:lnSpc>
                          <a:spcPct val="107000"/>
                        </a:lnSpc>
                        <a:spcBef>
                          <a:spcPts val="0"/>
                        </a:spcBef>
                        <a:spcAft>
                          <a:spcPts val="0"/>
                        </a:spcAft>
                      </a:pPr>
                      <a:r>
                        <a:rPr lang="en-US" sz="1100" dirty="0">
                          <a:effectLst/>
                        </a:rPr>
                        <a:t>Academic Support &amp; Learning Technologies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solidFill>
                      <a:schemeClr val="accent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30111588"/>
                  </a:ext>
                </a:extLst>
              </a:tr>
              <a:tr h="418141">
                <a:tc>
                  <a:txBody>
                    <a:bodyPr/>
                    <a:lstStyle/>
                    <a:p>
                      <a:pPr marL="0" marR="0">
                        <a:lnSpc>
                          <a:spcPct val="107000"/>
                        </a:lnSpc>
                        <a:spcBef>
                          <a:spcPts val="0"/>
                        </a:spcBef>
                        <a:spcAft>
                          <a:spcPts val="0"/>
                        </a:spcAft>
                      </a:pPr>
                      <a:r>
                        <a:rPr lang="en-US" sz="1200" dirty="0">
                          <a:effectLst/>
                        </a:rPr>
                        <a:t>Distance Education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Enhance and expand distance education</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Staff the ELITE program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100">
                          <a:effectLst/>
                        </a:rPr>
                        <a:t>Re-open CIETL</a:t>
                      </a:r>
                      <a:endParaRPr lang="en-US" sz="1200">
                        <a:effectLst/>
                      </a:endParaRPr>
                    </a:p>
                    <a:p>
                      <a:pPr marL="342900" marR="0" lvl="0" indent="-342900">
                        <a:lnSpc>
                          <a:spcPct val="107000"/>
                        </a:lnSpc>
                        <a:spcBef>
                          <a:spcPts val="0"/>
                        </a:spcBef>
                        <a:spcAft>
                          <a:spcPts val="0"/>
                        </a:spcAft>
                        <a:buFont typeface="Source Sans Pro Semibold"/>
                        <a:buChar char="☐"/>
                      </a:pPr>
                      <a:r>
                        <a:rPr lang="en-US" sz="1100">
                          <a:effectLst/>
                        </a:rPr>
                        <a:t>Train faculty to improve quality and effectiveness of SLO assessments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extLst>
                  <a:ext uri="{0D108BD9-81ED-4DB2-BD59-A6C34878D82A}">
                    <a16:rowId xmlns:a16="http://schemas.microsoft.com/office/drawing/2014/main" val="3976046116"/>
                  </a:ext>
                </a:extLst>
              </a:tr>
              <a:tr h="842521">
                <a:tc>
                  <a:txBody>
                    <a:bodyPr/>
                    <a:lstStyle/>
                    <a:p>
                      <a:pPr marL="0" marR="0">
                        <a:lnSpc>
                          <a:spcPct val="107000"/>
                        </a:lnSpc>
                        <a:spcBef>
                          <a:spcPts val="0"/>
                        </a:spcBef>
                        <a:spcAft>
                          <a:spcPts val="0"/>
                        </a:spcAft>
                      </a:pPr>
                      <a:r>
                        <a:rPr lang="en-US" sz="1200" dirty="0">
                          <a:effectLst/>
                        </a:rPr>
                        <a:t>Learning Center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Improve online presence</a:t>
                      </a:r>
                      <a:endParaRPr lang="en-US" sz="1400">
                        <a:effectLst/>
                      </a:endParaRPr>
                    </a:p>
                    <a:p>
                      <a:pPr marL="342900" marR="0" lvl="0" indent="-342900">
                        <a:lnSpc>
                          <a:spcPct val="107000"/>
                        </a:lnSpc>
                        <a:spcBef>
                          <a:spcPts val="0"/>
                        </a:spcBef>
                        <a:spcAft>
                          <a:spcPts val="0"/>
                        </a:spcAft>
                        <a:buFont typeface="Source Sans Pro Semibold"/>
                        <a:buChar char="☐"/>
                      </a:pPr>
                      <a:r>
                        <a:rPr lang="en-US" sz="1200">
                          <a:effectLst/>
                        </a:rPr>
                        <a:t>Work collaboratively (across the college and with partners) to improve student success and retention</a:t>
                      </a:r>
                      <a:endParaRPr lang="en-US" sz="1400">
                        <a:effectLst/>
                      </a:endParaRPr>
                    </a:p>
                    <a:p>
                      <a:pPr marL="342900" marR="0" lvl="0" indent="-342900">
                        <a:lnSpc>
                          <a:spcPct val="107000"/>
                        </a:lnSpc>
                        <a:spcBef>
                          <a:spcPts val="0"/>
                        </a:spcBef>
                        <a:spcAft>
                          <a:spcPts val="0"/>
                        </a:spcAft>
                        <a:buFont typeface="Source Sans Pro Semibold"/>
                        <a:buChar char="☐"/>
                      </a:pPr>
                      <a:r>
                        <a:rPr lang="en-US" sz="1200">
                          <a:effectLst/>
                        </a:rPr>
                        <a:t>Help create a  Writing Center and support writing across the curriculum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extLst>
                  <a:ext uri="{0D108BD9-81ED-4DB2-BD59-A6C34878D82A}">
                    <a16:rowId xmlns:a16="http://schemas.microsoft.com/office/drawing/2014/main" val="4255515353"/>
                  </a:ext>
                </a:extLst>
              </a:tr>
              <a:tr h="4944879">
                <a:tc>
                  <a:txBody>
                    <a:bodyPr/>
                    <a:lstStyle/>
                    <a:p>
                      <a:pPr marL="0" marR="0">
                        <a:lnSpc>
                          <a:spcPct val="107000"/>
                        </a:lnSpc>
                        <a:spcBef>
                          <a:spcPts val="0"/>
                        </a:spcBef>
                        <a:spcAft>
                          <a:spcPts val="0"/>
                        </a:spcAft>
                      </a:pPr>
                      <a:r>
                        <a:rPr lang="en-US" sz="1200" dirty="0">
                          <a:effectLst/>
                        </a:rPr>
                        <a:t>Library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Increase access to textbook reserves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Increase streaming films offerings to meet faculty and student demand.</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Support equity by increasing access to the internet for students without a connection at home.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Meet demand for easy "all-in-one" search box for library resources and cut cost of EBSCO Discovery</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Work with Learning Center to provide workshops on technology such as Chromebooks, Canvas, and Google Drive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Provide students help with sign up for, navigating, and using Canvas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Provide students help with using course required technology such as SNAP, Math Lab, etc.</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Provide online reference help</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Create self-guided Canvas modules on information competency for instructors to use in their classes.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Create more videos explaining information competency concepts such as in-direct quotations, finding original research in the sciences, APA citation, etc.</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Increase student study space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students on research habits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Focus group on Library Space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instructors on usefulness of library orientations for Basic Skills and ESL.</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students on use of regular textbook reserves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former LIBR 100 student to see if their library use increased and what research skills they sued in other classes.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extLst>
                  <a:ext uri="{0D108BD9-81ED-4DB2-BD59-A6C34878D82A}">
                    <a16:rowId xmlns:a16="http://schemas.microsoft.com/office/drawing/2014/main" val="3691479310"/>
                  </a:ext>
                </a:extLst>
              </a:tr>
            </a:tbl>
          </a:graphicData>
        </a:graphic>
      </p:graphicFrame>
    </p:spTree>
    <p:extLst>
      <p:ext uri="{BB962C8B-B14F-4D97-AF65-F5344CB8AC3E}">
        <p14:creationId xmlns:p14="http://schemas.microsoft.com/office/powerpoint/2010/main" val="74584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0" y="0"/>
          <a:ext cx="12192000" cy="6984050"/>
        </p:xfrm>
        <a:graphic>
          <a:graphicData uri="http://schemas.openxmlformats.org/drawingml/2006/table">
            <a:tbl>
              <a:tblPr firstRow="1" firstCol="1" bandRow="1">
                <a:tableStyleId>{5C22544A-7EE6-4342-B048-85BDC9FD1C3A}</a:tableStyleId>
              </a:tblPr>
              <a:tblGrid>
                <a:gridCol w="1897074">
                  <a:extLst>
                    <a:ext uri="{9D8B030D-6E8A-4147-A177-3AD203B41FA5}">
                      <a16:colId xmlns:a16="http://schemas.microsoft.com/office/drawing/2014/main" val="505626820"/>
                    </a:ext>
                  </a:extLst>
                </a:gridCol>
                <a:gridCol w="5875326">
                  <a:extLst>
                    <a:ext uri="{9D8B030D-6E8A-4147-A177-3AD203B41FA5}">
                      <a16:colId xmlns:a16="http://schemas.microsoft.com/office/drawing/2014/main" val="3128098136"/>
                    </a:ext>
                  </a:extLst>
                </a:gridCol>
                <a:gridCol w="2910840">
                  <a:extLst>
                    <a:ext uri="{9D8B030D-6E8A-4147-A177-3AD203B41FA5}">
                      <a16:colId xmlns:a16="http://schemas.microsoft.com/office/drawing/2014/main" val="127578542"/>
                    </a:ext>
                  </a:extLst>
                </a:gridCol>
                <a:gridCol w="1508760">
                  <a:extLst>
                    <a:ext uri="{9D8B030D-6E8A-4147-A177-3AD203B41FA5}">
                      <a16:colId xmlns:a16="http://schemas.microsoft.com/office/drawing/2014/main" val="3011277835"/>
                    </a:ext>
                  </a:extLst>
                </a:gridCol>
              </a:tblGrid>
              <a:tr h="428625">
                <a:tc>
                  <a:txBody>
                    <a:bodyPr/>
                    <a:lstStyle/>
                    <a:p>
                      <a:pPr marL="0" marR="0" algn="ctr">
                        <a:lnSpc>
                          <a:spcPct val="107000"/>
                        </a:lnSpc>
                        <a:spcBef>
                          <a:spcPts val="0"/>
                        </a:spcBef>
                        <a:spcAft>
                          <a:spcPts val="0"/>
                        </a:spcAft>
                      </a:pPr>
                      <a:r>
                        <a:rPr lang="en-US" sz="1200" dirty="0">
                          <a:effectLst/>
                        </a:rPr>
                        <a:t>Program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a:effectLst/>
                        </a:rPr>
                        <a:t>College Goal 1</a:t>
                      </a:r>
                    </a:p>
                    <a:p>
                      <a:pPr marL="0" marR="0" algn="ctr">
                        <a:lnSpc>
                          <a:spcPct val="107000"/>
                        </a:lnSpc>
                        <a:spcBef>
                          <a:spcPts val="0"/>
                        </a:spcBef>
                        <a:spcAft>
                          <a:spcPts val="0"/>
                        </a:spcAft>
                      </a:pPr>
                      <a:r>
                        <a:rPr lang="en-US" sz="1200">
                          <a:effectLst/>
                        </a:rPr>
                        <a:t>Student Completion &amp; Success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dirty="0">
                          <a:effectLst/>
                        </a:rPr>
                        <a:t>College Goal 2</a:t>
                      </a:r>
                    </a:p>
                    <a:p>
                      <a:pPr marL="276860" marR="0">
                        <a:lnSpc>
                          <a:spcPct val="107000"/>
                        </a:lnSpc>
                        <a:spcBef>
                          <a:spcPts val="0"/>
                        </a:spcBef>
                        <a:spcAft>
                          <a:spcPts val="0"/>
                        </a:spcAft>
                      </a:pPr>
                      <a:r>
                        <a:rPr lang="en-US" sz="1200" dirty="0">
                          <a:effectLst/>
                        </a:rPr>
                        <a:t>Community Connections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000" dirty="0">
                          <a:effectLst/>
                        </a:rPr>
                        <a:t>College Goal 3</a:t>
                      </a:r>
                    </a:p>
                    <a:p>
                      <a:pPr marL="276860" marR="0">
                        <a:lnSpc>
                          <a:spcPct val="107000"/>
                        </a:lnSpc>
                        <a:spcBef>
                          <a:spcPts val="0"/>
                        </a:spcBef>
                        <a:spcAft>
                          <a:spcPts val="0"/>
                        </a:spcAft>
                      </a:pPr>
                      <a:r>
                        <a:rPr lang="en-US" sz="1000" dirty="0">
                          <a:effectLst/>
                        </a:rPr>
                        <a:t>Organizational Development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extLst>
                  <a:ext uri="{0D108BD9-81ED-4DB2-BD59-A6C34878D82A}">
                    <a16:rowId xmlns:a16="http://schemas.microsoft.com/office/drawing/2014/main" val="3555648734"/>
                  </a:ext>
                </a:extLst>
              </a:tr>
              <a:tr h="214313">
                <a:tc gridSpan="4">
                  <a:txBody>
                    <a:bodyPr/>
                    <a:lstStyle/>
                    <a:p>
                      <a:pPr marL="0" marR="0" algn="ctr">
                        <a:lnSpc>
                          <a:spcPct val="107000"/>
                        </a:lnSpc>
                        <a:spcBef>
                          <a:spcPts val="0"/>
                        </a:spcBef>
                        <a:spcAft>
                          <a:spcPts val="0"/>
                        </a:spcAft>
                      </a:pPr>
                      <a:r>
                        <a:rPr lang="en-US" sz="1200" dirty="0">
                          <a:effectLst/>
                        </a:rPr>
                        <a:t>Business, Design &amp; Workforce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53788289"/>
                  </a:ext>
                </a:extLst>
              </a:tr>
              <a:tr h="428625">
                <a:tc>
                  <a:txBody>
                    <a:bodyPr/>
                    <a:lstStyle/>
                    <a:p>
                      <a:pPr marL="0" marR="0" algn="ctr">
                        <a:lnSpc>
                          <a:spcPct val="107000"/>
                        </a:lnSpc>
                        <a:spcBef>
                          <a:spcPts val="0"/>
                        </a:spcBef>
                        <a:spcAft>
                          <a:spcPts val="0"/>
                        </a:spcAft>
                      </a:pPr>
                      <a:r>
                        <a:rPr lang="en-US" sz="1200" dirty="0">
                          <a:effectLst/>
                        </a:rPr>
                        <a:t>Accounting &amp; Business Administration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Invigorate course enrollments and raise the visibility of accounting and business on campus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Offer workshops, SCORE assistances, and business start-up assistance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540567262"/>
                  </a:ext>
                </a:extLst>
              </a:tr>
              <a:tr h="214313">
                <a:tc>
                  <a:txBody>
                    <a:bodyPr/>
                    <a:lstStyle/>
                    <a:p>
                      <a:pPr marL="0" marR="0" algn="ctr">
                        <a:lnSpc>
                          <a:spcPct val="107000"/>
                        </a:lnSpc>
                        <a:spcBef>
                          <a:spcPts val="0"/>
                        </a:spcBef>
                        <a:spcAft>
                          <a:spcPts val="0"/>
                        </a:spcAft>
                      </a:pPr>
                      <a:r>
                        <a:rPr lang="en-US" sz="1200">
                          <a:effectLst/>
                        </a:rPr>
                        <a:t>Architecture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4016317855"/>
                  </a:ext>
                </a:extLst>
              </a:tr>
              <a:tr h="428625">
                <a:tc>
                  <a:txBody>
                    <a:bodyPr/>
                    <a:lstStyle/>
                    <a:p>
                      <a:pPr marL="0" marR="0" algn="ctr">
                        <a:lnSpc>
                          <a:spcPct val="107000"/>
                        </a:lnSpc>
                        <a:spcBef>
                          <a:spcPts val="0"/>
                        </a:spcBef>
                        <a:spcAft>
                          <a:spcPts val="0"/>
                        </a:spcAft>
                      </a:pPr>
                      <a:r>
                        <a:rPr lang="en-US" sz="1200">
                          <a:effectLst/>
                        </a:rPr>
                        <a:t>Computer Business Office Technology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Part of Business Accounting Technology (BAT)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719694611"/>
                  </a:ext>
                </a:extLst>
              </a:tr>
              <a:tr h="214313">
                <a:tc>
                  <a:txBody>
                    <a:bodyPr/>
                    <a:lstStyle/>
                    <a:p>
                      <a:pPr marL="0" marR="0" algn="ctr">
                        <a:lnSpc>
                          <a:spcPct val="107000"/>
                        </a:lnSpc>
                        <a:spcBef>
                          <a:spcPts val="0"/>
                        </a:spcBef>
                        <a:spcAft>
                          <a:spcPts val="0"/>
                        </a:spcAft>
                      </a:pPr>
                      <a:r>
                        <a:rPr lang="en-US" sz="1200">
                          <a:effectLst/>
                        </a:rPr>
                        <a:t>Cooperative Education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451891640"/>
                  </a:ext>
                </a:extLst>
              </a:tr>
              <a:tr h="642938">
                <a:tc>
                  <a:txBody>
                    <a:bodyPr/>
                    <a:lstStyle/>
                    <a:p>
                      <a:pPr marL="0" marR="0" algn="ctr">
                        <a:lnSpc>
                          <a:spcPct val="107000"/>
                        </a:lnSpc>
                        <a:spcBef>
                          <a:spcPts val="0"/>
                        </a:spcBef>
                        <a:spcAft>
                          <a:spcPts val="0"/>
                        </a:spcAft>
                      </a:pPr>
                      <a:r>
                        <a:rPr lang="en-US" sz="1200" dirty="0">
                          <a:effectLst/>
                        </a:rPr>
                        <a:t>Digital Art and Animation (Multimedia)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Adapt to industry requirements - game level design, vr design, expanding existing courses such as character animation and modeling &amp; UI/UX</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Recruit new students with help of Marketing Department</a:t>
                      </a:r>
                    </a:p>
                    <a:p>
                      <a:pPr marL="342900" marR="0" lvl="0" indent="-342900">
                        <a:lnSpc>
                          <a:spcPct val="107000"/>
                        </a:lnSpc>
                        <a:spcBef>
                          <a:spcPts val="0"/>
                        </a:spcBef>
                        <a:spcAft>
                          <a:spcPts val="0"/>
                        </a:spcAft>
                        <a:buFont typeface="Source Sans Pro Semibold"/>
                        <a:buChar char="☐"/>
                      </a:pPr>
                      <a:r>
                        <a:rPr lang="en-US" sz="1200">
                          <a:effectLst/>
                        </a:rPr>
                        <a:t>Track alums as they work in industry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4177969130"/>
                  </a:ext>
                </a:extLst>
              </a:tr>
              <a:tr h="428625">
                <a:tc>
                  <a:txBody>
                    <a:bodyPr/>
                    <a:lstStyle/>
                    <a:p>
                      <a:pPr marL="0" marR="0" algn="ctr">
                        <a:lnSpc>
                          <a:spcPct val="107000"/>
                        </a:lnSpc>
                        <a:spcBef>
                          <a:spcPts val="0"/>
                        </a:spcBef>
                        <a:spcAft>
                          <a:spcPts val="0"/>
                        </a:spcAft>
                      </a:pPr>
                      <a:r>
                        <a:rPr lang="en-US" sz="1200" dirty="0">
                          <a:effectLst/>
                        </a:rPr>
                        <a:t>Early Childhood Education/Child </a:t>
                      </a:r>
                      <a:r>
                        <a:rPr lang="en-US" sz="1200" dirty="0" smtClean="0">
                          <a:effectLst/>
                        </a:rPr>
                        <a:t>Dev.</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1808509327"/>
                  </a:ext>
                </a:extLst>
              </a:tr>
              <a:tr h="214313">
                <a:tc>
                  <a:txBody>
                    <a:bodyPr/>
                    <a:lstStyle/>
                    <a:p>
                      <a:pPr marL="0" marR="0" algn="ctr">
                        <a:lnSpc>
                          <a:spcPct val="107000"/>
                        </a:lnSpc>
                        <a:spcBef>
                          <a:spcPts val="0"/>
                        </a:spcBef>
                        <a:spcAft>
                          <a:spcPts val="0"/>
                        </a:spcAft>
                      </a:pPr>
                      <a:r>
                        <a:rPr lang="en-US" sz="1200">
                          <a:effectLst/>
                        </a:rPr>
                        <a:t>Economics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2287363850"/>
                  </a:ext>
                </a:extLst>
              </a:tr>
              <a:tr h="1500188">
                <a:tc>
                  <a:txBody>
                    <a:bodyPr/>
                    <a:lstStyle/>
                    <a:p>
                      <a:pPr marL="0" marR="0" algn="ctr">
                        <a:lnSpc>
                          <a:spcPct val="107000"/>
                        </a:lnSpc>
                        <a:spcBef>
                          <a:spcPts val="0"/>
                        </a:spcBef>
                        <a:spcAft>
                          <a:spcPts val="0"/>
                        </a:spcAft>
                      </a:pPr>
                      <a:r>
                        <a:rPr lang="en-US" sz="1200">
                          <a:effectLst/>
                        </a:rPr>
                        <a:t>Fashion Design and Merchandising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Train new assistants that have been hired so that recruitment and retention continue in the department.</a:t>
                      </a:r>
                    </a:p>
                    <a:p>
                      <a:pPr marL="342900" marR="0" lvl="0" indent="-342900">
                        <a:lnSpc>
                          <a:spcPct val="107000"/>
                        </a:lnSpc>
                        <a:spcBef>
                          <a:spcPts val="0"/>
                        </a:spcBef>
                        <a:spcAft>
                          <a:spcPts val="0"/>
                        </a:spcAft>
                        <a:buFont typeface="Source Sans Pro Semibold"/>
                        <a:buChar char="☐"/>
                      </a:pPr>
                      <a:r>
                        <a:rPr lang="en-US" sz="1200" dirty="0">
                          <a:effectLst/>
                        </a:rPr>
                        <a:t>Continue to give as many scholarships as possible (via Artistry in Fashion).</a:t>
                      </a:r>
                    </a:p>
                    <a:p>
                      <a:pPr marL="342900" marR="0" lvl="0" indent="-342900">
                        <a:lnSpc>
                          <a:spcPct val="107000"/>
                        </a:lnSpc>
                        <a:spcBef>
                          <a:spcPts val="0"/>
                        </a:spcBef>
                        <a:spcAft>
                          <a:spcPts val="0"/>
                        </a:spcAft>
                        <a:buFont typeface="Source Sans Pro Semibold"/>
                        <a:buChar char="☐"/>
                      </a:pPr>
                      <a:r>
                        <a:rPr lang="en-US" sz="1200" dirty="0">
                          <a:effectLst/>
                        </a:rPr>
                        <a:t>Continue to offer creative contest opportunities</a:t>
                      </a:r>
                    </a:p>
                    <a:p>
                      <a:pPr marL="342900" marR="0" lvl="0" indent="-342900">
                        <a:lnSpc>
                          <a:spcPct val="107000"/>
                        </a:lnSpc>
                        <a:spcBef>
                          <a:spcPts val="0"/>
                        </a:spcBef>
                        <a:spcAft>
                          <a:spcPts val="0"/>
                        </a:spcAft>
                        <a:buFont typeface="Source Sans Pro Semibold"/>
                        <a:buChar char="☐"/>
                      </a:pPr>
                      <a:r>
                        <a:rPr lang="en-US" sz="1200" dirty="0">
                          <a:effectLst/>
                        </a:rPr>
                        <a:t>Work closely with district Study Abroad by offering a summer class in Italy</a:t>
                      </a:r>
                      <a:r>
                        <a:rPr lang="en-US" sz="1200" dirty="0" smtClean="0">
                          <a:effectLst/>
                        </a:rPr>
                        <a:t>.</a:t>
                      </a:r>
                      <a:endParaRPr lang="en-US" sz="1200" dirty="0">
                        <a:effectLst/>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Market the program in new ways especially through social media.</a:t>
                      </a:r>
                    </a:p>
                    <a:p>
                      <a:pPr marL="342900" marR="0" lvl="0" indent="-342900">
                        <a:lnSpc>
                          <a:spcPct val="107000"/>
                        </a:lnSpc>
                        <a:spcBef>
                          <a:spcPts val="0"/>
                        </a:spcBef>
                        <a:spcAft>
                          <a:spcPts val="0"/>
                        </a:spcAft>
                        <a:buFont typeface="Source Sans Pro Semibold"/>
                        <a:buChar char="☐"/>
                      </a:pPr>
                      <a:r>
                        <a:rPr lang="en-US" sz="1200">
                          <a:effectLst/>
                        </a:rPr>
                        <a:t>Offer new and diverse special events that bring students to the program.</a:t>
                      </a:r>
                    </a:p>
                    <a:p>
                      <a:pPr marL="342900" marR="0" lvl="0" indent="-342900">
                        <a:lnSpc>
                          <a:spcPct val="107000"/>
                        </a:lnSpc>
                        <a:spcBef>
                          <a:spcPts val="0"/>
                        </a:spcBef>
                        <a:spcAft>
                          <a:spcPts val="0"/>
                        </a:spcAft>
                        <a:buFont typeface="Source Sans Pro Semibold"/>
                        <a:buChar char="☐"/>
                      </a:pPr>
                      <a:r>
                        <a:rPr lang="en-US" sz="1200">
                          <a:effectLst/>
                        </a:rPr>
                        <a:t>Special speakers and luncheons offered throughout the year.</a:t>
                      </a:r>
                    </a:p>
                    <a:p>
                      <a:pPr marL="342900" marR="0" lvl="0" indent="-342900">
                        <a:lnSpc>
                          <a:spcPct val="107000"/>
                        </a:lnSpc>
                        <a:spcBef>
                          <a:spcPts val="0"/>
                        </a:spcBef>
                        <a:spcAft>
                          <a:spcPts val="0"/>
                        </a:spcAft>
                        <a:buFont typeface="Source Sans Pro Semibold"/>
                        <a:buChar char="☐"/>
                      </a:pPr>
                      <a:r>
                        <a:rPr lang="en-US" sz="1200">
                          <a:effectLst/>
                        </a:rPr>
                        <a:t>Add one new member to the Advisory Board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900703380"/>
                  </a:ext>
                </a:extLst>
              </a:tr>
              <a:tr h="857250">
                <a:tc>
                  <a:txBody>
                    <a:bodyPr/>
                    <a:lstStyle/>
                    <a:p>
                      <a:pPr marL="0" marR="0" algn="ctr">
                        <a:lnSpc>
                          <a:spcPct val="107000"/>
                        </a:lnSpc>
                        <a:spcBef>
                          <a:spcPts val="0"/>
                        </a:spcBef>
                        <a:spcAft>
                          <a:spcPts val="0"/>
                        </a:spcAft>
                      </a:pPr>
                      <a:r>
                        <a:rPr lang="en-US" sz="1200">
                          <a:effectLst/>
                        </a:rPr>
                        <a:t>Human Services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Pursue merger with ECE program</a:t>
                      </a:r>
                    </a:p>
                    <a:p>
                      <a:pPr marL="342900" marR="0" lvl="0" indent="-342900">
                        <a:lnSpc>
                          <a:spcPct val="107000"/>
                        </a:lnSpc>
                        <a:spcBef>
                          <a:spcPts val="0"/>
                        </a:spcBef>
                        <a:spcAft>
                          <a:spcPts val="0"/>
                        </a:spcAft>
                        <a:buFont typeface="Source Sans Pro Semibold"/>
                        <a:buChar char="☐"/>
                      </a:pPr>
                      <a:r>
                        <a:rPr lang="en-US" sz="1200">
                          <a:effectLst/>
                        </a:rPr>
                        <a:t>Identify positions and skills in the Human Services field where there is increased employment demand and incorporate these skills into our course offerings.</a:t>
                      </a:r>
                    </a:p>
                    <a:p>
                      <a:pPr marL="342900" marR="0" lvl="0" indent="-342900">
                        <a:lnSpc>
                          <a:spcPct val="107000"/>
                        </a:lnSpc>
                        <a:spcBef>
                          <a:spcPts val="0"/>
                        </a:spcBef>
                        <a:spcAft>
                          <a:spcPts val="0"/>
                        </a:spcAft>
                        <a:buFont typeface="Source Sans Pro Semibold"/>
                        <a:buChar char="☐"/>
                      </a:pPr>
                      <a:r>
                        <a:rPr lang="en-US" sz="1200">
                          <a:effectLst/>
                        </a:rPr>
                        <a:t>Complete in-depth analysis of SLOs and PLOs to date to enhance course outcomes.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Expand and enhance HMSV Advisory Board</a:t>
                      </a:r>
                    </a:p>
                    <a:p>
                      <a:pPr marL="342900" marR="0" lvl="0" indent="-342900">
                        <a:lnSpc>
                          <a:spcPct val="107000"/>
                        </a:lnSpc>
                        <a:spcBef>
                          <a:spcPts val="0"/>
                        </a:spcBef>
                        <a:spcAft>
                          <a:spcPts val="0"/>
                        </a:spcAft>
                        <a:buFont typeface="Source Sans Pro Semibold"/>
                        <a:buChar char="☐"/>
                      </a:pPr>
                      <a:r>
                        <a:rPr lang="en-US" sz="1200">
                          <a:effectLst/>
                        </a:rPr>
                        <a:t>Pursue partnerships in the community to enhance internship offerings.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3869037000"/>
                  </a:ext>
                </a:extLst>
              </a:tr>
              <a:tr h="1285875">
                <a:tc>
                  <a:txBody>
                    <a:bodyPr/>
                    <a:lstStyle/>
                    <a:p>
                      <a:pPr marL="0" marR="0" algn="ctr">
                        <a:lnSpc>
                          <a:spcPct val="107000"/>
                        </a:lnSpc>
                        <a:spcBef>
                          <a:spcPts val="0"/>
                        </a:spcBef>
                        <a:spcAft>
                          <a:spcPts val="0"/>
                        </a:spcAft>
                      </a:pPr>
                      <a:r>
                        <a:rPr lang="en-US" sz="1200">
                          <a:effectLst/>
                        </a:rPr>
                        <a:t>Interior Design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NOTE:  these are not goals or objectives:</a:t>
                      </a:r>
                    </a:p>
                    <a:p>
                      <a:pPr marL="342900" marR="0" lvl="0" indent="-342900">
                        <a:lnSpc>
                          <a:spcPct val="107000"/>
                        </a:lnSpc>
                        <a:spcBef>
                          <a:spcPts val="0"/>
                        </a:spcBef>
                        <a:spcAft>
                          <a:spcPts val="0"/>
                        </a:spcAft>
                        <a:buFont typeface="Source Sans Pro Semibold"/>
                        <a:buChar char="☐"/>
                      </a:pPr>
                      <a:r>
                        <a:rPr lang="en-US" sz="1200" dirty="0">
                          <a:effectLst/>
                        </a:rPr>
                        <a:t>Review the articulation status with SFSU</a:t>
                      </a:r>
                    </a:p>
                    <a:p>
                      <a:pPr marL="342900" marR="0" lvl="0" indent="-342900">
                        <a:lnSpc>
                          <a:spcPct val="107000"/>
                        </a:lnSpc>
                        <a:spcBef>
                          <a:spcPts val="0"/>
                        </a:spcBef>
                        <a:spcAft>
                          <a:spcPts val="0"/>
                        </a:spcAft>
                        <a:buFont typeface="Source Sans Pro Semibold"/>
                        <a:buChar char="☐"/>
                      </a:pPr>
                      <a:r>
                        <a:rPr lang="en-US" sz="1200" dirty="0">
                          <a:effectLst/>
                        </a:rPr>
                        <a:t>Continue funding for NKBA Accreditation</a:t>
                      </a:r>
                    </a:p>
                    <a:p>
                      <a:pPr marL="342900" marR="0" lvl="0" indent="-342900">
                        <a:lnSpc>
                          <a:spcPct val="107000"/>
                        </a:lnSpc>
                        <a:spcBef>
                          <a:spcPts val="0"/>
                        </a:spcBef>
                        <a:spcAft>
                          <a:spcPts val="0"/>
                        </a:spcAft>
                        <a:buFont typeface="Source Sans Pro Semibold"/>
                        <a:buChar char="☐"/>
                      </a:pPr>
                      <a:r>
                        <a:rPr lang="en-US" sz="1200" dirty="0">
                          <a:effectLst/>
                        </a:rPr>
                        <a:t>Combine the data packets for ARCH and INTD into one</a:t>
                      </a:r>
                    </a:p>
                    <a:p>
                      <a:pPr marL="342900" marR="0" lvl="0" indent="-342900">
                        <a:lnSpc>
                          <a:spcPct val="107000"/>
                        </a:lnSpc>
                        <a:spcBef>
                          <a:spcPts val="0"/>
                        </a:spcBef>
                        <a:spcAft>
                          <a:spcPts val="0"/>
                        </a:spcAft>
                        <a:buFont typeface="Source Sans Pro Semibold"/>
                        <a:buChar char="☐"/>
                      </a:pPr>
                      <a:r>
                        <a:rPr lang="en-US" sz="1200" dirty="0">
                          <a:effectLst/>
                        </a:rPr>
                        <a:t>Revision of the class size maxima.</a:t>
                      </a:r>
                    </a:p>
                    <a:p>
                      <a:pPr marL="342900" marR="0" lvl="0" indent="-342900">
                        <a:lnSpc>
                          <a:spcPct val="107000"/>
                        </a:lnSpc>
                        <a:spcBef>
                          <a:spcPts val="0"/>
                        </a:spcBef>
                        <a:spcAft>
                          <a:spcPts val="0"/>
                        </a:spcAft>
                        <a:buFont typeface="Source Sans Pro Semibold"/>
                        <a:buChar char="☐"/>
                      </a:pPr>
                      <a:r>
                        <a:rPr lang="en-US" sz="1200" dirty="0">
                          <a:effectLst/>
                        </a:rPr>
                        <a:t>Program Coordinator reassigned 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Work with the design community to build new partnership</a:t>
                      </a:r>
                    </a:p>
                    <a:p>
                      <a:pPr marL="342900" marR="0" lvl="0" indent="-342900">
                        <a:lnSpc>
                          <a:spcPct val="107000"/>
                        </a:lnSpc>
                        <a:spcBef>
                          <a:spcPts val="0"/>
                        </a:spcBef>
                        <a:spcAft>
                          <a:spcPts val="0"/>
                        </a:spcAft>
                        <a:buFont typeface="Source Sans Pro Semibold"/>
                        <a:buChar char="☐"/>
                      </a:pPr>
                      <a:r>
                        <a:rPr lang="en-US" sz="1200">
                          <a:effectLst/>
                        </a:rPr>
                        <a:t>Plan fundraising events to support our program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2287249050"/>
                  </a:ext>
                </a:extLst>
              </a:tr>
            </a:tbl>
          </a:graphicData>
        </a:graphic>
      </p:graphicFrame>
    </p:spTree>
    <p:extLst>
      <p:ext uri="{BB962C8B-B14F-4D97-AF65-F5344CB8AC3E}">
        <p14:creationId xmlns:p14="http://schemas.microsoft.com/office/powerpoint/2010/main" val="303948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0" y="0"/>
          <a:ext cx="12191999" cy="6858001"/>
        </p:xfrm>
        <a:graphic>
          <a:graphicData uri="http://schemas.openxmlformats.org/drawingml/2006/table">
            <a:tbl>
              <a:tblPr firstRow="1" firstCol="1" bandRow="1">
                <a:tableStyleId>{5C22544A-7EE6-4342-B048-85BDC9FD1C3A}</a:tableStyleId>
              </a:tblPr>
              <a:tblGrid>
                <a:gridCol w="1897074">
                  <a:extLst>
                    <a:ext uri="{9D8B030D-6E8A-4147-A177-3AD203B41FA5}">
                      <a16:colId xmlns:a16="http://schemas.microsoft.com/office/drawing/2014/main" val="3516790544"/>
                    </a:ext>
                  </a:extLst>
                </a:gridCol>
                <a:gridCol w="4427526">
                  <a:extLst>
                    <a:ext uri="{9D8B030D-6E8A-4147-A177-3AD203B41FA5}">
                      <a16:colId xmlns:a16="http://schemas.microsoft.com/office/drawing/2014/main" val="4256553028"/>
                    </a:ext>
                  </a:extLst>
                </a:gridCol>
                <a:gridCol w="3048000">
                  <a:extLst>
                    <a:ext uri="{9D8B030D-6E8A-4147-A177-3AD203B41FA5}">
                      <a16:colId xmlns:a16="http://schemas.microsoft.com/office/drawing/2014/main" val="2416439077"/>
                    </a:ext>
                  </a:extLst>
                </a:gridCol>
                <a:gridCol w="2819399">
                  <a:extLst>
                    <a:ext uri="{9D8B030D-6E8A-4147-A177-3AD203B41FA5}">
                      <a16:colId xmlns:a16="http://schemas.microsoft.com/office/drawing/2014/main" val="3850936186"/>
                    </a:ext>
                  </a:extLst>
                </a:gridCol>
              </a:tblGrid>
              <a:tr h="453363">
                <a:tc>
                  <a:txBody>
                    <a:bodyPr/>
                    <a:lstStyle/>
                    <a:p>
                      <a:pPr marL="0" marR="0" algn="ctr">
                        <a:lnSpc>
                          <a:spcPct val="107000"/>
                        </a:lnSpc>
                        <a:spcBef>
                          <a:spcPts val="0"/>
                        </a:spcBef>
                        <a:spcAft>
                          <a:spcPts val="0"/>
                        </a:spcAft>
                      </a:pPr>
                      <a:r>
                        <a:rPr lang="en-US" sz="1200">
                          <a:effectLst/>
                        </a:rPr>
                        <a:t>Program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a:effectLst/>
                        </a:rPr>
                        <a:t>College Goal 1</a:t>
                      </a:r>
                    </a:p>
                    <a:p>
                      <a:pPr marL="0" marR="0" algn="ctr">
                        <a:lnSpc>
                          <a:spcPct val="107000"/>
                        </a:lnSpc>
                        <a:spcBef>
                          <a:spcPts val="0"/>
                        </a:spcBef>
                        <a:spcAft>
                          <a:spcPts val="0"/>
                        </a:spcAft>
                      </a:pPr>
                      <a:r>
                        <a:rPr lang="en-US" sz="1200">
                          <a:effectLst/>
                        </a:rPr>
                        <a:t>Student Completion &amp; Success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dirty="0">
                          <a:effectLst/>
                        </a:rPr>
                        <a:t>College Goal 2</a:t>
                      </a:r>
                    </a:p>
                    <a:p>
                      <a:pPr marL="276860" marR="0">
                        <a:lnSpc>
                          <a:spcPct val="107000"/>
                        </a:lnSpc>
                        <a:spcBef>
                          <a:spcPts val="0"/>
                        </a:spcBef>
                        <a:spcAft>
                          <a:spcPts val="0"/>
                        </a:spcAft>
                      </a:pPr>
                      <a:r>
                        <a:rPr lang="en-US" sz="1200" dirty="0">
                          <a:effectLst/>
                        </a:rPr>
                        <a:t>Community Connections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dirty="0">
                          <a:effectLst/>
                        </a:rPr>
                        <a:t>College Goal 3</a:t>
                      </a:r>
                    </a:p>
                    <a:p>
                      <a:pPr marL="276860" marR="0">
                        <a:lnSpc>
                          <a:spcPct val="107000"/>
                        </a:lnSpc>
                        <a:spcBef>
                          <a:spcPts val="0"/>
                        </a:spcBef>
                        <a:spcAft>
                          <a:spcPts val="0"/>
                        </a:spcAft>
                      </a:pPr>
                      <a:r>
                        <a:rPr lang="en-US" sz="1200" dirty="0">
                          <a:effectLst/>
                        </a:rPr>
                        <a:t>Organizational Development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extLst>
                  <a:ext uri="{0D108BD9-81ED-4DB2-BD59-A6C34878D82A}">
                    <a16:rowId xmlns:a16="http://schemas.microsoft.com/office/drawing/2014/main" val="2965663321"/>
                  </a:ext>
                </a:extLst>
              </a:tr>
              <a:tr h="226681">
                <a:tc gridSpan="4">
                  <a:txBody>
                    <a:bodyPr/>
                    <a:lstStyle/>
                    <a:p>
                      <a:pPr marL="0" marR="0" algn="ctr">
                        <a:lnSpc>
                          <a:spcPct val="107000"/>
                        </a:lnSpc>
                        <a:spcBef>
                          <a:spcPts val="0"/>
                        </a:spcBef>
                        <a:spcAft>
                          <a:spcPts val="0"/>
                        </a:spcAft>
                      </a:pPr>
                      <a:r>
                        <a:rPr lang="en-US" sz="1200" dirty="0">
                          <a:effectLst/>
                        </a:rPr>
                        <a:t>Business, Design &amp; Workforce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4922262"/>
                  </a:ext>
                </a:extLst>
              </a:tr>
              <a:tr h="2009229">
                <a:tc>
                  <a:txBody>
                    <a:bodyPr/>
                    <a:lstStyle/>
                    <a:p>
                      <a:pPr marL="0" marR="0" algn="ctr">
                        <a:lnSpc>
                          <a:spcPct val="107000"/>
                        </a:lnSpc>
                        <a:spcBef>
                          <a:spcPts val="0"/>
                        </a:spcBef>
                        <a:spcAft>
                          <a:spcPts val="0"/>
                        </a:spcAft>
                      </a:pPr>
                      <a:r>
                        <a:rPr lang="en-US" sz="1200" dirty="0">
                          <a:effectLst/>
                        </a:rPr>
                        <a:t>Medical Assisting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Marketing &amp; Outreach</a:t>
                      </a:r>
                    </a:p>
                    <a:p>
                      <a:pPr marL="342900" marR="0" lvl="0" indent="-342900">
                        <a:lnSpc>
                          <a:spcPct val="107000"/>
                        </a:lnSpc>
                        <a:spcBef>
                          <a:spcPts val="0"/>
                        </a:spcBef>
                        <a:spcAft>
                          <a:spcPts val="0"/>
                        </a:spcAft>
                        <a:buFont typeface="Source Sans Pro Semibold"/>
                        <a:buChar char="☐"/>
                      </a:pPr>
                      <a:r>
                        <a:rPr lang="en-US" sz="1200" dirty="0">
                          <a:effectLst/>
                        </a:rPr>
                        <a:t>Create a physical front office simulation station</a:t>
                      </a:r>
                    </a:p>
                    <a:p>
                      <a:pPr marL="342900" marR="0" lvl="0" indent="-342900">
                        <a:lnSpc>
                          <a:spcPct val="107000"/>
                        </a:lnSpc>
                        <a:spcBef>
                          <a:spcPts val="0"/>
                        </a:spcBef>
                        <a:spcAft>
                          <a:spcPts val="0"/>
                        </a:spcAft>
                        <a:buFont typeface="Source Sans Pro Semibold"/>
                        <a:buChar char="☐"/>
                      </a:pPr>
                      <a:r>
                        <a:rPr lang="en-US" sz="1200" dirty="0">
                          <a:effectLst/>
                        </a:rPr>
                        <a:t>Updating industry standard software including </a:t>
                      </a:r>
                      <a:r>
                        <a:rPr lang="en-US" sz="1200" dirty="0" err="1">
                          <a:effectLst/>
                        </a:rPr>
                        <a:t>MediSoft</a:t>
                      </a:r>
                      <a:r>
                        <a:rPr lang="en-US" sz="1200" dirty="0">
                          <a:effectLst/>
                        </a:rPr>
                        <a:t> and  </a:t>
                      </a:r>
                      <a:r>
                        <a:rPr lang="en-US" sz="1200" dirty="0" err="1">
                          <a:effectLst/>
                        </a:rPr>
                        <a:t>ExpressScribe</a:t>
                      </a:r>
                      <a:endParaRPr lang="en-US" sz="1200" dirty="0">
                        <a:effectLst/>
                      </a:endParaRPr>
                    </a:p>
                    <a:p>
                      <a:pPr marL="342900" marR="0" lvl="0" indent="-342900">
                        <a:lnSpc>
                          <a:spcPct val="107000"/>
                        </a:lnSpc>
                        <a:spcBef>
                          <a:spcPts val="0"/>
                        </a:spcBef>
                        <a:spcAft>
                          <a:spcPts val="0"/>
                        </a:spcAft>
                        <a:buFont typeface="Source Sans Pro Semibold"/>
                        <a:buChar char="☐"/>
                      </a:pPr>
                      <a:r>
                        <a:rPr lang="en-US" sz="1200" dirty="0">
                          <a:effectLst/>
                        </a:rPr>
                        <a:t>Updating any annual code changes for medical coding and billing in existing curriculum</a:t>
                      </a:r>
                    </a:p>
                    <a:p>
                      <a:pPr marL="342900" marR="0" lvl="0" indent="-342900">
                        <a:lnSpc>
                          <a:spcPct val="107000"/>
                        </a:lnSpc>
                        <a:spcBef>
                          <a:spcPts val="0"/>
                        </a:spcBef>
                        <a:spcAft>
                          <a:spcPts val="0"/>
                        </a:spcAft>
                        <a:buFont typeface="Source Sans Pro Semibold"/>
                        <a:buChar char="☐"/>
                      </a:pPr>
                      <a:r>
                        <a:rPr lang="en-US" sz="1200" dirty="0">
                          <a:effectLst/>
                        </a:rPr>
                        <a:t>Exploring online interactive text options for students</a:t>
                      </a:r>
                    </a:p>
                    <a:p>
                      <a:pPr marL="342900" marR="0" lvl="0" indent="-342900">
                        <a:lnSpc>
                          <a:spcPct val="107000"/>
                        </a:lnSpc>
                        <a:spcBef>
                          <a:spcPts val="0"/>
                        </a:spcBef>
                        <a:spcAft>
                          <a:spcPts val="0"/>
                        </a:spcAft>
                        <a:buFont typeface="Source Sans Pro Semibold"/>
                        <a:buChar char="☐"/>
                      </a:pPr>
                      <a:r>
                        <a:rPr lang="en-US" sz="1200" dirty="0">
                          <a:effectLst/>
                        </a:rPr>
                        <a:t>Implement Electronic Scribing while Performing Clinical Skills into Curriculum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3627050461"/>
                  </a:ext>
                </a:extLst>
              </a:tr>
              <a:tr h="4168728">
                <a:tc>
                  <a:txBody>
                    <a:bodyPr/>
                    <a:lstStyle/>
                    <a:p>
                      <a:pPr marL="0" marR="0" algn="ctr">
                        <a:lnSpc>
                          <a:spcPct val="107000"/>
                        </a:lnSpc>
                        <a:spcBef>
                          <a:spcPts val="0"/>
                        </a:spcBef>
                        <a:spcAft>
                          <a:spcPts val="0"/>
                        </a:spcAft>
                      </a:pPr>
                      <a:r>
                        <a:rPr lang="en-US" sz="1200">
                          <a:effectLst/>
                        </a:rPr>
                        <a:t>Paralegal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Address declining enrollments by:</a:t>
                      </a:r>
                    </a:p>
                    <a:p>
                      <a:pPr marL="342900" marR="0" lvl="0" indent="-342900">
                        <a:lnSpc>
                          <a:spcPct val="107000"/>
                        </a:lnSpc>
                        <a:spcBef>
                          <a:spcPts val="0"/>
                        </a:spcBef>
                        <a:spcAft>
                          <a:spcPts val="0"/>
                        </a:spcAft>
                        <a:buFont typeface="Source Sans Pro Semibold"/>
                        <a:buChar char="☐"/>
                      </a:pPr>
                      <a:r>
                        <a:rPr lang="en-US" sz="1200" dirty="0">
                          <a:effectLst/>
                        </a:rPr>
                        <a:t>Establish the Director of Workforce Development as the Interim Coordinator for the Paralegal program.</a:t>
                      </a:r>
                    </a:p>
                    <a:p>
                      <a:pPr marL="342900" marR="0" lvl="0" indent="-342900">
                        <a:lnSpc>
                          <a:spcPct val="107000"/>
                        </a:lnSpc>
                        <a:spcBef>
                          <a:spcPts val="0"/>
                        </a:spcBef>
                        <a:spcAft>
                          <a:spcPts val="0"/>
                        </a:spcAft>
                        <a:buFont typeface="Source Sans Pro Semibold"/>
                        <a:buChar char="☐"/>
                      </a:pPr>
                      <a:r>
                        <a:rPr lang="en-US" sz="1200" dirty="0">
                          <a:effectLst/>
                        </a:rPr>
                        <a:t>Work with the Faculty Coordinator of Skyline’s program to develop integrated scheduling that meets student needs. (One option)</a:t>
                      </a:r>
                    </a:p>
                    <a:p>
                      <a:pPr marL="342900" marR="0" lvl="0" indent="-342900">
                        <a:lnSpc>
                          <a:spcPct val="107000"/>
                        </a:lnSpc>
                        <a:spcBef>
                          <a:spcPts val="0"/>
                        </a:spcBef>
                        <a:spcAft>
                          <a:spcPts val="0"/>
                        </a:spcAft>
                        <a:buFont typeface="Source Sans Pro Semibold"/>
                        <a:buChar char="☐"/>
                      </a:pPr>
                      <a:r>
                        <a:rPr lang="en-US" sz="1200" dirty="0">
                          <a:effectLst/>
                        </a:rPr>
                        <a:t>Work with the faculty leaders in Business, Accounting and Technology to incorporate the Paralegal program as part of the BAT program. (Another option)</a:t>
                      </a:r>
                    </a:p>
                    <a:p>
                      <a:pPr marL="342900" marR="0" lvl="0" indent="-342900">
                        <a:lnSpc>
                          <a:spcPct val="107000"/>
                        </a:lnSpc>
                        <a:spcBef>
                          <a:spcPts val="0"/>
                        </a:spcBef>
                        <a:spcAft>
                          <a:spcPts val="0"/>
                        </a:spcAft>
                        <a:buFont typeface="Source Sans Pro Semibold"/>
                        <a:buChar char="☐"/>
                      </a:pPr>
                      <a:r>
                        <a:rPr lang="en-US" sz="1200" dirty="0">
                          <a:effectLst/>
                        </a:rPr>
                        <a:t>Use labor market and enrollment data to identify gaps in the market and respond to student needs.</a:t>
                      </a:r>
                    </a:p>
                    <a:p>
                      <a:pPr marL="342900" marR="0" lvl="0" indent="-342900">
                        <a:lnSpc>
                          <a:spcPct val="107000"/>
                        </a:lnSpc>
                        <a:spcBef>
                          <a:spcPts val="0"/>
                        </a:spcBef>
                        <a:spcAft>
                          <a:spcPts val="0"/>
                        </a:spcAft>
                        <a:buFont typeface="Source Sans Pro Semibold"/>
                        <a:buChar char="☐"/>
                      </a:pPr>
                      <a:r>
                        <a:rPr lang="en-US" sz="1200" dirty="0">
                          <a:effectLst/>
                        </a:rPr>
                        <a:t>Do long term schedule planning that increases access and addresses the needs of </a:t>
                      </a:r>
                      <a:r>
                        <a:rPr lang="en-US" sz="1200" dirty="0" err="1">
                          <a:effectLst/>
                        </a:rPr>
                        <a:t>JobTrain</a:t>
                      </a:r>
                      <a:r>
                        <a:rPr lang="en-US" sz="1200" dirty="0">
                          <a:effectLst/>
                        </a:rPr>
                        <a:t> and Adult School students.</a:t>
                      </a:r>
                    </a:p>
                    <a:p>
                      <a:pPr marL="342900" marR="0" lvl="0" indent="-342900">
                        <a:lnSpc>
                          <a:spcPct val="107000"/>
                        </a:lnSpc>
                        <a:spcBef>
                          <a:spcPts val="0"/>
                        </a:spcBef>
                        <a:spcAft>
                          <a:spcPts val="0"/>
                        </a:spcAft>
                        <a:buFont typeface="Source Sans Pro Semibold"/>
                        <a:buChar char="☐"/>
                      </a:pPr>
                      <a:r>
                        <a:rPr lang="en-US" sz="1200" dirty="0">
                          <a:effectLst/>
                        </a:rPr>
                        <a:t>Communicate with counselors about the program’s current and future direction.</a:t>
                      </a:r>
                    </a:p>
                    <a:p>
                      <a:pPr marL="342900" marR="0" lvl="0" indent="-342900">
                        <a:lnSpc>
                          <a:spcPct val="107000"/>
                        </a:lnSpc>
                        <a:spcBef>
                          <a:spcPts val="0"/>
                        </a:spcBef>
                        <a:spcAft>
                          <a:spcPts val="0"/>
                        </a:spcAft>
                        <a:buFont typeface="Source Sans Pro Semibold"/>
                        <a:buChar char="☐"/>
                      </a:pPr>
                      <a:r>
                        <a:rPr lang="en-US" sz="1200" dirty="0">
                          <a:effectLst/>
                        </a:rPr>
                        <a:t>Work with the Dean and the college Budget Office to ensure that Paralegal faculty schedule planning is informed by budget and resource allocations.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Establish a marketing sub-committee to design and disseminate informative marketing collateral.</a:t>
                      </a:r>
                    </a:p>
                    <a:p>
                      <a:pPr marL="342900" marR="0" lvl="0" indent="-342900">
                        <a:spcBef>
                          <a:spcPts val="0"/>
                        </a:spcBef>
                        <a:spcAft>
                          <a:spcPts val="0"/>
                        </a:spcAft>
                        <a:buFont typeface="Source Sans Pro Semibold"/>
                        <a:buChar char="☐"/>
                      </a:pPr>
                      <a:r>
                        <a:rPr lang="en-US" sz="1200" dirty="0">
                          <a:effectLst/>
                        </a:rPr>
                        <a:t>Actively engage with students, advisory board members and external partners to remain current with changing academic and career demands.</a:t>
                      </a:r>
                    </a:p>
                    <a:p>
                      <a:pPr marL="342900" marR="0" lvl="0" indent="-342900">
                        <a:spcBef>
                          <a:spcPts val="0"/>
                        </a:spcBef>
                        <a:spcAft>
                          <a:spcPts val="800"/>
                        </a:spcAft>
                        <a:buFont typeface="Source Sans Pro Semibold"/>
                        <a:buChar char="☐"/>
                      </a:pPr>
                      <a:r>
                        <a:rPr lang="en-US" sz="1200" dirty="0">
                          <a:effectLst/>
                        </a:rPr>
                        <a:t>Grow internship opportunities for students in the Paralegal program</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val="2057699072"/>
                  </a:ext>
                </a:extLst>
              </a:tr>
            </a:tbl>
          </a:graphicData>
        </a:graphic>
      </p:graphicFrame>
    </p:spTree>
    <p:extLst>
      <p:ext uri="{BB962C8B-B14F-4D97-AF65-F5344CB8AC3E}">
        <p14:creationId xmlns:p14="http://schemas.microsoft.com/office/powerpoint/2010/main" val="1355221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val="2952444247"/>
                    </a:ext>
                  </a:extLst>
                </a:gridCol>
                <a:gridCol w="3430829">
                  <a:extLst>
                    <a:ext uri="{9D8B030D-6E8A-4147-A177-3AD203B41FA5}">
                      <a16:colId xmlns:a16="http://schemas.microsoft.com/office/drawing/2014/main" val="4220561703"/>
                    </a:ext>
                  </a:extLst>
                </a:gridCol>
                <a:gridCol w="3430829">
                  <a:extLst>
                    <a:ext uri="{9D8B030D-6E8A-4147-A177-3AD203B41FA5}">
                      <a16:colId xmlns:a16="http://schemas.microsoft.com/office/drawing/2014/main" val="2197452554"/>
                    </a:ext>
                  </a:extLst>
                </a:gridCol>
                <a:gridCol w="3433267">
                  <a:extLst>
                    <a:ext uri="{9D8B030D-6E8A-4147-A177-3AD203B41FA5}">
                      <a16:colId xmlns:a16="http://schemas.microsoft.com/office/drawing/2014/main" val="3651920702"/>
                    </a:ext>
                  </a:extLst>
                </a:gridCol>
              </a:tblGrid>
              <a:tr h="1249436">
                <a:tc>
                  <a:txBody>
                    <a:bodyPr/>
                    <a:lstStyle/>
                    <a:p>
                      <a:pPr marL="0" marR="0" algn="ctr">
                        <a:lnSpc>
                          <a:spcPct val="107000"/>
                        </a:lnSpc>
                        <a:spcBef>
                          <a:spcPts val="0"/>
                        </a:spcBef>
                        <a:spcAft>
                          <a:spcPts val="0"/>
                        </a:spcAft>
                      </a:pPr>
                      <a:r>
                        <a:rPr lang="en-US" sz="2000">
                          <a:effectLst/>
                        </a:rPr>
                        <a:t>Program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rPr>
                        <a:t>College Goal 1</a:t>
                      </a:r>
                    </a:p>
                    <a:p>
                      <a:pPr marL="0" marR="0" algn="ctr">
                        <a:lnSpc>
                          <a:spcPct val="107000"/>
                        </a:lnSpc>
                        <a:spcBef>
                          <a:spcPts val="0"/>
                        </a:spcBef>
                        <a:spcAft>
                          <a:spcPts val="0"/>
                        </a:spcAft>
                      </a:pPr>
                      <a:r>
                        <a:rPr lang="en-US" sz="2000">
                          <a:effectLst/>
                        </a:rPr>
                        <a:t>Student Completion &amp; Success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rPr>
                        <a:t>College Goal 2</a:t>
                      </a:r>
                    </a:p>
                    <a:p>
                      <a:pPr marL="0" marR="0" algn="ctr">
                        <a:lnSpc>
                          <a:spcPct val="107000"/>
                        </a:lnSpc>
                        <a:spcBef>
                          <a:spcPts val="0"/>
                        </a:spcBef>
                        <a:spcAft>
                          <a:spcPts val="0"/>
                        </a:spcAft>
                      </a:pPr>
                      <a:r>
                        <a:rPr lang="en-US" sz="2000">
                          <a:effectLst/>
                        </a:rPr>
                        <a:t>Community Connections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rPr>
                        <a:t>College Goal 3</a:t>
                      </a:r>
                    </a:p>
                    <a:p>
                      <a:pPr marL="276860" marR="0">
                        <a:lnSpc>
                          <a:spcPct val="107000"/>
                        </a:lnSpc>
                        <a:spcBef>
                          <a:spcPts val="0"/>
                        </a:spcBef>
                        <a:spcAft>
                          <a:spcPts val="0"/>
                        </a:spcAft>
                      </a:pPr>
                      <a:r>
                        <a:rPr lang="en-US" sz="2000">
                          <a:effectLst/>
                        </a:rPr>
                        <a:t>Organizational Development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30485711"/>
                  </a:ext>
                </a:extLst>
              </a:tr>
              <a:tr h="653679">
                <a:tc gridSpan="4">
                  <a:txBody>
                    <a:bodyPr/>
                    <a:lstStyle/>
                    <a:p>
                      <a:pPr marL="0" marR="0" algn="ctr">
                        <a:lnSpc>
                          <a:spcPct val="107000"/>
                        </a:lnSpc>
                        <a:spcBef>
                          <a:spcPts val="0"/>
                        </a:spcBef>
                        <a:spcAft>
                          <a:spcPts val="0"/>
                        </a:spcAft>
                      </a:pPr>
                      <a:r>
                        <a:rPr lang="en-US" sz="1600" dirty="0">
                          <a:effectLst/>
                        </a:rPr>
                        <a:t>Kinesiology, Athletics &amp; Dance Division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68588819"/>
                  </a:ext>
                </a:extLst>
              </a:tr>
              <a:tr h="4954885">
                <a:tc>
                  <a:txBody>
                    <a:bodyPr/>
                    <a:lstStyle/>
                    <a:p>
                      <a:pPr marL="0" marR="0" algn="ctr">
                        <a:lnSpc>
                          <a:spcPct val="107000"/>
                        </a:lnSpc>
                        <a:spcBef>
                          <a:spcPts val="0"/>
                        </a:spcBef>
                        <a:spcAft>
                          <a:spcPts val="0"/>
                        </a:spcAft>
                      </a:pPr>
                      <a:r>
                        <a:rPr lang="en-US" sz="1400">
                          <a:effectLst/>
                        </a:rPr>
                        <a:t>Kinesiology, Athletics, and Dance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Plan for program expansion in new facility (athletic, dance, and fitness)</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Create new courses: Dance Appreciation, Swing, Tap Dance, Argentine Tango; Spinning, Survey of Sport, Aquatics, Hiking/Backpacking/Trailing Running, Badminton, Weight Training/Body Conditioning, Volleyball class, Pickleball; First Aid, CPR, AED, Sports Psychology, Sports Management, Stress Management, Lifetime Fitness and Nutrition</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Maintain effectiveness of current courses and increase new course offerings through equipment, supply, and technology purchases.</a:t>
                      </a:r>
                      <a:endParaRPr lang="en-US" sz="2000">
                        <a:effectLst/>
                      </a:endParaRPr>
                    </a:p>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Redesign program website</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Work with California Canine for Independence to house a facility dog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3171902"/>
                  </a:ext>
                </a:extLst>
              </a:tr>
            </a:tbl>
          </a:graphicData>
        </a:graphic>
      </p:graphicFrame>
    </p:spTree>
    <p:extLst>
      <p:ext uri="{BB962C8B-B14F-4D97-AF65-F5344CB8AC3E}">
        <p14:creationId xmlns:p14="http://schemas.microsoft.com/office/powerpoint/2010/main" val="2184367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0" y="0"/>
          <a:ext cx="12192000" cy="6857999"/>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val="1369768853"/>
                    </a:ext>
                  </a:extLst>
                </a:gridCol>
                <a:gridCol w="3939845">
                  <a:extLst>
                    <a:ext uri="{9D8B030D-6E8A-4147-A177-3AD203B41FA5}">
                      <a16:colId xmlns:a16="http://schemas.microsoft.com/office/drawing/2014/main" val="4234796459"/>
                    </a:ext>
                  </a:extLst>
                </a:gridCol>
                <a:gridCol w="2921813">
                  <a:extLst>
                    <a:ext uri="{9D8B030D-6E8A-4147-A177-3AD203B41FA5}">
                      <a16:colId xmlns:a16="http://schemas.microsoft.com/office/drawing/2014/main" val="4090299645"/>
                    </a:ext>
                  </a:extLst>
                </a:gridCol>
                <a:gridCol w="3433267">
                  <a:extLst>
                    <a:ext uri="{9D8B030D-6E8A-4147-A177-3AD203B41FA5}">
                      <a16:colId xmlns:a16="http://schemas.microsoft.com/office/drawing/2014/main" val="3804904046"/>
                    </a:ext>
                  </a:extLst>
                </a:gridCol>
              </a:tblGrid>
              <a:tr h="506903">
                <a:tc>
                  <a:txBody>
                    <a:bodyPr/>
                    <a:lstStyle/>
                    <a:p>
                      <a:pPr marL="0" marR="0" algn="ctr">
                        <a:lnSpc>
                          <a:spcPct val="107000"/>
                        </a:lnSpc>
                        <a:spcBef>
                          <a:spcPts val="0"/>
                        </a:spcBef>
                        <a:spcAft>
                          <a:spcPts val="0"/>
                        </a:spcAft>
                      </a:pPr>
                      <a:r>
                        <a:rPr lang="en-US" sz="1400">
                          <a:effectLst/>
                        </a:rPr>
                        <a:t>Program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400">
                          <a:effectLst/>
                        </a:rPr>
                        <a:t>College Goal 1</a:t>
                      </a:r>
                    </a:p>
                    <a:p>
                      <a:pPr marL="0" marR="0" algn="ctr">
                        <a:lnSpc>
                          <a:spcPct val="107000"/>
                        </a:lnSpc>
                        <a:spcBef>
                          <a:spcPts val="0"/>
                        </a:spcBef>
                        <a:spcAft>
                          <a:spcPts val="0"/>
                        </a:spcAft>
                      </a:pPr>
                      <a:r>
                        <a:rPr lang="en-US" sz="1400">
                          <a:effectLst/>
                        </a:rPr>
                        <a:t>Student Completion &amp; Success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400">
                          <a:effectLst/>
                        </a:rPr>
                        <a:t>College Goal 2</a:t>
                      </a:r>
                    </a:p>
                    <a:p>
                      <a:pPr marL="0" marR="0" algn="ctr">
                        <a:lnSpc>
                          <a:spcPct val="107000"/>
                        </a:lnSpc>
                        <a:spcBef>
                          <a:spcPts val="0"/>
                        </a:spcBef>
                        <a:spcAft>
                          <a:spcPts val="0"/>
                        </a:spcAft>
                      </a:pPr>
                      <a:r>
                        <a:rPr lang="en-US" sz="1400">
                          <a:effectLst/>
                        </a:rPr>
                        <a:t>Community Connections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400">
                          <a:effectLst/>
                        </a:rPr>
                        <a:t>College Goal 3</a:t>
                      </a:r>
                    </a:p>
                    <a:p>
                      <a:pPr marL="0" marR="0" algn="ctr">
                        <a:lnSpc>
                          <a:spcPct val="107000"/>
                        </a:lnSpc>
                        <a:spcBef>
                          <a:spcPts val="0"/>
                        </a:spcBef>
                        <a:spcAft>
                          <a:spcPts val="0"/>
                        </a:spcAft>
                      </a:pPr>
                      <a:r>
                        <a:rPr lang="en-US" sz="1400">
                          <a:effectLst/>
                        </a:rPr>
                        <a:t>Organizational Development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extLst>
                  <a:ext uri="{0D108BD9-81ED-4DB2-BD59-A6C34878D82A}">
                    <a16:rowId xmlns:a16="http://schemas.microsoft.com/office/drawing/2014/main" val="444323676"/>
                  </a:ext>
                </a:extLst>
              </a:tr>
              <a:tr h="268256">
                <a:tc gridSpan="4">
                  <a:txBody>
                    <a:bodyPr/>
                    <a:lstStyle/>
                    <a:p>
                      <a:pPr marL="0" marR="0" algn="ctr">
                        <a:lnSpc>
                          <a:spcPct val="107000"/>
                        </a:lnSpc>
                        <a:spcBef>
                          <a:spcPts val="0"/>
                        </a:spcBef>
                        <a:spcAft>
                          <a:spcPts val="0"/>
                        </a:spcAft>
                      </a:pPr>
                      <a:r>
                        <a:rPr lang="en-US" sz="1400" dirty="0">
                          <a:effectLst/>
                        </a:rPr>
                        <a:t>Humanities &amp; Social Sciences Division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1097907"/>
                  </a:ext>
                </a:extLst>
              </a:tr>
              <a:tr h="506903">
                <a:tc>
                  <a:txBody>
                    <a:bodyPr/>
                    <a:lstStyle/>
                    <a:p>
                      <a:pPr marL="0" marR="0" algn="ctr">
                        <a:lnSpc>
                          <a:spcPct val="107000"/>
                        </a:lnSpc>
                        <a:spcBef>
                          <a:spcPts val="0"/>
                        </a:spcBef>
                        <a:spcAft>
                          <a:spcPts val="0"/>
                        </a:spcAft>
                      </a:pPr>
                      <a:r>
                        <a:rPr lang="en-US" sz="1400">
                          <a:effectLst/>
                        </a:rPr>
                        <a:t>Anthropology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Faculty to stay current (via conferences, courses, literature, travel, etc)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2578062191"/>
                  </a:ext>
                </a:extLst>
              </a:tr>
              <a:tr h="506903">
                <a:tc>
                  <a:txBody>
                    <a:bodyPr/>
                    <a:lstStyle/>
                    <a:p>
                      <a:pPr marL="0" marR="0" algn="ctr">
                        <a:lnSpc>
                          <a:spcPct val="107000"/>
                        </a:lnSpc>
                        <a:spcBef>
                          <a:spcPts val="0"/>
                        </a:spcBef>
                        <a:spcAft>
                          <a:spcPts val="0"/>
                        </a:spcAft>
                      </a:pPr>
                      <a:r>
                        <a:rPr lang="en-US" sz="1400">
                          <a:effectLst/>
                        </a:rPr>
                        <a:t>Communications Studies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Communicate better with COMM Majors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3698909479"/>
                  </a:ext>
                </a:extLst>
              </a:tr>
              <a:tr h="506903">
                <a:tc>
                  <a:txBody>
                    <a:bodyPr/>
                    <a:lstStyle/>
                    <a:p>
                      <a:pPr marL="0" marR="0" algn="ctr">
                        <a:lnSpc>
                          <a:spcPct val="107000"/>
                        </a:lnSpc>
                        <a:spcBef>
                          <a:spcPts val="0"/>
                        </a:spcBef>
                        <a:spcAft>
                          <a:spcPts val="0"/>
                        </a:spcAft>
                      </a:pPr>
                      <a:r>
                        <a:rPr lang="en-US" sz="1400">
                          <a:effectLst/>
                        </a:rPr>
                        <a:t>Economics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Faculty to stay current (via conferences, courses, literature, etc)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Recruit more students to the program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3717656959"/>
                  </a:ext>
                </a:extLst>
              </a:tr>
              <a:tr h="506903">
                <a:tc>
                  <a:txBody>
                    <a:bodyPr/>
                    <a:lstStyle/>
                    <a:p>
                      <a:pPr marL="0" marR="0" algn="ctr">
                        <a:lnSpc>
                          <a:spcPct val="107000"/>
                        </a:lnSpc>
                        <a:spcBef>
                          <a:spcPts val="0"/>
                        </a:spcBef>
                        <a:spcAft>
                          <a:spcPts val="0"/>
                        </a:spcAft>
                      </a:pPr>
                      <a:r>
                        <a:rPr lang="en-US" sz="1400">
                          <a:effectLst/>
                        </a:rPr>
                        <a:t>History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Seeking institutional support for possible new classes or modalities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1408976165"/>
                  </a:ext>
                </a:extLst>
              </a:tr>
              <a:tr h="253452">
                <a:tc>
                  <a:txBody>
                    <a:bodyPr/>
                    <a:lstStyle/>
                    <a:p>
                      <a:pPr marL="0" marR="0" algn="ctr">
                        <a:lnSpc>
                          <a:spcPct val="107000"/>
                        </a:lnSpc>
                        <a:spcBef>
                          <a:spcPts val="0"/>
                        </a:spcBef>
                        <a:spcAft>
                          <a:spcPts val="0"/>
                        </a:spcAft>
                      </a:pPr>
                      <a:r>
                        <a:rPr lang="en-US" sz="1400">
                          <a:effectLst/>
                        </a:rPr>
                        <a:t>Philosophy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647373545"/>
                  </a:ext>
                </a:extLst>
              </a:tr>
              <a:tr h="253452">
                <a:tc>
                  <a:txBody>
                    <a:bodyPr/>
                    <a:lstStyle/>
                    <a:p>
                      <a:pPr marL="0" marR="0" algn="ctr">
                        <a:lnSpc>
                          <a:spcPct val="107000"/>
                        </a:lnSpc>
                        <a:spcBef>
                          <a:spcPts val="0"/>
                        </a:spcBef>
                        <a:spcAft>
                          <a:spcPts val="0"/>
                        </a:spcAft>
                      </a:pPr>
                      <a:r>
                        <a:rPr lang="en-US" sz="1400">
                          <a:effectLst/>
                        </a:rPr>
                        <a:t>Political Science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3996711243"/>
                  </a:ext>
                </a:extLst>
              </a:tr>
              <a:tr h="1013806">
                <a:tc>
                  <a:txBody>
                    <a:bodyPr/>
                    <a:lstStyle/>
                    <a:p>
                      <a:pPr marL="0" marR="0" algn="ctr">
                        <a:lnSpc>
                          <a:spcPct val="107000"/>
                        </a:lnSpc>
                        <a:spcBef>
                          <a:spcPts val="0"/>
                        </a:spcBef>
                        <a:spcAft>
                          <a:spcPts val="0"/>
                        </a:spcAft>
                      </a:pPr>
                      <a:r>
                        <a:rPr lang="en-US" sz="1400">
                          <a:effectLst/>
                        </a:rPr>
                        <a:t>Psychology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Faculty to stay current (via conferences, courses, literature, travel, etc)</a:t>
                      </a:r>
                    </a:p>
                    <a:p>
                      <a:pPr marL="342900" marR="0" lvl="0" indent="-342900">
                        <a:lnSpc>
                          <a:spcPct val="107000"/>
                        </a:lnSpc>
                        <a:spcBef>
                          <a:spcPts val="0"/>
                        </a:spcBef>
                        <a:spcAft>
                          <a:spcPts val="0"/>
                        </a:spcAft>
                        <a:buFont typeface="Source Sans Pro Semibold"/>
                        <a:buChar char="☐"/>
                      </a:pPr>
                      <a:r>
                        <a:rPr lang="en-US" sz="1400">
                          <a:effectLst/>
                        </a:rPr>
                        <a:t>Improve pedagogical effectiveness through class teaching technology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3135014129"/>
                  </a:ext>
                </a:extLst>
              </a:tr>
              <a:tr h="1267259">
                <a:tc>
                  <a:txBody>
                    <a:bodyPr/>
                    <a:lstStyle/>
                    <a:p>
                      <a:pPr marL="0" marR="0" algn="ctr">
                        <a:lnSpc>
                          <a:spcPct val="107000"/>
                        </a:lnSpc>
                        <a:spcBef>
                          <a:spcPts val="0"/>
                        </a:spcBef>
                        <a:spcAft>
                          <a:spcPts val="0"/>
                        </a:spcAft>
                      </a:pPr>
                      <a:r>
                        <a:rPr lang="en-US" sz="1400">
                          <a:effectLst/>
                        </a:rPr>
                        <a:t>Sociology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Coordination time for the social sciences remains problematic.The college needs to decide if it wants finance the SSs to do things beyond teaching classes and keeping curriculum current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1930810329"/>
                  </a:ext>
                </a:extLst>
              </a:tr>
              <a:tr h="1267259">
                <a:tc>
                  <a:txBody>
                    <a:bodyPr/>
                    <a:lstStyle/>
                    <a:p>
                      <a:pPr marL="0" marR="0" algn="ctr">
                        <a:lnSpc>
                          <a:spcPct val="107000"/>
                        </a:lnSpc>
                        <a:spcBef>
                          <a:spcPts val="0"/>
                        </a:spcBef>
                        <a:spcAft>
                          <a:spcPts val="0"/>
                        </a:spcAft>
                      </a:pPr>
                      <a:r>
                        <a:rPr lang="en-US" sz="1400">
                          <a:effectLst/>
                        </a:rPr>
                        <a:t>Art &amp; Art History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dirty="0">
                          <a:effectLst/>
                        </a:rPr>
                        <a:t>Design 2 new Art History classes</a:t>
                      </a:r>
                    </a:p>
                    <a:p>
                      <a:pPr marL="342900" marR="0" lvl="0" indent="-342900">
                        <a:lnSpc>
                          <a:spcPct val="107000"/>
                        </a:lnSpc>
                        <a:spcBef>
                          <a:spcPts val="0"/>
                        </a:spcBef>
                        <a:spcAft>
                          <a:spcPts val="0"/>
                        </a:spcAft>
                        <a:buFont typeface="Source Sans Pro Semibold"/>
                        <a:buChar char="☐"/>
                      </a:pPr>
                      <a:r>
                        <a:rPr lang="en-US" sz="1400" dirty="0">
                          <a:effectLst/>
                        </a:rPr>
                        <a:t>Plan new course in Museum Studies</a:t>
                      </a:r>
                    </a:p>
                    <a:p>
                      <a:pPr marL="342900" marR="0" lvl="0" indent="-342900">
                        <a:lnSpc>
                          <a:spcPct val="107000"/>
                        </a:lnSpc>
                        <a:spcBef>
                          <a:spcPts val="0"/>
                        </a:spcBef>
                        <a:spcAft>
                          <a:spcPts val="0"/>
                        </a:spcAft>
                        <a:buFont typeface="Source Sans Pro Semibold"/>
                        <a:buChar char="☐"/>
                      </a:pPr>
                      <a:r>
                        <a:rPr lang="en-US" sz="1400" dirty="0">
                          <a:effectLst/>
                        </a:rPr>
                        <a:t>Plan for Guided Pathways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We could like to create a separate and larger area for students to store artwork they are working on in class. </a:t>
                      </a:r>
                    </a:p>
                    <a:p>
                      <a:pPr marL="342900" marR="0" lvl="0" indent="-342900">
                        <a:lnSpc>
                          <a:spcPct val="107000"/>
                        </a:lnSpc>
                        <a:spcBef>
                          <a:spcPts val="0"/>
                        </a:spcBef>
                        <a:spcAft>
                          <a:spcPts val="0"/>
                        </a:spcAft>
                        <a:buFont typeface="Source Sans Pro Semibold"/>
                        <a:buChar char="☐"/>
                      </a:pPr>
                      <a:r>
                        <a:rPr lang="en-US" sz="1400" dirty="0">
                          <a:effectLst/>
                        </a:rPr>
                        <a:t>Accelerate the process of digitizing the slide collection for the future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174366162"/>
                  </a:ext>
                </a:extLst>
              </a:tr>
            </a:tbl>
          </a:graphicData>
        </a:graphic>
      </p:graphicFrame>
    </p:spTree>
    <p:extLst>
      <p:ext uri="{BB962C8B-B14F-4D97-AF65-F5344CB8AC3E}">
        <p14:creationId xmlns:p14="http://schemas.microsoft.com/office/powerpoint/2010/main" val="2862917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0"/>
          <a:ext cx="12192000" cy="6946394"/>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val="72854684"/>
                    </a:ext>
                  </a:extLst>
                </a:gridCol>
                <a:gridCol w="3430829">
                  <a:extLst>
                    <a:ext uri="{9D8B030D-6E8A-4147-A177-3AD203B41FA5}">
                      <a16:colId xmlns:a16="http://schemas.microsoft.com/office/drawing/2014/main" val="1881536556"/>
                    </a:ext>
                  </a:extLst>
                </a:gridCol>
                <a:gridCol w="3430829">
                  <a:extLst>
                    <a:ext uri="{9D8B030D-6E8A-4147-A177-3AD203B41FA5}">
                      <a16:colId xmlns:a16="http://schemas.microsoft.com/office/drawing/2014/main" val="2236106893"/>
                    </a:ext>
                  </a:extLst>
                </a:gridCol>
                <a:gridCol w="3433267">
                  <a:extLst>
                    <a:ext uri="{9D8B030D-6E8A-4147-A177-3AD203B41FA5}">
                      <a16:colId xmlns:a16="http://schemas.microsoft.com/office/drawing/2014/main" val="3728117514"/>
                    </a:ext>
                  </a:extLst>
                </a:gridCol>
              </a:tblGrid>
              <a:tr h="412202">
                <a:tc>
                  <a:txBody>
                    <a:bodyPr/>
                    <a:lstStyle/>
                    <a:p>
                      <a:pPr marL="0" marR="0" algn="ctr">
                        <a:lnSpc>
                          <a:spcPct val="107000"/>
                        </a:lnSpc>
                        <a:spcBef>
                          <a:spcPts val="0"/>
                        </a:spcBef>
                        <a:spcAft>
                          <a:spcPts val="0"/>
                        </a:spcAft>
                      </a:pPr>
                      <a:r>
                        <a:rPr lang="en-US" sz="1600">
                          <a:effectLst/>
                        </a:rPr>
                        <a:t>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600">
                          <a:effectLst/>
                        </a:rPr>
                        <a:t>College Goal 1</a:t>
                      </a:r>
                    </a:p>
                    <a:p>
                      <a:pPr marL="0" marR="0" algn="ctr">
                        <a:lnSpc>
                          <a:spcPct val="107000"/>
                        </a:lnSpc>
                        <a:spcBef>
                          <a:spcPts val="0"/>
                        </a:spcBef>
                        <a:spcAft>
                          <a:spcPts val="0"/>
                        </a:spcAft>
                      </a:pPr>
                      <a:r>
                        <a:rPr lang="en-US" sz="1600">
                          <a:effectLst/>
                        </a:rPr>
                        <a:t>Student Completion &amp; Success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600">
                          <a:effectLst/>
                        </a:rPr>
                        <a:t>College Goal 2</a:t>
                      </a:r>
                    </a:p>
                    <a:p>
                      <a:pPr marL="0" marR="0" algn="ctr">
                        <a:lnSpc>
                          <a:spcPct val="107000"/>
                        </a:lnSpc>
                        <a:spcBef>
                          <a:spcPts val="0"/>
                        </a:spcBef>
                        <a:spcAft>
                          <a:spcPts val="0"/>
                        </a:spcAft>
                      </a:pPr>
                      <a:r>
                        <a:rPr lang="en-US" sz="1600">
                          <a:effectLst/>
                        </a:rPr>
                        <a:t>Community Connections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600">
                          <a:effectLst/>
                        </a:rPr>
                        <a:t>College Goal 3</a:t>
                      </a:r>
                    </a:p>
                    <a:p>
                      <a:pPr marL="0" marR="0" algn="ctr">
                        <a:lnSpc>
                          <a:spcPct val="107000"/>
                        </a:lnSpc>
                        <a:spcBef>
                          <a:spcPts val="0"/>
                        </a:spcBef>
                        <a:spcAft>
                          <a:spcPts val="0"/>
                        </a:spcAft>
                      </a:pPr>
                      <a:r>
                        <a:rPr lang="en-US" sz="1600">
                          <a:effectLst/>
                        </a:rPr>
                        <a:t>Organizational Development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extLst>
                  <a:ext uri="{0D108BD9-81ED-4DB2-BD59-A6C34878D82A}">
                    <a16:rowId xmlns:a16="http://schemas.microsoft.com/office/drawing/2014/main" val="1177141858"/>
                  </a:ext>
                </a:extLst>
              </a:tr>
              <a:tr h="241617">
                <a:tc gridSpan="4">
                  <a:txBody>
                    <a:bodyPr/>
                    <a:lstStyle/>
                    <a:p>
                      <a:pPr marL="0" marR="0" algn="ctr">
                        <a:lnSpc>
                          <a:spcPct val="107000"/>
                        </a:lnSpc>
                        <a:spcBef>
                          <a:spcPts val="0"/>
                        </a:spcBef>
                        <a:spcAft>
                          <a:spcPts val="0"/>
                        </a:spcAft>
                      </a:pPr>
                      <a:r>
                        <a:rPr lang="en-US" sz="1600" dirty="0">
                          <a:effectLst/>
                        </a:rPr>
                        <a:t>Humanities &amp; Social Sciences Division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15871832"/>
                  </a:ext>
                </a:extLst>
              </a:tr>
              <a:tr h="775522">
                <a:tc>
                  <a:txBody>
                    <a:bodyPr/>
                    <a:lstStyle/>
                    <a:p>
                      <a:pPr marL="0" marR="0" algn="ctr">
                        <a:lnSpc>
                          <a:spcPct val="107000"/>
                        </a:lnSpc>
                        <a:spcBef>
                          <a:spcPts val="0"/>
                        </a:spcBef>
                        <a:spcAft>
                          <a:spcPts val="0"/>
                        </a:spcAft>
                      </a:pPr>
                      <a:r>
                        <a:rPr lang="en-US" sz="1400" dirty="0">
                          <a:effectLst/>
                        </a:rPr>
                        <a:t>English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dirty="0">
                          <a:effectLst/>
                        </a:rPr>
                        <a:t>Assess new placement procedures</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Develop faculty-led tutor training</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Develop Writing Center</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Reinvigorate Literature Program</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Continue to institutionalize our faculty-led tutor training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2000531947"/>
                  </a:ext>
                </a:extLst>
              </a:tr>
              <a:tr h="646269">
                <a:tc>
                  <a:txBody>
                    <a:bodyPr/>
                    <a:lstStyle/>
                    <a:p>
                      <a:pPr marL="0" marR="0" algn="ctr">
                        <a:lnSpc>
                          <a:spcPct val="107000"/>
                        </a:lnSpc>
                        <a:spcBef>
                          <a:spcPts val="0"/>
                        </a:spcBef>
                        <a:spcAft>
                          <a:spcPts val="0"/>
                        </a:spcAft>
                      </a:pPr>
                      <a:r>
                        <a:rPr lang="en-US" sz="1400">
                          <a:effectLst/>
                        </a:rPr>
                        <a:t>English as a Second Language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Pilot online support workshops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Create more pathways for students (with other depts as well as ACCEL partners)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Help embed career exploration across disciplines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Continue Career and Majors Event for all ESL students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Permanent Stable Funding for ESL Coordinator and Retention Specialist</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Pathways and Career Exploration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2141385335"/>
                  </a:ext>
                </a:extLst>
              </a:tr>
              <a:tr h="517014">
                <a:tc>
                  <a:txBody>
                    <a:bodyPr/>
                    <a:lstStyle/>
                    <a:p>
                      <a:pPr marL="0" marR="0" algn="ctr">
                        <a:lnSpc>
                          <a:spcPct val="107000"/>
                        </a:lnSpc>
                        <a:spcBef>
                          <a:spcPts val="0"/>
                        </a:spcBef>
                        <a:spcAft>
                          <a:spcPts val="0"/>
                        </a:spcAft>
                      </a:pPr>
                      <a:r>
                        <a:rPr lang="en-US" sz="1400">
                          <a:effectLst/>
                        </a:rPr>
                        <a:t>Latin American Studies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dirty="0">
                          <a:effectLst/>
                        </a:rPr>
                        <a:t>Collaborate with CSM Ethnic Studies to recruit students for ETHN 101 and ETHN 300</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Continued support for and cooperation with Puente and ESO </a:t>
                      </a:r>
                      <a:r>
                        <a:rPr lang="en-US" sz="1400" dirty="0" err="1">
                          <a:effectLst/>
                        </a:rPr>
                        <a:t>Adelante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Continued support for the Cañada Dream Center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3815965918"/>
                  </a:ext>
                </a:extLst>
              </a:tr>
              <a:tr h="387761">
                <a:tc>
                  <a:txBody>
                    <a:bodyPr/>
                    <a:lstStyle/>
                    <a:p>
                      <a:pPr marL="0" marR="0" algn="ctr">
                        <a:lnSpc>
                          <a:spcPct val="107000"/>
                        </a:lnSpc>
                        <a:spcBef>
                          <a:spcPts val="0"/>
                        </a:spcBef>
                        <a:spcAft>
                          <a:spcPts val="0"/>
                        </a:spcAft>
                      </a:pPr>
                      <a:r>
                        <a:rPr lang="en-US" sz="1400" dirty="0">
                          <a:effectLst/>
                        </a:rPr>
                        <a:t>Music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Create a mariachi ensemble on campus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Maximize enrollment capacity in Piano Lab</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Replacement Headphones for Piano Lab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Organize more student, faculty and guest performances on campus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4019680645"/>
                  </a:ext>
                </a:extLst>
              </a:tr>
              <a:tr h="129255">
                <a:tc>
                  <a:txBody>
                    <a:bodyPr/>
                    <a:lstStyle/>
                    <a:p>
                      <a:pPr marL="0" marR="0" algn="ctr">
                        <a:lnSpc>
                          <a:spcPct val="107000"/>
                        </a:lnSpc>
                        <a:spcBef>
                          <a:spcPts val="0"/>
                        </a:spcBef>
                        <a:spcAft>
                          <a:spcPts val="0"/>
                        </a:spcAft>
                      </a:pPr>
                      <a:r>
                        <a:rPr lang="en-US" sz="1400">
                          <a:effectLst/>
                        </a:rPr>
                        <a:t>Spanish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Keep offering all courses in the sequence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2371576175"/>
                  </a:ext>
                </a:extLst>
              </a:tr>
              <a:tr h="775522">
                <a:tc>
                  <a:txBody>
                    <a:bodyPr/>
                    <a:lstStyle/>
                    <a:p>
                      <a:pPr marL="0" marR="0" algn="ctr">
                        <a:lnSpc>
                          <a:spcPct val="107000"/>
                        </a:lnSpc>
                        <a:spcBef>
                          <a:spcPts val="0"/>
                        </a:spcBef>
                        <a:spcAft>
                          <a:spcPts val="0"/>
                        </a:spcAft>
                      </a:pPr>
                      <a:r>
                        <a:rPr lang="en-US" sz="1400">
                          <a:effectLst/>
                        </a:rPr>
                        <a:t>Theater Arts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Offer DRAM 101 in Spring 2019 (expand offerings)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Develop Screenwriting Course</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Participate in Honors Certificate</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Service and Repair of Main Theater Fly/Rigging System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val="2556264570"/>
                  </a:ext>
                </a:extLst>
              </a:tr>
            </a:tbl>
          </a:graphicData>
        </a:graphic>
      </p:graphicFrame>
    </p:spTree>
    <p:extLst>
      <p:ext uri="{BB962C8B-B14F-4D97-AF65-F5344CB8AC3E}">
        <p14:creationId xmlns:p14="http://schemas.microsoft.com/office/powerpoint/2010/main" val="1406055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val="613726895"/>
                    </a:ext>
                  </a:extLst>
                </a:gridCol>
                <a:gridCol w="4899965">
                  <a:extLst>
                    <a:ext uri="{9D8B030D-6E8A-4147-A177-3AD203B41FA5}">
                      <a16:colId xmlns:a16="http://schemas.microsoft.com/office/drawing/2014/main" val="971503054"/>
                    </a:ext>
                  </a:extLst>
                </a:gridCol>
                <a:gridCol w="2514600">
                  <a:extLst>
                    <a:ext uri="{9D8B030D-6E8A-4147-A177-3AD203B41FA5}">
                      <a16:colId xmlns:a16="http://schemas.microsoft.com/office/drawing/2014/main" val="2631160476"/>
                    </a:ext>
                  </a:extLst>
                </a:gridCol>
                <a:gridCol w="2880360">
                  <a:extLst>
                    <a:ext uri="{9D8B030D-6E8A-4147-A177-3AD203B41FA5}">
                      <a16:colId xmlns:a16="http://schemas.microsoft.com/office/drawing/2014/main" val="2777459605"/>
                    </a:ext>
                  </a:extLst>
                </a:gridCol>
              </a:tblGrid>
              <a:tr h="635011">
                <a:tc>
                  <a:txBody>
                    <a:bodyPr/>
                    <a:lstStyle/>
                    <a:p>
                      <a:pPr marL="0" marR="0" algn="ctr">
                        <a:lnSpc>
                          <a:spcPct val="107000"/>
                        </a:lnSpc>
                        <a:spcBef>
                          <a:spcPts val="0"/>
                        </a:spcBef>
                        <a:spcAft>
                          <a:spcPts val="0"/>
                        </a:spcAft>
                      </a:pPr>
                      <a:r>
                        <a:rPr lang="en-US" sz="1600" dirty="0">
                          <a:effectLst/>
                        </a:rPr>
                        <a:t>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College Goal 1</a:t>
                      </a:r>
                    </a:p>
                    <a:p>
                      <a:pPr marL="0" marR="0" algn="ctr">
                        <a:lnSpc>
                          <a:spcPct val="107000"/>
                        </a:lnSpc>
                        <a:spcBef>
                          <a:spcPts val="0"/>
                        </a:spcBef>
                        <a:spcAft>
                          <a:spcPts val="0"/>
                        </a:spcAft>
                      </a:pPr>
                      <a:r>
                        <a:rPr lang="en-US" sz="1600" dirty="0">
                          <a:effectLst/>
                        </a:rPr>
                        <a:t>Student Completion &amp; Success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College Goal 2</a:t>
                      </a:r>
                    </a:p>
                    <a:p>
                      <a:pPr marL="0" marR="0" algn="ctr">
                        <a:lnSpc>
                          <a:spcPct val="107000"/>
                        </a:lnSpc>
                        <a:spcBef>
                          <a:spcPts val="0"/>
                        </a:spcBef>
                        <a:spcAft>
                          <a:spcPts val="0"/>
                        </a:spcAft>
                      </a:pPr>
                      <a:r>
                        <a:rPr lang="en-US" sz="1600" dirty="0">
                          <a:effectLst/>
                        </a:rPr>
                        <a:t>Community Connections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College Goal 3</a:t>
                      </a:r>
                    </a:p>
                    <a:p>
                      <a:pPr marL="0" marR="0" algn="ctr">
                        <a:lnSpc>
                          <a:spcPct val="107000"/>
                        </a:lnSpc>
                        <a:spcBef>
                          <a:spcPts val="0"/>
                        </a:spcBef>
                        <a:spcAft>
                          <a:spcPts val="0"/>
                        </a:spcAft>
                      </a:pPr>
                      <a:r>
                        <a:rPr lang="en-US" sz="1600" dirty="0">
                          <a:effectLst/>
                        </a:rPr>
                        <a:t>Organizational Development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21336986"/>
                  </a:ext>
                </a:extLst>
              </a:tr>
              <a:tr h="485021">
                <a:tc gridSpan="4">
                  <a:txBody>
                    <a:bodyPr/>
                    <a:lstStyle/>
                    <a:p>
                      <a:pPr marL="0" marR="0" algn="ctr">
                        <a:lnSpc>
                          <a:spcPct val="107000"/>
                        </a:lnSpc>
                        <a:spcBef>
                          <a:spcPts val="0"/>
                        </a:spcBef>
                        <a:spcAft>
                          <a:spcPts val="0"/>
                        </a:spcAft>
                      </a:pPr>
                      <a:r>
                        <a:rPr lang="en-US" sz="1600" dirty="0">
                          <a:effectLst/>
                        </a:rPr>
                        <a:t>Science &amp; Technology Division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08568014"/>
                  </a:ext>
                </a:extLst>
              </a:tr>
              <a:tr h="785114">
                <a:tc>
                  <a:txBody>
                    <a:bodyPr/>
                    <a:lstStyle/>
                    <a:p>
                      <a:pPr marL="0" marR="0" algn="ctr">
                        <a:lnSpc>
                          <a:spcPct val="107000"/>
                        </a:lnSpc>
                        <a:spcBef>
                          <a:spcPts val="0"/>
                        </a:spcBef>
                        <a:spcAft>
                          <a:spcPts val="0"/>
                        </a:spcAft>
                      </a:pPr>
                      <a:r>
                        <a:rPr lang="en-US" sz="1400">
                          <a:effectLst/>
                        </a:rPr>
                        <a:t>Astronomy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Stabilize section offerings, increase retention and completion rates, and strive towards increased section offerings.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6487717"/>
                  </a:ext>
                </a:extLst>
              </a:tr>
              <a:tr h="2910013">
                <a:tc>
                  <a:txBody>
                    <a:bodyPr/>
                    <a:lstStyle/>
                    <a:p>
                      <a:pPr marL="0" marR="0" algn="ctr">
                        <a:lnSpc>
                          <a:spcPct val="107000"/>
                        </a:lnSpc>
                        <a:spcBef>
                          <a:spcPts val="0"/>
                        </a:spcBef>
                        <a:spcAft>
                          <a:spcPts val="0"/>
                        </a:spcAft>
                      </a:pPr>
                      <a:r>
                        <a:rPr lang="en-US" sz="1400">
                          <a:effectLst/>
                        </a:rPr>
                        <a:t>Biological &amp; Health Sciences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Improve access and completion for underrepresented students in BIOL (with ACES and STEM/MESA)</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Create a Neurodiagnostic Associate’s Degree program</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Develop customized physiology labs</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The accompanying supplies and equipment are needed to ensure integrity of our instructional curriculum, to foster a conducive learning environment, and to ensure student success in our courses.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091623"/>
                  </a:ext>
                </a:extLst>
              </a:tr>
              <a:tr h="519501">
                <a:tc>
                  <a:txBody>
                    <a:bodyPr/>
                    <a:lstStyle/>
                    <a:p>
                      <a:pPr marL="0" marR="0" algn="ctr">
                        <a:lnSpc>
                          <a:spcPct val="107000"/>
                        </a:lnSpc>
                        <a:spcBef>
                          <a:spcPts val="0"/>
                        </a:spcBef>
                        <a:spcAft>
                          <a:spcPts val="0"/>
                        </a:spcAft>
                      </a:pPr>
                      <a:r>
                        <a:rPr lang="en-US" sz="1400">
                          <a:effectLst/>
                        </a:rPr>
                        <a:t>Chemistry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To provide the technology to support instruction for all types of learners.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9167678"/>
                  </a:ext>
                </a:extLst>
              </a:tr>
              <a:tr h="253890">
                <a:tc>
                  <a:txBody>
                    <a:bodyPr/>
                    <a:lstStyle/>
                    <a:p>
                      <a:pPr marL="0" marR="0" algn="ctr">
                        <a:lnSpc>
                          <a:spcPct val="107000"/>
                        </a:lnSpc>
                        <a:spcBef>
                          <a:spcPts val="0"/>
                        </a:spcBef>
                        <a:spcAft>
                          <a:spcPts val="0"/>
                        </a:spcAft>
                      </a:pPr>
                      <a:r>
                        <a:rPr lang="en-US" sz="1400" dirty="0">
                          <a:effectLst/>
                        </a:rPr>
                        <a:t>Computer </a:t>
                      </a:r>
                      <a:r>
                        <a:rPr lang="en-US" sz="1400" dirty="0" smtClean="0">
                          <a:effectLst/>
                        </a:rPr>
                        <a:t>Info Science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1065343"/>
                  </a:ext>
                </a:extLst>
              </a:tr>
              <a:tr h="253890">
                <a:tc>
                  <a:txBody>
                    <a:bodyPr/>
                    <a:lstStyle/>
                    <a:p>
                      <a:pPr marL="0" marR="0" algn="ctr">
                        <a:lnSpc>
                          <a:spcPct val="107000"/>
                        </a:lnSpc>
                        <a:spcBef>
                          <a:spcPts val="0"/>
                        </a:spcBef>
                        <a:spcAft>
                          <a:spcPts val="0"/>
                        </a:spcAft>
                      </a:pPr>
                      <a:r>
                        <a:rPr lang="en-US" sz="1400">
                          <a:effectLst/>
                        </a:rPr>
                        <a:t>Earth Sciences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8603995"/>
                  </a:ext>
                </a:extLst>
              </a:tr>
              <a:tr h="253890">
                <a:tc>
                  <a:txBody>
                    <a:bodyPr/>
                    <a:lstStyle/>
                    <a:p>
                      <a:pPr marL="0" marR="0" algn="ctr">
                        <a:lnSpc>
                          <a:spcPct val="107000"/>
                        </a:lnSpc>
                        <a:spcBef>
                          <a:spcPts val="0"/>
                        </a:spcBef>
                        <a:spcAft>
                          <a:spcPts val="0"/>
                        </a:spcAft>
                      </a:pPr>
                      <a:r>
                        <a:rPr lang="en-US" sz="1400">
                          <a:effectLst/>
                        </a:rPr>
                        <a:t>Engineering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Engineering Lab Software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2794788"/>
                  </a:ext>
                </a:extLst>
              </a:tr>
              <a:tr h="253890">
                <a:tc>
                  <a:txBody>
                    <a:bodyPr/>
                    <a:lstStyle/>
                    <a:p>
                      <a:pPr marL="0" marR="0" algn="ctr">
                        <a:lnSpc>
                          <a:spcPct val="107000"/>
                        </a:lnSpc>
                        <a:spcBef>
                          <a:spcPts val="0"/>
                        </a:spcBef>
                        <a:spcAft>
                          <a:spcPts val="0"/>
                        </a:spcAft>
                      </a:pPr>
                      <a:r>
                        <a:rPr lang="en-US" sz="1400">
                          <a:effectLst/>
                        </a:rPr>
                        <a:t>Mathematics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8589479"/>
                  </a:ext>
                </a:extLst>
              </a:tr>
              <a:tr h="253890">
                <a:tc>
                  <a:txBody>
                    <a:bodyPr/>
                    <a:lstStyle/>
                    <a:p>
                      <a:pPr marL="0" marR="0" algn="ctr">
                        <a:lnSpc>
                          <a:spcPct val="107000"/>
                        </a:lnSpc>
                        <a:spcBef>
                          <a:spcPts val="0"/>
                        </a:spcBef>
                        <a:spcAft>
                          <a:spcPts val="0"/>
                        </a:spcAft>
                      </a:pPr>
                      <a:r>
                        <a:rPr lang="en-US" sz="1400">
                          <a:effectLst/>
                        </a:rPr>
                        <a:t>Physics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2523173"/>
                  </a:ext>
                </a:extLst>
              </a:tr>
              <a:tr h="253890">
                <a:tc>
                  <a:txBody>
                    <a:bodyPr/>
                    <a:lstStyle/>
                    <a:p>
                      <a:pPr marL="0" marR="0" algn="ctr">
                        <a:lnSpc>
                          <a:spcPct val="107000"/>
                        </a:lnSpc>
                        <a:spcBef>
                          <a:spcPts val="0"/>
                        </a:spcBef>
                        <a:spcAft>
                          <a:spcPts val="0"/>
                        </a:spcAft>
                      </a:pPr>
                      <a:r>
                        <a:rPr lang="en-US" sz="1400">
                          <a:effectLst/>
                        </a:rPr>
                        <a:t>Radiologic Technology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1990334"/>
                  </a:ext>
                </a:extLst>
              </a:tr>
            </a:tbl>
          </a:graphicData>
        </a:graphic>
      </p:graphicFrame>
    </p:spTree>
    <p:extLst>
      <p:ext uri="{BB962C8B-B14F-4D97-AF65-F5344CB8AC3E}">
        <p14:creationId xmlns:p14="http://schemas.microsoft.com/office/powerpoint/2010/main" val="3586315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Annual Plan</a:t>
            </a:r>
            <a:endParaRPr lang="en-US" dirty="0"/>
          </a:p>
        </p:txBody>
      </p:sp>
      <p:sp>
        <p:nvSpPr>
          <p:cNvPr id="3" name="Content Placeholder 2"/>
          <p:cNvSpPr>
            <a:spLocks noGrp="1"/>
          </p:cNvSpPr>
          <p:nvPr>
            <p:ph idx="1"/>
          </p:nvPr>
        </p:nvSpPr>
        <p:spPr/>
        <p:txBody>
          <a:bodyPr/>
          <a:lstStyle/>
          <a:p>
            <a:r>
              <a:rPr lang="en-US" dirty="0" smtClean="0"/>
              <a:t>Sets forth the activities to be implemented in one year to support the achievement of the five-year goals articulated in the Education Master Plan, which are in support of achieving the College Mission.</a:t>
            </a:r>
          </a:p>
          <a:p>
            <a:r>
              <a:rPr lang="en-US" dirty="0" smtClean="0"/>
              <a:t>Is a synthesis of objectives, strategic initiatives, and activities of other college plans, grant deliverables, and recent mandates from the State Chancellor’s Office.</a:t>
            </a:r>
          </a:p>
          <a:p>
            <a:pPr marL="0" indent="0">
              <a:buNone/>
            </a:pPr>
            <a:endParaRPr lang="en-US" dirty="0" smtClean="0"/>
          </a:p>
        </p:txBody>
      </p:sp>
    </p:spTree>
    <p:extLst>
      <p:ext uri="{BB962C8B-B14F-4D97-AF65-F5344CB8AC3E}">
        <p14:creationId xmlns:p14="http://schemas.microsoft.com/office/powerpoint/2010/main" val="28685229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0" y="0"/>
          <a:ext cx="12192000" cy="6718111"/>
        </p:xfrm>
        <a:graphic>
          <a:graphicData uri="http://schemas.openxmlformats.org/drawingml/2006/table">
            <a:tbl>
              <a:tblPr firstRow="1" firstCol="1" bandRow="1">
                <a:tableStyleId>{5C22544A-7EE6-4342-B048-85BDC9FD1C3A}</a:tableStyleId>
              </a:tblPr>
              <a:tblGrid>
                <a:gridCol w="1897073">
                  <a:extLst>
                    <a:ext uri="{9D8B030D-6E8A-4147-A177-3AD203B41FA5}">
                      <a16:colId xmlns:a16="http://schemas.microsoft.com/office/drawing/2014/main" val="2422849183"/>
                    </a:ext>
                  </a:extLst>
                </a:gridCol>
                <a:gridCol w="4488487">
                  <a:extLst>
                    <a:ext uri="{9D8B030D-6E8A-4147-A177-3AD203B41FA5}">
                      <a16:colId xmlns:a16="http://schemas.microsoft.com/office/drawing/2014/main" val="2096200398"/>
                    </a:ext>
                  </a:extLst>
                </a:gridCol>
                <a:gridCol w="3017520">
                  <a:extLst>
                    <a:ext uri="{9D8B030D-6E8A-4147-A177-3AD203B41FA5}">
                      <a16:colId xmlns:a16="http://schemas.microsoft.com/office/drawing/2014/main" val="2477450123"/>
                    </a:ext>
                  </a:extLst>
                </a:gridCol>
                <a:gridCol w="2788920">
                  <a:extLst>
                    <a:ext uri="{9D8B030D-6E8A-4147-A177-3AD203B41FA5}">
                      <a16:colId xmlns:a16="http://schemas.microsoft.com/office/drawing/2014/main" val="2538089956"/>
                    </a:ext>
                  </a:extLst>
                </a:gridCol>
              </a:tblGrid>
              <a:tr h="213428">
                <a:tc>
                  <a:txBody>
                    <a:bodyPr/>
                    <a:lstStyle/>
                    <a:p>
                      <a:pPr marL="0" marR="0" algn="ctr">
                        <a:lnSpc>
                          <a:spcPct val="107000"/>
                        </a:lnSpc>
                        <a:spcBef>
                          <a:spcPts val="0"/>
                        </a:spcBef>
                        <a:spcAft>
                          <a:spcPts val="0"/>
                        </a:spcAft>
                      </a:pPr>
                      <a:r>
                        <a:rPr lang="en-US" sz="1600">
                          <a:effectLst/>
                        </a:rPr>
                        <a:t>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1</a:t>
                      </a:r>
                    </a:p>
                    <a:p>
                      <a:pPr marL="0" marR="0">
                        <a:lnSpc>
                          <a:spcPct val="107000"/>
                        </a:lnSpc>
                        <a:spcBef>
                          <a:spcPts val="0"/>
                        </a:spcBef>
                        <a:spcAft>
                          <a:spcPts val="0"/>
                        </a:spcAft>
                      </a:pPr>
                      <a:r>
                        <a:rPr lang="en-US" sz="1600">
                          <a:effectLst/>
                        </a:rPr>
                        <a:t>Student Completion &amp; Success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2</a:t>
                      </a:r>
                    </a:p>
                    <a:p>
                      <a:pPr marL="276860" marR="0">
                        <a:lnSpc>
                          <a:spcPct val="107000"/>
                        </a:lnSpc>
                        <a:spcBef>
                          <a:spcPts val="0"/>
                        </a:spcBef>
                        <a:spcAft>
                          <a:spcPts val="0"/>
                        </a:spcAft>
                      </a:pPr>
                      <a:r>
                        <a:rPr lang="en-US" sz="1600">
                          <a:effectLst/>
                        </a:rPr>
                        <a:t>Community Connections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3</a:t>
                      </a:r>
                    </a:p>
                    <a:p>
                      <a:pPr marL="276860" marR="0">
                        <a:lnSpc>
                          <a:spcPct val="107000"/>
                        </a:lnSpc>
                        <a:spcBef>
                          <a:spcPts val="0"/>
                        </a:spcBef>
                        <a:spcAft>
                          <a:spcPts val="0"/>
                        </a:spcAft>
                      </a:pPr>
                      <a:r>
                        <a:rPr lang="en-US" sz="1600">
                          <a:effectLst/>
                        </a:rPr>
                        <a:t>Organizational Development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extLst>
                  <a:ext uri="{0D108BD9-81ED-4DB2-BD59-A6C34878D82A}">
                    <a16:rowId xmlns:a16="http://schemas.microsoft.com/office/drawing/2014/main" val="3770348497"/>
                  </a:ext>
                </a:extLst>
              </a:tr>
              <a:tr h="127506">
                <a:tc gridSpan="4">
                  <a:txBody>
                    <a:bodyPr/>
                    <a:lstStyle/>
                    <a:p>
                      <a:pPr marL="0" marR="0" algn="ctr">
                        <a:lnSpc>
                          <a:spcPct val="107000"/>
                        </a:lnSpc>
                        <a:spcBef>
                          <a:spcPts val="0"/>
                        </a:spcBef>
                        <a:spcAft>
                          <a:spcPts val="0"/>
                        </a:spcAft>
                      </a:pPr>
                      <a:r>
                        <a:rPr lang="en-US" sz="1400" dirty="0">
                          <a:effectLst/>
                        </a:rPr>
                        <a:t>Student Services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solidFill>
                      <a:srgbClr val="7030A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6474660"/>
                  </a:ext>
                </a:extLst>
              </a:tr>
              <a:tr h="345343">
                <a:tc>
                  <a:txBody>
                    <a:bodyPr/>
                    <a:lstStyle/>
                    <a:p>
                      <a:pPr marL="0" marR="0" algn="ctr">
                        <a:lnSpc>
                          <a:spcPct val="107000"/>
                        </a:lnSpc>
                        <a:spcBef>
                          <a:spcPts val="0"/>
                        </a:spcBef>
                        <a:spcAft>
                          <a:spcPts val="800"/>
                        </a:spcAft>
                      </a:pPr>
                      <a:r>
                        <a:rPr lang="en-US" sz="1400">
                          <a:effectLst/>
                        </a:rPr>
                        <a:t>Assessment, Orientation &amp; Registration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Improve office processes and efficiency by archiving and storing prior records electronically, and improve staff ergonomics.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482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482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20308180"/>
                  </a:ext>
                </a:extLst>
              </a:tr>
              <a:tr h="84190">
                <a:tc>
                  <a:txBody>
                    <a:bodyPr/>
                    <a:lstStyle/>
                    <a:p>
                      <a:pPr marL="0" marR="0" algn="ctr">
                        <a:lnSpc>
                          <a:spcPct val="107000"/>
                        </a:lnSpc>
                        <a:spcBef>
                          <a:spcPts val="0"/>
                        </a:spcBef>
                        <a:spcAft>
                          <a:spcPts val="800"/>
                        </a:spcAft>
                      </a:pPr>
                      <a:r>
                        <a:rPr lang="en-US" sz="1400">
                          <a:effectLst/>
                        </a:rPr>
                        <a:t>Career Services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Recruit more students to the 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2391624699"/>
                  </a:ext>
                </a:extLst>
              </a:tr>
              <a:tr h="84190">
                <a:tc>
                  <a:txBody>
                    <a:bodyPr/>
                    <a:lstStyle/>
                    <a:p>
                      <a:pPr marL="0" marR="0" algn="ctr">
                        <a:lnSpc>
                          <a:spcPct val="107000"/>
                        </a:lnSpc>
                        <a:spcBef>
                          <a:spcPts val="0"/>
                        </a:spcBef>
                        <a:spcAft>
                          <a:spcPts val="800"/>
                        </a:spcAft>
                      </a:pPr>
                      <a:r>
                        <a:rPr lang="en-US" sz="1400">
                          <a:effectLst/>
                        </a:rPr>
                        <a:t>Career Courses (IPR)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578553583"/>
                  </a:ext>
                </a:extLst>
              </a:tr>
              <a:tr h="170760">
                <a:tc>
                  <a:txBody>
                    <a:bodyPr/>
                    <a:lstStyle/>
                    <a:p>
                      <a:pPr marL="0" marR="0" algn="ctr">
                        <a:lnSpc>
                          <a:spcPct val="107000"/>
                        </a:lnSpc>
                        <a:spcBef>
                          <a:spcPts val="0"/>
                        </a:spcBef>
                        <a:spcAft>
                          <a:spcPts val="0"/>
                        </a:spcAft>
                      </a:pPr>
                      <a:r>
                        <a:rPr lang="en-US" sz="1400">
                          <a:effectLst/>
                        </a:rPr>
                        <a:t>Counseling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Enhance 'E-Counseling' services- start 'Live-Video Counseling' pilot 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Promote health and productivity for Counselors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1941989028"/>
                  </a:ext>
                </a:extLst>
              </a:tr>
              <a:tr h="1937422">
                <a:tc>
                  <a:txBody>
                    <a:bodyPr/>
                    <a:lstStyle/>
                    <a:p>
                      <a:pPr marL="0" marR="0" algn="ctr">
                        <a:lnSpc>
                          <a:spcPct val="107000"/>
                        </a:lnSpc>
                        <a:spcBef>
                          <a:spcPts val="0"/>
                        </a:spcBef>
                        <a:spcAft>
                          <a:spcPts val="800"/>
                        </a:spcAft>
                      </a:pPr>
                      <a:r>
                        <a:rPr lang="en-US" sz="1400">
                          <a:effectLst/>
                        </a:rPr>
                        <a:t>EOPS, CARE, CalWORKs &amp; FYSI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Replace Educational Equipment</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Transportation costs are a key element of support that we provide students.  This year the College assisted EOPS with $25,000. We would like to respectfully request that this be an on-going support.</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Last year we were not able to provide assistance during the summer session.  When possible, we have supported students with a $75 book voucher, transportation costs and counseling services.  Last summer SSSP and ACES were not able provide us with additional funding to support these costs.  For many of our students not having EOPS support over the summer meant they were not able to take class(es).  </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EOPS/CARE/CalWORKs/FYSI Student Area</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Mental Health Peer Mentors &amp; Counselor</a:t>
                      </a:r>
                      <a:br>
                        <a:rPr lang="en-US" sz="1400">
                          <a:effectLst/>
                        </a:rPr>
                      </a:b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4093405364"/>
                  </a:ext>
                </a:extLst>
              </a:tr>
              <a:tr h="170760">
                <a:tc>
                  <a:txBody>
                    <a:bodyPr/>
                    <a:lstStyle/>
                    <a:p>
                      <a:pPr marL="0" marR="0" algn="ctr">
                        <a:lnSpc>
                          <a:spcPct val="107000"/>
                        </a:lnSpc>
                        <a:spcBef>
                          <a:spcPts val="0"/>
                        </a:spcBef>
                        <a:spcAft>
                          <a:spcPts val="800"/>
                        </a:spcAft>
                      </a:pPr>
                      <a:r>
                        <a:rPr lang="en-US" sz="1400">
                          <a:effectLst/>
                        </a:rPr>
                        <a:t>ESO Adelante, A2B &amp; University Center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2761937642"/>
                  </a:ext>
                </a:extLst>
              </a:tr>
            </a:tbl>
          </a:graphicData>
        </a:graphic>
      </p:graphicFrame>
    </p:spTree>
    <p:extLst>
      <p:ext uri="{BB962C8B-B14F-4D97-AF65-F5344CB8AC3E}">
        <p14:creationId xmlns:p14="http://schemas.microsoft.com/office/powerpoint/2010/main" val="19863893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0" y="0"/>
          <a:ext cx="12192000" cy="6685474"/>
        </p:xfrm>
        <a:graphic>
          <a:graphicData uri="http://schemas.openxmlformats.org/drawingml/2006/table">
            <a:tbl>
              <a:tblPr firstRow="1" firstCol="1" bandRow="1">
                <a:tableStyleId>{5C22544A-7EE6-4342-B048-85BDC9FD1C3A}</a:tableStyleId>
              </a:tblPr>
              <a:tblGrid>
                <a:gridCol w="1897073">
                  <a:extLst>
                    <a:ext uri="{9D8B030D-6E8A-4147-A177-3AD203B41FA5}">
                      <a16:colId xmlns:a16="http://schemas.microsoft.com/office/drawing/2014/main" val="2422849183"/>
                    </a:ext>
                  </a:extLst>
                </a:gridCol>
                <a:gridCol w="5509567">
                  <a:extLst>
                    <a:ext uri="{9D8B030D-6E8A-4147-A177-3AD203B41FA5}">
                      <a16:colId xmlns:a16="http://schemas.microsoft.com/office/drawing/2014/main" val="2096200398"/>
                    </a:ext>
                  </a:extLst>
                </a:gridCol>
                <a:gridCol w="1432560">
                  <a:extLst>
                    <a:ext uri="{9D8B030D-6E8A-4147-A177-3AD203B41FA5}">
                      <a16:colId xmlns:a16="http://schemas.microsoft.com/office/drawing/2014/main" val="177804837"/>
                    </a:ext>
                  </a:extLst>
                </a:gridCol>
                <a:gridCol w="3352800">
                  <a:extLst>
                    <a:ext uri="{9D8B030D-6E8A-4147-A177-3AD203B41FA5}">
                      <a16:colId xmlns:a16="http://schemas.microsoft.com/office/drawing/2014/main" val="2788753670"/>
                    </a:ext>
                  </a:extLst>
                </a:gridCol>
              </a:tblGrid>
              <a:tr h="213428">
                <a:tc>
                  <a:txBody>
                    <a:bodyPr/>
                    <a:lstStyle/>
                    <a:p>
                      <a:pPr marL="0" marR="0" algn="ctr">
                        <a:lnSpc>
                          <a:spcPct val="107000"/>
                        </a:lnSpc>
                        <a:spcBef>
                          <a:spcPts val="0"/>
                        </a:spcBef>
                        <a:spcAft>
                          <a:spcPts val="0"/>
                        </a:spcAft>
                      </a:pPr>
                      <a:r>
                        <a:rPr lang="en-US" sz="1600">
                          <a:effectLst/>
                        </a:rPr>
                        <a:t>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1</a:t>
                      </a:r>
                    </a:p>
                    <a:p>
                      <a:pPr marL="0" marR="0">
                        <a:lnSpc>
                          <a:spcPct val="107000"/>
                        </a:lnSpc>
                        <a:spcBef>
                          <a:spcPts val="0"/>
                        </a:spcBef>
                        <a:spcAft>
                          <a:spcPts val="0"/>
                        </a:spcAft>
                      </a:pPr>
                      <a:r>
                        <a:rPr lang="en-US" sz="1600">
                          <a:effectLst/>
                        </a:rPr>
                        <a:t>Student Completion &amp; Success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dirty="0">
                          <a:effectLst/>
                        </a:rPr>
                        <a:t>College Goal </a:t>
                      </a:r>
                      <a:r>
                        <a:rPr lang="en-US" sz="1600" dirty="0" smtClean="0">
                          <a:effectLst/>
                        </a:rPr>
                        <a:t>2</a:t>
                      </a:r>
                      <a:endParaRPr lang="en-US" sz="1600" dirty="0">
                        <a:effectLst/>
                      </a:endParaRPr>
                    </a:p>
                  </a:txBody>
                  <a:tcPr marL="29394" marR="29394" marT="0" marB="0" anchor="ctr"/>
                </a:tc>
                <a:tc>
                  <a:txBody>
                    <a:bodyPr/>
                    <a:lstStyle/>
                    <a:p>
                      <a:pPr marL="0" marR="0" algn="ctr">
                        <a:lnSpc>
                          <a:spcPct val="107000"/>
                        </a:lnSpc>
                        <a:spcBef>
                          <a:spcPts val="0"/>
                        </a:spcBef>
                        <a:spcAft>
                          <a:spcPts val="0"/>
                        </a:spcAft>
                      </a:pPr>
                      <a:r>
                        <a:rPr lang="en-US" sz="1600" dirty="0">
                          <a:effectLst/>
                        </a:rPr>
                        <a:t>College Goal 3</a:t>
                      </a:r>
                    </a:p>
                    <a:p>
                      <a:pPr marL="276860" marR="0">
                        <a:lnSpc>
                          <a:spcPct val="107000"/>
                        </a:lnSpc>
                        <a:spcBef>
                          <a:spcPts val="0"/>
                        </a:spcBef>
                        <a:spcAft>
                          <a:spcPts val="0"/>
                        </a:spcAft>
                      </a:pPr>
                      <a:r>
                        <a:rPr lang="en-US" sz="1600" dirty="0">
                          <a:effectLst/>
                        </a:rPr>
                        <a:t>Organizational Development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extLst>
                  <a:ext uri="{0D108BD9-81ED-4DB2-BD59-A6C34878D82A}">
                    <a16:rowId xmlns:a16="http://schemas.microsoft.com/office/drawing/2014/main" val="3770348497"/>
                  </a:ext>
                </a:extLst>
              </a:tr>
              <a:tr h="127506">
                <a:tc gridSpan="4">
                  <a:txBody>
                    <a:bodyPr/>
                    <a:lstStyle/>
                    <a:p>
                      <a:pPr marL="0" marR="0" algn="ctr">
                        <a:lnSpc>
                          <a:spcPct val="107000"/>
                        </a:lnSpc>
                        <a:spcBef>
                          <a:spcPts val="0"/>
                        </a:spcBef>
                        <a:spcAft>
                          <a:spcPts val="0"/>
                        </a:spcAft>
                      </a:pPr>
                      <a:r>
                        <a:rPr lang="en-US" sz="1400" dirty="0">
                          <a:effectLst/>
                        </a:rPr>
                        <a:t>Student Services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solidFill>
                      <a:srgbClr val="7030A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6474660"/>
                  </a:ext>
                </a:extLst>
              </a:tr>
              <a:tr h="956386">
                <a:tc>
                  <a:txBody>
                    <a:bodyPr/>
                    <a:lstStyle/>
                    <a:p>
                      <a:pPr marL="0" marR="0" algn="ctr">
                        <a:lnSpc>
                          <a:spcPct val="107000"/>
                        </a:lnSpc>
                        <a:spcBef>
                          <a:spcPts val="0"/>
                        </a:spcBef>
                        <a:spcAft>
                          <a:spcPts val="800"/>
                        </a:spcAft>
                      </a:pPr>
                      <a:r>
                        <a:rPr lang="en-US" sz="1400" dirty="0">
                          <a:effectLst/>
                        </a:rPr>
                        <a:t>Financial Aid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Staff Training - Program Administration and Compliance</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Hourly Financial Aid Assistant</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Replace Presenter PC for Financial Literacy Lab</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Laptops - Financial Aid use for </a:t>
                      </a:r>
                      <a:r>
                        <a:rPr lang="en-US" sz="1400" dirty="0" err="1">
                          <a:effectLst/>
                        </a:rPr>
                        <a:t>inreach</a:t>
                      </a:r>
                      <a:r>
                        <a:rPr lang="en-US" sz="1400" dirty="0">
                          <a:effectLst/>
                        </a:rPr>
                        <a:t> and outreach</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Additional Financial Coaching Office Space</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Contract with Document Vendor for ADA Compliant Forms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Replacement PC for Margie Carrington</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Installation of video extension cord in Financial Literacy Lab</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Augment Financial Aid Supply and Duplicating Budget</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Signage for Promise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2888087227"/>
                  </a:ext>
                </a:extLst>
              </a:tr>
              <a:tr h="84190">
                <a:tc>
                  <a:txBody>
                    <a:bodyPr/>
                    <a:lstStyle/>
                    <a:p>
                      <a:pPr marL="0" marR="0" algn="ctr">
                        <a:lnSpc>
                          <a:spcPct val="107000"/>
                        </a:lnSpc>
                        <a:spcBef>
                          <a:spcPts val="0"/>
                        </a:spcBef>
                        <a:spcAft>
                          <a:spcPts val="800"/>
                        </a:spcAft>
                      </a:pPr>
                      <a:r>
                        <a:rPr lang="en-US" sz="1400">
                          <a:effectLst/>
                        </a:rPr>
                        <a:t>International Students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Mental Health Peer Educator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985799345"/>
                  </a:ext>
                </a:extLst>
              </a:tr>
              <a:tr h="84190">
                <a:tc>
                  <a:txBody>
                    <a:bodyPr/>
                    <a:lstStyle/>
                    <a:p>
                      <a:pPr marL="0" marR="0" algn="ctr">
                        <a:lnSpc>
                          <a:spcPct val="107000"/>
                        </a:lnSpc>
                        <a:spcBef>
                          <a:spcPts val="0"/>
                        </a:spcBef>
                        <a:spcAft>
                          <a:spcPts val="800"/>
                        </a:spcAft>
                      </a:pPr>
                      <a:r>
                        <a:rPr lang="en-US" sz="1400">
                          <a:effectLst/>
                        </a:rPr>
                        <a:t>Puente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2232687172"/>
                  </a:ext>
                </a:extLst>
              </a:tr>
              <a:tr h="432635">
                <a:tc>
                  <a:txBody>
                    <a:bodyPr/>
                    <a:lstStyle/>
                    <a:p>
                      <a:pPr marL="0" marR="0" algn="ctr">
                        <a:lnSpc>
                          <a:spcPct val="107000"/>
                        </a:lnSpc>
                        <a:spcBef>
                          <a:spcPts val="0"/>
                        </a:spcBef>
                        <a:spcAft>
                          <a:spcPts val="800"/>
                        </a:spcAft>
                      </a:pPr>
                      <a:r>
                        <a:rPr lang="en-US" sz="1400">
                          <a:effectLst/>
                        </a:rPr>
                        <a:t>SparkPoint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Hire a Permanent 1.0FTE SparkPoint Coordinator</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Professional Development for SparkPoint Staff - including AFC Certification</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Signage for SparkPoint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203947169"/>
                  </a:ext>
                </a:extLst>
              </a:tr>
              <a:tr h="170760">
                <a:tc>
                  <a:txBody>
                    <a:bodyPr/>
                    <a:lstStyle/>
                    <a:p>
                      <a:pPr marL="0" marR="0" algn="ctr">
                        <a:lnSpc>
                          <a:spcPct val="107000"/>
                        </a:lnSpc>
                        <a:spcBef>
                          <a:spcPts val="0"/>
                        </a:spcBef>
                        <a:spcAft>
                          <a:spcPts val="800"/>
                        </a:spcAft>
                      </a:pPr>
                      <a:r>
                        <a:rPr lang="en-US" sz="1400" dirty="0">
                          <a:effectLst/>
                        </a:rPr>
                        <a:t>Student Life </a:t>
                      </a:r>
                      <a:r>
                        <a:rPr lang="en-US" sz="1400" dirty="0" smtClean="0">
                          <a:effectLst/>
                        </a:rPr>
                        <a:t>&amp; LD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3064225870"/>
                  </a:ext>
                </a:extLst>
              </a:tr>
              <a:tr h="694511">
                <a:tc>
                  <a:txBody>
                    <a:bodyPr/>
                    <a:lstStyle/>
                    <a:p>
                      <a:pPr marL="0" marR="0" algn="ctr">
                        <a:lnSpc>
                          <a:spcPct val="107000"/>
                        </a:lnSpc>
                        <a:spcBef>
                          <a:spcPts val="0"/>
                        </a:spcBef>
                        <a:spcAft>
                          <a:spcPts val="800"/>
                        </a:spcAft>
                      </a:pPr>
                      <a:r>
                        <a:rPr lang="en-US" sz="1400">
                          <a:effectLst/>
                        </a:rPr>
                        <a:t>Transfer Center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Originally, the Transfer Center had 6 computers, however, all were damaged by a water leakage from the ceiling in the Transfer Center and 2 of them were never replaced.</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Laptop - This is to use at the meetings and to assist students at on and off campus activities.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301079880"/>
                  </a:ext>
                </a:extLst>
              </a:tr>
              <a:tr h="170760">
                <a:tc>
                  <a:txBody>
                    <a:bodyPr/>
                    <a:lstStyle/>
                    <a:p>
                      <a:pPr marL="0" marR="0" algn="ctr">
                        <a:lnSpc>
                          <a:spcPct val="107000"/>
                        </a:lnSpc>
                        <a:spcBef>
                          <a:spcPts val="0"/>
                        </a:spcBef>
                        <a:spcAft>
                          <a:spcPts val="800"/>
                        </a:spcAft>
                      </a:pPr>
                      <a:r>
                        <a:rPr lang="en-US" sz="1400" dirty="0" err="1">
                          <a:effectLst/>
                        </a:rPr>
                        <a:t>TRiO</a:t>
                      </a:r>
                      <a:r>
                        <a:rPr lang="en-US" sz="1400" dirty="0">
                          <a:effectLst/>
                        </a:rPr>
                        <a:t>, </a:t>
                      </a:r>
                      <a:r>
                        <a:rPr lang="en-US" sz="1400" dirty="0" smtClean="0">
                          <a:effectLst/>
                        </a:rPr>
                        <a:t>BTO &amp; Vets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2048794867"/>
                  </a:ext>
                </a:extLst>
              </a:tr>
              <a:tr h="1130970">
                <a:tc>
                  <a:txBody>
                    <a:bodyPr/>
                    <a:lstStyle/>
                    <a:p>
                      <a:pPr marL="0" marR="0" algn="ctr">
                        <a:lnSpc>
                          <a:spcPct val="107000"/>
                        </a:lnSpc>
                        <a:spcBef>
                          <a:spcPts val="0"/>
                        </a:spcBef>
                        <a:spcAft>
                          <a:spcPts val="0"/>
                        </a:spcAft>
                      </a:pPr>
                      <a:r>
                        <a:rPr lang="en-US" sz="1400">
                          <a:effectLst/>
                        </a:rPr>
                        <a:t>Wellness Center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PCC would like to hire a counselor and a peer mentor/educator to support the ever growing demand for counseling services as well as engage in campus outreach while cultivating community referrals. This request is related to the pending Mental Health grant and the requirement therein.</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DRC-Alternative Media-Support for Students with Disabilities</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Wellness </a:t>
                      </a:r>
                      <a:r>
                        <a:rPr lang="en-US" sz="1400" dirty="0" smtClean="0">
                          <a:effectLst/>
                        </a:rPr>
                        <a:t>Center-Re-Configuration</a:t>
                      </a:r>
                      <a:endParaRPr lang="en-US" sz="1600" dirty="0">
                        <a:effectLst/>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val="3778544848"/>
                  </a:ext>
                </a:extLst>
              </a:tr>
            </a:tbl>
          </a:graphicData>
        </a:graphic>
      </p:graphicFrame>
    </p:spTree>
    <p:extLst>
      <p:ext uri="{BB962C8B-B14F-4D97-AF65-F5344CB8AC3E}">
        <p14:creationId xmlns:p14="http://schemas.microsoft.com/office/powerpoint/2010/main" val="719731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Mission</a:t>
            </a:r>
            <a:endParaRPr lang="en-US" dirty="0"/>
          </a:p>
        </p:txBody>
      </p:sp>
      <p:sp>
        <p:nvSpPr>
          <p:cNvPr id="5" name="Rectangle 4"/>
          <p:cNvSpPr/>
          <p:nvPr/>
        </p:nvSpPr>
        <p:spPr>
          <a:xfrm>
            <a:off x="4877201" y="1979403"/>
            <a:ext cx="7314799" cy="3416320"/>
          </a:xfrm>
          <a:prstGeom prst="rect">
            <a:avLst/>
          </a:prstGeom>
          <a:noFill/>
        </p:spPr>
        <p:txBody>
          <a:bodyPr wrap="square">
            <a:spAutoFit/>
          </a:bodyPr>
          <a:lstStyle/>
          <a:p>
            <a:pPr marL="299773" marR="167537">
              <a:spcBef>
                <a:spcPts val="1182"/>
              </a:spcBef>
            </a:pPr>
            <a:r>
              <a:rPr lang="en-US" sz="2400" dirty="0">
                <a:cs typeface="Myriad Pro Light"/>
              </a:rPr>
              <a:t>Provide our community with a learning-centered environment, ensuring that all students have equitable opportunities to achieve their transfer, career education, and lifelong learning educational goals. The college cultivates in its students the ability to think critically and creatively, communicate effectively, reason quantitatively, and understand and appreciate different points of view within a diverse community.</a:t>
            </a:r>
          </a:p>
        </p:txBody>
      </p:sp>
      <p:graphicFrame>
        <p:nvGraphicFramePr>
          <p:cNvPr id="3" name="Diagram 2"/>
          <p:cNvGraphicFramePr/>
          <p:nvPr>
            <p:extLst>
              <p:ext uri="{D42A27DB-BD31-4B8C-83A1-F6EECF244321}">
                <p14:modId xmlns:p14="http://schemas.microsoft.com/office/powerpoint/2010/main" val="353492504"/>
              </p:ext>
            </p:extLst>
          </p:nvPr>
        </p:nvGraphicFramePr>
        <p:xfrm>
          <a:off x="-299720" y="1463740"/>
          <a:ext cx="5405120" cy="4447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7522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Master Plan</a:t>
            </a:r>
            <a:endParaRPr lang="en-US" dirty="0"/>
          </a:p>
        </p:txBody>
      </p:sp>
      <p:graphicFrame>
        <p:nvGraphicFramePr>
          <p:cNvPr id="3" name="Diagram 2"/>
          <p:cNvGraphicFramePr/>
          <p:nvPr>
            <p:extLst>
              <p:ext uri="{D42A27DB-BD31-4B8C-83A1-F6EECF244321}">
                <p14:modId xmlns:p14="http://schemas.microsoft.com/office/powerpoint/2010/main" val="1545211217"/>
              </p:ext>
            </p:extLst>
          </p:nvPr>
        </p:nvGraphicFramePr>
        <p:xfrm>
          <a:off x="838200" y="1019492"/>
          <a:ext cx="10454640" cy="5787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85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0"/>
          <a:ext cx="12192000" cy="6857999"/>
        </p:xfrm>
        <a:graphic>
          <a:graphicData uri="http://schemas.openxmlformats.org/drawingml/2006/table">
            <a:tbl>
              <a:tblPr firstRow="1" firstCol="1" bandRow="1">
                <a:tableStyleId>{D27102A9-8310-4765-A935-A1911B00CA55}</a:tableStyleId>
              </a:tblPr>
              <a:tblGrid>
                <a:gridCol w="2235809">
                  <a:extLst>
                    <a:ext uri="{9D8B030D-6E8A-4147-A177-3AD203B41FA5}">
                      <a16:colId xmlns:a16="http://schemas.microsoft.com/office/drawing/2014/main" val="1104927010"/>
                    </a:ext>
                  </a:extLst>
                </a:gridCol>
                <a:gridCol w="5306406">
                  <a:extLst>
                    <a:ext uri="{9D8B030D-6E8A-4147-A177-3AD203B41FA5}">
                      <a16:colId xmlns:a16="http://schemas.microsoft.com/office/drawing/2014/main" val="2550045156"/>
                    </a:ext>
                  </a:extLst>
                </a:gridCol>
                <a:gridCol w="1178273">
                  <a:extLst>
                    <a:ext uri="{9D8B030D-6E8A-4147-A177-3AD203B41FA5}">
                      <a16:colId xmlns:a16="http://schemas.microsoft.com/office/drawing/2014/main" val="1168453240"/>
                    </a:ext>
                  </a:extLst>
                </a:gridCol>
                <a:gridCol w="1029904">
                  <a:extLst>
                    <a:ext uri="{9D8B030D-6E8A-4147-A177-3AD203B41FA5}">
                      <a16:colId xmlns:a16="http://schemas.microsoft.com/office/drawing/2014/main" val="1485913858"/>
                    </a:ext>
                  </a:extLst>
                </a:gridCol>
                <a:gridCol w="1193532">
                  <a:extLst>
                    <a:ext uri="{9D8B030D-6E8A-4147-A177-3AD203B41FA5}">
                      <a16:colId xmlns:a16="http://schemas.microsoft.com/office/drawing/2014/main" val="3267214627"/>
                    </a:ext>
                  </a:extLst>
                </a:gridCol>
                <a:gridCol w="1248076">
                  <a:extLst>
                    <a:ext uri="{9D8B030D-6E8A-4147-A177-3AD203B41FA5}">
                      <a16:colId xmlns:a16="http://schemas.microsoft.com/office/drawing/2014/main" val="803383908"/>
                    </a:ext>
                  </a:extLst>
                </a:gridCol>
              </a:tblGrid>
              <a:tr h="798811">
                <a:tc>
                  <a:txBody>
                    <a:bodyPr/>
                    <a:lstStyle/>
                    <a:p>
                      <a:pPr algn="l" fontAlgn="b"/>
                      <a:r>
                        <a:rPr lang="en-US" sz="1800" u="none" strike="noStrike" dirty="0" smtClean="0">
                          <a:solidFill>
                            <a:schemeClr val="bg1"/>
                          </a:solidFill>
                          <a:effectLst/>
                        </a:rPr>
                        <a:t>Goal 1:  </a:t>
                      </a:r>
                    </a:p>
                    <a:p>
                      <a:pPr algn="l" fontAlgn="b"/>
                      <a:r>
                        <a:rPr lang="en-US" sz="1800" u="none" strike="noStrike" dirty="0" smtClean="0">
                          <a:solidFill>
                            <a:schemeClr val="bg1"/>
                          </a:solidFill>
                          <a:effectLst/>
                        </a:rPr>
                        <a:t>Student Completion</a:t>
                      </a:r>
                      <a:endParaRPr lang="en-US" sz="1400" u="none" strike="noStrike" dirty="0" smtClean="0">
                        <a:solidFill>
                          <a:schemeClr val="bg1"/>
                        </a:solidFill>
                        <a:effectLst/>
                      </a:endParaRPr>
                    </a:p>
                    <a:p>
                      <a:pPr algn="l" fontAlgn="b"/>
                      <a:r>
                        <a:rPr lang="en-US" sz="1400" u="none" strike="noStrike" dirty="0" smtClean="0">
                          <a:solidFill>
                            <a:schemeClr val="bg1"/>
                          </a:solidFill>
                          <a:effectLst/>
                        </a:rPr>
                        <a:t>Desired </a:t>
                      </a:r>
                      <a:r>
                        <a:rPr lang="en-US" sz="1400" u="none" strike="noStrike" dirty="0">
                          <a:solidFill>
                            <a:schemeClr val="bg1"/>
                          </a:solidFill>
                          <a:effectLst/>
                        </a:rPr>
                        <a:t>Outcomes</a:t>
                      </a:r>
                      <a:endParaRPr lang="en-US" sz="1400" b="0" i="0" u="none" strike="noStrike" dirty="0">
                        <a:solidFill>
                          <a:schemeClr val="bg1"/>
                        </a:solidFill>
                        <a:effectLst/>
                        <a:latin typeface="Calibri" panose="020F0502020204030204" pitchFamily="34" charset="0"/>
                      </a:endParaRPr>
                    </a:p>
                  </a:txBody>
                  <a:tcPr marL="3821" marR="3821" marT="3821" marB="0" anchor="b">
                    <a:solidFill>
                      <a:schemeClr val="accent4">
                        <a:lumMod val="75000"/>
                      </a:schemeClr>
                    </a:solidFill>
                  </a:tcPr>
                </a:tc>
                <a:tc>
                  <a:txBody>
                    <a:bodyPr/>
                    <a:lstStyle/>
                    <a:p>
                      <a:pPr algn="l" fontAlgn="b"/>
                      <a:r>
                        <a:rPr lang="en-US" sz="1400" u="none" strike="noStrike" dirty="0">
                          <a:effectLst/>
                        </a:rPr>
                        <a:t>Action Steps to be </a:t>
                      </a:r>
                      <a:r>
                        <a:rPr lang="en-US" sz="1400" u="none" strike="noStrike" dirty="0" smtClean="0">
                          <a:effectLst/>
                        </a:rPr>
                        <a:t>Implemented in 2018-19</a:t>
                      </a:r>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b"/>
                      <a:r>
                        <a:rPr lang="en-US" sz="1400" u="none" strike="noStrike" dirty="0">
                          <a:effectLst/>
                        </a:rPr>
                        <a:t>Timeline</a:t>
                      </a:r>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b"/>
                      <a:r>
                        <a:rPr lang="en-US" sz="1400" u="none" strike="noStrike" dirty="0">
                          <a:effectLst/>
                        </a:rPr>
                        <a:t>Responsible Parties</a:t>
                      </a:r>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b"/>
                      <a:r>
                        <a:rPr lang="en-US" sz="1400" u="none" strike="noStrike" kern="1200" dirty="0" smtClean="0">
                          <a:effectLst/>
                        </a:rPr>
                        <a:t>Planning Council Lead</a:t>
                      </a:r>
                      <a:endParaRPr lang="en-US" sz="1400" b="1" u="none" strike="noStrike" kern="1200" dirty="0">
                        <a:solidFill>
                          <a:schemeClr val="tx1"/>
                        </a:solidFill>
                        <a:effectLst/>
                        <a:latin typeface="+mn-lt"/>
                        <a:ea typeface="+mn-ea"/>
                        <a:cs typeface="+mn-cs"/>
                      </a:endParaRPr>
                    </a:p>
                  </a:txBody>
                  <a:tcPr marL="3821" marR="3821" marT="3821" marB="0" anchor="b"/>
                </a:tc>
                <a:tc>
                  <a:txBody>
                    <a:bodyPr/>
                    <a:lstStyle/>
                    <a:p>
                      <a:pPr algn="l" fontAlgn="b"/>
                      <a:r>
                        <a:rPr lang="en-US" sz="1400" u="none" strike="noStrike">
                          <a:effectLst/>
                        </a:rPr>
                        <a:t>Resources</a:t>
                      </a:r>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58276619"/>
                  </a:ext>
                </a:extLst>
              </a:tr>
              <a:tr h="538609">
                <a:tc rowSpan="3">
                  <a:txBody>
                    <a:bodyPr/>
                    <a:lstStyle/>
                    <a:p>
                      <a:pPr algn="l" fontAlgn="ctr"/>
                      <a:r>
                        <a:rPr lang="en-US" sz="1400" u="none" strike="noStrike" dirty="0">
                          <a:effectLst/>
                        </a:rPr>
                        <a:t>Clarify Academic Pathways</a:t>
                      </a:r>
                      <a:endParaRPr lang="en-US" sz="1400" b="0" i="0"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dirty="0">
                          <a:effectLst/>
                        </a:rPr>
                        <a:t>Explore whether creating meta majors (interest areas) would improve student outcomes</a:t>
                      </a:r>
                      <a:endParaRPr lang="en-US" sz="1400" b="0" i="1"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dirty="0">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1147551496"/>
                  </a:ext>
                </a:extLst>
              </a:tr>
              <a:tr h="707177">
                <a:tc vMerge="1">
                  <a:txBody>
                    <a:bodyPr/>
                    <a:lstStyle/>
                    <a:p>
                      <a:endParaRPr lang="en-US"/>
                    </a:p>
                  </a:txBody>
                  <a:tcPr/>
                </a:tc>
                <a:tc>
                  <a:txBody>
                    <a:bodyPr/>
                    <a:lstStyle/>
                    <a:p>
                      <a:pPr algn="l" fontAlgn="ctr"/>
                      <a:r>
                        <a:rPr lang="en-US" sz="1400" u="none" strike="noStrike">
                          <a:effectLst/>
                        </a:rPr>
                        <a:t>Evaluate the course schedule with respect to time-to-completion for the top 20 degree and certificate programs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2569663858"/>
                  </a:ext>
                </a:extLst>
              </a:tr>
              <a:tr h="353587">
                <a:tc vMerge="1">
                  <a:txBody>
                    <a:bodyPr/>
                    <a:lstStyle/>
                    <a:p>
                      <a:endParaRPr lang="en-US"/>
                    </a:p>
                  </a:txBody>
                  <a:tcPr/>
                </a:tc>
                <a:tc>
                  <a:txBody>
                    <a:bodyPr/>
                    <a:lstStyle/>
                    <a:p>
                      <a:pPr algn="l" fontAlgn="ctr"/>
                      <a:r>
                        <a:rPr lang="en-US" sz="1400" u="none" strike="noStrike" dirty="0">
                          <a:effectLst/>
                        </a:rPr>
                        <a:t>Enhance and expand distance education strategically</a:t>
                      </a:r>
                      <a:endParaRPr lang="en-US" sz="1400" b="0" i="1"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1651348312"/>
                  </a:ext>
                </a:extLst>
              </a:tr>
              <a:tr h="894474">
                <a:tc rowSpan="3">
                  <a:txBody>
                    <a:bodyPr/>
                    <a:lstStyle/>
                    <a:p>
                      <a:pPr algn="l" fontAlgn="ctr"/>
                      <a:r>
                        <a:rPr lang="en-US" sz="1400" u="none" strike="noStrike">
                          <a:effectLst/>
                        </a:rPr>
                        <a:t>Identify and address business process barriers</a:t>
                      </a: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dirty="0">
                          <a:effectLst/>
                        </a:rPr>
                        <a:t>Scale the Promise Program and evaluate Promise student experiences to help address barriers caused by enrollment fees, cost of textbooks, parking fees, transportation, child care, food and housing insecurity.</a:t>
                      </a:r>
                      <a:endParaRPr lang="en-US" sz="1400" b="0" i="1"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460658370"/>
                  </a:ext>
                </a:extLst>
              </a:tr>
              <a:tr h="538609">
                <a:tc vMerge="1">
                  <a:txBody>
                    <a:bodyPr/>
                    <a:lstStyle/>
                    <a:p>
                      <a:endParaRPr lang="en-US"/>
                    </a:p>
                  </a:txBody>
                  <a:tcPr/>
                </a:tc>
                <a:tc>
                  <a:txBody>
                    <a:bodyPr/>
                    <a:lstStyle/>
                    <a:p>
                      <a:pPr algn="l" fontAlgn="ctr"/>
                      <a:r>
                        <a:rPr lang="en-US" sz="1400" u="none" strike="noStrike">
                          <a:effectLst/>
                        </a:rPr>
                        <a:t>Adopt a transcript evaluation process to help incoming students maximize units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2362519044"/>
                  </a:ext>
                </a:extLst>
              </a:tr>
              <a:tr h="271694">
                <a:tc vMerge="1">
                  <a:txBody>
                    <a:bodyPr/>
                    <a:lstStyle/>
                    <a:p>
                      <a:endParaRPr lang="en-US"/>
                    </a:p>
                  </a:txBody>
                  <a:tcPr/>
                </a:tc>
                <a:tc>
                  <a:txBody>
                    <a:bodyPr/>
                    <a:lstStyle/>
                    <a:p>
                      <a:pPr algn="l" fontAlgn="ctr"/>
                      <a:r>
                        <a:rPr lang="en-US" sz="1400" u="none" strike="noStrike">
                          <a:effectLst/>
                        </a:rPr>
                        <a:t>Streamline the matriculation process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3522181696"/>
                  </a:ext>
                </a:extLst>
              </a:tr>
              <a:tr h="353587">
                <a:tc rowSpan="3">
                  <a:txBody>
                    <a:bodyPr/>
                    <a:lstStyle/>
                    <a:p>
                      <a:pPr algn="l" fontAlgn="ctr"/>
                      <a:r>
                        <a:rPr lang="en-US" sz="1400" u="none" strike="noStrike">
                          <a:effectLst/>
                        </a:rPr>
                        <a:t>Improve pre-transfer student outcomes</a:t>
                      </a: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a:effectLst/>
                        </a:rPr>
                        <a:t>Create new co-requisite English and math courses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995904047"/>
                  </a:ext>
                </a:extLst>
              </a:tr>
              <a:tr h="538609">
                <a:tc vMerge="1">
                  <a:txBody>
                    <a:bodyPr/>
                    <a:lstStyle/>
                    <a:p>
                      <a:endParaRPr lang="en-US"/>
                    </a:p>
                  </a:txBody>
                  <a:tcPr/>
                </a:tc>
                <a:tc>
                  <a:txBody>
                    <a:bodyPr/>
                    <a:lstStyle/>
                    <a:p>
                      <a:pPr algn="l" fontAlgn="ctr"/>
                      <a:r>
                        <a:rPr lang="en-US" sz="1400" u="none" strike="noStrike">
                          <a:effectLst/>
                        </a:rPr>
                        <a:t>Create systems to allow all students' high school transcript data to be considered in placement</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smtClean="0">
                          <a:effectLst/>
                        </a:rPr>
                        <a:t>SSPC/PRIE</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2805862062"/>
                  </a:ext>
                </a:extLst>
              </a:tr>
              <a:tr h="707177">
                <a:tc vMerge="1">
                  <a:txBody>
                    <a:bodyPr/>
                    <a:lstStyle/>
                    <a:p>
                      <a:endParaRPr lang="en-US"/>
                    </a:p>
                  </a:txBody>
                  <a:tcPr/>
                </a:tc>
                <a:tc>
                  <a:txBody>
                    <a:bodyPr/>
                    <a:lstStyle/>
                    <a:p>
                      <a:pPr algn="l" fontAlgn="ctr"/>
                      <a:r>
                        <a:rPr lang="en-US" sz="1400" u="none" strike="noStrike">
                          <a:effectLst/>
                        </a:rPr>
                        <a:t>Create and align new instructional supports (e.g., embedded tutoring, a Writing Center) to support pre-transfer level students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810075668"/>
                  </a:ext>
                </a:extLst>
              </a:tr>
              <a:tr h="353587">
                <a:tc rowSpan="3">
                  <a:txBody>
                    <a:bodyPr/>
                    <a:lstStyle/>
                    <a:p>
                      <a:pPr algn="l" fontAlgn="ctr"/>
                      <a:r>
                        <a:rPr lang="en-US" sz="1400" u="none" strike="noStrike">
                          <a:effectLst/>
                        </a:rPr>
                        <a:t>Expand and extend cohort bridge programs to students beyond their first year of study.</a:t>
                      </a: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a:effectLst/>
                        </a:rPr>
                        <a:t>Institutionalize STEM Center innovations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794328176"/>
                  </a:ext>
                </a:extLst>
              </a:tr>
              <a:tr h="271694">
                <a:tc vMerge="1">
                  <a:txBody>
                    <a:bodyPr/>
                    <a:lstStyle/>
                    <a:p>
                      <a:endParaRPr lang="en-US"/>
                    </a:p>
                  </a:txBody>
                  <a:tcPr/>
                </a:tc>
                <a:tc>
                  <a:txBody>
                    <a:bodyPr/>
                    <a:lstStyle/>
                    <a:p>
                      <a:pPr algn="l" fontAlgn="ctr"/>
                      <a:r>
                        <a:rPr lang="en-US" sz="1400" u="none" strike="noStrike">
                          <a:effectLst/>
                        </a:rPr>
                        <a:t>Scale STEM Center Innovations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634286306"/>
                  </a:ext>
                </a:extLst>
              </a:tr>
              <a:tr h="530384">
                <a:tc vMerge="1">
                  <a:txBody>
                    <a:bodyPr/>
                    <a:lstStyle/>
                    <a:p>
                      <a:endParaRPr lang="en-US"/>
                    </a:p>
                  </a:txBody>
                  <a:tcPr/>
                </a:tc>
                <a:tc>
                  <a:txBody>
                    <a:bodyPr/>
                    <a:lstStyle/>
                    <a:p>
                      <a:pPr algn="l" fontAlgn="ctr"/>
                      <a:r>
                        <a:rPr lang="en-US" sz="1400" u="none" strike="noStrike">
                          <a:effectLst/>
                        </a:rPr>
                        <a:t>Plan for scaling First Year Experience programs for first-time students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val="2459893356"/>
                  </a:ext>
                </a:extLst>
              </a:tr>
            </a:tbl>
          </a:graphicData>
        </a:graphic>
      </p:graphicFrame>
    </p:spTree>
    <p:extLst>
      <p:ext uri="{BB962C8B-B14F-4D97-AF65-F5344CB8AC3E}">
        <p14:creationId xmlns:p14="http://schemas.microsoft.com/office/powerpoint/2010/main" val="2807558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0" y="0"/>
          <a:ext cx="12191998" cy="6863983"/>
        </p:xfrm>
        <a:graphic>
          <a:graphicData uri="http://schemas.openxmlformats.org/drawingml/2006/table">
            <a:tbl>
              <a:tblPr firstRow="1" firstCol="1" bandRow="1">
                <a:tableStyleId>{E8B1032C-EA38-4F05-BA0D-38AFFFC7BED3}</a:tableStyleId>
              </a:tblPr>
              <a:tblGrid>
                <a:gridCol w="2377440">
                  <a:extLst>
                    <a:ext uri="{9D8B030D-6E8A-4147-A177-3AD203B41FA5}">
                      <a16:colId xmlns:a16="http://schemas.microsoft.com/office/drawing/2014/main" val="2587679147"/>
                    </a:ext>
                  </a:extLst>
                </a:gridCol>
                <a:gridCol w="5364480">
                  <a:extLst>
                    <a:ext uri="{9D8B030D-6E8A-4147-A177-3AD203B41FA5}">
                      <a16:colId xmlns:a16="http://schemas.microsoft.com/office/drawing/2014/main" val="856783197"/>
                    </a:ext>
                  </a:extLst>
                </a:gridCol>
                <a:gridCol w="891941">
                  <a:extLst>
                    <a:ext uri="{9D8B030D-6E8A-4147-A177-3AD203B41FA5}">
                      <a16:colId xmlns:a16="http://schemas.microsoft.com/office/drawing/2014/main" val="1450190236"/>
                    </a:ext>
                  </a:extLst>
                </a:gridCol>
                <a:gridCol w="1225241">
                  <a:extLst>
                    <a:ext uri="{9D8B030D-6E8A-4147-A177-3AD203B41FA5}">
                      <a16:colId xmlns:a16="http://schemas.microsoft.com/office/drawing/2014/main" val="2621526136"/>
                    </a:ext>
                  </a:extLst>
                </a:gridCol>
                <a:gridCol w="1258077">
                  <a:extLst>
                    <a:ext uri="{9D8B030D-6E8A-4147-A177-3AD203B41FA5}">
                      <a16:colId xmlns:a16="http://schemas.microsoft.com/office/drawing/2014/main" val="2313492559"/>
                    </a:ext>
                  </a:extLst>
                </a:gridCol>
                <a:gridCol w="1074819">
                  <a:extLst>
                    <a:ext uri="{9D8B030D-6E8A-4147-A177-3AD203B41FA5}">
                      <a16:colId xmlns:a16="http://schemas.microsoft.com/office/drawing/2014/main" val="3776969090"/>
                    </a:ext>
                  </a:extLst>
                </a:gridCol>
              </a:tblGrid>
              <a:tr h="775017">
                <a:tc>
                  <a:txBody>
                    <a:bodyPr/>
                    <a:lstStyle/>
                    <a:p>
                      <a:pPr algn="l" fontAlgn="b"/>
                      <a:r>
                        <a:rPr lang="en-US" sz="1800" u="none" strike="noStrike" dirty="0" smtClean="0">
                          <a:solidFill>
                            <a:schemeClr val="bg1"/>
                          </a:solidFill>
                          <a:effectLst/>
                        </a:rPr>
                        <a:t>Goal 2:  </a:t>
                      </a:r>
                    </a:p>
                    <a:p>
                      <a:pPr algn="l" fontAlgn="b"/>
                      <a:r>
                        <a:rPr lang="en-US" sz="1800" u="none" strike="noStrike" dirty="0" smtClean="0">
                          <a:solidFill>
                            <a:schemeClr val="bg1"/>
                          </a:solidFill>
                          <a:effectLst/>
                        </a:rPr>
                        <a:t>Community Connections</a:t>
                      </a:r>
                    </a:p>
                    <a:p>
                      <a:pPr algn="l" fontAlgn="b"/>
                      <a:r>
                        <a:rPr lang="en-US" sz="1400" u="none" strike="noStrike" dirty="0" smtClean="0">
                          <a:solidFill>
                            <a:schemeClr val="bg1"/>
                          </a:solidFill>
                          <a:effectLst/>
                        </a:rPr>
                        <a:t>Desired </a:t>
                      </a:r>
                      <a:r>
                        <a:rPr lang="en-US" sz="1400" u="none" strike="noStrike" dirty="0">
                          <a:solidFill>
                            <a:schemeClr val="bg1"/>
                          </a:solidFill>
                          <a:effectLst/>
                        </a:rPr>
                        <a:t>Outcomes</a:t>
                      </a:r>
                      <a:endParaRPr lang="en-US" sz="1400" b="0" i="0" u="none" strike="noStrike" dirty="0">
                        <a:solidFill>
                          <a:schemeClr val="bg1"/>
                        </a:solidFill>
                        <a:effectLst/>
                        <a:latin typeface="Calibri" panose="020F0502020204030204" pitchFamily="34" charset="0"/>
                      </a:endParaRPr>
                    </a:p>
                  </a:txBody>
                  <a:tcPr marL="4885" marR="4885" marT="4885" marB="0" anchor="b">
                    <a:solidFill>
                      <a:schemeClr val="accent6">
                        <a:lumMod val="75000"/>
                      </a:schemeClr>
                    </a:solidFill>
                  </a:tcPr>
                </a:tc>
                <a:tc>
                  <a:txBody>
                    <a:bodyPr/>
                    <a:lstStyle/>
                    <a:p>
                      <a:pPr algn="l" fontAlgn="b"/>
                      <a:r>
                        <a:rPr lang="en-US" sz="1400" u="none" strike="noStrike" dirty="0">
                          <a:effectLst/>
                        </a:rPr>
                        <a:t>Action Steps to be </a:t>
                      </a:r>
                      <a:r>
                        <a:rPr lang="en-US" sz="1400" u="none" strike="noStrike" dirty="0" smtClean="0">
                          <a:effectLst/>
                        </a:rPr>
                        <a:t>Implemented in 2018-19</a:t>
                      </a:r>
                      <a:endParaRPr lang="en-US" sz="1400" b="0"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a:effectLst/>
                        </a:rPr>
                        <a:t>Timeline</a:t>
                      </a:r>
                      <a:endParaRPr lang="en-US" sz="1400" b="0"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a:effectLst/>
                        </a:rPr>
                        <a:t>Responsible Parties</a:t>
                      </a:r>
                      <a:endParaRPr lang="en-US" sz="1400" b="0"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smtClean="0">
                          <a:effectLst/>
                        </a:rPr>
                        <a:t>Planning Council Lead</a:t>
                      </a:r>
                      <a:endParaRPr lang="en-US" sz="1400" b="1"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a:effectLst/>
                        </a:rPr>
                        <a:t>Resources</a:t>
                      </a:r>
                      <a:endParaRPr lang="en-US" sz="1400" b="0" i="0" u="none" strike="noStrike" dirty="0">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3950536632"/>
                  </a:ext>
                </a:extLst>
              </a:tr>
              <a:tr h="245321">
                <a:tc rowSpan="7">
                  <a:txBody>
                    <a:bodyPr/>
                    <a:lstStyle/>
                    <a:p>
                      <a:pPr algn="l" fontAlgn="ctr"/>
                      <a:r>
                        <a:rPr lang="en-US" sz="1400" u="none" strike="noStrike" dirty="0">
                          <a:effectLst/>
                        </a:rPr>
                        <a:t>Increase the number of high school students successfully transitioning to </a:t>
                      </a:r>
                      <a:r>
                        <a:rPr lang="en-US" sz="1400" u="none" strike="noStrike" kern="1200" dirty="0">
                          <a:effectLst/>
                        </a:rPr>
                        <a:t>Canada</a:t>
                      </a:r>
                      <a:endParaRPr lang="en-US" sz="1400" b="1" u="none" strike="noStrike" kern="1200" dirty="0">
                        <a:solidFill>
                          <a:schemeClr val="tx1"/>
                        </a:solidFill>
                        <a:effectLst/>
                        <a:latin typeface="+mn-lt"/>
                        <a:ea typeface="+mn-ea"/>
                        <a:cs typeface="+mn-cs"/>
                      </a:endParaRPr>
                    </a:p>
                  </a:txBody>
                  <a:tcPr marL="4885" marR="4885" marT="4885" marB="0" anchor="ctr"/>
                </a:tc>
                <a:tc>
                  <a:txBody>
                    <a:bodyPr/>
                    <a:lstStyle/>
                    <a:p>
                      <a:pPr algn="l" fontAlgn="ctr"/>
                      <a:r>
                        <a:rPr lang="en-US" sz="1400" u="none" strike="noStrike" dirty="0">
                          <a:effectLst/>
                        </a:rPr>
                        <a:t>Increase dual enrollment opportunities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560976909"/>
                  </a:ext>
                </a:extLst>
              </a:tr>
              <a:tr h="245321">
                <a:tc vMerge="1">
                  <a:txBody>
                    <a:bodyPr/>
                    <a:lstStyle/>
                    <a:p>
                      <a:endParaRPr lang="en-US"/>
                    </a:p>
                  </a:txBody>
                  <a:tcPr/>
                </a:tc>
                <a:tc>
                  <a:txBody>
                    <a:bodyPr/>
                    <a:lstStyle/>
                    <a:p>
                      <a:pPr algn="l" fontAlgn="ctr"/>
                      <a:r>
                        <a:rPr lang="en-US" sz="1400" u="none" strike="noStrike">
                          <a:effectLst/>
                        </a:rPr>
                        <a:t>Expand Middle College </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3918269883"/>
                  </a:ext>
                </a:extLst>
              </a:tr>
              <a:tr h="245321">
                <a:tc vMerge="1">
                  <a:txBody>
                    <a:bodyPr/>
                    <a:lstStyle/>
                    <a:p>
                      <a:endParaRPr lang="en-US"/>
                    </a:p>
                  </a:txBody>
                  <a:tcPr/>
                </a:tc>
                <a:tc>
                  <a:txBody>
                    <a:bodyPr/>
                    <a:lstStyle/>
                    <a:p>
                      <a:pPr algn="l" fontAlgn="ctr"/>
                      <a:r>
                        <a:rPr lang="en-US" sz="1400" u="none" strike="noStrike">
                          <a:effectLst/>
                        </a:rPr>
                        <a:t>Utilize articulation agreements effectively</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2961011791"/>
                  </a:ext>
                </a:extLst>
              </a:tr>
              <a:tr h="245321">
                <a:tc vMerge="1">
                  <a:txBody>
                    <a:bodyPr/>
                    <a:lstStyle/>
                    <a:p>
                      <a:endParaRPr lang="en-US"/>
                    </a:p>
                  </a:txBody>
                  <a:tcPr/>
                </a:tc>
                <a:tc>
                  <a:txBody>
                    <a:bodyPr/>
                    <a:lstStyle/>
                    <a:p>
                      <a:pPr algn="l" fontAlgn="ctr"/>
                      <a:r>
                        <a:rPr lang="en-US" sz="1400" u="none" strike="noStrike" dirty="0">
                          <a:effectLst/>
                        </a:rPr>
                        <a:t>Create new career education pathway programs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1209121113"/>
                  </a:ext>
                </a:extLst>
              </a:tr>
              <a:tr h="490645">
                <a:tc vMerge="1">
                  <a:txBody>
                    <a:bodyPr/>
                    <a:lstStyle/>
                    <a:p>
                      <a:endParaRPr lang="en-US"/>
                    </a:p>
                  </a:txBody>
                  <a:tcPr/>
                </a:tc>
                <a:tc>
                  <a:txBody>
                    <a:bodyPr/>
                    <a:lstStyle/>
                    <a:p>
                      <a:pPr algn="l" fontAlgn="ctr"/>
                      <a:r>
                        <a:rPr lang="en-US" sz="1400" u="none" strike="noStrike">
                          <a:effectLst/>
                        </a:rPr>
                        <a:t>Enable earlier career exploration opportunities for high school students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1749214415"/>
                  </a:ext>
                </a:extLst>
              </a:tr>
              <a:tr h="436182">
                <a:tc vMerge="1">
                  <a:txBody>
                    <a:bodyPr/>
                    <a:lstStyle/>
                    <a:p>
                      <a:endParaRPr lang="en-US"/>
                    </a:p>
                  </a:txBody>
                  <a:tcPr/>
                </a:tc>
                <a:tc>
                  <a:txBody>
                    <a:bodyPr/>
                    <a:lstStyle/>
                    <a:p>
                      <a:pPr algn="l" fontAlgn="ctr"/>
                      <a:r>
                        <a:rPr lang="en-US" sz="1400" u="none" strike="noStrike" dirty="0">
                          <a:effectLst/>
                        </a:rPr>
                        <a:t>Scale enrollment in online course for career exploration and preparation</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707716244"/>
                  </a:ext>
                </a:extLst>
              </a:tr>
              <a:tr h="312889">
                <a:tc vMerge="1">
                  <a:txBody>
                    <a:bodyPr/>
                    <a:lstStyle/>
                    <a:p>
                      <a:endParaRPr lang="en-US"/>
                    </a:p>
                  </a:txBody>
                  <a:tcPr/>
                </a:tc>
                <a:tc>
                  <a:txBody>
                    <a:bodyPr/>
                    <a:lstStyle/>
                    <a:p>
                      <a:pPr algn="l" fontAlgn="ctr"/>
                      <a:r>
                        <a:rPr lang="en-US" sz="1400" u="none" strike="noStrike" dirty="0">
                          <a:effectLst/>
                        </a:rPr>
                        <a:t>Train faculty and staff to support student career placement</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IPC/SSPC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1632459995"/>
                  </a:ext>
                </a:extLst>
              </a:tr>
              <a:tr h="490645">
                <a:tc rowSpan="5">
                  <a:txBody>
                    <a:bodyPr/>
                    <a:lstStyle/>
                    <a:p>
                      <a:pPr algn="l" fontAlgn="ctr"/>
                      <a:r>
                        <a:rPr lang="en-US" sz="1400" u="none" strike="noStrike">
                          <a:effectLst/>
                        </a:rPr>
                        <a:t>Build infrastructure for career exploration and job placement</a:t>
                      </a:r>
                      <a:endParaRPr lang="en-US" sz="1400" b="0" i="0" u="none" strike="noStrike">
                        <a:solidFill>
                          <a:srgbClr val="58595B"/>
                        </a:solidFill>
                        <a:effectLst/>
                        <a:latin typeface="Arial" panose="020B0604020202020204" pitchFamily="34" charset="0"/>
                      </a:endParaRPr>
                    </a:p>
                  </a:txBody>
                  <a:tcPr marL="4885" marR="4885" marT="4885" marB="0" anchor="ctr"/>
                </a:tc>
                <a:tc>
                  <a:txBody>
                    <a:bodyPr/>
                    <a:lstStyle/>
                    <a:p>
                      <a:pPr algn="l" fontAlgn="ctr"/>
                      <a:r>
                        <a:rPr lang="en-US" sz="1400" u="none" strike="noStrike" dirty="0">
                          <a:effectLst/>
                        </a:rPr>
                        <a:t>Create an online portal for employers to connect with students and faculty</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14124759"/>
                  </a:ext>
                </a:extLst>
              </a:tr>
              <a:tr h="812432">
                <a:tc vMerge="1">
                  <a:txBody>
                    <a:bodyPr/>
                    <a:lstStyle/>
                    <a:p>
                      <a:endParaRPr lang="en-US"/>
                    </a:p>
                  </a:txBody>
                  <a:tcPr/>
                </a:tc>
                <a:tc>
                  <a:txBody>
                    <a:bodyPr/>
                    <a:lstStyle/>
                    <a:p>
                      <a:pPr algn="l" fontAlgn="ctr"/>
                      <a:r>
                        <a:rPr lang="en-US" sz="1400" u="none" strike="noStrike" dirty="0" smtClean="0">
                          <a:effectLst/>
                        </a:rPr>
                        <a:t>Complete </a:t>
                      </a:r>
                      <a:r>
                        <a:rPr lang="en-US" sz="1400" u="none" strike="noStrike" dirty="0">
                          <a:effectLst/>
                        </a:rPr>
                        <a:t>mapping CE skills to industry approved digital badges and enable the link between these and student LinkedIn and other professional network sites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2308298294"/>
                  </a:ext>
                </a:extLst>
              </a:tr>
              <a:tr h="245321">
                <a:tc vMerge="1">
                  <a:txBody>
                    <a:bodyPr/>
                    <a:lstStyle/>
                    <a:p>
                      <a:endParaRPr lang="en-US"/>
                    </a:p>
                  </a:txBody>
                  <a:tcPr/>
                </a:tc>
                <a:tc>
                  <a:txBody>
                    <a:bodyPr/>
                    <a:lstStyle/>
                    <a:p>
                      <a:pPr algn="l" fontAlgn="ctr"/>
                      <a:r>
                        <a:rPr lang="en-US" sz="1400" u="none" strike="noStrike" dirty="0">
                          <a:effectLst/>
                        </a:rPr>
                        <a:t>Complete </a:t>
                      </a:r>
                      <a:r>
                        <a:rPr lang="en-US" sz="1400" u="none" strike="noStrike" dirty="0" smtClean="0">
                          <a:effectLst/>
                        </a:rPr>
                        <a:t>the re-branding </a:t>
                      </a:r>
                      <a:r>
                        <a:rPr lang="en-US" sz="1400" u="none" strike="noStrike" dirty="0">
                          <a:effectLst/>
                        </a:rPr>
                        <a:t>of CE </a:t>
                      </a:r>
                      <a:r>
                        <a:rPr lang="en-US" sz="1400" u="none" strike="noStrike" dirty="0" smtClean="0">
                          <a:effectLst/>
                        </a:rPr>
                        <a:t>programs that is in process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60747890"/>
                  </a:ext>
                </a:extLst>
              </a:tr>
              <a:tr h="581888">
                <a:tc vMerge="1">
                  <a:txBody>
                    <a:bodyPr/>
                    <a:lstStyle/>
                    <a:p>
                      <a:endParaRPr lang="en-US"/>
                    </a:p>
                  </a:txBody>
                  <a:tcPr/>
                </a:tc>
                <a:tc>
                  <a:txBody>
                    <a:bodyPr/>
                    <a:lstStyle/>
                    <a:p>
                      <a:pPr algn="l" fontAlgn="ctr"/>
                      <a:r>
                        <a:rPr lang="en-US" sz="1400" u="none" strike="noStrike">
                          <a:effectLst/>
                        </a:rPr>
                        <a:t>Host alumni showcases, speaker series, and other industry events to expose students to career information and insights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952278857"/>
                  </a:ext>
                </a:extLst>
              </a:tr>
              <a:tr h="490645">
                <a:tc vMerge="1">
                  <a:txBody>
                    <a:bodyPr/>
                    <a:lstStyle/>
                    <a:p>
                      <a:endParaRPr lang="en-US"/>
                    </a:p>
                  </a:txBody>
                  <a:tcPr/>
                </a:tc>
                <a:tc>
                  <a:txBody>
                    <a:bodyPr/>
                    <a:lstStyle/>
                    <a:p>
                      <a:pPr algn="l" fontAlgn="ctr"/>
                      <a:r>
                        <a:rPr lang="en-US" sz="1400" u="none" strike="noStrike">
                          <a:effectLst/>
                        </a:rPr>
                        <a:t>Strengthen the CE alumni network via LinkedIn and other professional networks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1128030490"/>
                  </a:ext>
                </a:extLst>
              </a:tr>
              <a:tr h="490645">
                <a:tc>
                  <a:txBody>
                    <a:bodyPr/>
                    <a:lstStyle/>
                    <a:p>
                      <a:pPr algn="l" fontAlgn="ctr"/>
                      <a:r>
                        <a:rPr lang="en-US" sz="1400" u="none" strike="noStrike">
                          <a:effectLst/>
                        </a:rPr>
                        <a:t>Host high profile signature events</a:t>
                      </a:r>
                      <a:endParaRPr lang="en-US" sz="1400" b="0" i="0" u="none" strike="noStrike">
                        <a:solidFill>
                          <a:srgbClr val="58595B"/>
                        </a:solidFill>
                        <a:effectLst/>
                        <a:latin typeface="Arial" panose="020B0604020202020204" pitchFamily="34" charset="0"/>
                      </a:endParaRPr>
                    </a:p>
                  </a:txBody>
                  <a:tcPr marL="4885" marR="4885" marT="4885" marB="0" anchor="ctr"/>
                </a:tc>
                <a:tc>
                  <a:txBody>
                    <a:bodyPr/>
                    <a:lstStyle/>
                    <a:p>
                      <a:pPr algn="l" fontAlgn="ctr"/>
                      <a:r>
                        <a:rPr lang="en-US" sz="1400" u="none" strike="noStrike">
                          <a:effectLst/>
                        </a:rPr>
                        <a:t>Successfully launch the President's Annual Luncheon</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1475851926"/>
                  </a:ext>
                </a:extLst>
              </a:tr>
              <a:tr h="490645">
                <a:tc rowSpan="2">
                  <a:txBody>
                    <a:bodyPr/>
                    <a:lstStyle/>
                    <a:p>
                      <a:pPr algn="l" fontAlgn="ctr"/>
                      <a:r>
                        <a:rPr lang="en-US" sz="1400" u="none" strike="noStrike">
                          <a:effectLst/>
                        </a:rPr>
                        <a:t>Expand and enhance 2+2 relationships with 4-year universities</a:t>
                      </a:r>
                      <a:endParaRPr lang="en-US" sz="1400" b="0" i="0" u="none" strike="noStrike">
                        <a:solidFill>
                          <a:srgbClr val="58595B"/>
                        </a:solidFill>
                        <a:effectLst/>
                        <a:latin typeface="Arial" panose="020B0604020202020204" pitchFamily="34" charset="0"/>
                      </a:endParaRPr>
                    </a:p>
                  </a:txBody>
                  <a:tcPr marL="4885" marR="4885" marT="4885" marB="0" anchor="ctr"/>
                </a:tc>
                <a:tc>
                  <a:txBody>
                    <a:bodyPr/>
                    <a:lstStyle/>
                    <a:p>
                      <a:pPr algn="l" fontAlgn="ctr"/>
                      <a:r>
                        <a:rPr lang="en-US" sz="1400" u="none" strike="noStrike">
                          <a:effectLst/>
                        </a:rPr>
                        <a:t>Institutionalize STEM Center innovations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SSPC/IPC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2232028567"/>
                  </a:ext>
                </a:extLst>
              </a:tr>
              <a:tr h="245321">
                <a:tc vMerge="1">
                  <a:txBody>
                    <a:bodyPr/>
                    <a:lstStyle/>
                    <a:p>
                      <a:endParaRPr lang="en-US"/>
                    </a:p>
                  </a:txBody>
                  <a:tcPr/>
                </a:tc>
                <a:tc>
                  <a:txBody>
                    <a:bodyPr/>
                    <a:lstStyle/>
                    <a:p>
                      <a:pPr algn="l" fontAlgn="ctr"/>
                      <a:r>
                        <a:rPr lang="en-US" sz="1400" u="none" strike="noStrike">
                          <a:effectLst/>
                        </a:rPr>
                        <a:t>Re-launch the University Center</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SSPC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val="3617458760"/>
                  </a:ext>
                </a:extLst>
              </a:tr>
            </a:tbl>
          </a:graphicData>
        </a:graphic>
      </p:graphicFrame>
    </p:spTree>
    <p:extLst>
      <p:ext uri="{BB962C8B-B14F-4D97-AF65-F5344CB8AC3E}">
        <p14:creationId xmlns:p14="http://schemas.microsoft.com/office/powerpoint/2010/main" val="3237218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0" y="-2"/>
          <a:ext cx="12191998" cy="6896824"/>
        </p:xfrm>
        <a:graphic>
          <a:graphicData uri="http://schemas.openxmlformats.org/drawingml/2006/table">
            <a:tbl>
              <a:tblPr firstRow="1" firstCol="1" bandRow="1">
                <a:tableStyleId>{BDBED569-4797-4DF1-A0F4-6AAB3CD982D8}</a:tableStyleId>
              </a:tblPr>
              <a:tblGrid>
                <a:gridCol w="2999573">
                  <a:extLst>
                    <a:ext uri="{9D8B030D-6E8A-4147-A177-3AD203B41FA5}">
                      <a16:colId xmlns:a16="http://schemas.microsoft.com/office/drawing/2014/main" val="3090786974"/>
                    </a:ext>
                  </a:extLst>
                </a:gridCol>
                <a:gridCol w="4289988">
                  <a:extLst>
                    <a:ext uri="{9D8B030D-6E8A-4147-A177-3AD203B41FA5}">
                      <a16:colId xmlns:a16="http://schemas.microsoft.com/office/drawing/2014/main" val="2859476195"/>
                    </a:ext>
                  </a:extLst>
                </a:gridCol>
                <a:gridCol w="1298961">
                  <a:extLst>
                    <a:ext uri="{9D8B030D-6E8A-4147-A177-3AD203B41FA5}">
                      <a16:colId xmlns:a16="http://schemas.microsoft.com/office/drawing/2014/main" val="3558041179"/>
                    </a:ext>
                  </a:extLst>
                </a:gridCol>
                <a:gridCol w="1367328">
                  <a:extLst>
                    <a:ext uri="{9D8B030D-6E8A-4147-A177-3AD203B41FA5}">
                      <a16:colId xmlns:a16="http://schemas.microsoft.com/office/drawing/2014/main" val="3446003643"/>
                    </a:ext>
                  </a:extLst>
                </a:gridCol>
                <a:gridCol w="1504630">
                  <a:extLst>
                    <a:ext uri="{9D8B030D-6E8A-4147-A177-3AD203B41FA5}">
                      <a16:colId xmlns:a16="http://schemas.microsoft.com/office/drawing/2014/main" val="1499701221"/>
                    </a:ext>
                  </a:extLst>
                </a:gridCol>
                <a:gridCol w="731518">
                  <a:extLst>
                    <a:ext uri="{9D8B030D-6E8A-4147-A177-3AD203B41FA5}">
                      <a16:colId xmlns:a16="http://schemas.microsoft.com/office/drawing/2014/main" val="1002793993"/>
                    </a:ext>
                  </a:extLst>
                </a:gridCol>
              </a:tblGrid>
              <a:tr h="635267">
                <a:tc>
                  <a:txBody>
                    <a:bodyPr/>
                    <a:lstStyle/>
                    <a:p>
                      <a:pPr algn="l" fontAlgn="b"/>
                      <a:r>
                        <a:rPr lang="en-US" sz="1800" u="none" strike="noStrike" dirty="0">
                          <a:solidFill>
                            <a:schemeClr val="bg1"/>
                          </a:solidFill>
                          <a:effectLst/>
                        </a:rPr>
                        <a:t>Goal 3: </a:t>
                      </a:r>
                      <a:endParaRPr lang="en-US" sz="1800" u="none" strike="noStrike" dirty="0" smtClean="0">
                        <a:solidFill>
                          <a:schemeClr val="bg1"/>
                        </a:solidFill>
                        <a:effectLst/>
                      </a:endParaRPr>
                    </a:p>
                    <a:p>
                      <a:pPr algn="l" fontAlgn="b"/>
                      <a:r>
                        <a:rPr lang="en-US" sz="1800" u="none" strike="noStrike" dirty="0" smtClean="0">
                          <a:solidFill>
                            <a:schemeClr val="bg1"/>
                          </a:solidFill>
                          <a:effectLst/>
                        </a:rPr>
                        <a:t>Organizational </a:t>
                      </a:r>
                      <a:r>
                        <a:rPr lang="en-US" sz="1800" u="none" strike="noStrike" dirty="0">
                          <a:solidFill>
                            <a:schemeClr val="bg1"/>
                          </a:solidFill>
                          <a:effectLst/>
                        </a:rPr>
                        <a:t>Development  </a:t>
                      </a:r>
                      <a:endParaRPr lang="en-US" sz="1800" u="none" strike="noStrike" dirty="0" smtClean="0">
                        <a:solidFill>
                          <a:schemeClr val="bg1"/>
                        </a:solidFill>
                        <a:effectLst/>
                      </a:endParaRPr>
                    </a:p>
                    <a:p>
                      <a:pPr algn="l" fontAlgn="b"/>
                      <a:r>
                        <a:rPr lang="en-US" sz="1400" u="none" strike="noStrike" dirty="0" smtClean="0">
                          <a:solidFill>
                            <a:schemeClr val="bg1"/>
                          </a:solidFill>
                          <a:effectLst/>
                        </a:rPr>
                        <a:t>Desired </a:t>
                      </a:r>
                      <a:r>
                        <a:rPr lang="en-US" sz="1400" u="none" strike="noStrike" dirty="0">
                          <a:solidFill>
                            <a:schemeClr val="bg1"/>
                          </a:solidFill>
                          <a:effectLst/>
                        </a:rPr>
                        <a:t>Outcomes</a:t>
                      </a:r>
                      <a:endParaRPr lang="en-US" sz="1400" b="0" i="0" u="none" strike="noStrike" dirty="0">
                        <a:solidFill>
                          <a:schemeClr val="bg1"/>
                        </a:solidFill>
                        <a:effectLst/>
                        <a:latin typeface="Calibri" panose="020F0502020204030204" pitchFamily="34" charset="0"/>
                      </a:endParaRPr>
                    </a:p>
                  </a:txBody>
                  <a:tcPr marL="5061" marR="5061" marT="5061" marB="0" anchor="b">
                    <a:solidFill>
                      <a:schemeClr val="accent5">
                        <a:lumMod val="75000"/>
                      </a:schemeClr>
                    </a:solidFill>
                  </a:tcPr>
                </a:tc>
                <a:tc>
                  <a:txBody>
                    <a:bodyPr/>
                    <a:lstStyle/>
                    <a:p>
                      <a:pPr algn="l" fontAlgn="b"/>
                      <a:r>
                        <a:rPr lang="en-US" sz="1400" u="none" strike="noStrike" dirty="0">
                          <a:effectLst/>
                        </a:rPr>
                        <a:t>Action Steps to be </a:t>
                      </a:r>
                      <a:r>
                        <a:rPr lang="en-US" sz="1400" u="none" strike="noStrike" dirty="0" smtClean="0">
                          <a:effectLst/>
                        </a:rPr>
                        <a:t>Implemented in 2018-19</a:t>
                      </a:r>
                      <a:endParaRPr lang="en-US" sz="14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a:effectLst/>
                        </a:rPr>
                        <a:t>Timeline</a:t>
                      </a:r>
                      <a:endParaRPr lang="en-US" sz="14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a:effectLst/>
                        </a:rPr>
                        <a:t>Responsible Parties</a:t>
                      </a:r>
                      <a:endParaRPr lang="en-US" sz="14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smtClean="0">
                          <a:effectLst/>
                        </a:rPr>
                        <a:t>Planning Council Lead</a:t>
                      </a:r>
                      <a:endParaRPr lang="en-US" sz="1400" b="1"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a:effectLst/>
                        </a:rPr>
                        <a:t>Resources</a:t>
                      </a:r>
                      <a:endParaRPr lang="en-US" sz="1400" b="0" i="0" u="none" strike="noStrike" dirty="0">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1591948999"/>
                  </a:ext>
                </a:extLst>
              </a:tr>
              <a:tr h="478537">
                <a:tc>
                  <a:txBody>
                    <a:bodyPr/>
                    <a:lstStyle/>
                    <a:p>
                      <a:pPr algn="l" fontAlgn="ctr"/>
                      <a:r>
                        <a:rPr lang="en-US" sz="1400" u="none" strike="noStrike">
                          <a:effectLst/>
                        </a:rPr>
                        <a:t>Implement the Professional Learning Plan to support student success and promote equity.</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Update provisional 2017-18 plan and develop new, 2019-2022 plan</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2837386118"/>
                  </a:ext>
                </a:extLst>
              </a:tr>
              <a:tr h="478537">
                <a:tc rowSpan="4">
                  <a:txBody>
                    <a:bodyPr/>
                    <a:lstStyle/>
                    <a:p>
                      <a:pPr algn="l" fontAlgn="ctr"/>
                      <a:r>
                        <a:rPr lang="en-US" sz="1400" u="none" strike="noStrike">
                          <a:effectLst/>
                        </a:rPr>
                        <a:t>Implement Guided Pathways-like design principles to help address equity gaps.</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Clarify Academic Pathways (see Goal 1)</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1375446318"/>
                  </a:ext>
                </a:extLst>
              </a:tr>
              <a:tr h="240144">
                <a:tc vMerge="1">
                  <a:txBody>
                    <a:bodyPr/>
                    <a:lstStyle/>
                    <a:p>
                      <a:endParaRPr lang="en-US"/>
                    </a:p>
                  </a:txBody>
                  <a:tcPr/>
                </a:tc>
                <a:tc>
                  <a:txBody>
                    <a:bodyPr/>
                    <a:lstStyle/>
                    <a:p>
                      <a:pPr algn="l" fontAlgn="ctr"/>
                      <a:r>
                        <a:rPr lang="en-US" sz="1400" u="none" strike="noStrike">
                          <a:effectLst/>
                        </a:rPr>
                        <a:t>Facilitate Career Exploration (see Goal 2)</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IPC/SSPC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2653409258"/>
                  </a:ext>
                </a:extLst>
              </a:tr>
              <a:tr h="478537">
                <a:tc vMerge="1">
                  <a:txBody>
                    <a:bodyPr/>
                    <a:lstStyle/>
                    <a:p>
                      <a:endParaRPr lang="en-US"/>
                    </a:p>
                  </a:txBody>
                  <a:tcPr/>
                </a:tc>
                <a:tc>
                  <a:txBody>
                    <a:bodyPr/>
                    <a:lstStyle/>
                    <a:p>
                      <a:pPr algn="l" fontAlgn="ctr"/>
                      <a:r>
                        <a:rPr lang="en-US" sz="1400" u="none" strike="noStrike">
                          <a:effectLst/>
                        </a:rPr>
                        <a:t>Identify and address business process barriers (see Goal 1)</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SSPC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2513604165"/>
                  </a:ext>
                </a:extLst>
              </a:tr>
              <a:tr h="717806">
                <a:tc vMerge="1">
                  <a:txBody>
                    <a:bodyPr/>
                    <a:lstStyle/>
                    <a:p>
                      <a:endParaRPr lang="en-US"/>
                    </a:p>
                  </a:txBody>
                  <a:tcPr/>
                </a:tc>
                <a:tc>
                  <a:txBody>
                    <a:bodyPr/>
                    <a:lstStyle/>
                    <a:p>
                      <a:pPr algn="l" fontAlgn="ctr"/>
                      <a:r>
                        <a:rPr lang="en-US" sz="1400" u="none" strike="noStrike">
                          <a:effectLst/>
                        </a:rPr>
                        <a:t>Align the Strategic Enrollment Plan strategies with those emerging from the Guided Pathways work</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IPC/SSPC/PRIE</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4100801627"/>
                  </a:ext>
                </a:extLst>
              </a:tr>
              <a:tr h="936768">
                <a:tc>
                  <a:txBody>
                    <a:bodyPr/>
                    <a:lstStyle/>
                    <a:p>
                      <a:pPr algn="l" fontAlgn="ctr"/>
                      <a:r>
                        <a:rPr lang="en-US" sz="1400" u="none" strike="noStrike" dirty="0">
                          <a:effectLst/>
                        </a:rPr>
                        <a:t>Institutionalize effective structures and best practices of </a:t>
                      </a:r>
                      <a:r>
                        <a:rPr lang="en-US" sz="1400" u="none" strike="noStrike" dirty="0" smtClean="0">
                          <a:effectLst/>
                        </a:rPr>
                        <a:t>HSI </a:t>
                      </a:r>
                      <a:r>
                        <a:rPr lang="en-US" sz="1400" u="none" strike="noStrike" dirty="0">
                          <a:effectLst/>
                        </a:rPr>
                        <a:t>in order to reduce the achievement gap.</a:t>
                      </a:r>
                      <a:endParaRPr lang="en-US" sz="1400" b="0" i="0" u="none" strike="noStrike" dirty="0">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dirty="0">
                          <a:effectLst/>
                        </a:rPr>
                        <a:t>Institutionalize effective practices as part of the Guided Pathways work (see Goal 1)</a:t>
                      </a:r>
                      <a:endParaRPr lang="en-US" sz="1400" b="0" i="1" u="none" strike="noStrike" dirty="0">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SSPC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245877926"/>
                  </a:ext>
                </a:extLst>
              </a:tr>
              <a:tr h="240144">
                <a:tc rowSpan="2">
                  <a:txBody>
                    <a:bodyPr/>
                    <a:lstStyle/>
                    <a:p>
                      <a:pPr algn="l" fontAlgn="ctr"/>
                      <a:r>
                        <a:rPr lang="en-US" sz="1400" u="none" strike="noStrike">
                          <a:effectLst/>
                        </a:rPr>
                        <a:t>Update and implement Facilities Master Plan</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Collaborate with the District to update Plan</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835144846"/>
                  </a:ext>
                </a:extLst>
              </a:tr>
              <a:tr h="717806">
                <a:tc vMerge="1">
                  <a:txBody>
                    <a:bodyPr/>
                    <a:lstStyle/>
                    <a:p>
                      <a:endParaRPr lang="en-US"/>
                    </a:p>
                  </a:txBody>
                  <a:tcPr/>
                </a:tc>
                <a:tc>
                  <a:txBody>
                    <a:bodyPr/>
                    <a:lstStyle/>
                    <a:p>
                      <a:pPr algn="l" fontAlgn="ctr"/>
                      <a:r>
                        <a:rPr lang="en-US" sz="1400" u="none" strike="noStrike" dirty="0">
                          <a:effectLst/>
                        </a:rPr>
                        <a:t>Complete new buildings (1 and 23); renovate building 9 with minimum impact on students and staff</a:t>
                      </a:r>
                      <a:endParaRPr lang="en-US" sz="1400" b="0" i="1" u="none" strike="noStrike" dirty="0">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IPC/SSPC/APC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1822554783"/>
                  </a:ext>
                </a:extLst>
              </a:tr>
              <a:tr h="478537">
                <a:tc>
                  <a:txBody>
                    <a:bodyPr/>
                    <a:lstStyle/>
                    <a:p>
                      <a:pPr algn="l" fontAlgn="ctr"/>
                      <a:r>
                        <a:rPr lang="en-US" sz="1400" u="none" strike="noStrike">
                          <a:effectLst/>
                        </a:rPr>
                        <a:t>Integrate planning and resource allocation process</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Implement PBC-approved changes to program review timeline and processes</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996968806"/>
                  </a:ext>
                </a:extLst>
              </a:tr>
              <a:tr h="478537">
                <a:tc>
                  <a:txBody>
                    <a:bodyPr/>
                    <a:lstStyle/>
                    <a:p>
                      <a:pPr algn="l" fontAlgn="ctr"/>
                      <a:r>
                        <a:rPr lang="en-US" sz="1400" u="none" strike="noStrike">
                          <a:effectLst/>
                        </a:rPr>
                        <a:t>Improve participatory governance process (and update Manual)</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PBC Governance Work Group to review and update</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PBC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3169791505"/>
                  </a:ext>
                </a:extLst>
              </a:tr>
              <a:tr h="717806">
                <a:tc>
                  <a:txBody>
                    <a:bodyPr/>
                    <a:lstStyle/>
                    <a:p>
                      <a:pPr algn="l" fontAlgn="ctr"/>
                      <a:r>
                        <a:rPr lang="en-US" sz="1400" u="none" strike="noStrike">
                          <a:effectLst/>
                        </a:rPr>
                        <a:t>Maintain accreditation status</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Complete Institutional Self-Evaluation Report and identify top priority projects for Quality Focus Essay</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IPC/SSPC/APC/PRIE</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val="2982340451"/>
                  </a:ext>
                </a:extLst>
              </a:tr>
            </a:tbl>
          </a:graphicData>
        </a:graphic>
      </p:graphicFrame>
    </p:spTree>
    <p:extLst>
      <p:ext uri="{BB962C8B-B14F-4D97-AF65-F5344CB8AC3E}">
        <p14:creationId xmlns:p14="http://schemas.microsoft.com/office/powerpoint/2010/main" val="1251953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srcRect l="26664" t="-978" r="21852" b="978"/>
          <a:stretch/>
        </p:blipFill>
        <p:spPr>
          <a:xfrm>
            <a:off x="1223319" y="-64638"/>
            <a:ext cx="9825681" cy="6922638"/>
          </a:xfrm>
          <a:prstGeom prst="rect">
            <a:avLst/>
          </a:prstGeom>
        </p:spPr>
      </p:pic>
    </p:spTree>
    <p:extLst>
      <p:ext uri="{BB962C8B-B14F-4D97-AF65-F5344CB8AC3E}">
        <p14:creationId xmlns:p14="http://schemas.microsoft.com/office/powerpoint/2010/main" val="1643873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8912" y="25348"/>
            <a:ext cx="10860242" cy="6832652"/>
          </a:xfrm>
          <a:prstGeom prst="rect">
            <a:avLst/>
          </a:prstGeom>
        </p:spPr>
      </p:pic>
    </p:spTree>
    <p:extLst>
      <p:ext uri="{BB962C8B-B14F-4D97-AF65-F5344CB8AC3E}">
        <p14:creationId xmlns:p14="http://schemas.microsoft.com/office/powerpoint/2010/main" val="2705760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18004</TotalTime>
  <Words>2435</Words>
  <Application>Microsoft Office PowerPoint</Application>
  <PresentationFormat>Widescreen</PresentationFormat>
  <Paragraphs>543</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Myriad Pro Light</vt:lpstr>
      <vt:lpstr>Source Sans Pro Semibold</vt:lpstr>
      <vt:lpstr>Times New Roman</vt:lpstr>
      <vt:lpstr>Office Theme</vt:lpstr>
      <vt:lpstr>Annual Plan</vt:lpstr>
      <vt:lpstr>The College Annual Plan</vt:lpstr>
      <vt:lpstr>College Mission</vt:lpstr>
      <vt:lpstr>Education Master Plan</vt:lpstr>
      <vt:lpstr>PowerPoint Presentation</vt:lpstr>
      <vt:lpstr>PowerPoint Presentation</vt:lpstr>
      <vt:lpstr>PowerPoint Presentation</vt:lpstr>
      <vt:lpstr>PowerPoint Presentation</vt:lpstr>
      <vt:lpstr>PowerPoint Presentation</vt:lpstr>
      <vt:lpstr>Cañada College Planning Calendar</vt:lpstr>
      <vt:lpstr>PowerPoint Presentation</vt:lpstr>
      <vt:lpstr>Appendix A: Program Goals &amp; 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Karen</dc:creator>
  <cp:lastModifiedBy>Engel, Karen</cp:lastModifiedBy>
  <cp:revision>89</cp:revision>
  <dcterms:created xsi:type="dcterms:W3CDTF">2018-10-07T16:55:28Z</dcterms:created>
  <dcterms:modified xsi:type="dcterms:W3CDTF">2018-11-15T23:49:13Z</dcterms:modified>
</cp:coreProperties>
</file>