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01" r:id="rId6"/>
  </p:sldMasterIdLst>
  <p:notesMasterIdLst>
    <p:notesMasterId r:id="rId56"/>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06"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tlali Curincit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Graduate%20data%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Graduate%20data%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Graduate%20data%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Sheet3!$K$62</c:f>
              <c:strCache>
                <c:ptCount val="1"/>
                <c:pt idx="0">
                  <c:v>Total Graduates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Sheet3!$J$63:$J$67</c:f>
              <c:strCache>
                <c:ptCount val="5"/>
                <c:pt idx="0">
                  <c:v>2016-17</c:v>
                </c:pt>
                <c:pt idx="1">
                  <c:v>2017-18</c:v>
                </c:pt>
                <c:pt idx="2">
                  <c:v>2018-19</c:v>
                </c:pt>
                <c:pt idx="3">
                  <c:v>2019-20</c:v>
                </c:pt>
                <c:pt idx="4">
                  <c:v>2020-21</c:v>
                </c:pt>
              </c:strCache>
            </c:strRef>
          </c:cat>
          <c:val>
            <c:numRef>
              <c:f>Sheet3!$K$63:$K$67</c:f>
              <c:numCache>
                <c:formatCode>General</c:formatCode>
                <c:ptCount val="5"/>
                <c:pt idx="0">
                  <c:v>566</c:v>
                </c:pt>
                <c:pt idx="1">
                  <c:v>563</c:v>
                </c:pt>
                <c:pt idx="2">
                  <c:v>528</c:v>
                </c:pt>
                <c:pt idx="3">
                  <c:v>515</c:v>
                </c:pt>
              </c:numCache>
            </c:numRef>
          </c:val>
          <c:smooth val="0"/>
          <c:extLst>
            <c:ext xmlns:c16="http://schemas.microsoft.com/office/drawing/2014/chart" uri="{C3380CC4-5D6E-409C-BE32-E72D297353CC}">
              <c16:uniqueId val="{00000000-FA27-4FBA-ACB6-F8745833EDEB}"/>
            </c:ext>
          </c:extLst>
        </c:ser>
        <c:ser>
          <c:idx val="1"/>
          <c:order val="1"/>
          <c:tx>
            <c:strRef>
              <c:f>Sheet3!$L$62</c:f>
              <c:strCache>
                <c:ptCount val="1"/>
                <c:pt idx="0">
                  <c:v>Forcast</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Sheet3!$J$63:$J$67</c:f>
              <c:strCache>
                <c:ptCount val="5"/>
                <c:pt idx="0">
                  <c:v>2016-17</c:v>
                </c:pt>
                <c:pt idx="1">
                  <c:v>2017-18</c:v>
                </c:pt>
                <c:pt idx="2">
                  <c:v>2018-19</c:v>
                </c:pt>
                <c:pt idx="3">
                  <c:v>2019-20</c:v>
                </c:pt>
                <c:pt idx="4">
                  <c:v>2020-21</c:v>
                </c:pt>
              </c:strCache>
            </c:strRef>
          </c:cat>
          <c:val>
            <c:numRef>
              <c:f>Sheet3!$L$63:$L$67</c:f>
              <c:numCache>
                <c:formatCode>General</c:formatCode>
                <c:ptCount val="5"/>
                <c:pt idx="3">
                  <c:v>515</c:v>
                </c:pt>
                <c:pt idx="4">
                  <c:v>626</c:v>
                </c:pt>
              </c:numCache>
            </c:numRef>
          </c:val>
          <c:smooth val="0"/>
          <c:extLst>
            <c:ext xmlns:c16="http://schemas.microsoft.com/office/drawing/2014/chart" uri="{C3380CC4-5D6E-409C-BE32-E72D297353CC}">
              <c16:uniqueId val="{00000001-FA27-4FBA-ACB6-F8745833EDEB}"/>
            </c:ext>
          </c:extLst>
        </c:ser>
        <c:dLbls>
          <c:dLblPos val="t"/>
          <c:showLegendKey val="0"/>
          <c:showVal val="1"/>
          <c:showCatName val="0"/>
          <c:showSerName val="0"/>
          <c:showPercent val="0"/>
          <c:showBubbleSize val="0"/>
        </c:dLbls>
        <c:smooth val="0"/>
        <c:axId val="599702128"/>
        <c:axId val="599703376"/>
      </c:lineChart>
      <c:catAx>
        <c:axId val="59970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9703376"/>
        <c:crosses val="autoZero"/>
        <c:auto val="1"/>
        <c:lblAlgn val="ctr"/>
        <c:lblOffset val="100"/>
        <c:noMultiLvlLbl val="0"/>
      </c:catAx>
      <c:valAx>
        <c:axId val="599703376"/>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97021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Sheet3!$K$43</c:f>
              <c:strCache>
                <c:ptCount val="1"/>
                <c:pt idx="0">
                  <c:v>Total Degrees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Sheet3!$J$44:$J$48</c:f>
              <c:strCache>
                <c:ptCount val="5"/>
                <c:pt idx="0">
                  <c:v>2016-17</c:v>
                </c:pt>
                <c:pt idx="1">
                  <c:v>2017-18</c:v>
                </c:pt>
                <c:pt idx="2">
                  <c:v>2018-19</c:v>
                </c:pt>
                <c:pt idx="3">
                  <c:v>2019-20</c:v>
                </c:pt>
                <c:pt idx="4">
                  <c:v>2020-21</c:v>
                </c:pt>
              </c:strCache>
            </c:strRef>
          </c:cat>
          <c:val>
            <c:numRef>
              <c:f>Sheet3!$K$44:$K$48</c:f>
              <c:numCache>
                <c:formatCode>General</c:formatCode>
                <c:ptCount val="5"/>
                <c:pt idx="0">
                  <c:v>589</c:v>
                </c:pt>
                <c:pt idx="1">
                  <c:v>569</c:v>
                </c:pt>
                <c:pt idx="2">
                  <c:v>630</c:v>
                </c:pt>
                <c:pt idx="3">
                  <c:v>623</c:v>
                </c:pt>
              </c:numCache>
            </c:numRef>
          </c:val>
          <c:smooth val="0"/>
          <c:extLst>
            <c:ext xmlns:c16="http://schemas.microsoft.com/office/drawing/2014/chart" uri="{C3380CC4-5D6E-409C-BE32-E72D297353CC}">
              <c16:uniqueId val="{00000000-300D-4859-9E62-18054F32FB00}"/>
            </c:ext>
          </c:extLst>
        </c:ser>
        <c:ser>
          <c:idx val="1"/>
          <c:order val="1"/>
          <c:tx>
            <c:strRef>
              <c:f>Sheet3!$L$43</c:f>
              <c:strCache>
                <c:ptCount val="1"/>
                <c:pt idx="0">
                  <c:v>Forcast</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Sheet3!$J$44:$J$48</c:f>
              <c:strCache>
                <c:ptCount val="5"/>
                <c:pt idx="0">
                  <c:v>2016-17</c:v>
                </c:pt>
                <c:pt idx="1">
                  <c:v>2017-18</c:v>
                </c:pt>
                <c:pt idx="2">
                  <c:v>2018-19</c:v>
                </c:pt>
                <c:pt idx="3">
                  <c:v>2019-20</c:v>
                </c:pt>
                <c:pt idx="4">
                  <c:v>2020-21</c:v>
                </c:pt>
              </c:strCache>
            </c:strRef>
          </c:cat>
          <c:val>
            <c:numRef>
              <c:f>Sheet3!$L$44:$L$48</c:f>
              <c:numCache>
                <c:formatCode>General</c:formatCode>
                <c:ptCount val="5"/>
                <c:pt idx="3">
                  <c:v>623</c:v>
                </c:pt>
                <c:pt idx="4" formatCode="0">
                  <c:v>801</c:v>
                </c:pt>
              </c:numCache>
            </c:numRef>
          </c:val>
          <c:smooth val="0"/>
          <c:extLst>
            <c:ext xmlns:c16="http://schemas.microsoft.com/office/drawing/2014/chart" uri="{C3380CC4-5D6E-409C-BE32-E72D297353CC}">
              <c16:uniqueId val="{00000001-300D-4859-9E62-18054F32FB00}"/>
            </c:ext>
          </c:extLst>
        </c:ser>
        <c:dLbls>
          <c:dLblPos val="t"/>
          <c:showLegendKey val="0"/>
          <c:showVal val="1"/>
          <c:showCatName val="0"/>
          <c:showSerName val="0"/>
          <c:showPercent val="0"/>
          <c:showBubbleSize val="0"/>
        </c:dLbls>
        <c:smooth val="0"/>
        <c:axId val="1543415088"/>
        <c:axId val="1543407600"/>
      </c:lineChart>
      <c:catAx>
        <c:axId val="154341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407600"/>
        <c:crosses val="autoZero"/>
        <c:auto val="1"/>
        <c:lblAlgn val="ctr"/>
        <c:lblOffset val="100"/>
        <c:noMultiLvlLbl val="0"/>
      </c:catAx>
      <c:valAx>
        <c:axId val="1543407600"/>
        <c:scaling>
          <c:orientation val="minMax"/>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4150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'[Graduate data 2021.xlsx]Sheet3'!$K$50</c:f>
              <c:strCache>
                <c:ptCount val="1"/>
                <c:pt idx="0">
                  <c:v>Total Certificates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'[Graduate data 2021.xlsx]Sheet3'!$J$51:$J$55</c:f>
              <c:strCache>
                <c:ptCount val="5"/>
                <c:pt idx="0">
                  <c:v>2016-17</c:v>
                </c:pt>
                <c:pt idx="1">
                  <c:v>2017-18</c:v>
                </c:pt>
                <c:pt idx="2">
                  <c:v>2018-19</c:v>
                </c:pt>
                <c:pt idx="3">
                  <c:v>2019-20</c:v>
                </c:pt>
                <c:pt idx="4">
                  <c:v>2020-21</c:v>
                </c:pt>
              </c:strCache>
            </c:strRef>
          </c:cat>
          <c:val>
            <c:numRef>
              <c:f>'[Graduate data 2021.xlsx]Sheet3'!$K$51:$K$55</c:f>
              <c:numCache>
                <c:formatCode>General</c:formatCode>
                <c:ptCount val="5"/>
                <c:pt idx="0">
                  <c:v>302</c:v>
                </c:pt>
                <c:pt idx="1">
                  <c:v>373</c:v>
                </c:pt>
                <c:pt idx="2">
                  <c:v>289</c:v>
                </c:pt>
                <c:pt idx="3">
                  <c:v>259</c:v>
                </c:pt>
              </c:numCache>
            </c:numRef>
          </c:val>
          <c:smooth val="0"/>
          <c:extLst>
            <c:ext xmlns:c16="http://schemas.microsoft.com/office/drawing/2014/chart" uri="{C3380CC4-5D6E-409C-BE32-E72D297353CC}">
              <c16:uniqueId val="{00000000-FD28-4637-8C27-CB7372F3ACFD}"/>
            </c:ext>
          </c:extLst>
        </c:ser>
        <c:ser>
          <c:idx val="1"/>
          <c:order val="1"/>
          <c:tx>
            <c:strRef>
              <c:f>'[Graduate data 2021.xlsx]Sheet3'!$L$50</c:f>
              <c:strCache>
                <c:ptCount val="1"/>
                <c:pt idx="0">
                  <c:v>Forcast</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'[Graduate data 2021.xlsx]Sheet3'!$J$51:$J$55</c:f>
              <c:strCache>
                <c:ptCount val="5"/>
                <c:pt idx="0">
                  <c:v>2016-17</c:v>
                </c:pt>
                <c:pt idx="1">
                  <c:v>2017-18</c:v>
                </c:pt>
                <c:pt idx="2">
                  <c:v>2018-19</c:v>
                </c:pt>
                <c:pt idx="3">
                  <c:v>2019-20</c:v>
                </c:pt>
                <c:pt idx="4">
                  <c:v>2020-21</c:v>
                </c:pt>
              </c:strCache>
            </c:strRef>
          </c:cat>
          <c:val>
            <c:numRef>
              <c:f>'[Graduate data 2021.xlsx]Sheet3'!$L$51:$L$55</c:f>
              <c:numCache>
                <c:formatCode>General</c:formatCode>
                <c:ptCount val="5"/>
                <c:pt idx="3">
                  <c:v>259</c:v>
                </c:pt>
                <c:pt idx="4" formatCode="0">
                  <c:v>328</c:v>
                </c:pt>
              </c:numCache>
            </c:numRef>
          </c:val>
          <c:smooth val="0"/>
          <c:extLst>
            <c:ext xmlns:c16="http://schemas.microsoft.com/office/drawing/2014/chart" uri="{C3380CC4-5D6E-409C-BE32-E72D297353CC}">
              <c16:uniqueId val="{00000001-FD28-4637-8C27-CB7372F3ACFD}"/>
            </c:ext>
          </c:extLst>
        </c:ser>
        <c:dLbls>
          <c:dLblPos val="t"/>
          <c:showLegendKey val="0"/>
          <c:showVal val="1"/>
          <c:showCatName val="0"/>
          <c:showSerName val="0"/>
          <c:showPercent val="0"/>
          <c:showBubbleSize val="0"/>
        </c:dLbls>
        <c:smooth val="0"/>
        <c:axId val="1543396512"/>
        <c:axId val="1543400672"/>
      </c:lineChart>
      <c:catAx>
        <c:axId val="15433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400672"/>
        <c:crosses val="autoZero"/>
        <c:auto val="1"/>
        <c:lblAlgn val="ctr"/>
        <c:lblOffset val="100"/>
        <c:noMultiLvlLbl val="0"/>
      </c:catAx>
      <c:valAx>
        <c:axId val="1543400672"/>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3965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DD0D-46C4-8D6D-F777C9414F69}"/>
              </c:ext>
            </c:extLst>
          </c:dPt>
          <c:dPt>
            <c:idx val="1"/>
            <c:bubble3D val="0"/>
            <c:spPr>
              <a:noFill/>
              <a:ln w="19050">
                <a:solidFill>
                  <a:srgbClr val="006342"/>
                </a:solidFill>
              </a:ln>
              <a:effectLst/>
            </c:spPr>
            <c:extLst>
              <c:ext xmlns:c16="http://schemas.microsoft.com/office/drawing/2014/chart" uri="{C3380CC4-5D6E-409C-BE32-E72D297353CC}">
                <c16:uniqueId val="{00000003-DD0D-46C4-8D6D-F777C9414F6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DD0D-46C4-8D6D-F777C9414F6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Sheet1!$A$2:$B$2</c:f>
              <c:numCache>
                <c:formatCode>0%</c:formatCode>
                <c:ptCount val="2"/>
                <c:pt idx="0">
                  <c:v>0.2</c:v>
                </c:pt>
                <c:pt idx="1">
                  <c:v>0.8</c:v>
                </c:pt>
              </c:numCache>
            </c:numRef>
          </c:val>
          <c:extLst>
            <c:ext xmlns:c16="http://schemas.microsoft.com/office/drawing/2014/chart" uri="{C3380CC4-5D6E-409C-BE32-E72D297353CC}">
              <c16:uniqueId val="{00000004-DD0D-46C4-8D6D-F777C9414F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F2F9-4EDC-ADC6-707FF595B6C7}"/>
              </c:ext>
            </c:extLst>
          </c:dPt>
          <c:dPt>
            <c:idx val="1"/>
            <c:bubble3D val="0"/>
            <c:spPr>
              <a:noFill/>
              <a:ln w="19050">
                <a:solidFill>
                  <a:srgbClr val="006342"/>
                </a:solidFill>
              </a:ln>
              <a:effectLst/>
            </c:spPr>
            <c:extLst>
              <c:ext xmlns:c16="http://schemas.microsoft.com/office/drawing/2014/chart" uri="{C3380CC4-5D6E-409C-BE32-E72D297353CC}">
                <c16:uniqueId val="{00000003-F2F9-4EDC-ADC6-707FF595B6C7}"/>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9-4EDC-ADC6-707FF595B6C7}"/>
                </c:ext>
              </c:extLst>
            </c:dLbl>
            <c:dLbl>
              <c:idx val="1"/>
              <c:delete val="1"/>
              <c:extLst>
                <c:ext xmlns:c15="http://schemas.microsoft.com/office/drawing/2012/chart" uri="{CE6537A1-D6FC-4f65-9D91-7224C49458BB}"/>
                <c:ext xmlns:c16="http://schemas.microsoft.com/office/drawing/2014/chart" uri="{C3380CC4-5D6E-409C-BE32-E72D297353CC}">
                  <c16:uniqueId val="{00000003-F2F9-4EDC-ADC6-707FF595B6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F2F9-4EDC-ADC6-707FF595B6C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7B91-474E-8B45-34DD01DC984B}"/>
              </c:ext>
            </c:extLst>
          </c:dPt>
          <c:dPt>
            <c:idx val="1"/>
            <c:bubble3D val="0"/>
            <c:spPr>
              <a:noFill/>
              <a:ln w="19050">
                <a:solidFill>
                  <a:srgbClr val="006342"/>
                </a:solidFill>
              </a:ln>
              <a:effectLst/>
            </c:spPr>
            <c:extLst>
              <c:ext xmlns:c16="http://schemas.microsoft.com/office/drawing/2014/chart" uri="{C3380CC4-5D6E-409C-BE32-E72D297353CC}">
                <c16:uniqueId val="{00000003-7B91-474E-8B45-34DD01DC984B}"/>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91-474E-8B45-34DD01DC984B}"/>
                </c:ext>
              </c:extLst>
            </c:dLbl>
            <c:dLbl>
              <c:idx val="1"/>
              <c:delete val="1"/>
              <c:extLst>
                <c:ext xmlns:c15="http://schemas.microsoft.com/office/drawing/2012/chart" uri="{CE6537A1-D6FC-4f65-9D91-7224C49458BB}"/>
                <c:ext xmlns:c16="http://schemas.microsoft.com/office/drawing/2014/chart" uri="{C3380CC4-5D6E-409C-BE32-E72D297353CC}">
                  <c16:uniqueId val="{00000003-7B91-474E-8B45-34DD01DC98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7B91-474E-8B45-34DD01DC984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47EE-41E3-B2F8-87375BBFD1C1}"/>
              </c:ext>
            </c:extLst>
          </c:dPt>
          <c:dPt>
            <c:idx val="1"/>
            <c:bubble3D val="0"/>
            <c:spPr>
              <a:noFill/>
              <a:ln w="19050">
                <a:solidFill>
                  <a:srgbClr val="006342"/>
                </a:solidFill>
              </a:ln>
              <a:effectLst/>
            </c:spPr>
            <c:extLst>
              <c:ext xmlns:c16="http://schemas.microsoft.com/office/drawing/2014/chart" uri="{C3380CC4-5D6E-409C-BE32-E72D297353CC}">
                <c16:uniqueId val="{00000003-47EE-41E3-B2F8-87375BBFD1C1}"/>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EE-41E3-B2F8-87375BBFD1C1}"/>
                </c:ext>
              </c:extLst>
            </c:dLbl>
            <c:dLbl>
              <c:idx val="1"/>
              <c:delete val="1"/>
              <c:extLst>
                <c:ext xmlns:c15="http://schemas.microsoft.com/office/drawing/2012/chart" uri="{CE6537A1-D6FC-4f65-9D91-7224C49458BB}"/>
                <c:ext xmlns:c16="http://schemas.microsoft.com/office/drawing/2014/chart" uri="{C3380CC4-5D6E-409C-BE32-E72D297353CC}">
                  <c16:uniqueId val="{00000003-47EE-41E3-B2F8-87375BBFD1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47EE-41E3-B2F8-87375BBFD1C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CAD0-4C8A-8FCA-C5B15167C83A}"/>
              </c:ext>
            </c:extLst>
          </c:dPt>
          <c:dPt>
            <c:idx val="1"/>
            <c:bubble3D val="0"/>
            <c:spPr>
              <a:noFill/>
              <a:ln w="19050">
                <a:solidFill>
                  <a:srgbClr val="006342"/>
                </a:solidFill>
              </a:ln>
              <a:effectLst/>
            </c:spPr>
            <c:extLst>
              <c:ext xmlns:c16="http://schemas.microsoft.com/office/drawing/2014/chart" uri="{C3380CC4-5D6E-409C-BE32-E72D297353CC}">
                <c16:uniqueId val="{00000003-CAD0-4C8A-8FCA-C5B15167C83A}"/>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D0-4C8A-8FCA-C5B15167C83A}"/>
                </c:ext>
              </c:extLst>
            </c:dLbl>
            <c:dLbl>
              <c:idx val="1"/>
              <c:delete val="1"/>
              <c:extLst>
                <c:ext xmlns:c15="http://schemas.microsoft.com/office/drawing/2012/chart" uri="{CE6537A1-D6FC-4f65-9D91-7224C49458BB}"/>
                <c:ext xmlns:c16="http://schemas.microsoft.com/office/drawing/2014/chart" uri="{C3380CC4-5D6E-409C-BE32-E72D297353CC}">
                  <c16:uniqueId val="{00000003-CAD0-4C8A-8FCA-C5B15167C8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0.4</c:v>
                </c:pt>
                <c:pt idx="1">
                  <c:v>0.6</c:v>
                </c:pt>
              </c:numCache>
            </c:numRef>
          </c:val>
          <c:extLst>
            <c:ext xmlns:c16="http://schemas.microsoft.com/office/drawing/2014/chart" uri="{C3380CC4-5D6E-409C-BE32-E72D297353CC}">
              <c16:uniqueId val="{00000004-CAD0-4C8A-8FCA-C5B15167C83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06342"/>
            </a:solidFill>
          </c:spPr>
          <c:explosion val="6"/>
          <c:dPt>
            <c:idx val="0"/>
            <c:bubble3D val="0"/>
            <c:spPr>
              <a:solidFill>
                <a:srgbClr val="006342"/>
              </a:solidFill>
              <a:ln w="19050">
                <a:solidFill>
                  <a:schemeClr val="lt1"/>
                </a:solidFill>
              </a:ln>
              <a:effectLst/>
            </c:spPr>
            <c:extLst>
              <c:ext xmlns:c16="http://schemas.microsoft.com/office/drawing/2014/chart" uri="{C3380CC4-5D6E-409C-BE32-E72D297353CC}">
                <c16:uniqueId val="{00000001-B789-4A49-BA9C-39A3FE9F840B}"/>
              </c:ext>
            </c:extLst>
          </c:dPt>
          <c:dPt>
            <c:idx val="1"/>
            <c:bubble3D val="0"/>
            <c:spPr>
              <a:noFill/>
              <a:ln w="19050">
                <a:solidFill>
                  <a:srgbClr val="006342"/>
                </a:solidFill>
              </a:ln>
              <a:effectLst/>
            </c:spPr>
            <c:extLst>
              <c:ext xmlns:c16="http://schemas.microsoft.com/office/drawing/2014/chart" uri="{C3380CC4-5D6E-409C-BE32-E72D297353CC}">
                <c16:uniqueId val="{00000003-B789-4A49-BA9C-39A3FE9F840B}"/>
              </c:ext>
            </c:extLst>
          </c:dPt>
          <c:dLbls>
            <c:dLbl>
              <c:idx val="0"/>
              <c:layout>
                <c:manualLayout>
                  <c:x val="-2.028265697557036E-3"/>
                  <c:y val="-6.852963463249102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89-4A49-BA9C-39A3FE9F840B}"/>
                </c:ext>
              </c:extLst>
            </c:dLbl>
            <c:dLbl>
              <c:idx val="1"/>
              <c:delete val="1"/>
              <c:extLst>
                <c:ext xmlns:c15="http://schemas.microsoft.com/office/drawing/2012/chart" uri="{CE6537A1-D6FC-4f65-9D91-7224C49458BB}"/>
                <c:ext xmlns:c16="http://schemas.microsoft.com/office/drawing/2014/chart" uri="{C3380CC4-5D6E-409C-BE32-E72D297353CC}">
                  <c16:uniqueId val="{00000003-B789-4A49-BA9C-39A3FE9F84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'[Percentage complete diagrams.xlsx]Sheet1'!$A$2:$B$2</c:f>
              <c:numCache>
                <c:formatCode>0%</c:formatCode>
                <c:ptCount val="2"/>
                <c:pt idx="0">
                  <c:v>0.5</c:v>
                </c:pt>
                <c:pt idx="1">
                  <c:v>0.5</c:v>
                </c:pt>
              </c:numCache>
            </c:numRef>
          </c:val>
          <c:extLst>
            <c:ext xmlns:c16="http://schemas.microsoft.com/office/drawing/2014/chart" uri="{C3380CC4-5D6E-409C-BE32-E72D297353CC}">
              <c16:uniqueId val="{00000004-B789-4A49-BA9C-39A3FE9F840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1-08-06T01:10:21.397" idx="1">
    <p:pos x="6000" y="0"/>
    <p:text>add ASCC clip waving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08-06T17:12:14.179" idx="2">
    <p:pos x="6000" y="0"/>
    <p:text>Hey @marisagutierrez@my.smccd.edu , hope this helps a little on how to formate things! Let me know if you need any help! :))
_Assigned to Marisa Gutierrez_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27643-59F1-42CE-9875-DAD425B4BDB7}"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A62A6-A44B-40B9-BBF9-A8AA6E401B0D}" type="slidenum">
              <a:rPr lang="en-US" smtClean="0"/>
              <a:t>‹#›</a:t>
            </a:fld>
            <a:endParaRPr lang="en-US"/>
          </a:p>
        </p:txBody>
      </p:sp>
    </p:spTree>
    <p:extLst>
      <p:ext uri="{BB962C8B-B14F-4D97-AF65-F5344CB8AC3E}">
        <p14:creationId xmlns:p14="http://schemas.microsoft.com/office/powerpoint/2010/main" val="4191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Xitlali</a:t>
            </a:r>
            <a:endParaRPr/>
          </a:p>
          <a:p>
            <a:pPr marL="0" lvl="0" indent="0" algn="l" rtl="0">
              <a:spcBef>
                <a:spcPts val="0"/>
              </a:spcBef>
              <a:spcAft>
                <a:spcPts val="0"/>
              </a:spcAft>
              <a:buNone/>
            </a:pPr>
            <a:endParaRPr/>
          </a:p>
          <a:p>
            <a:pPr marL="0" lvl="0" indent="0" algn="l" rtl="0">
              <a:spcBef>
                <a:spcPts val="0"/>
              </a:spcBef>
              <a:spcAft>
                <a:spcPts val="0"/>
              </a:spcAft>
              <a:buNone/>
            </a:pPr>
            <a:r>
              <a:rPr lang="en"/>
              <a:t>Introduction - </a:t>
            </a:r>
            <a:endParaRPr/>
          </a:p>
          <a:p>
            <a:pPr marL="0" lvl="0" indent="0" algn="l" rtl="0">
              <a:spcBef>
                <a:spcPts val="0"/>
              </a:spcBef>
              <a:spcAft>
                <a:spcPts val="0"/>
              </a:spcAft>
              <a:buNone/>
            </a:pPr>
            <a:endParaRPr/>
          </a:p>
          <a:p>
            <a:pPr marL="0" lvl="0" indent="0" algn="l" rtl="0">
              <a:spcBef>
                <a:spcPts val="0"/>
              </a:spcBef>
              <a:spcAft>
                <a:spcPts val="0"/>
              </a:spcAft>
              <a:buNone/>
            </a:pPr>
            <a:r>
              <a:rPr lang="en"/>
              <a:t>Hello Faculty and Staff of Cañada College. </a:t>
            </a:r>
            <a:r>
              <a:rPr lang="en">
                <a:solidFill>
                  <a:schemeClr val="dk1"/>
                </a:solidFill>
              </a:rPr>
              <a:t>My Name is Xitlaili Curincita , I use she/her/ella pronouns, and I am the 2021-2022 President of the Associated Students of Cañada College. I am currently a Middle College Senior and have had the privilege to work with the Associated Students since 2020. The amazing senate members and I are so excited to be here to get the opportunity to meet you all a bit more and show what we have in store for this academic year.  Thank you for having us and without further ado this is the ASCC 2021-2022 Leadership Retreat Presentation. </a:t>
            </a:r>
            <a:endParaRPr/>
          </a:p>
        </p:txBody>
      </p:sp>
    </p:spTree>
    <p:extLst>
      <p:ext uri="{BB962C8B-B14F-4D97-AF65-F5344CB8AC3E}">
        <p14:creationId xmlns:p14="http://schemas.microsoft.com/office/powerpoint/2010/main" val="426422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66b42add8_4_1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48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7a64426b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7a64426b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fall events we have lined up. The first two are our upcoming events, taking place on the 27th and 15th. Our programming board meetings, which are our planning meetings, began this Monday and allows the groups in charge to discuss many factors of an event, like the decorations, food, and swag. We’re all really excited to get the year started and we want our students to be just as enthusiastic as we kick off these first events. </a:t>
            </a:r>
            <a:endParaRPr/>
          </a:p>
        </p:txBody>
      </p:sp>
    </p:spTree>
    <p:extLst>
      <p:ext uri="{BB962C8B-B14F-4D97-AF65-F5344CB8AC3E}">
        <p14:creationId xmlns:p14="http://schemas.microsoft.com/office/powerpoint/2010/main" val="55994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a92d6a1c2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a92d6a1c2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500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492911905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e492911905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41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led the launch of a new Ethnic Studies program of study and CSU approved courses for transfer</a:t>
            </a:r>
          </a:p>
          <a:p>
            <a:r>
              <a:rPr lang="en-US" dirty="0"/>
              <a:t>Faculty led the launch of a new </a:t>
            </a:r>
            <a:r>
              <a:rPr lang="en-US" dirty="0" err="1"/>
              <a:t>Umoja</a:t>
            </a:r>
            <a:r>
              <a:rPr lang="en-US" dirty="0"/>
              <a:t> program which is actively enrolling students now</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FE1FF1-0E9C-4A1C-ACC2-AEC621631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38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9697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1700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3364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a1f552b2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Xitlali</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Who is ASSC-</a:t>
            </a:r>
            <a:endParaRPr sz="1200">
              <a:solidFill>
                <a:schemeClr val="dk1"/>
              </a:solidFill>
            </a:endParaRPr>
          </a:p>
          <a:p>
            <a:pPr marL="0" lvl="0" indent="0" algn="l" rtl="0">
              <a:spcBef>
                <a:spcPts val="0"/>
              </a:spcBef>
              <a:spcAft>
                <a:spcPts val="0"/>
              </a:spcAft>
              <a:buNone/>
            </a:pPr>
            <a:r>
              <a:rPr lang="en" sz="1200">
                <a:solidFill>
                  <a:schemeClr val="dk1"/>
                </a:solidFill>
              </a:rPr>
              <a:t> According to the Cañada College Website ASCC are elected and appointed student representatives who organize and promote campus wide programs, protect student rights, and represent the student voice on campus committees. The Student Senate is seen as the official voice of students on campus.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But ASCC is so much more. We are family, somos family. If I had to give a personal definition of what ASCC is- it would be that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Senate is an environment filed with passionate and dedicated, students who lead and work together as a team to spark change at Canada college. We as a senate use our voices and leadership to foster inclusion, positivity, and community to student life.</a:t>
            </a:r>
            <a:endParaRPr sz="1200">
              <a:solidFill>
                <a:schemeClr val="dk1"/>
              </a:solidFill>
            </a:endParaRPr>
          </a:p>
        </p:txBody>
      </p:sp>
    </p:spTree>
    <p:extLst>
      <p:ext uri="{BB962C8B-B14F-4D97-AF65-F5344CB8AC3E}">
        <p14:creationId xmlns:p14="http://schemas.microsoft.com/office/powerpoint/2010/main" val="14705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66b42add8_4_1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66b42add8_4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99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7a64426b6_7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7a64426b6_7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98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7a64426b6_14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7a64426b6_1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74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a1f552b24_0_10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a1f552b24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Committee members: </a:t>
            </a:r>
            <a:endParaRPr/>
          </a:p>
        </p:txBody>
      </p:sp>
    </p:spTree>
    <p:extLst>
      <p:ext uri="{BB962C8B-B14F-4D97-AF65-F5344CB8AC3E}">
        <p14:creationId xmlns:p14="http://schemas.microsoft.com/office/powerpoint/2010/main" val="407761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a1f552b24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a1f552b2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50000"/>
              </a:lnSpc>
              <a:spcBef>
                <a:spcPts val="0"/>
              </a:spcBef>
              <a:spcAft>
                <a:spcPts val="0"/>
              </a:spcAft>
              <a:buClr>
                <a:srgbClr val="274E13"/>
              </a:buClr>
              <a:buSzPts val="1400"/>
              <a:buFont typeface="Calibri"/>
              <a:buChar char="○"/>
            </a:pPr>
            <a:r>
              <a:rPr lang="en" sz="1400">
                <a:solidFill>
                  <a:srgbClr val="274E13"/>
                </a:solidFill>
                <a:latin typeface="Calibri"/>
                <a:ea typeface="Calibri"/>
                <a:cs typeface="Calibri"/>
                <a:sym typeface="Calibri"/>
              </a:rPr>
              <a:t>Introduce Members -Xitlali</a:t>
            </a:r>
            <a:endParaRPr sz="1400">
              <a:solidFill>
                <a:srgbClr val="274E13"/>
              </a:solidFill>
              <a:latin typeface="Calibri"/>
              <a:ea typeface="Calibri"/>
              <a:cs typeface="Calibri"/>
              <a:sym typeface="Calibri"/>
            </a:endParaRPr>
          </a:p>
          <a:p>
            <a:pPr marL="914400" lvl="1" indent="-317500" algn="l" rtl="0">
              <a:lnSpc>
                <a:spcPct val="150000"/>
              </a:lnSpc>
              <a:spcBef>
                <a:spcPts val="0"/>
              </a:spcBef>
              <a:spcAft>
                <a:spcPts val="0"/>
              </a:spcAft>
              <a:buClr>
                <a:srgbClr val="274E13"/>
              </a:buClr>
              <a:buSzPts val="1400"/>
              <a:buFont typeface="Calibri"/>
              <a:buChar char="○"/>
            </a:pPr>
            <a:r>
              <a:rPr lang="en" sz="1400">
                <a:solidFill>
                  <a:srgbClr val="274E13"/>
                </a:solidFill>
                <a:latin typeface="Calibri"/>
                <a:ea typeface="Calibri"/>
                <a:cs typeface="Calibri"/>
                <a:sym typeface="Calibri"/>
              </a:rPr>
              <a:t>Chairs: Xitlali Curincita, Jeison Velasquez &amp; Upashana Prakash</a:t>
            </a:r>
            <a:endParaRPr sz="1400">
              <a:solidFill>
                <a:srgbClr val="274E13"/>
              </a:solidFill>
              <a:latin typeface="Calibri"/>
              <a:ea typeface="Calibri"/>
              <a:cs typeface="Calibri"/>
              <a:sym typeface="Calibri"/>
            </a:endParaRPr>
          </a:p>
          <a:p>
            <a:pPr marL="914400" lvl="1" indent="-317500" algn="l" rtl="0">
              <a:lnSpc>
                <a:spcPct val="150000"/>
              </a:lnSpc>
              <a:spcBef>
                <a:spcPts val="0"/>
              </a:spcBef>
              <a:spcAft>
                <a:spcPts val="0"/>
              </a:spcAft>
              <a:buClr>
                <a:srgbClr val="274E13"/>
              </a:buClr>
              <a:buSzPts val="1400"/>
              <a:buFont typeface="Calibri"/>
              <a:buChar char="○"/>
            </a:pPr>
            <a:r>
              <a:rPr lang="en" sz="1400">
                <a:solidFill>
                  <a:srgbClr val="274E13"/>
                </a:solidFill>
                <a:latin typeface="Calibri"/>
                <a:ea typeface="Calibri"/>
                <a:cs typeface="Calibri"/>
                <a:sym typeface="Calibri"/>
              </a:rPr>
              <a:t>Members: Diana Castro, Yamini Prasad</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None/>
            </a:pPr>
            <a:r>
              <a:rPr lang="en" sz="1400">
                <a:solidFill>
                  <a:srgbClr val="274E13"/>
                </a:solidFill>
                <a:latin typeface="Calibri"/>
                <a:ea typeface="Calibri"/>
                <a:cs typeface="Calibri"/>
                <a:sym typeface="Calibri"/>
              </a:rPr>
              <a:t>Action- Upashana </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None/>
            </a:pPr>
            <a:r>
              <a:rPr lang="en" sz="1400">
                <a:solidFill>
                  <a:srgbClr val="274E13"/>
                </a:solidFill>
                <a:latin typeface="Calibri"/>
                <a:ea typeface="Calibri"/>
                <a:cs typeface="Calibri"/>
                <a:sym typeface="Calibri"/>
              </a:rPr>
              <a:t>Goals: Xitlali</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None/>
            </a:pPr>
            <a:r>
              <a:rPr lang="en" sz="1400">
                <a:solidFill>
                  <a:srgbClr val="274E13"/>
                </a:solidFill>
                <a:latin typeface="Calibri"/>
                <a:ea typeface="Calibri"/>
                <a:cs typeface="Calibri"/>
                <a:sym typeface="Calibri"/>
              </a:rPr>
              <a:t>	</a:t>
            </a:r>
            <a:endParaRPr/>
          </a:p>
        </p:txBody>
      </p:sp>
    </p:spTree>
    <p:extLst>
      <p:ext uri="{BB962C8B-B14F-4D97-AF65-F5344CB8AC3E}">
        <p14:creationId xmlns:p14="http://schemas.microsoft.com/office/powerpoint/2010/main" val="111614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a1f552b2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a1f552b2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Continuation of last year’s environmental and mental health initiative, but we decided to separate them to give proper emphasis to these two important causes. </a:t>
            </a:r>
            <a:endParaRPr/>
          </a:p>
        </p:txBody>
      </p:sp>
    </p:spTree>
    <p:extLst>
      <p:ext uri="{BB962C8B-B14F-4D97-AF65-F5344CB8AC3E}">
        <p14:creationId xmlns:p14="http://schemas.microsoft.com/office/powerpoint/2010/main" val="168632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a1f552b24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a1f552b2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       Goals: Recreate the environment that Cañada students built and make it a place that welcomes students as well as provides resources. We want to make an environment where students feel that they can ask questions and get the answers that they need and make sure that our students aren’t intimidated by the shift back on to campus and can comfortably return to the school dynamic. </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Rengage students back to campus </a:t>
            </a:r>
            <a:endParaRPr sz="1400">
              <a:solidFill>
                <a:srgbClr val="274E13"/>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	Issues: Students who are struggling with getting back on campus or who haven’t been on campus, haven’t formed relationships with their peers or professors which can prevent them from having proper communication and networking connections in the future</a:t>
            </a:r>
            <a:r>
              <a:rPr lang="en">
                <a:solidFill>
                  <a:schemeClr val="dk1"/>
                </a:solidFill>
              </a:rPr>
              <a:t>. </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sz="1400">
                <a:solidFill>
                  <a:srgbClr val="274E13"/>
                </a:solidFill>
                <a:latin typeface="Calibri"/>
                <a:ea typeface="Calibri"/>
                <a:cs typeface="Calibri"/>
                <a:sym typeface="Calibri"/>
              </a:rPr>
              <a:t>	Action: Moving to potentially have an on-campus program that will help students get used to being on campus as well as work with the website that was established by the former senate to provide students with outlets and access to resources that they may need. </a:t>
            </a:r>
            <a:endParaRPr/>
          </a:p>
        </p:txBody>
      </p:sp>
    </p:spTree>
    <p:extLst>
      <p:ext uri="{BB962C8B-B14F-4D97-AF65-F5344CB8AC3E}">
        <p14:creationId xmlns:p14="http://schemas.microsoft.com/office/powerpoint/2010/main" val="54239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59976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002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65198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9084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7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2685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64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885844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7485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11" name="Google Shape;11;p2"/>
          <p:cNvSpPr txBox="1">
            <a:spLocks noGrp="1"/>
          </p:cNvSpPr>
          <p:nvPr>
            <p:ph type="ctrTitle"/>
          </p:nvPr>
        </p:nvSpPr>
        <p:spPr>
          <a:xfrm>
            <a:off x="5638300" y="1717517"/>
            <a:ext cx="5601200" cy="2467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8133">
                <a:latin typeface="Libre Baskerville"/>
                <a:ea typeface="Libre Baskerville"/>
                <a:cs typeface="Libre Baskerville"/>
                <a:sym typeface="Libre Baskervill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7417033" y="4083684"/>
            <a:ext cx="38228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66853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7889030" y="0"/>
            <a:ext cx="4302967" cy="4440533"/>
          </a:xfrm>
          <a:prstGeom prst="rect">
            <a:avLst/>
          </a:prstGeom>
          <a:noFill/>
          <a:ln>
            <a:noFill/>
          </a:ln>
        </p:spPr>
      </p:pic>
      <p:sp>
        <p:nvSpPr>
          <p:cNvPr id="16" name="Google Shape;16;p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952167" y="2096467"/>
            <a:ext cx="4331200" cy="224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8" name="Google Shape;18;p3"/>
          <p:cNvSpPr txBox="1">
            <a:spLocks noGrp="1"/>
          </p:cNvSpPr>
          <p:nvPr>
            <p:ph type="title" idx="2"/>
          </p:nvPr>
        </p:nvSpPr>
        <p:spPr>
          <a:xfrm>
            <a:off x="952167" y="725267"/>
            <a:ext cx="1905600" cy="11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8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9" name="Google Shape;19;p3"/>
          <p:cNvSpPr txBox="1">
            <a:spLocks noGrp="1"/>
          </p:cNvSpPr>
          <p:nvPr>
            <p:ph type="subTitle" idx="1"/>
          </p:nvPr>
        </p:nvSpPr>
        <p:spPr>
          <a:xfrm>
            <a:off x="952167" y="4441700"/>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267666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827409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3" name="Google Shape;23;p4"/>
          <p:cNvSpPr txBox="1">
            <a:spLocks noGrp="1"/>
          </p:cNvSpPr>
          <p:nvPr>
            <p:ph type="title"/>
          </p:nvPr>
        </p:nvSpPr>
        <p:spPr>
          <a:xfrm>
            <a:off x="952167" y="725267"/>
            <a:ext cx="10288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4" name="Google Shape;24;p4"/>
          <p:cNvSpPr txBox="1">
            <a:spLocks noGrp="1"/>
          </p:cNvSpPr>
          <p:nvPr>
            <p:ph type="body" idx="1"/>
          </p:nvPr>
        </p:nvSpPr>
        <p:spPr>
          <a:xfrm>
            <a:off x="952000" y="1419167"/>
            <a:ext cx="10288000" cy="42848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Font typeface="Abel"/>
              <a:buChar char="●"/>
              <a:defRPr sz="1733"/>
            </a:lvl1pPr>
            <a:lvl2pPr marL="1219170" lvl="1" indent="-414856" rtl="0">
              <a:spcBef>
                <a:spcPts val="2133"/>
              </a:spcBef>
              <a:spcAft>
                <a:spcPts val="0"/>
              </a:spcAft>
              <a:buSzPts val="1300"/>
              <a:buFont typeface="Roboto Condensed"/>
              <a:buChar char="○"/>
              <a:defRPr sz="1733"/>
            </a:lvl2pPr>
            <a:lvl3pPr marL="1828754" lvl="2" indent="-414856" rtl="0">
              <a:spcBef>
                <a:spcPts val="2133"/>
              </a:spcBef>
              <a:spcAft>
                <a:spcPts val="0"/>
              </a:spcAft>
              <a:buSzPts val="1300"/>
              <a:buFont typeface="Roboto Condensed"/>
              <a:buChar char="■"/>
              <a:defRPr sz="1733"/>
            </a:lvl3pPr>
            <a:lvl4pPr marL="2438339" lvl="3" indent="-414856" rtl="0">
              <a:spcBef>
                <a:spcPts val="2133"/>
              </a:spcBef>
              <a:spcAft>
                <a:spcPts val="0"/>
              </a:spcAft>
              <a:buSzPts val="1300"/>
              <a:buFont typeface="Roboto Condensed"/>
              <a:buChar char="●"/>
              <a:defRPr sz="1733"/>
            </a:lvl4pPr>
            <a:lvl5pPr marL="3047924" lvl="4" indent="-414856" rtl="0">
              <a:spcBef>
                <a:spcPts val="2133"/>
              </a:spcBef>
              <a:spcAft>
                <a:spcPts val="0"/>
              </a:spcAft>
              <a:buSzPts val="1300"/>
              <a:buFont typeface="Roboto Condensed"/>
              <a:buChar char="○"/>
              <a:defRPr sz="1733"/>
            </a:lvl5pPr>
            <a:lvl6pPr marL="3657509" lvl="5" indent="-414856" rtl="0">
              <a:spcBef>
                <a:spcPts val="2133"/>
              </a:spcBef>
              <a:spcAft>
                <a:spcPts val="0"/>
              </a:spcAft>
              <a:buSzPts val="1300"/>
              <a:buFont typeface="Roboto Condensed"/>
              <a:buChar char="■"/>
              <a:defRPr sz="1733"/>
            </a:lvl6pPr>
            <a:lvl7pPr marL="4267093" lvl="6" indent="-414856" rtl="0">
              <a:spcBef>
                <a:spcPts val="2133"/>
              </a:spcBef>
              <a:spcAft>
                <a:spcPts val="0"/>
              </a:spcAft>
              <a:buSzPts val="1300"/>
              <a:buFont typeface="Roboto Condensed"/>
              <a:buChar char="●"/>
              <a:defRPr sz="1733"/>
            </a:lvl7pPr>
            <a:lvl8pPr marL="4876678" lvl="7" indent="-414856" rtl="0">
              <a:spcBef>
                <a:spcPts val="2133"/>
              </a:spcBef>
              <a:spcAft>
                <a:spcPts val="0"/>
              </a:spcAft>
              <a:buSzPts val="1300"/>
              <a:buFont typeface="Roboto Condensed"/>
              <a:buChar char="○"/>
              <a:defRPr sz="1733"/>
            </a:lvl8pPr>
            <a:lvl9pPr marL="5486263" lvl="8" indent="-414856" rtl="0">
              <a:spcBef>
                <a:spcPts val="2133"/>
              </a:spcBef>
              <a:spcAft>
                <a:spcPts val="2133"/>
              </a:spcAft>
              <a:buSzPts val="1300"/>
              <a:buFont typeface="Roboto Condensed"/>
              <a:buChar char="■"/>
              <a:defRPr sz="1733"/>
            </a:lvl9pPr>
          </a:lstStyle>
          <a:p>
            <a:endParaRPr/>
          </a:p>
        </p:txBody>
      </p:sp>
      <p:sp>
        <p:nvSpPr>
          <p:cNvPr id="25" name="Google Shape;25;p4"/>
          <p:cNvSpPr/>
          <p:nvPr/>
        </p:nvSpPr>
        <p:spPr>
          <a:xfrm>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013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28" name="Google Shape;28;p5"/>
          <p:cNvSpPr txBox="1">
            <a:spLocks noGrp="1"/>
          </p:cNvSpPr>
          <p:nvPr>
            <p:ph type="subTitle" idx="1"/>
          </p:nvPr>
        </p:nvSpPr>
        <p:spPr>
          <a:xfrm>
            <a:off x="2214641"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9" name="Google Shape;29;p5"/>
          <p:cNvSpPr txBox="1">
            <a:spLocks noGrp="1"/>
          </p:cNvSpPr>
          <p:nvPr>
            <p:ph type="subTitle" idx="2"/>
          </p:nvPr>
        </p:nvSpPr>
        <p:spPr>
          <a:xfrm>
            <a:off x="6807359"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30" name="Google Shape;30;p5"/>
          <p:cNvSpPr txBox="1">
            <a:spLocks noGrp="1"/>
          </p:cNvSpPr>
          <p:nvPr>
            <p:ph type="title"/>
          </p:nvPr>
        </p:nvSpPr>
        <p:spPr>
          <a:xfrm>
            <a:off x="2599641"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1" name="Google Shape;31;p5"/>
          <p:cNvSpPr txBox="1">
            <a:spLocks noGrp="1"/>
          </p:cNvSpPr>
          <p:nvPr>
            <p:ph type="title" idx="3"/>
          </p:nvPr>
        </p:nvSpPr>
        <p:spPr>
          <a:xfrm>
            <a:off x="7192359"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 name="Google Shape;32;p5"/>
          <p:cNvSpPr txBox="1">
            <a:spLocks noGrp="1"/>
          </p:cNvSpPr>
          <p:nvPr>
            <p:ph type="title" idx="4"/>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3" name="Google Shape;33;p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3936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37" name="Google Shape;37;p6"/>
          <p:cNvSpPr txBox="1">
            <a:spLocks noGrp="1"/>
          </p:cNvSpPr>
          <p:nvPr>
            <p:ph type="title"/>
          </p:nvPr>
        </p:nvSpPr>
        <p:spPr>
          <a:xfrm>
            <a:off x="952167" y="729100"/>
            <a:ext cx="10288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8" name="Google Shape;38;p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5305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42" name="Google Shape;42;p7"/>
          <p:cNvSpPr txBox="1">
            <a:spLocks noGrp="1"/>
          </p:cNvSpPr>
          <p:nvPr>
            <p:ph type="body" idx="1"/>
          </p:nvPr>
        </p:nvSpPr>
        <p:spPr>
          <a:xfrm>
            <a:off x="952167" y="1756800"/>
            <a:ext cx="6617200" cy="3344400"/>
          </a:xfrm>
          <a:prstGeom prst="rect">
            <a:avLst/>
          </a:prstGeom>
        </p:spPr>
        <p:txBody>
          <a:bodyPr spcFirstLastPara="1" wrap="square" lIns="91425" tIns="91425" rIns="91425" bIns="91425" anchor="ctr" anchorCtr="0">
            <a:noAutofit/>
          </a:bodyPr>
          <a:lstStyle>
            <a:lvl1pPr marL="609585" lvl="0" indent="-414856" rtl="0">
              <a:lnSpc>
                <a:spcPct val="100000"/>
              </a:lnSpc>
              <a:spcBef>
                <a:spcPts val="0"/>
              </a:spcBef>
              <a:spcAft>
                <a:spcPts val="0"/>
              </a:spcAft>
              <a:buSzPts val="1300"/>
              <a:buChar char="●"/>
              <a:defRPr sz="1867"/>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43" name="Google Shape;43;p7"/>
          <p:cNvSpPr txBox="1">
            <a:spLocks noGrp="1"/>
          </p:cNvSpPr>
          <p:nvPr>
            <p:ph type="title"/>
          </p:nvPr>
        </p:nvSpPr>
        <p:spPr>
          <a:xfrm>
            <a:off x="952167" y="725267"/>
            <a:ext cx="102876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44" name="Google Shape;44;p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442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47" name="Google Shape;47;p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txBox="1">
            <a:spLocks noGrp="1"/>
          </p:cNvSpPr>
          <p:nvPr>
            <p:ph type="title"/>
          </p:nvPr>
        </p:nvSpPr>
        <p:spPr>
          <a:xfrm>
            <a:off x="2974400" y="1739400"/>
            <a:ext cx="6243200" cy="3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838160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3944481" y="2372967"/>
            <a:ext cx="4302967" cy="4440533"/>
          </a:xfrm>
          <a:prstGeom prst="rect">
            <a:avLst/>
          </a:prstGeom>
          <a:noFill/>
          <a:ln>
            <a:noFill/>
          </a:ln>
        </p:spPr>
      </p:pic>
      <p:sp>
        <p:nvSpPr>
          <p:cNvPr id="51" name="Google Shape;51;p9"/>
          <p:cNvSpPr txBox="1">
            <a:spLocks noGrp="1"/>
          </p:cNvSpPr>
          <p:nvPr>
            <p:ph type="title"/>
          </p:nvPr>
        </p:nvSpPr>
        <p:spPr>
          <a:xfrm>
            <a:off x="952160" y="21025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2" name="Google Shape;52;p9"/>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3" name="Google Shape;53;p9"/>
          <p:cNvSpPr txBox="1">
            <a:spLocks noGrp="1"/>
          </p:cNvSpPr>
          <p:nvPr>
            <p:ph type="subTitle" idx="1"/>
          </p:nvPr>
        </p:nvSpPr>
        <p:spPr>
          <a:xfrm>
            <a:off x="952167" y="2660275"/>
            <a:ext cx="3533600" cy="209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54" name="Google Shape;54;p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635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6397833" y="4631133"/>
            <a:ext cx="4842000" cy="1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3600">
                <a:solidFill>
                  <a:schemeClr val="lt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2382151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2"/>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59" name="Google Shape;59;p1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1"/>
          <p:cNvSpPr txBox="1">
            <a:spLocks noGrp="1"/>
          </p:cNvSpPr>
          <p:nvPr>
            <p:ph type="body" idx="1"/>
          </p:nvPr>
        </p:nvSpPr>
        <p:spPr>
          <a:xfrm>
            <a:off x="952200" y="4380284"/>
            <a:ext cx="10287600" cy="4852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267"/>
            </a:lvl1pPr>
            <a:lvl2pPr marL="1219170" lvl="1" indent="-457189" algn="ctr" rtl="0">
              <a:spcBef>
                <a:spcPts val="0"/>
              </a:spcBef>
              <a:spcAft>
                <a:spcPts val="0"/>
              </a:spcAft>
              <a:buSzPts val="1800"/>
              <a:buChar char="○"/>
              <a:defRPr/>
            </a:lvl2pPr>
            <a:lvl3pPr marL="1828754" lvl="2" indent="-457189" algn="ctr" rtl="0">
              <a:spcBef>
                <a:spcPts val="2133"/>
              </a:spcBef>
              <a:spcAft>
                <a:spcPts val="0"/>
              </a:spcAft>
              <a:buSzPts val="1800"/>
              <a:buChar char="■"/>
              <a:defRPr/>
            </a:lvl3pPr>
            <a:lvl4pPr marL="2438339" lvl="3" indent="-457189" algn="ctr" rtl="0">
              <a:spcBef>
                <a:spcPts val="2133"/>
              </a:spcBef>
              <a:spcAft>
                <a:spcPts val="0"/>
              </a:spcAft>
              <a:buSzPts val="1800"/>
              <a:buChar char="●"/>
              <a:defRPr/>
            </a:lvl4pPr>
            <a:lvl5pPr marL="3047924" lvl="4" indent="-457189" algn="ctr" rtl="0">
              <a:spcBef>
                <a:spcPts val="2133"/>
              </a:spcBef>
              <a:spcAft>
                <a:spcPts val="0"/>
              </a:spcAft>
              <a:buSzPts val="1800"/>
              <a:buChar char="○"/>
              <a:defRPr/>
            </a:lvl5pPr>
            <a:lvl6pPr marL="3657509" lvl="5" indent="-457189" algn="ctr" rtl="0">
              <a:spcBef>
                <a:spcPts val="2133"/>
              </a:spcBef>
              <a:spcAft>
                <a:spcPts val="0"/>
              </a:spcAft>
              <a:buSzPts val="1800"/>
              <a:buChar char="■"/>
              <a:defRPr/>
            </a:lvl6pPr>
            <a:lvl7pPr marL="4267093" lvl="6" indent="-457189" algn="ctr" rtl="0">
              <a:spcBef>
                <a:spcPts val="2133"/>
              </a:spcBef>
              <a:spcAft>
                <a:spcPts val="0"/>
              </a:spcAft>
              <a:buSzPts val="1800"/>
              <a:buChar char="●"/>
              <a:defRPr/>
            </a:lvl7pPr>
            <a:lvl8pPr marL="4876678" lvl="7" indent="-457189" algn="ctr" rtl="0">
              <a:spcBef>
                <a:spcPts val="2133"/>
              </a:spcBef>
              <a:spcAft>
                <a:spcPts val="0"/>
              </a:spcAft>
              <a:buSzPts val="1800"/>
              <a:buChar char="○"/>
              <a:defRPr/>
            </a:lvl8pPr>
            <a:lvl9pPr marL="5486263" lvl="8" indent="-457189" algn="ctr" rtl="0">
              <a:spcBef>
                <a:spcPts val="2133"/>
              </a:spcBef>
              <a:spcAft>
                <a:spcPts val="2133"/>
              </a:spcAft>
              <a:buSzPts val="1800"/>
              <a:buChar char="■"/>
              <a:defRPr/>
            </a:lvl9pPr>
          </a:lstStyle>
          <a:p>
            <a:endParaRPr/>
          </a:p>
        </p:txBody>
      </p:sp>
      <p:sp>
        <p:nvSpPr>
          <p:cNvPr id="61" name="Google Shape;61;p11"/>
          <p:cNvSpPr txBox="1">
            <a:spLocks noGrp="1"/>
          </p:cNvSpPr>
          <p:nvPr>
            <p:ph type="title" hasCustomPrompt="1"/>
          </p:nvPr>
        </p:nvSpPr>
        <p:spPr>
          <a:xfrm>
            <a:off x="952200" y="2195717"/>
            <a:ext cx="10287600" cy="21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128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458032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3513330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7417881" y="1011234"/>
            <a:ext cx="4302967" cy="4440533"/>
          </a:xfrm>
          <a:prstGeom prst="rect">
            <a:avLst/>
          </a:prstGeom>
          <a:noFill/>
          <a:ln>
            <a:noFill/>
          </a:ln>
        </p:spPr>
      </p:pic>
      <p:sp>
        <p:nvSpPr>
          <p:cNvPr id="65" name="Google Shape;65;p13"/>
          <p:cNvSpPr txBox="1">
            <a:spLocks noGrp="1"/>
          </p:cNvSpPr>
          <p:nvPr>
            <p:ph type="title"/>
          </p:nvPr>
        </p:nvSpPr>
        <p:spPr>
          <a:xfrm>
            <a:off x="952160" y="28137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6" name="Google Shape;66;p13"/>
          <p:cNvSpPr txBox="1">
            <a:spLocks noGrp="1"/>
          </p:cNvSpPr>
          <p:nvPr>
            <p:ph type="title" idx="2"/>
          </p:nvPr>
        </p:nvSpPr>
        <p:spPr>
          <a:xfrm>
            <a:off x="952167" y="761200"/>
            <a:ext cx="7179200" cy="10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7" name="Google Shape;67;p13"/>
          <p:cNvSpPr txBox="1">
            <a:spLocks noGrp="1"/>
          </p:cNvSpPr>
          <p:nvPr>
            <p:ph type="subTitle" idx="1"/>
          </p:nvPr>
        </p:nvSpPr>
        <p:spPr>
          <a:xfrm>
            <a:off x="952167" y="2904199"/>
            <a:ext cx="3533600" cy="12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68" name="Google Shape;68;p1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408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965090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71" name="Google Shape;71;p1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72" name="Google Shape;72;p1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14"/>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74" name="Google Shape;74;p14"/>
          <p:cNvSpPr txBox="1">
            <a:spLocks noGrp="1"/>
          </p:cNvSpPr>
          <p:nvPr>
            <p:ph type="subTitle" idx="1"/>
          </p:nvPr>
        </p:nvSpPr>
        <p:spPr>
          <a:xfrm>
            <a:off x="4914568" y="2428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5" name="Google Shape;75;p14"/>
          <p:cNvSpPr txBox="1">
            <a:spLocks noGrp="1"/>
          </p:cNvSpPr>
          <p:nvPr>
            <p:ph type="title" idx="2"/>
          </p:nvPr>
        </p:nvSpPr>
        <p:spPr>
          <a:xfrm>
            <a:off x="4986168" y="1772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76" name="Google Shape;76;p14"/>
          <p:cNvSpPr txBox="1">
            <a:spLocks noGrp="1"/>
          </p:cNvSpPr>
          <p:nvPr>
            <p:ph type="subTitle" idx="3"/>
          </p:nvPr>
        </p:nvSpPr>
        <p:spPr>
          <a:xfrm>
            <a:off x="4914568"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7" name="Google Shape;77;p14"/>
          <p:cNvSpPr txBox="1">
            <a:spLocks noGrp="1"/>
          </p:cNvSpPr>
          <p:nvPr>
            <p:ph type="title" idx="4"/>
          </p:nvPr>
        </p:nvSpPr>
        <p:spPr>
          <a:xfrm>
            <a:off x="4986168"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78" name="Google Shape;78;p14"/>
          <p:cNvSpPr txBox="1">
            <a:spLocks noGrp="1"/>
          </p:cNvSpPr>
          <p:nvPr>
            <p:ph type="subTitle" idx="5"/>
          </p:nvPr>
        </p:nvSpPr>
        <p:spPr>
          <a:xfrm>
            <a:off x="8177265" y="2428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79" name="Google Shape;79;p14"/>
          <p:cNvSpPr txBox="1">
            <a:spLocks noGrp="1"/>
          </p:cNvSpPr>
          <p:nvPr>
            <p:ph type="title" idx="6"/>
          </p:nvPr>
        </p:nvSpPr>
        <p:spPr>
          <a:xfrm>
            <a:off x="8248865" y="1772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0" name="Google Shape;80;p14"/>
          <p:cNvSpPr txBox="1">
            <a:spLocks noGrp="1"/>
          </p:cNvSpPr>
          <p:nvPr>
            <p:ph type="subTitle" idx="7"/>
          </p:nvPr>
        </p:nvSpPr>
        <p:spPr>
          <a:xfrm>
            <a:off x="8177265"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81" name="Google Shape;81;p14"/>
          <p:cNvSpPr txBox="1">
            <a:spLocks noGrp="1"/>
          </p:cNvSpPr>
          <p:nvPr>
            <p:ph type="title" idx="8"/>
          </p:nvPr>
        </p:nvSpPr>
        <p:spPr>
          <a:xfrm>
            <a:off x="8248865"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3249130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82"/>
        <p:cNvGrpSpPr/>
        <p:nvPr/>
      </p:nvGrpSpPr>
      <p:grpSpPr>
        <a:xfrm>
          <a:off x="0" y="0"/>
          <a:ext cx="0" cy="0"/>
          <a:chOff x="0" y="0"/>
          <a:chExt cx="0" cy="0"/>
        </a:xfrm>
      </p:grpSpPr>
      <p:pic>
        <p:nvPicPr>
          <p:cNvPr id="83" name="Google Shape;83;p1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84" name="Google Shape;84;p15"/>
          <p:cNvSpPr txBox="1">
            <a:spLocks noGrp="1"/>
          </p:cNvSpPr>
          <p:nvPr>
            <p:ph type="subTitle" idx="1"/>
          </p:nvPr>
        </p:nvSpPr>
        <p:spPr>
          <a:xfrm>
            <a:off x="2213484"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5" name="Google Shape;85;p15"/>
          <p:cNvSpPr txBox="1">
            <a:spLocks noGrp="1"/>
          </p:cNvSpPr>
          <p:nvPr>
            <p:ph type="title"/>
          </p:nvPr>
        </p:nvSpPr>
        <p:spPr>
          <a:xfrm>
            <a:off x="2213503"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6" name="Google Shape;86;p15"/>
          <p:cNvSpPr txBox="1">
            <a:spLocks noGrp="1"/>
          </p:cNvSpPr>
          <p:nvPr>
            <p:ph type="title" idx="2" hasCustomPrompt="1"/>
          </p:nvPr>
        </p:nvSpPr>
        <p:spPr>
          <a:xfrm>
            <a:off x="1093984" y="2033617"/>
            <a:ext cx="12168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87" name="Google Shape;87;p15"/>
          <p:cNvSpPr txBox="1">
            <a:spLocks noGrp="1"/>
          </p:cNvSpPr>
          <p:nvPr>
            <p:ph type="subTitle" idx="3"/>
          </p:nvPr>
        </p:nvSpPr>
        <p:spPr>
          <a:xfrm>
            <a:off x="2213484"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8" name="Google Shape;88;p15"/>
          <p:cNvSpPr txBox="1">
            <a:spLocks noGrp="1"/>
          </p:cNvSpPr>
          <p:nvPr>
            <p:ph type="title" idx="4"/>
          </p:nvPr>
        </p:nvSpPr>
        <p:spPr>
          <a:xfrm>
            <a:off x="2213503"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9" name="Google Shape;89;p15"/>
          <p:cNvSpPr txBox="1">
            <a:spLocks noGrp="1"/>
          </p:cNvSpPr>
          <p:nvPr>
            <p:ph type="title" idx="5" hasCustomPrompt="1"/>
          </p:nvPr>
        </p:nvSpPr>
        <p:spPr>
          <a:xfrm>
            <a:off x="1091584"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0" name="Google Shape;90;p15"/>
          <p:cNvSpPr txBox="1">
            <a:spLocks noGrp="1"/>
          </p:cNvSpPr>
          <p:nvPr>
            <p:ph type="subTitle" idx="6"/>
          </p:nvPr>
        </p:nvSpPr>
        <p:spPr>
          <a:xfrm>
            <a:off x="7980417"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1" name="Google Shape;91;p15"/>
          <p:cNvSpPr txBox="1">
            <a:spLocks noGrp="1"/>
          </p:cNvSpPr>
          <p:nvPr>
            <p:ph type="title" idx="7"/>
          </p:nvPr>
        </p:nvSpPr>
        <p:spPr>
          <a:xfrm>
            <a:off x="7980436"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2" name="Google Shape;92;p15"/>
          <p:cNvSpPr txBox="1">
            <a:spLocks noGrp="1"/>
          </p:cNvSpPr>
          <p:nvPr>
            <p:ph type="title" idx="8" hasCustomPrompt="1"/>
          </p:nvPr>
        </p:nvSpPr>
        <p:spPr>
          <a:xfrm>
            <a:off x="6841217" y="20336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3" name="Google Shape;93;p15"/>
          <p:cNvSpPr txBox="1">
            <a:spLocks noGrp="1"/>
          </p:cNvSpPr>
          <p:nvPr>
            <p:ph type="subTitle" idx="9"/>
          </p:nvPr>
        </p:nvSpPr>
        <p:spPr>
          <a:xfrm>
            <a:off x="7980417"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4" name="Google Shape;94;p15"/>
          <p:cNvSpPr txBox="1">
            <a:spLocks noGrp="1"/>
          </p:cNvSpPr>
          <p:nvPr>
            <p:ph type="title" idx="13"/>
          </p:nvPr>
        </p:nvSpPr>
        <p:spPr>
          <a:xfrm>
            <a:off x="7980436"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5" name="Google Shape;95;p15"/>
          <p:cNvSpPr txBox="1">
            <a:spLocks noGrp="1"/>
          </p:cNvSpPr>
          <p:nvPr>
            <p:ph type="title" idx="14" hasCustomPrompt="1"/>
          </p:nvPr>
        </p:nvSpPr>
        <p:spPr>
          <a:xfrm>
            <a:off x="6841217"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6" name="Google Shape;96;p15"/>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7" name="Google Shape;97;p1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7451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chemeClr val="lt2"/>
        </a:solidFill>
        <a:effectLst/>
      </p:bgPr>
    </p:bg>
    <p:spTree>
      <p:nvGrpSpPr>
        <p:cNvPr id="1" name="Shape 98"/>
        <p:cNvGrpSpPr/>
        <p:nvPr/>
      </p:nvGrpSpPr>
      <p:grpSpPr>
        <a:xfrm>
          <a:off x="0" y="0"/>
          <a:ext cx="0" cy="0"/>
          <a:chOff x="0" y="0"/>
          <a:chExt cx="0" cy="0"/>
        </a:xfrm>
      </p:grpSpPr>
      <p:pic>
        <p:nvPicPr>
          <p:cNvPr id="99" name="Google Shape;99;p1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00" name="Google Shape;100;p1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01" name="Google Shape;101;p16"/>
          <p:cNvSpPr txBox="1">
            <a:spLocks noGrp="1"/>
          </p:cNvSpPr>
          <p:nvPr>
            <p:ph type="subTitle" idx="1"/>
          </p:nvPr>
        </p:nvSpPr>
        <p:spPr>
          <a:xfrm>
            <a:off x="8327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2" name="Google Shape;102;p16"/>
          <p:cNvSpPr txBox="1">
            <a:spLocks noGrp="1"/>
          </p:cNvSpPr>
          <p:nvPr>
            <p:ph type="subTitle" idx="2"/>
          </p:nvPr>
        </p:nvSpPr>
        <p:spPr>
          <a:xfrm>
            <a:off x="81892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3" name="Google Shape;103;p16"/>
          <p:cNvSpPr txBox="1">
            <a:spLocks noGrp="1"/>
          </p:cNvSpPr>
          <p:nvPr>
            <p:ph type="subTitle" idx="3"/>
          </p:nvPr>
        </p:nvSpPr>
        <p:spPr>
          <a:xfrm>
            <a:off x="4511000"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4" name="Google Shape;104;p16"/>
          <p:cNvSpPr txBox="1">
            <a:spLocks noGrp="1"/>
          </p:cNvSpPr>
          <p:nvPr>
            <p:ph type="title"/>
          </p:nvPr>
        </p:nvSpPr>
        <p:spPr>
          <a:xfrm>
            <a:off x="12177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5" name="Google Shape;105;p16"/>
          <p:cNvSpPr txBox="1">
            <a:spLocks noGrp="1"/>
          </p:cNvSpPr>
          <p:nvPr>
            <p:ph type="title" idx="4"/>
          </p:nvPr>
        </p:nvSpPr>
        <p:spPr>
          <a:xfrm>
            <a:off x="85742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6" name="Google Shape;106;p16"/>
          <p:cNvSpPr txBox="1">
            <a:spLocks noGrp="1"/>
          </p:cNvSpPr>
          <p:nvPr>
            <p:ph type="title" idx="5"/>
          </p:nvPr>
        </p:nvSpPr>
        <p:spPr>
          <a:xfrm>
            <a:off x="4896000"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7" name="Google Shape;107;p16"/>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08" name="Google Shape;108;p1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14937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4 columns 1">
  <p:cSld name="Title and 4 columns 1">
    <p:bg>
      <p:bgPr>
        <a:solidFill>
          <a:schemeClr val="lt2"/>
        </a:solidFill>
        <a:effectLst/>
      </p:bgPr>
    </p:bg>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111" name="Google Shape;111;p17"/>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112" name="Google Shape;112;p17"/>
          <p:cNvSpPr txBox="1">
            <a:spLocks noGrp="1"/>
          </p:cNvSpPr>
          <p:nvPr>
            <p:ph type="title"/>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13" name="Google Shape;113;p17"/>
          <p:cNvSpPr txBox="1">
            <a:spLocks noGrp="1"/>
          </p:cNvSpPr>
          <p:nvPr>
            <p:ph type="subTitle" idx="1"/>
          </p:nvPr>
        </p:nvSpPr>
        <p:spPr>
          <a:xfrm>
            <a:off x="1902341" y="2724300"/>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4" name="Google Shape;114;p17"/>
          <p:cNvSpPr txBox="1">
            <a:spLocks noGrp="1"/>
          </p:cNvSpPr>
          <p:nvPr>
            <p:ph type="title" idx="2"/>
          </p:nvPr>
        </p:nvSpPr>
        <p:spPr>
          <a:xfrm>
            <a:off x="952167" y="2068600"/>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15" name="Google Shape;115;p17"/>
          <p:cNvSpPr txBox="1">
            <a:spLocks noGrp="1"/>
          </p:cNvSpPr>
          <p:nvPr>
            <p:ph type="subTitle" idx="3"/>
          </p:nvPr>
        </p:nvSpPr>
        <p:spPr>
          <a:xfrm>
            <a:off x="1902341" y="4911417"/>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6" name="Google Shape;116;p17"/>
          <p:cNvSpPr txBox="1">
            <a:spLocks noGrp="1"/>
          </p:cNvSpPr>
          <p:nvPr>
            <p:ph type="title" idx="4"/>
          </p:nvPr>
        </p:nvSpPr>
        <p:spPr>
          <a:xfrm>
            <a:off x="952167" y="4250267"/>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17" name="Google Shape;117;p17"/>
          <p:cNvSpPr txBox="1">
            <a:spLocks noGrp="1"/>
          </p:cNvSpPr>
          <p:nvPr>
            <p:ph type="subTitle" idx="5"/>
          </p:nvPr>
        </p:nvSpPr>
        <p:spPr>
          <a:xfrm>
            <a:off x="7669259" y="2724300"/>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18" name="Google Shape;118;p17"/>
          <p:cNvSpPr txBox="1">
            <a:spLocks noGrp="1"/>
          </p:cNvSpPr>
          <p:nvPr>
            <p:ph type="title" idx="6"/>
          </p:nvPr>
        </p:nvSpPr>
        <p:spPr>
          <a:xfrm>
            <a:off x="7669269" y="2068600"/>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19" name="Google Shape;119;p17"/>
          <p:cNvSpPr txBox="1">
            <a:spLocks noGrp="1"/>
          </p:cNvSpPr>
          <p:nvPr>
            <p:ph type="subTitle" idx="7"/>
          </p:nvPr>
        </p:nvSpPr>
        <p:spPr>
          <a:xfrm>
            <a:off x="7669259" y="4911417"/>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0" name="Google Shape;120;p17"/>
          <p:cNvSpPr txBox="1">
            <a:spLocks noGrp="1"/>
          </p:cNvSpPr>
          <p:nvPr>
            <p:ph type="title" idx="8"/>
          </p:nvPr>
        </p:nvSpPr>
        <p:spPr>
          <a:xfrm>
            <a:off x="7669269" y="4250269"/>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21" name="Google Shape;121;p1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82860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122"/>
        <p:cNvGrpSpPr/>
        <p:nvPr/>
      </p:nvGrpSpPr>
      <p:grpSpPr>
        <a:xfrm>
          <a:off x="0" y="0"/>
          <a:ext cx="0" cy="0"/>
          <a:chOff x="0" y="0"/>
          <a:chExt cx="0" cy="0"/>
        </a:xfrm>
      </p:grpSpPr>
      <p:pic>
        <p:nvPicPr>
          <p:cNvPr id="123" name="Google Shape;123;p18"/>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124" name="Google Shape;124;p18"/>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125" name="Google Shape;125;p1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8"/>
          <p:cNvSpPr txBox="1">
            <a:spLocks noGrp="1"/>
          </p:cNvSpPr>
          <p:nvPr>
            <p:ph type="title"/>
          </p:nvPr>
        </p:nvSpPr>
        <p:spPr>
          <a:xfrm>
            <a:off x="4060000" y="725267"/>
            <a:ext cx="4072000" cy="120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7466"/>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27" name="Google Shape;127;p18"/>
          <p:cNvSpPr txBox="1">
            <a:spLocks noGrp="1"/>
          </p:cNvSpPr>
          <p:nvPr>
            <p:ph type="subTitle" idx="1"/>
          </p:nvPr>
        </p:nvSpPr>
        <p:spPr>
          <a:xfrm>
            <a:off x="4386000" y="2781300"/>
            <a:ext cx="3420000" cy="16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8" name="Google Shape;128;p18"/>
          <p:cNvSpPr txBox="1"/>
          <p:nvPr/>
        </p:nvSpPr>
        <p:spPr>
          <a:xfrm>
            <a:off x="3547600" y="4335967"/>
            <a:ext cx="5096800" cy="12792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 sz="2400">
                <a:solidFill>
                  <a:schemeClr val="dk2"/>
                </a:solidFill>
                <a:latin typeface="Roboto"/>
                <a:ea typeface="Roboto"/>
                <a:cs typeface="Roboto"/>
                <a:sym typeface="Roboto"/>
              </a:rPr>
              <a:t>CREDITS: This presentation template was created by </a:t>
            </a:r>
            <a:r>
              <a:rPr lang="en" sz="2400" b="1">
                <a:solidFill>
                  <a:schemeClr val="dk2"/>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2400">
                <a:solidFill>
                  <a:schemeClr val="dk2"/>
                </a:solidFill>
                <a:latin typeface="Roboto"/>
                <a:ea typeface="Roboto"/>
                <a:cs typeface="Roboto"/>
                <a:sym typeface="Roboto"/>
              </a:rPr>
              <a:t>, including icons by </a:t>
            </a:r>
            <a:r>
              <a:rPr lang="en" sz="2400" b="1">
                <a:solidFill>
                  <a:schemeClr val="dk2"/>
                </a:solidFill>
                <a:uFill>
                  <a:noFill/>
                </a:u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2400">
                <a:solidFill>
                  <a:schemeClr val="dk2"/>
                </a:solidFill>
                <a:latin typeface="Roboto"/>
                <a:ea typeface="Roboto"/>
                <a:cs typeface="Roboto"/>
                <a:sym typeface="Roboto"/>
              </a:rPr>
              <a:t>, infographics &amp; images by </a:t>
            </a:r>
            <a:r>
              <a:rPr lang="en" sz="2400" b="1">
                <a:solidFill>
                  <a:schemeClr val="dk2"/>
                </a:solidFill>
                <a:uFill>
                  <a:noFill/>
                </a:uFill>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24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2776589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6 columns">
  <p:cSld name="Title and 6 columns">
    <p:bg>
      <p:bgPr>
        <a:solidFill>
          <a:schemeClr val="lt2"/>
        </a:solidFill>
        <a:effectLst/>
      </p:bgPr>
    </p:bg>
    <p:spTree>
      <p:nvGrpSpPr>
        <p:cNvPr id="1" name="Shape 129"/>
        <p:cNvGrpSpPr/>
        <p:nvPr/>
      </p:nvGrpSpPr>
      <p:grpSpPr>
        <a:xfrm>
          <a:off x="0" y="0"/>
          <a:ext cx="0" cy="0"/>
          <a:chOff x="0" y="0"/>
          <a:chExt cx="0" cy="0"/>
        </a:xfrm>
      </p:grpSpPr>
      <p:pic>
        <p:nvPicPr>
          <p:cNvPr id="130" name="Google Shape;130;p19"/>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131" name="Google Shape;131;p19"/>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132" name="Google Shape;132;p1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9"/>
          <p:cNvSpPr txBox="1">
            <a:spLocks noGrp="1"/>
          </p:cNvSpPr>
          <p:nvPr>
            <p:ph type="subTitle" idx="1"/>
          </p:nvPr>
        </p:nvSpPr>
        <p:spPr>
          <a:xfrm>
            <a:off x="7311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34" name="Google Shape;134;p19"/>
          <p:cNvSpPr txBox="1">
            <a:spLocks noGrp="1"/>
          </p:cNvSpPr>
          <p:nvPr>
            <p:ph type="subTitle" idx="2"/>
          </p:nvPr>
        </p:nvSpPr>
        <p:spPr>
          <a:xfrm>
            <a:off x="82908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35" name="Google Shape;135;p19"/>
          <p:cNvSpPr txBox="1">
            <a:spLocks noGrp="1"/>
          </p:cNvSpPr>
          <p:nvPr>
            <p:ph type="subTitle" idx="3"/>
          </p:nvPr>
        </p:nvSpPr>
        <p:spPr>
          <a:xfrm>
            <a:off x="4511000"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36" name="Google Shape;136;p19"/>
          <p:cNvSpPr txBox="1">
            <a:spLocks noGrp="1"/>
          </p:cNvSpPr>
          <p:nvPr>
            <p:ph type="title"/>
          </p:nvPr>
        </p:nvSpPr>
        <p:spPr>
          <a:xfrm>
            <a:off x="11161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7" name="Google Shape;137;p19"/>
          <p:cNvSpPr txBox="1">
            <a:spLocks noGrp="1"/>
          </p:cNvSpPr>
          <p:nvPr>
            <p:ph type="title" idx="4"/>
          </p:nvPr>
        </p:nvSpPr>
        <p:spPr>
          <a:xfrm>
            <a:off x="86758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8" name="Google Shape;138;p19"/>
          <p:cNvSpPr txBox="1">
            <a:spLocks noGrp="1"/>
          </p:cNvSpPr>
          <p:nvPr>
            <p:ph type="title" idx="5"/>
          </p:nvPr>
        </p:nvSpPr>
        <p:spPr>
          <a:xfrm>
            <a:off x="4896000"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9" name="Google Shape;139;p19"/>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40" name="Google Shape;140;p19"/>
          <p:cNvSpPr txBox="1">
            <a:spLocks noGrp="1"/>
          </p:cNvSpPr>
          <p:nvPr>
            <p:ph type="subTitle" idx="7"/>
          </p:nvPr>
        </p:nvSpPr>
        <p:spPr>
          <a:xfrm>
            <a:off x="7311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41" name="Google Shape;141;p19"/>
          <p:cNvSpPr txBox="1">
            <a:spLocks noGrp="1"/>
          </p:cNvSpPr>
          <p:nvPr>
            <p:ph type="subTitle" idx="8"/>
          </p:nvPr>
        </p:nvSpPr>
        <p:spPr>
          <a:xfrm>
            <a:off x="82908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42" name="Google Shape;142;p19"/>
          <p:cNvSpPr txBox="1">
            <a:spLocks noGrp="1"/>
          </p:cNvSpPr>
          <p:nvPr>
            <p:ph type="subTitle" idx="9"/>
          </p:nvPr>
        </p:nvSpPr>
        <p:spPr>
          <a:xfrm>
            <a:off x="4511000"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43" name="Google Shape;143;p19"/>
          <p:cNvSpPr txBox="1">
            <a:spLocks noGrp="1"/>
          </p:cNvSpPr>
          <p:nvPr>
            <p:ph type="title" idx="13"/>
          </p:nvPr>
        </p:nvSpPr>
        <p:spPr>
          <a:xfrm>
            <a:off x="11161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44" name="Google Shape;144;p19"/>
          <p:cNvSpPr txBox="1">
            <a:spLocks noGrp="1"/>
          </p:cNvSpPr>
          <p:nvPr>
            <p:ph type="title" idx="14"/>
          </p:nvPr>
        </p:nvSpPr>
        <p:spPr>
          <a:xfrm>
            <a:off x="86758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45" name="Google Shape;145;p19"/>
          <p:cNvSpPr txBox="1">
            <a:spLocks noGrp="1"/>
          </p:cNvSpPr>
          <p:nvPr>
            <p:ph type="title" idx="15"/>
          </p:nvPr>
        </p:nvSpPr>
        <p:spPr>
          <a:xfrm>
            <a:off x="4896000"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Tree>
    <p:extLst>
      <p:ext uri="{BB962C8B-B14F-4D97-AF65-F5344CB8AC3E}">
        <p14:creationId xmlns:p14="http://schemas.microsoft.com/office/powerpoint/2010/main" val="2544378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2"/>
        </a:solidFill>
        <a:effectLst/>
      </p:bgPr>
    </p:bg>
    <p:spTree>
      <p:nvGrpSpPr>
        <p:cNvPr id="1" name="Shape 146"/>
        <p:cNvGrpSpPr/>
        <p:nvPr/>
      </p:nvGrpSpPr>
      <p:grpSpPr>
        <a:xfrm>
          <a:off x="0" y="0"/>
          <a:ext cx="0" cy="0"/>
          <a:chOff x="0" y="0"/>
          <a:chExt cx="0" cy="0"/>
        </a:xfrm>
      </p:grpSpPr>
      <p:pic>
        <p:nvPicPr>
          <p:cNvPr id="147" name="Google Shape;147;p20"/>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148" name="Google Shape;148;p20"/>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149" name="Google Shape;149;p20"/>
          <p:cNvSpPr txBox="1">
            <a:spLocks noGrp="1"/>
          </p:cNvSpPr>
          <p:nvPr>
            <p:ph type="subTitle" idx="1"/>
          </p:nvPr>
        </p:nvSpPr>
        <p:spPr>
          <a:xfrm>
            <a:off x="3187600" y="2363351"/>
            <a:ext cx="581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150" name="Google Shape;150;p20"/>
          <p:cNvSpPr txBox="1">
            <a:spLocks noGrp="1"/>
          </p:cNvSpPr>
          <p:nvPr>
            <p:ph type="title" hasCustomPrompt="1"/>
          </p:nvPr>
        </p:nvSpPr>
        <p:spPr>
          <a:xfrm>
            <a:off x="3524000" y="1632151"/>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1" name="Google Shape;151;p20"/>
          <p:cNvSpPr txBox="1">
            <a:spLocks noGrp="1"/>
          </p:cNvSpPr>
          <p:nvPr>
            <p:ph type="subTitle" idx="2"/>
          </p:nvPr>
        </p:nvSpPr>
        <p:spPr>
          <a:xfrm>
            <a:off x="3187600" y="3998743"/>
            <a:ext cx="5816800" cy="4876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2133"/>
            </a:lvl1pPr>
            <a:lvl2pPr lvl="1" algn="ctr" rtl="0">
              <a:lnSpc>
                <a:spcPct val="150000"/>
              </a:lnSpc>
              <a:spcBef>
                <a:spcPts val="0"/>
              </a:spcBef>
              <a:spcAft>
                <a:spcPts val="0"/>
              </a:spcAft>
              <a:buNone/>
              <a:defRPr sz="2133"/>
            </a:lvl2pPr>
            <a:lvl3pPr lvl="2" algn="ctr" rtl="0">
              <a:lnSpc>
                <a:spcPct val="150000"/>
              </a:lnSpc>
              <a:spcBef>
                <a:spcPts val="0"/>
              </a:spcBef>
              <a:spcAft>
                <a:spcPts val="0"/>
              </a:spcAft>
              <a:buNone/>
              <a:defRPr sz="2133"/>
            </a:lvl3pPr>
            <a:lvl4pPr lvl="3" algn="ctr" rtl="0">
              <a:lnSpc>
                <a:spcPct val="150000"/>
              </a:lnSpc>
              <a:spcBef>
                <a:spcPts val="0"/>
              </a:spcBef>
              <a:spcAft>
                <a:spcPts val="0"/>
              </a:spcAft>
              <a:buNone/>
              <a:defRPr sz="2133"/>
            </a:lvl4pPr>
            <a:lvl5pPr lvl="4" algn="ctr" rtl="0">
              <a:lnSpc>
                <a:spcPct val="150000"/>
              </a:lnSpc>
              <a:spcBef>
                <a:spcPts val="0"/>
              </a:spcBef>
              <a:spcAft>
                <a:spcPts val="0"/>
              </a:spcAft>
              <a:buNone/>
              <a:defRPr sz="2133"/>
            </a:lvl5pPr>
            <a:lvl6pPr lvl="5" algn="ctr" rtl="0">
              <a:lnSpc>
                <a:spcPct val="150000"/>
              </a:lnSpc>
              <a:spcBef>
                <a:spcPts val="0"/>
              </a:spcBef>
              <a:spcAft>
                <a:spcPts val="0"/>
              </a:spcAft>
              <a:buNone/>
              <a:defRPr sz="2133"/>
            </a:lvl6pPr>
            <a:lvl7pPr lvl="6" algn="ctr" rtl="0">
              <a:lnSpc>
                <a:spcPct val="150000"/>
              </a:lnSpc>
              <a:spcBef>
                <a:spcPts val="0"/>
              </a:spcBef>
              <a:spcAft>
                <a:spcPts val="0"/>
              </a:spcAft>
              <a:buNone/>
              <a:defRPr sz="2133"/>
            </a:lvl7pPr>
            <a:lvl8pPr lvl="7" algn="ctr" rtl="0">
              <a:lnSpc>
                <a:spcPct val="150000"/>
              </a:lnSpc>
              <a:spcBef>
                <a:spcPts val="0"/>
              </a:spcBef>
              <a:spcAft>
                <a:spcPts val="0"/>
              </a:spcAft>
              <a:buNone/>
              <a:defRPr sz="2133"/>
            </a:lvl8pPr>
            <a:lvl9pPr lvl="8" algn="ctr" rtl="0">
              <a:lnSpc>
                <a:spcPct val="150000"/>
              </a:lnSpc>
              <a:spcBef>
                <a:spcPts val="0"/>
              </a:spcBef>
              <a:spcAft>
                <a:spcPts val="0"/>
              </a:spcAft>
              <a:buNone/>
              <a:defRPr sz="2133"/>
            </a:lvl9pPr>
          </a:lstStyle>
          <a:p>
            <a:endParaRPr/>
          </a:p>
        </p:txBody>
      </p:sp>
      <p:sp>
        <p:nvSpPr>
          <p:cNvPr id="152" name="Google Shape;152;p20"/>
          <p:cNvSpPr txBox="1">
            <a:spLocks noGrp="1"/>
          </p:cNvSpPr>
          <p:nvPr>
            <p:ph type="title" idx="3" hasCustomPrompt="1"/>
          </p:nvPr>
        </p:nvSpPr>
        <p:spPr>
          <a:xfrm>
            <a:off x="3524000" y="3268079"/>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3" name="Google Shape;153;p20"/>
          <p:cNvSpPr txBox="1">
            <a:spLocks noGrp="1"/>
          </p:cNvSpPr>
          <p:nvPr>
            <p:ph type="subTitle" idx="4"/>
          </p:nvPr>
        </p:nvSpPr>
        <p:spPr>
          <a:xfrm>
            <a:off x="3187600" y="5634136"/>
            <a:ext cx="581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 name="Google Shape;154;p20"/>
          <p:cNvSpPr txBox="1">
            <a:spLocks noGrp="1"/>
          </p:cNvSpPr>
          <p:nvPr>
            <p:ph type="title" idx="5" hasCustomPrompt="1"/>
          </p:nvPr>
        </p:nvSpPr>
        <p:spPr>
          <a:xfrm>
            <a:off x="3524000" y="4904007"/>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5" name="Google Shape;155;p20"/>
          <p:cNvSpPr txBox="1">
            <a:spLocks noGrp="1"/>
          </p:cNvSpPr>
          <p:nvPr>
            <p:ph type="title" idx="6"/>
          </p:nvPr>
        </p:nvSpPr>
        <p:spPr>
          <a:xfrm>
            <a:off x="952167" y="729100"/>
            <a:ext cx="1021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6" name="Google Shape;156;p2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9850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159" name="Google Shape;159;p21"/>
          <p:cNvSpPr txBox="1">
            <a:spLocks noGrp="1"/>
          </p:cNvSpPr>
          <p:nvPr>
            <p:ph type="subTitle" idx="1"/>
          </p:nvPr>
        </p:nvSpPr>
        <p:spPr>
          <a:xfrm>
            <a:off x="3817800" y="4597508"/>
            <a:ext cx="4556400" cy="5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vl1pPr>
            <a:lvl2pPr lvl="1" rtl="0">
              <a:spcBef>
                <a:spcPts val="0"/>
              </a:spcBef>
              <a:spcAft>
                <a:spcPts val="0"/>
              </a:spcAft>
              <a:buNone/>
              <a:defRPr sz="2667"/>
            </a:lvl2pPr>
            <a:lvl3pPr lvl="2" rtl="0">
              <a:spcBef>
                <a:spcPts val="0"/>
              </a:spcBef>
              <a:spcAft>
                <a:spcPts val="0"/>
              </a:spcAft>
              <a:buNone/>
              <a:defRPr sz="2667"/>
            </a:lvl3pPr>
            <a:lvl4pPr lvl="3" rtl="0">
              <a:spcBef>
                <a:spcPts val="0"/>
              </a:spcBef>
              <a:spcAft>
                <a:spcPts val="0"/>
              </a:spcAft>
              <a:buNone/>
              <a:defRPr sz="2667"/>
            </a:lvl4pPr>
            <a:lvl5pPr lvl="4" rtl="0">
              <a:spcBef>
                <a:spcPts val="0"/>
              </a:spcBef>
              <a:spcAft>
                <a:spcPts val="0"/>
              </a:spcAft>
              <a:buNone/>
              <a:defRPr sz="2667"/>
            </a:lvl5pPr>
            <a:lvl6pPr lvl="5" rtl="0">
              <a:spcBef>
                <a:spcPts val="0"/>
              </a:spcBef>
              <a:spcAft>
                <a:spcPts val="0"/>
              </a:spcAft>
              <a:buNone/>
              <a:defRPr sz="2667"/>
            </a:lvl6pPr>
            <a:lvl7pPr lvl="6" rtl="0">
              <a:spcBef>
                <a:spcPts val="0"/>
              </a:spcBef>
              <a:spcAft>
                <a:spcPts val="0"/>
              </a:spcAft>
              <a:buNone/>
              <a:defRPr sz="2667"/>
            </a:lvl7pPr>
            <a:lvl8pPr lvl="7" rtl="0">
              <a:spcBef>
                <a:spcPts val="0"/>
              </a:spcBef>
              <a:spcAft>
                <a:spcPts val="0"/>
              </a:spcAft>
              <a:buNone/>
              <a:defRPr sz="2667"/>
            </a:lvl8pPr>
            <a:lvl9pPr lvl="8" rtl="0">
              <a:spcBef>
                <a:spcPts val="0"/>
              </a:spcBef>
              <a:spcAft>
                <a:spcPts val="0"/>
              </a:spcAft>
              <a:buNone/>
              <a:defRPr sz="2667"/>
            </a:lvl9pPr>
          </a:lstStyle>
          <a:p>
            <a:endParaRPr/>
          </a:p>
        </p:txBody>
      </p:sp>
      <p:sp>
        <p:nvSpPr>
          <p:cNvPr id="160" name="Google Shape;160;p21"/>
          <p:cNvSpPr txBox="1">
            <a:spLocks noGrp="1"/>
          </p:cNvSpPr>
          <p:nvPr>
            <p:ph type="title"/>
          </p:nvPr>
        </p:nvSpPr>
        <p:spPr>
          <a:xfrm>
            <a:off x="1794400" y="1713292"/>
            <a:ext cx="8603200" cy="27564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3867">
                <a:solidFill>
                  <a:schemeClr val="dk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1" name="Google Shape;161;p2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6233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62"/>
        <p:cNvGrpSpPr/>
        <p:nvPr/>
      </p:nvGrpSpPr>
      <p:grpSpPr>
        <a:xfrm>
          <a:off x="0" y="0"/>
          <a:ext cx="0" cy="0"/>
          <a:chOff x="0" y="0"/>
          <a:chExt cx="0" cy="0"/>
        </a:xfrm>
      </p:grpSpPr>
      <p:pic>
        <p:nvPicPr>
          <p:cNvPr id="163" name="Google Shape;163;p22"/>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164" name="Google Shape;164;p22"/>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165" name="Google Shape;165;p2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8136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166"/>
        <p:cNvGrpSpPr/>
        <p:nvPr/>
      </p:nvGrpSpPr>
      <p:grpSpPr>
        <a:xfrm>
          <a:off x="0" y="0"/>
          <a:ext cx="0" cy="0"/>
          <a:chOff x="0" y="0"/>
          <a:chExt cx="0" cy="0"/>
        </a:xfrm>
      </p:grpSpPr>
      <p:sp>
        <p:nvSpPr>
          <p:cNvPr id="167" name="Google Shape;167;p2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68" name="Google Shape;168;p23"/>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169" name="Google Shape;169;p23"/>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Tree>
    <p:extLst>
      <p:ext uri="{BB962C8B-B14F-4D97-AF65-F5344CB8AC3E}">
        <p14:creationId xmlns:p14="http://schemas.microsoft.com/office/powerpoint/2010/main" val="32597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741723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4763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6102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2191747" y="2668789"/>
            <a:ext cx="2545927" cy="246221"/>
          </a:xfrm>
          <a:prstGeom prst="rect">
            <a:avLst/>
          </a:prstGeom>
        </p:spPr>
        <p:txBody>
          <a:bodyPr wrap="square" lIns="0" tIns="0" rIns="0" bIns="0">
            <a:spAutoFit/>
          </a:bodyPr>
          <a:lstStyle>
            <a:lvl1pPr>
              <a:defRPr sz="1600" b="0" i="0">
                <a:solidFill>
                  <a:schemeClr val="tx1"/>
                </a:solidFill>
                <a:latin typeface="Century Gothic"/>
                <a:cs typeface="Century Gothic"/>
              </a:defRPr>
            </a:lvl1pPr>
          </a:lstStyle>
          <a:p>
            <a:endParaRPr/>
          </a:p>
        </p:txBody>
      </p:sp>
      <p:sp>
        <p:nvSpPr>
          <p:cNvPr id="4" name="Holder 4"/>
          <p:cNvSpPr>
            <a:spLocks noGrp="1"/>
          </p:cNvSpPr>
          <p:nvPr>
            <p:ph sz="half" idx="3"/>
          </p:nvPr>
        </p:nvSpPr>
        <p:spPr>
          <a:xfrm>
            <a:off x="6272784" y="1616203"/>
            <a:ext cx="36576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633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3119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4996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14611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7357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64096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09178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12416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3.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8/10/2021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36013493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871343848"/>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94440" y="460025"/>
            <a:ext cx="3603121" cy="430887"/>
          </a:xfrm>
          <a:prstGeom prst="rect">
            <a:avLst/>
          </a:prstGeom>
        </p:spPr>
        <p:txBody>
          <a:bodyPr wrap="square" lIns="0" tIns="0" rIns="0" bIns="0">
            <a:spAutoFit/>
          </a:bodyPr>
          <a:lstStyle>
            <a:lvl1pPr>
              <a:defRPr sz="2800" b="0"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1250567" y="1608524"/>
            <a:ext cx="96908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61989" y="6543448"/>
            <a:ext cx="5008033" cy="92333"/>
          </a:xfrm>
          <a:prstGeom prst="rect">
            <a:avLst/>
          </a:prstGeom>
        </p:spPr>
        <p:txBody>
          <a:bodyPr wrap="square" lIns="0" tIns="0" rIns="0" bIns="0">
            <a:spAutoFit/>
          </a:bodyPr>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49083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hyperlink" Target="https://smccd.edu/return-to-campus/index.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nadacollege.edu/emp/RWC%20NFO%20Needs%20Assessment%20Slides%203.19.21.pdf"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hyperlink" Target="https://canadacollege.edu/emp/RWC%20NFO%20Needs%20Assessment%20Slides%203.19.21.pdf" TargetMode="External"/><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hyperlink" Target="https://canadacollege.edu/emp/RWC%20NFO%20Needs%20Assessment%20Slides%203.19.21.pdf" TargetMode="Externa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anadacollege.edu/about/mission.php" TargetMode="External"/><Relationship Id="rId13" Type="http://schemas.openxmlformats.org/officeDocument/2006/relationships/hyperlink" Target="https://canadacollege.edu/prie/surveys.php" TargetMode="External"/><Relationship Id="rId3" Type="http://schemas.openxmlformats.org/officeDocument/2006/relationships/hyperlink" Target="https://smccd-my.sharepoint.com/personal/engelk_smccd_edu/Documents/Management%20-%20Cabinet/Leadership%20Retreat%20July%202021/Materials%20for%20Retreat" TargetMode="External"/><Relationship Id="rId7" Type="http://schemas.openxmlformats.org/officeDocument/2006/relationships/hyperlink" Target="https://canadacollege.edu/planningbudgetingcouncil/2021/SEA%20College%20Level%20Brief%20La%20Canada%20College%20Edited%20FINAL.pdf" TargetMode="External"/><Relationship Id="rId12" Type="http://schemas.openxmlformats.org/officeDocument/2006/relationships/hyperlink" Target="https://canadacollege.edu/antiracism/Canada%20College%20Focus%20Group%20Findings%20Spring%202021-final.pdf" TargetMode="External"/><Relationship Id="rId2" Type="http://schemas.openxmlformats.org/officeDocument/2006/relationships/hyperlink" Target="https://canadacollege.edu/emp/Recovery-with-Equity_2021Feb15.pdf" TargetMode="Externa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Student-Service/What-we-do/Student-Equity" TargetMode="External"/><Relationship Id="rId11" Type="http://schemas.openxmlformats.org/officeDocument/2006/relationships/hyperlink" Target="https://canadacollege.edu/planningbudgetingcouncil/2021/FULL%20PBC%20PROPOSAL%20-%20Canada%20College%20Antiracism%20Taskforce%204-21-2021.pdf" TargetMode="External"/><Relationship Id="rId5" Type="http://schemas.openxmlformats.org/officeDocument/2006/relationships/hyperlink" Target="https://www.cccco.edu/College-Professionals/Guided-Pathways" TargetMode="External"/><Relationship Id="rId10" Type="http://schemas.openxmlformats.org/officeDocument/2006/relationships/hyperlink" Target="https://canadacollege.edu/aces/SEAP%20Exec%20Summary_Final_6.27.19.pdf" TargetMode="External"/><Relationship Id="rId4" Type="http://schemas.openxmlformats.org/officeDocument/2006/relationships/hyperlink" Target="https://www.cccco.edu/-/media/CCCCO-Website/Reports/CCCCO_DEI_Report.pdf?la=en&amp;hash=69E11E4DAB1DEBA3181E053BEE89E7BC3A709BEE" TargetMode="External"/><Relationship Id="rId9" Type="http://schemas.openxmlformats.org/officeDocument/2006/relationships/hyperlink" Target="https://canadacollege.edu/guidedpathways/" TargetMode="External"/><Relationship Id="rId14" Type="http://schemas.openxmlformats.org/officeDocument/2006/relationships/hyperlink" Target="https://race.usc.edu/wp-content/uploads/2020/07/NACCC-FAQs.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canadacollege.edu/about/mission.php" TargetMode="External"/><Relationship Id="rId13" Type="http://schemas.openxmlformats.org/officeDocument/2006/relationships/hyperlink" Target="https://canadacollege.edu/prie/surveys.php" TargetMode="External"/><Relationship Id="rId3" Type="http://schemas.openxmlformats.org/officeDocument/2006/relationships/hyperlink" Target="https://smccd-my.sharepoint.com/personal/engelk_smccd_edu/Documents/Management%20-%20Cabinet/Leadership%20Retreat%20July%202021/Materials%20for%20Retreat" TargetMode="External"/><Relationship Id="rId7" Type="http://schemas.openxmlformats.org/officeDocument/2006/relationships/hyperlink" Target="https://canadacollege.edu/planningbudgetingcouncil/2021/SEA%20College%20Level%20Brief%20La%20Canada%20College%20Edited%20FINAL.pdf" TargetMode="External"/><Relationship Id="rId12" Type="http://schemas.openxmlformats.org/officeDocument/2006/relationships/hyperlink" Target="https://canadacollege.edu/antiracism/Canada%20College%20Focus%20Group%20Findings%20Spring%202021-final.pdf" TargetMode="External"/><Relationship Id="rId2" Type="http://schemas.openxmlformats.org/officeDocument/2006/relationships/hyperlink" Target="https://canadacollege.edu/emp/Recovery-with-Equity_2021Feb15.pdf" TargetMode="Externa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Student-Service/What-we-do/Student-Equity" TargetMode="External"/><Relationship Id="rId11" Type="http://schemas.openxmlformats.org/officeDocument/2006/relationships/hyperlink" Target="https://canadacollege.edu/planningbudgetingcouncil/2021/FULL%20PBC%20PROPOSAL%20-%20Canada%20College%20Antiracism%20Taskforce%204-21-2021.pdf" TargetMode="External"/><Relationship Id="rId5" Type="http://schemas.openxmlformats.org/officeDocument/2006/relationships/hyperlink" Target="https://www.cccco.edu/College-Professionals/Guided-Pathways" TargetMode="External"/><Relationship Id="rId10" Type="http://schemas.openxmlformats.org/officeDocument/2006/relationships/hyperlink" Target="https://canadacollege.edu/aces/SEAP%20Exec%20Summary_Final_6.27.19.pdf" TargetMode="External"/><Relationship Id="rId4" Type="http://schemas.openxmlformats.org/officeDocument/2006/relationships/hyperlink" Target="https://www.cccco.edu/-/media/CCCCO-Website/Reports/CCCCO_DEI_Report.pdf?la=en&amp;hash=69E11E4DAB1DEBA3181E053BEE89E7BC3A709BEE" TargetMode="External"/><Relationship Id="rId9" Type="http://schemas.openxmlformats.org/officeDocument/2006/relationships/hyperlink" Target="https://canadacollege.edu/guidedpathways/" TargetMode="External"/><Relationship Id="rId14" Type="http://schemas.openxmlformats.org/officeDocument/2006/relationships/hyperlink" Target="https://race.usc.edu/wp-content/uploads/2020/07/NACCC-FAQs.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B677782B-7F12-3C49-95CB-4EFF786CC278}"/>
              </a:ext>
            </a:extLst>
          </p:cNvPr>
          <p:cNvSpPr>
            <a:spLocks noGrp="1"/>
          </p:cNvSpPr>
          <p:nvPr>
            <p:ph type="ctrTitle"/>
          </p:nvPr>
        </p:nvSpPr>
        <p:spPr>
          <a:xfrm>
            <a:off x="63773" y="1738865"/>
            <a:ext cx="2976211" cy="3386667"/>
          </a:xfrm>
        </p:spPr>
        <p:txBody>
          <a:bodyPr/>
          <a:lstStyle/>
          <a:p>
            <a:r>
              <a:rPr lang="en-US" sz="4000" dirty="0">
                <a:solidFill>
                  <a:schemeClr val="tx1"/>
                </a:solidFill>
              </a:rPr>
              <a:t>Leadership Retreat</a:t>
            </a:r>
            <a:br>
              <a:rPr lang="en-US" sz="4000" dirty="0">
                <a:solidFill>
                  <a:schemeClr val="tx1"/>
                </a:solidFill>
              </a:rPr>
            </a:br>
            <a:r>
              <a:rPr lang="en-US" sz="4000" dirty="0">
                <a:solidFill>
                  <a:schemeClr val="tx1"/>
                </a:solidFill>
              </a:rPr>
              <a:t/>
            </a:r>
            <a:br>
              <a:rPr lang="en-US" sz="4000" dirty="0">
                <a:solidFill>
                  <a:schemeClr val="tx1"/>
                </a:solidFill>
              </a:rPr>
            </a:br>
            <a:r>
              <a:rPr lang="en-US" sz="2800" dirty="0">
                <a:solidFill>
                  <a:schemeClr val="tx1"/>
                </a:solidFill>
              </a:rPr>
              <a:t>August 11, 2021</a:t>
            </a:r>
          </a:p>
        </p:txBody>
      </p:sp>
      <p:pic>
        <p:nvPicPr>
          <p:cNvPr id="6" name="Picture 2" descr="589BD165-63DC-4EFB-90C8-6954760F8772-L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3" y="22250"/>
            <a:ext cx="9093198" cy="681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7904" y="235502"/>
            <a:ext cx="2647950" cy="1190625"/>
          </a:xfrm>
          <a:prstGeom prst="rect">
            <a:avLst/>
          </a:prstGeom>
        </p:spPr>
      </p:pic>
    </p:spTree>
    <p:extLst>
      <p:ext uri="{BB962C8B-B14F-4D97-AF65-F5344CB8AC3E}">
        <p14:creationId xmlns:p14="http://schemas.microsoft.com/office/powerpoint/2010/main" val="130139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idx="6"/>
          </p:nvPr>
        </p:nvSpPr>
        <p:spPr>
          <a:xfrm>
            <a:off x="952167" y="725433"/>
            <a:ext cx="10287600" cy="487600"/>
          </a:xfrm>
          <a:prstGeom prst="rect">
            <a:avLst/>
          </a:prstGeom>
        </p:spPr>
        <p:txBody>
          <a:bodyPr spcFirstLastPara="1" wrap="square" lIns="121900" tIns="121900" rIns="121900" bIns="121900" anchor="ctr" anchorCtr="0">
            <a:noAutofit/>
          </a:bodyPr>
          <a:lstStyle/>
          <a:p>
            <a:r>
              <a:rPr lang="en"/>
              <a:t>Meet The Team!</a:t>
            </a:r>
            <a:endParaRPr/>
          </a:p>
        </p:txBody>
      </p:sp>
      <p:sp>
        <p:nvSpPr>
          <p:cNvPr id="268" name="Google Shape;268;p28"/>
          <p:cNvSpPr txBox="1"/>
          <p:nvPr/>
        </p:nvSpPr>
        <p:spPr>
          <a:xfrm>
            <a:off x="530767" y="1904368"/>
            <a:ext cx="2388400" cy="106666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at Large of Concurrent Enrollment and Middle College: Mira Rubio</a:t>
            </a:r>
            <a:endParaRPr kumimoji="0" sz="1333"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endParaRPr>
          </a:p>
        </p:txBody>
      </p:sp>
      <p:sp>
        <p:nvSpPr>
          <p:cNvPr id="269" name="Google Shape;269;p28"/>
          <p:cNvSpPr txBox="1"/>
          <p:nvPr/>
        </p:nvSpPr>
        <p:spPr>
          <a:xfrm>
            <a:off x="3806800" y="1957767"/>
            <a:ext cx="2129200" cy="69771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Marisa Gutierrez</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70;p28"/>
          <p:cNvSpPr txBox="1"/>
          <p:nvPr/>
        </p:nvSpPr>
        <p:spPr>
          <a:xfrm>
            <a:off x="6467517" y="1957767"/>
            <a:ext cx="2652800" cy="471948"/>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Emma Roginski</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71;p28"/>
          <p:cNvSpPr txBox="1"/>
          <p:nvPr/>
        </p:nvSpPr>
        <p:spPr>
          <a:xfrm>
            <a:off x="9511800" y="1957768"/>
            <a:ext cx="1788000" cy="69771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Senator: Yamini Prasad</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72" name="Google Shape;272;p28"/>
          <p:cNvPicPr preferRelativeResize="0"/>
          <p:nvPr/>
        </p:nvPicPr>
        <p:blipFill>
          <a:blip r:embed="rId3">
            <a:alphaModFix/>
          </a:blip>
          <a:stretch>
            <a:fillRect/>
          </a:stretch>
        </p:blipFill>
        <p:spPr>
          <a:xfrm>
            <a:off x="9511800" y="2971567"/>
            <a:ext cx="2058400" cy="3081735"/>
          </a:xfrm>
          <a:prstGeom prst="rect">
            <a:avLst/>
          </a:prstGeom>
          <a:noFill/>
          <a:ln>
            <a:noFill/>
          </a:ln>
        </p:spPr>
      </p:pic>
      <p:pic>
        <p:nvPicPr>
          <p:cNvPr id="273" name="Google Shape;273;p28"/>
          <p:cNvPicPr preferRelativeResize="0"/>
          <p:nvPr/>
        </p:nvPicPr>
        <p:blipFill>
          <a:blip r:embed="rId4">
            <a:alphaModFix/>
          </a:blip>
          <a:stretch>
            <a:fillRect/>
          </a:stretch>
        </p:blipFill>
        <p:spPr>
          <a:xfrm>
            <a:off x="734767" y="3147867"/>
            <a:ext cx="2184400" cy="2489200"/>
          </a:xfrm>
          <a:prstGeom prst="rect">
            <a:avLst/>
          </a:prstGeom>
          <a:noFill/>
          <a:ln>
            <a:noFill/>
          </a:ln>
        </p:spPr>
      </p:pic>
      <p:pic>
        <p:nvPicPr>
          <p:cNvPr id="274" name="Google Shape;274;p28"/>
          <p:cNvPicPr preferRelativeResize="0"/>
          <p:nvPr/>
        </p:nvPicPr>
        <p:blipFill>
          <a:blip r:embed="rId5">
            <a:alphaModFix/>
          </a:blip>
          <a:stretch>
            <a:fillRect/>
          </a:stretch>
        </p:blipFill>
        <p:spPr>
          <a:xfrm>
            <a:off x="3578640" y="3147867"/>
            <a:ext cx="2410360" cy="2574733"/>
          </a:xfrm>
          <a:prstGeom prst="rect">
            <a:avLst/>
          </a:prstGeom>
          <a:noFill/>
          <a:ln>
            <a:noFill/>
          </a:ln>
        </p:spPr>
      </p:pic>
      <p:pic>
        <p:nvPicPr>
          <p:cNvPr id="275" name="Google Shape;275;p28"/>
          <p:cNvPicPr preferRelativeResize="0"/>
          <p:nvPr/>
        </p:nvPicPr>
        <p:blipFill>
          <a:blip r:embed="rId6">
            <a:alphaModFix/>
          </a:blip>
          <a:stretch>
            <a:fillRect/>
          </a:stretch>
        </p:blipFill>
        <p:spPr>
          <a:xfrm>
            <a:off x="6424000" y="3400117"/>
            <a:ext cx="2652800" cy="1848017"/>
          </a:xfrm>
          <a:prstGeom prst="rect">
            <a:avLst/>
          </a:prstGeom>
          <a:noFill/>
          <a:ln>
            <a:noFill/>
          </a:ln>
        </p:spPr>
      </p:pic>
    </p:spTree>
    <p:extLst>
      <p:ext uri="{BB962C8B-B14F-4D97-AF65-F5344CB8AC3E}">
        <p14:creationId xmlns:p14="http://schemas.microsoft.com/office/powerpoint/2010/main" val="1836723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idx="6"/>
          </p:nvPr>
        </p:nvSpPr>
        <p:spPr>
          <a:xfrm>
            <a:off x="952167" y="798567"/>
            <a:ext cx="10287600" cy="487600"/>
          </a:xfrm>
          <a:prstGeom prst="rect">
            <a:avLst/>
          </a:prstGeom>
        </p:spPr>
        <p:txBody>
          <a:bodyPr spcFirstLastPara="1" wrap="square" lIns="121900" tIns="121900" rIns="121900" bIns="121900" anchor="ctr" anchorCtr="0">
            <a:noAutofit/>
          </a:bodyPr>
          <a:lstStyle/>
          <a:p>
            <a:r>
              <a:rPr lang="en" sz="3733"/>
              <a:t>Environmental Sustainability Initiative</a:t>
            </a:r>
            <a:endParaRPr sz="3733"/>
          </a:p>
        </p:txBody>
      </p:sp>
      <p:sp>
        <p:nvSpPr>
          <p:cNvPr id="281" name="Google Shape;281;p29"/>
          <p:cNvSpPr txBox="1">
            <a:spLocks noGrp="1"/>
          </p:cNvSpPr>
          <p:nvPr>
            <p:ph type="subTitle" idx="3"/>
          </p:nvPr>
        </p:nvSpPr>
        <p:spPr>
          <a:xfrm>
            <a:off x="4157581" y="2522133"/>
            <a:ext cx="3876800" cy="952800"/>
          </a:xfrm>
          <a:prstGeom prst="rect">
            <a:avLst/>
          </a:prstGeom>
        </p:spPr>
        <p:txBody>
          <a:bodyPr spcFirstLastPara="1" wrap="square" lIns="121900" tIns="121900" rIns="121900" bIns="121900" anchor="ctr" anchorCtr="0">
            <a:noAutofit/>
          </a:bodyPr>
          <a:lstStyle/>
          <a:p>
            <a:pPr marL="609585" indent="-457189" algn="l">
              <a:buChar char="●"/>
            </a:pPr>
            <a:r>
              <a:rPr lang="en"/>
              <a:t>Move towards zero waste</a:t>
            </a:r>
            <a:endParaRPr/>
          </a:p>
          <a:p>
            <a:pPr marL="609585" indent="-457189" algn="l">
              <a:buChar char="●"/>
            </a:pPr>
            <a:r>
              <a:rPr lang="en"/>
              <a:t>More EV charging stations</a:t>
            </a:r>
            <a:endParaRPr/>
          </a:p>
          <a:p>
            <a:pPr marL="609585" indent="-457189" algn="l">
              <a:buChar char="●"/>
            </a:pPr>
            <a:r>
              <a:rPr lang="en"/>
              <a:t>Update sustainability plan</a:t>
            </a:r>
            <a:endParaRPr/>
          </a:p>
        </p:txBody>
      </p:sp>
      <p:sp>
        <p:nvSpPr>
          <p:cNvPr id="282" name="Google Shape;282;p29"/>
          <p:cNvSpPr txBox="1">
            <a:spLocks noGrp="1"/>
          </p:cNvSpPr>
          <p:nvPr>
            <p:ph type="title" idx="5"/>
          </p:nvPr>
        </p:nvSpPr>
        <p:spPr>
          <a:xfrm>
            <a:off x="4327800" y="1815167"/>
            <a:ext cx="3536400" cy="487600"/>
          </a:xfrm>
          <a:prstGeom prst="rect">
            <a:avLst/>
          </a:prstGeom>
        </p:spPr>
        <p:txBody>
          <a:bodyPr spcFirstLastPara="1" wrap="square" lIns="121900" tIns="121900" rIns="121900" bIns="121900" anchor="ctr" anchorCtr="0">
            <a:noAutofit/>
          </a:bodyPr>
          <a:lstStyle/>
          <a:p>
            <a:r>
              <a:rPr lang="en"/>
              <a:t>New Initiatives</a:t>
            </a:r>
            <a:endParaRPr/>
          </a:p>
        </p:txBody>
      </p:sp>
      <p:sp>
        <p:nvSpPr>
          <p:cNvPr id="283" name="Google Shape;283;p29"/>
          <p:cNvSpPr txBox="1">
            <a:spLocks noGrp="1"/>
          </p:cNvSpPr>
          <p:nvPr>
            <p:ph type="subTitle" idx="1"/>
          </p:nvPr>
        </p:nvSpPr>
        <p:spPr>
          <a:xfrm>
            <a:off x="420000" y="2312702"/>
            <a:ext cx="3737600" cy="2086300"/>
          </a:xfrm>
          <a:prstGeom prst="rect">
            <a:avLst/>
          </a:prstGeom>
        </p:spPr>
        <p:txBody>
          <a:bodyPr spcFirstLastPara="1" wrap="square" lIns="121900" tIns="121900" rIns="121900" bIns="121900" anchor="ctr" anchorCtr="0">
            <a:spAutoFit/>
          </a:bodyPr>
          <a:lstStyle/>
          <a:p>
            <a:pPr marL="609585" indent="-448722" algn="l">
              <a:buSzPts val="1700"/>
              <a:buChar char="●"/>
            </a:pPr>
            <a:r>
              <a:rPr lang="en" sz="1733"/>
              <a:t>Use more sustainable packaging in food services</a:t>
            </a:r>
            <a:endParaRPr sz="1733"/>
          </a:p>
          <a:p>
            <a:pPr marL="609585" indent="-448722" algn="l">
              <a:buSzPts val="1700"/>
              <a:buChar char="●"/>
            </a:pPr>
            <a:r>
              <a:rPr lang="en" sz="1733"/>
              <a:t>Energy conservation and efficiency</a:t>
            </a:r>
            <a:endParaRPr sz="1733"/>
          </a:p>
          <a:p>
            <a:pPr marL="609585" indent="-448722" algn="l">
              <a:buSzPts val="1700"/>
              <a:buChar char="●"/>
            </a:pPr>
            <a:r>
              <a:rPr lang="en" sz="1733"/>
              <a:t>Campus and community awareness and involvement</a:t>
            </a:r>
            <a:endParaRPr sz="1733"/>
          </a:p>
        </p:txBody>
      </p:sp>
      <p:sp>
        <p:nvSpPr>
          <p:cNvPr id="284" name="Google Shape;284;p29"/>
          <p:cNvSpPr txBox="1">
            <a:spLocks noGrp="1"/>
          </p:cNvSpPr>
          <p:nvPr>
            <p:ph type="subTitle" idx="2"/>
          </p:nvPr>
        </p:nvSpPr>
        <p:spPr>
          <a:xfrm>
            <a:off x="8034367" y="2463633"/>
            <a:ext cx="3737600" cy="952800"/>
          </a:xfrm>
          <a:prstGeom prst="rect">
            <a:avLst/>
          </a:prstGeom>
        </p:spPr>
        <p:txBody>
          <a:bodyPr spcFirstLastPara="1" wrap="square" lIns="121900" tIns="121900" rIns="121900" bIns="121900" anchor="ctr" anchorCtr="0">
            <a:noAutofit/>
          </a:bodyPr>
          <a:lstStyle/>
          <a:p>
            <a:pPr marL="609585" indent="-457189" algn="l">
              <a:buChar char="●"/>
            </a:pPr>
            <a:r>
              <a:rPr lang="en"/>
              <a:t>Environmental club</a:t>
            </a:r>
            <a:endParaRPr/>
          </a:p>
          <a:p>
            <a:pPr marL="609585" indent="-457189" algn="l">
              <a:buChar char="●"/>
            </a:pPr>
            <a:r>
              <a:rPr lang="en"/>
              <a:t>Energize Colleges internships</a:t>
            </a:r>
            <a:endParaRPr/>
          </a:p>
        </p:txBody>
      </p:sp>
      <p:sp>
        <p:nvSpPr>
          <p:cNvPr id="285" name="Google Shape;285;p29"/>
          <p:cNvSpPr txBox="1">
            <a:spLocks noGrp="1"/>
          </p:cNvSpPr>
          <p:nvPr>
            <p:ph type="title"/>
          </p:nvPr>
        </p:nvSpPr>
        <p:spPr>
          <a:xfrm>
            <a:off x="553000" y="1776200"/>
            <a:ext cx="3471600" cy="487600"/>
          </a:xfrm>
          <a:prstGeom prst="rect">
            <a:avLst/>
          </a:prstGeom>
        </p:spPr>
        <p:txBody>
          <a:bodyPr spcFirstLastPara="1" wrap="square" lIns="121900" tIns="121900" rIns="121900" bIns="121900" anchor="ctr" anchorCtr="0">
            <a:noAutofit/>
          </a:bodyPr>
          <a:lstStyle/>
          <a:p>
            <a:r>
              <a:rPr lang="en"/>
              <a:t>Ongoing Plans</a:t>
            </a:r>
            <a:endParaRPr/>
          </a:p>
        </p:txBody>
      </p:sp>
      <p:sp>
        <p:nvSpPr>
          <p:cNvPr id="286" name="Google Shape;286;p29"/>
          <p:cNvSpPr txBox="1">
            <a:spLocks noGrp="1"/>
          </p:cNvSpPr>
          <p:nvPr>
            <p:ph type="title" idx="4"/>
          </p:nvPr>
        </p:nvSpPr>
        <p:spPr>
          <a:xfrm>
            <a:off x="8134967" y="1815167"/>
            <a:ext cx="3536400" cy="487600"/>
          </a:xfrm>
          <a:prstGeom prst="rect">
            <a:avLst/>
          </a:prstGeom>
        </p:spPr>
        <p:txBody>
          <a:bodyPr spcFirstLastPara="1" wrap="square" lIns="121900" tIns="121900" rIns="121900" bIns="121900" anchor="ctr" anchorCtr="0">
            <a:noAutofit/>
          </a:bodyPr>
          <a:lstStyle/>
          <a:p>
            <a:r>
              <a:rPr lang="en"/>
              <a:t>Get Involved</a:t>
            </a:r>
            <a:endParaRPr/>
          </a:p>
        </p:txBody>
      </p:sp>
      <p:pic>
        <p:nvPicPr>
          <p:cNvPr id="287" name="Google Shape;287;p29"/>
          <p:cNvPicPr preferRelativeResize="0"/>
          <p:nvPr/>
        </p:nvPicPr>
        <p:blipFill>
          <a:blip r:embed="rId3">
            <a:alphaModFix/>
          </a:blip>
          <a:stretch>
            <a:fillRect/>
          </a:stretch>
        </p:blipFill>
        <p:spPr>
          <a:xfrm>
            <a:off x="5088834" y="4156301"/>
            <a:ext cx="4532765" cy="2047567"/>
          </a:xfrm>
          <a:prstGeom prst="rect">
            <a:avLst/>
          </a:prstGeom>
          <a:noFill/>
          <a:ln>
            <a:noFill/>
          </a:ln>
        </p:spPr>
      </p:pic>
      <p:grpSp>
        <p:nvGrpSpPr>
          <p:cNvPr id="288" name="Google Shape;288;p29"/>
          <p:cNvGrpSpPr/>
          <p:nvPr/>
        </p:nvGrpSpPr>
        <p:grpSpPr>
          <a:xfrm>
            <a:off x="1303102" y="4852526"/>
            <a:ext cx="1590255" cy="1351356"/>
            <a:chOff x="9143997" y="717540"/>
            <a:chExt cx="2210734" cy="1962279"/>
          </a:xfrm>
        </p:grpSpPr>
        <p:sp>
          <p:nvSpPr>
            <p:cNvPr id="289" name="Google Shape;289;p29"/>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90;p29"/>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91;p29"/>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29"/>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29"/>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94;p29"/>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95;p29"/>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29"/>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97;p29"/>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29"/>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29"/>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29"/>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29"/>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29"/>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29"/>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29"/>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29"/>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29"/>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29"/>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29"/>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93867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952167" y="3"/>
            <a:ext cx="10287600" cy="1213200"/>
          </a:xfrm>
          <a:prstGeom prst="rect">
            <a:avLst/>
          </a:prstGeom>
        </p:spPr>
        <p:txBody>
          <a:bodyPr spcFirstLastPara="1" wrap="square" lIns="121900" tIns="121900" rIns="121900" bIns="121900" anchor="ctr" anchorCtr="0">
            <a:noAutofit/>
          </a:bodyPr>
          <a:lstStyle/>
          <a:p>
            <a:pPr algn="l">
              <a:lnSpc>
                <a:spcPct val="150000"/>
              </a:lnSpc>
            </a:pPr>
            <a:endParaRPr/>
          </a:p>
          <a:p>
            <a:pPr algn="l">
              <a:lnSpc>
                <a:spcPct val="150000"/>
              </a:lnSpc>
              <a:spcBef>
                <a:spcPts val="1600"/>
              </a:spcBef>
              <a:spcAft>
                <a:spcPts val="1600"/>
              </a:spcAft>
            </a:pPr>
            <a:r>
              <a:rPr lang="en" sz="3333"/>
              <a:t>Housing &amp; Facilities Improvement Initiative</a:t>
            </a:r>
            <a:endParaRPr sz="3333"/>
          </a:p>
        </p:txBody>
      </p:sp>
      <p:sp>
        <p:nvSpPr>
          <p:cNvPr id="314" name="Google Shape;314;p30"/>
          <p:cNvSpPr txBox="1">
            <a:spLocks noGrp="1"/>
          </p:cNvSpPr>
          <p:nvPr>
            <p:ph type="subTitle" idx="1"/>
          </p:nvPr>
        </p:nvSpPr>
        <p:spPr>
          <a:xfrm>
            <a:off x="8006333" y="2330767"/>
            <a:ext cx="3759600" cy="3282000"/>
          </a:xfrm>
          <a:prstGeom prst="rect">
            <a:avLst/>
          </a:prstGeom>
        </p:spPr>
        <p:txBody>
          <a:bodyPr spcFirstLastPara="1" wrap="square" lIns="121900" tIns="121900" rIns="121900" bIns="121900" anchor="ctr" anchorCtr="0">
            <a:noAutofit/>
          </a:bodyPr>
          <a:lstStyle/>
          <a:p>
            <a:pPr marL="609585" indent="0" algn="l"/>
            <a:endParaRPr/>
          </a:p>
          <a:p>
            <a:pPr marL="609585" indent="-457189" algn="l">
              <a:spcBef>
                <a:spcPts val="1333"/>
              </a:spcBef>
              <a:buChar char="-"/>
            </a:pPr>
            <a:r>
              <a:rPr lang="en"/>
              <a:t>Make moves towards establishing a Canada Housing Plan</a:t>
            </a:r>
            <a:endParaRPr/>
          </a:p>
          <a:p>
            <a:pPr marL="609585" indent="-423323" algn="l">
              <a:spcBef>
                <a:spcPts val="1333"/>
              </a:spcBef>
              <a:buSzPts val="1400"/>
              <a:buChar char="-"/>
            </a:pPr>
            <a:r>
              <a:rPr lang="en"/>
              <a:t>Secure Housing for Students</a:t>
            </a:r>
            <a:endParaRPr/>
          </a:p>
          <a:p>
            <a:pPr marL="609585" indent="-423323" algn="l">
              <a:spcBef>
                <a:spcPts val="1333"/>
              </a:spcBef>
              <a:buSzPts val="1400"/>
              <a:buChar char="-"/>
            </a:pPr>
            <a:r>
              <a:rPr lang="en"/>
              <a:t>Alleviate Housing insecurity on campus </a:t>
            </a:r>
            <a:endParaRPr/>
          </a:p>
          <a:p>
            <a:pPr marL="609585" indent="0">
              <a:spcBef>
                <a:spcPts val="1333"/>
              </a:spcBef>
            </a:pPr>
            <a:endParaRPr/>
          </a:p>
        </p:txBody>
      </p:sp>
      <p:sp>
        <p:nvSpPr>
          <p:cNvPr id="315" name="Google Shape;315;p30"/>
          <p:cNvSpPr txBox="1">
            <a:spLocks noGrp="1"/>
          </p:cNvSpPr>
          <p:nvPr>
            <p:ph type="title" idx="2"/>
          </p:nvPr>
        </p:nvSpPr>
        <p:spPr>
          <a:xfrm>
            <a:off x="8568468" y="1896041"/>
            <a:ext cx="2548800" cy="487600"/>
          </a:xfrm>
          <a:prstGeom prst="rect">
            <a:avLst/>
          </a:prstGeom>
        </p:spPr>
        <p:txBody>
          <a:bodyPr spcFirstLastPara="1" wrap="square" lIns="121900" tIns="121900" rIns="121900" bIns="121900" anchor="ctr" anchorCtr="0">
            <a:noAutofit/>
          </a:bodyPr>
          <a:lstStyle/>
          <a:p>
            <a:pPr marL="609585" algn="l"/>
            <a:r>
              <a:rPr lang="en"/>
              <a:t>Goals:</a:t>
            </a:r>
            <a:endParaRPr/>
          </a:p>
        </p:txBody>
      </p:sp>
      <p:sp>
        <p:nvSpPr>
          <p:cNvPr id="316" name="Google Shape;316;p30"/>
          <p:cNvSpPr txBox="1">
            <a:spLocks noGrp="1"/>
          </p:cNvSpPr>
          <p:nvPr>
            <p:ph type="subTitle" idx="5"/>
          </p:nvPr>
        </p:nvSpPr>
        <p:spPr>
          <a:xfrm>
            <a:off x="4224733" y="2164633"/>
            <a:ext cx="3845600" cy="3665600"/>
          </a:xfrm>
          <a:prstGeom prst="rect">
            <a:avLst/>
          </a:prstGeom>
        </p:spPr>
        <p:txBody>
          <a:bodyPr spcFirstLastPara="1" wrap="square" lIns="121900" tIns="121900" rIns="121900" bIns="121900" anchor="ctr" anchorCtr="0">
            <a:noAutofit/>
          </a:bodyPr>
          <a:lstStyle/>
          <a:p>
            <a:pPr marL="609585" indent="0" algn="ctr"/>
            <a:endParaRPr/>
          </a:p>
          <a:p>
            <a:pPr marL="609585" indent="-423323" algn="l">
              <a:buSzPts val="1400"/>
              <a:buChar char="-"/>
            </a:pPr>
            <a:r>
              <a:rPr lang="en"/>
              <a:t>Identify and inquire about vacant college dormitories in the area</a:t>
            </a:r>
            <a:endParaRPr/>
          </a:p>
          <a:p>
            <a:pPr marL="609585" indent="-423323" algn="l">
              <a:spcBef>
                <a:spcPts val="1333"/>
              </a:spcBef>
              <a:buSzPts val="1400"/>
              <a:buChar char="-"/>
            </a:pPr>
            <a:r>
              <a:rPr lang="en"/>
              <a:t>Assess how many students require housing by working with cross campus partners</a:t>
            </a:r>
            <a:endParaRPr/>
          </a:p>
          <a:p>
            <a:pPr marL="609585" indent="-423323" algn="l">
              <a:spcBef>
                <a:spcPts val="1333"/>
              </a:spcBef>
              <a:spcAft>
                <a:spcPts val="1333"/>
              </a:spcAft>
              <a:buSzPts val="1400"/>
              <a:buChar char="-"/>
            </a:pPr>
            <a:r>
              <a:rPr lang="en"/>
              <a:t>Look for sponsors or make housing scholarships</a:t>
            </a:r>
            <a:endParaRPr/>
          </a:p>
        </p:txBody>
      </p:sp>
      <p:grpSp>
        <p:nvGrpSpPr>
          <p:cNvPr id="317" name="Google Shape;317;p30"/>
          <p:cNvGrpSpPr/>
          <p:nvPr/>
        </p:nvGrpSpPr>
        <p:grpSpPr>
          <a:xfrm>
            <a:off x="64257" y="1299717"/>
            <a:ext cx="4160491" cy="4833001"/>
            <a:chOff x="9144000" y="840363"/>
            <a:chExt cx="1618700" cy="1880350"/>
          </a:xfrm>
        </p:grpSpPr>
        <p:sp>
          <p:nvSpPr>
            <p:cNvPr id="318" name="Google Shape;318;p30"/>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30"/>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30"/>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30"/>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30"/>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30"/>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30"/>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30"/>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30"/>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30"/>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30"/>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30"/>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30"/>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30"/>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30"/>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30"/>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30"/>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30"/>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30"/>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30"/>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8" name="Google Shape;338;p30"/>
          <p:cNvSpPr/>
          <p:nvPr/>
        </p:nvSpPr>
        <p:spPr>
          <a:xfrm>
            <a:off x="562659" y="2676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30"/>
          <p:cNvSpPr/>
          <p:nvPr/>
        </p:nvSpPr>
        <p:spPr>
          <a:xfrm>
            <a:off x="3936991" y="56616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40" name="Google Shape;340;p30"/>
          <p:cNvGrpSpPr/>
          <p:nvPr/>
        </p:nvGrpSpPr>
        <p:grpSpPr>
          <a:xfrm rot="397212">
            <a:off x="3022651" y="2320817"/>
            <a:ext cx="530676" cy="548352"/>
            <a:chOff x="6319908" y="3696721"/>
            <a:chExt cx="373963" cy="343119"/>
          </a:xfrm>
        </p:grpSpPr>
        <p:sp>
          <p:nvSpPr>
            <p:cNvPr id="341" name="Google Shape;341;p30"/>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30"/>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343;p30"/>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Google Shape;344;p30"/>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Google Shape;345;p30"/>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576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30"/>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576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30"/>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2239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30"/>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30"/>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2239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0" name="Google Shape;350;p30"/>
          <p:cNvSpPr txBox="1">
            <a:spLocks noGrp="1"/>
          </p:cNvSpPr>
          <p:nvPr>
            <p:ph type="title" idx="2"/>
          </p:nvPr>
        </p:nvSpPr>
        <p:spPr>
          <a:xfrm>
            <a:off x="5494817" y="1896033"/>
            <a:ext cx="1568800" cy="487600"/>
          </a:xfrm>
          <a:prstGeom prst="rect">
            <a:avLst/>
          </a:prstGeom>
        </p:spPr>
        <p:txBody>
          <a:bodyPr spcFirstLastPara="1" wrap="square" lIns="121900" tIns="121900" rIns="121900" bIns="121900" anchor="ctr" anchorCtr="0">
            <a:noAutofit/>
          </a:bodyPr>
          <a:lstStyle/>
          <a:p>
            <a:r>
              <a:rPr lang="en"/>
              <a:t>Action:</a:t>
            </a:r>
            <a:endParaRPr/>
          </a:p>
        </p:txBody>
      </p:sp>
      <p:sp>
        <p:nvSpPr>
          <p:cNvPr id="351" name="Google Shape;351;p30"/>
          <p:cNvSpPr/>
          <p:nvPr/>
        </p:nvSpPr>
        <p:spPr>
          <a:xfrm>
            <a:off x="4417527" y="1639658"/>
            <a:ext cx="211501" cy="199337"/>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09641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subTitle" idx="1"/>
          </p:nvPr>
        </p:nvSpPr>
        <p:spPr>
          <a:xfrm>
            <a:off x="982200" y="1678667"/>
            <a:ext cx="4778800" cy="4019200"/>
          </a:xfrm>
          <a:prstGeom prst="rect">
            <a:avLst/>
          </a:prstGeom>
        </p:spPr>
        <p:txBody>
          <a:bodyPr spcFirstLastPara="1" wrap="square" lIns="121900" tIns="121900" rIns="121900" bIns="121900" anchor="ctr" anchorCtr="0">
            <a:noAutofit/>
          </a:bodyPr>
          <a:lstStyle/>
          <a:p>
            <a:pPr marL="0" indent="0" algn="l"/>
            <a:r>
              <a:rPr lang="en" sz="2267" b="1">
                <a:latin typeface="Libre Baskerville"/>
                <a:ea typeface="Libre Baskerville"/>
                <a:cs typeface="Libre Baskerville"/>
                <a:sym typeface="Libre Baskerville"/>
              </a:rPr>
              <a:t>Identifying the Issue</a:t>
            </a:r>
            <a:endParaRPr sz="2267" b="1">
              <a:latin typeface="Libre Baskerville"/>
              <a:ea typeface="Libre Baskerville"/>
              <a:cs typeface="Libre Baskerville"/>
              <a:sym typeface="Libre Baskerville"/>
            </a:endParaRPr>
          </a:p>
          <a:p>
            <a:pPr marL="609585" indent="-440256" algn="l">
              <a:spcBef>
                <a:spcPts val="1333"/>
              </a:spcBef>
              <a:buSzPts val="1600"/>
              <a:buChar char="●"/>
            </a:pPr>
            <a:r>
              <a:rPr lang="en" sz="2400"/>
              <a:t>Mental health crisis in light of pandemic</a:t>
            </a:r>
            <a:endParaRPr sz="2400"/>
          </a:p>
          <a:p>
            <a:pPr marL="609585" indent="-440256" algn="l">
              <a:spcBef>
                <a:spcPts val="1333"/>
              </a:spcBef>
              <a:spcAft>
                <a:spcPts val="1333"/>
              </a:spcAft>
              <a:buSzPts val="1600"/>
              <a:buChar char="●"/>
            </a:pPr>
            <a:r>
              <a:rPr lang="en" sz="2400"/>
              <a:t>Expect students to require mental health services as we transition back to in-person learning</a:t>
            </a:r>
            <a:endParaRPr sz="2400"/>
          </a:p>
        </p:txBody>
      </p:sp>
      <p:sp>
        <p:nvSpPr>
          <p:cNvPr id="357" name="Google Shape;357;p31"/>
          <p:cNvSpPr txBox="1">
            <a:spLocks noGrp="1"/>
          </p:cNvSpPr>
          <p:nvPr>
            <p:ph type="title"/>
          </p:nvPr>
        </p:nvSpPr>
        <p:spPr>
          <a:xfrm>
            <a:off x="1794400" y="471932"/>
            <a:ext cx="8603200" cy="1144800"/>
          </a:xfrm>
          <a:prstGeom prst="rect">
            <a:avLst/>
          </a:prstGeom>
        </p:spPr>
        <p:txBody>
          <a:bodyPr spcFirstLastPara="1" wrap="square" lIns="121900" tIns="121900" rIns="121900" bIns="121900" anchor="ctr" anchorCtr="0">
            <a:noAutofit/>
          </a:bodyPr>
          <a:lstStyle/>
          <a:p>
            <a:pPr>
              <a:buClr>
                <a:schemeClr val="dk1"/>
              </a:buClr>
              <a:buSzPts val="1100"/>
            </a:pPr>
            <a:r>
              <a:rPr lang="en" u="sng"/>
              <a:t>Mental Health Initiative</a:t>
            </a:r>
            <a:endParaRPr u="sng"/>
          </a:p>
        </p:txBody>
      </p:sp>
      <p:sp>
        <p:nvSpPr>
          <p:cNvPr id="358" name="Google Shape;358;p31"/>
          <p:cNvSpPr txBox="1">
            <a:spLocks noGrp="1"/>
          </p:cNvSpPr>
          <p:nvPr>
            <p:ph type="subTitle" idx="1"/>
          </p:nvPr>
        </p:nvSpPr>
        <p:spPr>
          <a:xfrm>
            <a:off x="6319100" y="1505467"/>
            <a:ext cx="4978400" cy="4830800"/>
          </a:xfrm>
          <a:prstGeom prst="rect">
            <a:avLst/>
          </a:prstGeom>
        </p:spPr>
        <p:txBody>
          <a:bodyPr spcFirstLastPara="1" wrap="square" lIns="121900" tIns="121900" rIns="121900" bIns="121900" anchor="ctr" anchorCtr="0">
            <a:noAutofit/>
          </a:bodyPr>
          <a:lstStyle/>
          <a:p>
            <a:pPr marL="0" indent="0"/>
            <a:r>
              <a:rPr lang="en" sz="2267" b="1">
                <a:latin typeface="Libre Baskerville"/>
                <a:ea typeface="Libre Baskerville"/>
                <a:cs typeface="Libre Baskerville"/>
                <a:sym typeface="Libre Baskerville"/>
              </a:rPr>
              <a:t>Goals</a:t>
            </a:r>
            <a:endParaRPr sz="2267" b="1">
              <a:latin typeface="Libre Baskerville"/>
              <a:ea typeface="Libre Baskerville"/>
              <a:cs typeface="Libre Baskerville"/>
              <a:sym typeface="Libre Baskerville"/>
            </a:endParaRPr>
          </a:p>
          <a:p>
            <a:pPr marL="609585" indent="-440256" algn="l">
              <a:spcBef>
                <a:spcPts val="1333"/>
              </a:spcBef>
              <a:buSzPts val="1600"/>
              <a:buChar char="●"/>
            </a:pPr>
            <a:r>
              <a:rPr lang="en" sz="2400"/>
              <a:t>Connect students to mental health services on campus</a:t>
            </a:r>
            <a:endParaRPr sz="2400"/>
          </a:p>
          <a:p>
            <a:pPr marL="609585" indent="-457189" algn="l">
              <a:spcBef>
                <a:spcPts val="1333"/>
              </a:spcBef>
              <a:buChar char="●"/>
            </a:pPr>
            <a:r>
              <a:rPr lang="en" sz="2400"/>
              <a:t>Spread resource awareness</a:t>
            </a:r>
            <a:endParaRPr sz="2400"/>
          </a:p>
          <a:p>
            <a:pPr marL="609585" indent="-457189" algn="l">
              <a:spcBef>
                <a:spcPts val="1333"/>
              </a:spcBef>
              <a:buChar char="●"/>
            </a:pPr>
            <a:r>
              <a:rPr lang="en" sz="2400"/>
              <a:t>Create open discourse about mental health</a:t>
            </a:r>
            <a:endParaRPr sz="2400"/>
          </a:p>
          <a:p>
            <a:pPr marL="609585" indent="-457189" algn="l">
              <a:spcBef>
                <a:spcPts val="1333"/>
              </a:spcBef>
              <a:spcAft>
                <a:spcPts val="1333"/>
              </a:spcAft>
              <a:buChar char="●"/>
            </a:pPr>
            <a:r>
              <a:rPr lang="en" sz="2400"/>
              <a:t>Create spaces for mental health relief</a:t>
            </a:r>
            <a:endParaRPr sz="2400"/>
          </a:p>
        </p:txBody>
      </p:sp>
    </p:spTree>
    <p:extLst>
      <p:ext uri="{BB962C8B-B14F-4D97-AF65-F5344CB8AC3E}">
        <p14:creationId xmlns:p14="http://schemas.microsoft.com/office/powerpoint/2010/main" val="174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2"/>
          <p:cNvSpPr txBox="1">
            <a:spLocks noGrp="1"/>
          </p:cNvSpPr>
          <p:nvPr>
            <p:ph type="title" idx="2"/>
          </p:nvPr>
        </p:nvSpPr>
        <p:spPr>
          <a:xfrm>
            <a:off x="952200" y="628800"/>
            <a:ext cx="10287600" cy="487600"/>
          </a:xfrm>
          <a:prstGeom prst="rect">
            <a:avLst/>
          </a:prstGeom>
        </p:spPr>
        <p:txBody>
          <a:bodyPr spcFirstLastPara="1" wrap="square" lIns="121900" tIns="121900" rIns="121900" bIns="121900" anchor="ctr" anchorCtr="0">
            <a:noAutofit/>
          </a:bodyPr>
          <a:lstStyle/>
          <a:p>
            <a:pPr algn="ctr">
              <a:buClr>
                <a:schemeClr val="dk1"/>
              </a:buClr>
              <a:buSzPts val="1100"/>
            </a:pPr>
            <a:r>
              <a:rPr lang="en" u="sng"/>
              <a:t>Campus Inclusion Initiative</a:t>
            </a:r>
            <a:endParaRPr u="sng"/>
          </a:p>
        </p:txBody>
      </p:sp>
      <p:sp>
        <p:nvSpPr>
          <p:cNvPr id="364" name="Google Shape;364;p32"/>
          <p:cNvSpPr txBox="1">
            <a:spLocks noGrp="1"/>
          </p:cNvSpPr>
          <p:nvPr>
            <p:ph type="title"/>
          </p:nvPr>
        </p:nvSpPr>
        <p:spPr>
          <a:xfrm>
            <a:off x="700669" y="1556833"/>
            <a:ext cx="3334000" cy="487600"/>
          </a:xfrm>
          <a:prstGeom prst="rect">
            <a:avLst/>
          </a:prstGeom>
        </p:spPr>
        <p:txBody>
          <a:bodyPr spcFirstLastPara="1" wrap="square" lIns="121900" tIns="121900" rIns="121900" bIns="121900" anchor="ctr" anchorCtr="0">
            <a:noAutofit/>
          </a:bodyPr>
          <a:lstStyle/>
          <a:p>
            <a:r>
              <a:rPr lang="en" sz="2400"/>
              <a:t>What is the issue? </a:t>
            </a:r>
            <a:endParaRPr sz="2400"/>
          </a:p>
        </p:txBody>
      </p:sp>
      <p:sp>
        <p:nvSpPr>
          <p:cNvPr id="365" name="Google Shape;365;p32"/>
          <p:cNvSpPr txBox="1">
            <a:spLocks noGrp="1"/>
          </p:cNvSpPr>
          <p:nvPr>
            <p:ph type="subTitle" idx="1"/>
          </p:nvPr>
        </p:nvSpPr>
        <p:spPr>
          <a:xfrm>
            <a:off x="304267" y="1967467"/>
            <a:ext cx="3944800" cy="4480000"/>
          </a:xfrm>
          <a:prstGeom prst="rect">
            <a:avLst/>
          </a:prstGeom>
        </p:spPr>
        <p:txBody>
          <a:bodyPr spcFirstLastPara="1" wrap="square" lIns="121900" tIns="121900" rIns="121900" bIns="121900" anchor="ctr" anchorCtr="0">
            <a:noAutofit/>
          </a:bodyPr>
          <a:lstStyle/>
          <a:p>
            <a:pPr marL="609585" indent="-423323">
              <a:buSzPts val="1400"/>
              <a:buChar char="●"/>
            </a:pPr>
            <a:r>
              <a:rPr lang="en"/>
              <a:t>Students who have been away from campus, haven’t formed relationships with their peers or professors.</a:t>
            </a:r>
            <a:endParaRPr/>
          </a:p>
          <a:p>
            <a:pPr marL="0" indent="0">
              <a:spcBef>
                <a:spcPts val="1333"/>
              </a:spcBef>
            </a:pPr>
            <a:endParaRPr/>
          </a:p>
          <a:p>
            <a:pPr marL="609585" indent="-423323">
              <a:spcBef>
                <a:spcPts val="1333"/>
              </a:spcBef>
              <a:spcAft>
                <a:spcPts val="1333"/>
              </a:spcAft>
              <a:buSzPts val="1400"/>
              <a:buChar char="●"/>
            </a:pPr>
            <a:r>
              <a:rPr lang="en"/>
              <a:t>Can prevent them from having proper communication and networking connections in the future.</a:t>
            </a:r>
            <a:endParaRPr/>
          </a:p>
        </p:txBody>
      </p:sp>
      <p:sp>
        <p:nvSpPr>
          <p:cNvPr id="366" name="Google Shape;366;p32"/>
          <p:cNvSpPr/>
          <p:nvPr/>
        </p:nvSpPr>
        <p:spPr>
          <a:xfrm>
            <a:off x="16622500" y="5943401"/>
            <a:ext cx="458133" cy="581033"/>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32"/>
          <p:cNvSpPr/>
          <p:nvPr/>
        </p:nvSpPr>
        <p:spPr>
          <a:xfrm>
            <a:off x="10486458" y="737348"/>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32"/>
          <p:cNvSpPr txBox="1">
            <a:spLocks noGrp="1"/>
          </p:cNvSpPr>
          <p:nvPr>
            <p:ph type="title"/>
          </p:nvPr>
        </p:nvSpPr>
        <p:spPr>
          <a:xfrm>
            <a:off x="4476203" y="1556833"/>
            <a:ext cx="3334000" cy="487600"/>
          </a:xfrm>
          <a:prstGeom prst="rect">
            <a:avLst/>
          </a:prstGeom>
        </p:spPr>
        <p:txBody>
          <a:bodyPr spcFirstLastPara="1" wrap="square" lIns="121900" tIns="121900" rIns="121900" bIns="121900" anchor="ctr" anchorCtr="0">
            <a:noAutofit/>
          </a:bodyPr>
          <a:lstStyle/>
          <a:p>
            <a:pPr algn="ctr"/>
            <a:r>
              <a:rPr lang="en" sz="2400"/>
              <a:t>Action plan:</a:t>
            </a:r>
            <a:endParaRPr sz="2400"/>
          </a:p>
        </p:txBody>
      </p:sp>
      <p:sp>
        <p:nvSpPr>
          <p:cNvPr id="369" name="Google Shape;369;p32"/>
          <p:cNvSpPr txBox="1">
            <a:spLocks noGrp="1"/>
          </p:cNvSpPr>
          <p:nvPr>
            <p:ph type="subTitle" idx="1"/>
          </p:nvPr>
        </p:nvSpPr>
        <p:spPr>
          <a:xfrm>
            <a:off x="4097600" y="1926767"/>
            <a:ext cx="3996800" cy="4367600"/>
          </a:xfrm>
          <a:prstGeom prst="rect">
            <a:avLst/>
          </a:prstGeom>
        </p:spPr>
        <p:txBody>
          <a:bodyPr spcFirstLastPara="1" wrap="square" lIns="121900" tIns="121900" rIns="121900" bIns="121900" anchor="ctr" anchorCtr="0">
            <a:noAutofit/>
          </a:bodyPr>
          <a:lstStyle/>
          <a:p>
            <a:pPr marL="609585" indent="-423323">
              <a:buSzPts val="1400"/>
              <a:buChar char="●"/>
            </a:pPr>
            <a:r>
              <a:rPr lang="en"/>
              <a:t>Have an on-campus program that will help students get used to being on campus </a:t>
            </a:r>
            <a:endParaRPr/>
          </a:p>
          <a:p>
            <a:pPr marL="0" indent="0">
              <a:spcBef>
                <a:spcPts val="1333"/>
              </a:spcBef>
            </a:pPr>
            <a:endParaRPr/>
          </a:p>
          <a:p>
            <a:pPr marL="609585" indent="-423323">
              <a:spcBef>
                <a:spcPts val="1333"/>
              </a:spcBef>
              <a:spcAft>
                <a:spcPts val="1333"/>
              </a:spcAft>
              <a:buSzPts val="1400"/>
              <a:buChar char="●"/>
            </a:pPr>
            <a:r>
              <a:rPr lang="en"/>
              <a:t>Work with the website that was established by the former senate to provide students with outlets and access to resources</a:t>
            </a:r>
            <a:endParaRPr/>
          </a:p>
        </p:txBody>
      </p:sp>
      <p:sp>
        <p:nvSpPr>
          <p:cNvPr id="370" name="Google Shape;370;p32"/>
          <p:cNvSpPr txBox="1">
            <a:spLocks noGrp="1"/>
          </p:cNvSpPr>
          <p:nvPr>
            <p:ph type="title"/>
          </p:nvPr>
        </p:nvSpPr>
        <p:spPr>
          <a:xfrm>
            <a:off x="8357669" y="1479851"/>
            <a:ext cx="3334000" cy="487600"/>
          </a:xfrm>
          <a:prstGeom prst="rect">
            <a:avLst/>
          </a:prstGeom>
        </p:spPr>
        <p:txBody>
          <a:bodyPr spcFirstLastPara="1" wrap="square" lIns="121900" tIns="121900" rIns="121900" bIns="121900" anchor="ctr" anchorCtr="0">
            <a:noAutofit/>
          </a:bodyPr>
          <a:lstStyle/>
          <a:p>
            <a:pPr algn="ctr"/>
            <a:r>
              <a:rPr lang="en" sz="2400"/>
              <a:t>Goals:</a:t>
            </a:r>
            <a:endParaRPr sz="2400"/>
          </a:p>
        </p:txBody>
      </p:sp>
      <p:sp>
        <p:nvSpPr>
          <p:cNvPr id="371" name="Google Shape;371;p32"/>
          <p:cNvSpPr txBox="1">
            <a:spLocks noGrp="1"/>
          </p:cNvSpPr>
          <p:nvPr>
            <p:ph type="subTitle" idx="1"/>
          </p:nvPr>
        </p:nvSpPr>
        <p:spPr>
          <a:xfrm>
            <a:off x="8241600" y="2153433"/>
            <a:ext cx="3411600" cy="3604400"/>
          </a:xfrm>
          <a:prstGeom prst="rect">
            <a:avLst/>
          </a:prstGeom>
        </p:spPr>
        <p:txBody>
          <a:bodyPr spcFirstLastPara="1" wrap="square" lIns="121900" tIns="121900" rIns="121900" bIns="121900" anchor="ctr" anchorCtr="0">
            <a:noAutofit/>
          </a:bodyPr>
          <a:lstStyle/>
          <a:p>
            <a:pPr marL="609585" indent="-423323">
              <a:buSzPts val="1400"/>
              <a:buChar char="●"/>
            </a:pPr>
            <a:r>
              <a:rPr lang="en"/>
              <a:t>Have an on-campus program that will help students get used to being on campus </a:t>
            </a:r>
            <a:endParaRPr/>
          </a:p>
          <a:p>
            <a:pPr marL="0" indent="0">
              <a:spcBef>
                <a:spcPts val="1333"/>
              </a:spcBef>
            </a:pPr>
            <a:endParaRPr/>
          </a:p>
          <a:p>
            <a:pPr marL="609585" indent="-423323">
              <a:spcBef>
                <a:spcPts val="1333"/>
              </a:spcBef>
              <a:spcAft>
                <a:spcPts val="1333"/>
              </a:spcAft>
              <a:buSzPts val="1400"/>
              <a:buChar char="●"/>
            </a:pPr>
            <a:r>
              <a:rPr lang="en"/>
              <a:t>Use previous website to provide students with outlets and access to resources</a:t>
            </a:r>
            <a:endParaRPr/>
          </a:p>
        </p:txBody>
      </p:sp>
      <p:cxnSp>
        <p:nvCxnSpPr>
          <p:cNvPr id="372" name="Google Shape;372;p32"/>
          <p:cNvCxnSpPr/>
          <p:nvPr/>
        </p:nvCxnSpPr>
        <p:spPr>
          <a:xfrm flipH="1">
            <a:off x="4016067" y="1781333"/>
            <a:ext cx="25600" cy="42856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32"/>
          <p:cNvCxnSpPr/>
          <p:nvPr/>
        </p:nvCxnSpPr>
        <p:spPr>
          <a:xfrm flipH="1">
            <a:off x="8251733" y="1708667"/>
            <a:ext cx="25600" cy="428560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53149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3"/>
          <p:cNvSpPr txBox="1">
            <a:spLocks noGrp="1"/>
          </p:cNvSpPr>
          <p:nvPr>
            <p:ph type="title"/>
          </p:nvPr>
        </p:nvSpPr>
        <p:spPr>
          <a:xfrm>
            <a:off x="703800" y="387567"/>
            <a:ext cx="10784400" cy="829600"/>
          </a:xfrm>
          <a:prstGeom prst="rect">
            <a:avLst/>
          </a:prstGeom>
        </p:spPr>
        <p:txBody>
          <a:bodyPr spcFirstLastPara="1" wrap="square" lIns="121900" tIns="121900" rIns="121900" bIns="121900" anchor="ctr" anchorCtr="0">
            <a:noAutofit/>
          </a:bodyPr>
          <a:lstStyle/>
          <a:p>
            <a:pPr algn="ctr"/>
            <a:r>
              <a:rPr lang="en" sz="3600"/>
              <a:t>Campus Resources Awareness Initiative </a:t>
            </a:r>
            <a:endParaRPr sz="3600"/>
          </a:p>
        </p:txBody>
      </p:sp>
      <p:sp>
        <p:nvSpPr>
          <p:cNvPr id="379" name="Google Shape;379;p33"/>
          <p:cNvSpPr txBox="1">
            <a:spLocks noGrp="1"/>
          </p:cNvSpPr>
          <p:nvPr>
            <p:ph type="subTitle" idx="1"/>
          </p:nvPr>
        </p:nvSpPr>
        <p:spPr>
          <a:xfrm>
            <a:off x="873633" y="1138633"/>
            <a:ext cx="7057600" cy="5326800"/>
          </a:xfrm>
          <a:prstGeom prst="rect">
            <a:avLst/>
          </a:prstGeom>
        </p:spPr>
        <p:txBody>
          <a:bodyPr spcFirstLastPara="1" wrap="square" lIns="121900" tIns="121900" rIns="121900" bIns="121900" anchor="ctr" anchorCtr="0">
            <a:noAutofit/>
          </a:bodyPr>
          <a:lstStyle/>
          <a:p>
            <a:pPr marL="0" indent="0">
              <a:buClr>
                <a:schemeClr val="dk1"/>
              </a:buClr>
              <a:buSzPts val="1100"/>
            </a:pPr>
            <a:r>
              <a:rPr lang="en"/>
              <a:t>Issue:</a:t>
            </a:r>
            <a:endParaRPr/>
          </a:p>
          <a:p>
            <a:pPr marL="609585" indent="-440256">
              <a:buSzPts val="1600"/>
              <a:buChar char="●"/>
            </a:pPr>
            <a:r>
              <a:rPr lang="en" sz="1867"/>
              <a:t>Cañada has many highly beneficial programs (that are especially important in light of the pandemic) that students are unaware of.</a:t>
            </a:r>
            <a:endParaRPr sz="1867"/>
          </a:p>
          <a:p>
            <a:pPr marL="609585" indent="-423323">
              <a:buSzPts val="1400"/>
              <a:buChar char="●"/>
            </a:pPr>
            <a:r>
              <a:rPr lang="en" sz="1867"/>
              <a:t>We are also excluded from UC Davis’ Transfer Opportunity Program (TOP).</a:t>
            </a:r>
            <a:endParaRPr sz="1867"/>
          </a:p>
          <a:p>
            <a:pPr marL="0" indent="0"/>
            <a:r>
              <a:rPr lang="en"/>
              <a:t>Goal:</a:t>
            </a:r>
            <a:endParaRPr/>
          </a:p>
          <a:p>
            <a:pPr marL="609585" indent="-440256">
              <a:buSzPts val="1600"/>
              <a:buChar char="●"/>
            </a:pPr>
            <a:r>
              <a:rPr lang="en" sz="1867"/>
              <a:t>To make our campus resources known and easily accessible for all members of the Cañada community.</a:t>
            </a:r>
            <a:endParaRPr sz="1867"/>
          </a:p>
          <a:p>
            <a:pPr marL="609585" indent="-423323">
              <a:buSzPts val="1400"/>
              <a:buChar char="●"/>
            </a:pPr>
            <a:r>
              <a:rPr lang="en" sz="1867"/>
              <a:t>To maximize on campus resources by gaining access to UC Davis’ TOP.</a:t>
            </a:r>
            <a:endParaRPr sz="1867"/>
          </a:p>
          <a:p>
            <a:pPr marL="0" indent="0">
              <a:buClr>
                <a:schemeClr val="dk1"/>
              </a:buClr>
              <a:buSzPts val="1100"/>
            </a:pPr>
            <a:r>
              <a:rPr lang="en"/>
              <a:t>Steps:</a:t>
            </a:r>
            <a:endParaRPr/>
          </a:p>
          <a:p>
            <a:pPr marL="609585" indent="-440256">
              <a:buSzPts val="1600"/>
              <a:buChar char="●"/>
            </a:pPr>
            <a:r>
              <a:rPr lang="en" sz="1867"/>
              <a:t>Connecting with the Welcome Center and Sarah Cortez for support and input.</a:t>
            </a:r>
            <a:endParaRPr sz="1867"/>
          </a:p>
          <a:p>
            <a:pPr marL="609585" indent="-423323">
              <a:buSzPts val="1400"/>
              <a:buChar char="●"/>
            </a:pPr>
            <a:r>
              <a:rPr lang="en" sz="1867"/>
              <a:t>Creating and distributing both a digital and physical method of accessing/learning about campus resources to all members of the Cañada community.</a:t>
            </a:r>
            <a:endParaRPr sz="1867"/>
          </a:p>
          <a:p>
            <a:pPr marL="609585" indent="-423323">
              <a:buSzPts val="1400"/>
              <a:buChar char="●"/>
            </a:pPr>
            <a:r>
              <a:rPr lang="en" sz="1867"/>
              <a:t>Pushing for access to UC Davis’ TOP.</a:t>
            </a:r>
            <a:endParaRPr sz="1867"/>
          </a:p>
        </p:txBody>
      </p:sp>
      <p:sp>
        <p:nvSpPr>
          <p:cNvPr id="380" name="Google Shape;380;p33"/>
          <p:cNvSpPr/>
          <p:nvPr/>
        </p:nvSpPr>
        <p:spPr>
          <a:xfrm>
            <a:off x="8418793" y="4317327"/>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33"/>
          <p:cNvSpPr/>
          <p:nvPr/>
        </p:nvSpPr>
        <p:spPr>
          <a:xfrm>
            <a:off x="10896658" y="40033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33"/>
          <p:cNvSpPr/>
          <p:nvPr/>
        </p:nvSpPr>
        <p:spPr>
          <a:xfrm>
            <a:off x="9771357" y="2489095"/>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3" name="Google Shape;383;p33"/>
          <p:cNvGrpSpPr/>
          <p:nvPr/>
        </p:nvGrpSpPr>
        <p:grpSpPr>
          <a:xfrm>
            <a:off x="8009649" y="4790092"/>
            <a:ext cx="3824081" cy="1380697"/>
            <a:chOff x="4189650" y="2440275"/>
            <a:chExt cx="4195525" cy="2055425"/>
          </a:xfrm>
        </p:grpSpPr>
        <p:sp>
          <p:nvSpPr>
            <p:cNvPr id="384" name="Google Shape;384;p33"/>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33"/>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33"/>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33"/>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33"/>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33"/>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33"/>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33"/>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33"/>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33"/>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33"/>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33"/>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33"/>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33"/>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33"/>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99;p33"/>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 name="Google Shape;400;p33"/>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 name="Google Shape;401;p33"/>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 name="Google Shape;402;p33"/>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 name="Google Shape;403;p33"/>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33"/>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33"/>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Google Shape;406;p33"/>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 name="Google Shape;407;p33"/>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Google Shape;408;p33"/>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 name="Google Shape;409;p33"/>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33"/>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33"/>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33"/>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33"/>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33"/>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33"/>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33"/>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33"/>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33"/>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33"/>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33"/>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33"/>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966031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4"/>
          <p:cNvSpPr txBox="1">
            <a:spLocks noGrp="1"/>
          </p:cNvSpPr>
          <p:nvPr>
            <p:ph type="title" idx="2"/>
          </p:nvPr>
        </p:nvSpPr>
        <p:spPr>
          <a:xfrm>
            <a:off x="952167" y="729100"/>
            <a:ext cx="10287600" cy="487600"/>
          </a:xfrm>
          <a:prstGeom prst="rect">
            <a:avLst/>
          </a:prstGeom>
        </p:spPr>
        <p:txBody>
          <a:bodyPr spcFirstLastPara="1" wrap="square" lIns="121900" tIns="121900" rIns="121900" bIns="121900" anchor="ctr" anchorCtr="0">
            <a:noAutofit/>
          </a:bodyPr>
          <a:lstStyle/>
          <a:p>
            <a:pPr>
              <a:buClr>
                <a:schemeClr val="dk1"/>
              </a:buClr>
              <a:buSzPts val="1100"/>
            </a:pPr>
            <a:r>
              <a:rPr lang="en"/>
              <a:t>ASCC Events</a:t>
            </a:r>
            <a:endParaRPr/>
          </a:p>
        </p:txBody>
      </p:sp>
      <p:sp>
        <p:nvSpPr>
          <p:cNvPr id="427" name="Google Shape;427;p34"/>
          <p:cNvSpPr txBox="1">
            <a:spLocks noGrp="1"/>
          </p:cNvSpPr>
          <p:nvPr>
            <p:ph type="title"/>
          </p:nvPr>
        </p:nvSpPr>
        <p:spPr>
          <a:xfrm>
            <a:off x="3885100" y="2951767"/>
            <a:ext cx="5513200" cy="2813600"/>
          </a:xfrm>
          <a:prstGeom prst="rect">
            <a:avLst/>
          </a:prstGeom>
        </p:spPr>
        <p:txBody>
          <a:bodyPr spcFirstLastPara="1" wrap="square" lIns="121900" tIns="121900" rIns="121900" bIns="121900" anchor="ctr" anchorCtr="0">
            <a:noAutofit/>
          </a:bodyPr>
          <a:lstStyle/>
          <a:p>
            <a:pPr>
              <a:lnSpc>
                <a:spcPct val="150000"/>
              </a:lnSpc>
            </a:pPr>
            <a:endParaRPr sz="2000"/>
          </a:p>
          <a:p>
            <a:pPr>
              <a:lnSpc>
                <a:spcPct val="150000"/>
              </a:lnSpc>
            </a:pPr>
            <a:r>
              <a:rPr lang="en" sz="2000"/>
              <a:t>-Programming board meetings begin August 9th, 2021 </a:t>
            </a:r>
            <a:endParaRPr sz="2000"/>
          </a:p>
          <a:p>
            <a:pPr>
              <a:lnSpc>
                <a:spcPct val="150000"/>
              </a:lnSpc>
            </a:pPr>
            <a:endParaRPr sz="2000"/>
          </a:p>
        </p:txBody>
      </p:sp>
      <p:sp>
        <p:nvSpPr>
          <p:cNvPr id="428" name="Google Shape;428;p34"/>
          <p:cNvSpPr txBox="1">
            <a:spLocks noGrp="1"/>
          </p:cNvSpPr>
          <p:nvPr>
            <p:ph type="subTitle" idx="1"/>
          </p:nvPr>
        </p:nvSpPr>
        <p:spPr>
          <a:xfrm>
            <a:off x="952167" y="1292959"/>
            <a:ext cx="5067200" cy="4556015"/>
          </a:xfrm>
          <a:prstGeom prst="rect">
            <a:avLst/>
          </a:prstGeom>
        </p:spPr>
        <p:txBody>
          <a:bodyPr spcFirstLastPara="1" wrap="square" lIns="121900" tIns="121900" rIns="121900" bIns="121900" anchor="ctr" anchorCtr="0">
            <a:spAutoFit/>
          </a:bodyPr>
          <a:lstStyle/>
          <a:p>
            <a:pPr marL="0" indent="0">
              <a:lnSpc>
                <a:spcPct val="100000"/>
              </a:lnSpc>
              <a:buClr>
                <a:schemeClr val="dk1"/>
              </a:buClr>
              <a:buSzPts val="1100"/>
            </a:pPr>
            <a:r>
              <a:rPr lang="en"/>
              <a:t>Welcome &amp; Professor Connection Day*</a:t>
            </a:r>
            <a:endParaRPr/>
          </a:p>
          <a:p>
            <a:pPr marL="0" indent="0">
              <a:lnSpc>
                <a:spcPct val="100000"/>
              </a:lnSpc>
              <a:buClr>
                <a:schemeClr val="dk1"/>
              </a:buClr>
              <a:buSzPts val="1100"/>
            </a:pPr>
            <a:endParaRPr/>
          </a:p>
          <a:p>
            <a:pPr marL="0" indent="0">
              <a:lnSpc>
                <a:spcPct val="100000"/>
              </a:lnSpc>
              <a:buClr>
                <a:schemeClr val="dk1"/>
              </a:buClr>
              <a:buSzPts val="1100"/>
            </a:pPr>
            <a:r>
              <a:rPr lang="en"/>
              <a:t>Fall Club Rush*</a:t>
            </a:r>
            <a:endParaRPr/>
          </a:p>
          <a:p>
            <a:pPr marL="0" indent="0">
              <a:lnSpc>
                <a:spcPct val="100000"/>
              </a:lnSpc>
              <a:buClr>
                <a:schemeClr val="dk1"/>
              </a:buClr>
              <a:buSzPts val="1100"/>
            </a:pPr>
            <a:endParaRPr/>
          </a:p>
          <a:p>
            <a:pPr marL="0" indent="0">
              <a:lnSpc>
                <a:spcPct val="100000"/>
              </a:lnSpc>
              <a:buClr>
                <a:schemeClr val="dk1"/>
              </a:buClr>
              <a:buSzPts val="1100"/>
            </a:pPr>
            <a:r>
              <a:rPr lang="en"/>
              <a:t>Bay Area History</a:t>
            </a:r>
            <a:endParaRPr/>
          </a:p>
          <a:p>
            <a:pPr marL="0" indent="0">
              <a:lnSpc>
                <a:spcPct val="100000"/>
              </a:lnSpc>
              <a:buClr>
                <a:schemeClr val="dk1"/>
              </a:buClr>
              <a:buSzPts val="1100"/>
            </a:pPr>
            <a:endParaRPr/>
          </a:p>
          <a:p>
            <a:pPr marL="0" indent="0">
              <a:lnSpc>
                <a:spcPct val="100000"/>
              </a:lnSpc>
              <a:buClr>
                <a:schemeClr val="dk1"/>
              </a:buClr>
              <a:buSzPts val="1100"/>
            </a:pPr>
            <a:r>
              <a:rPr lang="en"/>
              <a:t>National Coming Out Day</a:t>
            </a:r>
            <a:endParaRPr/>
          </a:p>
          <a:p>
            <a:pPr marL="0" indent="0">
              <a:lnSpc>
                <a:spcPct val="100000"/>
              </a:lnSpc>
              <a:buClr>
                <a:schemeClr val="dk1"/>
              </a:buClr>
              <a:buSzPts val="1100"/>
            </a:pPr>
            <a:endParaRPr/>
          </a:p>
          <a:p>
            <a:pPr marL="0" indent="0">
              <a:lnSpc>
                <a:spcPct val="100000"/>
              </a:lnSpc>
              <a:buClr>
                <a:schemeClr val="dk1"/>
              </a:buClr>
              <a:buSzPts val="1100"/>
            </a:pPr>
            <a:r>
              <a:rPr lang="en"/>
              <a:t>Indigenous People's Day</a:t>
            </a:r>
            <a:endParaRPr/>
          </a:p>
          <a:p>
            <a:pPr marL="0" indent="0">
              <a:lnSpc>
                <a:spcPct val="100000"/>
              </a:lnSpc>
            </a:pPr>
            <a:endParaRPr/>
          </a:p>
          <a:p>
            <a:pPr marL="0" indent="0">
              <a:lnSpc>
                <a:spcPct val="100000"/>
              </a:lnSpc>
              <a:buClr>
                <a:schemeClr val="dk1"/>
              </a:buClr>
              <a:buSzPts val="1100"/>
            </a:pPr>
            <a:r>
              <a:rPr lang="en"/>
              <a:t>Campus Movie-Fest</a:t>
            </a:r>
            <a:endParaRPr/>
          </a:p>
          <a:p>
            <a:pPr marL="0" indent="0">
              <a:lnSpc>
                <a:spcPct val="100000"/>
              </a:lnSpc>
              <a:buClr>
                <a:schemeClr val="dk1"/>
              </a:buClr>
              <a:buSzPts val="1100"/>
            </a:pPr>
            <a:endParaRPr/>
          </a:p>
          <a:p>
            <a:pPr marL="0" indent="0">
              <a:lnSpc>
                <a:spcPct val="100000"/>
              </a:lnSpc>
              <a:buClr>
                <a:schemeClr val="dk1"/>
              </a:buClr>
              <a:buSzPts val="1100"/>
            </a:pPr>
            <a:r>
              <a:rPr lang="en"/>
              <a:t>Halloween Bash</a:t>
            </a:r>
            <a:endParaRPr/>
          </a:p>
          <a:p>
            <a:pPr marL="0" indent="0">
              <a:lnSpc>
                <a:spcPct val="100000"/>
              </a:lnSpc>
              <a:buClr>
                <a:schemeClr val="dk1"/>
              </a:buClr>
              <a:buSzPts val="1100"/>
            </a:pPr>
            <a:endParaRPr/>
          </a:p>
          <a:p>
            <a:pPr marL="0" indent="0">
              <a:lnSpc>
                <a:spcPct val="100000"/>
              </a:lnSpc>
              <a:buClr>
                <a:schemeClr val="dk1"/>
              </a:buClr>
              <a:buSzPts val="1100"/>
            </a:pPr>
            <a:r>
              <a:rPr lang="en"/>
              <a:t>Dia de Los Muertos</a:t>
            </a:r>
            <a:endParaRPr sz="2400"/>
          </a:p>
        </p:txBody>
      </p:sp>
      <p:grpSp>
        <p:nvGrpSpPr>
          <p:cNvPr id="429" name="Google Shape;429;p34"/>
          <p:cNvGrpSpPr/>
          <p:nvPr/>
        </p:nvGrpSpPr>
        <p:grpSpPr>
          <a:xfrm>
            <a:off x="6831965" y="364107"/>
            <a:ext cx="5220923" cy="4054139"/>
            <a:chOff x="9320475" y="1310750"/>
            <a:chExt cx="3915300" cy="3040300"/>
          </a:xfrm>
        </p:grpSpPr>
        <p:sp>
          <p:nvSpPr>
            <p:cNvPr id="430" name="Google Shape;430;p34"/>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34"/>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34"/>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34"/>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34"/>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34"/>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34"/>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34"/>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34"/>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439;p34"/>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440;p34"/>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34"/>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34"/>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34"/>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34"/>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34"/>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446;p34"/>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Google Shape;447;p34"/>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34"/>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34"/>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34"/>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34"/>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34"/>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34"/>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34"/>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34"/>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34"/>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34"/>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Google Shape;458;p34"/>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34"/>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34"/>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34"/>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Google Shape;462;p34"/>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34"/>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34"/>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34"/>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34"/>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7" name="Google Shape;467;p34"/>
          <p:cNvSpPr/>
          <p:nvPr/>
        </p:nvSpPr>
        <p:spPr>
          <a:xfrm>
            <a:off x="16622500" y="5943401"/>
            <a:ext cx="458133" cy="581033"/>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 name="Google Shape;468;p34"/>
          <p:cNvGrpSpPr/>
          <p:nvPr/>
        </p:nvGrpSpPr>
        <p:grpSpPr>
          <a:xfrm rot="892186">
            <a:off x="8374473" y="4862437"/>
            <a:ext cx="3268356" cy="1200728"/>
            <a:chOff x="10253036" y="3422449"/>
            <a:chExt cx="2748147" cy="1009614"/>
          </a:xfrm>
        </p:grpSpPr>
        <p:sp>
          <p:nvSpPr>
            <p:cNvPr id="469" name="Google Shape;469;p34"/>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Google Shape;470;p34"/>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34"/>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34"/>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34"/>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34"/>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34"/>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34"/>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34"/>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34"/>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34"/>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4"/>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34"/>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34"/>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34"/>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Google Shape;484;p34"/>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85" name="Google Shape;485;p34"/>
          <p:cNvSpPr/>
          <p:nvPr/>
        </p:nvSpPr>
        <p:spPr>
          <a:xfrm>
            <a:off x="6095993" y="2372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34"/>
          <p:cNvSpPr/>
          <p:nvPr/>
        </p:nvSpPr>
        <p:spPr>
          <a:xfrm>
            <a:off x="10486458" y="737348"/>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34"/>
          <p:cNvSpPr/>
          <p:nvPr/>
        </p:nvSpPr>
        <p:spPr>
          <a:xfrm>
            <a:off x="10337223" y="4320178"/>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7875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1"/>
        <p:cNvGrpSpPr/>
        <p:nvPr/>
      </p:nvGrpSpPr>
      <p:grpSpPr>
        <a:xfrm>
          <a:off x="0" y="0"/>
          <a:ext cx="0" cy="0"/>
          <a:chOff x="0" y="0"/>
          <a:chExt cx="0" cy="0"/>
        </a:xfrm>
      </p:grpSpPr>
      <p:sp>
        <p:nvSpPr>
          <p:cNvPr id="492" name="Google Shape;492;p35"/>
          <p:cNvSpPr txBox="1">
            <a:spLocks noGrp="1"/>
          </p:cNvSpPr>
          <p:nvPr>
            <p:ph type="title"/>
          </p:nvPr>
        </p:nvSpPr>
        <p:spPr>
          <a:xfrm>
            <a:off x="1992833" y="295967"/>
            <a:ext cx="8830000" cy="1690800"/>
          </a:xfrm>
          <a:prstGeom prst="rect">
            <a:avLst/>
          </a:prstGeom>
        </p:spPr>
        <p:txBody>
          <a:bodyPr spcFirstLastPara="1" wrap="square" lIns="121900" tIns="121900" rIns="121900" bIns="121900" anchor="ctr" anchorCtr="0">
            <a:noAutofit/>
          </a:bodyPr>
          <a:lstStyle/>
          <a:p>
            <a:r>
              <a:rPr lang="en" sz="6533"/>
              <a:t>Vacant Positions</a:t>
            </a:r>
            <a:r>
              <a:rPr lang="en"/>
              <a:t> </a:t>
            </a:r>
            <a:endParaRPr>
              <a:solidFill>
                <a:schemeClr val="dk2"/>
              </a:solidFill>
            </a:endParaRPr>
          </a:p>
        </p:txBody>
      </p:sp>
      <p:sp>
        <p:nvSpPr>
          <p:cNvPr id="493" name="Google Shape;493;p35"/>
          <p:cNvSpPr txBox="1"/>
          <p:nvPr/>
        </p:nvSpPr>
        <p:spPr>
          <a:xfrm>
            <a:off x="616533" y="1958601"/>
            <a:ext cx="10858400" cy="422759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Commissioner of Design and Marketing </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STEM</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Humanities/Social Sciences</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Business, Design and Workforce </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Senator at Large for Kinesiology, Athletics and Dance </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627F4C"/>
                </a:solidFill>
                <a:effectLst/>
                <a:uLnTx/>
                <a:uFillTx/>
                <a:latin typeface="Roboto"/>
                <a:ea typeface="Roboto"/>
                <a:cs typeface="Roboto"/>
                <a:sym typeface="Roboto"/>
              </a:rPr>
              <a:t>Up to 17 Senators</a:t>
            </a:r>
            <a:endParaRPr kumimoji="0" sz="2667" b="0" i="0" u="none" strike="noStrike" kern="0" cap="none" spc="0" normalizeH="0" baseline="0" noProof="0">
              <a:ln>
                <a:noFill/>
              </a:ln>
              <a:solidFill>
                <a:srgbClr val="627F4C"/>
              </a:solidFill>
              <a:effectLst/>
              <a:uLnTx/>
              <a:uFillTx/>
              <a:latin typeface="Roboto"/>
              <a:ea typeface="Roboto"/>
              <a:cs typeface="Roboto"/>
              <a:sym typeface="Roboto"/>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27F4C"/>
              </a:solidFill>
              <a:effectLst/>
              <a:uLnTx/>
              <a:uFillTx/>
              <a:latin typeface="Roboto"/>
              <a:ea typeface="Roboto"/>
              <a:cs typeface="Roboto"/>
              <a:sym typeface="Roboto"/>
            </a:endParaRPr>
          </a:p>
        </p:txBody>
      </p:sp>
    </p:spTree>
    <p:extLst>
      <p:ext uri="{BB962C8B-B14F-4D97-AF65-F5344CB8AC3E}">
        <p14:creationId xmlns:p14="http://schemas.microsoft.com/office/powerpoint/2010/main" val="3402855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6"/>
          <p:cNvSpPr txBox="1">
            <a:spLocks noGrp="1"/>
          </p:cNvSpPr>
          <p:nvPr>
            <p:ph type="body" idx="1"/>
          </p:nvPr>
        </p:nvSpPr>
        <p:spPr>
          <a:xfrm>
            <a:off x="952200" y="4380284"/>
            <a:ext cx="10287600" cy="485200"/>
          </a:xfrm>
          <a:prstGeom prst="rect">
            <a:avLst/>
          </a:prstGeom>
        </p:spPr>
        <p:txBody>
          <a:bodyPr spcFirstLastPara="1" wrap="square" lIns="121900" tIns="121900" rIns="121900" bIns="121900" anchor="t" anchorCtr="0">
            <a:noAutofit/>
          </a:bodyPr>
          <a:lstStyle/>
          <a:p>
            <a:pPr marL="0" indent="0" algn="l">
              <a:buNone/>
            </a:pPr>
            <a:r>
              <a:rPr lang="en"/>
              <a:t> </a:t>
            </a:r>
            <a:endParaRPr/>
          </a:p>
        </p:txBody>
      </p:sp>
      <p:sp>
        <p:nvSpPr>
          <p:cNvPr id="499" name="Google Shape;499;p36"/>
          <p:cNvSpPr txBox="1">
            <a:spLocks noGrp="1"/>
          </p:cNvSpPr>
          <p:nvPr>
            <p:ph type="title"/>
          </p:nvPr>
        </p:nvSpPr>
        <p:spPr>
          <a:xfrm>
            <a:off x="1003500" y="970384"/>
            <a:ext cx="10287600" cy="2194400"/>
          </a:xfrm>
          <a:prstGeom prst="rect">
            <a:avLst/>
          </a:prstGeom>
        </p:spPr>
        <p:txBody>
          <a:bodyPr spcFirstLastPara="1" wrap="square" lIns="121900" tIns="121900" rIns="121900" bIns="121900" anchor="ctr" anchorCtr="0">
            <a:noAutofit/>
          </a:bodyPr>
          <a:lstStyle/>
          <a:p>
            <a:r>
              <a:rPr lang="en"/>
              <a:t>Thank you </a:t>
            </a:r>
            <a:endParaRPr/>
          </a:p>
        </p:txBody>
      </p:sp>
      <p:pic>
        <p:nvPicPr>
          <p:cNvPr id="500" name="Google Shape;500;p36"/>
          <p:cNvPicPr preferRelativeResize="0"/>
          <p:nvPr/>
        </p:nvPicPr>
        <p:blipFill>
          <a:blip r:embed="rId3">
            <a:alphaModFix/>
          </a:blip>
          <a:stretch>
            <a:fillRect/>
          </a:stretch>
        </p:blipFill>
        <p:spPr>
          <a:xfrm>
            <a:off x="4661400" y="3164785"/>
            <a:ext cx="2971800" cy="2730500"/>
          </a:xfrm>
          <a:prstGeom prst="rect">
            <a:avLst/>
          </a:prstGeom>
          <a:noFill/>
          <a:ln>
            <a:noFill/>
          </a:ln>
        </p:spPr>
      </p:pic>
    </p:spTree>
    <p:extLst>
      <p:ext uri="{BB962C8B-B14F-4D97-AF65-F5344CB8AC3E}">
        <p14:creationId xmlns:p14="http://schemas.microsoft.com/office/powerpoint/2010/main" val="2880307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429274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5" name="TextBox 4"/>
          <p:cNvSpPr txBox="1"/>
          <p:nvPr/>
        </p:nvSpPr>
        <p:spPr>
          <a:xfrm>
            <a:off x="6605502" y="4761997"/>
            <a:ext cx="1994777"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Kim Lopez</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Interim President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Cañada College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3925" y="2074640"/>
            <a:ext cx="2460165" cy="3685748"/>
          </a:xfrm>
          <a:prstGeom prst="rect">
            <a:avLst/>
          </a:prstGeom>
        </p:spPr>
      </p:pic>
    </p:spTree>
    <p:extLst>
      <p:ext uri="{BB962C8B-B14F-4D97-AF65-F5344CB8AC3E}">
        <p14:creationId xmlns:p14="http://schemas.microsoft.com/office/powerpoint/2010/main" val="73025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Highlights and Progress</a:t>
            </a:r>
          </a:p>
        </p:txBody>
      </p:sp>
      <p:graphicFrame>
        <p:nvGraphicFramePr>
          <p:cNvPr id="4" name="Table 3"/>
          <p:cNvGraphicFramePr>
            <a:graphicFrameLocks noGrp="1"/>
          </p:cNvGraphicFramePr>
          <p:nvPr>
            <p:extLst/>
          </p:nvPr>
        </p:nvGraphicFramePr>
        <p:xfrm>
          <a:off x="2098307" y="4743026"/>
          <a:ext cx="8912994" cy="1341120"/>
        </p:xfrm>
        <a:graphic>
          <a:graphicData uri="http://schemas.openxmlformats.org/drawingml/2006/table">
            <a:tbl>
              <a:tblPr>
                <a:tableStyleId>{5C22544A-7EE6-4342-B048-85BDC9FD1C3A}</a:tableStyleId>
              </a:tblPr>
              <a:tblGrid>
                <a:gridCol w="4456497">
                  <a:extLst>
                    <a:ext uri="{9D8B030D-6E8A-4147-A177-3AD203B41FA5}">
                      <a16:colId xmlns:a16="http://schemas.microsoft.com/office/drawing/2014/main" val="2445603517"/>
                    </a:ext>
                  </a:extLst>
                </a:gridCol>
                <a:gridCol w="4456497">
                  <a:extLst>
                    <a:ext uri="{9D8B030D-6E8A-4147-A177-3AD203B41FA5}">
                      <a16:colId xmlns:a16="http://schemas.microsoft.com/office/drawing/2014/main" val="3489188181"/>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David Eck</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Academic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Professor, Philosophy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Roslind Young</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Classified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Lab Technician (Sciences)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6" name="Picture 2" descr="Thumbnail for Eck,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240" y="1958040"/>
            <a:ext cx="2491371" cy="24913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31806" y="2059806"/>
            <a:ext cx="22330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photo of Roz</a:t>
            </a:r>
          </a:p>
        </p:txBody>
      </p:sp>
      <p:pic>
        <p:nvPicPr>
          <p:cNvPr id="8" name="id-0A728FC4-FDAE-49A6-A161-8402361E4DBE" descr="Image.jpeg">
            <a:extLst>
              <a:ext uri="{FF2B5EF4-FFF2-40B4-BE49-F238E27FC236}">
                <a16:creationId xmlns:a16="http://schemas.microsoft.com/office/drawing/2014/main" id="{420B33EA-42AD-4CD7-922C-05F3397037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92"/>
          <a:stretch/>
        </p:blipFill>
        <p:spPr bwMode="auto">
          <a:xfrm>
            <a:off x="6733212" y="1958040"/>
            <a:ext cx="2492382" cy="249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655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graduates:  2020-21</a:t>
            </a:r>
            <a:endParaRPr lang="en-US" dirty="0"/>
          </a:p>
        </p:txBody>
      </p:sp>
      <p:graphicFrame>
        <p:nvGraphicFramePr>
          <p:cNvPr id="4" name="Chart 3"/>
          <p:cNvGraphicFramePr>
            <a:graphicFrameLocks/>
          </p:cNvGraphicFramePr>
          <p:nvPr>
            <p:custDataLst>
              <p:tags r:id="rId1"/>
            </p:custDataLst>
            <p:extLst/>
          </p:nvPr>
        </p:nvGraphicFramePr>
        <p:xfrm>
          <a:off x="838200" y="1690688"/>
          <a:ext cx="10515600" cy="43933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9321" y="6410921"/>
            <a:ext cx="1189267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Note:  The number of degree and certificate awards for 2020-21 are not yet final.  Some award petitions are still under review.  Therefore the number of graduates may still change slightly.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9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65" y="798786"/>
            <a:ext cx="4588371" cy="970450"/>
          </a:xfrm>
        </p:spPr>
        <p:txBody>
          <a:bodyPr/>
          <a:lstStyle/>
          <a:p>
            <a:r>
              <a:rPr lang="en-US" dirty="0" smtClean="0"/>
              <a:t>Degree Awards</a:t>
            </a:r>
            <a:endParaRPr lang="en-US" dirty="0"/>
          </a:p>
        </p:txBody>
      </p:sp>
      <p:graphicFrame>
        <p:nvGraphicFramePr>
          <p:cNvPr id="3" name="Chart 2"/>
          <p:cNvGraphicFramePr>
            <a:graphicFrameLocks/>
          </p:cNvGraphicFramePr>
          <p:nvPr>
            <p:custDataLst>
              <p:tags r:id="rId1"/>
            </p:custDataLst>
            <p:extLst/>
          </p:nvPr>
        </p:nvGraphicFramePr>
        <p:xfrm>
          <a:off x="646386" y="2199291"/>
          <a:ext cx="5060731" cy="3925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custDataLst>
              <p:tags r:id="rId2"/>
            </p:custDataLst>
            <p:extLst/>
          </p:nvPr>
        </p:nvGraphicFramePr>
        <p:xfrm>
          <a:off x="6174828" y="2088931"/>
          <a:ext cx="5381296" cy="3947398"/>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p:cNvSpPr txBox="1">
            <a:spLocks/>
          </p:cNvSpPr>
          <p:nvPr/>
        </p:nvSpPr>
        <p:spPr>
          <a:xfrm>
            <a:off x="6571290" y="798786"/>
            <a:ext cx="4588371"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j-ea"/>
              </a:rPr>
              <a:t>Certificate Awards</a:t>
            </a:r>
            <a:endParaRPr kumimoji="0" lang="en-US" sz="4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j-ea"/>
            </a:endParaRPr>
          </a:p>
        </p:txBody>
      </p:sp>
    </p:spTree>
    <p:extLst>
      <p:ext uri="{BB962C8B-B14F-4D97-AF65-F5344CB8AC3E}">
        <p14:creationId xmlns:p14="http://schemas.microsoft.com/office/powerpoint/2010/main" val="35075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1"/>
          <a:ext cx="12192002" cy="6857997"/>
        </p:xfrm>
        <a:graphic>
          <a:graphicData uri="http://schemas.openxmlformats.org/drawingml/2006/table">
            <a:tbl>
              <a:tblPr>
                <a:tableStyleId>{5C22544A-7EE6-4342-B048-85BDC9FD1C3A}</a:tableStyleId>
              </a:tblPr>
              <a:tblGrid>
                <a:gridCol w="3397719">
                  <a:extLst>
                    <a:ext uri="{9D8B030D-6E8A-4147-A177-3AD203B41FA5}">
                      <a16:colId xmlns:a16="http://schemas.microsoft.com/office/drawing/2014/main" val="1999275627"/>
                    </a:ext>
                  </a:extLst>
                </a:gridCol>
                <a:gridCol w="2358189">
                  <a:extLst>
                    <a:ext uri="{9D8B030D-6E8A-4147-A177-3AD203B41FA5}">
                      <a16:colId xmlns:a16="http://schemas.microsoft.com/office/drawing/2014/main" val="1565600660"/>
                    </a:ext>
                  </a:extLst>
                </a:gridCol>
                <a:gridCol w="6436094">
                  <a:extLst>
                    <a:ext uri="{9D8B030D-6E8A-4147-A177-3AD203B41FA5}">
                      <a16:colId xmlns:a16="http://schemas.microsoft.com/office/drawing/2014/main" val="2762839572"/>
                    </a:ext>
                  </a:extLst>
                </a:gridCol>
              </a:tblGrid>
              <a:tr h="994761">
                <a:tc>
                  <a:txBody>
                    <a:bodyPr/>
                    <a:lstStyle/>
                    <a:p>
                      <a:pPr algn="ctr" fontAlgn="ctr"/>
                      <a:r>
                        <a:rPr lang="en-US" sz="2800" b="1" i="0" u="none" strike="noStrike" dirty="0" smtClean="0">
                          <a:solidFill>
                            <a:srgbClr val="FFFFFF"/>
                          </a:solidFill>
                          <a:effectLst/>
                          <a:latin typeface="Calibri" panose="020F0502020204030204" pitchFamily="34" charset="0"/>
                        </a:rPr>
                        <a:t>2020-21</a:t>
                      </a:r>
                      <a:r>
                        <a:rPr lang="en-US" sz="2800" b="1" i="0" u="none" strike="noStrike" baseline="0" dirty="0" smtClean="0">
                          <a:solidFill>
                            <a:srgbClr val="FFFFFF"/>
                          </a:solidFill>
                          <a:effectLst/>
                          <a:latin typeface="Calibri" panose="020F0502020204030204" pitchFamily="34" charset="0"/>
                        </a:rPr>
                        <a:t> Priority </a:t>
                      </a:r>
                    </a:p>
                  </a:txBody>
                  <a:tcPr marL="6350" marR="6350" marT="6350" marB="0" anchor="ctr">
                    <a:solidFill>
                      <a:srgbClr val="006342"/>
                    </a:solidFill>
                  </a:tcPr>
                </a:tc>
                <a:tc>
                  <a:txBody>
                    <a:bodyPr/>
                    <a:lstStyle/>
                    <a:p>
                      <a:pPr algn="ctr" fontAlgn="ctr"/>
                      <a:r>
                        <a:rPr lang="en-US" sz="2800" b="1" i="0" u="none" strike="noStrike" dirty="0" smtClean="0">
                          <a:solidFill>
                            <a:srgbClr val="FFFFFF"/>
                          </a:solidFill>
                          <a:effectLst/>
                          <a:latin typeface="Calibri" panose="020F0502020204030204" pitchFamily="34" charset="0"/>
                        </a:rPr>
                        <a:t>Status</a:t>
                      </a:r>
                      <a:endParaRPr lang="en-US" sz="2800" b="1" i="0" u="none" strike="noStrike" dirty="0">
                        <a:solidFill>
                          <a:srgbClr val="FFFFFF"/>
                        </a:solidFill>
                        <a:effectLst/>
                        <a:latin typeface="Calibri" panose="020F0502020204030204" pitchFamily="34" charset="0"/>
                      </a:endParaRPr>
                    </a:p>
                  </a:txBody>
                  <a:tcPr marL="6350" marR="6350" marT="6350" marB="0" anchor="ctr">
                    <a:solidFill>
                      <a:srgbClr val="006342"/>
                    </a:solidFill>
                  </a:tcPr>
                </a:tc>
                <a:tc>
                  <a:txBody>
                    <a:bodyPr/>
                    <a:lstStyle/>
                    <a:p>
                      <a:pPr algn="ctr" fontAlgn="ctr"/>
                      <a:r>
                        <a:rPr lang="en-US" sz="2800" b="1" i="0" u="none" strike="noStrike" dirty="0" smtClean="0">
                          <a:solidFill>
                            <a:srgbClr val="FFFFFF"/>
                          </a:solidFill>
                          <a:effectLst/>
                          <a:latin typeface="Calibri" panose="020F0502020204030204" pitchFamily="34" charset="0"/>
                        </a:rPr>
                        <a:t>Highlighted Accomplishments</a:t>
                      </a:r>
                      <a:endParaRPr lang="en-US" sz="2800" b="1" i="0" u="none" strike="noStrike" dirty="0">
                        <a:solidFill>
                          <a:srgbClr val="FFFFFF"/>
                        </a:solidFill>
                        <a:effectLst/>
                        <a:latin typeface="Calibri" panose="020F0502020204030204" pitchFamily="34" charset="0"/>
                      </a:endParaRPr>
                    </a:p>
                  </a:txBody>
                  <a:tcPr marL="6350" marR="6350" marT="6350" marB="0" anchor="ctr">
                    <a:solidFill>
                      <a:srgbClr val="006342"/>
                    </a:solidFill>
                  </a:tcPr>
                </a:tc>
                <a:extLst>
                  <a:ext uri="{0D108BD9-81ED-4DB2-BD59-A6C34878D82A}">
                    <a16:rowId xmlns:a16="http://schemas.microsoft.com/office/drawing/2014/main" val="461018993"/>
                  </a:ext>
                </a:extLst>
              </a:tr>
              <a:tr h="977206">
                <a:tc>
                  <a:txBody>
                    <a:bodyPr/>
                    <a:lstStyle/>
                    <a:p>
                      <a:pPr algn="l" fontAlgn="ctr"/>
                      <a:r>
                        <a:rPr lang="en-US" sz="2000" u="none" strike="noStrike" dirty="0" smtClean="0">
                          <a:effectLst/>
                        </a:rPr>
                        <a:t>Improve Student Completion</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CRM live for counseling. All support services now online.</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788878336"/>
                  </a:ext>
                </a:extLst>
              </a:tr>
              <a:tr h="977206">
                <a:tc>
                  <a:txBody>
                    <a:bodyPr/>
                    <a:lstStyle/>
                    <a:p>
                      <a:pPr algn="l" fontAlgn="ctr"/>
                      <a:r>
                        <a:rPr lang="en-US" sz="2000" u="none" strike="noStrike" dirty="0" smtClean="0">
                          <a:effectLst/>
                        </a:rPr>
                        <a:t>K-12 &amp;</a:t>
                      </a:r>
                      <a:r>
                        <a:rPr lang="en-US" sz="2000" u="none" strike="noStrike" baseline="0" dirty="0" smtClean="0">
                          <a:effectLst/>
                        </a:rPr>
                        <a:t> Adult School Partnerships</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baseline="0" dirty="0" smtClean="0">
                          <a:solidFill>
                            <a:schemeClr val="bg1"/>
                          </a:solidFill>
                          <a:effectLst/>
                          <a:latin typeface="Calibri" panose="020F0502020204030204" pitchFamily="34" charset="0"/>
                          <a:ea typeface="+mn-ea"/>
                          <a:cs typeface="+mn-cs"/>
                        </a:rPr>
                        <a:t>Two CRER and 3 ECE sections will be offered at high schools this fall.</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3819881888"/>
                  </a:ext>
                </a:extLst>
              </a:tr>
              <a:tr h="977206">
                <a:tc>
                  <a:txBody>
                    <a:bodyPr/>
                    <a:lstStyle/>
                    <a:p>
                      <a:pPr algn="l" fontAlgn="ctr"/>
                      <a:r>
                        <a:rPr lang="en-US" sz="2000" u="none" strike="noStrike" dirty="0" smtClean="0">
                          <a:effectLst/>
                        </a:rPr>
                        <a:t>Enhance Marketing </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Student-led website redesign.</a:t>
                      </a:r>
                      <a:r>
                        <a:rPr lang="en-US" sz="1800" b="0" i="0" u="none" strike="noStrike" kern="1200" baseline="0" dirty="0" smtClean="0">
                          <a:solidFill>
                            <a:schemeClr val="bg1"/>
                          </a:solidFill>
                          <a:effectLst/>
                          <a:latin typeface="Calibri" panose="020F0502020204030204" pitchFamily="34" charset="0"/>
                          <a:ea typeface="+mn-ea"/>
                          <a:cs typeface="+mn-cs"/>
                        </a:rPr>
                        <a:t>  Enrollment campaigns in two languages.</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1956296287"/>
                  </a:ext>
                </a:extLst>
              </a:tr>
              <a:tr h="977206">
                <a:tc>
                  <a:txBody>
                    <a:bodyPr/>
                    <a:lstStyle/>
                    <a:p>
                      <a:pPr algn="l" fontAlgn="ctr"/>
                      <a:r>
                        <a:rPr lang="en-US" sz="2000" u="none" strike="noStrike" dirty="0" smtClean="0">
                          <a:effectLst/>
                        </a:rPr>
                        <a:t>Implement</a:t>
                      </a:r>
                      <a:r>
                        <a:rPr lang="en-US" sz="2000" u="none" strike="noStrike" baseline="0" dirty="0" smtClean="0">
                          <a:effectLst/>
                        </a:rPr>
                        <a:t> Professional Learning Plan</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72 faculty completed QOTL.  21 faculty and staff participated</a:t>
                      </a:r>
                      <a:r>
                        <a:rPr lang="en-US" sz="1800" b="0" i="0" u="none" strike="noStrike" kern="1200" baseline="0" dirty="0" smtClean="0">
                          <a:solidFill>
                            <a:schemeClr val="bg1"/>
                          </a:solidFill>
                          <a:effectLst/>
                          <a:latin typeface="Calibri" panose="020F0502020204030204" pitchFamily="34" charset="0"/>
                          <a:ea typeface="+mn-ea"/>
                          <a:cs typeface="+mn-cs"/>
                        </a:rPr>
                        <a:t> in USC Racial Equity Alliance e-</a:t>
                      </a:r>
                      <a:r>
                        <a:rPr lang="en-US" sz="1800" b="0" i="0" u="none" strike="noStrike" kern="1200" baseline="0" dirty="0" err="1" smtClean="0">
                          <a:solidFill>
                            <a:schemeClr val="bg1"/>
                          </a:solidFill>
                          <a:effectLst/>
                          <a:latin typeface="Calibri" panose="020F0502020204030204" pitchFamily="34" charset="0"/>
                          <a:ea typeface="+mn-ea"/>
                          <a:cs typeface="+mn-cs"/>
                        </a:rPr>
                        <a:t>convenings</a:t>
                      </a:r>
                      <a:r>
                        <a:rPr lang="en-US" sz="1800" b="0" i="0" u="none" strike="noStrike" kern="1200" baseline="0" dirty="0" smtClean="0">
                          <a:solidFill>
                            <a:schemeClr val="bg1"/>
                          </a:solidFill>
                          <a:effectLst/>
                          <a:latin typeface="Calibri" panose="020F0502020204030204" pitchFamily="34" charset="0"/>
                          <a:ea typeface="+mn-ea"/>
                          <a:cs typeface="+mn-cs"/>
                        </a:rPr>
                        <a:t> and shared learnings at Flex. CORA Learning.</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2824759583"/>
                  </a:ext>
                </a:extLst>
              </a:tr>
              <a:tr h="977206">
                <a:tc>
                  <a:txBody>
                    <a:bodyPr/>
                    <a:lstStyle/>
                    <a:p>
                      <a:pPr algn="l" fontAlgn="ctr"/>
                      <a:r>
                        <a:rPr lang="en-US" sz="2000" u="none" strike="noStrike" dirty="0" smtClean="0">
                          <a:effectLst/>
                        </a:rPr>
                        <a:t>Promote a Climate of Inclusivity</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Monthly Community</a:t>
                      </a:r>
                      <a:r>
                        <a:rPr lang="en-US" sz="1800" b="0" i="0" u="none" strike="noStrike" kern="1200" baseline="0" dirty="0" smtClean="0">
                          <a:solidFill>
                            <a:schemeClr val="bg1"/>
                          </a:solidFill>
                          <a:effectLst/>
                          <a:latin typeface="Calibri" panose="020F0502020204030204" pitchFamily="34" charset="0"/>
                          <a:ea typeface="+mn-ea"/>
                          <a:cs typeface="+mn-cs"/>
                        </a:rPr>
                        <a:t> Read events. New Employee Orientation.  Interest Area Success Team pilot.</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3765900898"/>
                  </a:ext>
                </a:extLst>
              </a:tr>
              <a:tr h="977206">
                <a:tc>
                  <a:txBody>
                    <a:bodyPr/>
                    <a:lstStyle/>
                    <a:p>
                      <a:pPr algn="l" fontAlgn="ctr"/>
                      <a:r>
                        <a:rPr lang="en-US" sz="2000" u="none" strike="noStrike" dirty="0" smtClean="0">
                          <a:effectLst/>
                        </a:rPr>
                        <a:t>Institutionalize Effective Structures to Reduce Obligation</a:t>
                      </a:r>
                      <a:r>
                        <a:rPr lang="en-US" sz="2000" u="none" strike="noStrike" baseline="0" dirty="0" smtClean="0">
                          <a:effectLst/>
                        </a:rPr>
                        <a:t> Gaps</a:t>
                      </a:r>
                      <a:endParaRPr lang="en-US" sz="2000" b="0" i="0" u="none" strike="noStrike" dirty="0">
                        <a:solidFill>
                          <a:srgbClr val="FFFFFF"/>
                        </a:solidFill>
                        <a:effectLst/>
                        <a:latin typeface="Calibri" panose="020F0502020204030204" pitchFamily="34" charset="0"/>
                      </a:endParaRPr>
                    </a:p>
                  </a:txBody>
                  <a:tcPr marL="182880" marR="6350" marT="6350" marB="0" anchor="ctr">
                    <a:solidFill>
                      <a:schemeClr val="tx1"/>
                    </a:solidFill>
                  </a:tcPr>
                </a:tc>
                <a:tc>
                  <a:txBody>
                    <a:bodyPr/>
                    <a:lstStyle/>
                    <a:p>
                      <a:pPr algn="l" fontAlgn="ctr"/>
                      <a:endParaRPr lang="en-US" sz="1800" b="0" i="0" u="none" strike="noStrike" dirty="0">
                        <a:solidFill>
                          <a:srgbClr val="FFFFFF"/>
                        </a:solidFill>
                        <a:effectLst/>
                        <a:latin typeface="Calibri" panose="020F0502020204030204" pitchFamily="34" charset="0"/>
                      </a:endParaRPr>
                    </a:p>
                  </a:txBody>
                  <a:tcPr marL="6350" marR="6350" marT="6350" marB="0" anchor="ctr">
                    <a:solidFill>
                      <a:schemeClr val="tx1"/>
                    </a:solidFill>
                  </a:tcPr>
                </a:tc>
                <a:tc>
                  <a:txBody>
                    <a:bodyPr/>
                    <a:lstStyle/>
                    <a:p>
                      <a:pPr algn="l" fontAlgn="ctr"/>
                      <a:r>
                        <a:rPr lang="en-US" sz="1800" b="0" i="0" u="none" strike="noStrike" kern="1200" dirty="0" smtClean="0">
                          <a:solidFill>
                            <a:schemeClr val="bg1"/>
                          </a:solidFill>
                          <a:effectLst/>
                          <a:latin typeface="Calibri" panose="020F0502020204030204" pitchFamily="34" charset="0"/>
                          <a:ea typeface="+mn-ea"/>
                          <a:cs typeface="+mn-cs"/>
                        </a:rPr>
                        <a:t>Interest</a:t>
                      </a:r>
                      <a:r>
                        <a:rPr lang="en-US" sz="1800" b="0" i="0" u="none" strike="noStrike" kern="1200" baseline="0" dirty="0" smtClean="0">
                          <a:solidFill>
                            <a:schemeClr val="bg1"/>
                          </a:solidFill>
                          <a:effectLst/>
                          <a:latin typeface="Calibri" panose="020F0502020204030204" pitchFamily="34" charset="0"/>
                          <a:ea typeface="+mn-ea"/>
                          <a:cs typeface="+mn-cs"/>
                        </a:rPr>
                        <a:t> Area Success Team pilot.  Colts Con expansion.  Retention Specialists formed a “community of practice” to align supports.</a:t>
                      </a:r>
                      <a:endParaRPr lang="en-US" sz="1800" b="0" i="0" u="none" strike="noStrike" kern="1200" dirty="0">
                        <a:solidFill>
                          <a:schemeClr val="bg1"/>
                        </a:solidFill>
                        <a:effectLst/>
                        <a:latin typeface="Calibri" panose="020F0502020204030204" pitchFamily="34" charset="0"/>
                        <a:ea typeface="+mn-ea"/>
                        <a:cs typeface="+mn-cs"/>
                      </a:endParaRPr>
                    </a:p>
                  </a:txBody>
                  <a:tcPr marL="182880" marR="6350" marT="6350" marB="0" anchor="ctr">
                    <a:solidFill>
                      <a:schemeClr val="tx1"/>
                    </a:solidFill>
                  </a:tcPr>
                </a:tc>
                <a:extLst>
                  <a:ext uri="{0D108BD9-81ED-4DB2-BD59-A6C34878D82A}">
                    <a16:rowId xmlns:a16="http://schemas.microsoft.com/office/drawing/2014/main" val="4242720752"/>
                  </a:ext>
                </a:extLst>
              </a:tr>
            </a:tbl>
          </a:graphicData>
        </a:graphic>
      </p:graphicFrame>
      <p:graphicFrame>
        <p:nvGraphicFramePr>
          <p:cNvPr id="12" name="Chart 11"/>
          <p:cNvGraphicFramePr>
            <a:graphicFrameLocks/>
          </p:cNvGraphicFramePr>
          <p:nvPr>
            <p:custDataLst>
              <p:tags r:id="rId1"/>
            </p:custDataLst>
            <p:extLst/>
          </p:nvPr>
        </p:nvGraphicFramePr>
        <p:xfrm>
          <a:off x="3609474" y="1946187"/>
          <a:ext cx="2024912" cy="1124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3815212" y="1016901"/>
          <a:ext cx="1613435" cy="1141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nvPr>
        </p:nvGraphicFramePr>
        <p:xfrm>
          <a:off x="3815212" y="3821622"/>
          <a:ext cx="1613435" cy="1141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nvPr>
        </p:nvGraphicFramePr>
        <p:xfrm>
          <a:off x="3815212" y="4769061"/>
          <a:ext cx="1613435" cy="1141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nvPr>
        </p:nvGraphicFramePr>
        <p:xfrm>
          <a:off x="3815211" y="5732434"/>
          <a:ext cx="1613435" cy="11414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p:cNvGraphicFramePr>
            <a:graphicFrameLocks/>
          </p:cNvGraphicFramePr>
          <p:nvPr>
            <p:extLst/>
          </p:nvPr>
        </p:nvGraphicFramePr>
        <p:xfrm>
          <a:off x="3669428" y="2790816"/>
          <a:ext cx="1905000" cy="12001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58811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1237"/>
            <a:ext cx="10353762" cy="970450"/>
          </a:xfrm>
        </p:spPr>
        <p:txBody>
          <a:bodyPr/>
          <a:lstStyle/>
          <a:p>
            <a:r>
              <a:rPr lang="en-US" dirty="0"/>
              <a:t>Additional Highlights</a:t>
            </a:r>
          </a:p>
        </p:txBody>
      </p:sp>
      <p:sp>
        <p:nvSpPr>
          <p:cNvPr id="3" name="Content Placeholder 2"/>
          <p:cNvSpPr>
            <a:spLocks noGrp="1"/>
          </p:cNvSpPr>
          <p:nvPr>
            <p:ph idx="1"/>
          </p:nvPr>
        </p:nvSpPr>
        <p:spPr>
          <a:xfrm>
            <a:off x="913794" y="1271752"/>
            <a:ext cx="10668605" cy="5328745"/>
          </a:xfrm>
        </p:spPr>
        <p:txBody>
          <a:bodyPr>
            <a:normAutofit fontScale="92500" lnSpcReduction="20000"/>
          </a:bodyPr>
          <a:lstStyle/>
          <a:p>
            <a:r>
              <a:rPr lang="en-US" sz="3600" b="1" dirty="0"/>
              <a:t>Ethnic Studies program</a:t>
            </a:r>
          </a:p>
          <a:p>
            <a:pPr lvl="1"/>
            <a:r>
              <a:rPr lang="en-US" sz="3000" dirty="0"/>
              <a:t>All submitted courses were transfer approved </a:t>
            </a:r>
          </a:p>
          <a:p>
            <a:pPr lvl="1"/>
            <a:r>
              <a:rPr lang="en-US" sz="3000" dirty="0"/>
              <a:t>FT Faculty search re-starting this Fall semester</a:t>
            </a:r>
          </a:p>
          <a:p>
            <a:pPr lvl="1"/>
            <a:r>
              <a:rPr lang="en-US" sz="3000" dirty="0"/>
              <a:t>Special thanks to Profs. Gaines, Iyenagar, Ware, Palmer, and Tedone-Goldstone. And also to former President Moore and VPAS Mendoza. </a:t>
            </a:r>
          </a:p>
          <a:p>
            <a:r>
              <a:rPr lang="en-US" sz="3600" b="1" dirty="0" err="1"/>
              <a:t>Umoja</a:t>
            </a:r>
            <a:r>
              <a:rPr lang="en-US" sz="3600" b="1" dirty="0"/>
              <a:t> program</a:t>
            </a:r>
          </a:p>
          <a:p>
            <a:pPr lvl="1"/>
            <a:r>
              <a:rPr lang="en-US" sz="3000" dirty="0"/>
              <a:t>Flex Day session (August 17, 1-2:30pm): Tom Dewit on “How to Umoja-ify Your Teaching”</a:t>
            </a:r>
          </a:p>
          <a:p>
            <a:pPr lvl="1"/>
            <a:r>
              <a:rPr lang="en-US" sz="3000" dirty="0"/>
              <a:t>Special thanks to Profs. Ware, Hoffman, and Aranyukal. And also to Dean Carranza and VPI Robinson.</a:t>
            </a:r>
          </a:p>
          <a:p>
            <a:pPr lvl="1"/>
            <a:endParaRPr lang="en-US" sz="3000" dirty="0"/>
          </a:p>
        </p:txBody>
      </p:sp>
    </p:spTree>
    <p:extLst>
      <p:ext uri="{BB962C8B-B14F-4D97-AF65-F5344CB8AC3E}">
        <p14:creationId xmlns:p14="http://schemas.microsoft.com/office/powerpoint/2010/main" val="116287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a:t>
            </a:r>
          </a:p>
        </p:txBody>
      </p:sp>
      <p:sp>
        <p:nvSpPr>
          <p:cNvPr id="5" name="Text Placeholder 4"/>
          <p:cNvSpPr>
            <a:spLocks noGrp="1"/>
          </p:cNvSpPr>
          <p:nvPr>
            <p:ph type="body" idx="1"/>
          </p:nvPr>
        </p:nvSpPr>
        <p:spPr/>
        <p:txBody>
          <a:bodyPr/>
          <a:lstStyle/>
          <a:p>
            <a:r>
              <a:rPr lang="en-US" dirty="0"/>
              <a:t>10:15 – 10:30 am</a:t>
            </a:r>
          </a:p>
        </p:txBody>
      </p:sp>
    </p:spTree>
    <p:extLst>
      <p:ext uri="{BB962C8B-B14F-4D97-AF65-F5344CB8AC3E}">
        <p14:creationId xmlns:p14="http://schemas.microsoft.com/office/powerpoint/2010/main" val="2331640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&amp; Recovery</a:t>
            </a:r>
          </a:p>
        </p:txBody>
      </p:sp>
      <p:graphicFrame>
        <p:nvGraphicFramePr>
          <p:cNvPr id="4" name="Table 3"/>
          <p:cNvGraphicFramePr>
            <a:graphicFrameLocks noGrp="1"/>
          </p:cNvGraphicFramePr>
          <p:nvPr>
            <p:extLst/>
          </p:nvPr>
        </p:nvGraphicFramePr>
        <p:xfrm>
          <a:off x="664142" y="4868154"/>
          <a:ext cx="11107554" cy="1341120"/>
        </p:xfrm>
        <a:graphic>
          <a:graphicData uri="http://schemas.openxmlformats.org/drawingml/2006/table">
            <a:tbl>
              <a:tblPr>
                <a:tableStyleId>{5C22544A-7EE6-4342-B048-85BDC9FD1C3A}</a:tableStyleId>
              </a:tblPr>
              <a:tblGrid>
                <a:gridCol w="3702518">
                  <a:extLst>
                    <a:ext uri="{9D8B030D-6E8A-4147-A177-3AD203B41FA5}">
                      <a16:colId xmlns:a16="http://schemas.microsoft.com/office/drawing/2014/main" val="2445603517"/>
                    </a:ext>
                  </a:extLst>
                </a:gridCol>
                <a:gridCol w="3702518">
                  <a:extLst>
                    <a:ext uri="{9D8B030D-6E8A-4147-A177-3AD203B41FA5}">
                      <a16:colId xmlns:a16="http://schemas.microsoft.com/office/drawing/2014/main" val="2188556946"/>
                    </a:ext>
                  </a:extLst>
                </a:gridCol>
                <a:gridCol w="3702518">
                  <a:extLst>
                    <a:ext uri="{9D8B030D-6E8A-4147-A177-3AD203B41FA5}">
                      <a16:colId xmlns:a16="http://schemas.microsoft.com/office/drawing/2014/main" val="3489188181"/>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Tammy Robinson</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Instruction</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Manuel Alejandro Pérez</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Student Services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Graciano Mendoza</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Vice President</a:t>
                      </a:r>
                      <a:r>
                        <a:rPr lang="en-US" sz="2000" b="0" kern="1200" baseline="0" dirty="0">
                          <a:ln>
                            <a:solidFill>
                              <a:schemeClr val="bg1">
                                <a:lumMod val="75000"/>
                                <a:lumOff val="25000"/>
                                <a:alpha val="10000"/>
                              </a:schemeClr>
                            </a:solidFill>
                          </a:ln>
                          <a:solidFill>
                            <a:schemeClr val="tx2"/>
                          </a:solidFill>
                          <a:effectLst/>
                          <a:latin typeface="+mn-lt"/>
                          <a:ea typeface="+mn-ea"/>
                          <a:cs typeface="+mn-cs"/>
                        </a:rPr>
                        <a:t> of </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baseline="0" dirty="0">
                          <a:ln>
                            <a:solidFill>
                              <a:schemeClr val="bg1">
                                <a:lumMod val="75000"/>
                                <a:lumOff val="25000"/>
                                <a:alpha val="10000"/>
                              </a:schemeClr>
                            </a:solidFill>
                          </a:ln>
                          <a:solidFill>
                            <a:schemeClr val="tx2"/>
                          </a:solidFill>
                          <a:effectLst/>
                          <a:latin typeface="+mn-lt"/>
                          <a:ea typeface="+mn-ea"/>
                          <a:cs typeface="+mn-cs"/>
                        </a:rPr>
                        <a:t>Administrative Services</a:t>
                      </a:r>
                      <a:endParaRPr lang="en-US" sz="2000" b="0" kern="1200" dirty="0">
                        <a:ln>
                          <a:solidFill>
                            <a:schemeClr val="bg1">
                              <a:lumMod val="75000"/>
                              <a:lumOff val="25000"/>
                              <a:alpha val="10000"/>
                            </a:schemeClr>
                          </a:solidFill>
                        </a:ln>
                        <a:solidFill>
                          <a:schemeClr val="tx2"/>
                        </a:solidFill>
                        <a:effectLst/>
                        <a:latin typeface="+mn-lt"/>
                        <a:ea typeface="+mn-ea"/>
                        <a:cs typeface="+mn-cs"/>
                      </a:endParaRP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5122" name="Picture 2" descr="Tammy Robin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518" y="2127182"/>
            <a:ext cx="2315098" cy="25155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uel Pere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351"/>
          <a:stretch/>
        </p:blipFill>
        <p:spPr bwMode="auto">
          <a:xfrm>
            <a:off x="4494993" y="2076595"/>
            <a:ext cx="2319690" cy="26167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umbnail for Mendoza, Gracian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246"/>
          <a:stretch/>
        </p:blipFill>
        <p:spPr bwMode="auto">
          <a:xfrm>
            <a:off x="8186060" y="2076595"/>
            <a:ext cx="2281188" cy="262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31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to Campus</a:t>
            </a:r>
          </a:p>
        </p:txBody>
      </p:sp>
      <p:sp>
        <p:nvSpPr>
          <p:cNvPr id="3" name="Content Placeholder 2"/>
          <p:cNvSpPr>
            <a:spLocks noGrp="1"/>
          </p:cNvSpPr>
          <p:nvPr>
            <p:ph idx="1"/>
          </p:nvPr>
        </p:nvSpPr>
        <p:spPr>
          <a:xfrm>
            <a:off x="913795" y="1732449"/>
            <a:ext cx="10353762" cy="5274743"/>
          </a:xfrm>
        </p:spPr>
        <p:txBody>
          <a:bodyPr>
            <a:normAutofit/>
          </a:bodyPr>
          <a:lstStyle/>
          <a:p>
            <a:pPr lvl="0"/>
            <a:r>
              <a:rPr lang="en-US" b="1" dirty="0">
                <a:effectLst/>
              </a:rPr>
              <a:t>Returning On-site.</a:t>
            </a:r>
            <a:r>
              <a:rPr lang="en-US" dirty="0">
                <a:effectLst/>
              </a:rPr>
              <a:t> </a:t>
            </a:r>
          </a:p>
          <a:p>
            <a:pPr lvl="1"/>
            <a:r>
              <a:rPr lang="en-US" b="1" i="1" dirty="0">
                <a:effectLst/>
              </a:rPr>
              <a:t>Administrators, Managers and Supervisors</a:t>
            </a:r>
            <a:r>
              <a:rPr lang="en-US" dirty="0">
                <a:effectLst/>
              </a:rPr>
              <a:t> </a:t>
            </a:r>
            <a:endParaRPr lang="en-US" sz="2600" dirty="0">
              <a:effectLst/>
            </a:endParaRPr>
          </a:p>
          <a:p>
            <a:pPr lvl="1"/>
            <a:r>
              <a:rPr lang="en-US" b="1" i="1" dirty="0">
                <a:effectLst/>
              </a:rPr>
              <a:t>Classified Personnel</a:t>
            </a:r>
            <a:endParaRPr lang="en-US" sz="1600" dirty="0">
              <a:effectLst/>
            </a:endParaRPr>
          </a:p>
          <a:p>
            <a:pPr lvl="1"/>
            <a:r>
              <a:rPr lang="en-US" b="1" i="1" dirty="0">
                <a:effectLst/>
              </a:rPr>
              <a:t>Faculty</a:t>
            </a:r>
            <a:endParaRPr lang="en-US" sz="1600" dirty="0">
              <a:effectLst/>
            </a:endParaRPr>
          </a:p>
          <a:p>
            <a:r>
              <a:rPr lang="en-US" b="1" dirty="0" smtClean="0">
                <a:effectLst/>
              </a:rPr>
              <a:t>Vaccines </a:t>
            </a:r>
            <a:r>
              <a:rPr lang="en-US" b="1" dirty="0">
                <a:effectLst/>
              </a:rPr>
              <a:t>are Required.</a:t>
            </a:r>
            <a:r>
              <a:rPr lang="en-US" dirty="0">
                <a:effectLst/>
              </a:rPr>
              <a:t>   </a:t>
            </a:r>
            <a:endParaRPr lang="en-US" sz="2800" dirty="0">
              <a:effectLst/>
            </a:endParaRPr>
          </a:p>
          <a:p>
            <a:pPr lvl="0"/>
            <a:r>
              <a:rPr lang="en-US" b="1" dirty="0">
                <a:effectLst/>
              </a:rPr>
              <a:t>Face Coverings are</a:t>
            </a:r>
            <a:r>
              <a:rPr lang="en-US" dirty="0">
                <a:effectLst/>
              </a:rPr>
              <a:t> </a:t>
            </a:r>
            <a:r>
              <a:rPr lang="en-US" b="1" dirty="0">
                <a:effectLst/>
              </a:rPr>
              <a:t>Required. </a:t>
            </a:r>
            <a:r>
              <a:rPr lang="en-US" dirty="0">
                <a:effectLst/>
              </a:rPr>
              <a:t>  </a:t>
            </a:r>
            <a:endParaRPr lang="en-US" sz="2800" dirty="0">
              <a:effectLst/>
            </a:endParaRPr>
          </a:p>
          <a:p>
            <a:pPr lvl="0"/>
            <a:r>
              <a:rPr lang="en-US" b="1" dirty="0">
                <a:effectLst/>
              </a:rPr>
              <a:t>Buildings are Cal/OSHA Compliant and Clean.  </a:t>
            </a:r>
          </a:p>
          <a:p>
            <a:pPr lvl="0"/>
            <a:r>
              <a:rPr lang="en-US" b="1" dirty="0">
                <a:effectLst/>
              </a:rPr>
              <a:t>Personal Protective Equipment available from the campus Public Safety Office.</a:t>
            </a:r>
            <a:r>
              <a:rPr lang="en-US" dirty="0">
                <a:effectLst/>
              </a:rPr>
              <a:t>   </a:t>
            </a:r>
            <a:endParaRPr lang="en-US" sz="2800" dirty="0">
              <a:effectLst/>
            </a:endParaRPr>
          </a:p>
          <a:p>
            <a:pPr lvl="0"/>
            <a:r>
              <a:rPr lang="en-US" b="1" dirty="0">
                <a:effectLst/>
              </a:rPr>
              <a:t>Requesting Accommodations.</a:t>
            </a:r>
            <a:r>
              <a:rPr lang="en-US" dirty="0">
                <a:effectLst/>
              </a:rPr>
              <a:t> </a:t>
            </a:r>
            <a:endParaRPr lang="en-US" dirty="0" smtClean="0">
              <a:effectLst/>
            </a:endParaRPr>
          </a:p>
          <a:p>
            <a:pPr lvl="0"/>
            <a:endParaRPr lang="en-US" dirty="0">
              <a:effectLst/>
            </a:endParaRPr>
          </a:p>
          <a:p>
            <a:pPr marL="36900" lvl="0" indent="0">
              <a:buNone/>
            </a:pPr>
            <a:r>
              <a:rPr lang="en-US" dirty="0" smtClean="0">
                <a:effectLst/>
              </a:rPr>
              <a:t>DISTRICT Return </a:t>
            </a:r>
            <a:r>
              <a:rPr lang="en-US" dirty="0">
                <a:effectLst/>
              </a:rPr>
              <a:t>to Campus website:  </a:t>
            </a:r>
            <a:r>
              <a:rPr lang="en-US" dirty="0">
                <a:effectLst/>
                <a:hlinkClick r:id="rId2"/>
              </a:rPr>
              <a:t>https://</a:t>
            </a:r>
            <a:r>
              <a:rPr lang="en-US" dirty="0" smtClean="0">
                <a:effectLst/>
                <a:hlinkClick r:id="rId2"/>
              </a:rPr>
              <a:t>smccd.edu/return-to-campus/index.php</a:t>
            </a:r>
            <a:endParaRPr lang="en-US" dirty="0" smtClean="0">
              <a:effectLst/>
            </a:endParaRPr>
          </a:p>
          <a:p>
            <a:pPr marL="36900" lvl="0" indent="0">
              <a:buNone/>
            </a:pPr>
            <a:endParaRPr lang="en-US" dirty="0"/>
          </a:p>
        </p:txBody>
      </p:sp>
    </p:spTree>
    <p:extLst>
      <p:ext uri="{BB962C8B-B14F-4D97-AF65-F5344CB8AC3E}">
        <p14:creationId xmlns:p14="http://schemas.microsoft.com/office/powerpoint/2010/main" val="313352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Check:  3 breakouts</a:t>
            </a:r>
            <a:endParaRPr lang="en-US" dirty="0"/>
          </a:p>
        </p:txBody>
      </p:sp>
      <p:sp>
        <p:nvSpPr>
          <p:cNvPr id="3" name="Content Placeholder 2"/>
          <p:cNvSpPr>
            <a:spLocks noGrp="1"/>
          </p:cNvSpPr>
          <p:nvPr>
            <p:ph idx="1"/>
          </p:nvPr>
        </p:nvSpPr>
        <p:spPr/>
        <p:txBody>
          <a:bodyPr>
            <a:normAutofit/>
          </a:bodyPr>
          <a:lstStyle/>
          <a:p>
            <a:pPr marL="36900" indent="0">
              <a:buNone/>
            </a:pPr>
            <a:r>
              <a:rPr lang="en-US" sz="3200" dirty="0" smtClean="0"/>
              <a:t>What are campus leaders hearing from their constituents about returning to campus?</a:t>
            </a:r>
          </a:p>
        </p:txBody>
      </p:sp>
    </p:spTree>
    <p:extLst>
      <p:ext uri="{BB962C8B-B14F-4D97-AF65-F5344CB8AC3E}">
        <p14:creationId xmlns:p14="http://schemas.microsoft.com/office/powerpoint/2010/main" val="438433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506" y="2651234"/>
            <a:ext cx="10353762" cy="970450"/>
          </a:xfrm>
        </p:spPr>
        <p:txBody>
          <a:bodyPr/>
          <a:lstStyle/>
          <a:p>
            <a:r>
              <a:rPr lang="en-US" dirty="0" smtClean="0"/>
              <a:t>VP’s Report Out</a:t>
            </a:r>
            <a:endParaRPr lang="en-US" dirty="0"/>
          </a:p>
        </p:txBody>
      </p:sp>
    </p:spTree>
    <p:extLst>
      <p:ext uri="{BB962C8B-B14F-4D97-AF65-F5344CB8AC3E}">
        <p14:creationId xmlns:p14="http://schemas.microsoft.com/office/powerpoint/2010/main" val="12116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Retreat Objectives</a:t>
            </a:r>
            <a:endParaRPr lang="en-US" dirty="0"/>
          </a:p>
        </p:txBody>
      </p:sp>
      <p:sp>
        <p:nvSpPr>
          <p:cNvPr id="3" name="Content Placeholder 2"/>
          <p:cNvSpPr>
            <a:spLocks noGrp="1"/>
          </p:cNvSpPr>
          <p:nvPr>
            <p:ph idx="1"/>
          </p:nvPr>
        </p:nvSpPr>
        <p:spPr/>
        <p:txBody>
          <a:bodyPr/>
          <a:lstStyle/>
          <a:p>
            <a:r>
              <a:rPr lang="en-US" sz="2200" dirty="0" smtClean="0">
                <a:effectLst/>
              </a:rPr>
              <a:t>Campus </a:t>
            </a:r>
            <a:r>
              <a:rPr lang="en-US" sz="2200" dirty="0">
                <a:effectLst/>
              </a:rPr>
              <a:t>leaders re-connect with each other and with the mission, vision, values and strategic goals of the College</a:t>
            </a:r>
          </a:p>
          <a:p>
            <a:r>
              <a:rPr lang="en-US" sz="2200" dirty="0">
                <a:effectLst/>
              </a:rPr>
              <a:t>Campus leaders are familiar with College goals and plans for how to achieve them, as well as the unique challenges and opportunities the new academic year brings</a:t>
            </a:r>
          </a:p>
          <a:p>
            <a:r>
              <a:rPr lang="en-US" sz="2200" dirty="0">
                <a:effectLst/>
              </a:rPr>
              <a:t>Campus leaders collaborate to discuss and provide input on the strategic priorities for the next academic year.</a:t>
            </a:r>
          </a:p>
          <a:p>
            <a:endParaRPr lang="en-US" dirty="0"/>
          </a:p>
        </p:txBody>
      </p:sp>
    </p:spTree>
    <p:extLst>
      <p:ext uri="{BB962C8B-B14F-4D97-AF65-F5344CB8AC3E}">
        <p14:creationId xmlns:p14="http://schemas.microsoft.com/office/powerpoint/2010/main" val="387916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Community</a:t>
            </a:r>
            <a:endParaRPr lang="en-US" dirty="0"/>
          </a:p>
        </p:txBody>
      </p:sp>
      <p:sp>
        <p:nvSpPr>
          <p:cNvPr id="3" name="Content Placeholder 2"/>
          <p:cNvSpPr>
            <a:spLocks noGrp="1"/>
          </p:cNvSpPr>
          <p:nvPr>
            <p:ph idx="1"/>
          </p:nvPr>
        </p:nvSpPr>
        <p:spPr>
          <a:xfrm>
            <a:off x="273269" y="2003547"/>
            <a:ext cx="6041806" cy="2692771"/>
          </a:xfrm>
        </p:spPr>
        <p:txBody>
          <a:bodyPr>
            <a:noAutofit/>
          </a:bodyPr>
          <a:lstStyle/>
          <a:p>
            <a:r>
              <a:rPr lang="en-US" sz="2400" dirty="0" smtClean="0"/>
              <a:t>A two-tiered pandemic</a:t>
            </a:r>
          </a:p>
          <a:p>
            <a:pPr lvl="1"/>
            <a:r>
              <a:rPr lang="en-US" sz="2000" dirty="0" smtClean="0"/>
              <a:t>Upper income workers mostly remained employed and are now seeing dramatic wage increases</a:t>
            </a:r>
          </a:p>
          <a:p>
            <a:pPr lvl="1"/>
            <a:r>
              <a:rPr lang="en-US" sz="2000" dirty="0" smtClean="0"/>
              <a:t>Lower income workers saw steep employment declines and now more modest wage increases</a:t>
            </a:r>
          </a:p>
          <a:p>
            <a:pPr lvl="1"/>
            <a:r>
              <a:rPr lang="en-US" sz="2000" dirty="0" smtClean="0"/>
              <a:t>13.7% of San Mateo County rental households were behind on paying rent as of early July.*</a:t>
            </a:r>
          </a:p>
          <a:p>
            <a:pPr lvl="1"/>
            <a:endParaRPr lang="en-US" sz="2000" dirty="0"/>
          </a:p>
        </p:txBody>
      </p:sp>
      <p:pic>
        <p:nvPicPr>
          <p:cNvPr id="13314" name="Picture 2" descr="Mural in North Fair Oa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334" y="2003547"/>
            <a:ext cx="5498991" cy="34368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6939" y="5494581"/>
            <a:ext cx="53153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North Fair Oaks Mural depicting the history of the area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34007" y="6488668"/>
            <a:ext cx="617188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Source:  https://patch.com/california/sanbruno/time-bomb-ticking-see-rental-arrears-san-mateo-county</a:t>
            </a:r>
          </a:p>
        </p:txBody>
      </p:sp>
    </p:spTree>
    <p:extLst>
      <p:ext uri="{BB962C8B-B14F-4D97-AF65-F5344CB8AC3E}">
        <p14:creationId xmlns:p14="http://schemas.microsoft.com/office/powerpoint/2010/main" val="1415550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70" r="2300" b="3461"/>
          <a:stretch/>
        </p:blipFill>
        <p:spPr>
          <a:xfrm>
            <a:off x="587734" y="1072055"/>
            <a:ext cx="11173308" cy="4751295"/>
          </a:xfrm>
          <a:prstGeom prst="rect">
            <a:avLst/>
          </a:prstGeom>
        </p:spPr>
      </p:pic>
    </p:spTree>
    <p:extLst>
      <p:ext uri="{BB962C8B-B14F-4D97-AF65-F5344CB8AC3E}">
        <p14:creationId xmlns:p14="http://schemas.microsoft.com/office/powerpoint/2010/main" val="87743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735067" y="1626871"/>
            <a:ext cx="2743200" cy="3211195"/>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749300" lvl="0" indent="28765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FOOD </a:t>
            </a:r>
            <a:r>
              <a:rPr kumimoji="0" sz="1800" b="1" i="0" u="none" strike="noStrike" kern="1200" cap="none" spc="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6670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Increased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dramatically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remains relatively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high (15%), despite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widespread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awareness</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multiple</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services.</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7696200" y="1626871"/>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750570" lvl="0" indent="9588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HOUSING </a:t>
            </a:r>
            <a:r>
              <a:rPr kumimoji="0" sz="1800" b="1" i="0" u="none" strike="noStrike" kern="1200" cap="none" spc="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23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Affects one-third of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renters</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(30-35%),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with</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 small</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but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meaningful portion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(7%) under eviction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threat</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6555" marR="223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p:txBody>
      </p:sp>
      <p:sp>
        <p:nvSpPr>
          <p:cNvPr id="5" name="object 5"/>
          <p:cNvSpPr txBox="1"/>
          <p:nvPr/>
        </p:nvSpPr>
        <p:spPr>
          <a:xfrm>
            <a:off x="1768602" y="1605534"/>
            <a:ext cx="2743200" cy="3175228"/>
          </a:xfrm>
          <a:prstGeom prst="rect">
            <a:avLst/>
          </a:prstGeom>
          <a:solidFill>
            <a:srgbClr val="F4F4F4"/>
          </a:solidFill>
        </p:spPr>
        <p:txBody>
          <a:bodyPr vert="horz" wrap="square" lIns="0" tIns="5080" rIns="0" bIns="0" rtlCol="0">
            <a:spAutoFit/>
          </a:bodyPr>
          <a:lstStyle/>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6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667385" lvl="0" indent="-8255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HEALTHCARE  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56540" lvl="0" indent="-285750" algn="l" defTabSz="914400" rtl="0" eaLnBrk="1" fontAlgn="auto" latinLnBrk="0" hangingPunct="1">
              <a:lnSpc>
                <a:spcPct val="100000"/>
              </a:lnSpc>
              <a:spcBef>
                <a:spcPts val="5"/>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Always has been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high</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(20-25%)</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but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has not increased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as much as other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unmet</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needs since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COVID</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6555" marR="256540" lvl="0" indent="-285750" algn="l" defTabSz="914400" rtl="0" eaLnBrk="1" fontAlgn="auto" latinLnBrk="0" hangingPunct="1">
              <a:lnSpc>
                <a:spcPct val="100000"/>
              </a:lnSpc>
              <a:spcBef>
                <a:spcPts val="5"/>
              </a:spcBef>
              <a:spcAft>
                <a:spcPts val="0"/>
              </a:spcAft>
              <a:buClrTx/>
              <a:buSzTx/>
              <a:buFont typeface="Arial"/>
              <a:buChar char="•"/>
              <a:tabLst>
                <a:tab pos="376555" algn="l"/>
                <a:tab pos="377190"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6" name="object 6"/>
          <p:cNvSpPr txBox="1"/>
          <p:nvPr/>
        </p:nvSpPr>
        <p:spPr>
          <a:xfrm>
            <a:off x="5958078" y="4963668"/>
            <a:ext cx="4481830" cy="986167"/>
          </a:xfrm>
          <a:prstGeom prst="rect">
            <a:avLst/>
          </a:prstGeom>
          <a:solidFill>
            <a:srgbClr val="F9A44A"/>
          </a:solidFill>
        </p:spPr>
        <p:txBody>
          <a:bodyPr vert="horz" wrap="square" lIns="0" tIns="153670" rIns="0" bIns="0" rtlCol="0">
            <a:spAutoFit/>
          </a:bodyPr>
          <a:lstStyle/>
          <a:p>
            <a:pPr marL="125730" marR="118745" lvl="0" indent="29845" algn="just" defTabSz="914400" rtl="0" eaLnBrk="1" fontAlgn="auto" latinLnBrk="0" hangingPunct="1">
              <a:lnSpc>
                <a:spcPct val="100000"/>
              </a:lnSpc>
              <a:spcBef>
                <a:spcPts val="121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Spanish language respondents are six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times as likely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to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be food insecure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twice</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as</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likely</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to</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be</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housing</a:t>
            </a:r>
            <a:r>
              <a:rPr kumimoji="0" sz="18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insecure</a:t>
            </a:r>
            <a:endParaRPr kumimoji="0" sz="180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7" name="object 7"/>
          <p:cNvSpPr/>
          <p:nvPr/>
        </p:nvSpPr>
        <p:spPr>
          <a:xfrm>
            <a:off x="5022812" y="5265662"/>
            <a:ext cx="751840" cy="527685"/>
          </a:xfrm>
          <a:custGeom>
            <a:avLst/>
            <a:gdLst/>
            <a:ahLst/>
            <a:cxnLst/>
            <a:rect l="l" t="t" r="r" b="b"/>
            <a:pathLst>
              <a:path w="751839" h="527685">
                <a:moveTo>
                  <a:pt x="469734" y="37693"/>
                </a:moveTo>
                <a:lnTo>
                  <a:pt x="466763" y="23063"/>
                </a:lnTo>
                <a:lnTo>
                  <a:pt x="458685" y="11074"/>
                </a:lnTo>
                <a:lnTo>
                  <a:pt x="446747" y="2971"/>
                </a:lnTo>
                <a:lnTo>
                  <a:pt x="432155" y="0"/>
                </a:lnTo>
                <a:lnTo>
                  <a:pt x="37579" y="0"/>
                </a:lnTo>
                <a:lnTo>
                  <a:pt x="22987" y="2971"/>
                </a:lnTo>
                <a:lnTo>
                  <a:pt x="11036" y="11074"/>
                </a:lnTo>
                <a:lnTo>
                  <a:pt x="2971" y="23063"/>
                </a:lnTo>
                <a:lnTo>
                  <a:pt x="0" y="37693"/>
                </a:lnTo>
                <a:lnTo>
                  <a:pt x="0" y="292100"/>
                </a:lnTo>
                <a:lnTo>
                  <a:pt x="2971" y="306743"/>
                </a:lnTo>
                <a:lnTo>
                  <a:pt x="11036" y="318719"/>
                </a:lnTo>
                <a:lnTo>
                  <a:pt x="22987" y="326821"/>
                </a:lnTo>
                <a:lnTo>
                  <a:pt x="37579" y="329793"/>
                </a:lnTo>
                <a:lnTo>
                  <a:pt x="93954" y="329793"/>
                </a:lnTo>
                <a:lnTo>
                  <a:pt x="93954" y="424014"/>
                </a:lnTo>
                <a:lnTo>
                  <a:pt x="187896" y="329793"/>
                </a:lnTo>
                <a:lnTo>
                  <a:pt x="244259" y="329793"/>
                </a:lnTo>
                <a:lnTo>
                  <a:pt x="244259" y="141338"/>
                </a:lnTo>
                <a:lnTo>
                  <a:pt x="250190" y="112077"/>
                </a:lnTo>
                <a:lnTo>
                  <a:pt x="266344" y="88099"/>
                </a:lnTo>
                <a:lnTo>
                  <a:pt x="290233" y="71907"/>
                </a:lnTo>
                <a:lnTo>
                  <a:pt x="319417" y="65963"/>
                </a:lnTo>
                <a:lnTo>
                  <a:pt x="469734" y="65963"/>
                </a:lnTo>
                <a:lnTo>
                  <a:pt x="469734" y="37693"/>
                </a:lnTo>
                <a:close/>
              </a:path>
              <a:path w="751839" h="527685">
                <a:moveTo>
                  <a:pt x="751560" y="141338"/>
                </a:moveTo>
                <a:lnTo>
                  <a:pt x="748601" y="126707"/>
                </a:lnTo>
                <a:lnTo>
                  <a:pt x="740524" y="114719"/>
                </a:lnTo>
                <a:lnTo>
                  <a:pt x="728573" y="106629"/>
                </a:lnTo>
                <a:lnTo>
                  <a:pt x="713994" y="103657"/>
                </a:lnTo>
                <a:lnTo>
                  <a:pt x="319417" y="103657"/>
                </a:lnTo>
                <a:lnTo>
                  <a:pt x="304825" y="106629"/>
                </a:lnTo>
                <a:lnTo>
                  <a:pt x="292874" y="114719"/>
                </a:lnTo>
                <a:lnTo>
                  <a:pt x="284810" y="126707"/>
                </a:lnTo>
                <a:lnTo>
                  <a:pt x="281838" y="141338"/>
                </a:lnTo>
                <a:lnTo>
                  <a:pt x="281838" y="395757"/>
                </a:lnTo>
                <a:lnTo>
                  <a:pt x="284810" y="410387"/>
                </a:lnTo>
                <a:lnTo>
                  <a:pt x="292874" y="422376"/>
                </a:lnTo>
                <a:lnTo>
                  <a:pt x="304825" y="430466"/>
                </a:lnTo>
                <a:lnTo>
                  <a:pt x="319417" y="433438"/>
                </a:lnTo>
                <a:lnTo>
                  <a:pt x="563676" y="433438"/>
                </a:lnTo>
                <a:lnTo>
                  <a:pt x="657618" y="527672"/>
                </a:lnTo>
                <a:lnTo>
                  <a:pt x="657618" y="433438"/>
                </a:lnTo>
                <a:lnTo>
                  <a:pt x="713994" y="433438"/>
                </a:lnTo>
                <a:lnTo>
                  <a:pt x="728573" y="430466"/>
                </a:lnTo>
                <a:lnTo>
                  <a:pt x="740524" y="422376"/>
                </a:lnTo>
                <a:lnTo>
                  <a:pt x="748601" y="410387"/>
                </a:lnTo>
                <a:lnTo>
                  <a:pt x="751560" y="395757"/>
                </a:lnTo>
                <a:lnTo>
                  <a:pt x="751560" y="141338"/>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10" name="Rectangle 9"/>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Redwood</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City</a:t>
            </a:r>
            <a:r>
              <a:rPr kumimoji="0" lang="en-US" sz="24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&amp;</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North Fair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Oaks </a:t>
            </a:r>
            <a:r>
              <a:rPr kumimoji="0" lang="en-US" sz="2400" b="0" i="0" u="none" strike="noStrike" kern="1200" cap="none" spc="-54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Community</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Needs</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Assessment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 </a:t>
            </a:r>
            <a:endPar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rPr>
              <a:t>Key Takeaways</a:t>
            </a:r>
            <a:endParaRPr kumimoji="0" lang="en-US" sz="2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2" name="TextBox 11"/>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3"/>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669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438400" y="1637539"/>
            <a:ext cx="2743200" cy="3633687"/>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55308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417865"/>
                </a:solidFill>
                <a:effectLst/>
                <a:uLnTx/>
                <a:uFillTx/>
                <a:latin typeface="Century Gothic"/>
                <a:ea typeface="+mn-ea"/>
                <a:cs typeface="Century Gothic"/>
              </a:rPr>
              <a:t>DIGITAL</a:t>
            </a:r>
            <a:r>
              <a:rPr kumimoji="0" sz="1800" b="1" i="0" u="none" strike="noStrike" kern="1200" cap="none" spc="-5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DIVIDE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91440" marR="30607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Most</a:t>
            </a:r>
            <a:r>
              <a:rPr kumimoji="0" sz="1800" b="0" i="0" u="none" strike="noStrike" kern="1200" cap="none" spc="-3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pronounced</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for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high-quality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technology,</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for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example: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51943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installed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internet</a:t>
            </a:r>
            <a:r>
              <a:rPr kumimoji="0" sz="1800" b="0" i="0" u="none" strike="noStrike" kern="1200" cap="none" spc="-3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(15-30%)</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 typeface="Arial"/>
              <a:buChar char="•"/>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6543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a home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computer</a:t>
            </a:r>
            <a:r>
              <a:rPr kumimoji="0" sz="1800" b="0" i="0" u="none" strike="noStrike" kern="1200" cap="none" spc="-7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(20-40%)</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5399532" y="1637538"/>
            <a:ext cx="2743200" cy="3633687"/>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243204"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DISTANCE</a:t>
            </a:r>
            <a:r>
              <a:rPr kumimoji="0" sz="1800" b="1" i="0" u="none" strike="noStrike" kern="1200" cap="none" spc="-1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LEARNING</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90805" marR="96520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Top</a:t>
            </a:r>
            <a:r>
              <a:rPr kumimoji="0" sz="1800" b="0" i="0" u="none" strike="noStrike" kern="1200" cap="none" spc="-5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challenges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include: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477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private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workspace</a:t>
            </a:r>
            <a:r>
              <a:rPr kumimoji="0" sz="1800" b="0" i="0" u="none" strike="noStrike" kern="1200" cap="none" spc="-8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(22%)</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 typeface="Arial"/>
              <a:buChar char="•"/>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90195"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Insufficient support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from teachers or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school</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staff</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90805" marR="290195" lvl="0" indent="0" algn="l" defTabSz="914400" rtl="0" eaLnBrk="1" fontAlgn="auto" latinLnBrk="0" hangingPunct="1">
              <a:lnSpc>
                <a:spcPct val="100000"/>
              </a:lnSpc>
              <a:spcBef>
                <a:spcPts val="0"/>
              </a:spcBef>
              <a:spcAft>
                <a:spcPts val="0"/>
              </a:spcAft>
              <a:buClrTx/>
              <a:buSzTx/>
              <a:buFontTx/>
              <a:buNone/>
              <a:tabLst>
                <a:tab pos="376555" algn="l"/>
                <a:tab pos="377190"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5" name="object 5"/>
          <p:cNvSpPr/>
          <p:nvPr/>
        </p:nvSpPr>
        <p:spPr>
          <a:xfrm>
            <a:off x="8835029" y="2736922"/>
            <a:ext cx="1278255" cy="848360"/>
          </a:xfrm>
          <a:custGeom>
            <a:avLst/>
            <a:gdLst/>
            <a:ahLst/>
            <a:cxnLst/>
            <a:rect l="l" t="t" r="r" b="b"/>
            <a:pathLst>
              <a:path w="1278254" h="848360">
                <a:moveTo>
                  <a:pt x="883069" y="433692"/>
                </a:moveTo>
                <a:lnTo>
                  <a:pt x="881151" y="414845"/>
                </a:lnTo>
                <a:lnTo>
                  <a:pt x="878065" y="384352"/>
                </a:lnTo>
                <a:lnTo>
                  <a:pt x="863803" y="338378"/>
                </a:lnTo>
                <a:lnTo>
                  <a:pt x="844537" y="302818"/>
                </a:lnTo>
                <a:lnTo>
                  <a:pt x="844537" y="414845"/>
                </a:lnTo>
                <a:lnTo>
                  <a:pt x="844537" y="452539"/>
                </a:lnTo>
                <a:lnTo>
                  <a:pt x="834212" y="500837"/>
                </a:lnTo>
                <a:lnTo>
                  <a:pt x="813320" y="544474"/>
                </a:lnTo>
                <a:lnTo>
                  <a:pt x="783158" y="581875"/>
                </a:lnTo>
                <a:lnTo>
                  <a:pt x="744969" y="611479"/>
                </a:lnTo>
                <a:lnTo>
                  <a:pt x="699985" y="631723"/>
                </a:lnTo>
                <a:lnTo>
                  <a:pt x="711466" y="617905"/>
                </a:lnTo>
                <a:lnTo>
                  <a:pt x="732053" y="593128"/>
                </a:lnTo>
                <a:lnTo>
                  <a:pt x="756145" y="549643"/>
                </a:lnTo>
                <a:lnTo>
                  <a:pt x="771804" y="502323"/>
                </a:lnTo>
                <a:lnTo>
                  <a:pt x="778433" y="452539"/>
                </a:lnTo>
                <a:lnTo>
                  <a:pt x="844537" y="452539"/>
                </a:lnTo>
                <a:lnTo>
                  <a:pt x="844537" y="414845"/>
                </a:lnTo>
                <a:lnTo>
                  <a:pt x="778433" y="414845"/>
                </a:lnTo>
                <a:lnTo>
                  <a:pt x="771804" y="365099"/>
                </a:lnTo>
                <a:lnTo>
                  <a:pt x="756183" y="317855"/>
                </a:lnTo>
                <a:lnTo>
                  <a:pt x="756081" y="317639"/>
                </a:lnTo>
                <a:lnTo>
                  <a:pt x="740740" y="289966"/>
                </a:lnTo>
                <a:lnTo>
                  <a:pt x="740740" y="414845"/>
                </a:lnTo>
                <a:lnTo>
                  <a:pt x="740740" y="452539"/>
                </a:lnTo>
                <a:lnTo>
                  <a:pt x="732320" y="503669"/>
                </a:lnTo>
                <a:lnTo>
                  <a:pt x="714946" y="549592"/>
                </a:lnTo>
                <a:lnTo>
                  <a:pt x="689673" y="588340"/>
                </a:lnTo>
                <a:lnTo>
                  <a:pt x="657606" y="617893"/>
                </a:lnTo>
                <a:lnTo>
                  <a:pt x="657606" y="452539"/>
                </a:lnTo>
                <a:lnTo>
                  <a:pt x="740740" y="452539"/>
                </a:lnTo>
                <a:lnTo>
                  <a:pt x="740740" y="414845"/>
                </a:lnTo>
                <a:lnTo>
                  <a:pt x="657606" y="414845"/>
                </a:lnTo>
                <a:lnTo>
                  <a:pt x="657606" y="249516"/>
                </a:lnTo>
                <a:lnTo>
                  <a:pt x="689673" y="279057"/>
                </a:lnTo>
                <a:lnTo>
                  <a:pt x="714933" y="317792"/>
                </a:lnTo>
                <a:lnTo>
                  <a:pt x="732320" y="363728"/>
                </a:lnTo>
                <a:lnTo>
                  <a:pt x="740740" y="414845"/>
                </a:lnTo>
                <a:lnTo>
                  <a:pt x="740740" y="289966"/>
                </a:lnTo>
                <a:lnTo>
                  <a:pt x="732040" y="274256"/>
                </a:lnTo>
                <a:lnTo>
                  <a:pt x="711479" y="249516"/>
                </a:lnTo>
                <a:lnTo>
                  <a:pt x="700062" y="235775"/>
                </a:lnTo>
                <a:lnTo>
                  <a:pt x="744918" y="255879"/>
                </a:lnTo>
                <a:lnTo>
                  <a:pt x="783120" y="285470"/>
                </a:lnTo>
                <a:lnTo>
                  <a:pt x="813308" y="322884"/>
                </a:lnTo>
                <a:lnTo>
                  <a:pt x="834199" y="366534"/>
                </a:lnTo>
                <a:lnTo>
                  <a:pt x="844537" y="414845"/>
                </a:lnTo>
                <a:lnTo>
                  <a:pt x="844537" y="302818"/>
                </a:lnTo>
                <a:lnTo>
                  <a:pt x="841273" y="296786"/>
                </a:lnTo>
                <a:lnTo>
                  <a:pt x="811441" y="260540"/>
                </a:lnTo>
                <a:lnTo>
                  <a:pt x="781392" y="235673"/>
                </a:lnTo>
                <a:lnTo>
                  <a:pt x="775309" y="230632"/>
                </a:lnTo>
                <a:lnTo>
                  <a:pt x="733831" y="208026"/>
                </a:lnTo>
                <a:lnTo>
                  <a:pt x="688009" y="193725"/>
                </a:lnTo>
                <a:lnTo>
                  <a:pt x="638810" y="188709"/>
                </a:lnTo>
                <a:lnTo>
                  <a:pt x="620026" y="190614"/>
                </a:lnTo>
                <a:lnTo>
                  <a:pt x="620026" y="249504"/>
                </a:lnTo>
                <a:lnTo>
                  <a:pt x="620026" y="414845"/>
                </a:lnTo>
                <a:lnTo>
                  <a:pt x="620026" y="452539"/>
                </a:lnTo>
                <a:lnTo>
                  <a:pt x="620026" y="617905"/>
                </a:lnTo>
                <a:lnTo>
                  <a:pt x="587933" y="588378"/>
                </a:lnTo>
                <a:lnTo>
                  <a:pt x="577583" y="572516"/>
                </a:lnTo>
                <a:lnTo>
                  <a:pt x="577583" y="631698"/>
                </a:lnTo>
                <a:lnTo>
                  <a:pt x="532650" y="611479"/>
                </a:lnTo>
                <a:lnTo>
                  <a:pt x="494499" y="581914"/>
                </a:lnTo>
                <a:lnTo>
                  <a:pt x="464312" y="544499"/>
                </a:lnTo>
                <a:lnTo>
                  <a:pt x="443420" y="500849"/>
                </a:lnTo>
                <a:lnTo>
                  <a:pt x="433095" y="452539"/>
                </a:lnTo>
                <a:lnTo>
                  <a:pt x="499186" y="452539"/>
                </a:lnTo>
                <a:lnTo>
                  <a:pt x="505802" y="502323"/>
                </a:lnTo>
                <a:lnTo>
                  <a:pt x="521423" y="549592"/>
                </a:lnTo>
                <a:lnTo>
                  <a:pt x="545528" y="593115"/>
                </a:lnTo>
                <a:lnTo>
                  <a:pt x="577583" y="631698"/>
                </a:lnTo>
                <a:lnTo>
                  <a:pt x="577583" y="572516"/>
                </a:lnTo>
                <a:lnTo>
                  <a:pt x="562673" y="549643"/>
                </a:lnTo>
                <a:lnTo>
                  <a:pt x="545299" y="503707"/>
                </a:lnTo>
                <a:lnTo>
                  <a:pt x="536879" y="452539"/>
                </a:lnTo>
                <a:lnTo>
                  <a:pt x="620026" y="452539"/>
                </a:lnTo>
                <a:lnTo>
                  <a:pt x="620026" y="414845"/>
                </a:lnTo>
                <a:lnTo>
                  <a:pt x="536867" y="414845"/>
                </a:lnTo>
                <a:lnTo>
                  <a:pt x="545274" y="363575"/>
                </a:lnTo>
                <a:lnTo>
                  <a:pt x="562635" y="317639"/>
                </a:lnTo>
                <a:lnTo>
                  <a:pt x="587908" y="278968"/>
                </a:lnTo>
                <a:lnTo>
                  <a:pt x="620026" y="249504"/>
                </a:lnTo>
                <a:lnTo>
                  <a:pt x="620026" y="190614"/>
                </a:lnTo>
                <a:lnTo>
                  <a:pt x="589584" y="193687"/>
                </a:lnTo>
                <a:lnTo>
                  <a:pt x="577316" y="197510"/>
                </a:lnTo>
                <a:lnTo>
                  <a:pt x="577316" y="235775"/>
                </a:lnTo>
                <a:lnTo>
                  <a:pt x="545312" y="274345"/>
                </a:lnTo>
                <a:lnTo>
                  <a:pt x="521271" y="317855"/>
                </a:lnTo>
                <a:lnTo>
                  <a:pt x="505739" y="365048"/>
                </a:lnTo>
                <a:lnTo>
                  <a:pt x="499186" y="414845"/>
                </a:lnTo>
                <a:lnTo>
                  <a:pt x="433095" y="414845"/>
                </a:lnTo>
                <a:lnTo>
                  <a:pt x="443395" y="366610"/>
                </a:lnTo>
                <a:lnTo>
                  <a:pt x="464235" y="323011"/>
                </a:lnTo>
                <a:lnTo>
                  <a:pt x="494347" y="285623"/>
                </a:lnTo>
                <a:lnTo>
                  <a:pt x="532460" y="256019"/>
                </a:lnTo>
                <a:lnTo>
                  <a:pt x="577316" y="235775"/>
                </a:lnTo>
                <a:lnTo>
                  <a:pt x="577316" y="197510"/>
                </a:lnTo>
                <a:lnTo>
                  <a:pt x="502246" y="230543"/>
                </a:lnTo>
                <a:lnTo>
                  <a:pt x="466090" y="260464"/>
                </a:lnTo>
                <a:lnTo>
                  <a:pt x="436270" y="296722"/>
                </a:lnTo>
                <a:lnTo>
                  <a:pt x="413753" y="338328"/>
                </a:lnTo>
                <a:lnTo>
                  <a:pt x="399516" y="384314"/>
                </a:lnTo>
                <a:lnTo>
                  <a:pt x="394550" y="433692"/>
                </a:lnTo>
                <a:lnTo>
                  <a:pt x="399516" y="483069"/>
                </a:lnTo>
                <a:lnTo>
                  <a:pt x="413753" y="529056"/>
                </a:lnTo>
                <a:lnTo>
                  <a:pt x="436270" y="570674"/>
                </a:lnTo>
                <a:lnTo>
                  <a:pt x="466090" y="606933"/>
                </a:lnTo>
                <a:lnTo>
                  <a:pt x="502246" y="636841"/>
                </a:lnTo>
                <a:lnTo>
                  <a:pt x="543737" y="659434"/>
                </a:lnTo>
                <a:lnTo>
                  <a:pt x="589584" y="673709"/>
                </a:lnTo>
                <a:lnTo>
                  <a:pt x="638810" y="678688"/>
                </a:lnTo>
                <a:lnTo>
                  <a:pt x="688035" y="673709"/>
                </a:lnTo>
                <a:lnTo>
                  <a:pt x="733894" y="659434"/>
                </a:lnTo>
                <a:lnTo>
                  <a:pt x="775385" y="636841"/>
                </a:lnTo>
                <a:lnTo>
                  <a:pt x="781570" y="631723"/>
                </a:lnTo>
                <a:lnTo>
                  <a:pt x="811530" y="606933"/>
                </a:lnTo>
                <a:lnTo>
                  <a:pt x="841349" y="570674"/>
                </a:lnTo>
                <a:lnTo>
                  <a:pt x="863879" y="529056"/>
                </a:lnTo>
                <a:lnTo>
                  <a:pt x="878103" y="483069"/>
                </a:lnTo>
                <a:lnTo>
                  <a:pt x="881176" y="452539"/>
                </a:lnTo>
                <a:lnTo>
                  <a:pt x="883069" y="433692"/>
                </a:lnTo>
                <a:close/>
              </a:path>
              <a:path w="1278254" h="848360">
                <a:moveTo>
                  <a:pt x="1183767" y="94259"/>
                </a:moveTo>
                <a:lnTo>
                  <a:pt x="1146149" y="94259"/>
                </a:lnTo>
                <a:lnTo>
                  <a:pt x="1146149" y="132410"/>
                </a:lnTo>
                <a:lnTo>
                  <a:pt x="1146149" y="735291"/>
                </a:lnTo>
                <a:lnTo>
                  <a:pt x="131521" y="735291"/>
                </a:lnTo>
                <a:lnTo>
                  <a:pt x="131521" y="132410"/>
                </a:lnTo>
                <a:lnTo>
                  <a:pt x="1146149" y="132410"/>
                </a:lnTo>
                <a:lnTo>
                  <a:pt x="1146149" y="94259"/>
                </a:lnTo>
                <a:lnTo>
                  <a:pt x="93941" y="94259"/>
                </a:lnTo>
                <a:lnTo>
                  <a:pt x="93941" y="132410"/>
                </a:lnTo>
                <a:lnTo>
                  <a:pt x="93941" y="735291"/>
                </a:lnTo>
                <a:lnTo>
                  <a:pt x="93941" y="772172"/>
                </a:lnTo>
                <a:lnTo>
                  <a:pt x="93941" y="773442"/>
                </a:lnTo>
                <a:lnTo>
                  <a:pt x="300012" y="773442"/>
                </a:lnTo>
                <a:lnTo>
                  <a:pt x="300012" y="772172"/>
                </a:lnTo>
                <a:lnTo>
                  <a:pt x="1183690" y="772172"/>
                </a:lnTo>
                <a:lnTo>
                  <a:pt x="1183690" y="735291"/>
                </a:lnTo>
                <a:lnTo>
                  <a:pt x="1183728" y="132410"/>
                </a:lnTo>
                <a:lnTo>
                  <a:pt x="1183767" y="94259"/>
                </a:lnTo>
                <a:close/>
              </a:path>
              <a:path w="1278254" h="848360">
                <a:moveTo>
                  <a:pt x="1277708" y="75387"/>
                </a:moveTo>
                <a:lnTo>
                  <a:pt x="1271790" y="46050"/>
                </a:lnTo>
                <a:lnTo>
                  <a:pt x="1255674" y="22098"/>
                </a:lnTo>
                <a:lnTo>
                  <a:pt x="1231798" y="5943"/>
                </a:lnTo>
                <a:lnTo>
                  <a:pt x="1202563" y="0"/>
                </a:lnTo>
                <a:lnTo>
                  <a:pt x="75158" y="0"/>
                </a:lnTo>
                <a:lnTo>
                  <a:pt x="45923" y="5943"/>
                </a:lnTo>
                <a:lnTo>
                  <a:pt x="22034" y="22098"/>
                </a:lnTo>
                <a:lnTo>
                  <a:pt x="5930" y="46050"/>
                </a:lnTo>
                <a:lnTo>
                  <a:pt x="0" y="75387"/>
                </a:lnTo>
                <a:lnTo>
                  <a:pt x="0" y="848283"/>
                </a:lnTo>
                <a:lnTo>
                  <a:pt x="37579" y="848283"/>
                </a:lnTo>
                <a:lnTo>
                  <a:pt x="37579" y="75387"/>
                </a:lnTo>
                <a:lnTo>
                  <a:pt x="40538" y="60718"/>
                </a:lnTo>
                <a:lnTo>
                  <a:pt x="48602" y="48742"/>
                </a:lnTo>
                <a:lnTo>
                  <a:pt x="60540" y="40665"/>
                </a:lnTo>
                <a:lnTo>
                  <a:pt x="75158" y="37693"/>
                </a:lnTo>
                <a:lnTo>
                  <a:pt x="1202563" y="37693"/>
                </a:lnTo>
                <a:lnTo>
                  <a:pt x="1217180" y="40665"/>
                </a:lnTo>
                <a:lnTo>
                  <a:pt x="1229106" y="48742"/>
                </a:lnTo>
                <a:lnTo>
                  <a:pt x="1237170" y="60718"/>
                </a:lnTo>
                <a:lnTo>
                  <a:pt x="1240129" y="75387"/>
                </a:lnTo>
                <a:lnTo>
                  <a:pt x="1240129" y="848283"/>
                </a:lnTo>
                <a:lnTo>
                  <a:pt x="1277708" y="848283"/>
                </a:lnTo>
                <a:lnTo>
                  <a:pt x="1277708" y="75387"/>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8609548" y="3641383"/>
            <a:ext cx="1729105" cy="132080"/>
          </a:xfrm>
          <a:custGeom>
            <a:avLst/>
            <a:gdLst/>
            <a:ahLst/>
            <a:cxnLst/>
            <a:rect l="l" t="t" r="r" b="b"/>
            <a:pathLst>
              <a:path w="1729104" h="132079">
                <a:moveTo>
                  <a:pt x="1634721" y="131916"/>
                </a:moveTo>
                <a:lnTo>
                  <a:pt x="93945" y="131916"/>
                </a:lnTo>
                <a:lnTo>
                  <a:pt x="57396" y="124481"/>
                </a:lnTo>
                <a:lnTo>
                  <a:pt x="27547" y="104277"/>
                </a:lnTo>
                <a:lnTo>
                  <a:pt x="7410" y="74332"/>
                </a:lnTo>
                <a:lnTo>
                  <a:pt x="3" y="37690"/>
                </a:lnTo>
                <a:lnTo>
                  <a:pt x="0" y="0"/>
                </a:lnTo>
                <a:lnTo>
                  <a:pt x="770388" y="0"/>
                </a:lnTo>
                <a:lnTo>
                  <a:pt x="770388" y="37690"/>
                </a:lnTo>
                <a:lnTo>
                  <a:pt x="37578" y="37690"/>
                </a:lnTo>
                <a:lnTo>
                  <a:pt x="42025" y="59684"/>
                </a:lnTo>
                <a:lnTo>
                  <a:pt x="54107" y="77647"/>
                </a:lnTo>
                <a:lnTo>
                  <a:pt x="72016" y="89765"/>
                </a:lnTo>
                <a:lnTo>
                  <a:pt x="93945" y="94226"/>
                </a:lnTo>
                <a:lnTo>
                  <a:pt x="1707901" y="94226"/>
                </a:lnTo>
                <a:lnTo>
                  <a:pt x="1701136" y="104284"/>
                </a:lnTo>
                <a:lnTo>
                  <a:pt x="1671281" y="124484"/>
                </a:lnTo>
                <a:lnTo>
                  <a:pt x="1634721" y="131916"/>
                </a:lnTo>
                <a:close/>
              </a:path>
              <a:path w="1729104" h="132079">
                <a:moveTo>
                  <a:pt x="1707901" y="94226"/>
                </a:moveTo>
                <a:lnTo>
                  <a:pt x="1634721" y="94226"/>
                </a:lnTo>
                <a:lnTo>
                  <a:pt x="1656650" y="89765"/>
                </a:lnTo>
                <a:lnTo>
                  <a:pt x="1674561" y="77647"/>
                </a:lnTo>
                <a:lnTo>
                  <a:pt x="1686649" y="59684"/>
                </a:lnTo>
                <a:lnTo>
                  <a:pt x="1691107" y="37690"/>
                </a:lnTo>
                <a:lnTo>
                  <a:pt x="958297" y="37690"/>
                </a:lnTo>
                <a:lnTo>
                  <a:pt x="958297" y="0"/>
                </a:lnTo>
                <a:lnTo>
                  <a:pt x="1728685" y="0"/>
                </a:lnTo>
                <a:lnTo>
                  <a:pt x="1728682" y="37690"/>
                </a:lnTo>
                <a:lnTo>
                  <a:pt x="1721275" y="74340"/>
                </a:lnTo>
                <a:lnTo>
                  <a:pt x="1707901" y="94226"/>
                </a:lnTo>
                <a:close/>
              </a:path>
              <a:path w="1729104" h="132079">
                <a:moveTo>
                  <a:pt x="768716" y="75399"/>
                </a:moveTo>
                <a:lnTo>
                  <a:pt x="735176" y="51972"/>
                </a:lnTo>
                <a:lnTo>
                  <a:pt x="732810" y="37690"/>
                </a:lnTo>
                <a:lnTo>
                  <a:pt x="995875" y="37690"/>
                </a:lnTo>
                <a:lnTo>
                  <a:pt x="995875" y="40196"/>
                </a:lnTo>
                <a:lnTo>
                  <a:pt x="992532" y="54283"/>
                </a:lnTo>
                <a:lnTo>
                  <a:pt x="984350" y="65597"/>
                </a:lnTo>
                <a:lnTo>
                  <a:pt x="972536" y="73007"/>
                </a:lnTo>
                <a:lnTo>
                  <a:pt x="958297" y="75381"/>
                </a:lnTo>
                <a:lnTo>
                  <a:pt x="770388" y="75381"/>
                </a:lnTo>
                <a:lnTo>
                  <a:pt x="768716" y="75399"/>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Redwood</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City</a:t>
            </a:r>
            <a:r>
              <a:rPr kumimoji="0" lang="en-US" sz="24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&amp;</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North Fair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Oaks </a:t>
            </a:r>
            <a:r>
              <a:rPr kumimoji="0" lang="en-US" sz="2400" b="0" i="0" u="none" strike="noStrike" kern="1200" cap="none" spc="-54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Community</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Needs</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Assessment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 </a:t>
            </a:r>
            <a:endPar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rPr>
              <a:t>Key Takeaways</a:t>
            </a:r>
            <a:endParaRPr kumimoji="0" lang="en-US" sz="2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1"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12" name="TextBox 11"/>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3"/>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535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267455" y="1616203"/>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59753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SECOND</a:t>
            </a:r>
            <a:r>
              <a:rPr kumimoji="0" sz="1800" b="1" i="0" u="none" strike="noStrike" kern="1200" cap="none" spc="-2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SHIFT</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Most full-time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workers (55%) are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caring for children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more</a:t>
            </a:r>
            <a:r>
              <a:rPr kumimoji="0" sz="18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than</a:t>
            </a:r>
            <a:r>
              <a:rPr kumimoji="0" sz="1800" b="0" i="0" u="none" strike="noStrike" kern="1200" cap="none" spc="-2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8</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hours a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day</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6228588" y="1616202"/>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90678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417865"/>
                </a:solidFill>
                <a:effectLst/>
                <a:uLnTx/>
                <a:uFillTx/>
                <a:latin typeface="Century Gothic"/>
                <a:ea typeface="+mn-ea"/>
                <a:cs typeface="Century Gothic"/>
              </a:rPr>
              <a:t>INCOME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Unemployment</a:t>
            </a:r>
            <a:r>
              <a:rPr kumimoji="0" sz="1800" b="0" i="0" u="none" strike="noStrike" kern="1200" cap="none" spc="-5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furlough rates have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doubled</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since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COVID</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91440" marR="135890" lvl="0" indent="0" algn="l" defTabSz="914400" rtl="0" eaLnBrk="1" fontAlgn="auto" latinLnBrk="0" hangingPunct="1">
              <a:lnSpc>
                <a:spcPct val="100000"/>
              </a:lnSpc>
              <a:spcBef>
                <a:spcPts val="5"/>
              </a:spcBef>
              <a:spcAft>
                <a:spcPts val="0"/>
              </a:spcAft>
              <a:buClrTx/>
              <a:buSzTx/>
              <a:buFontTx/>
              <a:buNone/>
              <a:tabLst>
                <a:tab pos="377190" algn="l"/>
                <a:tab pos="377825"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grpSp>
        <p:nvGrpSpPr>
          <p:cNvPr id="5" name="object 5"/>
          <p:cNvGrpSpPr/>
          <p:nvPr/>
        </p:nvGrpSpPr>
        <p:grpSpPr>
          <a:xfrm>
            <a:off x="1835381" y="3626979"/>
            <a:ext cx="1050925" cy="1508125"/>
            <a:chOff x="374397" y="4488826"/>
            <a:chExt cx="1050925" cy="1508125"/>
          </a:xfrm>
        </p:grpSpPr>
        <p:sp>
          <p:nvSpPr>
            <p:cNvPr id="6" name="object 6"/>
            <p:cNvSpPr/>
            <p:nvPr/>
          </p:nvSpPr>
          <p:spPr>
            <a:xfrm>
              <a:off x="1079242" y="5554225"/>
              <a:ext cx="226060" cy="434340"/>
            </a:xfrm>
            <a:custGeom>
              <a:avLst/>
              <a:gdLst/>
              <a:ahLst/>
              <a:cxnLst/>
              <a:rect l="l" t="t" r="r" b="b"/>
              <a:pathLst>
                <a:path w="226059" h="434339">
                  <a:moveTo>
                    <a:pt x="225468" y="433911"/>
                  </a:moveTo>
                  <a:lnTo>
                    <a:pt x="0" y="433911"/>
                  </a:lnTo>
                  <a:lnTo>
                    <a:pt x="0" y="18845"/>
                  </a:lnTo>
                  <a:lnTo>
                    <a:pt x="1477" y="11512"/>
                  </a:lnTo>
                  <a:lnTo>
                    <a:pt x="5505" y="5521"/>
                  </a:lnTo>
                  <a:lnTo>
                    <a:pt x="11477" y="1481"/>
                  </a:lnTo>
                  <a:lnTo>
                    <a:pt x="18789" y="0"/>
                  </a:lnTo>
                  <a:lnTo>
                    <a:pt x="26100" y="1481"/>
                  </a:lnTo>
                  <a:lnTo>
                    <a:pt x="32072" y="5521"/>
                  </a:lnTo>
                  <a:lnTo>
                    <a:pt x="36100" y="11512"/>
                  </a:lnTo>
                  <a:lnTo>
                    <a:pt x="37578" y="18845"/>
                  </a:lnTo>
                  <a:lnTo>
                    <a:pt x="37578" y="396221"/>
                  </a:lnTo>
                  <a:lnTo>
                    <a:pt x="93945" y="396221"/>
                  </a:lnTo>
                  <a:lnTo>
                    <a:pt x="93945" y="188923"/>
                  </a:lnTo>
                  <a:lnTo>
                    <a:pt x="131523" y="188923"/>
                  </a:lnTo>
                  <a:lnTo>
                    <a:pt x="131523" y="396221"/>
                  </a:lnTo>
                  <a:lnTo>
                    <a:pt x="187890" y="396221"/>
                  </a:lnTo>
                  <a:lnTo>
                    <a:pt x="187890" y="87046"/>
                  </a:lnTo>
                  <a:lnTo>
                    <a:pt x="189367" y="79713"/>
                  </a:lnTo>
                  <a:lnTo>
                    <a:pt x="193395" y="73722"/>
                  </a:lnTo>
                  <a:lnTo>
                    <a:pt x="199368" y="69682"/>
                  </a:lnTo>
                  <a:lnTo>
                    <a:pt x="206679" y="68200"/>
                  </a:lnTo>
                  <a:lnTo>
                    <a:pt x="213990" y="69682"/>
                  </a:lnTo>
                  <a:lnTo>
                    <a:pt x="219963" y="73722"/>
                  </a:lnTo>
                  <a:lnTo>
                    <a:pt x="223991" y="79713"/>
                  </a:lnTo>
                  <a:lnTo>
                    <a:pt x="225468" y="87046"/>
                  </a:lnTo>
                  <a:lnTo>
                    <a:pt x="225468" y="433911"/>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3" cstate="print"/>
            <a:stretch>
              <a:fillRect/>
            </a:stretch>
          </p:blipFill>
          <p:spPr>
            <a:xfrm>
              <a:off x="1098031" y="5253021"/>
              <a:ext cx="187890" cy="188452"/>
            </a:xfrm>
            <a:prstGeom prst="rect">
              <a:avLst/>
            </a:prstGeom>
          </p:spPr>
        </p:pic>
        <p:sp>
          <p:nvSpPr>
            <p:cNvPr id="8" name="object 8"/>
            <p:cNvSpPr/>
            <p:nvPr/>
          </p:nvSpPr>
          <p:spPr>
            <a:xfrm>
              <a:off x="374396" y="4488827"/>
              <a:ext cx="1050925" cy="1508125"/>
            </a:xfrm>
            <a:custGeom>
              <a:avLst/>
              <a:gdLst/>
              <a:ahLst/>
              <a:cxnLst/>
              <a:rect l="l" t="t" r="r" b="b"/>
              <a:pathLst>
                <a:path w="1050925" h="1508125">
                  <a:moveTo>
                    <a:pt x="433247" y="131927"/>
                  </a:moveTo>
                  <a:lnTo>
                    <a:pt x="426542" y="90220"/>
                  </a:lnTo>
                  <a:lnTo>
                    <a:pt x="407873" y="54013"/>
                  </a:lnTo>
                  <a:lnTo>
                    <a:pt x="395668" y="41770"/>
                  </a:lnTo>
                  <a:lnTo>
                    <a:pt x="395668" y="131927"/>
                  </a:lnTo>
                  <a:lnTo>
                    <a:pt x="388277" y="168592"/>
                  </a:lnTo>
                  <a:lnTo>
                    <a:pt x="368147" y="198551"/>
                  </a:lnTo>
                  <a:lnTo>
                    <a:pt x="338289" y="218744"/>
                  </a:lnTo>
                  <a:lnTo>
                    <a:pt x="301726" y="226148"/>
                  </a:lnTo>
                  <a:lnTo>
                    <a:pt x="265163" y="218744"/>
                  </a:lnTo>
                  <a:lnTo>
                    <a:pt x="235292" y="198551"/>
                  </a:lnTo>
                  <a:lnTo>
                    <a:pt x="215163" y="168592"/>
                  </a:lnTo>
                  <a:lnTo>
                    <a:pt x="207772" y="131927"/>
                  </a:lnTo>
                  <a:lnTo>
                    <a:pt x="215188" y="95262"/>
                  </a:lnTo>
                  <a:lnTo>
                    <a:pt x="235318" y="65328"/>
                  </a:lnTo>
                  <a:lnTo>
                    <a:pt x="265176" y="45123"/>
                  </a:lnTo>
                  <a:lnTo>
                    <a:pt x="301726" y="37693"/>
                  </a:lnTo>
                  <a:lnTo>
                    <a:pt x="338289" y="45097"/>
                  </a:lnTo>
                  <a:lnTo>
                    <a:pt x="368147" y="65303"/>
                  </a:lnTo>
                  <a:lnTo>
                    <a:pt x="388277" y="95250"/>
                  </a:lnTo>
                  <a:lnTo>
                    <a:pt x="395668" y="131927"/>
                  </a:lnTo>
                  <a:lnTo>
                    <a:pt x="395668" y="41770"/>
                  </a:lnTo>
                  <a:lnTo>
                    <a:pt x="391604" y="37693"/>
                  </a:lnTo>
                  <a:lnTo>
                    <a:pt x="379399" y="25463"/>
                  </a:lnTo>
                  <a:lnTo>
                    <a:pt x="343293" y="6731"/>
                  </a:lnTo>
                  <a:lnTo>
                    <a:pt x="301726" y="0"/>
                  </a:lnTo>
                  <a:lnTo>
                    <a:pt x="260146" y="6731"/>
                  </a:lnTo>
                  <a:lnTo>
                    <a:pt x="224040" y="25463"/>
                  </a:lnTo>
                  <a:lnTo>
                    <a:pt x="195580" y="54013"/>
                  </a:lnTo>
                  <a:lnTo>
                    <a:pt x="176898" y="90220"/>
                  </a:lnTo>
                  <a:lnTo>
                    <a:pt x="170192" y="131927"/>
                  </a:lnTo>
                  <a:lnTo>
                    <a:pt x="176936" y="173596"/>
                  </a:lnTo>
                  <a:lnTo>
                    <a:pt x="195618" y="209791"/>
                  </a:lnTo>
                  <a:lnTo>
                    <a:pt x="224078" y="238340"/>
                  </a:lnTo>
                  <a:lnTo>
                    <a:pt x="260172" y="257086"/>
                  </a:lnTo>
                  <a:lnTo>
                    <a:pt x="301726" y="263842"/>
                  </a:lnTo>
                  <a:lnTo>
                    <a:pt x="343293" y="257111"/>
                  </a:lnTo>
                  <a:lnTo>
                    <a:pt x="379399" y="238391"/>
                  </a:lnTo>
                  <a:lnTo>
                    <a:pt x="391604" y="226148"/>
                  </a:lnTo>
                  <a:lnTo>
                    <a:pt x="407873" y="209829"/>
                  </a:lnTo>
                  <a:lnTo>
                    <a:pt x="426542" y="173621"/>
                  </a:lnTo>
                  <a:lnTo>
                    <a:pt x="433247" y="131927"/>
                  </a:lnTo>
                  <a:close/>
                </a:path>
                <a:path w="1050925" h="1508125">
                  <a:moveTo>
                    <a:pt x="452056" y="527278"/>
                  </a:moveTo>
                  <a:lnTo>
                    <a:pt x="450570" y="519938"/>
                  </a:lnTo>
                  <a:lnTo>
                    <a:pt x="446544" y="513956"/>
                  </a:lnTo>
                  <a:lnTo>
                    <a:pt x="440575" y="509917"/>
                  </a:lnTo>
                  <a:lnTo>
                    <a:pt x="433260" y="508431"/>
                  </a:lnTo>
                  <a:lnTo>
                    <a:pt x="425958" y="509917"/>
                  </a:lnTo>
                  <a:lnTo>
                    <a:pt x="419976" y="513956"/>
                  </a:lnTo>
                  <a:lnTo>
                    <a:pt x="415950" y="519938"/>
                  </a:lnTo>
                  <a:lnTo>
                    <a:pt x="414477" y="527278"/>
                  </a:lnTo>
                  <a:lnTo>
                    <a:pt x="414286" y="1469936"/>
                  </a:lnTo>
                  <a:lnTo>
                    <a:pt x="320509" y="1469936"/>
                  </a:lnTo>
                  <a:lnTo>
                    <a:pt x="320509" y="942263"/>
                  </a:lnTo>
                  <a:lnTo>
                    <a:pt x="282930" y="942263"/>
                  </a:lnTo>
                  <a:lnTo>
                    <a:pt x="282930" y="1469936"/>
                  </a:lnTo>
                  <a:lnTo>
                    <a:pt x="188988" y="1469936"/>
                  </a:lnTo>
                  <a:lnTo>
                    <a:pt x="188988" y="527278"/>
                  </a:lnTo>
                  <a:lnTo>
                    <a:pt x="170192" y="508431"/>
                  </a:lnTo>
                  <a:lnTo>
                    <a:pt x="162890" y="509917"/>
                  </a:lnTo>
                  <a:lnTo>
                    <a:pt x="156908" y="513956"/>
                  </a:lnTo>
                  <a:lnTo>
                    <a:pt x="152882" y="519938"/>
                  </a:lnTo>
                  <a:lnTo>
                    <a:pt x="151409" y="527278"/>
                  </a:lnTo>
                  <a:lnTo>
                    <a:pt x="151409" y="1507629"/>
                  </a:lnTo>
                  <a:lnTo>
                    <a:pt x="451866" y="1507629"/>
                  </a:lnTo>
                  <a:lnTo>
                    <a:pt x="452056" y="527278"/>
                  </a:lnTo>
                  <a:close/>
                </a:path>
                <a:path w="1050925" h="1508125">
                  <a:moveTo>
                    <a:pt x="1050531" y="1265669"/>
                  </a:moveTo>
                  <a:lnTo>
                    <a:pt x="1046137" y="1239850"/>
                  </a:lnTo>
                  <a:lnTo>
                    <a:pt x="1045730" y="1238783"/>
                  </a:lnTo>
                  <a:lnTo>
                    <a:pt x="1045502" y="1238250"/>
                  </a:lnTo>
                  <a:lnTo>
                    <a:pt x="975550" y="1069911"/>
                  </a:lnTo>
                  <a:lnTo>
                    <a:pt x="951115" y="1037577"/>
                  </a:lnTo>
                  <a:lnTo>
                    <a:pt x="911212" y="1005166"/>
                  </a:lnTo>
                  <a:lnTo>
                    <a:pt x="871118" y="985215"/>
                  </a:lnTo>
                  <a:lnTo>
                    <a:pt x="815530" y="973493"/>
                  </a:lnTo>
                  <a:lnTo>
                    <a:pt x="805268" y="972934"/>
                  </a:lnTo>
                  <a:lnTo>
                    <a:pt x="703237" y="972934"/>
                  </a:lnTo>
                  <a:lnTo>
                    <a:pt x="642289" y="882738"/>
                  </a:lnTo>
                  <a:lnTo>
                    <a:pt x="610628" y="835888"/>
                  </a:lnTo>
                  <a:lnTo>
                    <a:pt x="606399" y="833056"/>
                  </a:lnTo>
                  <a:lnTo>
                    <a:pt x="601599" y="832116"/>
                  </a:lnTo>
                  <a:lnTo>
                    <a:pt x="566051" y="459994"/>
                  </a:lnTo>
                  <a:lnTo>
                    <a:pt x="551459" y="418414"/>
                  </a:lnTo>
                  <a:lnTo>
                    <a:pt x="511949" y="377532"/>
                  </a:lnTo>
                  <a:lnTo>
                    <a:pt x="479526" y="353822"/>
                  </a:lnTo>
                  <a:lnTo>
                    <a:pt x="453263" y="339191"/>
                  </a:lnTo>
                  <a:lnTo>
                    <a:pt x="444538" y="334327"/>
                  </a:lnTo>
                  <a:lnTo>
                    <a:pt x="407085" y="319163"/>
                  </a:lnTo>
                  <a:lnTo>
                    <a:pt x="355219" y="305943"/>
                  </a:lnTo>
                  <a:lnTo>
                    <a:pt x="301866" y="301536"/>
                  </a:lnTo>
                  <a:lnTo>
                    <a:pt x="275094" y="302717"/>
                  </a:lnTo>
                  <a:lnTo>
                    <a:pt x="222364" y="311518"/>
                  </a:lnTo>
                  <a:lnTo>
                    <a:pt x="158978" y="334327"/>
                  </a:lnTo>
                  <a:lnTo>
                    <a:pt x="123609" y="354076"/>
                  </a:lnTo>
                  <a:lnTo>
                    <a:pt x="90944" y="378040"/>
                  </a:lnTo>
                  <a:lnTo>
                    <a:pt x="61417" y="405930"/>
                  </a:lnTo>
                  <a:lnTo>
                    <a:pt x="41109" y="442861"/>
                  </a:lnTo>
                  <a:lnTo>
                    <a:pt x="1879" y="832116"/>
                  </a:lnTo>
                  <a:lnTo>
                    <a:pt x="0" y="851204"/>
                  </a:lnTo>
                  <a:lnTo>
                    <a:pt x="17183" y="901128"/>
                  </a:lnTo>
                  <a:lnTo>
                    <a:pt x="56756" y="922604"/>
                  </a:lnTo>
                  <a:lnTo>
                    <a:pt x="72097" y="923417"/>
                  </a:lnTo>
                  <a:lnTo>
                    <a:pt x="79413" y="921943"/>
                  </a:lnTo>
                  <a:lnTo>
                    <a:pt x="85382" y="917905"/>
                  </a:lnTo>
                  <a:lnTo>
                    <a:pt x="89408" y="911910"/>
                  </a:lnTo>
                  <a:lnTo>
                    <a:pt x="90893" y="904582"/>
                  </a:lnTo>
                  <a:lnTo>
                    <a:pt x="89408" y="897242"/>
                  </a:lnTo>
                  <a:lnTo>
                    <a:pt x="85382" y="891260"/>
                  </a:lnTo>
                  <a:lnTo>
                    <a:pt x="79413" y="887209"/>
                  </a:lnTo>
                  <a:lnTo>
                    <a:pt x="72136" y="885736"/>
                  </a:lnTo>
                  <a:lnTo>
                    <a:pt x="64808" y="885621"/>
                  </a:lnTo>
                  <a:lnTo>
                    <a:pt x="57797" y="883983"/>
                  </a:lnTo>
                  <a:lnTo>
                    <a:pt x="37630" y="847686"/>
                  </a:lnTo>
                  <a:lnTo>
                    <a:pt x="39090" y="837653"/>
                  </a:lnTo>
                  <a:lnTo>
                    <a:pt x="74650" y="465480"/>
                  </a:lnTo>
                  <a:lnTo>
                    <a:pt x="115658" y="406488"/>
                  </a:lnTo>
                  <a:lnTo>
                    <a:pt x="175653" y="368147"/>
                  </a:lnTo>
                  <a:lnTo>
                    <a:pt x="254914" y="343090"/>
                  </a:lnTo>
                  <a:lnTo>
                    <a:pt x="301942" y="339191"/>
                  </a:lnTo>
                  <a:lnTo>
                    <a:pt x="348983" y="343090"/>
                  </a:lnTo>
                  <a:lnTo>
                    <a:pt x="395046" y="354787"/>
                  </a:lnTo>
                  <a:lnTo>
                    <a:pt x="458863" y="385140"/>
                  </a:lnTo>
                  <a:lnTo>
                    <a:pt x="513422" y="430161"/>
                  </a:lnTo>
                  <a:lnTo>
                    <a:pt x="564603" y="838454"/>
                  </a:lnTo>
                  <a:lnTo>
                    <a:pt x="565886" y="847686"/>
                  </a:lnTo>
                  <a:lnTo>
                    <a:pt x="545731" y="884008"/>
                  </a:lnTo>
                  <a:lnTo>
                    <a:pt x="531355" y="885736"/>
                  </a:lnTo>
                  <a:lnTo>
                    <a:pt x="524052" y="887209"/>
                  </a:lnTo>
                  <a:lnTo>
                    <a:pt x="518071" y="891260"/>
                  </a:lnTo>
                  <a:lnTo>
                    <a:pt x="514045" y="897242"/>
                  </a:lnTo>
                  <a:lnTo>
                    <a:pt x="512572" y="904582"/>
                  </a:lnTo>
                  <a:lnTo>
                    <a:pt x="514045" y="911910"/>
                  </a:lnTo>
                  <a:lnTo>
                    <a:pt x="518071" y="917905"/>
                  </a:lnTo>
                  <a:lnTo>
                    <a:pt x="524052" y="921943"/>
                  </a:lnTo>
                  <a:lnTo>
                    <a:pt x="531355" y="923417"/>
                  </a:lnTo>
                  <a:lnTo>
                    <a:pt x="546696" y="922604"/>
                  </a:lnTo>
                  <a:lnTo>
                    <a:pt x="586282" y="901166"/>
                  </a:lnTo>
                  <a:lnTo>
                    <a:pt x="596900" y="882738"/>
                  </a:lnTo>
                  <a:lnTo>
                    <a:pt x="681278" y="1007529"/>
                  </a:lnTo>
                  <a:lnTo>
                    <a:pt x="687108" y="1010615"/>
                  </a:lnTo>
                  <a:lnTo>
                    <a:pt x="804494" y="1010615"/>
                  </a:lnTo>
                  <a:lnTo>
                    <a:pt x="808723" y="1010793"/>
                  </a:lnTo>
                  <a:lnTo>
                    <a:pt x="858037" y="1020521"/>
                  </a:lnTo>
                  <a:lnTo>
                    <a:pt x="909675" y="1050391"/>
                  </a:lnTo>
                  <a:lnTo>
                    <a:pt x="940231" y="1082624"/>
                  </a:lnTo>
                  <a:lnTo>
                    <a:pt x="1010818" y="1252728"/>
                  </a:lnTo>
                  <a:lnTo>
                    <a:pt x="1012990" y="1263738"/>
                  </a:lnTo>
                  <a:lnTo>
                    <a:pt x="1010856" y="1274356"/>
                  </a:lnTo>
                  <a:lnTo>
                    <a:pt x="1004900" y="1283411"/>
                  </a:lnTo>
                  <a:lnTo>
                    <a:pt x="995641" y="1289685"/>
                  </a:lnTo>
                  <a:lnTo>
                    <a:pt x="994943" y="1289964"/>
                  </a:lnTo>
                  <a:lnTo>
                    <a:pt x="988656" y="1293990"/>
                  </a:lnTo>
                  <a:lnTo>
                    <a:pt x="984529" y="1299908"/>
                  </a:lnTo>
                  <a:lnTo>
                    <a:pt x="982916" y="1306957"/>
                  </a:lnTo>
                  <a:lnTo>
                    <a:pt x="984173" y="1314335"/>
                  </a:lnTo>
                  <a:lnTo>
                    <a:pt x="986955" y="1321587"/>
                  </a:lnTo>
                  <a:lnTo>
                    <a:pt x="993927" y="1326388"/>
                  </a:lnTo>
                  <a:lnTo>
                    <a:pt x="1003998" y="1326388"/>
                  </a:lnTo>
                  <a:lnTo>
                    <a:pt x="1006297" y="1325956"/>
                  </a:lnTo>
                  <a:lnTo>
                    <a:pt x="1008456" y="1325130"/>
                  </a:lnTo>
                  <a:lnTo>
                    <a:pt x="1030478" y="1311046"/>
                  </a:lnTo>
                  <a:lnTo>
                    <a:pt x="1044905" y="1290320"/>
                  </a:lnTo>
                  <a:lnTo>
                    <a:pt x="1050531" y="1265669"/>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object 9"/>
          <p:cNvGrpSpPr/>
          <p:nvPr/>
        </p:nvGrpSpPr>
        <p:grpSpPr>
          <a:xfrm>
            <a:off x="9170527" y="1828215"/>
            <a:ext cx="1518493" cy="1062129"/>
            <a:chOff x="7646528" y="1828216"/>
            <a:chExt cx="1200150" cy="963294"/>
          </a:xfrm>
        </p:grpSpPr>
        <p:sp>
          <p:nvSpPr>
            <p:cNvPr id="10" name="object 10"/>
            <p:cNvSpPr/>
            <p:nvPr/>
          </p:nvSpPr>
          <p:spPr>
            <a:xfrm>
              <a:off x="7646517" y="1997824"/>
              <a:ext cx="937260" cy="484505"/>
            </a:xfrm>
            <a:custGeom>
              <a:avLst/>
              <a:gdLst/>
              <a:ahLst/>
              <a:cxnLst/>
              <a:rect l="l" t="t" r="r" b="b"/>
              <a:pathLst>
                <a:path w="937259" h="484505">
                  <a:moveTo>
                    <a:pt x="430606" y="105270"/>
                  </a:moveTo>
                  <a:lnTo>
                    <a:pt x="424294" y="98945"/>
                  </a:lnTo>
                  <a:lnTo>
                    <a:pt x="408736" y="98945"/>
                  </a:lnTo>
                  <a:lnTo>
                    <a:pt x="402424" y="105270"/>
                  </a:lnTo>
                  <a:lnTo>
                    <a:pt x="402424" y="352348"/>
                  </a:lnTo>
                  <a:lnTo>
                    <a:pt x="430606" y="324078"/>
                  </a:lnTo>
                  <a:lnTo>
                    <a:pt x="430606" y="105270"/>
                  </a:lnTo>
                  <a:close/>
                </a:path>
                <a:path w="937259" h="484505">
                  <a:moveTo>
                    <a:pt x="543344" y="105270"/>
                  </a:moveTo>
                  <a:lnTo>
                    <a:pt x="537032" y="98945"/>
                  </a:lnTo>
                  <a:lnTo>
                    <a:pt x="521474" y="98945"/>
                  </a:lnTo>
                  <a:lnTo>
                    <a:pt x="515162" y="105270"/>
                  </a:lnTo>
                  <a:lnTo>
                    <a:pt x="515162" y="349923"/>
                  </a:lnTo>
                  <a:lnTo>
                    <a:pt x="543344" y="378180"/>
                  </a:lnTo>
                  <a:lnTo>
                    <a:pt x="543344" y="105270"/>
                  </a:lnTo>
                  <a:close/>
                </a:path>
                <a:path w="937259" h="484505">
                  <a:moveTo>
                    <a:pt x="736092" y="105270"/>
                  </a:moveTo>
                  <a:lnTo>
                    <a:pt x="729780" y="98945"/>
                  </a:lnTo>
                  <a:lnTo>
                    <a:pt x="714222" y="98945"/>
                  </a:lnTo>
                  <a:lnTo>
                    <a:pt x="707910" y="105270"/>
                  </a:lnTo>
                  <a:lnTo>
                    <a:pt x="707910" y="484098"/>
                  </a:lnTo>
                  <a:lnTo>
                    <a:pt x="736092" y="455841"/>
                  </a:lnTo>
                  <a:lnTo>
                    <a:pt x="736092" y="105270"/>
                  </a:lnTo>
                  <a:close/>
                </a:path>
                <a:path w="937259" h="484505">
                  <a:moveTo>
                    <a:pt x="792429" y="310946"/>
                  </a:moveTo>
                  <a:lnTo>
                    <a:pt x="764247" y="310946"/>
                  </a:lnTo>
                  <a:lnTo>
                    <a:pt x="764247" y="427596"/>
                  </a:lnTo>
                  <a:lnTo>
                    <a:pt x="792429" y="399338"/>
                  </a:lnTo>
                  <a:lnTo>
                    <a:pt x="792429" y="310946"/>
                  </a:lnTo>
                  <a:close/>
                </a:path>
                <a:path w="937259" h="484505">
                  <a:moveTo>
                    <a:pt x="848829" y="105270"/>
                  </a:moveTo>
                  <a:lnTo>
                    <a:pt x="842518" y="98933"/>
                  </a:lnTo>
                  <a:lnTo>
                    <a:pt x="826960" y="98933"/>
                  </a:lnTo>
                  <a:lnTo>
                    <a:pt x="820635" y="105270"/>
                  </a:lnTo>
                  <a:lnTo>
                    <a:pt x="820635" y="371043"/>
                  </a:lnTo>
                  <a:lnTo>
                    <a:pt x="848829" y="342773"/>
                  </a:lnTo>
                  <a:lnTo>
                    <a:pt x="848829" y="105270"/>
                  </a:lnTo>
                  <a:close/>
                </a:path>
                <a:path w="937259" h="484505">
                  <a:moveTo>
                    <a:pt x="936853" y="254419"/>
                  </a:moveTo>
                  <a:lnTo>
                    <a:pt x="905141" y="59131"/>
                  </a:lnTo>
                  <a:lnTo>
                    <a:pt x="876617" y="26987"/>
                  </a:lnTo>
                  <a:lnTo>
                    <a:pt x="830465" y="7099"/>
                  </a:lnTo>
                  <a:lnTo>
                    <a:pt x="791781" y="584"/>
                  </a:lnTo>
                  <a:lnTo>
                    <a:pt x="778687" y="0"/>
                  </a:lnTo>
                  <a:lnTo>
                    <a:pt x="765873" y="533"/>
                  </a:lnTo>
                  <a:lnTo>
                    <a:pt x="728052" y="7213"/>
                  </a:lnTo>
                  <a:lnTo>
                    <a:pt x="682053" y="27076"/>
                  </a:lnTo>
                  <a:lnTo>
                    <a:pt x="653415" y="60020"/>
                  </a:lnTo>
                  <a:lnTo>
                    <a:pt x="624509" y="214045"/>
                  </a:lnTo>
                  <a:lnTo>
                    <a:pt x="599668" y="59182"/>
                  </a:lnTo>
                  <a:lnTo>
                    <a:pt x="571131" y="27038"/>
                  </a:lnTo>
                  <a:lnTo>
                    <a:pt x="524979" y="7162"/>
                  </a:lnTo>
                  <a:lnTo>
                    <a:pt x="486308" y="596"/>
                  </a:lnTo>
                  <a:lnTo>
                    <a:pt x="473214" y="0"/>
                  </a:lnTo>
                  <a:lnTo>
                    <a:pt x="460400" y="533"/>
                  </a:lnTo>
                  <a:lnTo>
                    <a:pt x="422592" y="7213"/>
                  </a:lnTo>
                  <a:lnTo>
                    <a:pt x="376631" y="27076"/>
                  </a:lnTo>
                  <a:lnTo>
                    <a:pt x="347992" y="60020"/>
                  </a:lnTo>
                  <a:lnTo>
                    <a:pt x="317995" y="220040"/>
                  </a:lnTo>
                  <a:lnTo>
                    <a:pt x="317804" y="220040"/>
                  </a:lnTo>
                  <a:lnTo>
                    <a:pt x="287629" y="59207"/>
                  </a:lnTo>
                  <a:lnTo>
                    <a:pt x="259143" y="27076"/>
                  </a:lnTo>
                  <a:lnTo>
                    <a:pt x="213207" y="7239"/>
                  </a:lnTo>
                  <a:lnTo>
                    <a:pt x="175323" y="533"/>
                  </a:lnTo>
                  <a:lnTo>
                    <a:pt x="162483" y="0"/>
                  </a:lnTo>
                  <a:lnTo>
                    <a:pt x="149339" y="596"/>
                  </a:lnTo>
                  <a:lnTo>
                    <a:pt x="110515" y="7213"/>
                  </a:lnTo>
                  <a:lnTo>
                    <a:pt x="65049" y="26758"/>
                  </a:lnTo>
                  <a:lnTo>
                    <a:pt x="35826" y="60172"/>
                  </a:lnTo>
                  <a:lnTo>
                    <a:pt x="266" y="262559"/>
                  </a:lnTo>
                  <a:lnTo>
                    <a:pt x="0" y="277952"/>
                  </a:lnTo>
                  <a:lnTo>
                    <a:pt x="4394" y="292341"/>
                  </a:lnTo>
                  <a:lnTo>
                    <a:pt x="12941" y="304711"/>
                  </a:lnTo>
                  <a:lnTo>
                    <a:pt x="25171" y="314032"/>
                  </a:lnTo>
                  <a:lnTo>
                    <a:pt x="32118" y="317538"/>
                  </a:lnTo>
                  <a:lnTo>
                    <a:pt x="40601" y="314731"/>
                  </a:lnTo>
                  <a:lnTo>
                    <a:pt x="47561" y="300812"/>
                  </a:lnTo>
                  <a:lnTo>
                    <a:pt x="44818" y="292379"/>
                  </a:lnTo>
                  <a:lnTo>
                    <a:pt x="37934" y="288836"/>
                  </a:lnTo>
                  <a:lnTo>
                    <a:pt x="30454" y="284492"/>
                  </a:lnTo>
                  <a:lnTo>
                    <a:pt x="63398" y="66040"/>
                  </a:lnTo>
                  <a:lnTo>
                    <a:pt x="104254" y="38912"/>
                  </a:lnTo>
                  <a:lnTo>
                    <a:pt x="151142" y="28816"/>
                  </a:lnTo>
                  <a:lnTo>
                    <a:pt x="162509" y="28270"/>
                  </a:lnTo>
                  <a:lnTo>
                    <a:pt x="173494" y="28740"/>
                  </a:lnTo>
                  <a:lnTo>
                    <a:pt x="219265" y="38862"/>
                  </a:lnTo>
                  <a:lnTo>
                    <a:pt x="258089" y="60642"/>
                  </a:lnTo>
                  <a:lnTo>
                    <a:pt x="305460" y="307111"/>
                  </a:lnTo>
                  <a:lnTo>
                    <a:pt x="312826" y="312140"/>
                  </a:lnTo>
                  <a:lnTo>
                    <a:pt x="326174" y="309613"/>
                  </a:lnTo>
                  <a:lnTo>
                    <a:pt x="330606" y="305142"/>
                  </a:lnTo>
                  <a:lnTo>
                    <a:pt x="375907" y="63309"/>
                  </a:lnTo>
                  <a:lnTo>
                    <a:pt x="377405" y="60845"/>
                  </a:lnTo>
                  <a:lnTo>
                    <a:pt x="416509" y="38836"/>
                  </a:lnTo>
                  <a:lnTo>
                    <a:pt x="462254" y="28740"/>
                  </a:lnTo>
                  <a:lnTo>
                    <a:pt x="473214" y="28270"/>
                  </a:lnTo>
                  <a:lnTo>
                    <a:pt x="484530" y="28803"/>
                  </a:lnTo>
                  <a:lnTo>
                    <a:pt x="531444" y="38925"/>
                  </a:lnTo>
                  <a:lnTo>
                    <a:pt x="568655" y="59448"/>
                  </a:lnTo>
                  <a:lnTo>
                    <a:pt x="610463" y="305828"/>
                  </a:lnTo>
                  <a:lnTo>
                    <a:pt x="616242" y="310857"/>
                  </a:lnTo>
                  <a:lnTo>
                    <a:pt x="629881" y="310870"/>
                  </a:lnTo>
                  <a:lnTo>
                    <a:pt x="635711" y="306095"/>
                  </a:lnTo>
                  <a:lnTo>
                    <a:pt x="637171" y="299427"/>
                  </a:lnTo>
                  <a:lnTo>
                    <a:pt x="681367" y="63309"/>
                  </a:lnTo>
                  <a:lnTo>
                    <a:pt x="682879" y="60833"/>
                  </a:lnTo>
                  <a:lnTo>
                    <a:pt x="721982" y="38836"/>
                  </a:lnTo>
                  <a:lnTo>
                    <a:pt x="767727" y="28740"/>
                  </a:lnTo>
                  <a:lnTo>
                    <a:pt x="778687" y="28270"/>
                  </a:lnTo>
                  <a:lnTo>
                    <a:pt x="789990" y="28803"/>
                  </a:lnTo>
                  <a:lnTo>
                    <a:pt x="836930" y="38925"/>
                  </a:lnTo>
                  <a:lnTo>
                    <a:pt x="874128" y="59448"/>
                  </a:lnTo>
                  <a:lnTo>
                    <a:pt x="912342" y="279107"/>
                  </a:lnTo>
                  <a:lnTo>
                    <a:pt x="936853" y="254419"/>
                  </a:lnTo>
                  <a:close/>
                </a:path>
              </a:pathLst>
            </a:custGeom>
            <a:solidFill>
              <a:srgbClr val="4178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object 11"/>
            <p:cNvPicPr/>
            <p:nvPr/>
          </p:nvPicPr>
          <p:blipFill>
            <a:blip r:embed="rId4" cstate="print"/>
            <a:stretch>
              <a:fillRect/>
            </a:stretch>
          </p:blipFill>
          <p:spPr>
            <a:xfrm>
              <a:off x="8048917" y="1828216"/>
              <a:ext cx="140917" cy="141339"/>
            </a:xfrm>
            <a:prstGeom prst="rect">
              <a:avLst/>
            </a:prstGeom>
          </p:spPr>
        </p:pic>
        <p:pic>
          <p:nvPicPr>
            <p:cNvPr id="12" name="object 12"/>
            <p:cNvPicPr/>
            <p:nvPr/>
          </p:nvPicPr>
          <p:blipFill>
            <a:blip r:embed="rId4" cstate="print"/>
            <a:stretch>
              <a:fillRect/>
            </a:stretch>
          </p:blipFill>
          <p:spPr>
            <a:xfrm>
              <a:off x="7738897" y="1828216"/>
              <a:ext cx="140917" cy="141339"/>
            </a:xfrm>
            <a:prstGeom prst="rect">
              <a:avLst/>
            </a:prstGeom>
          </p:spPr>
        </p:pic>
        <p:pic>
          <p:nvPicPr>
            <p:cNvPr id="13" name="object 13"/>
            <p:cNvPicPr/>
            <p:nvPr/>
          </p:nvPicPr>
          <p:blipFill>
            <a:blip r:embed="rId4" cstate="print"/>
            <a:stretch>
              <a:fillRect/>
            </a:stretch>
          </p:blipFill>
          <p:spPr>
            <a:xfrm>
              <a:off x="8354399" y="1828217"/>
              <a:ext cx="140917" cy="141339"/>
            </a:xfrm>
            <a:prstGeom prst="rect">
              <a:avLst/>
            </a:prstGeom>
          </p:spPr>
        </p:pic>
        <p:sp>
          <p:nvSpPr>
            <p:cNvPr id="14" name="object 14"/>
            <p:cNvSpPr/>
            <p:nvPr/>
          </p:nvSpPr>
          <p:spPr>
            <a:xfrm>
              <a:off x="7685176" y="2068499"/>
              <a:ext cx="1161415" cy="722630"/>
            </a:xfrm>
            <a:custGeom>
              <a:avLst/>
              <a:gdLst/>
              <a:ahLst/>
              <a:cxnLst/>
              <a:rect l="l" t="t" r="r" b="b"/>
              <a:pathLst>
                <a:path w="1161415" h="722630">
                  <a:moveTo>
                    <a:pt x="248412" y="339458"/>
                  </a:moveTo>
                  <a:lnTo>
                    <a:pt x="240563" y="311137"/>
                  </a:lnTo>
                  <a:lnTo>
                    <a:pt x="194678" y="145237"/>
                  </a:lnTo>
                  <a:lnTo>
                    <a:pt x="194614" y="34544"/>
                  </a:lnTo>
                  <a:lnTo>
                    <a:pt x="188366" y="28270"/>
                  </a:lnTo>
                  <a:lnTo>
                    <a:pt x="172808" y="28270"/>
                  </a:lnTo>
                  <a:lnTo>
                    <a:pt x="166547" y="34544"/>
                  </a:lnTo>
                  <a:lnTo>
                    <a:pt x="166484" y="147180"/>
                  </a:lnTo>
                  <a:lnTo>
                    <a:pt x="211391" y="311137"/>
                  </a:lnTo>
                  <a:lnTo>
                    <a:pt x="110121" y="311137"/>
                  </a:lnTo>
                  <a:lnTo>
                    <a:pt x="110121" y="339458"/>
                  </a:lnTo>
                  <a:lnTo>
                    <a:pt x="110121" y="523265"/>
                  </a:lnTo>
                  <a:lnTo>
                    <a:pt x="81940" y="523265"/>
                  </a:lnTo>
                  <a:lnTo>
                    <a:pt x="81940" y="339458"/>
                  </a:lnTo>
                  <a:lnTo>
                    <a:pt x="110121" y="339458"/>
                  </a:lnTo>
                  <a:lnTo>
                    <a:pt x="110121" y="311137"/>
                  </a:lnTo>
                  <a:lnTo>
                    <a:pt x="37058" y="311137"/>
                  </a:lnTo>
                  <a:lnTo>
                    <a:pt x="81940" y="149047"/>
                  </a:lnTo>
                  <a:lnTo>
                    <a:pt x="81940" y="34544"/>
                  </a:lnTo>
                  <a:lnTo>
                    <a:pt x="75628" y="28219"/>
                  </a:lnTo>
                  <a:lnTo>
                    <a:pt x="60071" y="28219"/>
                  </a:lnTo>
                  <a:lnTo>
                    <a:pt x="53759" y="34544"/>
                  </a:lnTo>
                  <a:lnTo>
                    <a:pt x="53746" y="145237"/>
                  </a:lnTo>
                  <a:lnTo>
                    <a:pt x="0" y="339458"/>
                  </a:lnTo>
                  <a:lnTo>
                    <a:pt x="53759" y="339458"/>
                  </a:lnTo>
                  <a:lnTo>
                    <a:pt x="53759" y="551535"/>
                  </a:lnTo>
                  <a:lnTo>
                    <a:pt x="94716" y="551535"/>
                  </a:lnTo>
                  <a:lnTo>
                    <a:pt x="122897" y="523265"/>
                  </a:lnTo>
                  <a:lnTo>
                    <a:pt x="138264" y="507847"/>
                  </a:lnTo>
                  <a:lnTo>
                    <a:pt x="138264" y="339458"/>
                  </a:lnTo>
                  <a:lnTo>
                    <a:pt x="166446" y="339458"/>
                  </a:lnTo>
                  <a:lnTo>
                    <a:pt x="166446" y="479539"/>
                  </a:lnTo>
                  <a:lnTo>
                    <a:pt x="194627" y="451269"/>
                  </a:lnTo>
                  <a:lnTo>
                    <a:pt x="194627" y="339458"/>
                  </a:lnTo>
                  <a:lnTo>
                    <a:pt x="248412" y="339458"/>
                  </a:lnTo>
                  <a:close/>
                </a:path>
                <a:path w="1161415" h="722630">
                  <a:moveTo>
                    <a:pt x="1161161" y="0"/>
                  </a:moveTo>
                  <a:lnTo>
                    <a:pt x="963879" y="0"/>
                  </a:lnTo>
                  <a:lnTo>
                    <a:pt x="956094" y="0"/>
                  </a:lnTo>
                  <a:lnTo>
                    <a:pt x="949782" y="6337"/>
                  </a:lnTo>
                  <a:lnTo>
                    <a:pt x="949782" y="21932"/>
                  </a:lnTo>
                  <a:lnTo>
                    <a:pt x="956094" y="28270"/>
                  </a:lnTo>
                  <a:lnTo>
                    <a:pt x="1112888" y="28270"/>
                  </a:lnTo>
                  <a:lnTo>
                    <a:pt x="639762" y="502970"/>
                  </a:lnTo>
                  <a:lnTo>
                    <a:pt x="421335" y="283895"/>
                  </a:lnTo>
                  <a:lnTo>
                    <a:pt x="4165" y="702132"/>
                  </a:lnTo>
                  <a:lnTo>
                    <a:pt x="4013" y="711085"/>
                  </a:lnTo>
                  <a:lnTo>
                    <a:pt x="14820" y="722299"/>
                  </a:lnTo>
                  <a:lnTo>
                    <a:pt x="23736" y="722464"/>
                  </a:lnTo>
                  <a:lnTo>
                    <a:pt x="421335" y="323862"/>
                  </a:lnTo>
                  <a:lnTo>
                    <a:pt x="639762" y="542937"/>
                  </a:lnTo>
                  <a:lnTo>
                    <a:pt x="1132979" y="48590"/>
                  </a:lnTo>
                  <a:lnTo>
                    <a:pt x="1132979" y="205676"/>
                  </a:lnTo>
                  <a:lnTo>
                    <a:pt x="1139291" y="212013"/>
                  </a:lnTo>
                  <a:lnTo>
                    <a:pt x="1154849" y="212013"/>
                  </a:lnTo>
                  <a:lnTo>
                    <a:pt x="1161161" y="205676"/>
                  </a:lnTo>
                  <a:lnTo>
                    <a:pt x="1161161" y="0"/>
                  </a:lnTo>
                  <a:close/>
                </a:path>
              </a:pathLst>
            </a:custGeom>
            <a:solidFill>
              <a:srgbClr val="4178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Redwood</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City</a:t>
            </a:r>
            <a:r>
              <a:rPr kumimoji="0" lang="en-US" sz="24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&amp;</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North Fair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Oaks </a:t>
            </a:r>
            <a:r>
              <a:rPr kumimoji="0" lang="en-US" sz="2400" b="0" i="0" u="none" strike="noStrike" kern="1200" cap="none" spc="-54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Community</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Needs</a:t>
            </a:r>
            <a:r>
              <a:rPr kumimoji="0" lang="en-US" sz="2400" b="0" i="0" u="none" strike="noStrike" kern="1200" cap="none" spc="0" normalizeH="0" baseline="0" noProof="0" dirty="0">
                <a:ln>
                  <a:noFill/>
                </a:ln>
                <a:solidFill>
                  <a:prstClr val="black"/>
                </a:solidFill>
                <a:effectLst/>
                <a:uLnTx/>
                <a:uFillTx/>
                <a:latin typeface="Century Gothic"/>
                <a:ea typeface="+mn-ea"/>
                <a:cs typeface="Century Gothic"/>
              </a:rPr>
              <a:t> </a:t>
            </a:r>
            <a:r>
              <a:rPr kumimoji="0" lang="en-US" sz="2400" b="0" i="0" u="none" strike="noStrike" kern="1200" cap="none" spc="-10" normalizeH="0" baseline="0" noProof="0" dirty="0">
                <a:ln>
                  <a:noFill/>
                </a:ln>
                <a:solidFill>
                  <a:prstClr val="black"/>
                </a:solidFill>
                <a:effectLst/>
                <a:uLnTx/>
                <a:uFillTx/>
                <a:latin typeface="Century Gothic"/>
                <a:ea typeface="+mn-ea"/>
                <a:cs typeface="Century Gothic"/>
              </a:rPr>
              <a:t>Assessment </a:t>
            </a:r>
            <a:r>
              <a:rPr kumimoji="0" lang="en-US" sz="2400" b="0" i="0" u="none" strike="noStrike" kern="1200" cap="none" spc="-5" normalizeH="0" baseline="0" noProof="0" dirty="0">
                <a:ln>
                  <a:noFill/>
                </a:ln>
                <a:solidFill>
                  <a:prstClr val="black"/>
                </a:solidFill>
                <a:effectLst/>
                <a:uLnTx/>
                <a:uFillTx/>
                <a:latin typeface="Century Gothic"/>
                <a:ea typeface="+mn-ea"/>
                <a:cs typeface="Century Gothic"/>
              </a:rPr>
              <a:t> </a:t>
            </a:r>
            <a:endPar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solidFill>
                  <a:prstClr val="black"/>
                </a:solidFill>
                <a:effectLst/>
                <a:uLnTx/>
                <a:uFillTx/>
                <a:latin typeface="Century Gothic"/>
                <a:ea typeface="+mn-ea"/>
                <a:cs typeface="Century Gothic"/>
              </a:rPr>
              <a:t>Key Takeaways</a:t>
            </a:r>
            <a:endParaRPr kumimoji="0" lang="en-US" sz="2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9"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20" name="TextBox 19"/>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5"/>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697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683" y="440344"/>
            <a:ext cx="10353762" cy="970450"/>
          </a:xfrm>
        </p:spPr>
        <p:txBody>
          <a:bodyPr>
            <a:normAutofit fontScale="90000"/>
          </a:bodyPr>
          <a:lstStyle/>
          <a:p>
            <a:r>
              <a:rPr lang="en-US" dirty="0" smtClean="0">
                <a:effectLst/>
              </a:rPr>
              <a:t>Cañada: c</a:t>
            </a:r>
            <a:r>
              <a:rPr lang="en-US" dirty="0" smtClean="0"/>
              <a:t>hanging enrollment patterns during COVID…</a:t>
            </a:r>
            <a:endParaRPr lang="en-US" dirty="0"/>
          </a:p>
        </p:txBody>
      </p:sp>
      <p:sp>
        <p:nvSpPr>
          <p:cNvPr id="6" name="TextBox 5"/>
          <p:cNvSpPr txBox="1"/>
          <p:nvPr/>
        </p:nvSpPr>
        <p:spPr>
          <a:xfrm>
            <a:off x="1482689" y="1496434"/>
            <a:ext cx="96417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smtClean="0">
                <a:ln>
                  <a:noFill/>
                </a:ln>
                <a:solidFill>
                  <a:prstClr val="white"/>
                </a:solidFill>
                <a:effectLst/>
                <a:uLnTx/>
                <a:uFillTx/>
                <a:latin typeface="Calibri" panose="020F0502020204030204"/>
                <a:ea typeface="+mn-ea"/>
                <a:cs typeface="+mn-cs"/>
              </a:rPr>
              <a:t>Of our home campus students</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changes from Fall 2019 to Fall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nvPr>
        </p:nvGraphicFramePr>
        <p:xfrm>
          <a:off x="1604309" y="2413072"/>
          <a:ext cx="8029546" cy="3657600"/>
        </p:xfrm>
        <a:graphic>
          <a:graphicData uri="http://schemas.openxmlformats.org/drawingml/2006/table">
            <a:tbl>
              <a:tblPr firstRow="1" bandRow="1">
                <a:tableStyleId>{5940675A-B579-460E-94D1-54222C63F5DA}</a:tableStyleId>
              </a:tblPr>
              <a:tblGrid>
                <a:gridCol w="2715443">
                  <a:extLst>
                    <a:ext uri="{9D8B030D-6E8A-4147-A177-3AD203B41FA5}">
                      <a16:colId xmlns:a16="http://schemas.microsoft.com/office/drawing/2014/main" val="2029173915"/>
                    </a:ext>
                  </a:extLst>
                </a:gridCol>
                <a:gridCol w="5314103">
                  <a:extLst>
                    <a:ext uri="{9D8B030D-6E8A-4147-A177-3AD203B41FA5}">
                      <a16:colId xmlns:a16="http://schemas.microsoft.com/office/drawing/2014/main" val="3113039981"/>
                    </a:ext>
                  </a:extLst>
                </a:gridCol>
              </a:tblGrid>
              <a:tr h="457200">
                <a:tc>
                  <a:txBody>
                    <a:bodyPr/>
                    <a:lstStyle/>
                    <a:p>
                      <a:r>
                        <a:rPr lang="en-US" dirty="0" smtClean="0"/>
                        <a:t>ESL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3% down from 12% (149 total in Fall 21)</a:t>
                      </a:r>
                    </a:p>
                  </a:txBody>
                  <a:tcPr/>
                </a:tc>
                <a:extLst>
                  <a:ext uri="{0D108BD9-81ED-4DB2-BD59-A6C34878D82A}">
                    <a16:rowId xmlns:a16="http://schemas.microsoft.com/office/drawing/2014/main" val="1384938850"/>
                  </a:ext>
                </a:extLst>
              </a:tr>
              <a:tr h="457200">
                <a:tc>
                  <a:txBody>
                    <a:bodyPr/>
                    <a:lstStyle/>
                    <a:p>
                      <a:r>
                        <a:rPr lang="en-US" dirty="0" smtClean="0"/>
                        <a:t>Low Income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36% down from 48% </a:t>
                      </a:r>
                    </a:p>
                  </a:txBody>
                  <a:tcPr/>
                </a:tc>
                <a:extLst>
                  <a:ext uri="{0D108BD9-81ED-4DB2-BD59-A6C34878D82A}">
                    <a16:rowId xmlns:a16="http://schemas.microsoft.com/office/drawing/2014/main" val="4043192687"/>
                  </a:ext>
                </a:extLst>
              </a:tr>
              <a:tr h="457200">
                <a:tc>
                  <a:txBody>
                    <a:bodyPr/>
                    <a:lstStyle/>
                    <a:p>
                      <a:r>
                        <a:rPr lang="en-US" dirty="0" smtClean="0"/>
                        <a:t>First Time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13% down from 16% </a:t>
                      </a:r>
                    </a:p>
                  </a:txBody>
                  <a:tcPr/>
                </a:tc>
                <a:extLst>
                  <a:ext uri="{0D108BD9-81ED-4DB2-BD59-A6C34878D82A}">
                    <a16:rowId xmlns:a16="http://schemas.microsoft.com/office/drawing/2014/main" val="2891016393"/>
                  </a:ext>
                </a:extLst>
              </a:tr>
              <a:tr h="457200">
                <a:tc>
                  <a:txBody>
                    <a:bodyPr/>
                    <a:lstStyle/>
                    <a:p>
                      <a:r>
                        <a:rPr lang="en-US" dirty="0" smtClean="0"/>
                        <a:t>Continuing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55% </a:t>
                      </a:r>
                    </a:p>
                  </a:txBody>
                  <a:tcPr/>
                </a:tc>
                <a:extLst>
                  <a:ext uri="{0D108BD9-81ED-4DB2-BD59-A6C34878D82A}">
                    <a16:rowId xmlns:a16="http://schemas.microsoft.com/office/drawing/2014/main" val="2017588554"/>
                  </a:ext>
                </a:extLst>
              </a:tr>
              <a:tr h="457200">
                <a:tc>
                  <a:txBody>
                    <a:bodyPr/>
                    <a:lstStyle/>
                    <a:p>
                      <a:r>
                        <a:rPr lang="en-US" dirty="0" smtClean="0"/>
                        <a:t>Female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60%; Male: 30% down from 37%</a:t>
                      </a:r>
                    </a:p>
                  </a:txBody>
                  <a:tcPr/>
                </a:tc>
                <a:extLst>
                  <a:ext uri="{0D108BD9-81ED-4DB2-BD59-A6C34878D82A}">
                    <a16:rowId xmlns:a16="http://schemas.microsoft.com/office/drawing/2014/main" val="4232323945"/>
                  </a:ext>
                </a:extLst>
              </a:tr>
              <a:tr h="457200">
                <a:tc>
                  <a:txBody>
                    <a:bodyPr/>
                    <a:lstStyle/>
                    <a:p>
                      <a:r>
                        <a:rPr lang="en-US" dirty="0" smtClean="0"/>
                        <a:t>Degree/Transfer</a:t>
                      </a:r>
                      <a:r>
                        <a:rPr lang="en-US" baseline="0" dirty="0" smtClean="0"/>
                        <a:t> Seeking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60%</a:t>
                      </a:r>
                    </a:p>
                  </a:txBody>
                  <a:tcPr/>
                </a:tc>
                <a:extLst>
                  <a:ext uri="{0D108BD9-81ED-4DB2-BD59-A6C34878D82A}">
                    <a16:rowId xmlns:a16="http://schemas.microsoft.com/office/drawing/2014/main" val="2948032636"/>
                  </a:ext>
                </a:extLst>
              </a:tr>
              <a:tr h="457200">
                <a:tc>
                  <a:txBody>
                    <a:bodyPr/>
                    <a:lstStyle/>
                    <a:p>
                      <a:r>
                        <a:rPr lang="en-US" dirty="0" smtClean="0"/>
                        <a:t>Exploratory</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15% down from 22% </a:t>
                      </a:r>
                      <a:endParaRPr lang="en-US" sz="2000" dirty="0"/>
                    </a:p>
                  </a:txBody>
                  <a:tcPr/>
                </a:tc>
                <a:extLst>
                  <a:ext uri="{0D108BD9-81ED-4DB2-BD59-A6C34878D82A}">
                    <a16:rowId xmlns:a16="http://schemas.microsoft.com/office/drawing/2014/main" val="273548725"/>
                  </a:ext>
                </a:extLst>
              </a:tr>
              <a:tr h="457200">
                <a:tc>
                  <a:txBody>
                    <a:bodyPr/>
                    <a:lstStyle/>
                    <a:p>
                      <a:r>
                        <a:rPr lang="en-US" dirty="0" smtClean="0"/>
                        <a:t>K-12 Students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6% down from 8%</a:t>
                      </a:r>
                      <a:endParaRPr lang="en-US" sz="2000" dirty="0"/>
                    </a:p>
                  </a:txBody>
                  <a:tcPr/>
                </a:tc>
                <a:extLst>
                  <a:ext uri="{0D108BD9-81ED-4DB2-BD59-A6C34878D82A}">
                    <a16:rowId xmlns:a16="http://schemas.microsoft.com/office/drawing/2014/main" val="3316571827"/>
                  </a:ext>
                </a:extLst>
              </a:tr>
            </a:tbl>
          </a:graphicData>
        </a:graphic>
      </p:graphicFrame>
      <p:sp>
        <p:nvSpPr>
          <p:cNvPr id="12" name="TextBox 11"/>
          <p:cNvSpPr txBox="1"/>
          <p:nvPr/>
        </p:nvSpPr>
        <p:spPr>
          <a:xfrm>
            <a:off x="9877451" y="2903811"/>
            <a:ext cx="187234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Overall, no significant shifts or disproportionate impact by age or race/ethnicity.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However, our low income students are disproportionately Black and/or Latinx</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p:cNvCxnSpPr/>
          <p:nvPr/>
        </p:nvCxnSpPr>
        <p:spPr>
          <a:xfrm flipV="1">
            <a:off x="1338940" y="3819200"/>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60712" y="2413072"/>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328057" y="4330826"/>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317172" y="4831571"/>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60712" y="2903811"/>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360712" y="3394656"/>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17167" y="5299661"/>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17167" y="5712192"/>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4309" y="6156313"/>
            <a:ext cx="5594902"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Calibri" panose="020F0502020204030204"/>
                <a:ea typeface="+mn-ea"/>
                <a:cs typeface="+mn-cs"/>
              </a:rPr>
              <a:t>Home campus is defined by the SMCCCD college from which the student is seeking a degree or certificate.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3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with </a:t>
            </a:r>
            <a:r>
              <a:rPr lang="en-US" dirty="0" smtClean="0"/>
              <a:t>Equity:  Guidance</a:t>
            </a:r>
            <a:endParaRPr lang="en-US" dirty="0"/>
          </a:p>
        </p:txBody>
      </p:sp>
      <p:sp>
        <p:nvSpPr>
          <p:cNvPr id="3" name="Text Placeholder 2"/>
          <p:cNvSpPr>
            <a:spLocks noGrp="1"/>
          </p:cNvSpPr>
          <p:nvPr>
            <p:ph type="body" idx="1"/>
          </p:nvPr>
        </p:nvSpPr>
        <p:spPr/>
        <p:txBody>
          <a:bodyPr/>
          <a:lstStyle/>
          <a:p>
            <a:r>
              <a:rPr lang="en-US" dirty="0"/>
              <a:t>State &amp; System Guidance</a:t>
            </a:r>
          </a:p>
        </p:txBody>
      </p:sp>
      <p:sp>
        <p:nvSpPr>
          <p:cNvPr id="4" name="Content Placeholder 3"/>
          <p:cNvSpPr>
            <a:spLocks noGrp="1"/>
          </p:cNvSpPr>
          <p:nvPr>
            <p:ph sz="half" idx="2"/>
          </p:nvPr>
        </p:nvSpPr>
        <p:spPr>
          <a:ln>
            <a:noFill/>
          </a:ln>
        </p:spPr>
        <p:txBody>
          <a:bodyPr/>
          <a:lstStyle/>
          <a:p>
            <a:r>
              <a:rPr lang="en-US" sz="1600" dirty="0">
                <a:solidFill>
                  <a:schemeClr val="accent3">
                    <a:lumMod val="20000"/>
                    <a:lumOff val="80000"/>
                  </a:schemeClr>
                </a:solidFill>
                <a:effectLst/>
                <a:hlinkClick r:id="rId2"/>
              </a:rPr>
              <a:t>Recovery with Equity</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effectLst/>
                <a:hlinkClick r:id="rId3"/>
              </a:rPr>
              <a:t>Vision for Success:  Call to Action</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hlinkClick r:id="rId4"/>
              </a:rPr>
              <a:t>Diversity, Equity &amp; Inclusion Integration Plan</a:t>
            </a:r>
            <a:endParaRPr lang="en-US" sz="1600" dirty="0">
              <a:solidFill>
                <a:schemeClr val="accent3">
                  <a:lumMod val="20000"/>
                  <a:lumOff val="80000"/>
                </a:schemeClr>
              </a:solidFill>
            </a:endParaRPr>
          </a:p>
          <a:p>
            <a:r>
              <a:rPr lang="en-US" sz="1600" dirty="0">
                <a:solidFill>
                  <a:schemeClr val="accent3">
                    <a:lumMod val="20000"/>
                    <a:lumOff val="80000"/>
                  </a:schemeClr>
                </a:solidFill>
                <a:hlinkClick r:id="rId5"/>
              </a:rPr>
              <a:t>Guided Pathways:</a:t>
            </a:r>
            <a:r>
              <a:rPr lang="en-US" sz="1600" dirty="0">
                <a:solidFill>
                  <a:schemeClr val="accent3">
                    <a:lumMod val="20000"/>
                    <a:lumOff val="80000"/>
                  </a:schemeClr>
                </a:solidFill>
              </a:rPr>
              <a:t>  </a:t>
            </a:r>
            <a:r>
              <a:rPr lang="en-US" sz="1400" dirty="0">
                <a:solidFill>
                  <a:schemeClr val="accent3">
                    <a:lumMod val="20000"/>
                    <a:lumOff val="80000"/>
                  </a:schemeClr>
                </a:solidFill>
              </a:rPr>
              <a:t>more $$ and time</a:t>
            </a:r>
          </a:p>
          <a:p>
            <a:r>
              <a:rPr lang="en-US" sz="1600" dirty="0">
                <a:solidFill>
                  <a:schemeClr val="accent3">
                    <a:lumMod val="20000"/>
                    <a:lumOff val="80000"/>
                  </a:schemeClr>
                </a:solidFill>
                <a:hlinkClick r:id="rId6"/>
              </a:rPr>
              <a:t>Student Equity &amp; Achievement Program</a:t>
            </a:r>
            <a:r>
              <a:rPr lang="en-US" sz="1600" dirty="0"/>
              <a:t>:  </a:t>
            </a:r>
          </a:p>
          <a:p>
            <a:pPr lvl="1"/>
            <a:r>
              <a:rPr lang="en-US" sz="1400" dirty="0"/>
              <a:t>more $$ </a:t>
            </a:r>
          </a:p>
          <a:p>
            <a:pPr lvl="1"/>
            <a:r>
              <a:rPr lang="en-US" sz="1400" dirty="0">
                <a:hlinkClick r:id="rId7"/>
              </a:rPr>
              <a:t>Center for Urban Education</a:t>
            </a:r>
            <a:r>
              <a:rPr lang="en-US" sz="1400" dirty="0"/>
              <a:t> (CUE) feedback for our 2022-25 SEAP</a:t>
            </a:r>
          </a:p>
          <a:p>
            <a:endParaRPr lang="en-US" dirty="0"/>
          </a:p>
        </p:txBody>
      </p:sp>
      <p:sp>
        <p:nvSpPr>
          <p:cNvPr id="5" name="Text Placeholder 4"/>
          <p:cNvSpPr>
            <a:spLocks noGrp="1"/>
          </p:cNvSpPr>
          <p:nvPr>
            <p:ph type="body" sz="quarter" idx="3"/>
          </p:nvPr>
        </p:nvSpPr>
        <p:spPr/>
        <p:txBody>
          <a:bodyPr/>
          <a:lstStyle/>
          <a:p>
            <a:r>
              <a:rPr lang="en-US" dirty="0">
                <a:effectLst/>
              </a:rPr>
              <a:t>Cañada College</a:t>
            </a:r>
            <a:r>
              <a:rPr lang="en-US" dirty="0"/>
              <a:t> Guidance</a:t>
            </a:r>
            <a:endParaRPr lang="en-US" dirty="0">
              <a:effectLst/>
            </a:endParaRPr>
          </a:p>
        </p:txBody>
      </p:sp>
      <p:sp>
        <p:nvSpPr>
          <p:cNvPr id="6" name="Content Placeholder 5"/>
          <p:cNvSpPr>
            <a:spLocks noGrp="1"/>
          </p:cNvSpPr>
          <p:nvPr>
            <p:ph sz="quarter" idx="4"/>
          </p:nvPr>
        </p:nvSpPr>
        <p:spPr/>
        <p:txBody>
          <a:bodyPr>
            <a:normAutofit fontScale="92500"/>
          </a:bodyPr>
          <a:lstStyle/>
          <a:p>
            <a:r>
              <a:rPr lang="en-US" dirty="0">
                <a:hlinkClick r:id="rId8"/>
              </a:rPr>
              <a:t>College Mission, Vision &amp; Values</a:t>
            </a:r>
            <a:endParaRPr lang="en-US" dirty="0"/>
          </a:p>
          <a:p>
            <a:r>
              <a:rPr lang="en-US" dirty="0">
                <a:hlinkClick r:id="rId9"/>
              </a:rPr>
              <a:t>Guided Pathways implementation</a:t>
            </a:r>
            <a:endParaRPr lang="en-US" dirty="0"/>
          </a:p>
          <a:p>
            <a:r>
              <a:rPr lang="en-US" dirty="0">
                <a:hlinkClick r:id="rId10"/>
              </a:rPr>
              <a:t>Student Equity &amp; Achievement Plan </a:t>
            </a:r>
            <a:endParaRPr lang="en-US" dirty="0"/>
          </a:p>
          <a:p>
            <a:r>
              <a:rPr lang="en-US" dirty="0">
                <a:hlinkClick r:id="rId11"/>
              </a:rPr>
              <a:t>College Antiracism Task Force Recommendations</a:t>
            </a:r>
            <a:endParaRPr lang="en-US" dirty="0"/>
          </a:p>
          <a:p>
            <a:r>
              <a:rPr lang="en-US" dirty="0">
                <a:hlinkClick r:id="rId12"/>
              </a:rPr>
              <a:t>Cultural Center Focus Group Recommendations</a:t>
            </a:r>
            <a:endParaRPr lang="en-US" dirty="0"/>
          </a:p>
          <a:p>
            <a:r>
              <a:rPr lang="en-US" dirty="0">
                <a:hlinkClick r:id="rId13"/>
              </a:rPr>
              <a:t>Faculty, Staff, Student Survey Results</a:t>
            </a:r>
            <a:endParaRPr lang="en-US" dirty="0"/>
          </a:p>
          <a:p>
            <a:r>
              <a:rPr lang="en-US" dirty="0">
                <a:hlinkClick r:id="rId14"/>
              </a:rPr>
              <a:t>National Assessment of Collegiate Campus Climates </a:t>
            </a:r>
            <a:r>
              <a:rPr lang="en-US" dirty="0"/>
              <a:t>(NACCC) student survey results (expected September)</a:t>
            </a:r>
          </a:p>
          <a:p>
            <a:endParaRPr lang="en-US" dirty="0"/>
          </a:p>
          <a:p>
            <a:endParaRPr lang="en-US" dirty="0"/>
          </a:p>
        </p:txBody>
      </p:sp>
    </p:spTree>
    <p:extLst>
      <p:ext uri="{BB962C8B-B14F-4D97-AF65-F5344CB8AC3E}">
        <p14:creationId xmlns:p14="http://schemas.microsoft.com/office/powerpoint/2010/main" val="2864335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 y="2"/>
          <a:ext cx="12191998" cy="6956489"/>
        </p:xfrm>
        <a:graphic>
          <a:graphicData uri="http://schemas.openxmlformats.org/drawingml/2006/table">
            <a:tbl>
              <a:tblPr firstRow="1" bandRow="1">
                <a:tableStyleId>{5C22544A-7EE6-4342-B048-85BDC9FD1C3A}</a:tableStyleId>
              </a:tblPr>
              <a:tblGrid>
                <a:gridCol w="2473691">
                  <a:extLst>
                    <a:ext uri="{9D8B030D-6E8A-4147-A177-3AD203B41FA5}">
                      <a16:colId xmlns:a16="http://schemas.microsoft.com/office/drawing/2014/main" val="360353572"/>
                    </a:ext>
                  </a:extLst>
                </a:gridCol>
                <a:gridCol w="1240071">
                  <a:extLst>
                    <a:ext uri="{9D8B030D-6E8A-4147-A177-3AD203B41FA5}">
                      <a16:colId xmlns:a16="http://schemas.microsoft.com/office/drawing/2014/main" val="1059487302"/>
                    </a:ext>
                  </a:extLst>
                </a:gridCol>
                <a:gridCol w="1259054">
                  <a:extLst>
                    <a:ext uri="{9D8B030D-6E8A-4147-A177-3AD203B41FA5}">
                      <a16:colId xmlns:a16="http://schemas.microsoft.com/office/drawing/2014/main" val="3846449828"/>
                    </a:ext>
                  </a:extLst>
                </a:gridCol>
                <a:gridCol w="1340576">
                  <a:extLst>
                    <a:ext uri="{9D8B030D-6E8A-4147-A177-3AD203B41FA5}">
                      <a16:colId xmlns:a16="http://schemas.microsoft.com/office/drawing/2014/main" val="1538576391"/>
                    </a:ext>
                  </a:extLst>
                </a:gridCol>
                <a:gridCol w="1304344">
                  <a:extLst>
                    <a:ext uri="{9D8B030D-6E8A-4147-A177-3AD203B41FA5}">
                      <a16:colId xmlns:a16="http://schemas.microsoft.com/office/drawing/2014/main" val="2097506968"/>
                    </a:ext>
                  </a:extLst>
                </a:gridCol>
                <a:gridCol w="1068838">
                  <a:extLst>
                    <a:ext uri="{9D8B030D-6E8A-4147-A177-3AD203B41FA5}">
                      <a16:colId xmlns:a16="http://schemas.microsoft.com/office/drawing/2014/main" val="4215238395"/>
                    </a:ext>
                  </a:extLst>
                </a:gridCol>
                <a:gridCol w="1195649">
                  <a:extLst>
                    <a:ext uri="{9D8B030D-6E8A-4147-A177-3AD203B41FA5}">
                      <a16:colId xmlns:a16="http://schemas.microsoft.com/office/drawing/2014/main" val="471394366"/>
                    </a:ext>
                  </a:extLst>
                </a:gridCol>
                <a:gridCol w="1204707">
                  <a:extLst>
                    <a:ext uri="{9D8B030D-6E8A-4147-A177-3AD203B41FA5}">
                      <a16:colId xmlns:a16="http://schemas.microsoft.com/office/drawing/2014/main" val="4203598990"/>
                    </a:ext>
                  </a:extLst>
                </a:gridCol>
                <a:gridCol w="1105068">
                  <a:extLst>
                    <a:ext uri="{9D8B030D-6E8A-4147-A177-3AD203B41FA5}">
                      <a16:colId xmlns:a16="http://schemas.microsoft.com/office/drawing/2014/main" val="2192536186"/>
                    </a:ext>
                  </a:extLst>
                </a:gridCol>
              </a:tblGrid>
              <a:tr h="1062896">
                <a:tc>
                  <a:txBody>
                    <a:bodyPr/>
                    <a:lstStyle/>
                    <a:p>
                      <a:pPr algn="ctr"/>
                      <a:r>
                        <a:rPr lang="en-US" dirty="0"/>
                        <a:t>Equity &amp; Antiracism Area</a:t>
                      </a:r>
                      <a:r>
                        <a:rPr lang="en-US" baseline="0" dirty="0"/>
                        <a:t> of Focus</a:t>
                      </a:r>
                      <a:endParaRPr lang="en-US" dirty="0"/>
                    </a:p>
                  </a:txBody>
                  <a:tcPr anchor="ctr">
                    <a:solidFill>
                      <a:srgbClr val="006342"/>
                    </a:solidFill>
                  </a:tcPr>
                </a:tc>
                <a:tc>
                  <a:txBody>
                    <a:bodyPr/>
                    <a:lstStyle/>
                    <a:p>
                      <a:pPr algn="ctr"/>
                      <a:r>
                        <a:rPr lang="en-US" sz="1600" dirty="0"/>
                        <a:t>Recovery with Equity (CA)</a:t>
                      </a:r>
                      <a:endParaRPr lang="en-US" dirty="0"/>
                    </a:p>
                  </a:txBody>
                  <a:tcPr anchor="ctr">
                    <a:solidFill>
                      <a:srgbClr val="006342"/>
                    </a:solidFill>
                  </a:tcPr>
                </a:tc>
                <a:tc>
                  <a:txBody>
                    <a:bodyPr/>
                    <a:lstStyle/>
                    <a:p>
                      <a:pPr algn="ctr"/>
                      <a:r>
                        <a:rPr lang="en-US" sz="1600" dirty="0"/>
                        <a:t>Chancellor’s Call to</a:t>
                      </a:r>
                      <a:r>
                        <a:rPr lang="en-US" sz="1600" baseline="0" dirty="0"/>
                        <a:t> Action</a:t>
                      </a:r>
                      <a:endParaRPr lang="en-US" sz="1600" dirty="0"/>
                    </a:p>
                  </a:txBody>
                  <a:tcPr anchor="ctr">
                    <a:solidFill>
                      <a:srgbClr val="006342"/>
                    </a:solidFill>
                  </a:tcPr>
                </a:tc>
                <a:tc>
                  <a:txBody>
                    <a:bodyPr/>
                    <a:lstStyle/>
                    <a:p>
                      <a:pPr algn="ctr"/>
                      <a:r>
                        <a:rPr lang="en-US" sz="1600" dirty="0"/>
                        <a:t>College </a:t>
                      </a:r>
                      <a:r>
                        <a:rPr lang="en-US" sz="1600" dirty="0" smtClean="0"/>
                        <a:t>&amp; District Antiracism </a:t>
                      </a:r>
                      <a:r>
                        <a:rPr lang="en-US" sz="1600" dirty="0"/>
                        <a:t>TF Recs</a:t>
                      </a:r>
                    </a:p>
                  </a:txBody>
                  <a:tcPr anchor="ctr">
                    <a:solidFill>
                      <a:srgbClr val="006342"/>
                    </a:solidFill>
                  </a:tcPr>
                </a:tc>
                <a:tc>
                  <a:txBody>
                    <a:bodyPr/>
                    <a:lstStyle/>
                    <a:p>
                      <a:pPr algn="ctr"/>
                      <a:r>
                        <a:rPr lang="en-US" sz="1600" dirty="0"/>
                        <a:t>Cultural Center Focus Group</a:t>
                      </a:r>
                      <a:r>
                        <a:rPr lang="en-US" sz="1600" baseline="0" dirty="0"/>
                        <a:t> Recs</a:t>
                      </a:r>
                      <a:endParaRPr lang="en-US" sz="1600" dirty="0"/>
                    </a:p>
                  </a:txBody>
                  <a:tcPr anchor="ctr">
                    <a:solidFill>
                      <a:srgbClr val="006342"/>
                    </a:solidFill>
                  </a:tcPr>
                </a:tc>
                <a:tc>
                  <a:txBody>
                    <a:bodyPr/>
                    <a:lstStyle/>
                    <a:p>
                      <a:pPr algn="ctr"/>
                      <a:r>
                        <a:rPr lang="en-US" sz="1600" dirty="0"/>
                        <a:t>Guided Pathways</a:t>
                      </a:r>
                    </a:p>
                  </a:txBody>
                  <a:tcPr anchor="ctr">
                    <a:solidFill>
                      <a:srgbClr val="006342"/>
                    </a:solidFill>
                  </a:tcPr>
                </a:tc>
                <a:tc>
                  <a:txBody>
                    <a:bodyPr/>
                    <a:lstStyle/>
                    <a:p>
                      <a:pPr algn="ctr"/>
                      <a:r>
                        <a:rPr lang="en-US" sz="1600" dirty="0"/>
                        <a:t>Student</a:t>
                      </a:r>
                      <a:r>
                        <a:rPr lang="en-US" sz="1600" baseline="0" dirty="0"/>
                        <a:t> Equity &amp; </a:t>
                      </a:r>
                      <a:r>
                        <a:rPr lang="en-US" sz="1600" baseline="0" dirty="0" err="1"/>
                        <a:t>Achvmnt</a:t>
                      </a:r>
                      <a:r>
                        <a:rPr lang="en-US" sz="1600" baseline="0" dirty="0"/>
                        <a:t> Plan</a:t>
                      </a:r>
                      <a:endParaRPr lang="en-US" sz="1600" dirty="0"/>
                    </a:p>
                  </a:txBody>
                  <a:tcPr anchor="ctr">
                    <a:solidFill>
                      <a:srgbClr val="006342"/>
                    </a:solidFill>
                  </a:tcPr>
                </a:tc>
                <a:tc>
                  <a:txBody>
                    <a:bodyPr/>
                    <a:lstStyle/>
                    <a:p>
                      <a:pPr algn="ctr"/>
                      <a:r>
                        <a:rPr lang="en-US" sz="1600" dirty="0"/>
                        <a:t>EMP Strategic</a:t>
                      </a:r>
                      <a:r>
                        <a:rPr lang="en-US" sz="1600" baseline="0" dirty="0"/>
                        <a:t> Initiative</a:t>
                      </a:r>
                      <a:endParaRPr lang="en-US" sz="1600" dirty="0"/>
                    </a:p>
                  </a:txBody>
                  <a:tcPr anchor="ctr">
                    <a:solidFill>
                      <a:srgbClr val="006342"/>
                    </a:solidFill>
                  </a:tcPr>
                </a:tc>
                <a:tc>
                  <a:txBody>
                    <a:bodyPr/>
                    <a:lstStyle/>
                    <a:p>
                      <a:pPr algn="ctr"/>
                      <a:r>
                        <a:rPr lang="en-US" sz="1600" dirty="0"/>
                        <a:t>Progress</a:t>
                      </a:r>
                      <a:r>
                        <a:rPr lang="en-US" sz="1600" baseline="0" dirty="0"/>
                        <a:t> last year</a:t>
                      </a:r>
                      <a:endParaRPr lang="en-US" sz="1600" dirty="0"/>
                    </a:p>
                  </a:txBody>
                  <a:tcPr anchor="ctr">
                    <a:solidFill>
                      <a:srgbClr val="006342"/>
                    </a:solidFill>
                  </a:tcPr>
                </a:tc>
                <a:extLst>
                  <a:ext uri="{0D108BD9-81ED-4DB2-BD59-A6C34878D82A}">
                    <a16:rowId xmlns:a16="http://schemas.microsoft.com/office/drawing/2014/main" val="1132016796"/>
                  </a:ext>
                </a:extLst>
              </a:tr>
              <a:tr h="701754">
                <a:tc>
                  <a:txBody>
                    <a:bodyPr/>
                    <a:lstStyle/>
                    <a:p>
                      <a:r>
                        <a:rPr lang="en-US" sz="1400" dirty="0"/>
                        <a:t>Hiring</a:t>
                      </a:r>
                    </a:p>
                  </a:txBody>
                  <a:tcPr anchor="ct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1251344666"/>
                  </a:ext>
                </a:extLst>
              </a:tr>
              <a:tr h="701754">
                <a:tc>
                  <a:txBody>
                    <a:bodyPr/>
                    <a:lstStyle/>
                    <a:p>
                      <a:r>
                        <a:rPr lang="en-US" sz="1400" dirty="0"/>
                        <a:t>Professional Development </a:t>
                      </a:r>
                    </a:p>
                  </a:txBody>
                  <a:tcPr anchor="ct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2889224892"/>
                  </a:ext>
                </a:extLst>
              </a:tr>
              <a:tr h="701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Create a sense of belonging</a:t>
                      </a:r>
                    </a:p>
                  </a:txBody>
                  <a:tcPr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665763892"/>
                  </a:ext>
                </a:extLst>
              </a:tr>
              <a:tr h="856643">
                <a:tc>
                  <a:txBody>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Ensure channels for safe reporting and addressing instances of </a:t>
                      </a:r>
                      <a:r>
                        <a:rPr lang="en-US" sz="1400" kern="1200" dirty="0" err="1">
                          <a:solidFill>
                            <a:schemeClr val="dk1"/>
                          </a:solidFill>
                          <a:latin typeface="+mn-lt"/>
                          <a:ea typeface="+mn-ea"/>
                          <a:cs typeface="+mn-cs"/>
                        </a:rPr>
                        <a:t>microaggression</a:t>
                      </a:r>
                      <a:r>
                        <a:rPr lang="en-US" sz="1400" kern="1200" dirty="0">
                          <a:solidFill>
                            <a:schemeClr val="dk1"/>
                          </a:solidFill>
                          <a:latin typeface="+mn-lt"/>
                          <a:ea typeface="+mn-ea"/>
                          <a:cs typeface="+mn-cs"/>
                        </a:rPr>
                        <a:t>, harassment or discrimination</a:t>
                      </a:r>
                    </a:p>
                  </a:txBody>
                  <a:tcPr marL="6350" marR="6350" marT="6350" marB="0"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extLst>
                  <a:ext uri="{0D108BD9-81ED-4DB2-BD59-A6C34878D82A}">
                    <a16:rowId xmlns:a16="http://schemas.microsoft.com/office/drawing/2014/main" val="2069652434"/>
                  </a:ext>
                </a:extLst>
              </a:tr>
              <a:tr h="9748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Re-envision curricula across disciplines to be antiracist and equity-centered</a:t>
                      </a:r>
                    </a:p>
                  </a:txBody>
                  <a:tcPr anchor="ct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extLst>
                  <a:ext uri="{0D108BD9-81ED-4DB2-BD59-A6C34878D82A}">
                    <a16:rowId xmlns:a16="http://schemas.microsoft.com/office/drawing/2014/main" val="937059364"/>
                  </a:ext>
                </a:extLst>
              </a:tr>
              <a:tr h="974879">
                <a:tc>
                  <a:txBody>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Integrate work-based learning throughout the disciplines</a:t>
                      </a:r>
                    </a:p>
                  </a:txBody>
                  <a:tcPr marL="6350" marR="6350" marT="6350" marB="0"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smtClean="0"/>
                        <a:t>X</a:t>
                      </a:r>
                      <a:endParaRPr lang="en-US" sz="1400" dirty="0"/>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extLst>
                  <a:ext uri="{0D108BD9-81ED-4DB2-BD59-A6C34878D82A}">
                    <a16:rowId xmlns:a16="http://schemas.microsoft.com/office/drawing/2014/main" val="3046896263"/>
                  </a:ext>
                </a:extLst>
              </a:tr>
              <a:tr h="974879">
                <a:tc>
                  <a:txBody>
                    <a:bodyPr/>
                    <a:lstStyle/>
                    <a:p>
                      <a:pPr marL="57150" indent="0" algn="l" fontAlgn="ctr"/>
                      <a:r>
                        <a:rPr lang="en-US" sz="1400" kern="1200" dirty="0">
                          <a:solidFill>
                            <a:schemeClr val="dk1"/>
                          </a:solidFill>
                          <a:latin typeface="+mn-lt"/>
                          <a:ea typeface="+mn-ea"/>
                          <a:cs typeface="+mn-cs"/>
                        </a:rPr>
                        <a:t>Work with our K12 partners to identify and dismantle barriers to A-G and early college course completion for all learners</a:t>
                      </a:r>
                    </a:p>
                  </a:txBody>
                  <a:tcPr marL="6350" marR="6350" marT="6350" marB="0" anchor="ctr"/>
                </a:tc>
                <a:tc>
                  <a:txBody>
                    <a:bodyPr/>
                    <a:lstStyle/>
                    <a:p>
                      <a:pPr algn="ctr"/>
                      <a:r>
                        <a:rPr lang="en-US" sz="1400" dirty="0"/>
                        <a:t>X</a:t>
                      </a:r>
                    </a:p>
                  </a:txBody>
                  <a:tcPr anchor="ctr">
                    <a:solidFill>
                      <a:schemeClr val="tx2">
                        <a:lumMod val="75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endParaRPr lang="en-US" sz="1400" dirty="0"/>
                    </a:p>
                  </a:txBody>
                  <a:tcPr anchor="ctr">
                    <a:solidFill>
                      <a:schemeClr val="accent3">
                        <a:lumMod val="20000"/>
                        <a:lumOff val="80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tc>
                  <a:txBody>
                    <a:bodyPr/>
                    <a:lstStyle/>
                    <a:p>
                      <a:pPr algn="ctr"/>
                      <a:r>
                        <a:rPr lang="en-US" sz="1400" dirty="0"/>
                        <a:t>X</a:t>
                      </a:r>
                    </a:p>
                  </a:txBody>
                  <a:tcPr anchor="ctr">
                    <a:solidFill>
                      <a:schemeClr val="tx2">
                        <a:lumMod val="75000"/>
                      </a:schemeClr>
                    </a:solidFill>
                  </a:tcPr>
                </a:tc>
                <a:extLst>
                  <a:ext uri="{0D108BD9-81ED-4DB2-BD59-A6C34878D82A}">
                    <a16:rowId xmlns:a16="http://schemas.microsoft.com/office/drawing/2014/main" val="335863872"/>
                  </a:ext>
                </a:extLst>
              </a:tr>
            </a:tbl>
          </a:graphicData>
        </a:graphic>
      </p:graphicFrame>
    </p:spTree>
    <p:extLst>
      <p:ext uri="{BB962C8B-B14F-4D97-AF65-F5344CB8AC3E}">
        <p14:creationId xmlns:p14="http://schemas.microsoft.com/office/powerpoint/2010/main" val="2774029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3090" y="79261"/>
            <a:ext cx="10862441" cy="6778739"/>
          </a:xfrm>
          <a:prstGeom prst="rect">
            <a:avLst/>
          </a:prstGeom>
        </p:spPr>
      </p:pic>
      <p:sp>
        <p:nvSpPr>
          <p:cNvPr id="3" name="TextBox 2"/>
          <p:cNvSpPr txBox="1"/>
          <p:nvPr/>
        </p:nvSpPr>
        <p:spPr>
          <a:xfrm rot="16200000">
            <a:off x="-2878113" y="3198183"/>
            <a:ext cx="695030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Cañada </a:t>
            </a: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Antiracism Task Force Recommended Actions (approved by PBC)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707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Antiracism Council</a:t>
            </a:r>
            <a:endParaRPr lang="en-US" dirty="0"/>
          </a:p>
        </p:txBody>
      </p:sp>
      <p:sp>
        <p:nvSpPr>
          <p:cNvPr id="3" name="Content Placeholder 2"/>
          <p:cNvSpPr>
            <a:spLocks noGrp="1"/>
          </p:cNvSpPr>
          <p:nvPr>
            <p:ph idx="1"/>
          </p:nvPr>
        </p:nvSpPr>
        <p:spPr/>
        <p:txBody>
          <a:bodyPr>
            <a:normAutofit/>
          </a:bodyPr>
          <a:lstStyle/>
          <a:p>
            <a:pPr marL="36900" indent="0">
              <a:buNone/>
            </a:pPr>
            <a:r>
              <a:rPr lang="en-US" b="1" dirty="0">
                <a:effectLst/>
              </a:rPr>
              <a:t>The </a:t>
            </a:r>
            <a:r>
              <a:rPr lang="en-US" b="1" dirty="0" smtClean="0">
                <a:effectLst/>
              </a:rPr>
              <a:t>SMCCCD Antiracism </a:t>
            </a:r>
            <a:r>
              <a:rPr lang="en-US" b="1" dirty="0">
                <a:effectLst/>
              </a:rPr>
              <a:t>Council is focusing on </a:t>
            </a:r>
            <a:r>
              <a:rPr lang="en-US" b="1" dirty="0" smtClean="0">
                <a:effectLst/>
              </a:rPr>
              <a:t>three areas:</a:t>
            </a:r>
            <a:endParaRPr lang="en-US" b="1" dirty="0">
              <a:effectLst/>
            </a:endParaRPr>
          </a:p>
          <a:p>
            <a:pPr marL="36900" indent="0">
              <a:buNone/>
            </a:pPr>
            <a:r>
              <a:rPr lang="en-US" dirty="0">
                <a:effectLst/>
              </a:rPr>
              <a:t> </a:t>
            </a:r>
          </a:p>
          <a:p>
            <a:pPr marL="494100" indent="-457200">
              <a:buFont typeface="+mj-lt"/>
              <a:buAutoNum type="arabicParenR"/>
            </a:pPr>
            <a:r>
              <a:rPr lang="en-US" dirty="0" smtClean="0">
                <a:effectLst/>
              </a:rPr>
              <a:t>District </a:t>
            </a:r>
            <a:r>
              <a:rPr lang="en-US" dirty="0">
                <a:effectLst/>
              </a:rPr>
              <a:t>Policies and Procedures like the District’s mission, vision statement and common antiracism glossary.</a:t>
            </a:r>
          </a:p>
          <a:p>
            <a:pPr marL="494100" indent="-457200">
              <a:buFont typeface="+mj-lt"/>
              <a:buAutoNum type="arabicParenR"/>
            </a:pPr>
            <a:r>
              <a:rPr lang="en-US" dirty="0" smtClean="0">
                <a:effectLst/>
              </a:rPr>
              <a:t>Curriculum</a:t>
            </a:r>
            <a:r>
              <a:rPr lang="en-US" dirty="0">
                <a:effectLst/>
              </a:rPr>
              <a:t>, infusing cultural relevant teaching in curriculum, audit of curriculum courses.</a:t>
            </a:r>
          </a:p>
          <a:p>
            <a:pPr marL="494100" indent="-457200">
              <a:buFont typeface="+mj-lt"/>
              <a:buAutoNum type="arabicParenR"/>
            </a:pPr>
            <a:r>
              <a:rPr lang="en-US" dirty="0" smtClean="0">
                <a:effectLst/>
              </a:rPr>
              <a:t>Equal </a:t>
            </a:r>
            <a:r>
              <a:rPr lang="en-US" dirty="0">
                <a:effectLst/>
              </a:rPr>
              <a:t>Employment Opportunity focusing on antiracism professional development courses for employees known as IDEAL – Inclusion, Diversity, Equity, Antiracism Leadership.  Employees will be able to take courses that enrich their understanding of the above areas and how to incorporate them into practice.</a:t>
            </a:r>
          </a:p>
          <a:p>
            <a:endParaRPr lang="en-US" dirty="0"/>
          </a:p>
        </p:txBody>
      </p:sp>
    </p:spTree>
    <p:extLst>
      <p:ext uri="{BB962C8B-B14F-4D97-AF65-F5344CB8AC3E}">
        <p14:creationId xmlns:p14="http://schemas.microsoft.com/office/powerpoint/2010/main" val="254342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Retreat Agenda Overview</a:t>
            </a:r>
            <a:endParaRPr lang="en-US" dirty="0"/>
          </a:p>
        </p:txBody>
      </p:sp>
      <p:graphicFrame>
        <p:nvGraphicFramePr>
          <p:cNvPr id="4" name="Content Placeholder 3"/>
          <p:cNvGraphicFramePr>
            <a:graphicFrameLocks noGrp="1"/>
          </p:cNvGraphicFramePr>
          <p:nvPr>
            <p:ph idx="1"/>
            <p:extLst/>
          </p:nvPr>
        </p:nvGraphicFramePr>
        <p:xfrm>
          <a:off x="914400" y="1731963"/>
          <a:ext cx="10353675" cy="4668520"/>
        </p:xfrm>
        <a:graphic>
          <a:graphicData uri="http://schemas.openxmlformats.org/drawingml/2006/table">
            <a:tbl>
              <a:tblPr firstRow="1" bandRow="1">
                <a:tableStyleId>{0E3FDE45-AF77-4B5C-9715-49D594BDF05E}</a:tableStyleId>
              </a:tblPr>
              <a:tblGrid>
                <a:gridCol w="4392118">
                  <a:extLst>
                    <a:ext uri="{9D8B030D-6E8A-4147-A177-3AD203B41FA5}">
                      <a16:colId xmlns:a16="http://schemas.microsoft.com/office/drawing/2014/main" val="870965112"/>
                    </a:ext>
                  </a:extLst>
                </a:gridCol>
                <a:gridCol w="1611443">
                  <a:extLst>
                    <a:ext uri="{9D8B030D-6E8A-4147-A177-3AD203B41FA5}">
                      <a16:colId xmlns:a16="http://schemas.microsoft.com/office/drawing/2014/main" val="143381207"/>
                    </a:ext>
                  </a:extLst>
                </a:gridCol>
                <a:gridCol w="4350114">
                  <a:extLst>
                    <a:ext uri="{9D8B030D-6E8A-4147-A177-3AD203B41FA5}">
                      <a16:colId xmlns:a16="http://schemas.microsoft.com/office/drawing/2014/main" val="1373404067"/>
                    </a:ext>
                  </a:extLst>
                </a:gridCol>
              </a:tblGrid>
              <a:tr h="370840">
                <a:tc>
                  <a:txBody>
                    <a:bodyPr/>
                    <a:lstStyle/>
                    <a:p>
                      <a:pPr algn="ctr"/>
                      <a:r>
                        <a:rPr lang="en-US" dirty="0" smtClean="0"/>
                        <a:t>DAY 1</a:t>
                      </a:r>
                      <a:endParaRPr lang="en-US" dirty="0"/>
                    </a:p>
                  </a:txBody>
                  <a:tcPr>
                    <a:lnR>
                      <a:noFill/>
                    </a:ln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DAY 2</a:t>
                      </a:r>
                      <a:endParaRPr lang="en-US" dirty="0"/>
                    </a:p>
                  </a:txBody>
                  <a:tcPr>
                    <a:lnL>
                      <a:noFill/>
                    </a:lnL>
                  </a:tcPr>
                </a:tc>
                <a:extLst>
                  <a:ext uri="{0D108BD9-81ED-4DB2-BD59-A6C34878D82A}">
                    <a16:rowId xmlns:a16="http://schemas.microsoft.com/office/drawing/2014/main" val="3346028086"/>
                  </a:ext>
                </a:extLst>
              </a:tr>
              <a:tr h="370840">
                <a:tc>
                  <a:txBody>
                    <a:bodyPr/>
                    <a:lstStyle/>
                    <a:p>
                      <a:r>
                        <a:rPr lang="en-US" dirty="0" smtClean="0"/>
                        <a:t>Hear from our student</a:t>
                      </a:r>
                      <a:r>
                        <a:rPr lang="en-US" baseline="0" dirty="0" smtClean="0"/>
                        <a:t> leaders</a:t>
                      </a:r>
                      <a:endParaRPr lang="en-US" dirty="0"/>
                    </a:p>
                  </a:txBody>
                  <a:tcPr>
                    <a:lnR>
                      <a:noFill/>
                    </a:lnR>
                  </a:tcPr>
                </a:tc>
                <a:tc>
                  <a:txBody>
                    <a:bodyPr/>
                    <a:lstStyle/>
                    <a:p>
                      <a:endParaRPr lang="en-US" dirty="0"/>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dirty="0" smtClean="0"/>
                        <a:t>Preparing for a</a:t>
                      </a:r>
                      <a:r>
                        <a:rPr lang="en-US" baseline="0" dirty="0" smtClean="0"/>
                        <a:t> new 5-year Educational Master Plan</a:t>
                      </a:r>
                      <a:endParaRPr lang="en-US" dirty="0"/>
                    </a:p>
                  </a:txBody>
                  <a:tcPr>
                    <a:lnL>
                      <a:noFill/>
                    </a:lnL>
                  </a:tcPr>
                </a:tc>
                <a:extLst>
                  <a:ext uri="{0D108BD9-81ED-4DB2-BD59-A6C34878D82A}">
                    <a16:rowId xmlns:a16="http://schemas.microsoft.com/office/drawing/2014/main" val="394338758"/>
                  </a:ext>
                </a:extLst>
              </a:tr>
              <a:tr h="370840">
                <a:tc>
                  <a:txBody>
                    <a:bodyPr/>
                    <a:lstStyle/>
                    <a:p>
                      <a:r>
                        <a:rPr lang="en-US" dirty="0" smtClean="0"/>
                        <a:t>Review</a:t>
                      </a:r>
                      <a:r>
                        <a:rPr lang="en-US" baseline="0" dirty="0" smtClean="0"/>
                        <a:t> progress we made last year</a:t>
                      </a:r>
                      <a:endParaRPr lang="en-US" dirty="0"/>
                    </a:p>
                  </a:txBody>
                  <a:tcPr>
                    <a:lnR>
                      <a:noFill/>
                    </a:lnR>
                  </a:tcPr>
                </a:tc>
                <a:tc>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dirty="0" smtClean="0"/>
                        <a:t>Reviewing our college goals and progress</a:t>
                      </a:r>
                      <a:r>
                        <a:rPr lang="en-US" baseline="0" dirty="0" smtClean="0"/>
                        <a:t> we have made in achieving them</a:t>
                      </a:r>
                      <a:endParaRPr lang="en-US" dirty="0"/>
                    </a:p>
                  </a:txBody>
                  <a:tcPr>
                    <a:lnL>
                      <a:noFill/>
                    </a:lnL>
                  </a:tcPr>
                </a:tc>
                <a:extLst>
                  <a:ext uri="{0D108BD9-81ED-4DB2-BD59-A6C34878D82A}">
                    <a16:rowId xmlns:a16="http://schemas.microsoft.com/office/drawing/2014/main" val="594487"/>
                  </a:ext>
                </a:extLst>
              </a:tr>
              <a:tr h="370840">
                <a:tc>
                  <a:txBody>
                    <a:bodyPr/>
                    <a:lstStyle/>
                    <a:p>
                      <a:r>
                        <a:rPr lang="en-US" dirty="0" smtClean="0"/>
                        <a:t>Prepare to return to campus</a:t>
                      </a:r>
                      <a:endParaRPr lang="en-US" dirty="0"/>
                    </a:p>
                  </a:txBody>
                  <a:tcPr>
                    <a:lnR>
                      <a:noFill/>
                    </a:lnR>
                  </a:tcPr>
                </a:tc>
                <a:tc>
                  <a:txBody>
                    <a:bodyPr/>
                    <a:lstStyle/>
                    <a:p>
                      <a:endParaRPr lang="en-US"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dirty="0" smtClean="0"/>
                        <a:t>Based</a:t>
                      </a:r>
                      <a:r>
                        <a:rPr lang="en-US" baseline="0" dirty="0" smtClean="0"/>
                        <a:t> on our existing goals and strategic initiatives – what should be our focus in 2021-22?</a:t>
                      </a:r>
                      <a:endParaRPr lang="en-US" dirty="0"/>
                    </a:p>
                  </a:txBody>
                  <a:tcPr>
                    <a:lnL>
                      <a:noFill/>
                    </a:lnL>
                  </a:tcPr>
                </a:tc>
                <a:extLst>
                  <a:ext uri="{0D108BD9-81ED-4DB2-BD59-A6C34878D82A}">
                    <a16:rowId xmlns:a16="http://schemas.microsoft.com/office/drawing/2014/main" val="1701852304"/>
                  </a:ext>
                </a:extLst>
              </a:tr>
              <a:tr h="370840">
                <a:tc>
                  <a:txBody>
                    <a:bodyPr/>
                    <a:lstStyle/>
                    <a:p>
                      <a:r>
                        <a:rPr lang="en-US" dirty="0" smtClean="0"/>
                        <a:t>Consider the impacts of the pandemic on our community and imagine what “Recovery</a:t>
                      </a:r>
                      <a:r>
                        <a:rPr lang="en-US" baseline="0" dirty="0" smtClean="0"/>
                        <a:t> with Equity” might look like</a:t>
                      </a:r>
                      <a:endParaRPr lang="en-US" dirty="0"/>
                    </a:p>
                  </a:txBody>
                  <a:tcPr>
                    <a:lnR>
                      <a:noFill/>
                    </a:lnR>
                  </a:tcPr>
                </a:tc>
                <a:tc>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dirty="0" smtClean="0"/>
                        <a:t>Breakout groups refine our strategic priorities and action items for 2021-22</a:t>
                      </a:r>
                      <a:endParaRPr lang="en-US" dirty="0"/>
                    </a:p>
                  </a:txBody>
                  <a:tcPr>
                    <a:lnL>
                      <a:noFill/>
                    </a:lnL>
                  </a:tcPr>
                </a:tc>
                <a:extLst>
                  <a:ext uri="{0D108BD9-81ED-4DB2-BD59-A6C34878D82A}">
                    <a16:rowId xmlns:a16="http://schemas.microsoft.com/office/drawing/2014/main" val="2325867637"/>
                  </a:ext>
                </a:extLst>
              </a:tr>
              <a:tr h="370840">
                <a:tc>
                  <a:txBody>
                    <a:bodyPr/>
                    <a:lstStyle/>
                    <a:p>
                      <a:r>
                        <a:rPr lang="en-US" dirty="0" smtClean="0">
                          <a:effectLst/>
                        </a:rPr>
                        <a:t>Facilitated</a:t>
                      </a:r>
                      <a:r>
                        <a:rPr lang="en-US" baseline="0" dirty="0" smtClean="0">
                          <a:effectLst/>
                        </a:rPr>
                        <a:t> Workshop:  C</a:t>
                      </a:r>
                      <a:r>
                        <a:rPr lang="en-US" dirty="0" smtClean="0">
                          <a:effectLst/>
                        </a:rPr>
                        <a:t>larify as a community what racial and cultural equity systems and barriers need to be clearly named and addressed</a:t>
                      </a:r>
                      <a:endParaRPr lang="en-US" dirty="0"/>
                    </a:p>
                  </a:txBody>
                  <a:tcPr>
                    <a:lnR>
                      <a:noFill/>
                    </a:lnR>
                  </a:tcPr>
                </a:tc>
                <a:tc>
                  <a:txBody>
                    <a:bodyPr/>
                    <a:lstStyle/>
                    <a:p>
                      <a:endParaRPr lang="en-US" dirty="0"/>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dirty="0" smtClean="0"/>
                        <a:t>Outcome:  a new Annual</a:t>
                      </a:r>
                      <a:r>
                        <a:rPr lang="en-US" baseline="0" dirty="0" smtClean="0"/>
                        <a:t> Plan for the coming academic year</a:t>
                      </a:r>
                      <a:endParaRPr lang="en-US" dirty="0"/>
                    </a:p>
                  </a:txBody>
                  <a:tcPr>
                    <a:lnL>
                      <a:noFill/>
                    </a:lnL>
                  </a:tcPr>
                </a:tc>
                <a:extLst>
                  <a:ext uri="{0D108BD9-81ED-4DB2-BD59-A6C34878D82A}">
                    <a16:rowId xmlns:a16="http://schemas.microsoft.com/office/drawing/2014/main" val="1969496581"/>
                  </a:ext>
                </a:extLst>
              </a:tr>
            </a:tbl>
          </a:graphicData>
        </a:graphic>
      </p:graphicFrame>
    </p:spTree>
    <p:extLst>
      <p:ext uri="{BB962C8B-B14F-4D97-AF65-F5344CB8AC3E}">
        <p14:creationId xmlns:p14="http://schemas.microsoft.com/office/powerpoint/2010/main" val="1524577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CLP-led focus groups held Feb-March 2021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Seven focus groups with students, faculty and staff populations in groups that focused on the experiences of these sub-populations at </a:t>
            </a:r>
            <a:r>
              <a:rPr lang="en-US" dirty="0">
                <a:effectLst/>
              </a:rPr>
              <a:t>Cañada </a:t>
            </a:r>
            <a:r>
              <a:rPr lang="en-US" dirty="0" smtClean="0"/>
              <a:t>:</a:t>
            </a:r>
          </a:p>
          <a:p>
            <a:pPr lvl="1"/>
            <a:r>
              <a:rPr lang="en-US" dirty="0" smtClean="0"/>
              <a:t>Hispanic/Latinx</a:t>
            </a:r>
          </a:p>
          <a:p>
            <a:pPr lvl="1"/>
            <a:r>
              <a:rPr lang="en-US" dirty="0" smtClean="0"/>
              <a:t>Immigrant/migrant/international</a:t>
            </a:r>
          </a:p>
          <a:p>
            <a:pPr lvl="1"/>
            <a:r>
              <a:rPr lang="en-US" dirty="0" smtClean="0"/>
              <a:t>Black/African American (2)</a:t>
            </a:r>
          </a:p>
          <a:p>
            <a:pPr lvl="1"/>
            <a:r>
              <a:rPr lang="en-US" dirty="0" smtClean="0"/>
              <a:t>Native </a:t>
            </a:r>
            <a:r>
              <a:rPr lang="en-US" dirty="0"/>
              <a:t>American, Asian American, Pacific </a:t>
            </a:r>
            <a:r>
              <a:rPr lang="en-US" dirty="0" smtClean="0"/>
              <a:t>Islander (AANAPI), </a:t>
            </a:r>
            <a:r>
              <a:rPr lang="en-US" dirty="0"/>
              <a:t>and </a:t>
            </a:r>
            <a:endParaRPr lang="en-US" dirty="0" smtClean="0"/>
          </a:p>
          <a:p>
            <a:pPr lvl="1"/>
            <a:r>
              <a:rPr lang="en-US" dirty="0" smtClean="0"/>
              <a:t>LGBTQ</a:t>
            </a:r>
          </a:p>
          <a:p>
            <a:pPr lvl="1"/>
            <a:r>
              <a:rPr lang="en-US" dirty="0" smtClean="0"/>
              <a:t>A general population/non-specific focus group open to all</a:t>
            </a:r>
          </a:p>
          <a:p>
            <a:pPr marL="72900" indent="0">
              <a:buNone/>
            </a:pPr>
            <a:r>
              <a:rPr lang="en-US" dirty="0"/>
              <a:t>The primary goal of the focus groups was to gather information from the diverse community to shape the goals, activities, aesthetic, and values of the cultural center that Cañada College is developing over the next year. The questions in the focus groups sought to better understand when students felt supported, if and where they felt unsupported, and how a cultural center might help to provide intentional programs, activities, professional development, and anti-racist training to better support the diverse community at Cañada College.</a:t>
            </a:r>
            <a:endParaRPr lang="en-US" dirty="0" smtClean="0"/>
          </a:p>
          <a:p>
            <a:endParaRPr lang="en-US" dirty="0"/>
          </a:p>
        </p:txBody>
      </p:sp>
    </p:spTree>
    <p:extLst>
      <p:ext uri="{BB962C8B-B14F-4D97-AF65-F5344CB8AC3E}">
        <p14:creationId xmlns:p14="http://schemas.microsoft.com/office/powerpoint/2010/main" val="4230629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General Recommendations</a:t>
            </a:r>
            <a:endParaRPr lang="en-US" dirty="0"/>
          </a:p>
        </p:txBody>
      </p:sp>
      <p:sp>
        <p:nvSpPr>
          <p:cNvPr id="3" name="Content Placeholder 2"/>
          <p:cNvSpPr>
            <a:spLocks noGrp="1"/>
          </p:cNvSpPr>
          <p:nvPr>
            <p:ph idx="1"/>
          </p:nvPr>
        </p:nvSpPr>
        <p:spPr/>
        <p:txBody>
          <a:bodyPr/>
          <a:lstStyle/>
          <a:p>
            <a:endParaRPr lang="en-US" dirty="0"/>
          </a:p>
          <a:p>
            <a:r>
              <a:rPr lang="en-US" b="1" dirty="0"/>
              <a:t>Recommendation 1</a:t>
            </a:r>
            <a:r>
              <a:rPr lang="en-US" dirty="0"/>
              <a:t>: Explore ways to make the college campus more visually welcoming and inviting to the diverse community through murals and activities that represent and appreciate the cultures of the student body.</a:t>
            </a:r>
          </a:p>
          <a:p>
            <a:r>
              <a:rPr lang="en-US" b="1" dirty="0"/>
              <a:t>Recommendation 2</a:t>
            </a:r>
            <a:r>
              <a:rPr lang="en-US" dirty="0"/>
              <a:t>: Dedicate resources for faculty professional development on supporting diverse students in the classroom.</a:t>
            </a:r>
          </a:p>
          <a:p>
            <a:r>
              <a:rPr lang="en-US" b="1" dirty="0"/>
              <a:t>Recommendation 3</a:t>
            </a:r>
            <a:r>
              <a:rPr lang="en-US" dirty="0"/>
              <a:t>: Explore ways to revise faculty and staff hiring practices that recognize both </a:t>
            </a:r>
            <a:r>
              <a:rPr lang="en-US" dirty="0" smtClean="0"/>
              <a:t>traditional </a:t>
            </a:r>
            <a:r>
              <a:rPr lang="en-US" dirty="0"/>
              <a:t>and nontraditional experiences and qualifications to ensure a diverse pool of faculty and staff applicants.</a:t>
            </a:r>
          </a:p>
        </p:txBody>
      </p:sp>
    </p:spTree>
    <p:extLst>
      <p:ext uri="{BB962C8B-B14F-4D97-AF65-F5344CB8AC3E}">
        <p14:creationId xmlns:p14="http://schemas.microsoft.com/office/powerpoint/2010/main" val="207465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campus efforts</a:t>
            </a:r>
            <a:endParaRPr lang="en-US" dirty="0"/>
          </a:p>
        </p:txBody>
      </p:sp>
      <p:sp>
        <p:nvSpPr>
          <p:cNvPr id="3" name="Content Placeholder 2"/>
          <p:cNvSpPr>
            <a:spLocks noGrp="1"/>
          </p:cNvSpPr>
          <p:nvPr>
            <p:ph idx="1"/>
          </p:nvPr>
        </p:nvSpPr>
        <p:spPr>
          <a:xfrm>
            <a:off x="913795" y="1732449"/>
            <a:ext cx="10353762" cy="5125551"/>
          </a:xfrm>
        </p:spPr>
        <p:txBody>
          <a:bodyPr>
            <a:normAutofit fontScale="92500" lnSpcReduction="20000"/>
          </a:bodyPr>
          <a:lstStyle/>
          <a:p>
            <a:pPr lvl="0"/>
            <a:r>
              <a:rPr lang="en-US" dirty="0">
                <a:effectLst/>
              </a:rPr>
              <a:t>Antiracism Foundational Workshop for Students (Colts Con 2021)</a:t>
            </a:r>
          </a:p>
          <a:p>
            <a:pPr lvl="0"/>
            <a:r>
              <a:rPr lang="en-US" dirty="0">
                <a:effectLst/>
              </a:rPr>
              <a:t>ACES Professional Development Cohort about “Course Design on Racial Equity” by Center for Organizational Responsibility and Advancement (CORA)</a:t>
            </a:r>
          </a:p>
          <a:p>
            <a:pPr lvl="0"/>
            <a:r>
              <a:rPr lang="en-US" dirty="0" smtClean="0">
                <a:effectLst/>
              </a:rPr>
              <a:t>To build a culture </a:t>
            </a:r>
            <a:r>
              <a:rPr lang="en-US" dirty="0">
                <a:effectLst/>
              </a:rPr>
              <a:t>of inclusion: </a:t>
            </a:r>
          </a:p>
          <a:p>
            <a:pPr lvl="1"/>
            <a:r>
              <a:rPr lang="en-US" dirty="0">
                <a:effectLst/>
              </a:rPr>
              <a:t>Latinx Heritage Month month-long programming (2020 and 2021) </a:t>
            </a:r>
          </a:p>
          <a:p>
            <a:pPr lvl="1"/>
            <a:r>
              <a:rPr lang="en-US" dirty="0">
                <a:effectLst/>
              </a:rPr>
              <a:t>Black Heritage Month programming (Dr. Cornel West)</a:t>
            </a:r>
          </a:p>
          <a:p>
            <a:pPr lvl="1"/>
            <a:r>
              <a:rPr lang="en-US" dirty="0">
                <a:effectLst/>
              </a:rPr>
              <a:t>Personal pronouns updates for rosters and Banner platforms</a:t>
            </a:r>
          </a:p>
          <a:p>
            <a:pPr lvl="1"/>
            <a:r>
              <a:rPr lang="en-US" dirty="0">
                <a:effectLst/>
              </a:rPr>
              <a:t>Antiracism Community Read</a:t>
            </a:r>
          </a:p>
          <a:p>
            <a:pPr lvl="1"/>
            <a:r>
              <a:rPr lang="en-US" dirty="0">
                <a:effectLst/>
              </a:rPr>
              <a:t>Expanded Safe Zone to include student sessions in addition to faculty/staff/managers, and intentional focus on antiracism</a:t>
            </a:r>
          </a:p>
          <a:p>
            <a:pPr lvl="0"/>
            <a:r>
              <a:rPr lang="en-US" dirty="0" smtClean="0">
                <a:effectLst/>
              </a:rPr>
              <a:t>New Ethnic </a:t>
            </a:r>
            <a:r>
              <a:rPr lang="en-US" dirty="0">
                <a:effectLst/>
              </a:rPr>
              <a:t>Studies program and faculty </a:t>
            </a:r>
            <a:r>
              <a:rPr lang="en-US" dirty="0" smtClean="0">
                <a:effectLst/>
              </a:rPr>
              <a:t>hire</a:t>
            </a:r>
          </a:p>
          <a:p>
            <a:pPr lvl="0"/>
            <a:r>
              <a:rPr lang="en-US" dirty="0" smtClean="0">
                <a:effectLst/>
              </a:rPr>
              <a:t>New </a:t>
            </a:r>
            <a:r>
              <a:rPr lang="en-US" dirty="0" err="1" smtClean="0">
                <a:effectLst/>
              </a:rPr>
              <a:t>Umoja</a:t>
            </a:r>
            <a:r>
              <a:rPr lang="en-US" dirty="0" smtClean="0">
                <a:effectLst/>
              </a:rPr>
              <a:t> program</a:t>
            </a:r>
            <a:endParaRPr lang="en-US" dirty="0">
              <a:effectLst/>
            </a:endParaRPr>
          </a:p>
          <a:p>
            <a:pPr lvl="0"/>
            <a:r>
              <a:rPr lang="en-US" dirty="0" smtClean="0">
                <a:effectLst/>
              </a:rPr>
              <a:t>Antiracism Task Force at College; Connection to District Antiracism Council</a:t>
            </a:r>
          </a:p>
          <a:p>
            <a:r>
              <a:rPr lang="en-US" dirty="0" smtClean="0">
                <a:effectLst/>
              </a:rPr>
              <a:t>Year-long participation (2020-21) in </a:t>
            </a:r>
            <a:r>
              <a:rPr lang="en-US" dirty="0">
                <a:effectLst/>
              </a:rPr>
              <a:t>the California Community College Race and Equity Alliance organized by USC Race and Equity </a:t>
            </a:r>
            <a:r>
              <a:rPr lang="en-US" dirty="0" smtClean="0">
                <a:effectLst/>
              </a:rPr>
              <a:t>Center:  </a:t>
            </a:r>
            <a:r>
              <a:rPr lang="en-US" dirty="0" smtClean="0"/>
              <a:t>e-</a:t>
            </a:r>
            <a:r>
              <a:rPr lang="en-US" dirty="0" err="1" smtClean="0"/>
              <a:t>convenings</a:t>
            </a:r>
            <a:r>
              <a:rPr lang="en-US" dirty="0" smtClean="0"/>
              <a:t> in which 35 faculty and staff participated</a:t>
            </a:r>
          </a:p>
          <a:p>
            <a:pPr marL="36900" indent="0">
              <a:buNone/>
            </a:pPr>
            <a:endParaRPr lang="en-US" dirty="0"/>
          </a:p>
        </p:txBody>
      </p:sp>
    </p:spTree>
    <p:extLst>
      <p:ext uri="{BB962C8B-B14F-4D97-AF65-F5344CB8AC3E}">
        <p14:creationId xmlns:p14="http://schemas.microsoft.com/office/powerpoint/2010/main" val="3784319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884707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LUNCH</a:t>
            </a:r>
          </a:p>
        </p:txBody>
      </p:sp>
      <p:sp>
        <p:nvSpPr>
          <p:cNvPr id="5" name="Text Placeholder 4"/>
          <p:cNvSpPr>
            <a:spLocks noGrp="1"/>
          </p:cNvSpPr>
          <p:nvPr>
            <p:ph type="body" idx="1"/>
          </p:nvPr>
        </p:nvSpPr>
        <p:spPr/>
        <p:txBody>
          <a:bodyPr/>
          <a:lstStyle/>
          <a:p>
            <a:r>
              <a:rPr lang="en-US" dirty="0"/>
              <a:t>12:00 – 1:00 pm</a:t>
            </a:r>
          </a:p>
        </p:txBody>
      </p:sp>
    </p:spTree>
    <p:extLst>
      <p:ext uri="{BB962C8B-B14F-4D97-AF65-F5344CB8AC3E}">
        <p14:creationId xmlns:p14="http://schemas.microsoft.com/office/powerpoint/2010/main" val="737505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What are we trying to solve?</a:t>
            </a:r>
          </a:p>
        </p:txBody>
      </p:sp>
      <p:graphicFrame>
        <p:nvGraphicFramePr>
          <p:cNvPr id="4" name="Table 3"/>
          <p:cNvGraphicFramePr>
            <a:graphicFrameLocks noGrp="1"/>
          </p:cNvGraphicFramePr>
          <p:nvPr>
            <p:extLst/>
          </p:nvPr>
        </p:nvGraphicFramePr>
        <p:xfrm>
          <a:off x="2071213" y="4931217"/>
          <a:ext cx="9214946" cy="1645920"/>
        </p:xfrm>
        <a:graphic>
          <a:graphicData uri="http://schemas.openxmlformats.org/drawingml/2006/table">
            <a:tbl>
              <a:tblPr>
                <a:tableStyleId>{5C22544A-7EE6-4342-B048-85BDC9FD1C3A}</a:tableStyleId>
              </a:tblPr>
              <a:tblGrid>
                <a:gridCol w="4607473">
                  <a:extLst>
                    <a:ext uri="{9D8B030D-6E8A-4147-A177-3AD203B41FA5}">
                      <a16:colId xmlns:a16="http://schemas.microsoft.com/office/drawing/2014/main" val="2445603517"/>
                    </a:ext>
                  </a:extLst>
                </a:gridCol>
                <a:gridCol w="4607473">
                  <a:extLst>
                    <a:ext uri="{9D8B030D-6E8A-4147-A177-3AD203B41FA5}">
                      <a16:colId xmlns:a16="http://schemas.microsoft.com/office/drawing/2014/main" val="2188556946"/>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Nancy </a:t>
                      </a:r>
                      <a:r>
                        <a:rPr lang="en-US" sz="2400" b="1"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Moricette (she/her)</a:t>
                      </a:r>
                      <a:endPar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Equity, Diversity and Inclusion Facilitator and Strategist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Founder, Áse Power Consult</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Kendra Carpenter (she/they)</a:t>
                      </a:r>
                    </a:p>
                    <a:p>
                      <a:r>
                        <a:rPr lang="en-US" sz="2000" b="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Co-founder &amp; Lead Facilitator</a:t>
                      </a:r>
                    </a:p>
                    <a:p>
                      <a:r>
                        <a:rPr lang="en-US" sz="2000" b="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Beyond Binary Consulting LLC </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3" name="Picture 2"/>
          <p:cNvPicPr>
            <a:picLocks noChangeAspect="1"/>
          </p:cNvPicPr>
          <p:nvPr/>
        </p:nvPicPr>
        <p:blipFill rotWithShape="1">
          <a:blip r:embed="rId2"/>
          <a:srcRect l="5653" r="5434"/>
          <a:stretch/>
        </p:blipFill>
        <p:spPr>
          <a:xfrm>
            <a:off x="2193399" y="1817899"/>
            <a:ext cx="3009020" cy="2730452"/>
          </a:xfrm>
          <a:prstGeom prst="rect">
            <a:avLst/>
          </a:prstGeom>
        </p:spPr>
      </p:pic>
      <p:pic>
        <p:nvPicPr>
          <p:cNvPr id="1026" name="Picture 2" descr="Kendra Carpenter"/>
          <p:cNvPicPr>
            <a:picLocks noChangeAspect="1" noChangeArrowheads="1"/>
          </p:cNvPicPr>
          <p:nvPr/>
        </p:nvPicPr>
        <p:blipFill rotWithShape="1">
          <a:blip r:embed="rId3">
            <a:extLst>
              <a:ext uri="{28A0092B-C50C-407E-A947-70E740481C1C}">
                <a14:useLocalDpi xmlns:a14="http://schemas.microsoft.com/office/drawing/2010/main" val="0"/>
              </a:ext>
            </a:extLst>
          </a:blip>
          <a:srcRect l="14087" t="14558" r="15307" b="21803"/>
          <a:stretch/>
        </p:blipFill>
        <p:spPr bwMode="auto">
          <a:xfrm>
            <a:off x="6765396" y="1858876"/>
            <a:ext cx="3099335" cy="279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395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What are we trying to solve?</a:t>
            </a:r>
          </a:p>
        </p:txBody>
      </p:sp>
      <p:sp>
        <p:nvSpPr>
          <p:cNvPr id="3" name="Content Placeholder 2"/>
          <p:cNvSpPr>
            <a:spLocks noGrp="1"/>
          </p:cNvSpPr>
          <p:nvPr>
            <p:ph idx="1"/>
          </p:nvPr>
        </p:nvSpPr>
        <p:spPr/>
        <p:txBody>
          <a:bodyPr/>
          <a:lstStyle/>
          <a:p>
            <a:pPr marL="36900" indent="0">
              <a:buNone/>
            </a:pPr>
            <a:r>
              <a:rPr lang="en-US" b="1" dirty="0">
                <a:effectLst/>
              </a:rPr>
              <a:t>FACILITATION INTENTION/ PURPOSE: </a:t>
            </a:r>
            <a:r>
              <a:rPr lang="en-US" dirty="0">
                <a:effectLst/>
              </a:rPr>
              <a:t>Facilitators will provide Cañada College leaders with an introduction to cultural competency. Leaders will explore how an awareness of dominant and non-dominant </a:t>
            </a:r>
            <a:r>
              <a:rPr lang="en-US" dirty="0" smtClean="0">
                <a:effectLst/>
              </a:rPr>
              <a:t>groups can </a:t>
            </a:r>
            <a:r>
              <a:rPr lang="en-US" dirty="0">
                <a:effectLst/>
              </a:rPr>
              <a:t>impact internal systems. </a:t>
            </a:r>
            <a:endParaRPr lang="en-US" dirty="0" smtClean="0">
              <a:effectLst/>
            </a:endParaRPr>
          </a:p>
          <a:p>
            <a:pPr marL="36900" indent="0">
              <a:buNone/>
            </a:pPr>
            <a:endParaRPr lang="en-US" dirty="0">
              <a:effectLst/>
            </a:endParaRPr>
          </a:p>
          <a:p>
            <a:r>
              <a:rPr lang="en-US" sz="2400" b="1" i="1" dirty="0">
                <a:effectLst/>
              </a:rPr>
              <a:t>What are we trying to solve? </a:t>
            </a:r>
            <a:r>
              <a:rPr lang="en-US" sz="2400" dirty="0">
                <a:effectLst/>
              </a:rPr>
              <a:t>Cañada College stakeholders further clarify as a community what racial and cultural equity systems and barriers need to be clearly named and addressed</a:t>
            </a:r>
          </a:p>
          <a:p>
            <a:pPr marL="36900" indent="0">
              <a:buNone/>
            </a:pPr>
            <a:endParaRPr lang="en-US" dirty="0"/>
          </a:p>
        </p:txBody>
      </p:sp>
    </p:spTree>
    <p:extLst>
      <p:ext uri="{BB962C8B-B14F-4D97-AF65-F5344CB8AC3E}">
        <p14:creationId xmlns:p14="http://schemas.microsoft.com/office/powerpoint/2010/main" val="1748827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Day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1694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with </a:t>
            </a:r>
            <a:r>
              <a:rPr lang="en-US" dirty="0" smtClean="0"/>
              <a:t>Equity:  Guidance</a:t>
            </a:r>
            <a:endParaRPr lang="en-US" dirty="0"/>
          </a:p>
        </p:txBody>
      </p:sp>
      <p:sp>
        <p:nvSpPr>
          <p:cNvPr id="3" name="Text Placeholder 2"/>
          <p:cNvSpPr>
            <a:spLocks noGrp="1"/>
          </p:cNvSpPr>
          <p:nvPr>
            <p:ph type="body" idx="1"/>
          </p:nvPr>
        </p:nvSpPr>
        <p:spPr/>
        <p:txBody>
          <a:bodyPr/>
          <a:lstStyle/>
          <a:p>
            <a:r>
              <a:rPr lang="en-US" dirty="0"/>
              <a:t>State &amp; System Guidance</a:t>
            </a:r>
          </a:p>
        </p:txBody>
      </p:sp>
      <p:sp>
        <p:nvSpPr>
          <p:cNvPr id="4" name="Content Placeholder 3"/>
          <p:cNvSpPr>
            <a:spLocks noGrp="1"/>
          </p:cNvSpPr>
          <p:nvPr>
            <p:ph sz="half" idx="2"/>
          </p:nvPr>
        </p:nvSpPr>
        <p:spPr>
          <a:ln>
            <a:noFill/>
          </a:ln>
        </p:spPr>
        <p:txBody>
          <a:bodyPr/>
          <a:lstStyle/>
          <a:p>
            <a:r>
              <a:rPr lang="en-US" sz="1600" dirty="0">
                <a:solidFill>
                  <a:schemeClr val="accent3">
                    <a:lumMod val="20000"/>
                    <a:lumOff val="80000"/>
                  </a:schemeClr>
                </a:solidFill>
                <a:effectLst/>
                <a:hlinkClick r:id="rId2"/>
              </a:rPr>
              <a:t>Recovery with Equity</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effectLst/>
                <a:hlinkClick r:id="rId3"/>
              </a:rPr>
              <a:t>Vision for Success:  Call to Action</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hlinkClick r:id="rId4"/>
              </a:rPr>
              <a:t>Diversity, Equity &amp; Inclusion Integration Plan</a:t>
            </a:r>
            <a:endParaRPr lang="en-US" sz="1600" dirty="0">
              <a:solidFill>
                <a:schemeClr val="accent3">
                  <a:lumMod val="20000"/>
                  <a:lumOff val="80000"/>
                </a:schemeClr>
              </a:solidFill>
            </a:endParaRPr>
          </a:p>
          <a:p>
            <a:r>
              <a:rPr lang="en-US" sz="1600" dirty="0">
                <a:solidFill>
                  <a:schemeClr val="accent3">
                    <a:lumMod val="20000"/>
                    <a:lumOff val="80000"/>
                  </a:schemeClr>
                </a:solidFill>
                <a:hlinkClick r:id="rId5"/>
              </a:rPr>
              <a:t>Guided Pathways:</a:t>
            </a:r>
            <a:r>
              <a:rPr lang="en-US" sz="1600" dirty="0">
                <a:solidFill>
                  <a:schemeClr val="accent3">
                    <a:lumMod val="20000"/>
                    <a:lumOff val="80000"/>
                  </a:schemeClr>
                </a:solidFill>
              </a:rPr>
              <a:t>  </a:t>
            </a:r>
            <a:r>
              <a:rPr lang="en-US" sz="1400" dirty="0">
                <a:solidFill>
                  <a:schemeClr val="accent3">
                    <a:lumMod val="20000"/>
                    <a:lumOff val="80000"/>
                  </a:schemeClr>
                </a:solidFill>
              </a:rPr>
              <a:t>more $$ and time</a:t>
            </a:r>
          </a:p>
          <a:p>
            <a:r>
              <a:rPr lang="en-US" sz="1600" dirty="0">
                <a:solidFill>
                  <a:schemeClr val="accent3">
                    <a:lumMod val="20000"/>
                    <a:lumOff val="80000"/>
                  </a:schemeClr>
                </a:solidFill>
                <a:hlinkClick r:id="rId6"/>
              </a:rPr>
              <a:t>Student Equity &amp; Achievement Program</a:t>
            </a:r>
            <a:r>
              <a:rPr lang="en-US" sz="1600" dirty="0"/>
              <a:t>:  </a:t>
            </a:r>
          </a:p>
          <a:p>
            <a:pPr lvl="1"/>
            <a:r>
              <a:rPr lang="en-US" sz="1400" dirty="0"/>
              <a:t>more $$ </a:t>
            </a:r>
          </a:p>
          <a:p>
            <a:pPr lvl="1"/>
            <a:r>
              <a:rPr lang="en-US" sz="1400" dirty="0">
                <a:hlinkClick r:id="rId7"/>
              </a:rPr>
              <a:t>Center for Urban Education</a:t>
            </a:r>
            <a:r>
              <a:rPr lang="en-US" sz="1400" dirty="0"/>
              <a:t> (CUE) feedback for our 2022-25 SEAP</a:t>
            </a:r>
          </a:p>
          <a:p>
            <a:endParaRPr lang="en-US" dirty="0"/>
          </a:p>
        </p:txBody>
      </p:sp>
      <p:sp>
        <p:nvSpPr>
          <p:cNvPr id="5" name="Text Placeholder 4"/>
          <p:cNvSpPr>
            <a:spLocks noGrp="1"/>
          </p:cNvSpPr>
          <p:nvPr>
            <p:ph type="body" sz="quarter" idx="3"/>
          </p:nvPr>
        </p:nvSpPr>
        <p:spPr/>
        <p:txBody>
          <a:bodyPr/>
          <a:lstStyle/>
          <a:p>
            <a:r>
              <a:rPr lang="en-US" dirty="0">
                <a:effectLst/>
              </a:rPr>
              <a:t>Cañada College</a:t>
            </a:r>
            <a:r>
              <a:rPr lang="en-US" dirty="0"/>
              <a:t> Guidance</a:t>
            </a:r>
            <a:endParaRPr lang="en-US" dirty="0">
              <a:effectLst/>
            </a:endParaRPr>
          </a:p>
        </p:txBody>
      </p:sp>
      <p:sp>
        <p:nvSpPr>
          <p:cNvPr id="6" name="Content Placeholder 5"/>
          <p:cNvSpPr>
            <a:spLocks noGrp="1"/>
          </p:cNvSpPr>
          <p:nvPr>
            <p:ph sz="quarter" idx="4"/>
          </p:nvPr>
        </p:nvSpPr>
        <p:spPr/>
        <p:txBody>
          <a:bodyPr>
            <a:normAutofit fontScale="92500"/>
          </a:bodyPr>
          <a:lstStyle/>
          <a:p>
            <a:r>
              <a:rPr lang="en-US" dirty="0">
                <a:hlinkClick r:id="rId8"/>
              </a:rPr>
              <a:t>College Mission, Vision &amp; Values</a:t>
            </a:r>
            <a:endParaRPr lang="en-US" dirty="0"/>
          </a:p>
          <a:p>
            <a:r>
              <a:rPr lang="en-US" dirty="0">
                <a:hlinkClick r:id="rId9"/>
              </a:rPr>
              <a:t>Guided Pathways implementation</a:t>
            </a:r>
            <a:endParaRPr lang="en-US" dirty="0"/>
          </a:p>
          <a:p>
            <a:r>
              <a:rPr lang="en-US" dirty="0">
                <a:hlinkClick r:id="rId10"/>
              </a:rPr>
              <a:t>Student Equity &amp; Achievement Plan </a:t>
            </a:r>
            <a:endParaRPr lang="en-US" dirty="0"/>
          </a:p>
          <a:p>
            <a:r>
              <a:rPr lang="en-US" dirty="0">
                <a:hlinkClick r:id="rId11"/>
              </a:rPr>
              <a:t>College Antiracism Task Force Recommendations</a:t>
            </a:r>
            <a:endParaRPr lang="en-US" dirty="0"/>
          </a:p>
          <a:p>
            <a:r>
              <a:rPr lang="en-US" dirty="0">
                <a:hlinkClick r:id="rId12"/>
              </a:rPr>
              <a:t>Cultural Center Focus Group Recommendations</a:t>
            </a:r>
            <a:endParaRPr lang="en-US" dirty="0"/>
          </a:p>
          <a:p>
            <a:r>
              <a:rPr lang="en-US" dirty="0">
                <a:hlinkClick r:id="rId13"/>
              </a:rPr>
              <a:t>Faculty, Staff, Student Survey Results</a:t>
            </a:r>
            <a:endParaRPr lang="en-US" dirty="0"/>
          </a:p>
          <a:p>
            <a:r>
              <a:rPr lang="en-US" dirty="0">
                <a:hlinkClick r:id="rId14"/>
              </a:rPr>
              <a:t>National Assessment of Collegiate Campus Climates </a:t>
            </a:r>
            <a:r>
              <a:rPr lang="en-US" dirty="0"/>
              <a:t>(NACCC) student survey results (expected September)</a:t>
            </a:r>
          </a:p>
          <a:p>
            <a:endParaRPr lang="en-US" dirty="0"/>
          </a:p>
          <a:p>
            <a:endParaRPr lang="en-US" dirty="0"/>
          </a:p>
        </p:txBody>
      </p:sp>
    </p:spTree>
    <p:extLst>
      <p:ext uri="{BB962C8B-B14F-4D97-AF65-F5344CB8AC3E}">
        <p14:creationId xmlns:p14="http://schemas.microsoft.com/office/powerpoint/2010/main" val="1841398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of Day 1</a:t>
            </a:r>
          </a:p>
        </p:txBody>
      </p:sp>
    </p:spTree>
    <p:extLst>
      <p:ext uri="{BB962C8B-B14F-4D97-AF65-F5344CB8AC3E}">
        <p14:creationId xmlns:p14="http://schemas.microsoft.com/office/powerpoint/2010/main" val="130837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Perspectives &amp; Priorities:  2021-22</a:t>
            </a:r>
          </a:p>
        </p:txBody>
      </p:sp>
      <p:pic>
        <p:nvPicPr>
          <p:cNvPr id="2050" name="Picture 2" descr="https://canadacollege.edu/studentlife/images/thumbnail_IMG_14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652" y="2001576"/>
            <a:ext cx="2481747" cy="3308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60159" y="4233353"/>
            <a:ext cx="2825966"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Xitlali Curincita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Student Senate President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lumMod val="75000"/>
                      <a:lumOff val="25000"/>
                      <a:alpha val="10000"/>
                    </a:prstClr>
                  </a:solidFill>
                </a:ln>
                <a:solidFill>
                  <a:srgbClr val="F2F5D7"/>
                </a:solidFill>
                <a:effectLst>
                  <a:outerShdw blurRad="9525" dist="25400" dir="14640000" algn="tl" rotWithShape="0">
                    <a:prstClr val="black">
                      <a:alpha val="30000"/>
                    </a:prstClr>
                  </a:outerShdw>
                </a:effectLst>
                <a:uLnTx/>
                <a:uFillTx/>
                <a:latin typeface="Calibri" panose="020F0502020204030204"/>
                <a:ea typeface="+mn-ea"/>
                <a:cs typeface="+mn-cs"/>
              </a:rPr>
              <a:t>Middle College Student</a:t>
            </a:r>
          </a:p>
        </p:txBody>
      </p:sp>
    </p:spTree>
    <p:extLst>
      <p:ext uri="{BB962C8B-B14F-4D97-AF65-F5344CB8AC3E}">
        <p14:creationId xmlns:p14="http://schemas.microsoft.com/office/powerpoint/2010/main" val="175190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ctrTitle"/>
          </p:nvPr>
        </p:nvSpPr>
        <p:spPr>
          <a:xfrm>
            <a:off x="2785433" y="716400"/>
            <a:ext cx="8307600" cy="3622800"/>
          </a:xfrm>
          <a:prstGeom prst="rect">
            <a:avLst/>
          </a:prstGeom>
        </p:spPr>
        <p:txBody>
          <a:bodyPr spcFirstLastPara="1" wrap="square" lIns="121900" tIns="121900" rIns="121900" bIns="121900" anchor="ctr" anchorCtr="0">
            <a:noAutofit/>
          </a:bodyPr>
          <a:lstStyle/>
          <a:p>
            <a:r>
              <a:rPr lang="en" sz="6667"/>
              <a:t>Associated Students of Cañada College 2021-2022</a:t>
            </a:r>
            <a:r>
              <a:rPr lang="en" sz="7200"/>
              <a:t> </a:t>
            </a:r>
            <a:endParaRPr sz="7200"/>
          </a:p>
        </p:txBody>
      </p:sp>
      <p:sp>
        <p:nvSpPr>
          <p:cNvPr id="175" name="Google Shape;175;p24"/>
          <p:cNvSpPr txBox="1">
            <a:spLocks noGrp="1"/>
          </p:cNvSpPr>
          <p:nvPr>
            <p:ph type="subTitle" idx="1"/>
          </p:nvPr>
        </p:nvSpPr>
        <p:spPr>
          <a:xfrm>
            <a:off x="5953433" y="4815067"/>
            <a:ext cx="5286400" cy="1056800"/>
          </a:xfrm>
          <a:prstGeom prst="rect">
            <a:avLst/>
          </a:prstGeom>
        </p:spPr>
        <p:txBody>
          <a:bodyPr spcFirstLastPara="1" wrap="square" lIns="121900" tIns="121900" rIns="121900" bIns="121900" anchor="t" anchorCtr="0">
            <a:noAutofit/>
          </a:bodyPr>
          <a:lstStyle/>
          <a:p>
            <a:pPr marL="0" indent="0"/>
            <a:r>
              <a:rPr lang="en" sz="3733"/>
              <a:t>Leadership Retreat</a:t>
            </a:r>
            <a:endParaRPr sz="3733"/>
          </a:p>
        </p:txBody>
      </p:sp>
      <p:grpSp>
        <p:nvGrpSpPr>
          <p:cNvPr id="176" name="Google Shape;176;p24"/>
          <p:cNvGrpSpPr/>
          <p:nvPr/>
        </p:nvGrpSpPr>
        <p:grpSpPr>
          <a:xfrm>
            <a:off x="498891" y="3699405"/>
            <a:ext cx="4986340" cy="2559967"/>
            <a:chOff x="953187" y="2352950"/>
            <a:chExt cx="4174300" cy="2424517"/>
          </a:xfrm>
        </p:grpSpPr>
        <p:sp>
          <p:nvSpPr>
            <p:cNvPr id="177" name="Google Shape;177;p24"/>
            <p:cNvSpPr/>
            <p:nvPr/>
          </p:nvSpPr>
          <p:spPr>
            <a:xfrm>
              <a:off x="953187" y="4251247"/>
              <a:ext cx="4174300" cy="526220"/>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78;p24"/>
            <p:cNvSpPr/>
            <p:nvPr/>
          </p:nvSpPr>
          <p:spPr>
            <a:xfrm>
              <a:off x="3151725" y="3745425"/>
              <a:ext cx="1626850" cy="696250"/>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79;p24"/>
            <p:cNvSpPr/>
            <p:nvPr/>
          </p:nvSpPr>
          <p:spPr>
            <a:xfrm>
              <a:off x="1524925" y="3745425"/>
              <a:ext cx="1626825" cy="696250"/>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80;p24"/>
            <p:cNvSpPr/>
            <p:nvPr/>
          </p:nvSpPr>
          <p:spPr>
            <a:xfrm>
              <a:off x="1371125" y="3745425"/>
              <a:ext cx="308125" cy="696250"/>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81;p24"/>
            <p:cNvSpPr/>
            <p:nvPr/>
          </p:nvSpPr>
          <p:spPr>
            <a:xfrm>
              <a:off x="2992725" y="3745425"/>
              <a:ext cx="307600" cy="696250"/>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82;p24"/>
            <p:cNvSpPr/>
            <p:nvPr/>
          </p:nvSpPr>
          <p:spPr>
            <a:xfrm>
              <a:off x="3099950" y="3816050"/>
              <a:ext cx="245350" cy="555025"/>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83;p24"/>
            <p:cNvSpPr/>
            <p:nvPr/>
          </p:nvSpPr>
          <p:spPr>
            <a:xfrm>
              <a:off x="3222875" y="3816050"/>
              <a:ext cx="1497100" cy="555025"/>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84;p24"/>
            <p:cNvSpPr/>
            <p:nvPr/>
          </p:nvSpPr>
          <p:spPr>
            <a:xfrm>
              <a:off x="4753950" y="3745425"/>
              <a:ext cx="49200" cy="70650"/>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85;p24"/>
            <p:cNvSpPr/>
            <p:nvPr/>
          </p:nvSpPr>
          <p:spPr>
            <a:xfrm>
              <a:off x="4753950" y="4371050"/>
              <a:ext cx="49200" cy="70625"/>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86;p24"/>
            <p:cNvSpPr/>
            <p:nvPr/>
          </p:nvSpPr>
          <p:spPr>
            <a:xfrm>
              <a:off x="3345275" y="3941600"/>
              <a:ext cx="205075" cy="320675"/>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87;p24"/>
            <p:cNvSpPr/>
            <p:nvPr/>
          </p:nvSpPr>
          <p:spPr>
            <a:xfrm>
              <a:off x="2862975" y="3049200"/>
              <a:ext cx="1626850" cy="696250"/>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88;p24"/>
            <p:cNvSpPr/>
            <p:nvPr/>
          </p:nvSpPr>
          <p:spPr>
            <a:xfrm>
              <a:off x="1236175" y="3049200"/>
              <a:ext cx="1626825" cy="696250"/>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89;p24"/>
            <p:cNvSpPr/>
            <p:nvPr/>
          </p:nvSpPr>
          <p:spPr>
            <a:xfrm>
              <a:off x="1082375" y="3049200"/>
              <a:ext cx="307625" cy="696250"/>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90;p24"/>
            <p:cNvSpPr/>
            <p:nvPr/>
          </p:nvSpPr>
          <p:spPr>
            <a:xfrm>
              <a:off x="2703450" y="3049200"/>
              <a:ext cx="308125" cy="696250"/>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91;p24"/>
            <p:cNvSpPr/>
            <p:nvPr/>
          </p:nvSpPr>
          <p:spPr>
            <a:xfrm>
              <a:off x="2811200" y="3119825"/>
              <a:ext cx="245350" cy="555000"/>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24"/>
            <p:cNvSpPr/>
            <p:nvPr/>
          </p:nvSpPr>
          <p:spPr>
            <a:xfrm>
              <a:off x="2933600" y="3119825"/>
              <a:ext cx="1497125" cy="555000"/>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93;p24"/>
            <p:cNvSpPr/>
            <p:nvPr/>
          </p:nvSpPr>
          <p:spPr>
            <a:xfrm>
              <a:off x="4465225" y="3049200"/>
              <a:ext cx="48650" cy="70625"/>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94;p24"/>
            <p:cNvSpPr/>
            <p:nvPr/>
          </p:nvSpPr>
          <p:spPr>
            <a:xfrm>
              <a:off x="4465225" y="3674800"/>
              <a:ext cx="49175" cy="70650"/>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95;p24"/>
            <p:cNvSpPr/>
            <p:nvPr/>
          </p:nvSpPr>
          <p:spPr>
            <a:xfrm>
              <a:off x="3347375" y="2352950"/>
              <a:ext cx="1626300" cy="696275"/>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96;p24"/>
            <p:cNvSpPr/>
            <p:nvPr/>
          </p:nvSpPr>
          <p:spPr>
            <a:xfrm>
              <a:off x="1720550" y="2352950"/>
              <a:ext cx="1626325" cy="696275"/>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97;p24"/>
            <p:cNvSpPr/>
            <p:nvPr/>
          </p:nvSpPr>
          <p:spPr>
            <a:xfrm>
              <a:off x="1566250" y="2352950"/>
              <a:ext cx="308125" cy="696275"/>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24"/>
            <p:cNvSpPr/>
            <p:nvPr/>
          </p:nvSpPr>
          <p:spPr>
            <a:xfrm>
              <a:off x="3187825" y="2352950"/>
              <a:ext cx="307600" cy="696275"/>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99;p24"/>
            <p:cNvSpPr/>
            <p:nvPr/>
          </p:nvSpPr>
          <p:spPr>
            <a:xfrm>
              <a:off x="3295050" y="2423575"/>
              <a:ext cx="245375" cy="555025"/>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24"/>
            <p:cNvSpPr/>
            <p:nvPr/>
          </p:nvSpPr>
          <p:spPr>
            <a:xfrm>
              <a:off x="3417975" y="2423575"/>
              <a:ext cx="1497125" cy="554500"/>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01;p24"/>
            <p:cNvSpPr/>
            <p:nvPr/>
          </p:nvSpPr>
          <p:spPr>
            <a:xfrm>
              <a:off x="4949600" y="2352950"/>
              <a:ext cx="48675" cy="70650"/>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02;p24"/>
            <p:cNvSpPr/>
            <p:nvPr/>
          </p:nvSpPr>
          <p:spPr>
            <a:xfrm>
              <a:off x="4949600" y="2978575"/>
              <a:ext cx="48675" cy="70650"/>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03;p24"/>
            <p:cNvSpPr/>
            <p:nvPr/>
          </p:nvSpPr>
          <p:spPr>
            <a:xfrm>
              <a:off x="1720550" y="2352950"/>
              <a:ext cx="230725" cy="696275"/>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04;p24"/>
            <p:cNvSpPr/>
            <p:nvPr/>
          </p:nvSpPr>
          <p:spPr>
            <a:xfrm>
              <a:off x="1874350" y="2352950"/>
              <a:ext cx="231225" cy="696275"/>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05;p24"/>
            <p:cNvSpPr/>
            <p:nvPr/>
          </p:nvSpPr>
          <p:spPr>
            <a:xfrm>
              <a:off x="4408036" y="2610309"/>
              <a:ext cx="285848" cy="333099"/>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06;p24"/>
            <p:cNvSpPr/>
            <p:nvPr/>
          </p:nvSpPr>
          <p:spPr>
            <a:xfrm>
              <a:off x="1374800" y="3745425"/>
              <a:ext cx="1771725" cy="275175"/>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07;p24"/>
            <p:cNvSpPr/>
            <p:nvPr/>
          </p:nvSpPr>
          <p:spPr>
            <a:xfrm>
              <a:off x="3146500" y="3745425"/>
              <a:ext cx="5250" cy="550"/>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08;p24"/>
            <p:cNvSpPr/>
            <p:nvPr/>
          </p:nvSpPr>
          <p:spPr>
            <a:xfrm>
              <a:off x="3146500" y="4441650"/>
              <a:ext cx="5250" cy="25"/>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09;p24"/>
            <p:cNvSpPr/>
            <p:nvPr/>
          </p:nvSpPr>
          <p:spPr>
            <a:xfrm>
              <a:off x="3187825" y="3049200"/>
              <a:ext cx="1326575" cy="70625"/>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10;p24"/>
            <p:cNvSpPr/>
            <p:nvPr/>
          </p:nvSpPr>
          <p:spPr>
            <a:xfrm>
              <a:off x="3215550" y="3119825"/>
              <a:ext cx="1215175" cy="160075"/>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24"/>
            <p:cNvSpPr/>
            <p:nvPr/>
          </p:nvSpPr>
          <p:spPr>
            <a:xfrm>
              <a:off x="2015050" y="4261200"/>
              <a:ext cx="1859625" cy="347875"/>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12;p24"/>
            <p:cNvSpPr/>
            <p:nvPr/>
          </p:nvSpPr>
          <p:spPr>
            <a:xfrm>
              <a:off x="2205975" y="4261200"/>
              <a:ext cx="1859625" cy="347875"/>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13;p24"/>
            <p:cNvSpPr/>
            <p:nvPr/>
          </p:nvSpPr>
          <p:spPr>
            <a:xfrm>
              <a:off x="3119300" y="4282875"/>
              <a:ext cx="42925" cy="78025"/>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14;p24"/>
            <p:cNvSpPr/>
            <p:nvPr/>
          </p:nvSpPr>
          <p:spPr>
            <a:xfrm>
              <a:off x="2918425" y="4282875"/>
              <a:ext cx="42925" cy="78025"/>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15;p24"/>
            <p:cNvSpPr/>
            <p:nvPr/>
          </p:nvSpPr>
          <p:spPr>
            <a:xfrm>
              <a:off x="2902750" y="4179075"/>
              <a:ext cx="275150" cy="18257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16;p24"/>
            <p:cNvSpPr/>
            <p:nvPr/>
          </p:nvSpPr>
          <p:spPr>
            <a:xfrm>
              <a:off x="2207550" y="3913875"/>
              <a:ext cx="723475" cy="723975"/>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17;p24"/>
            <p:cNvSpPr/>
            <p:nvPr/>
          </p:nvSpPr>
          <p:spPr>
            <a:xfrm>
              <a:off x="2207550" y="3914350"/>
              <a:ext cx="458250" cy="457775"/>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18;p24"/>
            <p:cNvSpPr/>
            <p:nvPr/>
          </p:nvSpPr>
          <p:spPr>
            <a:xfrm>
              <a:off x="2239475" y="3946300"/>
              <a:ext cx="526250" cy="526250"/>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19;p24"/>
            <p:cNvSpPr/>
            <p:nvPr/>
          </p:nvSpPr>
          <p:spPr>
            <a:xfrm>
              <a:off x="2192375" y="3899225"/>
              <a:ext cx="753800" cy="753275"/>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24"/>
            <p:cNvSpPr/>
            <p:nvPr/>
          </p:nvSpPr>
          <p:spPr>
            <a:xfrm>
              <a:off x="3149650" y="3913875"/>
              <a:ext cx="723450" cy="723975"/>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24"/>
            <p:cNvSpPr/>
            <p:nvPr/>
          </p:nvSpPr>
          <p:spPr>
            <a:xfrm>
              <a:off x="3149125" y="3914350"/>
              <a:ext cx="458775" cy="457775"/>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24"/>
            <p:cNvSpPr/>
            <p:nvPr/>
          </p:nvSpPr>
          <p:spPr>
            <a:xfrm>
              <a:off x="3181550" y="3946300"/>
              <a:ext cx="526250" cy="526250"/>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23;p24"/>
            <p:cNvSpPr/>
            <p:nvPr/>
          </p:nvSpPr>
          <p:spPr>
            <a:xfrm>
              <a:off x="3134475" y="3899225"/>
              <a:ext cx="753800" cy="753275"/>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224;p24"/>
            <p:cNvSpPr/>
            <p:nvPr/>
          </p:nvSpPr>
          <p:spPr>
            <a:xfrm>
              <a:off x="2167800" y="4241325"/>
              <a:ext cx="53900" cy="69600"/>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24"/>
            <p:cNvSpPr/>
            <p:nvPr/>
          </p:nvSpPr>
          <p:spPr>
            <a:xfrm>
              <a:off x="3858950" y="4241325"/>
              <a:ext cx="53900" cy="69600"/>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6" name="Google Shape;226;p24"/>
          <p:cNvSpPr/>
          <p:nvPr/>
        </p:nvSpPr>
        <p:spPr>
          <a:xfrm>
            <a:off x="1062543" y="28547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227;p24"/>
          <p:cNvSpPr/>
          <p:nvPr/>
        </p:nvSpPr>
        <p:spPr>
          <a:xfrm>
            <a:off x="6095991" y="4934099"/>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24"/>
          <p:cNvSpPr/>
          <p:nvPr/>
        </p:nvSpPr>
        <p:spPr>
          <a:xfrm>
            <a:off x="2900907" y="1717529"/>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5837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952167" y="725267"/>
            <a:ext cx="10288000" cy="491600"/>
          </a:xfrm>
          <a:prstGeom prst="rect">
            <a:avLst/>
          </a:prstGeom>
        </p:spPr>
        <p:txBody>
          <a:bodyPr spcFirstLastPara="1" wrap="square" lIns="121900" tIns="121900" rIns="121900" bIns="121900" anchor="ctr" anchorCtr="0">
            <a:noAutofit/>
          </a:bodyPr>
          <a:lstStyle/>
          <a:p>
            <a:pPr>
              <a:buClr>
                <a:schemeClr val="dk1"/>
              </a:buClr>
              <a:buSzPts val="1100"/>
            </a:pPr>
            <a:r>
              <a:rPr lang="en"/>
              <a:t>What is ASCC? </a:t>
            </a:r>
            <a:endParaRPr/>
          </a:p>
        </p:txBody>
      </p:sp>
      <p:sp>
        <p:nvSpPr>
          <p:cNvPr id="234" name="Google Shape;234;p25"/>
          <p:cNvSpPr txBox="1">
            <a:spLocks noGrp="1"/>
          </p:cNvSpPr>
          <p:nvPr>
            <p:ph type="body" idx="1"/>
          </p:nvPr>
        </p:nvSpPr>
        <p:spPr>
          <a:xfrm>
            <a:off x="952000" y="1419167"/>
            <a:ext cx="10288000" cy="4284800"/>
          </a:xfrm>
          <a:prstGeom prst="rect">
            <a:avLst/>
          </a:prstGeom>
        </p:spPr>
        <p:txBody>
          <a:bodyPr spcFirstLastPara="1" wrap="square" lIns="121900" tIns="121900" rIns="121900" bIns="121900" anchor="t" anchorCtr="0">
            <a:noAutofit/>
          </a:bodyPr>
          <a:lstStyle/>
          <a:p>
            <a:pPr marL="0" indent="0">
              <a:lnSpc>
                <a:spcPct val="90000"/>
              </a:lnSpc>
              <a:buClr>
                <a:schemeClr val="dk1"/>
              </a:buClr>
              <a:buSzPts val="1100"/>
              <a:buNone/>
            </a:pPr>
            <a:endParaRPr sz="1467"/>
          </a:p>
          <a:p>
            <a:pPr marL="0" indent="0">
              <a:spcAft>
                <a:spcPts val="2133"/>
              </a:spcAft>
              <a:buNone/>
            </a:pPr>
            <a:endParaRPr sz="1467"/>
          </a:p>
        </p:txBody>
      </p:sp>
      <p:sp>
        <p:nvSpPr>
          <p:cNvPr id="235" name="Google Shape;235;p25"/>
          <p:cNvSpPr txBox="1"/>
          <p:nvPr/>
        </p:nvSpPr>
        <p:spPr>
          <a:xfrm>
            <a:off x="943333" y="5665833"/>
            <a:ext cx="10296800" cy="403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Pts val="1100"/>
              <a:buFontTx/>
              <a:buNone/>
              <a:tabLst/>
              <a:defRPr/>
            </a:pPr>
            <a:endParaRPr kumimoji="0" sz="1733" b="0" i="0" u="none" strike="noStrike" kern="0" cap="none" spc="0" normalizeH="0" baseline="0" noProof="0">
              <a:ln>
                <a:noFill/>
              </a:ln>
              <a:solidFill>
                <a:srgbClr val="627F4C"/>
              </a:solidFill>
              <a:effectLst/>
              <a:uLnTx/>
              <a:uFillTx/>
              <a:latin typeface="Roboto"/>
              <a:ea typeface="Roboto"/>
              <a:cs typeface="Roboto"/>
              <a:sym typeface="Roboto"/>
            </a:endParaRPr>
          </a:p>
        </p:txBody>
      </p:sp>
      <p:pic>
        <p:nvPicPr>
          <p:cNvPr id="236" name="Google Shape;236;p25"/>
          <p:cNvPicPr preferRelativeResize="0"/>
          <p:nvPr/>
        </p:nvPicPr>
        <p:blipFill>
          <a:blip r:embed="rId3">
            <a:alphaModFix/>
          </a:blip>
          <a:stretch>
            <a:fillRect/>
          </a:stretch>
        </p:blipFill>
        <p:spPr>
          <a:xfrm>
            <a:off x="3402500" y="1997818"/>
            <a:ext cx="5870899" cy="3501701"/>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43184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idx="6"/>
          </p:nvPr>
        </p:nvSpPr>
        <p:spPr>
          <a:xfrm>
            <a:off x="952167" y="725433"/>
            <a:ext cx="10287600" cy="487600"/>
          </a:xfrm>
          <a:prstGeom prst="rect">
            <a:avLst/>
          </a:prstGeom>
        </p:spPr>
        <p:txBody>
          <a:bodyPr spcFirstLastPara="1" wrap="square" lIns="121900" tIns="121900" rIns="121900" bIns="121900" anchor="ctr" anchorCtr="0">
            <a:noAutofit/>
          </a:bodyPr>
          <a:lstStyle/>
          <a:p>
            <a:r>
              <a:rPr lang="en"/>
              <a:t>Meet The Team!</a:t>
            </a:r>
            <a:endParaRPr/>
          </a:p>
        </p:txBody>
      </p:sp>
      <p:sp>
        <p:nvSpPr>
          <p:cNvPr id="242" name="Google Shape;242;p26"/>
          <p:cNvSpPr txBox="1">
            <a:spLocks noGrp="1"/>
          </p:cNvSpPr>
          <p:nvPr>
            <p:ph type="title"/>
          </p:nvPr>
        </p:nvSpPr>
        <p:spPr>
          <a:xfrm>
            <a:off x="731167" y="1814867"/>
            <a:ext cx="2400000" cy="1128400"/>
          </a:xfrm>
          <a:prstGeom prst="rect">
            <a:avLst/>
          </a:prstGeom>
        </p:spPr>
        <p:txBody>
          <a:bodyPr spcFirstLastPara="1" wrap="square" lIns="121900" tIns="121900" rIns="121900" bIns="121900" anchor="ctr" anchorCtr="0">
            <a:noAutofit/>
          </a:bodyPr>
          <a:lstStyle/>
          <a:p>
            <a:pPr>
              <a:buClr>
                <a:schemeClr val="dk1"/>
              </a:buClr>
              <a:buSzPts val="1100"/>
            </a:pPr>
            <a:r>
              <a:rPr lang="en" sz="1467"/>
              <a:t>President:</a:t>
            </a:r>
            <a:endParaRPr sz="1467"/>
          </a:p>
          <a:p>
            <a:pPr>
              <a:buClr>
                <a:schemeClr val="dk1"/>
              </a:buClr>
              <a:buSzPts val="1100"/>
            </a:pPr>
            <a:r>
              <a:rPr lang="en" sz="1467"/>
              <a:t> Xitlali Curincita </a:t>
            </a:r>
            <a:endParaRPr sz="1467"/>
          </a:p>
        </p:txBody>
      </p:sp>
      <p:sp>
        <p:nvSpPr>
          <p:cNvPr id="243" name="Google Shape;243;p26"/>
          <p:cNvSpPr txBox="1">
            <a:spLocks noGrp="1"/>
          </p:cNvSpPr>
          <p:nvPr>
            <p:ph type="title" idx="4"/>
          </p:nvPr>
        </p:nvSpPr>
        <p:spPr>
          <a:xfrm>
            <a:off x="6021233" y="1814867"/>
            <a:ext cx="2923200" cy="1128400"/>
          </a:xfrm>
          <a:prstGeom prst="rect">
            <a:avLst/>
          </a:prstGeom>
        </p:spPr>
        <p:txBody>
          <a:bodyPr spcFirstLastPara="1" wrap="square" lIns="121900" tIns="121900" rIns="121900" bIns="121900" anchor="ctr" anchorCtr="0">
            <a:noAutofit/>
          </a:bodyPr>
          <a:lstStyle/>
          <a:p>
            <a:pPr algn="l">
              <a:spcBef>
                <a:spcPts val="1067"/>
              </a:spcBef>
              <a:spcAft>
                <a:spcPts val="1067"/>
              </a:spcAft>
            </a:pPr>
            <a:r>
              <a:rPr lang="en" sz="1467"/>
              <a:t>Senate Advisor:            Griselda Paredes</a:t>
            </a:r>
            <a:endParaRPr/>
          </a:p>
        </p:txBody>
      </p:sp>
      <p:sp>
        <p:nvSpPr>
          <p:cNvPr id="244" name="Google Shape;244;p26"/>
          <p:cNvSpPr txBox="1">
            <a:spLocks noGrp="1"/>
          </p:cNvSpPr>
          <p:nvPr>
            <p:ph type="title" idx="5"/>
          </p:nvPr>
        </p:nvSpPr>
        <p:spPr>
          <a:xfrm>
            <a:off x="3293051" y="1975075"/>
            <a:ext cx="2400000" cy="808000"/>
          </a:xfrm>
          <a:prstGeom prst="rect">
            <a:avLst/>
          </a:prstGeom>
        </p:spPr>
        <p:txBody>
          <a:bodyPr spcFirstLastPara="1" wrap="square" lIns="121900" tIns="121900" rIns="121900" bIns="121900" anchor="ctr" anchorCtr="0">
            <a:noAutofit/>
          </a:bodyPr>
          <a:lstStyle/>
          <a:p>
            <a:r>
              <a:rPr lang="en" sz="1467"/>
              <a:t>Vice President:  Jesion Velasquez</a:t>
            </a:r>
            <a:endParaRPr/>
          </a:p>
        </p:txBody>
      </p:sp>
      <p:sp>
        <p:nvSpPr>
          <p:cNvPr id="245" name="Google Shape;245;p26"/>
          <p:cNvSpPr txBox="1">
            <a:spLocks noGrp="1"/>
          </p:cNvSpPr>
          <p:nvPr>
            <p:ph type="title" idx="13"/>
          </p:nvPr>
        </p:nvSpPr>
        <p:spPr>
          <a:xfrm>
            <a:off x="8609700" y="1975067"/>
            <a:ext cx="2400000" cy="968400"/>
          </a:xfrm>
          <a:prstGeom prst="rect">
            <a:avLst/>
          </a:prstGeom>
        </p:spPr>
        <p:txBody>
          <a:bodyPr spcFirstLastPara="1" wrap="square" lIns="121900" tIns="121900" rIns="121900" bIns="121900" anchor="ctr" anchorCtr="0">
            <a:noAutofit/>
          </a:bodyPr>
          <a:lstStyle/>
          <a:p>
            <a:pPr algn="l">
              <a:lnSpc>
                <a:spcPct val="105000"/>
              </a:lnSpc>
            </a:pPr>
            <a:r>
              <a:rPr lang="en" sz="1467"/>
              <a:t>Student Life and Leadership Assistant:</a:t>
            </a:r>
            <a:endParaRPr sz="1467"/>
          </a:p>
          <a:p>
            <a:pPr algn="l">
              <a:lnSpc>
                <a:spcPct val="105000"/>
              </a:lnSpc>
            </a:pPr>
            <a:r>
              <a:rPr lang="en" sz="1467"/>
              <a:t>Joshua Forman-Ortiz</a:t>
            </a:r>
            <a:endParaRPr/>
          </a:p>
        </p:txBody>
      </p:sp>
      <p:pic>
        <p:nvPicPr>
          <p:cNvPr id="246" name="Google Shape;246;p26"/>
          <p:cNvPicPr preferRelativeResize="0"/>
          <p:nvPr/>
        </p:nvPicPr>
        <p:blipFill>
          <a:blip r:embed="rId3">
            <a:alphaModFix/>
          </a:blip>
          <a:stretch>
            <a:fillRect/>
          </a:stretch>
        </p:blipFill>
        <p:spPr>
          <a:xfrm>
            <a:off x="826267" y="2936917"/>
            <a:ext cx="2209800" cy="2984500"/>
          </a:xfrm>
          <a:prstGeom prst="rect">
            <a:avLst/>
          </a:prstGeom>
          <a:noFill/>
          <a:ln>
            <a:noFill/>
          </a:ln>
        </p:spPr>
      </p:pic>
      <p:pic>
        <p:nvPicPr>
          <p:cNvPr id="247" name="Google Shape;247;p26"/>
          <p:cNvPicPr preferRelativeResize="0"/>
          <p:nvPr/>
        </p:nvPicPr>
        <p:blipFill>
          <a:blip r:embed="rId4">
            <a:alphaModFix/>
          </a:blip>
          <a:stretch>
            <a:fillRect/>
          </a:stretch>
        </p:blipFill>
        <p:spPr>
          <a:xfrm>
            <a:off x="3381818" y="2943267"/>
            <a:ext cx="2222500" cy="2971800"/>
          </a:xfrm>
          <a:prstGeom prst="rect">
            <a:avLst/>
          </a:prstGeom>
          <a:noFill/>
          <a:ln>
            <a:noFill/>
          </a:ln>
        </p:spPr>
      </p:pic>
      <p:pic>
        <p:nvPicPr>
          <p:cNvPr id="248" name="Google Shape;248;p26"/>
          <p:cNvPicPr preferRelativeResize="0"/>
          <p:nvPr/>
        </p:nvPicPr>
        <p:blipFill rotWithShape="1">
          <a:blip r:embed="rId5">
            <a:alphaModFix/>
          </a:blip>
          <a:srcRect t="2799"/>
          <a:stretch/>
        </p:blipFill>
        <p:spPr>
          <a:xfrm>
            <a:off x="5914700" y="3306300"/>
            <a:ext cx="2507333" cy="2423133"/>
          </a:xfrm>
          <a:prstGeom prst="rect">
            <a:avLst/>
          </a:prstGeom>
          <a:noFill/>
          <a:ln>
            <a:noFill/>
          </a:ln>
        </p:spPr>
      </p:pic>
      <p:pic>
        <p:nvPicPr>
          <p:cNvPr id="249" name="Google Shape;249;p26"/>
          <p:cNvPicPr preferRelativeResize="0"/>
          <p:nvPr/>
        </p:nvPicPr>
        <p:blipFill>
          <a:blip r:embed="rId6">
            <a:alphaModFix/>
          </a:blip>
          <a:stretch>
            <a:fillRect/>
          </a:stretch>
        </p:blipFill>
        <p:spPr>
          <a:xfrm>
            <a:off x="8732434" y="3225301"/>
            <a:ext cx="2507333" cy="2515412"/>
          </a:xfrm>
          <a:prstGeom prst="rect">
            <a:avLst/>
          </a:prstGeom>
          <a:noFill/>
          <a:ln>
            <a:noFill/>
          </a:ln>
        </p:spPr>
      </p:pic>
    </p:spTree>
    <p:extLst>
      <p:ext uri="{BB962C8B-B14F-4D97-AF65-F5344CB8AC3E}">
        <p14:creationId xmlns:p14="http://schemas.microsoft.com/office/powerpoint/2010/main" val="416201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571417" y="2135251"/>
            <a:ext cx="2400000" cy="487600"/>
          </a:xfrm>
          <a:prstGeom prst="rect">
            <a:avLst/>
          </a:prstGeom>
        </p:spPr>
        <p:txBody>
          <a:bodyPr spcFirstLastPara="1" wrap="square" lIns="121900" tIns="121900" rIns="121900" bIns="121900" anchor="ctr" anchorCtr="0">
            <a:noAutofit/>
          </a:bodyPr>
          <a:lstStyle/>
          <a:p>
            <a:r>
              <a:rPr lang="en" sz="1467"/>
              <a:t>Commissioner of Public Records: Bellamy Cramer</a:t>
            </a:r>
            <a:endParaRPr sz="1467"/>
          </a:p>
        </p:txBody>
      </p:sp>
      <p:sp>
        <p:nvSpPr>
          <p:cNvPr id="255" name="Google Shape;255;p27"/>
          <p:cNvSpPr txBox="1">
            <a:spLocks noGrp="1"/>
          </p:cNvSpPr>
          <p:nvPr>
            <p:ph type="title" idx="4"/>
          </p:nvPr>
        </p:nvSpPr>
        <p:spPr>
          <a:xfrm>
            <a:off x="6331884" y="2135251"/>
            <a:ext cx="2400000" cy="487600"/>
          </a:xfrm>
          <a:prstGeom prst="rect">
            <a:avLst/>
          </a:prstGeom>
        </p:spPr>
        <p:txBody>
          <a:bodyPr spcFirstLastPara="1" wrap="square" lIns="121900" tIns="121900" rIns="121900" bIns="121900" anchor="ctr" anchorCtr="0">
            <a:noAutofit/>
          </a:bodyPr>
          <a:lstStyle/>
          <a:p>
            <a:pPr>
              <a:buClr>
                <a:schemeClr val="dk1"/>
              </a:buClr>
              <a:buSzPts val="1100"/>
            </a:pPr>
            <a:r>
              <a:rPr lang="en" sz="1467"/>
              <a:t>Commissioner of Finances: Diana Castro</a:t>
            </a:r>
            <a:endParaRPr sz="1467"/>
          </a:p>
        </p:txBody>
      </p:sp>
      <p:sp>
        <p:nvSpPr>
          <p:cNvPr id="256" name="Google Shape;256;p27"/>
          <p:cNvSpPr txBox="1">
            <a:spLocks noGrp="1"/>
          </p:cNvSpPr>
          <p:nvPr>
            <p:ph type="title" idx="5"/>
          </p:nvPr>
        </p:nvSpPr>
        <p:spPr>
          <a:xfrm>
            <a:off x="3451651" y="2135251"/>
            <a:ext cx="2400000" cy="487600"/>
          </a:xfrm>
          <a:prstGeom prst="rect">
            <a:avLst/>
          </a:prstGeom>
        </p:spPr>
        <p:txBody>
          <a:bodyPr spcFirstLastPara="1" wrap="square" lIns="121900" tIns="121900" rIns="121900" bIns="121900" anchor="ctr" anchorCtr="0">
            <a:noAutofit/>
          </a:bodyPr>
          <a:lstStyle/>
          <a:p>
            <a:r>
              <a:rPr lang="en" sz="1467"/>
              <a:t>Commissioner of Publicity: Brittney Samora Delgadillo</a:t>
            </a:r>
            <a:endParaRPr/>
          </a:p>
        </p:txBody>
      </p:sp>
      <p:sp>
        <p:nvSpPr>
          <p:cNvPr id="257" name="Google Shape;257;p27"/>
          <p:cNvSpPr txBox="1">
            <a:spLocks noGrp="1"/>
          </p:cNvSpPr>
          <p:nvPr>
            <p:ph type="title" idx="6"/>
          </p:nvPr>
        </p:nvSpPr>
        <p:spPr>
          <a:xfrm>
            <a:off x="952167" y="725433"/>
            <a:ext cx="10287600" cy="487600"/>
          </a:xfrm>
          <a:prstGeom prst="rect">
            <a:avLst/>
          </a:prstGeom>
        </p:spPr>
        <p:txBody>
          <a:bodyPr spcFirstLastPara="1" wrap="square" lIns="121900" tIns="121900" rIns="121900" bIns="121900" anchor="ctr" anchorCtr="0">
            <a:noAutofit/>
          </a:bodyPr>
          <a:lstStyle/>
          <a:p>
            <a:r>
              <a:rPr lang="en"/>
              <a:t>Meet The Team!</a:t>
            </a:r>
            <a:endParaRPr/>
          </a:p>
        </p:txBody>
      </p:sp>
      <p:sp>
        <p:nvSpPr>
          <p:cNvPr id="258" name="Google Shape;258;p27"/>
          <p:cNvSpPr txBox="1"/>
          <p:nvPr/>
        </p:nvSpPr>
        <p:spPr>
          <a:xfrm>
            <a:off x="9022933" y="1917268"/>
            <a:ext cx="2806400" cy="69771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rPr>
              <a:t>Commissioner of Activities: Upashana Prakash</a:t>
            </a:r>
            <a:endParaRPr kumimoji="0" sz="1467" b="1" i="0" u="none" strike="noStrike" kern="0" cap="none" spc="0" normalizeH="0" baseline="0" noProof="0">
              <a:ln>
                <a:noFill/>
              </a:ln>
              <a:solidFill>
                <a:srgbClr val="627F4C"/>
              </a:solidFill>
              <a:effectLst/>
              <a:uLnTx/>
              <a:uFillTx/>
              <a:latin typeface="Libre Baskerville"/>
              <a:ea typeface="Libre Baskerville"/>
              <a:cs typeface="Libre Baskerville"/>
              <a:sym typeface="Libre Baskerville"/>
            </a:endParaRPr>
          </a:p>
        </p:txBody>
      </p:sp>
      <p:pic>
        <p:nvPicPr>
          <p:cNvPr id="259" name="Google Shape;259;p27"/>
          <p:cNvPicPr preferRelativeResize="0"/>
          <p:nvPr/>
        </p:nvPicPr>
        <p:blipFill>
          <a:blip r:embed="rId3">
            <a:alphaModFix/>
          </a:blip>
          <a:stretch>
            <a:fillRect/>
          </a:stretch>
        </p:blipFill>
        <p:spPr>
          <a:xfrm>
            <a:off x="666533" y="2988201"/>
            <a:ext cx="2209800" cy="2984500"/>
          </a:xfrm>
          <a:prstGeom prst="rect">
            <a:avLst/>
          </a:prstGeom>
          <a:noFill/>
          <a:ln>
            <a:noFill/>
          </a:ln>
        </p:spPr>
      </p:pic>
      <p:pic>
        <p:nvPicPr>
          <p:cNvPr id="260" name="Google Shape;260;p27"/>
          <p:cNvPicPr preferRelativeResize="0"/>
          <p:nvPr/>
        </p:nvPicPr>
        <p:blipFill>
          <a:blip r:embed="rId4">
            <a:alphaModFix/>
          </a:blip>
          <a:stretch>
            <a:fillRect/>
          </a:stretch>
        </p:blipFill>
        <p:spPr>
          <a:xfrm>
            <a:off x="6471451" y="3026301"/>
            <a:ext cx="2120900" cy="2908300"/>
          </a:xfrm>
          <a:prstGeom prst="rect">
            <a:avLst/>
          </a:prstGeom>
          <a:noFill/>
          <a:ln>
            <a:noFill/>
          </a:ln>
        </p:spPr>
      </p:pic>
      <p:pic>
        <p:nvPicPr>
          <p:cNvPr id="261" name="Google Shape;261;p27"/>
          <p:cNvPicPr preferRelativeResize="0"/>
          <p:nvPr/>
        </p:nvPicPr>
        <p:blipFill>
          <a:blip r:embed="rId5">
            <a:alphaModFix/>
          </a:blip>
          <a:stretch>
            <a:fillRect/>
          </a:stretch>
        </p:blipFill>
        <p:spPr>
          <a:xfrm>
            <a:off x="3540401" y="2988185"/>
            <a:ext cx="2222500" cy="2984500"/>
          </a:xfrm>
          <a:prstGeom prst="rect">
            <a:avLst/>
          </a:prstGeom>
          <a:noFill/>
          <a:ln>
            <a:noFill/>
          </a:ln>
        </p:spPr>
      </p:pic>
      <p:pic>
        <p:nvPicPr>
          <p:cNvPr id="262" name="Google Shape;262;p27"/>
          <p:cNvPicPr preferRelativeResize="0"/>
          <p:nvPr/>
        </p:nvPicPr>
        <p:blipFill>
          <a:blip r:embed="rId6">
            <a:alphaModFix/>
          </a:blip>
          <a:stretch>
            <a:fillRect/>
          </a:stretch>
        </p:blipFill>
        <p:spPr>
          <a:xfrm>
            <a:off x="9106734" y="3198834"/>
            <a:ext cx="2507100" cy="2487033"/>
          </a:xfrm>
          <a:prstGeom prst="rect">
            <a:avLst/>
          </a:prstGeom>
          <a:noFill/>
          <a:ln>
            <a:noFill/>
          </a:ln>
        </p:spPr>
      </p:pic>
    </p:spTree>
    <p:extLst>
      <p:ext uri="{BB962C8B-B14F-4D97-AF65-F5344CB8AC3E}">
        <p14:creationId xmlns:p14="http://schemas.microsoft.com/office/powerpoint/2010/main" val="317515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8F64F00_42EF_4CFA_BA9D_D06DB1DD5A80&quot;,&quot;SourceFullName&quot;:&quot;https://smccd-my.sharepoint.com/personal/engelk_smccd_edu/Documents/Admin/President's Office/President's Advisory Council/Graduate data 2021.xlsx&quot;,&quot;LastUpdate&quot;:&quot;2021-06-10 9:29 AM&quot;,&quot;UpdatedBy&quot;:&quot;engelk&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1452482_4E77_4D52_9E29_0DCF7B185964&quot;,&quot;SourceFullName&quot;:&quot;https://smccd-my.sharepoint.com/personal/engelk_smccd_edu/Documents/Admin/President's Office/President's Advisory Council/Graduate data 2021.xlsx&quot;,&quot;LastUpdate&quot;:&quot;2021-06-10 9:16 AM&quot;,&quot;UpdatedBy&quot;:&quot;engelk&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45BAD48_B286_4E0F_8FB2_D183B7881975&quot;,&quot;SourceFullName&quot;:&quot;https://smccd-my.sharepoint.com/personal/engelk_smccd_edu/Documents/Admin/President's Office/President's Advisory Council/Graduate data 2021.xlsx&quot;,&quot;LastUpdate&quot;:&quot;2021-08-05 8:41 AM&quot;,&quot;UpdatedBy&quot;:&quot;engelk&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C616455_D752_4647_829D_31A216FD5659&quot;,&quot;SourceFullName&quot;:&quot;Book1&quot;,&quot;LastUpdate&quot;:&quot;2021-08-07 7:49 AM&quot;,&quot;UpdatedBy&quot;:&quot;engelk&quot;,&quot;IsLinked&quot;:false,&quot;IsBrokenLink&quot;:false,&quot;Type&quot;: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Generation of '27 by Slidesgo">
  <a:themeElements>
    <a:clrScheme name="Simple Light">
      <a:dk1>
        <a:srgbClr val="000000"/>
      </a:dk1>
      <a:lt1>
        <a:srgbClr val="FFFFFF"/>
      </a:lt1>
      <a:dk2>
        <a:srgbClr val="627F4C"/>
      </a:dk2>
      <a:lt2>
        <a:srgbClr val="DAE0C8"/>
      </a:lt2>
      <a:accent1>
        <a:srgbClr val="DCE7AC"/>
      </a:accent1>
      <a:accent2>
        <a:srgbClr val="BABE96"/>
      </a:accent2>
      <a:accent3>
        <a:srgbClr val="7E8A5C"/>
      </a:accent3>
      <a:accent4>
        <a:srgbClr val="92BB45"/>
      </a:accent4>
      <a:accent5>
        <a:srgbClr val="B7D8BD"/>
      </a:accent5>
      <a:accent6>
        <a:srgbClr val="D7FFC6"/>
      </a:accent6>
      <a:hlink>
        <a:srgbClr val="4F7F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7A406D-CD8A-4C10-9793-44E179FEB17B}">
  <ds:schemaRefs>
    <ds:schemaRef ds:uri="http://schemas.microsoft.com/sharepoint/v3/contenttype/forms"/>
  </ds:schemaRefs>
</ds:datastoreItem>
</file>

<file path=customXml/itemProps2.xml><?xml version="1.0" encoding="utf-8"?>
<ds:datastoreItem xmlns:ds="http://schemas.openxmlformats.org/officeDocument/2006/customXml" ds:itemID="{35FA8DE1-05F2-4A12-9754-59B4A1E4C8C1}">
  <ds:schemaRefs>
    <ds:schemaRef ds:uri="bb5bbb0b-6c89-44d7-be61-0adfe653f983"/>
    <ds:schemaRef ds:uri="http://purl.org/dc/dcmitype/"/>
    <ds:schemaRef ds:uri="http://schemas.microsoft.com/office/2006/metadata/properties"/>
    <ds:schemaRef ds:uri="2bc55ecc-363e-43e9-bfac-4ba2e86f45e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DFD401F-3EAD-4FCB-AD18-CCB558043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3258</Words>
  <Application>Microsoft Office PowerPoint</Application>
  <PresentationFormat>Widescreen</PresentationFormat>
  <Paragraphs>432</Paragraphs>
  <Slides>49</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49</vt:i4>
      </vt:variant>
    </vt:vector>
  </HeadingPairs>
  <TitlesOfParts>
    <vt:vector size="62" baseType="lpstr">
      <vt:lpstr>Abel</vt:lpstr>
      <vt:lpstr>Arial</vt:lpstr>
      <vt:lpstr>Calibri</vt:lpstr>
      <vt:lpstr>Century Gothic</vt:lpstr>
      <vt:lpstr>Libre Baskerville</vt:lpstr>
      <vt:lpstr>Roboto</vt:lpstr>
      <vt:lpstr>Roboto Condensed</vt:lpstr>
      <vt:lpstr>Times New Roman</vt:lpstr>
      <vt:lpstr>Trebuchet MS</vt:lpstr>
      <vt:lpstr>Wingdings 2</vt:lpstr>
      <vt:lpstr>Slate</vt:lpstr>
      <vt:lpstr>Generation of '27 by Slidesgo</vt:lpstr>
      <vt:lpstr>1_Office Theme</vt:lpstr>
      <vt:lpstr>Leadership Retreat  August 11, 2021</vt:lpstr>
      <vt:lpstr>Welcome &amp; Introductions</vt:lpstr>
      <vt:lpstr>Retreat Objectives</vt:lpstr>
      <vt:lpstr>Retreat Agenda Overview</vt:lpstr>
      <vt:lpstr>Student Perspectives &amp; Priorities:  2021-22</vt:lpstr>
      <vt:lpstr>Associated Students of Cañada College 2021-2022 </vt:lpstr>
      <vt:lpstr>What is ASCC? </vt:lpstr>
      <vt:lpstr>Meet The Team!</vt:lpstr>
      <vt:lpstr>Commissioner of Public Records: Bellamy Cramer</vt:lpstr>
      <vt:lpstr>Meet The Team!</vt:lpstr>
      <vt:lpstr>Environmental Sustainability Initiative</vt:lpstr>
      <vt:lpstr> Housing &amp; Facilities Improvement Initiative</vt:lpstr>
      <vt:lpstr>Mental Health Initiative</vt:lpstr>
      <vt:lpstr>Campus Inclusion Initiative</vt:lpstr>
      <vt:lpstr>Campus Resources Awareness Initiative </vt:lpstr>
      <vt:lpstr>ASCC Events</vt:lpstr>
      <vt:lpstr>Vacant Positions </vt:lpstr>
      <vt:lpstr>Thank you </vt:lpstr>
      <vt:lpstr>Q&amp;A</vt:lpstr>
      <vt:lpstr>2020-21 Highlights and Progress</vt:lpstr>
      <vt:lpstr>Total graduates:  2020-21</vt:lpstr>
      <vt:lpstr>Degree Awards</vt:lpstr>
      <vt:lpstr>PowerPoint Presentation</vt:lpstr>
      <vt:lpstr>Additional Highlights</vt:lpstr>
      <vt:lpstr>BREAK</vt:lpstr>
      <vt:lpstr>Return &amp; Recovery</vt:lpstr>
      <vt:lpstr>Return to Campus</vt:lpstr>
      <vt:lpstr>Temperature Check:  3 breakouts</vt:lpstr>
      <vt:lpstr>VP’s Report Out</vt:lpstr>
      <vt:lpstr>Our Community</vt:lpstr>
      <vt:lpstr>PowerPoint Presentation</vt:lpstr>
      <vt:lpstr>PowerPoint Presentation</vt:lpstr>
      <vt:lpstr>PowerPoint Presentation</vt:lpstr>
      <vt:lpstr>PowerPoint Presentation</vt:lpstr>
      <vt:lpstr>Cañada: changing enrollment patterns during COVID…</vt:lpstr>
      <vt:lpstr>Recovery with Equity:  Guidance</vt:lpstr>
      <vt:lpstr>PowerPoint Presentation</vt:lpstr>
      <vt:lpstr>PowerPoint Presentation</vt:lpstr>
      <vt:lpstr>District Antiracism Council</vt:lpstr>
      <vt:lpstr>CLP-led focus groups held Feb-March 2021</vt:lpstr>
      <vt:lpstr>Focus Group General Recommendations</vt:lpstr>
      <vt:lpstr>Other campus efforts</vt:lpstr>
      <vt:lpstr>Discussion</vt:lpstr>
      <vt:lpstr>LUNCH</vt:lpstr>
      <vt:lpstr>Workshop:  What are we trying to solve?</vt:lpstr>
      <vt:lpstr>Workshop:  What are we trying to solve?</vt:lpstr>
      <vt:lpstr>Preparing for Day 2</vt:lpstr>
      <vt:lpstr>Recovery with Equity:  Guidance</vt:lpstr>
      <vt:lpstr>Close of Day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Retreat  August 11, 2021</dc:title>
  <dc:creator>Engel, Karen</dc:creator>
  <cp:lastModifiedBy>Engel, Karen</cp:lastModifiedBy>
  <cp:revision>2</cp:revision>
  <dcterms:created xsi:type="dcterms:W3CDTF">2021-08-10T23:42:04Z</dcterms:created>
  <dcterms:modified xsi:type="dcterms:W3CDTF">2021-08-11T00:26:32Z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