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9.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tags/tag11.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4.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5.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6.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7.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8.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9.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22.xml" ContentType="application/vnd.openxmlformats-officedocument.presentationml.tags+xml"/>
  <Override PartName="/ppt/notesSlides/notesSlide1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04"/>
  </p:notesMasterIdLst>
  <p:sldIdLst>
    <p:sldId id="276" r:id="rId5"/>
    <p:sldId id="277" r:id="rId6"/>
    <p:sldId id="278" r:id="rId7"/>
    <p:sldId id="358" r:id="rId8"/>
    <p:sldId id="556" r:id="rId9"/>
    <p:sldId id="557" r:id="rId10"/>
    <p:sldId id="555" r:id="rId11"/>
    <p:sldId id="279" r:id="rId12"/>
    <p:sldId id="397" r:id="rId13"/>
    <p:sldId id="365" r:id="rId14"/>
    <p:sldId id="280" r:id="rId15"/>
    <p:sldId id="508" r:id="rId16"/>
    <p:sldId id="509" r:id="rId17"/>
    <p:sldId id="510" r:id="rId18"/>
    <p:sldId id="532" r:id="rId19"/>
    <p:sldId id="533" r:id="rId20"/>
    <p:sldId id="534" r:id="rId21"/>
    <p:sldId id="536" r:id="rId22"/>
    <p:sldId id="537" r:id="rId23"/>
    <p:sldId id="540" r:id="rId24"/>
    <p:sldId id="558" r:id="rId25"/>
    <p:sldId id="543" r:id="rId26"/>
    <p:sldId id="560" r:id="rId27"/>
    <p:sldId id="519" r:id="rId28"/>
    <p:sldId id="586" r:id="rId29"/>
    <p:sldId id="518" r:id="rId30"/>
    <p:sldId id="520" r:id="rId31"/>
    <p:sldId id="326" r:id="rId32"/>
    <p:sldId id="539" r:id="rId33"/>
    <p:sldId id="550" r:id="rId34"/>
    <p:sldId id="589" r:id="rId35"/>
    <p:sldId id="563" r:id="rId36"/>
    <p:sldId id="561" r:id="rId37"/>
    <p:sldId id="567" r:id="rId38"/>
    <p:sldId id="568" r:id="rId39"/>
    <p:sldId id="570" r:id="rId40"/>
    <p:sldId id="572" r:id="rId41"/>
    <p:sldId id="580" r:id="rId42"/>
    <p:sldId id="573" r:id="rId43"/>
    <p:sldId id="578" r:id="rId44"/>
    <p:sldId id="569" r:id="rId45"/>
    <p:sldId id="525" r:id="rId46"/>
    <p:sldId id="553" r:id="rId47"/>
    <p:sldId id="552" r:id="rId48"/>
    <p:sldId id="562" r:id="rId49"/>
    <p:sldId id="564" r:id="rId50"/>
    <p:sldId id="575" r:id="rId51"/>
    <p:sldId id="565" r:id="rId52"/>
    <p:sldId id="587" r:id="rId53"/>
    <p:sldId id="288" r:id="rId54"/>
    <p:sldId id="349" r:id="rId55"/>
    <p:sldId id="360" r:id="rId56"/>
    <p:sldId id="361" r:id="rId57"/>
    <p:sldId id="362" r:id="rId58"/>
    <p:sldId id="441" r:id="rId59"/>
    <p:sldId id="394" r:id="rId60"/>
    <p:sldId id="440" r:id="rId61"/>
    <p:sldId id="442" r:id="rId62"/>
    <p:sldId id="391" r:id="rId63"/>
    <p:sldId id="437" r:id="rId64"/>
    <p:sldId id="417" r:id="rId65"/>
    <p:sldId id="418" r:id="rId66"/>
    <p:sldId id="422" r:id="rId67"/>
    <p:sldId id="423" r:id="rId68"/>
    <p:sldId id="438" r:id="rId69"/>
    <p:sldId id="424" r:id="rId70"/>
    <p:sldId id="419" r:id="rId71"/>
    <p:sldId id="420" r:id="rId72"/>
    <p:sldId id="421" r:id="rId73"/>
    <p:sldId id="392" r:id="rId74"/>
    <p:sldId id="432" r:id="rId75"/>
    <p:sldId id="433" r:id="rId76"/>
    <p:sldId id="434" r:id="rId77"/>
    <p:sldId id="435" r:id="rId78"/>
    <p:sldId id="393" r:id="rId79"/>
    <p:sldId id="451" r:id="rId80"/>
    <p:sldId id="291" r:id="rId81"/>
    <p:sldId id="296" r:id="rId82"/>
    <p:sldId id="290" r:id="rId83"/>
    <p:sldId id="363" r:id="rId84"/>
    <p:sldId id="395" r:id="rId85"/>
    <p:sldId id="583" r:id="rId86"/>
    <p:sldId id="584" r:id="rId87"/>
    <p:sldId id="585" r:id="rId88"/>
    <p:sldId id="582" r:id="rId89"/>
    <p:sldId id="452" r:id="rId90"/>
    <p:sldId id="396" r:id="rId91"/>
    <p:sldId id="445" r:id="rId92"/>
    <p:sldId id="446" r:id="rId93"/>
    <p:sldId id="448" r:id="rId94"/>
    <p:sldId id="444" r:id="rId95"/>
    <p:sldId id="506" r:id="rId96"/>
    <p:sldId id="455" r:id="rId97"/>
    <p:sldId id="453" r:id="rId98"/>
    <p:sldId id="300" r:id="rId99"/>
    <p:sldId id="303" r:id="rId100"/>
    <p:sldId id="302" r:id="rId101"/>
    <p:sldId id="304" r:id="rId102"/>
    <p:sldId id="305"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tlali Curinci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5551" autoAdjust="0"/>
  </p:normalViewPr>
  <p:slideViewPr>
    <p:cSldViewPr snapToGrid="0">
      <p:cViewPr varScale="1">
        <p:scale>
          <a:sx n="66" d="100"/>
          <a:sy n="66" d="100"/>
        </p:scale>
        <p:origin x="2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713230B3-7580-4E84-8266-A0357D1FC234}"/>
    <pc:docChg chg="custSel addSld modSld">
      <pc:chgData name="Engel, Karen" userId="b1bdb765-af5a-4eea-b146-a3f1b2df645c" providerId="ADAL" clId="{713230B3-7580-4E84-8266-A0357D1FC234}" dt="2021-08-02T16:21:21.880" v="122" actId="27636"/>
      <pc:docMkLst>
        <pc:docMk/>
      </pc:docMkLst>
      <pc:sldChg chg="addSp modSp">
        <pc:chgData name="Engel, Karen" userId="b1bdb765-af5a-4eea-b146-a3f1b2df645c" providerId="ADAL" clId="{713230B3-7580-4E84-8266-A0357D1FC234}" dt="2021-08-02T15:25:43.859" v="58" actId="1037"/>
        <pc:sldMkLst>
          <pc:docMk/>
          <pc:sldMk cId="1010735482" sldId="264"/>
        </pc:sldMkLst>
        <pc:picChg chg="mod">
          <ac:chgData name="Engel, Karen" userId="b1bdb765-af5a-4eea-b146-a3f1b2df645c" providerId="ADAL" clId="{713230B3-7580-4E84-8266-A0357D1FC234}" dt="2021-08-02T15:25:43.859" v="58" actId="1037"/>
          <ac:picMkLst>
            <pc:docMk/>
            <pc:sldMk cId="1010735482" sldId="264"/>
            <ac:picMk id="6" creationId="{00000000-0000-0000-0000-000000000000}"/>
          </ac:picMkLst>
        </pc:picChg>
        <pc:picChg chg="add mod modCrop">
          <ac:chgData name="Engel, Karen" userId="b1bdb765-af5a-4eea-b146-a3f1b2df645c" providerId="ADAL" clId="{713230B3-7580-4E84-8266-A0357D1FC234}" dt="2021-08-02T15:25:43.859" v="58" actId="1037"/>
          <ac:picMkLst>
            <pc:docMk/>
            <pc:sldMk cId="1010735482" sldId="264"/>
            <ac:picMk id="8" creationId="{420B33EA-42AD-4CD7-922C-05F33970378E}"/>
          </ac:picMkLst>
        </pc:picChg>
      </pc:sldChg>
      <pc:sldChg chg="addSp delSp modSp">
        <pc:chgData name="Engel, Karen" userId="b1bdb765-af5a-4eea-b146-a3f1b2df645c" providerId="ADAL" clId="{713230B3-7580-4E84-8266-A0357D1FC234}" dt="2021-08-02T15:26:26.274" v="66" actId="1076"/>
        <pc:sldMkLst>
          <pc:docMk/>
          <pc:sldMk cId="4118302299" sldId="278"/>
        </pc:sldMkLst>
        <pc:spChg chg="del">
          <ac:chgData name="Engel, Karen" userId="b1bdb765-af5a-4eea-b146-a3f1b2df645c" providerId="ADAL" clId="{713230B3-7580-4E84-8266-A0357D1FC234}" dt="2021-08-02T15:26:01.150" v="59" actId="478"/>
          <ac:spMkLst>
            <pc:docMk/>
            <pc:sldMk cId="4118302299" sldId="278"/>
            <ac:spMk id="7" creationId="{00000000-0000-0000-0000-000000000000}"/>
          </ac:spMkLst>
        </pc:spChg>
        <pc:picChg chg="add mod modCrop">
          <ac:chgData name="Engel, Karen" userId="b1bdb765-af5a-4eea-b146-a3f1b2df645c" providerId="ADAL" clId="{713230B3-7580-4E84-8266-A0357D1FC234}" dt="2021-08-02T15:26:26.274" v="66" actId="1076"/>
          <ac:picMkLst>
            <pc:docMk/>
            <pc:sldMk cId="4118302299" sldId="278"/>
            <ac:picMk id="9" creationId="{420B33EA-42AD-4CD7-922C-05F33970378E}"/>
          </ac:picMkLst>
        </pc:picChg>
      </pc:sldChg>
      <pc:sldChg chg="modSp">
        <pc:chgData name="Engel, Karen" userId="b1bdb765-af5a-4eea-b146-a3f1b2df645c" providerId="ADAL" clId="{713230B3-7580-4E84-8266-A0357D1FC234}" dt="2021-08-02T16:21:21.880" v="122" actId="27636"/>
        <pc:sldMkLst>
          <pc:docMk/>
          <pc:sldMk cId="3981055075" sldId="284"/>
        </pc:sldMkLst>
        <pc:spChg chg="mod">
          <ac:chgData name="Engel, Karen" userId="b1bdb765-af5a-4eea-b146-a3f1b2df645c" providerId="ADAL" clId="{713230B3-7580-4E84-8266-A0357D1FC234}" dt="2021-08-02T16:21:21.880" v="122" actId="27636"/>
          <ac:spMkLst>
            <pc:docMk/>
            <pc:sldMk cId="3981055075" sldId="284"/>
            <ac:spMk id="2" creationId="{00000000-0000-0000-0000-000000000000}"/>
          </ac:spMkLst>
        </pc:spChg>
        <pc:spChg chg="mod">
          <ac:chgData name="Engel, Karen" userId="b1bdb765-af5a-4eea-b146-a3f1b2df645c" providerId="ADAL" clId="{713230B3-7580-4E84-8266-A0357D1FC234}" dt="2021-08-02T16:21:06.949" v="120" actId="207"/>
          <ac:spMkLst>
            <pc:docMk/>
            <pc:sldMk cId="3981055075" sldId="284"/>
            <ac:spMk id="3" creationId="{00000000-0000-0000-0000-000000000000}"/>
          </ac:spMkLst>
        </pc:spChg>
      </pc:sldChg>
      <pc:sldChg chg="modSp add">
        <pc:chgData name="Engel, Karen" userId="b1bdb765-af5a-4eea-b146-a3f1b2df645c" providerId="ADAL" clId="{713230B3-7580-4E84-8266-A0357D1FC234}" dt="2021-08-02T16:18:22.429" v="119" actId="20577"/>
        <pc:sldMkLst>
          <pc:docMk/>
          <pc:sldMk cId="2330118086" sldId="306"/>
        </pc:sldMkLst>
        <pc:spChg chg="mod">
          <ac:chgData name="Engel, Karen" userId="b1bdb765-af5a-4eea-b146-a3f1b2df645c" providerId="ADAL" clId="{713230B3-7580-4E84-8266-A0357D1FC234}" dt="2021-08-02T16:18:22.429" v="119" actId="20577"/>
          <ac:spMkLst>
            <pc:docMk/>
            <pc:sldMk cId="2330118086" sldId="306"/>
            <ac:spMk id="2" creationId="{3C946933-B941-4052-A8EC-03187177DD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SSP_Educational_Plan_Tracking%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corecard_Middle_College_and_Dual_enrollmen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corecard_Middle_College_and_Dual_enrollme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claxtona\Downloads\Enroll_and_section_by_campus_by_online_by_year.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claxtona\Downloads\Enroll_and_section_by_campus_by_online_by_year.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Enrollment%20Management/Chancellor's%20Cabinet%20Data%20Requests/CAN%20sections%20cancelled%20and%20added%20for%20Fall%202021%20as%20of%20Aug.%209%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ngelk\Downloads\SMCCD_20-Year_Enrollment_Trends%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DTZTF8UJ\EnrollmentStats2019-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Enrollment%20Data%20for%20President's%20Advisory%20Council%20June%2010%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'finished pivot'!$U$3:$U$4</c:f>
              <c:strCache>
                <c:ptCount val="2"/>
                <c:pt idx="0">
                  <c:v>No</c:v>
                </c:pt>
                <c:pt idx="1">
                  <c:v>Yes</c:v>
                </c:pt>
              </c:strCache>
            </c:strRef>
          </c:cat>
          <c:val>
            <c:numRef>
              <c:f>'finished pivot'!$AA$3:$AA$4</c:f>
              <c:numCache>
                <c:formatCode>0%</c:formatCode>
                <c:ptCount val="2"/>
                <c:pt idx="0">
                  <c:v>0.77894736842105261</c:v>
                </c:pt>
                <c:pt idx="1">
                  <c:v>0.22105263157894736</c:v>
                </c:pt>
              </c:numCache>
            </c:numRef>
          </c:val>
          <c:extLst>
            <c:ext xmlns:c16="http://schemas.microsoft.com/office/drawing/2014/chart" uri="{C3380CC4-5D6E-409C-BE32-E72D297353CC}">
              <c16:uniqueId val="{00000000-0A32-4C8E-AC8C-AB2CE0F92EFB}"/>
            </c:ext>
          </c:extLst>
        </c:ser>
        <c:ser>
          <c:idx val="1"/>
          <c:order val="1"/>
          <c:tx>
            <c:v>Proportion in Survey</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'finished pivot'!$O$2:$O$3</c:f>
              <c:numCache>
                <c:formatCode>0%</c:formatCode>
                <c:ptCount val="2"/>
                <c:pt idx="0">
                  <c:v>0.73907766990291257</c:v>
                </c:pt>
                <c:pt idx="1">
                  <c:v>0.26092233009708737</c:v>
                </c:pt>
              </c:numCache>
            </c:numRef>
          </c:val>
          <c:extLst>
            <c:ext xmlns:c16="http://schemas.microsoft.com/office/drawing/2014/chart" uri="{C3380CC4-5D6E-409C-BE32-E72D297353CC}">
              <c16:uniqueId val="{00000001-0A32-4C8E-AC8C-AB2CE0F92EFB}"/>
            </c:ext>
          </c:extLst>
        </c:ser>
        <c:dLbls>
          <c:showLegendKey val="0"/>
          <c:showVal val="0"/>
          <c:showCatName val="0"/>
          <c:showSerName val="0"/>
          <c:showPercent val="0"/>
          <c:showBubbleSize val="0"/>
        </c:dLbls>
        <c:gapWidth val="219"/>
        <c:overlap val="-27"/>
        <c:axId val="1958959775"/>
        <c:axId val="1984344319"/>
      </c:barChart>
      <c:catAx>
        <c:axId val="195895977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Low income Status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4344319"/>
        <c:crosses val="autoZero"/>
        <c:auto val="1"/>
        <c:lblAlgn val="ctr"/>
        <c:lblOffset val="100"/>
        <c:noMultiLvlLbl val="0"/>
      </c:catAx>
      <c:valAx>
        <c:axId val="198434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9597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as a % of Enrolled Students</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'Home campus'!$A$2</c:f>
              <c:strCache>
                <c:ptCount val="1"/>
                <c:pt idx="0">
                  <c:v>CAN home campus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campus'!$B$2:$D$2</c:f>
              <c:numCache>
                <c:formatCode>0%</c:formatCode>
                <c:ptCount val="3"/>
                <c:pt idx="0">
                  <c:v>0.66</c:v>
                </c:pt>
                <c:pt idx="1">
                  <c:v>0.56000000000000005</c:v>
                </c:pt>
                <c:pt idx="2">
                  <c:v>0.54</c:v>
                </c:pt>
              </c:numCache>
            </c:numRef>
          </c:val>
          <c:extLst>
            <c:ext xmlns:c16="http://schemas.microsoft.com/office/drawing/2014/chart" uri="{C3380CC4-5D6E-409C-BE32-E72D297353CC}">
              <c16:uniqueId val="{00000000-B553-438F-A4F6-F729847405CF}"/>
            </c:ext>
          </c:extLst>
        </c:ser>
        <c:ser>
          <c:idx val="1"/>
          <c:order val="1"/>
          <c:tx>
            <c:strRef>
              <c:f>'Home campus'!$A$3</c:f>
              <c:strCache>
                <c:ptCount val="1"/>
                <c:pt idx="0">
                  <c:v>SKY &amp; CSM home campus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campus'!$B$3:$D$3</c:f>
              <c:numCache>
                <c:formatCode>0%</c:formatCode>
                <c:ptCount val="3"/>
                <c:pt idx="0">
                  <c:v>0.34</c:v>
                </c:pt>
                <c:pt idx="1">
                  <c:v>0.44</c:v>
                </c:pt>
                <c:pt idx="2">
                  <c:v>0.46</c:v>
                </c:pt>
              </c:numCache>
            </c:numRef>
          </c:val>
          <c:extLst>
            <c:ext xmlns:c16="http://schemas.microsoft.com/office/drawing/2014/chart" uri="{C3380CC4-5D6E-409C-BE32-E72D297353CC}">
              <c16:uniqueId val="{00000001-B553-438F-A4F6-F729847405CF}"/>
            </c:ext>
          </c:extLst>
        </c:ser>
        <c:dLbls>
          <c:dLblPos val="ctr"/>
          <c:showLegendKey val="0"/>
          <c:showVal val="1"/>
          <c:showCatName val="0"/>
          <c:showSerName val="0"/>
          <c:showPercent val="0"/>
          <c:showBubbleSize val="0"/>
        </c:dLbls>
        <c:gapWidth val="150"/>
        <c:overlap val="100"/>
        <c:axId val="760545871"/>
        <c:axId val="760542127"/>
      </c:barChart>
      <c:catAx>
        <c:axId val="76054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2127"/>
        <c:crosses val="autoZero"/>
        <c:auto val="1"/>
        <c:lblAlgn val="ctr"/>
        <c:lblOffset val="100"/>
        <c:noMultiLvlLbl val="0"/>
      </c:catAx>
      <c:valAx>
        <c:axId val="760542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58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Sheet5!$A$2</c:f>
              <c:strCache>
                <c:ptCount val="1"/>
                <c:pt idx="0">
                  <c:v># of students who enrolled in a course in the same or subsequent year of applying to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2016-17</c:v>
                </c:pt>
                <c:pt idx="1">
                  <c:v>2017-18</c:v>
                </c:pt>
                <c:pt idx="2">
                  <c:v>2018-19</c:v>
                </c:pt>
                <c:pt idx="3">
                  <c:v>2019-20</c:v>
                </c:pt>
                <c:pt idx="4">
                  <c:v>2020-21</c:v>
                </c:pt>
              </c:strCache>
            </c:strRef>
          </c:cat>
          <c:val>
            <c:numRef>
              <c:f>Sheet5!$B$2:$F$2</c:f>
              <c:numCache>
                <c:formatCode>#,##0</c:formatCode>
                <c:ptCount val="5"/>
                <c:pt idx="0">
                  <c:v>1587</c:v>
                </c:pt>
                <c:pt idx="1">
                  <c:v>1572</c:v>
                </c:pt>
                <c:pt idx="2">
                  <c:v>1477</c:v>
                </c:pt>
                <c:pt idx="3">
                  <c:v>1294</c:v>
                </c:pt>
                <c:pt idx="4">
                  <c:v>1127</c:v>
                </c:pt>
              </c:numCache>
            </c:numRef>
          </c:val>
          <c:extLst>
            <c:ext xmlns:c16="http://schemas.microsoft.com/office/drawing/2014/chart" uri="{C3380CC4-5D6E-409C-BE32-E72D297353CC}">
              <c16:uniqueId val="{00000000-76BE-4534-A166-2B925E9F72AC}"/>
            </c:ext>
          </c:extLst>
        </c:ser>
        <c:dLbls>
          <c:dLblPos val="outEnd"/>
          <c:showLegendKey val="0"/>
          <c:showVal val="1"/>
          <c:showCatName val="0"/>
          <c:showSerName val="0"/>
          <c:showPercent val="0"/>
          <c:showBubbleSize val="0"/>
        </c:dLbls>
        <c:gapWidth val="219"/>
        <c:overlap val="-27"/>
        <c:axId val="1882980768"/>
        <c:axId val="1882974528"/>
      </c:barChart>
      <c:catAx>
        <c:axId val="188298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74528"/>
        <c:crosses val="autoZero"/>
        <c:auto val="1"/>
        <c:lblAlgn val="ctr"/>
        <c:lblOffset val="100"/>
        <c:noMultiLvlLbl val="0"/>
      </c:catAx>
      <c:valAx>
        <c:axId val="1882974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807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Sheet1!$A$14</c:f>
              <c:strCache>
                <c:ptCount val="1"/>
                <c:pt idx="0">
                  <c:v>Low Income Students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2016-17</c:v>
                </c:pt>
                <c:pt idx="1">
                  <c:v>2017-18</c:v>
                </c:pt>
                <c:pt idx="2">
                  <c:v>2018-19</c:v>
                </c:pt>
                <c:pt idx="3">
                  <c:v>2019-20‡</c:v>
                </c:pt>
              </c:strCache>
            </c:strRef>
          </c:cat>
          <c:val>
            <c:numRef>
              <c:f>Sheet1!$B$14:$E$14</c:f>
              <c:numCache>
                <c:formatCode>0%</c:formatCode>
                <c:ptCount val="4"/>
                <c:pt idx="0">
                  <c:v>0.34499999999999997</c:v>
                </c:pt>
                <c:pt idx="1">
                  <c:v>0.33700000000000002</c:v>
                </c:pt>
                <c:pt idx="2">
                  <c:v>0.31</c:v>
                </c:pt>
                <c:pt idx="3">
                  <c:v>0.28399999999999997</c:v>
                </c:pt>
              </c:numCache>
            </c:numRef>
          </c:val>
          <c:extLst>
            <c:ext xmlns:c16="http://schemas.microsoft.com/office/drawing/2014/chart" uri="{C3380CC4-5D6E-409C-BE32-E72D297353CC}">
              <c16:uniqueId val="{00000000-5D88-4BC6-B8E0-A2C77339EFAD}"/>
            </c:ext>
          </c:extLst>
        </c:ser>
        <c:dLbls>
          <c:dLblPos val="outEnd"/>
          <c:showLegendKey val="0"/>
          <c:showVal val="1"/>
          <c:showCatName val="0"/>
          <c:showSerName val="0"/>
          <c:showPercent val="0"/>
          <c:showBubbleSize val="0"/>
        </c:dLbls>
        <c:gapWidth val="219"/>
        <c:overlap val="-27"/>
        <c:axId val="1282242815"/>
        <c:axId val="1282237823"/>
      </c:barChart>
      <c:catAx>
        <c:axId val="128224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37823"/>
        <c:crosses val="autoZero"/>
        <c:auto val="1"/>
        <c:lblAlgn val="ctr"/>
        <c:lblOffset val="100"/>
        <c:noMultiLvlLbl val="0"/>
      </c:catAx>
      <c:valAx>
        <c:axId val="128223782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4281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Financial Aid Recipients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 of all students receiving Pell Grants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Sheet1!$B$9:$E$9</c:f>
              <c:numCache>
                <c:formatCode>0%</c:formatCode>
                <c:ptCount val="4"/>
                <c:pt idx="0">
                  <c:v>0.20779457293753414</c:v>
                </c:pt>
                <c:pt idx="1">
                  <c:v>0.19341027550260612</c:v>
                </c:pt>
                <c:pt idx="2">
                  <c:v>0.18708703039456295</c:v>
                </c:pt>
                <c:pt idx="3">
                  <c:v>0.18151847183166878</c:v>
                </c:pt>
              </c:numCache>
            </c:numRef>
          </c:val>
          <c:extLst>
            <c:ext xmlns:c16="http://schemas.microsoft.com/office/drawing/2014/chart" uri="{C3380CC4-5D6E-409C-BE32-E72D297353CC}">
              <c16:uniqueId val="{00000000-1C87-47FD-AE6E-AC2DE8CCF4E8}"/>
            </c:ext>
          </c:extLst>
        </c:ser>
        <c:ser>
          <c:idx val="1"/>
          <c:order val="1"/>
          <c:tx>
            <c:strRef>
              <c:f>Sheet1!$A$10</c:f>
              <c:strCache>
                <c:ptCount val="1"/>
                <c:pt idx="0">
                  <c:v>% of all students receiving California College Promise Grant (CCPG)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Sheet1!$B$10:$E$10</c:f>
              <c:numCache>
                <c:formatCode>0%</c:formatCode>
                <c:ptCount val="4"/>
                <c:pt idx="0">
                  <c:v>0.5195774904389</c:v>
                </c:pt>
                <c:pt idx="1">
                  <c:v>0.50856291883842142</c:v>
                </c:pt>
                <c:pt idx="2">
                  <c:v>0.4931093071549934</c:v>
                </c:pt>
                <c:pt idx="3">
                  <c:v>0.47619509357122081</c:v>
                </c:pt>
              </c:numCache>
            </c:numRef>
          </c:val>
          <c:extLst>
            <c:ext xmlns:c16="http://schemas.microsoft.com/office/drawing/2014/chart" uri="{C3380CC4-5D6E-409C-BE32-E72D297353CC}">
              <c16:uniqueId val="{00000001-1C87-47FD-AE6E-AC2DE8CCF4E8}"/>
            </c:ext>
          </c:extLst>
        </c:ser>
        <c:dLbls>
          <c:dLblPos val="outEnd"/>
          <c:showLegendKey val="0"/>
          <c:showVal val="1"/>
          <c:showCatName val="0"/>
          <c:showSerName val="0"/>
          <c:showPercent val="0"/>
          <c:showBubbleSize val="0"/>
        </c:dLbls>
        <c:gapWidth val="219"/>
        <c:overlap val="-27"/>
        <c:axId val="1434926879"/>
        <c:axId val="1434925215"/>
      </c:barChart>
      <c:catAx>
        <c:axId val="14349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5215"/>
        <c:crosses val="autoZero"/>
        <c:auto val="1"/>
        <c:lblAlgn val="ctr"/>
        <c:lblOffset val="100"/>
        <c:noMultiLvlLbl val="0"/>
      </c:catAx>
      <c:valAx>
        <c:axId val="1434925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6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 of  SSSP non-exempt students completing a COMP SEP in the first year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Sheet1!$B$3:$F$3</c:f>
              <c:numCache>
                <c:formatCode>General</c:formatCode>
                <c:ptCount val="5"/>
                <c:pt idx="0">
                  <c:v>355</c:v>
                </c:pt>
                <c:pt idx="1">
                  <c:v>288</c:v>
                </c:pt>
                <c:pt idx="2">
                  <c:v>304</c:v>
                </c:pt>
                <c:pt idx="3">
                  <c:v>324</c:v>
                </c:pt>
                <c:pt idx="4">
                  <c:v>449</c:v>
                </c:pt>
              </c:numCache>
            </c:numRef>
          </c:val>
          <c:extLst>
            <c:ext xmlns:c16="http://schemas.microsoft.com/office/drawing/2014/chart" uri="{C3380CC4-5D6E-409C-BE32-E72D297353CC}">
              <c16:uniqueId val="{00000000-946E-4331-B8AE-D92978597E6B}"/>
            </c:ext>
          </c:extLst>
        </c:ser>
        <c:dLbls>
          <c:showLegendKey val="0"/>
          <c:showVal val="1"/>
          <c:showCatName val="0"/>
          <c:showSerName val="0"/>
          <c:showPercent val="0"/>
          <c:showBubbleSize val="0"/>
        </c:dLbls>
        <c:gapWidth val="219"/>
        <c:overlap val="-27"/>
        <c:axId val="2094115584"/>
        <c:axId val="2094116416"/>
      </c:barChart>
      <c:lineChart>
        <c:grouping val="standard"/>
        <c:varyColors val="0"/>
        <c:ser>
          <c:idx val="1"/>
          <c:order val="1"/>
          <c:tx>
            <c:strRef>
              <c:f>Sheet1!$A$4</c:f>
              <c:strCache>
                <c:ptCount val="1"/>
                <c:pt idx="0">
                  <c:v>% of  SSSP non-exempt students completing a COMP SEP in the first year</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Sheet1!$B$4:$F$4</c:f>
              <c:numCache>
                <c:formatCode>0%</c:formatCode>
                <c:ptCount val="5"/>
                <c:pt idx="0">
                  <c:v>0.18214468958440225</c:v>
                </c:pt>
                <c:pt idx="1">
                  <c:v>0.18508997429305912</c:v>
                </c:pt>
                <c:pt idx="2">
                  <c:v>0.25061830173124483</c:v>
                </c:pt>
                <c:pt idx="3">
                  <c:v>0.25155279503105588</c:v>
                </c:pt>
                <c:pt idx="4">
                  <c:v>0.20539798719121682</c:v>
                </c:pt>
              </c:numCache>
            </c:numRef>
          </c:val>
          <c:smooth val="0"/>
          <c:extLst>
            <c:ext xmlns:c16="http://schemas.microsoft.com/office/drawing/2014/chart" uri="{C3380CC4-5D6E-409C-BE32-E72D297353CC}">
              <c16:uniqueId val="{00000001-946E-4331-B8AE-D92978597E6B}"/>
            </c:ext>
          </c:extLst>
        </c:ser>
        <c:dLbls>
          <c:showLegendKey val="0"/>
          <c:showVal val="1"/>
          <c:showCatName val="0"/>
          <c:showSerName val="0"/>
          <c:showPercent val="0"/>
          <c:showBubbleSize val="0"/>
        </c:dLbls>
        <c:marker val="1"/>
        <c:smooth val="0"/>
        <c:axId val="2094111008"/>
        <c:axId val="2094117664"/>
      </c:lineChart>
      <c:catAx>
        <c:axId val="209411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6416"/>
        <c:crosses val="autoZero"/>
        <c:auto val="1"/>
        <c:lblAlgn val="ctr"/>
        <c:lblOffset val="100"/>
        <c:noMultiLvlLbl val="0"/>
      </c:catAx>
      <c:valAx>
        <c:axId val="2094116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5584"/>
        <c:crosses val="autoZero"/>
        <c:crossBetween val="between"/>
      </c:valAx>
      <c:valAx>
        <c:axId val="20941176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1008"/>
        <c:crosses val="max"/>
        <c:crossBetween val="between"/>
      </c:valAx>
      <c:catAx>
        <c:axId val="2094111008"/>
        <c:scaling>
          <c:orientation val="minMax"/>
        </c:scaling>
        <c:delete val="1"/>
        <c:axPos val="b"/>
        <c:numFmt formatCode="General" sourceLinked="1"/>
        <c:majorTickMark val="none"/>
        <c:minorTickMark val="none"/>
        <c:tickLblPos val="nextTo"/>
        <c:crossAx val="20941176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'[SSSP_Educational_Plan_Tracking (1).xlsx]FRom SMCCCD Metrics'!$B$12</c:f>
              <c:strCache>
                <c:ptCount val="1"/>
                <c:pt idx="0">
                  <c:v>Fall 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Metrics'!$B$13:$B$14</c:f>
              <c:numCache>
                <c:formatCode>0%</c:formatCode>
                <c:ptCount val="2"/>
                <c:pt idx="0">
                  <c:v>0.8</c:v>
                </c:pt>
                <c:pt idx="1">
                  <c:v>0.72</c:v>
                </c:pt>
              </c:numCache>
            </c:numRef>
          </c:val>
          <c:extLst>
            <c:ext xmlns:c16="http://schemas.microsoft.com/office/drawing/2014/chart" uri="{C3380CC4-5D6E-409C-BE32-E72D297353CC}">
              <c16:uniqueId val="{00000000-AAEC-4AF8-943C-F696057F8DE5}"/>
            </c:ext>
          </c:extLst>
        </c:ser>
        <c:ser>
          <c:idx val="1"/>
          <c:order val="1"/>
          <c:tx>
            <c:strRef>
              <c:f>'[SSSP_Educational_Plan_Tracking (1).xlsx]FRom SMCCCD Metrics'!$C$12</c:f>
              <c:strCache>
                <c:ptCount val="1"/>
                <c:pt idx="0">
                  <c:v>Fall 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Metrics'!$C$13:$C$14</c:f>
              <c:numCache>
                <c:formatCode>0%</c:formatCode>
                <c:ptCount val="2"/>
                <c:pt idx="0">
                  <c:v>0.9</c:v>
                </c:pt>
                <c:pt idx="1">
                  <c:v>0.81</c:v>
                </c:pt>
              </c:numCache>
            </c:numRef>
          </c:val>
          <c:extLst>
            <c:ext xmlns:c16="http://schemas.microsoft.com/office/drawing/2014/chart" uri="{C3380CC4-5D6E-409C-BE32-E72D297353CC}">
              <c16:uniqueId val="{00000001-AAEC-4AF8-943C-F696057F8DE5}"/>
            </c:ext>
          </c:extLst>
        </c:ser>
        <c:ser>
          <c:idx val="2"/>
          <c:order val="2"/>
          <c:tx>
            <c:strRef>
              <c:f>'[SSSP_Educational_Plan_Tracking (1).xlsx]FRom SMCCCD Metrics'!$D$12</c:f>
              <c:strCache>
                <c:ptCount val="1"/>
                <c:pt idx="0">
                  <c:v>Fall 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Metrics'!$D$13:$D$14</c:f>
              <c:numCache>
                <c:formatCode>0%</c:formatCode>
                <c:ptCount val="2"/>
                <c:pt idx="0">
                  <c:v>0.9</c:v>
                </c:pt>
                <c:pt idx="1">
                  <c:v>0.78</c:v>
                </c:pt>
              </c:numCache>
            </c:numRef>
          </c:val>
          <c:extLst>
            <c:ext xmlns:c16="http://schemas.microsoft.com/office/drawing/2014/chart" uri="{C3380CC4-5D6E-409C-BE32-E72D297353CC}">
              <c16:uniqueId val="{00000002-AAEC-4AF8-943C-F696057F8DE5}"/>
            </c:ext>
          </c:extLst>
        </c:ser>
        <c:ser>
          <c:idx val="3"/>
          <c:order val="3"/>
          <c:tx>
            <c:strRef>
              <c:f>'[SSSP_Educational_Plan_Tracking (1).xlsx]FRom SMCCCD Metrics'!$E$12</c:f>
              <c:strCache>
                <c:ptCount val="1"/>
                <c:pt idx="0">
                  <c:v>Fall 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Metrics'!$E$13:$E$14</c:f>
              <c:numCache>
                <c:formatCode>0%</c:formatCode>
                <c:ptCount val="2"/>
                <c:pt idx="0">
                  <c:v>0.95</c:v>
                </c:pt>
                <c:pt idx="1">
                  <c:v>0.76</c:v>
                </c:pt>
              </c:numCache>
            </c:numRef>
          </c:val>
          <c:extLst>
            <c:ext xmlns:c16="http://schemas.microsoft.com/office/drawing/2014/chart" uri="{C3380CC4-5D6E-409C-BE32-E72D297353CC}">
              <c16:uniqueId val="{00000003-AAEC-4AF8-943C-F696057F8DE5}"/>
            </c:ext>
          </c:extLst>
        </c:ser>
        <c:ser>
          <c:idx val="4"/>
          <c:order val="4"/>
          <c:tx>
            <c:strRef>
              <c:f>'[SSSP_Educational_Plan_Tracking (1).xlsx]FRom SMCCCD Metrics'!$F$12</c:f>
              <c:strCache>
                <c:ptCount val="1"/>
                <c:pt idx="0">
                  <c:v>Fall 2019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Metrics'!$F$13:$F$14</c:f>
              <c:numCache>
                <c:formatCode>0%</c:formatCode>
                <c:ptCount val="2"/>
                <c:pt idx="0">
                  <c:v>0.91</c:v>
                </c:pt>
                <c:pt idx="1">
                  <c:v>0.67</c:v>
                </c:pt>
              </c:numCache>
            </c:numRef>
          </c:val>
          <c:extLst>
            <c:ext xmlns:c16="http://schemas.microsoft.com/office/drawing/2014/chart" uri="{C3380CC4-5D6E-409C-BE32-E72D297353CC}">
              <c16:uniqueId val="{00000004-AAEC-4AF8-943C-F696057F8DE5}"/>
            </c:ext>
          </c:extLst>
        </c:ser>
        <c:dLbls>
          <c:dLblPos val="outEnd"/>
          <c:showLegendKey val="0"/>
          <c:showVal val="1"/>
          <c:showCatName val="0"/>
          <c:showSerName val="0"/>
          <c:showPercent val="0"/>
          <c:showBubbleSize val="0"/>
        </c:dLbls>
        <c:gapWidth val="219"/>
        <c:overlap val="-27"/>
        <c:axId val="316681328"/>
        <c:axId val="316679664"/>
      </c:barChart>
      <c:catAx>
        <c:axId val="31668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79664"/>
        <c:crosses val="autoZero"/>
        <c:auto val="1"/>
        <c:lblAlgn val="ctr"/>
        <c:lblOffset val="100"/>
        <c:noMultiLvlLbl val="0"/>
      </c:catAx>
      <c:valAx>
        <c:axId val="3166796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8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Persistence</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Fall to spring persistence rate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Sheet1!$B$17:$E$17</c:f>
              <c:strCache>
                <c:ptCount val="4"/>
                <c:pt idx="0">
                  <c:v>2016-17</c:v>
                </c:pt>
                <c:pt idx="1">
                  <c:v>2017-18</c:v>
                </c:pt>
                <c:pt idx="2">
                  <c:v>2018-19</c:v>
                </c:pt>
                <c:pt idx="3">
                  <c:v>2019-20‡</c:v>
                </c:pt>
              </c:strCache>
            </c:strRef>
          </c:cat>
          <c:val>
            <c:numRef>
              <c:f>Sheet1!$B$18:$E$18</c:f>
              <c:numCache>
                <c:formatCode>0%</c:formatCode>
                <c:ptCount val="4"/>
                <c:pt idx="0">
                  <c:v>0.61825479411327489</c:v>
                </c:pt>
                <c:pt idx="1">
                  <c:v>0.59584764283484237</c:v>
                </c:pt>
                <c:pt idx="2">
                  <c:v>0.58781594296824369</c:v>
                </c:pt>
                <c:pt idx="3">
                  <c:v>0.5306491372226787</c:v>
                </c:pt>
              </c:numCache>
            </c:numRef>
          </c:val>
          <c:extLst>
            <c:ext xmlns:c16="http://schemas.microsoft.com/office/drawing/2014/chart" uri="{C3380CC4-5D6E-409C-BE32-E72D297353CC}">
              <c16:uniqueId val="{00000000-E190-49E8-9E83-45253FAEDEF8}"/>
            </c:ext>
          </c:extLst>
        </c:ser>
        <c:ser>
          <c:idx val="1"/>
          <c:order val="1"/>
          <c:tx>
            <c:strRef>
              <c:f>Sheet1!$A$19</c:f>
              <c:strCache>
                <c:ptCount val="1"/>
                <c:pt idx="0">
                  <c:v>Fall to fall persistence rate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Sheet1!$B$17:$E$17</c:f>
              <c:strCache>
                <c:ptCount val="4"/>
                <c:pt idx="0">
                  <c:v>2016-17</c:v>
                </c:pt>
                <c:pt idx="1">
                  <c:v>2017-18</c:v>
                </c:pt>
                <c:pt idx="2">
                  <c:v>2018-19</c:v>
                </c:pt>
                <c:pt idx="3">
                  <c:v>2019-20‡</c:v>
                </c:pt>
              </c:strCache>
            </c:strRef>
          </c:cat>
          <c:val>
            <c:numRef>
              <c:f>Sheet1!$B$19:$E$19</c:f>
              <c:numCache>
                <c:formatCode>0%</c:formatCode>
                <c:ptCount val="4"/>
                <c:pt idx="0">
                  <c:v>0.42381669175447401</c:v>
                </c:pt>
                <c:pt idx="1">
                  <c:v>0.40312500000000001</c:v>
                </c:pt>
                <c:pt idx="2">
                  <c:v>0.40671165420390298</c:v>
                </c:pt>
                <c:pt idx="3">
                  <c:v>0.3491103817585075</c:v>
                </c:pt>
              </c:numCache>
            </c:numRef>
          </c:val>
          <c:extLst>
            <c:ext xmlns:c16="http://schemas.microsoft.com/office/drawing/2014/chart" uri="{C3380CC4-5D6E-409C-BE32-E72D297353CC}">
              <c16:uniqueId val="{00000001-E190-49E8-9E83-45253FAEDEF8}"/>
            </c:ext>
          </c:extLst>
        </c:ser>
        <c:dLbls>
          <c:dLblPos val="outEnd"/>
          <c:showLegendKey val="0"/>
          <c:showVal val="1"/>
          <c:showCatName val="0"/>
          <c:showSerName val="0"/>
          <c:showPercent val="0"/>
          <c:showBubbleSize val="0"/>
        </c:dLbls>
        <c:gapWidth val="219"/>
        <c:overlap val="-27"/>
        <c:axId val="1328676703"/>
        <c:axId val="1328679199"/>
      </c:barChart>
      <c:catAx>
        <c:axId val="132867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8679199"/>
        <c:crosses val="autoZero"/>
        <c:auto val="1"/>
        <c:lblAlgn val="ctr"/>
        <c:lblOffset val="100"/>
        <c:noMultiLvlLbl val="0"/>
      </c:catAx>
      <c:valAx>
        <c:axId val="13286791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867670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Sheet4!$A$9</c:f>
              <c:strCache>
                <c:ptCount val="1"/>
                <c:pt idx="0">
                  <c:v># of AA and AS degrees awarded by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Sheet4!$B$9:$F$9</c:f>
              <c:numCache>
                <c:formatCode>General</c:formatCode>
                <c:ptCount val="5"/>
                <c:pt idx="0">
                  <c:v>377</c:v>
                </c:pt>
                <c:pt idx="1">
                  <c:v>370</c:v>
                </c:pt>
                <c:pt idx="2">
                  <c:v>420</c:v>
                </c:pt>
                <c:pt idx="3">
                  <c:v>369</c:v>
                </c:pt>
                <c:pt idx="4">
                  <c:v>198</c:v>
                </c:pt>
              </c:numCache>
            </c:numRef>
          </c:val>
          <c:extLst>
            <c:ext xmlns:c16="http://schemas.microsoft.com/office/drawing/2014/chart" uri="{C3380CC4-5D6E-409C-BE32-E72D297353CC}">
              <c16:uniqueId val="{00000000-CB8B-49A2-B132-09713A8583FC}"/>
            </c:ext>
          </c:extLst>
        </c:ser>
        <c:ser>
          <c:idx val="1"/>
          <c:order val="1"/>
          <c:tx>
            <c:strRef>
              <c:f>Sheet4!$A$10</c:f>
              <c:strCache>
                <c:ptCount val="1"/>
                <c:pt idx="0">
                  <c:v># of ADT degrees awarded by CAN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Sheet4!$B$10:$F$10</c:f>
              <c:numCache>
                <c:formatCode>General</c:formatCode>
                <c:ptCount val="5"/>
                <c:pt idx="0">
                  <c:v>212</c:v>
                </c:pt>
                <c:pt idx="1">
                  <c:v>199</c:v>
                </c:pt>
                <c:pt idx="2">
                  <c:v>210</c:v>
                </c:pt>
                <c:pt idx="3">
                  <c:v>254</c:v>
                </c:pt>
                <c:pt idx="4">
                  <c:v>199</c:v>
                </c:pt>
              </c:numCache>
            </c:numRef>
          </c:val>
          <c:extLst>
            <c:ext xmlns:c16="http://schemas.microsoft.com/office/drawing/2014/chart" uri="{C3380CC4-5D6E-409C-BE32-E72D297353CC}">
              <c16:uniqueId val="{00000001-CB8B-49A2-B132-09713A8583FC}"/>
            </c:ext>
          </c:extLst>
        </c:ser>
        <c:dLbls>
          <c:dLblPos val="ctr"/>
          <c:showLegendKey val="0"/>
          <c:showVal val="1"/>
          <c:showCatName val="0"/>
          <c:showSerName val="0"/>
          <c:showPercent val="0"/>
          <c:showBubbleSize val="0"/>
        </c:dLbls>
        <c:gapWidth val="150"/>
        <c:overlap val="100"/>
        <c:axId val="1320074927"/>
        <c:axId val="1320073679"/>
      </c:barChart>
      <c:catAx>
        <c:axId val="132007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3679"/>
        <c:crosses val="autoZero"/>
        <c:auto val="1"/>
        <c:lblAlgn val="ctr"/>
        <c:lblOffset val="100"/>
        <c:noMultiLvlLbl val="0"/>
      </c:catAx>
      <c:valAx>
        <c:axId val="1320073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49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'Time to completion'!$B$1</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completion'!$B$2:$B$4</c:f>
              <c:numCache>
                <c:formatCode>General</c:formatCode>
                <c:ptCount val="3"/>
                <c:pt idx="0">
                  <c:v>20</c:v>
                </c:pt>
                <c:pt idx="1">
                  <c:v>66</c:v>
                </c:pt>
                <c:pt idx="2">
                  <c:v>113</c:v>
                </c:pt>
              </c:numCache>
            </c:numRef>
          </c:val>
          <c:extLst>
            <c:ext xmlns:c16="http://schemas.microsoft.com/office/drawing/2014/chart" uri="{C3380CC4-5D6E-409C-BE32-E72D297353CC}">
              <c16:uniqueId val="{00000000-DEB6-479D-B4BD-A294FE41B0C6}"/>
            </c:ext>
          </c:extLst>
        </c:ser>
        <c:ser>
          <c:idx val="1"/>
          <c:order val="1"/>
          <c:tx>
            <c:strRef>
              <c:f>'Time to completion'!$C$1</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completion'!$C$2:$C$4</c:f>
              <c:numCache>
                <c:formatCode>General</c:formatCode>
                <c:ptCount val="3"/>
                <c:pt idx="0">
                  <c:v>16</c:v>
                </c:pt>
                <c:pt idx="1">
                  <c:v>83</c:v>
                </c:pt>
                <c:pt idx="2">
                  <c:v>133</c:v>
                </c:pt>
              </c:numCache>
            </c:numRef>
          </c:val>
          <c:extLst>
            <c:ext xmlns:c16="http://schemas.microsoft.com/office/drawing/2014/chart" uri="{C3380CC4-5D6E-409C-BE32-E72D297353CC}">
              <c16:uniqueId val="{00000001-DEB6-479D-B4BD-A294FE41B0C6}"/>
            </c:ext>
          </c:extLst>
        </c:ser>
        <c:ser>
          <c:idx val="2"/>
          <c:order val="2"/>
          <c:tx>
            <c:strRef>
              <c:f>'Time to completion'!$D$1</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completion'!$D$2:$D$4</c:f>
              <c:numCache>
                <c:formatCode>General</c:formatCode>
                <c:ptCount val="3"/>
                <c:pt idx="0">
                  <c:v>22</c:v>
                </c:pt>
                <c:pt idx="1">
                  <c:v>76</c:v>
                </c:pt>
                <c:pt idx="2">
                  <c:v>179</c:v>
                </c:pt>
              </c:numCache>
            </c:numRef>
          </c:val>
          <c:extLst>
            <c:ext xmlns:c16="http://schemas.microsoft.com/office/drawing/2014/chart" uri="{C3380CC4-5D6E-409C-BE32-E72D297353CC}">
              <c16:uniqueId val="{00000002-DEB6-479D-B4BD-A294FE41B0C6}"/>
            </c:ext>
          </c:extLst>
        </c:ser>
        <c:ser>
          <c:idx val="3"/>
          <c:order val="3"/>
          <c:tx>
            <c:strRef>
              <c:f>'Time to completion'!$E$1</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completion'!$E$2:$E$4</c:f>
              <c:numCache>
                <c:formatCode>General</c:formatCode>
                <c:ptCount val="3"/>
                <c:pt idx="0">
                  <c:v>25</c:v>
                </c:pt>
                <c:pt idx="1">
                  <c:v>91</c:v>
                </c:pt>
                <c:pt idx="2">
                  <c:v>155</c:v>
                </c:pt>
              </c:numCache>
            </c:numRef>
          </c:val>
          <c:extLst>
            <c:ext xmlns:c16="http://schemas.microsoft.com/office/drawing/2014/chart" uri="{C3380CC4-5D6E-409C-BE32-E72D297353CC}">
              <c16:uniqueId val="{00000003-DEB6-479D-B4BD-A294FE41B0C6}"/>
            </c:ext>
          </c:extLst>
        </c:ser>
        <c:ser>
          <c:idx val="4"/>
          <c:order val="4"/>
          <c:tx>
            <c:strRef>
              <c:f>'Time to completion'!$F$1</c:f>
              <c:strCache>
                <c:ptCount val="1"/>
                <c:pt idx="0">
                  <c:v>2020-21‡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completion'!$F$2:$F$4</c:f>
              <c:numCache>
                <c:formatCode>General</c:formatCode>
                <c:ptCount val="3"/>
                <c:pt idx="0">
                  <c:v>18</c:v>
                </c:pt>
                <c:pt idx="1">
                  <c:v>83</c:v>
                </c:pt>
                <c:pt idx="2">
                  <c:v>113</c:v>
                </c:pt>
              </c:numCache>
            </c:numRef>
          </c:val>
          <c:extLst>
            <c:ext xmlns:c16="http://schemas.microsoft.com/office/drawing/2014/chart" uri="{C3380CC4-5D6E-409C-BE32-E72D297353CC}">
              <c16:uniqueId val="{00000004-DEB6-479D-B4BD-A294FE41B0C6}"/>
            </c:ext>
          </c:extLst>
        </c:ser>
        <c:dLbls>
          <c:dLblPos val="outEnd"/>
          <c:showLegendKey val="0"/>
          <c:showVal val="1"/>
          <c:showCatName val="0"/>
          <c:showSerName val="0"/>
          <c:showPercent val="0"/>
          <c:showBubbleSize val="0"/>
        </c:dLbls>
        <c:gapWidth val="219"/>
        <c:overlap val="-27"/>
        <c:axId val="316655952"/>
        <c:axId val="316659280"/>
      </c:barChart>
      <c:catAx>
        <c:axId val="3166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9280"/>
        <c:crosses val="autoZero"/>
        <c:auto val="1"/>
        <c:lblAlgn val="ctr"/>
        <c:lblOffset val="100"/>
        <c:noMultiLvlLbl val="0"/>
      </c:catAx>
      <c:valAx>
        <c:axId val="316659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5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19-20_SEAP_NSC_transfer.xlsx]Sheet2'!$AF$35:$AF$36</c:f>
              <c:strCache>
                <c:ptCount val="2"/>
                <c:pt idx="0">
                  <c:v>International</c:v>
                </c:pt>
                <c:pt idx="1">
                  <c:v>Low income</c:v>
                </c:pt>
              </c:strCache>
            </c:strRef>
          </c:cat>
          <c:val>
            <c:numRef>
              <c:f>'[Copy of 19-20_SEAP_NSC_transfer.xlsx]Sheet2'!$AG$35:$AG$36</c:f>
              <c:numCache>
                <c:formatCode>0</c:formatCode>
                <c:ptCount val="2"/>
                <c:pt idx="0">
                  <c:v>-24.50351145038168</c:v>
                </c:pt>
                <c:pt idx="1">
                  <c:v>-83.775006529119892</c:v>
                </c:pt>
              </c:numCache>
            </c:numRef>
          </c:val>
          <c:extLst>
            <c:ext xmlns:c16="http://schemas.microsoft.com/office/drawing/2014/chart" uri="{C3380CC4-5D6E-409C-BE32-E72D297353CC}">
              <c16:uniqueId val="{00000000-7180-4358-9D6F-E24F080F8BE6}"/>
            </c:ext>
          </c:extLst>
        </c:ser>
        <c:dLbls>
          <c:showLegendKey val="0"/>
          <c:showVal val="0"/>
          <c:showCatName val="0"/>
          <c:showSerName val="0"/>
          <c:showPercent val="0"/>
          <c:showBubbleSize val="0"/>
        </c:dLbls>
        <c:gapWidth val="219"/>
        <c:overlap val="-27"/>
        <c:axId val="1346360896"/>
        <c:axId val="1153221168"/>
      </c:barChart>
      <c:catAx>
        <c:axId val="1346360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3221168"/>
        <c:crosses val="autoZero"/>
        <c:auto val="1"/>
        <c:lblAlgn val="ctr"/>
        <c:lblOffset val="100"/>
        <c:noMultiLvlLbl val="0"/>
      </c:catAx>
      <c:valAx>
        <c:axId val="11532211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360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dLbl>
              <c:idx val="6"/>
              <c:layout>
                <c:manualLayout>
                  <c:x val="-7.3529411764706783E-3"/>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'finished pivot'!$U$14:$U$21</c:f>
              <c:strCache>
                <c:ptCount val="8"/>
                <c:pt idx="0">
                  <c:v>Asian</c:v>
                </c:pt>
                <c:pt idx="1">
                  <c:v>Black - Non-Hispanic</c:v>
                </c:pt>
                <c:pt idx="2">
                  <c:v>Filipino</c:v>
                </c:pt>
                <c:pt idx="3">
                  <c:v>Hispanic</c:v>
                </c:pt>
                <c:pt idx="4">
                  <c:v>Multiraces</c:v>
                </c:pt>
                <c:pt idx="5">
                  <c:v>Pacific Islander</c:v>
                </c:pt>
                <c:pt idx="6">
                  <c:v>Unknown</c:v>
                </c:pt>
                <c:pt idx="7">
                  <c:v>White Non-Hispanic</c:v>
                </c:pt>
              </c:strCache>
            </c:strRef>
          </c:cat>
          <c:val>
            <c:numRef>
              <c:f>'finished pivot'!$AA$14:$AA$21</c:f>
              <c:numCache>
                <c:formatCode>0%</c:formatCode>
                <c:ptCount val="8"/>
                <c:pt idx="0">
                  <c:v>0.15789473684210525</c:v>
                </c:pt>
                <c:pt idx="1">
                  <c:v>2.1052631578947368E-2</c:v>
                </c:pt>
                <c:pt idx="2">
                  <c:v>3.6842105263157891E-2</c:v>
                </c:pt>
                <c:pt idx="3">
                  <c:v>0.24736842105263157</c:v>
                </c:pt>
                <c:pt idx="4">
                  <c:v>3.1578947368421054E-2</c:v>
                </c:pt>
                <c:pt idx="5">
                  <c:v>2.1052631578947368E-2</c:v>
                </c:pt>
                <c:pt idx="6">
                  <c:v>8.4210526315789472E-2</c:v>
                </c:pt>
                <c:pt idx="7">
                  <c:v>0.4</c:v>
                </c:pt>
              </c:numCache>
            </c:numRef>
          </c:val>
          <c:extLst>
            <c:ext xmlns:c16="http://schemas.microsoft.com/office/drawing/2014/chart" uri="{C3380CC4-5D6E-409C-BE32-E72D297353CC}">
              <c16:uniqueId val="{00000000-398C-402F-80C3-8F45AA8670B5}"/>
            </c:ext>
          </c:extLst>
        </c:ser>
        <c:ser>
          <c:idx val="1"/>
          <c:order val="1"/>
          <c:tx>
            <c:v>Proportion in Survey</c:v>
          </c:tx>
          <c:spPr>
            <a:solidFill>
              <a:schemeClr val="accent2"/>
            </a:solidFill>
            <a:ln>
              <a:noFill/>
            </a:ln>
            <a:effectLst/>
          </c:spPr>
          <c:invertIfNegative val="0"/>
          <c:dLbls>
            <c:dLbl>
              <c:idx val="0"/>
              <c:layout>
                <c:manualLayout>
                  <c:x val="1.7156862745097996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98C-402F-80C3-8F45AA8670B5}"/>
                </c:ext>
              </c:extLst>
            </c:dLbl>
            <c:dLbl>
              <c:idx val="1"/>
              <c:layout>
                <c:manualLayout>
                  <c:x val="9.8039215686274508E-3"/>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8C-402F-80C3-8F45AA8670B5}"/>
                </c:ext>
              </c:extLst>
            </c:dLbl>
            <c:dLbl>
              <c:idx val="2"/>
              <c:layout>
                <c:manualLayout>
                  <c:x val="1.4705882352941086E-2"/>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98C-402F-80C3-8F45AA8670B5}"/>
                </c:ext>
              </c:extLst>
            </c:dLbl>
            <c:dLbl>
              <c:idx val="4"/>
              <c:layout>
                <c:manualLayout>
                  <c:x val="1.4705882352941086E-2"/>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98C-402F-80C3-8F45AA8670B5}"/>
                </c:ext>
              </c:extLst>
            </c:dLbl>
            <c:dLbl>
              <c:idx val="5"/>
              <c:layout>
                <c:manualLayout>
                  <c:x val="1.715686274509795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'finished pivot'!$O$7:$O$14</c:f>
              <c:numCache>
                <c:formatCode>0%</c:formatCode>
                <c:ptCount val="8"/>
                <c:pt idx="0">
                  <c:v>0.18810679611650485</c:v>
                </c:pt>
                <c:pt idx="1">
                  <c:v>2.9126213592233011E-2</c:v>
                </c:pt>
                <c:pt idx="2">
                  <c:v>6.1893203883495146E-2</c:v>
                </c:pt>
                <c:pt idx="3">
                  <c:v>0.28762135922330095</c:v>
                </c:pt>
                <c:pt idx="4">
                  <c:v>4.9757281553398057E-2</c:v>
                </c:pt>
                <c:pt idx="5">
                  <c:v>1.9417475728155338E-2</c:v>
                </c:pt>
                <c:pt idx="6">
                  <c:v>7.0388349514563103E-2</c:v>
                </c:pt>
                <c:pt idx="7">
                  <c:v>0.29126213592233008</c:v>
                </c:pt>
              </c:numCache>
            </c:numRef>
          </c:val>
          <c:extLst>
            <c:ext xmlns:c16="http://schemas.microsoft.com/office/drawing/2014/chart" uri="{C3380CC4-5D6E-409C-BE32-E72D297353CC}">
              <c16:uniqueId val="{00000001-398C-402F-80C3-8F45AA8670B5}"/>
            </c:ext>
          </c:extLst>
        </c:ser>
        <c:dLbls>
          <c:dLblPos val="outEnd"/>
          <c:showLegendKey val="0"/>
          <c:showVal val="1"/>
          <c:showCatName val="0"/>
          <c:showSerName val="0"/>
          <c:showPercent val="0"/>
          <c:showBubbleSize val="0"/>
        </c:dLbls>
        <c:gapWidth val="219"/>
        <c:overlap val="-27"/>
        <c:axId val="1883089087"/>
        <c:axId val="1885068687"/>
      </c:barChart>
      <c:catAx>
        <c:axId val="188308908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Race Ethnicity</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5068687"/>
        <c:crosses val="autoZero"/>
        <c:auto val="1"/>
        <c:lblAlgn val="ctr"/>
        <c:lblOffset val="100"/>
        <c:noMultiLvlLbl val="0"/>
      </c:catAx>
      <c:valAx>
        <c:axId val="1885068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0890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CA-4F85-AC97-C434EE503FE7}"/>
                </c:ext>
              </c:extLst>
            </c:dLbl>
            <c:dLbl>
              <c:idx val="1"/>
              <c:delete val="1"/>
              <c:extLst>
                <c:ext xmlns:c15="http://schemas.microsoft.com/office/drawing/2012/chart" uri="{CE6537A1-D6FC-4f65-9D91-7224C49458BB}"/>
                <c:ext xmlns:c16="http://schemas.microsoft.com/office/drawing/2014/chart" uri="{C3380CC4-5D6E-409C-BE32-E72D297353CC}">
                  <c16:uniqueId val="{00000001-6BCA-4F85-AC97-C434EE503FE7}"/>
                </c:ext>
              </c:extLst>
            </c:dLbl>
            <c:dLbl>
              <c:idx val="2"/>
              <c:delete val="1"/>
              <c:extLst>
                <c:ext xmlns:c15="http://schemas.microsoft.com/office/drawing/2012/chart" uri="{CE6537A1-D6FC-4f65-9D91-7224C49458BB}"/>
                <c:ext xmlns:c16="http://schemas.microsoft.com/office/drawing/2014/chart" uri="{C3380CC4-5D6E-409C-BE32-E72D297353CC}">
                  <c16:uniqueId val="{00000002-6BCA-4F85-AC97-C434EE503FE7}"/>
                </c:ext>
              </c:extLst>
            </c:dLbl>
            <c:dLbl>
              <c:idx val="3"/>
              <c:delete val="1"/>
              <c:extLst>
                <c:ext xmlns:c15="http://schemas.microsoft.com/office/drawing/2012/chart" uri="{CE6537A1-D6FC-4f65-9D91-7224C49458BB}"/>
                <c:ext xmlns:c16="http://schemas.microsoft.com/office/drawing/2014/chart" uri="{C3380CC4-5D6E-409C-BE32-E72D297353CC}">
                  <c16:uniqueId val="{00000003-6BCA-4F85-AC97-C434EE503FE7}"/>
                </c:ext>
              </c:extLst>
            </c:dLbl>
            <c:dLbl>
              <c:idx val="4"/>
              <c:delete val="1"/>
              <c:extLst>
                <c:ext xmlns:c15="http://schemas.microsoft.com/office/drawing/2012/chart" uri="{CE6537A1-D6FC-4f65-9D91-7224C49458BB}"/>
                <c:ext xmlns:c16="http://schemas.microsoft.com/office/drawing/2014/chart" uri="{C3380CC4-5D6E-409C-BE32-E72D297353CC}">
                  <c16:uniqueId val="{00000004-6BCA-4F85-AC97-C434EE503FE7}"/>
                </c:ext>
              </c:extLst>
            </c:dLbl>
            <c:dLbl>
              <c:idx val="5"/>
              <c:delete val="1"/>
              <c:extLst>
                <c:ext xmlns:c15="http://schemas.microsoft.com/office/drawing/2012/chart" uri="{CE6537A1-D6FC-4f65-9D91-7224C49458BB}"/>
                <c:ext xmlns:c16="http://schemas.microsoft.com/office/drawing/2014/chart" uri="{C3380CC4-5D6E-409C-BE32-E72D297353CC}">
                  <c16:uniqueId val="{00000005-6BCA-4F85-AC97-C434EE503FE7}"/>
                </c:ext>
              </c:extLst>
            </c:dLbl>
            <c:dLbl>
              <c:idx val="6"/>
              <c:delete val="1"/>
              <c:extLst>
                <c:ext xmlns:c15="http://schemas.microsoft.com/office/drawing/2012/chart" uri="{CE6537A1-D6FC-4f65-9D91-7224C49458BB}"/>
                <c:ext xmlns:c16="http://schemas.microsoft.com/office/drawing/2014/chart" uri="{C3380CC4-5D6E-409C-BE32-E72D297353CC}">
                  <c16:uniqueId val="{00000006-6BCA-4F85-AC97-C434EE503FE7}"/>
                </c:ext>
              </c:extLst>
            </c:dLbl>
            <c:dLbl>
              <c:idx val="8"/>
              <c:delete val="1"/>
              <c:extLst>
                <c:ext xmlns:c15="http://schemas.microsoft.com/office/drawing/2012/chart" uri="{CE6537A1-D6FC-4f65-9D91-7224C49458BB}"/>
                <c:ext xmlns:c16="http://schemas.microsoft.com/office/drawing/2014/chart" uri="{C3380CC4-5D6E-409C-BE32-E72D297353CC}">
                  <c16:uniqueId val="{00000007-6BCA-4F85-AC97-C434EE503F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19-20_SEAP_NSC_transfer.xlsx]Sheet2'!$AF$40:$AF$48</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'[Copy of 19-20_SEAP_NSC_transfer.xlsx]Sheet2'!$AG$40:$AG$48</c:f>
              <c:numCache>
                <c:formatCode>General</c:formatCode>
                <c:ptCount val="9"/>
                <c:pt idx="0">
                  <c:v>0</c:v>
                </c:pt>
                <c:pt idx="1">
                  <c:v>0</c:v>
                </c:pt>
                <c:pt idx="2">
                  <c:v>0</c:v>
                </c:pt>
                <c:pt idx="3">
                  <c:v>0</c:v>
                </c:pt>
                <c:pt idx="4">
                  <c:v>0</c:v>
                </c:pt>
                <c:pt idx="5">
                  <c:v>0</c:v>
                </c:pt>
                <c:pt idx="6">
                  <c:v>0</c:v>
                </c:pt>
                <c:pt idx="7" formatCode="0">
                  <c:v>-28.973006905210298</c:v>
                </c:pt>
                <c:pt idx="8">
                  <c:v>0</c:v>
                </c:pt>
              </c:numCache>
            </c:numRef>
          </c:val>
          <c:extLst>
            <c:ext xmlns:c16="http://schemas.microsoft.com/office/drawing/2014/chart" uri="{C3380CC4-5D6E-409C-BE32-E72D297353CC}">
              <c16:uniqueId val="{00000008-6BCA-4F85-AC97-C434EE503FE7}"/>
            </c:ext>
          </c:extLst>
        </c:ser>
        <c:dLbls>
          <c:showLegendKey val="0"/>
          <c:showVal val="0"/>
          <c:showCatName val="0"/>
          <c:showSerName val="0"/>
          <c:showPercent val="0"/>
          <c:showBubbleSize val="0"/>
        </c:dLbls>
        <c:gapWidth val="219"/>
        <c:overlap val="-27"/>
        <c:axId val="363023600"/>
        <c:axId val="309096128"/>
      </c:barChart>
      <c:catAx>
        <c:axId val="36302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096128"/>
        <c:crosses val="autoZero"/>
        <c:auto val="1"/>
        <c:lblAlgn val="ctr"/>
        <c:lblOffset val="100"/>
        <c:noMultiLvlLbl val="0"/>
      </c:catAx>
      <c:valAx>
        <c:axId val="30909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023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Annual transfers</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Transfer!$B$2</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Transfer!$B$3:$B$5</c:f>
              <c:numCache>
                <c:formatCode>General</c:formatCode>
                <c:ptCount val="3"/>
                <c:pt idx="0">
                  <c:v>74</c:v>
                </c:pt>
                <c:pt idx="1">
                  <c:v>144</c:v>
                </c:pt>
                <c:pt idx="2" formatCode="_(* #,##0_);_(* \(#,##0\);_(* &quot;-&quot;??_);_(@_)">
                  <c:v>1104</c:v>
                </c:pt>
              </c:numCache>
            </c:numRef>
          </c:val>
          <c:extLst>
            <c:ext xmlns:c16="http://schemas.microsoft.com/office/drawing/2014/chart" uri="{C3380CC4-5D6E-409C-BE32-E72D297353CC}">
              <c16:uniqueId val="{00000000-B3E7-495D-B93F-72D64E6C48EE}"/>
            </c:ext>
          </c:extLst>
        </c:ser>
        <c:ser>
          <c:idx val="1"/>
          <c:order val="1"/>
          <c:tx>
            <c:strRef>
              <c:f>Transfer!$C$2</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Transfer!$C$3:$C$5</c:f>
              <c:numCache>
                <c:formatCode>General</c:formatCode>
                <c:ptCount val="3"/>
                <c:pt idx="0">
                  <c:v>121</c:v>
                </c:pt>
                <c:pt idx="1">
                  <c:v>162</c:v>
                </c:pt>
                <c:pt idx="2" formatCode="_(* #,##0_);_(* \(#,##0\);_(* &quot;-&quot;??_);_(@_)">
                  <c:v>1274</c:v>
                </c:pt>
              </c:numCache>
            </c:numRef>
          </c:val>
          <c:extLst>
            <c:ext xmlns:c16="http://schemas.microsoft.com/office/drawing/2014/chart" uri="{C3380CC4-5D6E-409C-BE32-E72D297353CC}">
              <c16:uniqueId val="{00000001-B3E7-495D-B93F-72D64E6C48EE}"/>
            </c:ext>
          </c:extLst>
        </c:ser>
        <c:ser>
          <c:idx val="2"/>
          <c:order val="2"/>
          <c:tx>
            <c:strRef>
              <c:f>Transfer!$D$2</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Transfer!$D$3:$D$5</c:f>
              <c:numCache>
                <c:formatCode>General</c:formatCode>
                <c:ptCount val="3"/>
                <c:pt idx="0">
                  <c:v>71</c:v>
                </c:pt>
                <c:pt idx="1">
                  <c:v>138</c:v>
                </c:pt>
                <c:pt idx="2" formatCode="_(* #,##0_);_(* \(#,##0\);_(* &quot;-&quot;??_);_(@_)">
                  <c:v>1319</c:v>
                </c:pt>
              </c:numCache>
            </c:numRef>
          </c:val>
          <c:extLst>
            <c:ext xmlns:c16="http://schemas.microsoft.com/office/drawing/2014/chart" uri="{C3380CC4-5D6E-409C-BE32-E72D297353CC}">
              <c16:uniqueId val="{00000002-B3E7-495D-B93F-72D64E6C48EE}"/>
            </c:ext>
          </c:extLst>
        </c:ser>
        <c:ser>
          <c:idx val="3"/>
          <c:order val="3"/>
          <c:tx>
            <c:strRef>
              <c:f>Transfer!$E$2</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Transfer!$E$3:$E$5</c:f>
              <c:numCache>
                <c:formatCode>General</c:formatCode>
                <c:ptCount val="3"/>
                <c:pt idx="0">
                  <c:v>67</c:v>
                </c:pt>
                <c:pt idx="1">
                  <c:v>176</c:v>
                </c:pt>
                <c:pt idx="2" formatCode="_(* #,##0_);_(* \(#,##0\);_(* &quot;-&quot;??_);_(@_)">
                  <c:v>1486</c:v>
                </c:pt>
              </c:numCache>
            </c:numRef>
          </c:val>
          <c:extLst>
            <c:ext xmlns:c16="http://schemas.microsoft.com/office/drawing/2014/chart" uri="{C3380CC4-5D6E-409C-BE32-E72D297353CC}">
              <c16:uniqueId val="{00000003-B3E7-495D-B93F-72D64E6C48EE}"/>
            </c:ext>
          </c:extLst>
        </c:ser>
        <c:dLbls>
          <c:dLblPos val="outEnd"/>
          <c:showLegendKey val="0"/>
          <c:showVal val="1"/>
          <c:showCatName val="0"/>
          <c:showSerName val="0"/>
          <c:showPercent val="0"/>
          <c:showBubbleSize val="0"/>
        </c:dLbls>
        <c:gapWidth val="219"/>
        <c:overlap val="-27"/>
        <c:axId val="750594879"/>
        <c:axId val="750599039"/>
      </c:barChart>
      <c:catAx>
        <c:axId val="75059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9039"/>
        <c:crosses val="autoZero"/>
        <c:auto val="1"/>
        <c:lblAlgn val="ctr"/>
        <c:lblOffset val="100"/>
        <c:noMultiLvlLbl val="0"/>
      </c:catAx>
      <c:valAx>
        <c:axId val="750599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4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'[Scorecard_Middle_College_and_Dual_enrollment.xlsx]Middle College'!$B$15</c:f>
              <c:strCache>
                <c:ptCount val="1"/>
                <c:pt idx="0">
                  <c:v>Middle College Count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'[Scorecard_Middle_College_and_Dual_enrollment.xlsx]Middle College'!$A$16:$A$20</c:f>
              <c:strCache>
                <c:ptCount val="5"/>
                <c:pt idx="0">
                  <c:v>2016-2017</c:v>
                </c:pt>
                <c:pt idx="1">
                  <c:v>2017-2018</c:v>
                </c:pt>
                <c:pt idx="2">
                  <c:v>2018-2019</c:v>
                </c:pt>
                <c:pt idx="3">
                  <c:v>2019-2020</c:v>
                </c:pt>
                <c:pt idx="4">
                  <c:v>2020-2021</c:v>
                </c:pt>
              </c:strCache>
            </c:strRef>
          </c:cat>
          <c:val>
            <c:numRef>
              <c:f>'[Scorecard_Middle_College_and_Dual_enrollment.xlsx]Middle College'!$B$16:$B$20</c:f>
              <c:numCache>
                <c:formatCode>General</c:formatCode>
                <c:ptCount val="5"/>
                <c:pt idx="0">
                  <c:v>113</c:v>
                </c:pt>
                <c:pt idx="1">
                  <c:v>106</c:v>
                </c:pt>
                <c:pt idx="2">
                  <c:v>109</c:v>
                </c:pt>
                <c:pt idx="3">
                  <c:v>106</c:v>
                </c:pt>
                <c:pt idx="4">
                  <c:v>111</c:v>
                </c:pt>
              </c:numCache>
            </c:numRef>
          </c:val>
          <c:smooth val="0"/>
          <c:extLst>
            <c:ext xmlns:c16="http://schemas.microsoft.com/office/drawing/2014/chart" uri="{C3380CC4-5D6E-409C-BE32-E72D297353CC}">
              <c16:uniqueId val="{00000000-CB2C-4AD3-99B6-CB22EBB4E90B}"/>
            </c:ext>
          </c:extLst>
        </c:ser>
        <c:dLbls>
          <c:dLblPos val="t"/>
          <c:showLegendKey val="0"/>
          <c:showVal val="1"/>
          <c:showCatName val="0"/>
          <c:showSerName val="0"/>
          <c:showPercent val="0"/>
          <c:showBubbleSize val="0"/>
        </c:dLbls>
        <c:smooth val="0"/>
        <c:axId val="316682576"/>
        <c:axId val="316681744"/>
      </c:lineChart>
      <c:catAx>
        <c:axId val="31668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681744"/>
        <c:crosses val="autoZero"/>
        <c:auto val="1"/>
        <c:lblAlgn val="ctr"/>
        <c:lblOffset val="100"/>
        <c:noMultiLvlLbl val="0"/>
      </c:catAx>
      <c:valAx>
        <c:axId val="316681744"/>
        <c:scaling>
          <c:orientation val="minMax"/>
          <c:max val="12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6825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smtClean="0"/>
              <a:t>All Concurrently Enrolled K-12</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'[Scorecard_Middle_College_and_Dual_enrollment.xlsx]Concurrently enrolled'!$B$4</c:f>
              <c:strCache>
                <c:ptCount val="1"/>
                <c:pt idx="0">
                  <c:v>Concurrently Enrolled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'[Scorecard_Middle_College_and_Dual_enrollment.xlsx]Concurrently enrolled'!$A$5:$A$9</c:f>
              <c:strCache>
                <c:ptCount val="5"/>
                <c:pt idx="0">
                  <c:v>2016-2017</c:v>
                </c:pt>
                <c:pt idx="1">
                  <c:v>2017-2018</c:v>
                </c:pt>
                <c:pt idx="2">
                  <c:v>2018-2019</c:v>
                </c:pt>
                <c:pt idx="3">
                  <c:v>2019-2020</c:v>
                </c:pt>
                <c:pt idx="4">
                  <c:v>2020-2021</c:v>
                </c:pt>
              </c:strCache>
            </c:strRef>
          </c:cat>
          <c:val>
            <c:numRef>
              <c:f>'[Scorecard_Middle_College_and_Dual_enrollment.xlsx]Concurrently enrolled'!$B$5:$B$9</c:f>
              <c:numCache>
                <c:formatCode>General</c:formatCode>
                <c:ptCount val="5"/>
                <c:pt idx="0">
                  <c:v>836</c:v>
                </c:pt>
                <c:pt idx="1">
                  <c:v>879</c:v>
                </c:pt>
                <c:pt idx="2">
                  <c:v>812</c:v>
                </c:pt>
                <c:pt idx="3">
                  <c:v>745</c:v>
                </c:pt>
                <c:pt idx="4">
                  <c:v>992</c:v>
                </c:pt>
              </c:numCache>
            </c:numRef>
          </c:val>
          <c:smooth val="0"/>
          <c:extLst>
            <c:ext xmlns:c16="http://schemas.microsoft.com/office/drawing/2014/chart" uri="{C3380CC4-5D6E-409C-BE32-E72D297353CC}">
              <c16:uniqueId val="{00000000-2ADB-46F5-8171-DBDA3C0C6F62}"/>
            </c:ext>
          </c:extLst>
        </c:ser>
        <c:dLbls>
          <c:dLblPos val="t"/>
          <c:showLegendKey val="0"/>
          <c:showVal val="1"/>
          <c:showCatName val="0"/>
          <c:showSerName val="0"/>
          <c:showPercent val="0"/>
          <c:showBubbleSize val="0"/>
        </c:dLbls>
        <c:smooth val="0"/>
        <c:axId val="226500304"/>
        <c:axId val="226506128"/>
      </c:lineChart>
      <c:catAx>
        <c:axId val="22650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506128"/>
        <c:crosses val="autoZero"/>
        <c:auto val="1"/>
        <c:lblAlgn val="ctr"/>
        <c:lblOffset val="100"/>
        <c:noMultiLvlLbl val="0"/>
      </c:catAx>
      <c:valAx>
        <c:axId val="22650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5003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1'!$C$10</c:f>
              <c:strCache>
                <c:ptCount val="1"/>
                <c:pt idx="0">
                  <c:v>SKY</c:v>
                </c:pt>
              </c:strCache>
            </c:strRef>
          </c:tx>
          <c:spPr>
            <a:ln w="28575" cap="rnd">
              <a:solidFill>
                <a:srgbClr val="C00000"/>
              </a:solidFill>
              <a:round/>
            </a:ln>
            <a:effectLst/>
          </c:spPr>
          <c:marker>
            <c:symbol val="none"/>
          </c:marker>
          <c:cat>
            <c:strRef>
              <c:f>'Report 1'!$D$2:$I$2</c:f>
              <c:strCache>
                <c:ptCount val="6"/>
                <c:pt idx="0">
                  <c:v>2013-2014</c:v>
                </c:pt>
                <c:pt idx="1">
                  <c:v>2014-2015</c:v>
                </c:pt>
                <c:pt idx="2">
                  <c:v>2015-2016</c:v>
                </c:pt>
                <c:pt idx="3">
                  <c:v>2016-2017</c:v>
                </c:pt>
                <c:pt idx="4">
                  <c:v>2017-2018</c:v>
                </c:pt>
                <c:pt idx="5">
                  <c:v>2018-2019</c:v>
                </c:pt>
              </c:strCache>
            </c:strRef>
          </c:cat>
          <c:val>
            <c:numRef>
              <c:f>'Report 1'!$D$10:$I$10</c:f>
              <c:numCache>
                <c:formatCode>0.0%</c:formatCode>
                <c:ptCount val="6"/>
                <c:pt idx="0">
                  <c:v>0.11250747088374498</c:v>
                </c:pt>
                <c:pt idx="1">
                  <c:v>0.13914124668435013</c:v>
                </c:pt>
                <c:pt idx="2">
                  <c:v>0.14988178048864065</c:v>
                </c:pt>
                <c:pt idx="3">
                  <c:v>0.12952596260810278</c:v>
                </c:pt>
                <c:pt idx="4">
                  <c:v>0.14277851584740939</c:v>
                </c:pt>
                <c:pt idx="5">
                  <c:v>0.17650863336142525</c:v>
                </c:pt>
              </c:numCache>
            </c:numRef>
          </c:val>
          <c:smooth val="0"/>
          <c:extLst>
            <c:ext xmlns:c16="http://schemas.microsoft.com/office/drawing/2014/chart" uri="{C3380CC4-5D6E-409C-BE32-E72D297353CC}">
              <c16:uniqueId val="{00000000-9BC8-4CE0-8188-82102B0CBBBF}"/>
            </c:ext>
          </c:extLst>
        </c:ser>
        <c:ser>
          <c:idx val="1"/>
          <c:order val="1"/>
          <c:tx>
            <c:strRef>
              <c:f>'Report 1'!$C$11</c:f>
              <c:strCache>
                <c:ptCount val="1"/>
                <c:pt idx="0">
                  <c:v>CAN</c:v>
                </c:pt>
              </c:strCache>
            </c:strRef>
          </c:tx>
          <c:spPr>
            <a:ln w="28575" cap="rnd">
              <a:solidFill>
                <a:schemeClr val="accent3">
                  <a:lumMod val="60000"/>
                  <a:lumOff val="4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1'!$D$2:$I$2</c:f>
              <c:strCache>
                <c:ptCount val="6"/>
                <c:pt idx="0">
                  <c:v>2013-2014</c:v>
                </c:pt>
                <c:pt idx="1">
                  <c:v>2014-2015</c:v>
                </c:pt>
                <c:pt idx="2">
                  <c:v>2015-2016</c:v>
                </c:pt>
                <c:pt idx="3">
                  <c:v>2016-2017</c:v>
                </c:pt>
                <c:pt idx="4">
                  <c:v>2017-2018</c:v>
                </c:pt>
                <c:pt idx="5">
                  <c:v>2018-2019</c:v>
                </c:pt>
              </c:strCache>
            </c:strRef>
          </c:cat>
          <c:val>
            <c:numRef>
              <c:f>'Report 1'!$D$11:$I$11</c:f>
              <c:numCache>
                <c:formatCode>0.0%</c:formatCode>
                <c:ptCount val="6"/>
                <c:pt idx="0">
                  <c:v>0.12446814545867135</c:v>
                </c:pt>
                <c:pt idx="1">
                  <c:v>0.16372597626060836</c:v>
                </c:pt>
                <c:pt idx="2">
                  <c:v>0.18414042150130239</c:v>
                </c:pt>
                <c:pt idx="3">
                  <c:v>0.21581441447022021</c:v>
                </c:pt>
                <c:pt idx="4">
                  <c:v>0.26217129230973041</c:v>
                </c:pt>
                <c:pt idx="5">
                  <c:v>0.30998627316403571</c:v>
                </c:pt>
              </c:numCache>
            </c:numRef>
          </c:val>
          <c:smooth val="0"/>
          <c:extLst>
            <c:ext xmlns:c16="http://schemas.microsoft.com/office/drawing/2014/chart" uri="{C3380CC4-5D6E-409C-BE32-E72D297353CC}">
              <c16:uniqueId val="{00000001-9BC8-4CE0-8188-82102B0CBBBF}"/>
            </c:ext>
          </c:extLst>
        </c:ser>
        <c:ser>
          <c:idx val="2"/>
          <c:order val="2"/>
          <c:tx>
            <c:strRef>
              <c:f>'Report 1'!$C$12</c:f>
              <c:strCache>
                <c:ptCount val="1"/>
                <c:pt idx="0">
                  <c:v>CSM</c:v>
                </c:pt>
              </c:strCache>
            </c:strRef>
          </c:tx>
          <c:spPr>
            <a:ln w="28575" cap="rnd">
              <a:solidFill>
                <a:schemeClr val="accent6">
                  <a:lumMod val="60000"/>
                  <a:lumOff val="40000"/>
                </a:schemeClr>
              </a:solidFill>
              <a:round/>
            </a:ln>
            <a:effectLst/>
          </c:spPr>
          <c:marker>
            <c:symbol val="none"/>
          </c:marker>
          <c:dLbls>
            <c:dLbl>
              <c:idx val="3"/>
              <c:layout>
                <c:manualLayout>
                  <c:x val="-3.9725265320095855E-2"/>
                  <c:y val="-4.8081262163082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F4-455F-BC25-6B84FBB98A8A}"/>
                </c:ext>
              </c:extLst>
            </c:dLbl>
            <c:dLbl>
              <c:idx val="4"/>
              <c:layout>
                <c:manualLayout>
                  <c:x val="-4.4556183194491991E-2"/>
                  <c:y val="-5.0750598446278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F4-455F-BC25-6B84FBB98A8A}"/>
                </c:ext>
              </c:extLst>
            </c:dLbl>
            <c:dLbl>
              <c:idx val="5"/>
              <c:layout>
                <c:manualLayout>
                  <c:x val="-5.3010289474685231E-2"/>
                  <c:y val="-4.8081262163082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F4-455F-BC25-6B84FBB98A8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1'!$D$2:$I$2</c:f>
              <c:strCache>
                <c:ptCount val="6"/>
                <c:pt idx="0">
                  <c:v>2013-2014</c:v>
                </c:pt>
                <c:pt idx="1">
                  <c:v>2014-2015</c:v>
                </c:pt>
                <c:pt idx="2">
                  <c:v>2015-2016</c:v>
                </c:pt>
                <c:pt idx="3">
                  <c:v>2016-2017</c:v>
                </c:pt>
                <c:pt idx="4">
                  <c:v>2017-2018</c:v>
                </c:pt>
                <c:pt idx="5">
                  <c:v>2018-2019</c:v>
                </c:pt>
              </c:strCache>
            </c:strRef>
          </c:cat>
          <c:val>
            <c:numRef>
              <c:f>'Report 1'!$D$12:$I$12</c:f>
              <c:numCache>
                <c:formatCode>0.0%</c:formatCode>
                <c:ptCount val="6"/>
                <c:pt idx="0">
                  <c:v>0.10142759291971593</c:v>
                </c:pt>
                <c:pt idx="1">
                  <c:v>0.11054711644720823</c:v>
                </c:pt>
                <c:pt idx="2">
                  <c:v>0.1232145599754262</c:v>
                </c:pt>
                <c:pt idx="3">
                  <c:v>0.15337516638144133</c:v>
                </c:pt>
                <c:pt idx="4">
                  <c:v>0.17869113056135444</c:v>
                </c:pt>
                <c:pt idx="5">
                  <c:v>0.20971377281340381</c:v>
                </c:pt>
              </c:numCache>
            </c:numRef>
          </c:val>
          <c:smooth val="0"/>
          <c:extLst>
            <c:ext xmlns:c16="http://schemas.microsoft.com/office/drawing/2014/chart" uri="{C3380CC4-5D6E-409C-BE32-E72D297353CC}">
              <c16:uniqueId val="{00000002-9BC8-4CE0-8188-82102B0CBBBF}"/>
            </c:ext>
          </c:extLst>
        </c:ser>
        <c:dLbls>
          <c:showLegendKey val="0"/>
          <c:showVal val="0"/>
          <c:showCatName val="0"/>
          <c:showSerName val="0"/>
          <c:showPercent val="0"/>
          <c:showBubbleSize val="0"/>
        </c:dLbls>
        <c:smooth val="0"/>
        <c:axId val="1777074383"/>
        <c:axId val="1651338223"/>
      </c:lineChart>
      <c:catAx>
        <c:axId val="177707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1338223"/>
        <c:crosses val="autoZero"/>
        <c:auto val="1"/>
        <c:lblAlgn val="ctr"/>
        <c:lblOffset val="100"/>
        <c:noMultiLvlLbl val="0"/>
      </c:catAx>
      <c:valAx>
        <c:axId val="165133822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Percent of Enrollments Online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07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1'!$K$10</c:f>
              <c:strCache>
                <c:ptCount val="1"/>
                <c:pt idx="0">
                  <c:v>SKY</c:v>
                </c:pt>
              </c:strCache>
            </c:strRef>
          </c:tx>
          <c:spPr>
            <a:ln w="28575" cap="rnd">
              <a:solidFill>
                <a:srgbClr val="C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4AD-4887-9815-F8D46503AE8A}"/>
                </c:ext>
              </c:extLst>
            </c:dLbl>
            <c:dLbl>
              <c:idx val="1"/>
              <c:delete val="1"/>
              <c:extLst>
                <c:ext xmlns:c15="http://schemas.microsoft.com/office/drawing/2012/chart" uri="{CE6537A1-D6FC-4f65-9D91-7224C49458BB}"/>
                <c:ext xmlns:c16="http://schemas.microsoft.com/office/drawing/2014/chart" uri="{C3380CC4-5D6E-409C-BE32-E72D297353CC}">
                  <c16:uniqueId val="{00000001-54AD-4887-9815-F8D46503AE8A}"/>
                </c:ext>
              </c:extLst>
            </c:dLbl>
            <c:dLbl>
              <c:idx val="2"/>
              <c:delete val="1"/>
              <c:extLst>
                <c:ext xmlns:c15="http://schemas.microsoft.com/office/drawing/2012/chart" uri="{CE6537A1-D6FC-4f65-9D91-7224C49458BB}"/>
                <c:ext xmlns:c16="http://schemas.microsoft.com/office/drawing/2014/chart" uri="{C3380CC4-5D6E-409C-BE32-E72D297353CC}">
                  <c16:uniqueId val="{00000002-54AD-4887-9815-F8D46503AE8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1'!$L$10:$Q$10</c:f>
              <c:numCache>
                <c:formatCode>0.0%</c:formatCode>
                <c:ptCount val="6"/>
                <c:pt idx="0">
                  <c:v>7.3122529644268769E-2</c:v>
                </c:pt>
                <c:pt idx="1">
                  <c:v>8.844621513944223E-2</c:v>
                </c:pt>
                <c:pt idx="2">
                  <c:v>8.4061589679567214E-2</c:v>
                </c:pt>
                <c:pt idx="3">
                  <c:v>7.1916432302129366E-2</c:v>
                </c:pt>
                <c:pt idx="4">
                  <c:v>7.1367521367521364E-2</c:v>
                </c:pt>
                <c:pt idx="5">
                  <c:v>8.8117489986648867E-2</c:v>
                </c:pt>
              </c:numCache>
            </c:numRef>
          </c:val>
          <c:smooth val="0"/>
          <c:extLst>
            <c:ext xmlns:c16="http://schemas.microsoft.com/office/drawing/2014/chart" uri="{C3380CC4-5D6E-409C-BE32-E72D297353CC}">
              <c16:uniqueId val="{00000003-54AD-4887-9815-F8D46503AE8A}"/>
            </c:ext>
          </c:extLst>
        </c:ser>
        <c:ser>
          <c:idx val="1"/>
          <c:order val="1"/>
          <c:tx>
            <c:strRef>
              <c:f>'Report 1'!$K$11</c:f>
              <c:strCache>
                <c:ptCount val="1"/>
                <c:pt idx="0">
                  <c:v>CAN</c:v>
                </c:pt>
              </c:strCache>
            </c:strRef>
          </c:tx>
          <c:spPr>
            <a:ln w="28575" cap="rnd">
              <a:solidFill>
                <a:schemeClr val="accent3">
                  <a:lumMod val="40000"/>
                  <a:lumOff val="6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1'!$L$11:$Q$11</c:f>
              <c:numCache>
                <c:formatCode>0.0%</c:formatCode>
                <c:ptCount val="6"/>
                <c:pt idx="0">
                  <c:v>8.9622641509433956E-2</c:v>
                </c:pt>
                <c:pt idx="1">
                  <c:v>0.12571428571428572</c:v>
                </c:pt>
                <c:pt idx="2">
                  <c:v>0.13059163059163059</c:v>
                </c:pt>
                <c:pt idx="3">
                  <c:v>0.15349544072948329</c:v>
                </c:pt>
                <c:pt idx="4">
                  <c:v>0.19811320754716982</c:v>
                </c:pt>
                <c:pt idx="5">
                  <c:v>0.22312703583061888</c:v>
                </c:pt>
              </c:numCache>
            </c:numRef>
          </c:val>
          <c:smooth val="0"/>
          <c:extLst>
            <c:ext xmlns:c16="http://schemas.microsoft.com/office/drawing/2014/chart" uri="{C3380CC4-5D6E-409C-BE32-E72D297353CC}">
              <c16:uniqueId val="{00000004-54AD-4887-9815-F8D46503AE8A}"/>
            </c:ext>
          </c:extLst>
        </c:ser>
        <c:ser>
          <c:idx val="2"/>
          <c:order val="2"/>
          <c:tx>
            <c:strRef>
              <c:f>'Report 1'!$K$12</c:f>
              <c:strCache>
                <c:ptCount val="1"/>
                <c:pt idx="0">
                  <c:v>CSM</c:v>
                </c:pt>
              </c:strCache>
            </c:strRef>
          </c:tx>
          <c:spPr>
            <a:ln w="28575" cap="rnd">
              <a:solidFill>
                <a:schemeClr val="accent6">
                  <a:lumMod val="60000"/>
                  <a:lumOff val="4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1'!$L$12:$Q$12</c:f>
              <c:numCache>
                <c:formatCode>0.0%</c:formatCode>
                <c:ptCount val="6"/>
                <c:pt idx="0">
                  <c:v>7.3602907769195813E-2</c:v>
                </c:pt>
                <c:pt idx="1">
                  <c:v>8.060109289617487E-2</c:v>
                </c:pt>
                <c:pt idx="2">
                  <c:v>8.7546816479400755E-2</c:v>
                </c:pt>
                <c:pt idx="3">
                  <c:v>0.11023255813953488</c:v>
                </c:pt>
                <c:pt idx="4">
                  <c:v>0.12435233160621761</c:v>
                </c:pt>
                <c:pt idx="5">
                  <c:v>0.15161757605021728</c:v>
                </c:pt>
              </c:numCache>
            </c:numRef>
          </c:val>
          <c:smooth val="0"/>
          <c:extLst>
            <c:ext xmlns:c16="http://schemas.microsoft.com/office/drawing/2014/chart" uri="{C3380CC4-5D6E-409C-BE32-E72D297353CC}">
              <c16:uniqueId val="{00000005-54AD-4887-9815-F8D46503AE8A}"/>
            </c:ext>
          </c:extLst>
        </c:ser>
        <c:dLbls>
          <c:dLblPos val="t"/>
          <c:showLegendKey val="0"/>
          <c:showVal val="1"/>
          <c:showCatName val="0"/>
          <c:showSerName val="0"/>
          <c:showPercent val="0"/>
          <c:showBubbleSize val="0"/>
        </c:dLbls>
        <c:smooth val="0"/>
        <c:axId val="1933211055"/>
        <c:axId val="1882250367"/>
      </c:lineChart>
      <c:catAx>
        <c:axId val="193321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2250367"/>
        <c:crosses val="autoZero"/>
        <c:auto val="1"/>
        <c:lblAlgn val="ctr"/>
        <c:lblOffset val="100"/>
        <c:noMultiLvlLbl val="0"/>
      </c:catAx>
      <c:valAx>
        <c:axId val="188225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Percent of Sections Online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3211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Fall Semester Cañada Headcount*</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 Trends (PIT)'!$C$31</c:f>
              <c:strCache>
                <c:ptCount val="1"/>
                <c:pt idx="0">
                  <c:v>Headcount</c:v>
                </c:pt>
              </c:strCache>
            </c:strRef>
          </c:tx>
          <c:spPr>
            <a:ln w="28575" cap="rnd">
              <a:solidFill>
                <a:schemeClr val="accent3">
                  <a:lumMod val="20000"/>
                  <a:lumOff val="8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 Trends (PIT)'!$B$32:$B$37</c:f>
              <c:strCache>
                <c:ptCount val="6"/>
                <c:pt idx="0">
                  <c:v>Fall 2016</c:v>
                </c:pt>
                <c:pt idx="1">
                  <c:v>Fall 2017</c:v>
                </c:pt>
                <c:pt idx="2">
                  <c:v>Fall 2018</c:v>
                </c:pt>
                <c:pt idx="3">
                  <c:v>Fall 2019</c:v>
                </c:pt>
                <c:pt idx="4">
                  <c:v>Fall 2020</c:v>
                </c:pt>
                <c:pt idx="5">
                  <c:v>Fall 2021</c:v>
                </c:pt>
              </c:strCache>
            </c:strRef>
          </c:cat>
          <c:val>
            <c:numRef>
              <c:f>'Enrollment Trends (PIT)'!$C$32:$C$37</c:f>
              <c:numCache>
                <c:formatCode>#,##0</c:formatCode>
                <c:ptCount val="6"/>
                <c:pt idx="0">
                  <c:v>6697</c:v>
                </c:pt>
                <c:pt idx="1">
                  <c:v>6309</c:v>
                </c:pt>
                <c:pt idx="2">
                  <c:v>6127</c:v>
                </c:pt>
                <c:pt idx="3">
                  <c:v>5961</c:v>
                </c:pt>
                <c:pt idx="4">
                  <c:v>6013</c:v>
                </c:pt>
                <c:pt idx="5">
                  <c:v>4334</c:v>
                </c:pt>
              </c:numCache>
            </c:numRef>
          </c:val>
          <c:smooth val="0"/>
          <c:extLst>
            <c:ext xmlns:c16="http://schemas.microsoft.com/office/drawing/2014/chart" uri="{C3380CC4-5D6E-409C-BE32-E72D297353CC}">
              <c16:uniqueId val="{00000000-1AF4-4E57-BD9E-87A5C7713C16}"/>
            </c:ext>
          </c:extLst>
        </c:ser>
        <c:dLbls>
          <c:dLblPos val="t"/>
          <c:showLegendKey val="0"/>
          <c:showVal val="1"/>
          <c:showCatName val="0"/>
          <c:showSerName val="0"/>
          <c:showPercent val="0"/>
          <c:showBubbleSize val="0"/>
        </c:dLbls>
        <c:smooth val="0"/>
        <c:axId val="235291695"/>
        <c:axId val="128150239"/>
      </c:lineChart>
      <c:catAx>
        <c:axId val="23529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150239"/>
        <c:crosses val="autoZero"/>
        <c:auto val="1"/>
        <c:lblAlgn val="ctr"/>
        <c:lblOffset val="100"/>
        <c:noMultiLvlLbl val="0"/>
      </c:catAx>
      <c:valAx>
        <c:axId val="1281502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291695"/>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Student Headcount:  2001-2021</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'[SMCCD_20-Year_Enrollment_Trends (4).xlsx]TRENDS'!$L$2</c:f>
              <c:strCache>
                <c:ptCount val="1"/>
                <c:pt idx="0">
                  <c:v>Skyline</c:v>
                </c:pt>
              </c:strCache>
            </c:strRef>
          </c:tx>
          <c:spPr>
            <a:ln w="28575" cap="rnd">
              <a:solidFill>
                <a:srgbClr val="FF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F-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20-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21-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22-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23-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24-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25-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2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27-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2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29-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2A-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2B-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2C-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2D-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2E-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2F-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0-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(4).xlsx]TRENDS'!$L$3:$L$22</c:f>
              <c:numCache>
                <c:formatCode>_(* #,##0_);_(* \(#,##0\);_(* "-"??_);_(@_)</c:formatCode>
                <c:ptCount val="20"/>
                <c:pt idx="0">
                  <c:v>16800</c:v>
                </c:pt>
                <c:pt idx="1">
                  <c:v>18120</c:v>
                </c:pt>
                <c:pt idx="2">
                  <c:v>15370</c:v>
                </c:pt>
                <c:pt idx="3">
                  <c:v>14623</c:v>
                </c:pt>
                <c:pt idx="4">
                  <c:v>14533</c:v>
                </c:pt>
                <c:pt idx="5">
                  <c:v>14510</c:v>
                </c:pt>
                <c:pt idx="6">
                  <c:v>15487</c:v>
                </c:pt>
                <c:pt idx="7">
                  <c:v>16821</c:v>
                </c:pt>
                <c:pt idx="8">
                  <c:v>18000</c:v>
                </c:pt>
                <c:pt idx="9">
                  <c:v>17302</c:v>
                </c:pt>
                <c:pt idx="10">
                  <c:v>17837</c:v>
                </c:pt>
                <c:pt idx="11">
                  <c:v>17544</c:v>
                </c:pt>
                <c:pt idx="12">
                  <c:v>17462</c:v>
                </c:pt>
                <c:pt idx="13">
                  <c:v>17447</c:v>
                </c:pt>
                <c:pt idx="14">
                  <c:v>17040</c:v>
                </c:pt>
                <c:pt idx="15">
                  <c:v>16085</c:v>
                </c:pt>
                <c:pt idx="16">
                  <c:v>15512</c:v>
                </c:pt>
                <c:pt idx="17">
                  <c:v>15535</c:v>
                </c:pt>
                <c:pt idx="18">
                  <c:v>15545</c:v>
                </c:pt>
                <c:pt idx="19">
                  <c:v>16644</c:v>
                </c:pt>
              </c:numCache>
            </c:numRef>
          </c:val>
          <c:smooth val="0"/>
          <c:extLst>
            <c:ext xmlns:c16="http://schemas.microsoft.com/office/drawing/2014/chart" uri="{C3380CC4-5D6E-409C-BE32-E72D297353CC}">
              <c16:uniqueId val="{00000000-DA15-4093-838E-085362224976}"/>
            </c:ext>
          </c:extLst>
        </c:ser>
        <c:ser>
          <c:idx val="1"/>
          <c:order val="1"/>
          <c:tx>
            <c:strRef>
              <c:f>'[SMCCD_20-Year_Enrollment_Trends (4).xlsx]TRENDS'!$M$2</c:f>
              <c:strCache>
                <c:ptCount val="1"/>
                <c:pt idx="0">
                  <c:v>Cañada</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4-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05-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0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0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09-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0A-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0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0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1-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(4).xlsx]TRENDS'!$M$3:$M$22</c:f>
              <c:numCache>
                <c:formatCode>_(* #,##0_);_(* \(#,##0\);_(* "-"??_);_(@_)</c:formatCode>
                <c:ptCount val="20"/>
                <c:pt idx="0">
                  <c:v>10933</c:v>
                </c:pt>
                <c:pt idx="1">
                  <c:v>11244</c:v>
                </c:pt>
                <c:pt idx="2">
                  <c:v>9754</c:v>
                </c:pt>
                <c:pt idx="3">
                  <c:v>10084</c:v>
                </c:pt>
                <c:pt idx="4">
                  <c:v>9994</c:v>
                </c:pt>
                <c:pt idx="5">
                  <c:v>10395</c:v>
                </c:pt>
                <c:pt idx="6">
                  <c:v>10839</c:v>
                </c:pt>
                <c:pt idx="7">
                  <c:v>11214</c:v>
                </c:pt>
                <c:pt idx="8">
                  <c:v>12040</c:v>
                </c:pt>
                <c:pt idx="9">
                  <c:v>11791</c:v>
                </c:pt>
                <c:pt idx="10">
                  <c:v>11503</c:v>
                </c:pt>
                <c:pt idx="11">
                  <c:v>11406</c:v>
                </c:pt>
                <c:pt idx="12">
                  <c:v>11444</c:v>
                </c:pt>
                <c:pt idx="13">
                  <c:v>11694</c:v>
                </c:pt>
                <c:pt idx="14">
                  <c:v>11642</c:v>
                </c:pt>
                <c:pt idx="15">
                  <c:v>11279</c:v>
                </c:pt>
                <c:pt idx="16">
                  <c:v>10946</c:v>
                </c:pt>
                <c:pt idx="17">
                  <c:v>10918</c:v>
                </c:pt>
                <c:pt idx="18">
                  <c:v>10389</c:v>
                </c:pt>
                <c:pt idx="19">
                  <c:v>9972</c:v>
                </c:pt>
              </c:numCache>
            </c:numRef>
          </c:val>
          <c:smooth val="0"/>
          <c:extLst>
            <c:ext xmlns:c16="http://schemas.microsoft.com/office/drawing/2014/chart" uri="{C3380CC4-5D6E-409C-BE32-E72D297353CC}">
              <c16:uniqueId val="{00000001-DA15-4093-838E-085362224976}"/>
            </c:ext>
          </c:extLst>
        </c:ser>
        <c:ser>
          <c:idx val="2"/>
          <c:order val="2"/>
          <c:tx>
            <c:strRef>
              <c:f>'[SMCCD_20-Year_Enrollment_Trends (4).xlsx]TRENDS'!$N$2</c:f>
              <c:strCache>
                <c:ptCount val="1"/>
                <c:pt idx="0">
                  <c:v>San Mateo</c:v>
                </c:pt>
              </c:strCache>
            </c:strRef>
          </c:tx>
          <c:spPr>
            <a:ln w="28575" cap="rnd">
              <a:solidFill>
                <a:schemeClr val="accent6">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E-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0D-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E-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0F-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10-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11-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12-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13-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14-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15-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16-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17-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18-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19-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1A-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1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1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1D-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(4).xlsx]TRENDS'!$N$3:$N$22</c:f>
              <c:numCache>
                <c:formatCode>_(* #,##0_);_(* \(#,##0\);_(* "-"??_);_(@_)</c:formatCode>
                <c:ptCount val="20"/>
                <c:pt idx="0">
                  <c:v>20519</c:v>
                </c:pt>
                <c:pt idx="1">
                  <c:v>21850</c:v>
                </c:pt>
                <c:pt idx="2">
                  <c:v>21106</c:v>
                </c:pt>
                <c:pt idx="3">
                  <c:v>19599</c:v>
                </c:pt>
                <c:pt idx="4">
                  <c:v>19014</c:v>
                </c:pt>
                <c:pt idx="5">
                  <c:v>19816</c:v>
                </c:pt>
                <c:pt idx="6">
                  <c:v>19223</c:v>
                </c:pt>
                <c:pt idx="7">
                  <c:v>19532</c:v>
                </c:pt>
                <c:pt idx="8">
                  <c:v>19354</c:v>
                </c:pt>
                <c:pt idx="9">
                  <c:v>17333</c:v>
                </c:pt>
                <c:pt idx="10">
                  <c:v>16600</c:v>
                </c:pt>
                <c:pt idx="11">
                  <c:v>15950</c:v>
                </c:pt>
                <c:pt idx="12">
                  <c:v>15643</c:v>
                </c:pt>
                <c:pt idx="13">
                  <c:v>15233</c:v>
                </c:pt>
                <c:pt idx="14">
                  <c:v>14901</c:v>
                </c:pt>
                <c:pt idx="15">
                  <c:v>14848</c:v>
                </c:pt>
                <c:pt idx="16">
                  <c:v>15107</c:v>
                </c:pt>
                <c:pt idx="17">
                  <c:v>14638</c:v>
                </c:pt>
                <c:pt idx="18">
                  <c:v>13582</c:v>
                </c:pt>
                <c:pt idx="19">
                  <c:v>13855</c:v>
                </c:pt>
              </c:numCache>
            </c:numRef>
          </c:val>
          <c:smooth val="0"/>
          <c:extLst>
            <c:ext xmlns:c16="http://schemas.microsoft.com/office/drawing/2014/chart" uri="{C3380CC4-5D6E-409C-BE32-E72D297353CC}">
              <c16:uniqueId val="{00000002-DA15-4093-838E-085362224976}"/>
            </c:ext>
          </c:extLst>
        </c:ser>
        <c:dLbls>
          <c:showLegendKey val="0"/>
          <c:showVal val="0"/>
          <c:showCatName val="0"/>
          <c:showSerName val="0"/>
          <c:showPercent val="0"/>
          <c:showBubbleSize val="0"/>
        </c:dLbls>
        <c:smooth val="0"/>
        <c:axId val="1504768623"/>
        <c:axId val="1377362639"/>
      </c:lineChart>
      <c:catAx>
        <c:axId val="150476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362639"/>
        <c:crosses val="autoZero"/>
        <c:auto val="1"/>
        <c:lblAlgn val="ctr"/>
        <c:lblOffset val="100"/>
        <c:noMultiLvlLbl val="0"/>
      </c:catAx>
      <c:valAx>
        <c:axId val="1377362639"/>
        <c:scaling>
          <c:orientation val="minMax"/>
          <c:min val="5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686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Enrollments!$A$2</c:f>
              <c:strCache>
                <c:ptCount val="1"/>
                <c:pt idx="0">
                  <c:v>Total Course Enrollment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Enrollments!$B$1:$G$1</c:f>
              <c:strCache>
                <c:ptCount val="6"/>
                <c:pt idx="0">
                  <c:v>2015-16</c:v>
                </c:pt>
                <c:pt idx="1">
                  <c:v>2016-17</c:v>
                </c:pt>
                <c:pt idx="2">
                  <c:v>2017-18</c:v>
                </c:pt>
                <c:pt idx="3">
                  <c:v>2018-19</c:v>
                </c:pt>
                <c:pt idx="4">
                  <c:v>2019-20</c:v>
                </c:pt>
                <c:pt idx="5">
                  <c:v>2020-21</c:v>
                </c:pt>
              </c:strCache>
            </c:strRef>
          </c:cat>
          <c:val>
            <c:numRef>
              <c:f>Enrollments!$B$2:$G$2</c:f>
              <c:numCache>
                <c:formatCode>_(* #,##0_);_(* \(#,##0\);_(* "-"??_);_(@_)</c:formatCode>
                <c:ptCount val="6"/>
                <c:pt idx="0">
                  <c:v>33784</c:v>
                </c:pt>
                <c:pt idx="1">
                  <c:v>32287</c:v>
                </c:pt>
                <c:pt idx="2">
                  <c:v>30194</c:v>
                </c:pt>
                <c:pt idx="3">
                  <c:v>29140</c:v>
                </c:pt>
                <c:pt idx="4">
                  <c:v>28467</c:v>
                </c:pt>
                <c:pt idx="5">
                  <c:v>27049</c:v>
                </c:pt>
              </c:numCache>
            </c:numRef>
          </c:val>
          <c:extLst>
            <c:ext xmlns:c16="http://schemas.microsoft.com/office/drawing/2014/chart" uri="{C3380CC4-5D6E-409C-BE32-E72D297353CC}">
              <c16:uniqueId val="{00000000-104D-46BA-8678-9BBF5E221A6D}"/>
            </c:ext>
          </c:extLst>
        </c:ser>
        <c:dLbls>
          <c:dLblPos val="outEnd"/>
          <c:showLegendKey val="0"/>
          <c:showVal val="1"/>
          <c:showCatName val="0"/>
          <c:showSerName val="0"/>
          <c:showPercent val="0"/>
          <c:showBubbleSize val="0"/>
        </c:dLbls>
        <c:gapWidth val="219"/>
        <c:overlap val="-27"/>
        <c:axId val="316680912"/>
        <c:axId val="316681744"/>
      </c:barChart>
      <c:catAx>
        <c:axId val="3166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1744"/>
        <c:crosses val="autoZero"/>
        <c:auto val="1"/>
        <c:lblAlgn val="ctr"/>
        <c:lblOffset val="100"/>
        <c:noMultiLvlLbl val="0"/>
      </c:catAx>
      <c:valAx>
        <c:axId val="31668174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09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2019-2020 Enrollments and FTES Comparison: </a:t>
            </a:r>
            <a:endParaRPr lang="en-US" dirty="0" smtClean="0"/>
          </a:p>
          <a:p>
            <a:pPr>
              <a:defRPr/>
            </a:pPr>
            <a:r>
              <a:rPr lang="en-US" dirty="0" smtClean="0"/>
              <a:t>Cañada </a:t>
            </a:r>
            <a:r>
              <a:rPr lang="en-US" dirty="0"/>
              <a:t>vs. 38 </a:t>
            </a:r>
            <a:r>
              <a:rPr lang="en-US" dirty="0" smtClean="0"/>
              <a:t>similar </a:t>
            </a:r>
            <a:r>
              <a:rPr lang="en-US" dirty="0"/>
              <a:t>CA </a:t>
            </a:r>
            <a:r>
              <a:rPr lang="en-US" dirty="0" smtClean="0"/>
              <a:t>colleges</a:t>
            </a:r>
            <a:endParaRPr lang="en-US"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IPEDS!$J$2</c:f>
              <c:strCache>
                <c:ptCount val="1"/>
                <c:pt idx="0">
                  <c:v>Headcount: 2019-20</c:v>
                </c:pt>
              </c:strCache>
            </c:strRef>
          </c:tx>
          <c:spPr>
            <a:solidFill>
              <a:schemeClr val="accent1"/>
            </a:solidFill>
            <a:ln>
              <a:noFill/>
            </a:ln>
            <a:effectLst/>
          </c:spPr>
          <c:invertIfNegative val="0"/>
          <c:dLbls>
            <c:dLbl>
              <c:idx val="1"/>
              <c:layout>
                <c:manualLayout>
                  <c:x val="7.599309153713299E-2"/>
                  <c:y val="7.575757575757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3F-4D2D-85B1-56396C2AB758}"/>
                </c:ext>
              </c:extLst>
            </c:dLbl>
            <c:dLbl>
              <c:idx val="3"/>
              <c:layout>
                <c:manualLayout>
                  <c:x val="8.2901554404145081E-2"/>
                  <c:y val="4.1666666666666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IPEDS!$J$3:$J$6</c:f>
              <c:numCache>
                <c:formatCode>_(* #,##0_);_(* \(#,##0\);_(* "-"??_);_(@_)</c:formatCode>
                <c:ptCount val="4"/>
                <c:pt idx="0">
                  <c:v>9575</c:v>
                </c:pt>
                <c:pt idx="1">
                  <c:v>14900</c:v>
                </c:pt>
                <c:pt idx="2">
                  <c:v>12649</c:v>
                </c:pt>
                <c:pt idx="3">
                  <c:v>22184.57894736842</c:v>
                </c:pt>
              </c:numCache>
            </c:numRef>
          </c:val>
          <c:extLst>
            <c:ext xmlns:c16="http://schemas.microsoft.com/office/drawing/2014/chart" uri="{C3380CC4-5D6E-409C-BE32-E72D297353CC}">
              <c16:uniqueId val="{00000002-B83F-4D2D-85B1-56396C2AB758}"/>
            </c:ext>
          </c:extLst>
        </c:ser>
        <c:ser>
          <c:idx val="1"/>
          <c:order val="1"/>
          <c:tx>
            <c:strRef>
              <c:f>IPEDS!$K$2</c:f>
              <c:strCache>
                <c:ptCount val="1"/>
                <c:pt idx="0">
                  <c:v>FTES: 2019-20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IPEDS!$K$3:$K$6</c:f>
              <c:numCache>
                <c:formatCode>_(* #,##0_);_(* \(#,##0\);_(* "-"??_);_(@_)</c:formatCode>
                <c:ptCount val="4"/>
                <c:pt idx="0">
                  <c:v>2382</c:v>
                </c:pt>
                <c:pt idx="1">
                  <c:v>4394</c:v>
                </c:pt>
                <c:pt idx="2">
                  <c:v>4120</c:v>
                </c:pt>
                <c:pt idx="3">
                  <c:v>9452.9473684210534</c:v>
                </c:pt>
              </c:numCache>
            </c:numRef>
          </c:val>
          <c:extLst>
            <c:ext xmlns:c16="http://schemas.microsoft.com/office/drawing/2014/chart" uri="{C3380CC4-5D6E-409C-BE32-E72D297353CC}">
              <c16:uniqueId val="{00000003-B83F-4D2D-85B1-56396C2AB758}"/>
            </c:ext>
          </c:extLst>
        </c:ser>
        <c:dLbls>
          <c:showLegendKey val="0"/>
          <c:showVal val="0"/>
          <c:showCatName val="0"/>
          <c:showSerName val="0"/>
          <c:showPercent val="0"/>
          <c:showBubbleSize val="0"/>
        </c:dLbls>
        <c:gapWidth val="219"/>
        <c:axId val="1289767072"/>
        <c:axId val="1289767488"/>
      </c:barChart>
      <c:lineChart>
        <c:grouping val="standard"/>
        <c:varyColors val="0"/>
        <c:ser>
          <c:idx val="2"/>
          <c:order val="2"/>
          <c:tx>
            <c:strRef>
              <c:f>IPEDS!$L$2</c:f>
              <c:strCache>
                <c:ptCount val="1"/>
                <c:pt idx="0">
                  <c:v>Ratio</c:v>
                </c:pt>
              </c:strCache>
            </c:strRef>
          </c:tx>
          <c:spPr>
            <a:ln w="28575" cap="rnd">
              <a:solidFill>
                <a:schemeClr val="accent3"/>
              </a:solidFill>
              <a:round/>
            </a:ln>
            <a:effectLst/>
          </c:spPr>
          <c:marker>
            <c:symbol val="none"/>
          </c:marker>
          <c:dLbls>
            <c:dLbl>
              <c:idx val="0"/>
              <c:layout>
                <c:manualLayout>
                  <c:x val="6.2597798791944629E-3"/>
                  <c:y val="-7.36648250460405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83F-4D2D-85B1-56396C2AB758}"/>
                </c:ext>
              </c:extLst>
            </c:dLbl>
            <c:dLbl>
              <c:idx val="1"/>
              <c:layout>
                <c:manualLayout>
                  <c:x val="-1.2519559758388926E-2"/>
                  <c:y val="-6.261510128913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83F-4D2D-85B1-56396C2AB758}"/>
                </c:ext>
              </c:extLst>
            </c:dLbl>
            <c:dLbl>
              <c:idx val="2"/>
              <c:layout>
                <c:manualLayout>
                  <c:x val="-2.9212306102907572E-2"/>
                  <c:y val="-5.52486187845303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83F-4D2D-85B1-56396C2AB758}"/>
                </c:ext>
              </c:extLst>
            </c:dLbl>
            <c:dLbl>
              <c:idx val="3"/>
              <c:layout>
                <c:manualLayout>
                  <c:x val="-0.10015647806711141"/>
                  <c:y val="-7.36648250460403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IPEDS!$L$3:$L$6</c:f>
              <c:numCache>
                <c:formatCode>0%</c:formatCode>
                <c:ptCount val="4"/>
                <c:pt idx="0">
                  <c:v>0.24877284595300261</c:v>
                </c:pt>
                <c:pt idx="1">
                  <c:v>0.29489932885906039</c:v>
                </c:pt>
                <c:pt idx="2">
                  <c:v>0.32571744801960628</c:v>
                </c:pt>
                <c:pt idx="3">
                  <c:v>0.4261044300569149</c:v>
                </c:pt>
              </c:numCache>
            </c:numRef>
          </c:val>
          <c:smooth val="0"/>
          <c:extLst>
            <c:ext xmlns:c16="http://schemas.microsoft.com/office/drawing/2014/chart" uri="{C3380CC4-5D6E-409C-BE32-E72D297353CC}">
              <c16:uniqueId val="{00000008-B83F-4D2D-85B1-56396C2AB758}"/>
            </c:ext>
          </c:extLst>
        </c:ser>
        <c:dLbls>
          <c:showLegendKey val="0"/>
          <c:showVal val="0"/>
          <c:showCatName val="0"/>
          <c:showSerName val="0"/>
          <c:showPercent val="0"/>
          <c:showBubbleSize val="0"/>
        </c:dLbls>
        <c:marker val="1"/>
        <c:smooth val="0"/>
        <c:axId val="1077005664"/>
        <c:axId val="1077006080"/>
      </c:lineChart>
      <c:catAx>
        <c:axId val="12897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488"/>
        <c:crosses val="autoZero"/>
        <c:auto val="1"/>
        <c:lblAlgn val="ctr"/>
        <c:lblOffset val="100"/>
        <c:noMultiLvlLbl val="0"/>
      </c:catAx>
      <c:valAx>
        <c:axId val="1289767488"/>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072"/>
        <c:crosses val="autoZero"/>
        <c:crossBetween val="between"/>
      </c:valAx>
      <c:valAx>
        <c:axId val="107700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7005664"/>
        <c:crosses val="max"/>
        <c:crossBetween val="between"/>
      </c:valAx>
      <c:catAx>
        <c:axId val="1077005664"/>
        <c:scaling>
          <c:orientation val="minMax"/>
        </c:scaling>
        <c:delete val="1"/>
        <c:axPos val="b"/>
        <c:numFmt formatCode="General" sourceLinked="1"/>
        <c:majorTickMark val="out"/>
        <c:minorTickMark val="none"/>
        <c:tickLblPos val="nextTo"/>
        <c:crossAx val="10770060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Total Units Taken (Districtwide) </a:t>
            </a:r>
          </a:p>
          <a:p>
            <a:pPr>
              <a:defRPr/>
            </a:pPr>
            <a:r>
              <a:rPr lang="en-US"/>
              <a:t>by Students' Home Campus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21.xlsx]Sheet1'!$J$37</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21.xlsx]Sheet1'!$J$38:$J$40</c:f>
              <c:numCache>
                <c:formatCode>General</c:formatCode>
                <c:ptCount val="3"/>
                <c:pt idx="0">
                  <c:v>7</c:v>
                </c:pt>
                <c:pt idx="1">
                  <c:v>11</c:v>
                </c:pt>
                <c:pt idx="2">
                  <c:v>10</c:v>
                </c:pt>
              </c:numCache>
            </c:numRef>
          </c:val>
          <c:extLst>
            <c:ext xmlns:c16="http://schemas.microsoft.com/office/drawing/2014/chart" uri="{C3380CC4-5D6E-409C-BE32-E72D297353CC}">
              <c16:uniqueId val="{00000000-AD9C-4603-9D77-AC813668B4AC}"/>
            </c:ext>
          </c:extLst>
        </c:ser>
        <c:ser>
          <c:idx val="1"/>
          <c:order val="1"/>
          <c:tx>
            <c:strRef>
              <c:f>'[Average and Median Units taken by home campus fall 2019 20 21.xlsx]Sheet1'!$K$37</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21.xlsx]Sheet1'!$K$38:$K$40</c:f>
              <c:numCache>
                <c:formatCode>General</c:formatCode>
                <c:ptCount val="3"/>
                <c:pt idx="0">
                  <c:v>8</c:v>
                </c:pt>
                <c:pt idx="1">
                  <c:v>12</c:v>
                </c:pt>
                <c:pt idx="2">
                  <c:v>10</c:v>
                </c:pt>
              </c:numCache>
            </c:numRef>
          </c:val>
          <c:extLst>
            <c:ext xmlns:c16="http://schemas.microsoft.com/office/drawing/2014/chart" uri="{C3380CC4-5D6E-409C-BE32-E72D297353CC}">
              <c16:uniqueId val="{00000001-AD9C-4603-9D77-AC813668B4AC}"/>
            </c:ext>
          </c:extLst>
        </c:ser>
        <c:ser>
          <c:idx val="2"/>
          <c:order val="2"/>
          <c:tx>
            <c:strRef>
              <c:f>'[Average and Median Units taken by home campus fall 2019 20 21.xlsx]Sheet1'!$L$37</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21.xlsx]Sheet1'!$L$38:$L$40</c:f>
              <c:numCache>
                <c:formatCode>General</c:formatCode>
                <c:ptCount val="3"/>
                <c:pt idx="0">
                  <c:v>9</c:v>
                </c:pt>
                <c:pt idx="1">
                  <c:v>11</c:v>
                </c:pt>
                <c:pt idx="2">
                  <c:v>10.5</c:v>
                </c:pt>
              </c:numCache>
            </c:numRef>
          </c:val>
          <c:extLst>
            <c:ext xmlns:c16="http://schemas.microsoft.com/office/drawing/2014/chart" uri="{C3380CC4-5D6E-409C-BE32-E72D297353CC}">
              <c16:uniqueId val="{00000002-AD9C-4603-9D77-AC813668B4AC}"/>
            </c:ext>
          </c:extLst>
        </c:ser>
        <c:dLbls>
          <c:dLblPos val="outEnd"/>
          <c:showLegendKey val="0"/>
          <c:showVal val="1"/>
          <c:showCatName val="0"/>
          <c:showSerName val="0"/>
          <c:showPercent val="0"/>
          <c:showBubbleSize val="0"/>
        </c:dLbls>
        <c:gapWidth val="219"/>
        <c:overlap val="-27"/>
        <c:axId val="1281371663"/>
        <c:axId val="1281372495"/>
      </c:barChart>
      <c:catAx>
        <c:axId val="128137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2495"/>
        <c:crosses val="autoZero"/>
        <c:auto val="1"/>
        <c:lblAlgn val="ctr"/>
        <c:lblOffset val="100"/>
        <c:noMultiLvlLbl val="0"/>
      </c:catAx>
      <c:valAx>
        <c:axId val="12813724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16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Units Taken at Cañada </a:t>
            </a:r>
          </a:p>
          <a:p>
            <a:pPr>
              <a:defRPr/>
            </a:pPr>
            <a:r>
              <a:rPr lang="en-US"/>
              <a:t>by Students' Home Campus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21.xlsx]Sheet1'!$Q$6</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21.xlsx]Sheet1'!$Q$7:$Q$9</c:f>
              <c:numCache>
                <c:formatCode>General</c:formatCode>
                <c:ptCount val="3"/>
                <c:pt idx="0">
                  <c:v>4.5</c:v>
                </c:pt>
                <c:pt idx="1">
                  <c:v>3</c:v>
                </c:pt>
                <c:pt idx="2">
                  <c:v>3</c:v>
                </c:pt>
              </c:numCache>
            </c:numRef>
          </c:val>
          <c:extLst>
            <c:ext xmlns:c16="http://schemas.microsoft.com/office/drawing/2014/chart" uri="{C3380CC4-5D6E-409C-BE32-E72D297353CC}">
              <c16:uniqueId val="{00000000-F83A-4533-A817-46EEBB94B9F4}"/>
            </c:ext>
          </c:extLst>
        </c:ser>
        <c:ser>
          <c:idx val="1"/>
          <c:order val="1"/>
          <c:tx>
            <c:strRef>
              <c:f>'[Average and Median Units taken by home campus fall 2019 20 21.xlsx]Sheet1'!$R$6</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21.xlsx]Sheet1'!$R$7:$R$9</c:f>
              <c:numCache>
                <c:formatCode>General</c:formatCode>
                <c:ptCount val="3"/>
                <c:pt idx="0">
                  <c:v>4</c:v>
                </c:pt>
                <c:pt idx="1">
                  <c:v>3</c:v>
                </c:pt>
                <c:pt idx="2">
                  <c:v>3</c:v>
                </c:pt>
              </c:numCache>
            </c:numRef>
          </c:val>
          <c:extLst>
            <c:ext xmlns:c16="http://schemas.microsoft.com/office/drawing/2014/chart" uri="{C3380CC4-5D6E-409C-BE32-E72D297353CC}">
              <c16:uniqueId val="{00000001-F83A-4533-A817-46EEBB94B9F4}"/>
            </c:ext>
          </c:extLst>
        </c:ser>
        <c:ser>
          <c:idx val="2"/>
          <c:order val="2"/>
          <c:tx>
            <c:strRef>
              <c:f>'[Average and Median Units taken by home campus fall 2019 20 21.xlsx]Sheet1'!$S$6</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21.xlsx]Sheet1'!$S$7:$S$9</c:f>
              <c:numCache>
                <c:formatCode>General</c:formatCode>
                <c:ptCount val="3"/>
                <c:pt idx="0">
                  <c:v>4</c:v>
                </c:pt>
                <c:pt idx="1">
                  <c:v>3</c:v>
                </c:pt>
                <c:pt idx="2">
                  <c:v>3</c:v>
                </c:pt>
              </c:numCache>
            </c:numRef>
          </c:val>
          <c:extLst>
            <c:ext xmlns:c16="http://schemas.microsoft.com/office/drawing/2014/chart" uri="{C3380CC4-5D6E-409C-BE32-E72D297353CC}">
              <c16:uniqueId val="{00000002-F83A-4533-A817-46EEBB94B9F4}"/>
            </c:ext>
          </c:extLst>
        </c:ser>
        <c:dLbls>
          <c:dLblPos val="outEnd"/>
          <c:showLegendKey val="0"/>
          <c:showVal val="1"/>
          <c:showCatName val="0"/>
          <c:showSerName val="0"/>
          <c:showPercent val="0"/>
          <c:showBubbleSize val="0"/>
        </c:dLbls>
        <c:gapWidth val="219"/>
        <c:overlap val="-27"/>
        <c:axId val="236090543"/>
        <c:axId val="236089711"/>
      </c:barChart>
      <c:catAx>
        <c:axId val="23609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89711"/>
        <c:crosses val="autoZero"/>
        <c:auto val="1"/>
        <c:lblAlgn val="ctr"/>
        <c:lblOffset val="100"/>
        <c:noMultiLvlLbl val="0"/>
      </c:catAx>
      <c:valAx>
        <c:axId val="236089711"/>
        <c:scaling>
          <c:orientation val="minMax"/>
          <c:max val="1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905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smtClean="0"/>
              <a:t>% of District Students Attending </a:t>
            </a:r>
            <a:r>
              <a:rPr lang="en-US" dirty="0"/>
              <a:t>Multiple SMCCCD Colleges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Swirl!$B$12</c:f>
              <c:strCache>
                <c:ptCount val="1"/>
                <c:pt idx="0">
                  <c:v>Attended Multiple SMCCCD Colleges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Swirl!$A$13:$A$18</c:f>
              <c:strCache>
                <c:ptCount val="6"/>
                <c:pt idx="0">
                  <c:v>Summer 2019</c:v>
                </c:pt>
                <c:pt idx="1">
                  <c:v>Fall 2019</c:v>
                </c:pt>
                <c:pt idx="2">
                  <c:v>Spring 2020</c:v>
                </c:pt>
                <c:pt idx="3">
                  <c:v>Summer 2020</c:v>
                </c:pt>
                <c:pt idx="4">
                  <c:v>Fall 2020</c:v>
                </c:pt>
                <c:pt idx="5">
                  <c:v>Spring 2021</c:v>
                </c:pt>
              </c:strCache>
            </c:strRef>
          </c:cat>
          <c:val>
            <c:numRef>
              <c:f>Swirl!$B$13:$B$18</c:f>
              <c:numCache>
                <c:formatCode>0.00%</c:formatCode>
                <c:ptCount val="6"/>
                <c:pt idx="0">
                  <c:v>0.14499999999999999</c:v>
                </c:pt>
                <c:pt idx="1">
                  <c:v>0.16500000000000001</c:v>
                </c:pt>
                <c:pt idx="2">
                  <c:v>0.17599999999999999</c:v>
                </c:pt>
                <c:pt idx="3">
                  <c:v>0.19700000000000001</c:v>
                </c:pt>
                <c:pt idx="4">
                  <c:v>0.23699999999999999</c:v>
                </c:pt>
                <c:pt idx="5">
                  <c:v>0.27200000000000002</c:v>
                </c:pt>
              </c:numCache>
            </c:numRef>
          </c:val>
          <c:extLst>
            <c:ext xmlns:c16="http://schemas.microsoft.com/office/drawing/2014/chart" uri="{C3380CC4-5D6E-409C-BE32-E72D297353CC}">
              <c16:uniqueId val="{00000000-0033-45CC-82AE-3DD0CA5EE264}"/>
            </c:ext>
          </c:extLst>
        </c:ser>
        <c:dLbls>
          <c:dLblPos val="outEnd"/>
          <c:showLegendKey val="0"/>
          <c:showVal val="1"/>
          <c:showCatName val="0"/>
          <c:showSerName val="0"/>
          <c:showPercent val="0"/>
          <c:showBubbleSize val="0"/>
        </c:dLbls>
        <c:gapWidth val="219"/>
        <c:overlap val="-27"/>
        <c:axId val="1997393232"/>
        <c:axId val="1997393648"/>
      </c:barChart>
      <c:catAx>
        <c:axId val="199739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648"/>
        <c:crosses val="autoZero"/>
        <c:auto val="1"/>
        <c:lblAlgn val="ctr"/>
        <c:lblOffset val="100"/>
        <c:noMultiLvlLbl val="0"/>
      </c:catAx>
      <c:valAx>
        <c:axId val="199739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23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PBC names EMP Task Force Members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Task Force evaluates 2017-22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SCUP Training in Strategic Planning</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Mission, Vision, Values Update</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TF considers “Internal Scan”</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TF considers “External Scan”</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College Councils provide input on challenges and opportunities</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Town Hall</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Retreat:  Set goals and new strategies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Campus constituents provide input on draft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PBC considers draft EMP</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PBC adopts new EMP for 2022-27</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CBC81-A1B1-4DF8-A0B7-9BC4FDB4FE0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470595C8-15BB-4FCC-B68E-BDFE3E2080E7}">
      <dgm:prSet phldrT="[Text]"/>
      <dgm:spPr/>
      <dgm:t>
        <a:bodyPr/>
        <a:lstStyle/>
        <a:p>
          <a:r>
            <a:rPr lang="en-US" dirty="0" smtClean="0"/>
            <a:t>Education Master Plan (EMP)</a:t>
          </a:r>
          <a:endParaRPr lang="en-US" dirty="0"/>
        </a:p>
      </dgm:t>
    </dgm:pt>
    <dgm:pt modelId="{B4F45B74-E8E0-44A0-A568-BE4AF84B915E}" type="parTrans" cxnId="{6B3F5978-E625-47BE-A16E-4C1F51EA6281}">
      <dgm:prSet/>
      <dgm:spPr/>
      <dgm:t>
        <a:bodyPr/>
        <a:lstStyle/>
        <a:p>
          <a:endParaRPr lang="en-US"/>
        </a:p>
      </dgm:t>
    </dgm:pt>
    <dgm:pt modelId="{5E55C8C4-7C28-427B-A7CF-7EB6FFFE4C78}" type="sibTrans" cxnId="{6B3F5978-E625-47BE-A16E-4C1F51EA6281}">
      <dgm:prSet/>
      <dgm:spPr/>
      <dgm:t>
        <a:bodyPr/>
        <a:lstStyle/>
        <a:p>
          <a:endParaRPr lang="en-US"/>
        </a:p>
      </dgm:t>
    </dgm:pt>
    <dgm:pt modelId="{43AB3FAF-7DB0-44B1-AD4A-F4D07E527CDF}">
      <dgm:prSet phldrT="[Text]"/>
      <dgm:spPr/>
      <dgm:t>
        <a:bodyPr/>
        <a:lstStyle/>
        <a:p>
          <a:r>
            <a:rPr lang="en-US" dirty="0" smtClean="0"/>
            <a:t>Provides long-range vision and goals for the institution</a:t>
          </a:r>
          <a:endParaRPr lang="en-US" dirty="0"/>
        </a:p>
      </dgm:t>
    </dgm:pt>
    <dgm:pt modelId="{19D2086B-4E80-4A51-8701-C5E281A87E76}" type="parTrans" cxnId="{988F69CA-5006-41C4-AE19-C7CADB95F6C3}">
      <dgm:prSet/>
      <dgm:spPr/>
      <dgm:t>
        <a:bodyPr/>
        <a:lstStyle/>
        <a:p>
          <a:endParaRPr lang="en-US"/>
        </a:p>
      </dgm:t>
    </dgm:pt>
    <dgm:pt modelId="{7767ED51-A4F1-4073-9975-5D799DED2BE0}" type="sibTrans" cxnId="{988F69CA-5006-41C4-AE19-C7CADB95F6C3}">
      <dgm:prSet/>
      <dgm:spPr/>
      <dgm:t>
        <a:bodyPr/>
        <a:lstStyle/>
        <a:p>
          <a:endParaRPr lang="en-US"/>
        </a:p>
      </dgm:t>
    </dgm:pt>
    <dgm:pt modelId="{F7C06E7F-D18B-4FC5-8692-58C10E6126DE}">
      <dgm:prSet phldrT="[Text]"/>
      <dgm:spPr/>
      <dgm:t>
        <a:bodyPr/>
        <a:lstStyle/>
        <a:p>
          <a:r>
            <a:rPr lang="en-US" dirty="0" smtClean="0"/>
            <a:t>Strategic Enrollment Management (SEM) Plan</a:t>
          </a:r>
          <a:endParaRPr lang="en-US" dirty="0"/>
        </a:p>
      </dgm:t>
    </dgm:pt>
    <dgm:pt modelId="{FF0169CD-EF4D-4E1F-97B9-601281DA6584}" type="parTrans" cxnId="{2C3DB04A-AD40-41FF-89A3-0E403758B8AF}">
      <dgm:prSet/>
      <dgm:spPr/>
      <dgm:t>
        <a:bodyPr/>
        <a:lstStyle/>
        <a:p>
          <a:endParaRPr lang="en-US"/>
        </a:p>
      </dgm:t>
    </dgm:pt>
    <dgm:pt modelId="{F98E9814-01FF-4C8D-9B7D-D5C1724DA7DD}" type="sibTrans" cxnId="{2C3DB04A-AD40-41FF-89A3-0E403758B8AF}">
      <dgm:prSet/>
      <dgm:spPr/>
      <dgm:t>
        <a:bodyPr/>
        <a:lstStyle/>
        <a:p>
          <a:endParaRPr lang="en-US"/>
        </a:p>
      </dgm:t>
    </dgm:pt>
    <dgm:pt modelId="{91013608-9BC6-49E4-AC96-DFA715830C1D}">
      <dgm:prSet phldrT="[Text]"/>
      <dgm:spPr/>
      <dgm:t>
        <a:bodyPr/>
        <a:lstStyle/>
        <a:p>
          <a:r>
            <a:rPr lang="en-US" dirty="0" smtClean="0"/>
            <a:t>Helps the College sustain and grow enrollment while supporting the College’s goals for student success and equity.</a:t>
          </a:r>
          <a:endParaRPr lang="en-US" dirty="0"/>
        </a:p>
      </dgm:t>
    </dgm:pt>
    <dgm:pt modelId="{5A3AB994-32BE-4C44-AC77-11BB48FD6D82}" type="parTrans" cxnId="{7DFB7DC2-15F2-4425-9614-17C0EBF6B1BF}">
      <dgm:prSet/>
      <dgm:spPr/>
      <dgm:t>
        <a:bodyPr/>
        <a:lstStyle/>
        <a:p>
          <a:endParaRPr lang="en-US"/>
        </a:p>
      </dgm:t>
    </dgm:pt>
    <dgm:pt modelId="{98B90FE2-E8B3-48C8-B0C7-9AD732F5A970}" type="sibTrans" cxnId="{7DFB7DC2-15F2-4425-9614-17C0EBF6B1BF}">
      <dgm:prSet/>
      <dgm:spPr/>
      <dgm:t>
        <a:bodyPr/>
        <a:lstStyle/>
        <a:p>
          <a:endParaRPr lang="en-US"/>
        </a:p>
      </dgm:t>
    </dgm:pt>
    <dgm:pt modelId="{080025F6-D173-492B-8885-BA1B75694DBA}">
      <dgm:prSet phldrT="[Text]"/>
      <dgm:spPr/>
      <dgm:t>
        <a:bodyPr/>
        <a:lstStyle/>
        <a:p>
          <a:r>
            <a:rPr lang="en-US" dirty="0" smtClean="0"/>
            <a:t>College Committee Plans</a:t>
          </a:r>
          <a:endParaRPr lang="en-US" dirty="0"/>
        </a:p>
      </dgm:t>
    </dgm:pt>
    <dgm:pt modelId="{76B58C52-7C05-44CF-88EA-B8CBA5DFDF58}" type="parTrans" cxnId="{C4B9D855-E3F5-4FFF-9C07-23A9BA20C738}">
      <dgm:prSet/>
      <dgm:spPr/>
      <dgm:t>
        <a:bodyPr/>
        <a:lstStyle/>
        <a:p>
          <a:endParaRPr lang="en-US"/>
        </a:p>
      </dgm:t>
    </dgm:pt>
    <dgm:pt modelId="{4D9DD2D4-35B2-499E-97D4-1A25A935F4C7}" type="sibTrans" cxnId="{C4B9D855-E3F5-4FFF-9C07-23A9BA20C738}">
      <dgm:prSet/>
      <dgm:spPr/>
      <dgm:t>
        <a:bodyPr/>
        <a:lstStyle/>
        <a:p>
          <a:endParaRPr lang="en-US"/>
        </a:p>
      </dgm:t>
    </dgm:pt>
    <dgm:pt modelId="{0FB05E1C-BE94-473D-8E90-A36E4FD53E1B}">
      <dgm:prSet phldrT="[Text]"/>
      <dgm:spPr/>
      <dgm:t>
        <a:bodyPr/>
        <a:lstStyle/>
        <a:p>
          <a:r>
            <a:rPr lang="en-US" dirty="0" smtClean="0"/>
            <a:t>Operationalizes and helps implement the goals and strategic initiatives established in the EMP and SEM by topic (work done in college committees)</a:t>
          </a:r>
          <a:endParaRPr lang="en-US" dirty="0"/>
        </a:p>
      </dgm:t>
    </dgm:pt>
    <dgm:pt modelId="{BD0CB045-A3A4-49A5-8A89-19FD56C9A91B}" type="parTrans" cxnId="{67542A4E-A92D-4E30-B492-22BD14A787F4}">
      <dgm:prSet/>
      <dgm:spPr/>
      <dgm:t>
        <a:bodyPr/>
        <a:lstStyle/>
        <a:p>
          <a:endParaRPr lang="en-US"/>
        </a:p>
      </dgm:t>
    </dgm:pt>
    <dgm:pt modelId="{E06F74F6-C506-45B8-8062-02BAA4CEA73A}" type="sibTrans" cxnId="{67542A4E-A92D-4E30-B492-22BD14A787F4}">
      <dgm:prSet/>
      <dgm:spPr/>
      <dgm:t>
        <a:bodyPr/>
        <a:lstStyle/>
        <a:p>
          <a:endParaRPr lang="en-US"/>
        </a:p>
      </dgm:t>
    </dgm:pt>
    <dgm:pt modelId="{F6758817-8648-4285-A2DF-DBD894A0F578}" type="pres">
      <dgm:prSet presAssocID="{231CBC81-A1B1-4DF8-A0B7-9BC4FDB4FE02}" presName="Name0" presStyleCnt="0">
        <dgm:presLayoutVars>
          <dgm:chMax val="7"/>
          <dgm:dir/>
          <dgm:animLvl val="lvl"/>
          <dgm:resizeHandles val="exact"/>
        </dgm:presLayoutVars>
      </dgm:prSet>
      <dgm:spPr/>
      <dgm:t>
        <a:bodyPr/>
        <a:lstStyle/>
        <a:p>
          <a:endParaRPr lang="en-US"/>
        </a:p>
      </dgm:t>
    </dgm:pt>
    <dgm:pt modelId="{5C059AAF-A5B5-46EB-AA75-7A47A0A60D82}" type="pres">
      <dgm:prSet presAssocID="{470595C8-15BB-4FCC-B68E-BDFE3E2080E7}" presName="circle1" presStyleLbl="node1" presStyleIdx="0" presStyleCnt="3"/>
      <dgm:spPr/>
    </dgm:pt>
    <dgm:pt modelId="{246959FA-D1F3-42C5-8DEE-FE4ECF6F7A97}" type="pres">
      <dgm:prSet presAssocID="{470595C8-15BB-4FCC-B68E-BDFE3E2080E7}" presName="space" presStyleCnt="0"/>
      <dgm:spPr/>
    </dgm:pt>
    <dgm:pt modelId="{1D2959EC-9B83-426A-BAFA-D0E6F7C13292}" type="pres">
      <dgm:prSet presAssocID="{470595C8-15BB-4FCC-B68E-BDFE3E2080E7}" presName="rect1" presStyleLbl="alignAcc1" presStyleIdx="0" presStyleCnt="3"/>
      <dgm:spPr/>
      <dgm:t>
        <a:bodyPr/>
        <a:lstStyle/>
        <a:p>
          <a:endParaRPr lang="en-US"/>
        </a:p>
      </dgm:t>
    </dgm:pt>
    <dgm:pt modelId="{598E8BAD-AD5A-4A2D-936D-33AC4E34E4F1}" type="pres">
      <dgm:prSet presAssocID="{F7C06E7F-D18B-4FC5-8692-58C10E6126DE}" presName="vertSpace2" presStyleLbl="node1" presStyleIdx="0" presStyleCnt="3"/>
      <dgm:spPr/>
    </dgm:pt>
    <dgm:pt modelId="{F1F081CC-E2E8-4244-B296-D300FFD8B47D}" type="pres">
      <dgm:prSet presAssocID="{F7C06E7F-D18B-4FC5-8692-58C10E6126DE}" presName="circle2" presStyleLbl="node1" presStyleIdx="1" presStyleCnt="3"/>
      <dgm:spPr/>
    </dgm:pt>
    <dgm:pt modelId="{3BD770BC-F0C9-43B1-95C6-67731C83FBB5}" type="pres">
      <dgm:prSet presAssocID="{F7C06E7F-D18B-4FC5-8692-58C10E6126DE}" presName="rect2" presStyleLbl="alignAcc1" presStyleIdx="1" presStyleCnt="3"/>
      <dgm:spPr/>
      <dgm:t>
        <a:bodyPr/>
        <a:lstStyle/>
        <a:p>
          <a:endParaRPr lang="en-US"/>
        </a:p>
      </dgm:t>
    </dgm:pt>
    <dgm:pt modelId="{81D88A4B-A6FF-4FD1-A15C-888757165D1F}" type="pres">
      <dgm:prSet presAssocID="{080025F6-D173-492B-8885-BA1B75694DBA}" presName="vertSpace3" presStyleLbl="node1" presStyleIdx="1" presStyleCnt="3"/>
      <dgm:spPr/>
    </dgm:pt>
    <dgm:pt modelId="{553AB9FF-CE97-46A5-837E-0D22A0BBFFF2}" type="pres">
      <dgm:prSet presAssocID="{080025F6-D173-492B-8885-BA1B75694DBA}" presName="circle3" presStyleLbl="node1" presStyleIdx="2" presStyleCnt="3"/>
      <dgm:spPr/>
    </dgm:pt>
    <dgm:pt modelId="{5C265388-90FE-4AC5-ABB5-FEF547278EAB}" type="pres">
      <dgm:prSet presAssocID="{080025F6-D173-492B-8885-BA1B75694DBA}" presName="rect3" presStyleLbl="alignAcc1" presStyleIdx="2" presStyleCnt="3"/>
      <dgm:spPr/>
      <dgm:t>
        <a:bodyPr/>
        <a:lstStyle/>
        <a:p>
          <a:endParaRPr lang="en-US"/>
        </a:p>
      </dgm:t>
    </dgm:pt>
    <dgm:pt modelId="{68D2D229-BA8E-4F38-BD34-CC647559B265}" type="pres">
      <dgm:prSet presAssocID="{470595C8-15BB-4FCC-B68E-BDFE3E2080E7}" presName="rect1ParTx" presStyleLbl="alignAcc1" presStyleIdx="2" presStyleCnt="3">
        <dgm:presLayoutVars>
          <dgm:chMax val="1"/>
          <dgm:bulletEnabled val="1"/>
        </dgm:presLayoutVars>
      </dgm:prSet>
      <dgm:spPr/>
      <dgm:t>
        <a:bodyPr/>
        <a:lstStyle/>
        <a:p>
          <a:endParaRPr lang="en-US"/>
        </a:p>
      </dgm:t>
    </dgm:pt>
    <dgm:pt modelId="{093562BD-C95E-45F4-AC10-04384CA24874}" type="pres">
      <dgm:prSet presAssocID="{470595C8-15BB-4FCC-B68E-BDFE3E2080E7}" presName="rect1ChTx" presStyleLbl="alignAcc1" presStyleIdx="2" presStyleCnt="3">
        <dgm:presLayoutVars>
          <dgm:bulletEnabled val="1"/>
        </dgm:presLayoutVars>
      </dgm:prSet>
      <dgm:spPr/>
      <dgm:t>
        <a:bodyPr/>
        <a:lstStyle/>
        <a:p>
          <a:endParaRPr lang="en-US"/>
        </a:p>
      </dgm:t>
    </dgm:pt>
    <dgm:pt modelId="{B2E81633-5DC5-4C3F-B981-00FC81994E0A}" type="pres">
      <dgm:prSet presAssocID="{F7C06E7F-D18B-4FC5-8692-58C10E6126DE}" presName="rect2ParTx" presStyleLbl="alignAcc1" presStyleIdx="2" presStyleCnt="3">
        <dgm:presLayoutVars>
          <dgm:chMax val="1"/>
          <dgm:bulletEnabled val="1"/>
        </dgm:presLayoutVars>
      </dgm:prSet>
      <dgm:spPr/>
      <dgm:t>
        <a:bodyPr/>
        <a:lstStyle/>
        <a:p>
          <a:endParaRPr lang="en-US"/>
        </a:p>
      </dgm:t>
    </dgm:pt>
    <dgm:pt modelId="{EB60443D-087C-4F81-8863-33648D13B3A2}" type="pres">
      <dgm:prSet presAssocID="{F7C06E7F-D18B-4FC5-8692-58C10E6126DE}" presName="rect2ChTx" presStyleLbl="alignAcc1" presStyleIdx="2" presStyleCnt="3">
        <dgm:presLayoutVars>
          <dgm:bulletEnabled val="1"/>
        </dgm:presLayoutVars>
      </dgm:prSet>
      <dgm:spPr/>
      <dgm:t>
        <a:bodyPr/>
        <a:lstStyle/>
        <a:p>
          <a:endParaRPr lang="en-US"/>
        </a:p>
      </dgm:t>
    </dgm:pt>
    <dgm:pt modelId="{674CB42D-67F9-4982-A56D-37FC1C78CF7C}" type="pres">
      <dgm:prSet presAssocID="{080025F6-D173-492B-8885-BA1B75694DBA}" presName="rect3ParTx" presStyleLbl="alignAcc1" presStyleIdx="2" presStyleCnt="3">
        <dgm:presLayoutVars>
          <dgm:chMax val="1"/>
          <dgm:bulletEnabled val="1"/>
        </dgm:presLayoutVars>
      </dgm:prSet>
      <dgm:spPr/>
      <dgm:t>
        <a:bodyPr/>
        <a:lstStyle/>
        <a:p>
          <a:endParaRPr lang="en-US"/>
        </a:p>
      </dgm:t>
    </dgm:pt>
    <dgm:pt modelId="{2957BCCC-C447-4311-B5FC-7A728523C579}" type="pres">
      <dgm:prSet presAssocID="{080025F6-D173-492B-8885-BA1B75694DBA}" presName="rect3ChTx" presStyleLbl="alignAcc1" presStyleIdx="2" presStyleCnt="3">
        <dgm:presLayoutVars>
          <dgm:bulletEnabled val="1"/>
        </dgm:presLayoutVars>
      </dgm:prSet>
      <dgm:spPr/>
      <dgm:t>
        <a:bodyPr/>
        <a:lstStyle/>
        <a:p>
          <a:endParaRPr lang="en-US"/>
        </a:p>
      </dgm:t>
    </dgm:pt>
  </dgm:ptLst>
  <dgm:cxnLst>
    <dgm:cxn modelId="{3BEEE380-38C0-45B2-8191-10496633817D}" type="presOf" srcId="{470595C8-15BB-4FCC-B68E-BDFE3E2080E7}" destId="{1D2959EC-9B83-426A-BAFA-D0E6F7C13292}" srcOrd="0" destOrd="0" presId="urn:microsoft.com/office/officeart/2005/8/layout/target3"/>
    <dgm:cxn modelId="{FB5BC780-E587-4604-8C8B-0A96B7B0D44F}" type="presOf" srcId="{91013608-9BC6-49E4-AC96-DFA715830C1D}" destId="{EB60443D-087C-4F81-8863-33648D13B3A2}" srcOrd="0" destOrd="0" presId="urn:microsoft.com/office/officeart/2005/8/layout/target3"/>
    <dgm:cxn modelId="{78B8F85C-DFD6-422D-96E1-5F281C5BECF1}" type="presOf" srcId="{231CBC81-A1B1-4DF8-A0B7-9BC4FDB4FE02}" destId="{F6758817-8648-4285-A2DF-DBD894A0F578}" srcOrd="0" destOrd="0" presId="urn:microsoft.com/office/officeart/2005/8/layout/target3"/>
    <dgm:cxn modelId="{9CC9C61B-57D3-4777-8188-79C98EA135AB}" type="presOf" srcId="{470595C8-15BB-4FCC-B68E-BDFE3E2080E7}" destId="{68D2D229-BA8E-4F38-BD34-CC647559B265}" srcOrd="1" destOrd="0" presId="urn:microsoft.com/office/officeart/2005/8/layout/target3"/>
    <dgm:cxn modelId="{5B4EC408-A28D-46B5-A5BC-14B82BF6495B}" type="presOf" srcId="{080025F6-D173-492B-8885-BA1B75694DBA}" destId="{674CB42D-67F9-4982-A56D-37FC1C78CF7C}" srcOrd="1" destOrd="0" presId="urn:microsoft.com/office/officeart/2005/8/layout/target3"/>
    <dgm:cxn modelId="{7182706F-3A75-485A-BCB0-DEBF2289A5CD}" type="presOf" srcId="{F7C06E7F-D18B-4FC5-8692-58C10E6126DE}" destId="{B2E81633-5DC5-4C3F-B981-00FC81994E0A}" srcOrd="1" destOrd="0" presId="urn:microsoft.com/office/officeart/2005/8/layout/target3"/>
    <dgm:cxn modelId="{08DDBDCD-E9F3-4FEB-A8E8-7D5CAD9EB590}" type="presOf" srcId="{43AB3FAF-7DB0-44B1-AD4A-F4D07E527CDF}" destId="{093562BD-C95E-45F4-AC10-04384CA24874}" srcOrd="0" destOrd="0" presId="urn:microsoft.com/office/officeart/2005/8/layout/target3"/>
    <dgm:cxn modelId="{2C3DB04A-AD40-41FF-89A3-0E403758B8AF}" srcId="{231CBC81-A1B1-4DF8-A0B7-9BC4FDB4FE02}" destId="{F7C06E7F-D18B-4FC5-8692-58C10E6126DE}" srcOrd="1" destOrd="0" parTransId="{FF0169CD-EF4D-4E1F-97B9-601281DA6584}" sibTransId="{F98E9814-01FF-4C8D-9B7D-D5C1724DA7DD}"/>
    <dgm:cxn modelId="{516FBAF6-27D3-4BFB-BBDE-1DC320F562BE}" type="presOf" srcId="{080025F6-D173-492B-8885-BA1B75694DBA}" destId="{5C265388-90FE-4AC5-ABB5-FEF547278EAB}" srcOrd="0" destOrd="0" presId="urn:microsoft.com/office/officeart/2005/8/layout/target3"/>
    <dgm:cxn modelId="{6B3F5978-E625-47BE-A16E-4C1F51EA6281}" srcId="{231CBC81-A1B1-4DF8-A0B7-9BC4FDB4FE02}" destId="{470595C8-15BB-4FCC-B68E-BDFE3E2080E7}" srcOrd="0" destOrd="0" parTransId="{B4F45B74-E8E0-44A0-A568-BE4AF84B915E}" sibTransId="{5E55C8C4-7C28-427B-A7CF-7EB6FFFE4C78}"/>
    <dgm:cxn modelId="{7DFB7DC2-15F2-4425-9614-17C0EBF6B1BF}" srcId="{F7C06E7F-D18B-4FC5-8692-58C10E6126DE}" destId="{91013608-9BC6-49E4-AC96-DFA715830C1D}" srcOrd="0" destOrd="0" parTransId="{5A3AB994-32BE-4C44-AC77-11BB48FD6D82}" sibTransId="{98B90FE2-E8B3-48C8-B0C7-9AD732F5A970}"/>
    <dgm:cxn modelId="{3359B1E1-C94F-4A97-8465-D48A6C517C61}" type="presOf" srcId="{F7C06E7F-D18B-4FC5-8692-58C10E6126DE}" destId="{3BD770BC-F0C9-43B1-95C6-67731C83FBB5}" srcOrd="0" destOrd="0" presId="urn:microsoft.com/office/officeart/2005/8/layout/target3"/>
    <dgm:cxn modelId="{C4B9D855-E3F5-4FFF-9C07-23A9BA20C738}" srcId="{231CBC81-A1B1-4DF8-A0B7-9BC4FDB4FE02}" destId="{080025F6-D173-492B-8885-BA1B75694DBA}" srcOrd="2" destOrd="0" parTransId="{76B58C52-7C05-44CF-88EA-B8CBA5DFDF58}" sibTransId="{4D9DD2D4-35B2-499E-97D4-1A25A935F4C7}"/>
    <dgm:cxn modelId="{45B4719E-019A-4851-B0D0-4D554F05C420}" type="presOf" srcId="{0FB05E1C-BE94-473D-8E90-A36E4FD53E1B}" destId="{2957BCCC-C447-4311-B5FC-7A728523C579}" srcOrd="0" destOrd="0" presId="urn:microsoft.com/office/officeart/2005/8/layout/target3"/>
    <dgm:cxn modelId="{988F69CA-5006-41C4-AE19-C7CADB95F6C3}" srcId="{470595C8-15BB-4FCC-B68E-BDFE3E2080E7}" destId="{43AB3FAF-7DB0-44B1-AD4A-F4D07E527CDF}" srcOrd="0" destOrd="0" parTransId="{19D2086B-4E80-4A51-8701-C5E281A87E76}" sibTransId="{7767ED51-A4F1-4073-9975-5D799DED2BE0}"/>
    <dgm:cxn modelId="{67542A4E-A92D-4E30-B492-22BD14A787F4}" srcId="{080025F6-D173-492B-8885-BA1B75694DBA}" destId="{0FB05E1C-BE94-473D-8E90-A36E4FD53E1B}" srcOrd="0" destOrd="0" parTransId="{BD0CB045-A3A4-49A5-8A89-19FD56C9A91B}" sibTransId="{E06F74F6-C506-45B8-8062-02BAA4CEA73A}"/>
    <dgm:cxn modelId="{17487A6C-EB80-42D2-A03C-27B93C3E2089}" type="presParOf" srcId="{F6758817-8648-4285-A2DF-DBD894A0F578}" destId="{5C059AAF-A5B5-46EB-AA75-7A47A0A60D82}" srcOrd="0" destOrd="0" presId="urn:microsoft.com/office/officeart/2005/8/layout/target3"/>
    <dgm:cxn modelId="{62F32A7D-ECDF-46C8-9FDF-E9E1194C572F}" type="presParOf" srcId="{F6758817-8648-4285-A2DF-DBD894A0F578}" destId="{246959FA-D1F3-42C5-8DEE-FE4ECF6F7A97}" srcOrd="1" destOrd="0" presId="urn:microsoft.com/office/officeart/2005/8/layout/target3"/>
    <dgm:cxn modelId="{FF758090-EDC8-4921-9595-C19064DD1F79}" type="presParOf" srcId="{F6758817-8648-4285-A2DF-DBD894A0F578}" destId="{1D2959EC-9B83-426A-BAFA-D0E6F7C13292}" srcOrd="2" destOrd="0" presId="urn:microsoft.com/office/officeart/2005/8/layout/target3"/>
    <dgm:cxn modelId="{04E8B51C-7437-48E5-8E8D-999383922A3D}" type="presParOf" srcId="{F6758817-8648-4285-A2DF-DBD894A0F578}" destId="{598E8BAD-AD5A-4A2D-936D-33AC4E34E4F1}" srcOrd="3" destOrd="0" presId="urn:microsoft.com/office/officeart/2005/8/layout/target3"/>
    <dgm:cxn modelId="{D04D71DC-3A03-4E3A-905E-88731CE356C1}" type="presParOf" srcId="{F6758817-8648-4285-A2DF-DBD894A0F578}" destId="{F1F081CC-E2E8-4244-B296-D300FFD8B47D}" srcOrd="4" destOrd="0" presId="urn:microsoft.com/office/officeart/2005/8/layout/target3"/>
    <dgm:cxn modelId="{E6BF344B-B917-4A9A-AF77-A6918785119D}" type="presParOf" srcId="{F6758817-8648-4285-A2DF-DBD894A0F578}" destId="{3BD770BC-F0C9-43B1-95C6-67731C83FBB5}" srcOrd="5" destOrd="0" presId="urn:microsoft.com/office/officeart/2005/8/layout/target3"/>
    <dgm:cxn modelId="{2C6E4621-206D-4E81-8F9E-53CCAF44D4CC}" type="presParOf" srcId="{F6758817-8648-4285-A2DF-DBD894A0F578}" destId="{81D88A4B-A6FF-4FD1-A15C-888757165D1F}" srcOrd="6" destOrd="0" presId="urn:microsoft.com/office/officeart/2005/8/layout/target3"/>
    <dgm:cxn modelId="{D8CC2938-BC78-4FE6-A355-E8D15F1A89FF}" type="presParOf" srcId="{F6758817-8648-4285-A2DF-DBD894A0F578}" destId="{553AB9FF-CE97-46A5-837E-0D22A0BBFFF2}" srcOrd="7" destOrd="0" presId="urn:microsoft.com/office/officeart/2005/8/layout/target3"/>
    <dgm:cxn modelId="{9178BAE4-E8EA-4960-8397-125D98F41279}" type="presParOf" srcId="{F6758817-8648-4285-A2DF-DBD894A0F578}" destId="{5C265388-90FE-4AC5-ABB5-FEF547278EAB}" srcOrd="8" destOrd="0" presId="urn:microsoft.com/office/officeart/2005/8/layout/target3"/>
    <dgm:cxn modelId="{8B679859-10C9-42D7-8F97-6FE4E3CF9BE4}" type="presParOf" srcId="{F6758817-8648-4285-A2DF-DBD894A0F578}" destId="{68D2D229-BA8E-4F38-BD34-CC647559B265}" srcOrd="9" destOrd="0" presId="urn:microsoft.com/office/officeart/2005/8/layout/target3"/>
    <dgm:cxn modelId="{AC901280-7139-4B27-9AD5-F9A191B21E05}" type="presParOf" srcId="{F6758817-8648-4285-A2DF-DBD894A0F578}" destId="{093562BD-C95E-45F4-AC10-04384CA24874}" srcOrd="10" destOrd="0" presId="urn:microsoft.com/office/officeart/2005/8/layout/target3"/>
    <dgm:cxn modelId="{4384FD1E-85C8-4B16-ACCD-40F8F63DDA39}" type="presParOf" srcId="{F6758817-8648-4285-A2DF-DBD894A0F578}" destId="{B2E81633-5DC5-4C3F-B981-00FC81994E0A}" srcOrd="11" destOrd="0" presId="urn:microsoft.com/office/officeart/2005/8/layout/target3"/>
    <dgm:cxn modelId="{924C01FF-3DE2-4037-B9BC-0F42FB1A43E3}" type="presParOf" srcId="{F6758817-8648-4285-A2DF-DBD894A0F578}" destId="{EB60443D-087C-4F81-8863-33648D13B3A2}" srcOrd="12" destOrd="0" presId="urn:microsoft.com/office/officeart/2005/8/layout/target3"/>
    <dgm:cxn modelId="{F89229E5-AE42-489A-9E38-4198195EE503}" type="presParOf" srcId="{F6758817-8648-4285-A2DF-DBD894A0F578}" destId="{674CB42D-67F9-4982-A56D-37FC1C78CF7C}" srcOrd="13" destOrd="0" presId="urn:microsoft.com/office/officeart/2005/8/layout/target3"/>
    <dgm:cxn modelId="{290DB334-7DC6-4DFC-9AFB-3818BB8E0597}" type="presParOf" srcId="{F6758817-8648-4285-A2DF-DBD894A0F578}" destId="{2957BCCC-C447-4311-B5FC-7A728523C579}"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ED39F8-5584-484C-A85E-CA38DFF61CF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7A5BBE2B-DF20-4E8D-8250-A00E544F18B0}">
      <dgm:prSet phldrT="[Text]"/>
      <dgm:spPr/>
      <dgm:t>
        <a:bodyPr/>
        <a:lstStyle/>
        <a:p>
          <a:r>
            <a:rPr lang="en-US" dirty="0" smtClean="0"/>
            <a:t>Improve our internal policies and processes</a:t>
          </a:r>
          <a:endParaRPr lang="en-US" dirty="0"/>
        </a:p>
      </dgm:t>
    </dgm:pt>
    <dgm:pt modelId="{6D24CE05-704B-4B08-849C-9289059898E1}" type="parTrans" cxnId="{133D8B0F-B225-49DF-8FD0-A83E8C93690C}">
      <dgm:prSet/>
      <dgm:spPr/>
      <dgm:t>
        <a:bodyPr/>
        <a:lstStyle/>
        <a:p>
          <a:endParaRPr lang="en-US"/>
        </a:p>
      </dgm:t>
    </dgm:pt>
    <dgm:pt modelId="{6C43B46B-4968-4DDD-A8AD-6CF7A7242391}" type="sibTrans" cxnId="{133D8B0F-B225-49DF-8FD0-A83E8C93690C}">
      <dgm:prSet/>
      <dgm:spPr/>
      <dgm:t>
        <a:bodyPr/>
        <a:lstStyle/>
        <a:p>
          <a:endParaRPr lang="en-US"/>
        </a:p>
      </dgm:t>
    </dgm:pt>
    <dgm:pt modelId="{568C5355-370A-49E5-977B-B373E6A570D8}">
      <dgm:prSet phldrT="[Text]"/>
      <dgm:spPr/>
      <dgm:t>
        <a:bodyPr/>
        <a:lstStyle/>
        <a:p>
          <a:r>
            <a:rPr lang="en-US" b="0" i="0" dirty="0" smtClean="0"/>
            <a:t>Promote a climate of inclusivity</a:t>
          </a:r>
          <a:endParaRPr lang="en-US" dirty="0"/>
        </a:p>
      </dgm:t>
    </dgm:pt>
    <dgm:pt modelId="{1DEEF5EC-3953-4AA7-9330-56CA4902C7C9}" type="parTrans" cxnId="{6F8DF73D-8AE0-4A77-8447-ED34993C2D40}">
      <dgm:prSet/>
      <dgm:spPr/>
      <dgm:t>
        <a:bodyPr/>
        <a:lstStyle/>
        <a:p>
          <a:endParaRPr lang="en-US"/>
        </a:p>
      </dgm:t>
    </dgm:pt>
    <dgm:pt modelId="{27CB6870-2A6C-43D5-9102-ACA11007E65D}" type="sibTrans" cxnId="{6F8DF73D-8AE0-4A77-8447-ED34993C2D40}">
      <dgm:prSet/>
      <dgm:spPr/>
      <dgm:t>
        <a:bodyPr/>
        <a:lstStyle/>
        <a:p>
          <a:endParaRPr lang="en-US"/>
        </a:p>
      </dgm:t>
    </dgm:pt>
    <dgm:pt modelId="{9A79E536-BFC7-411C-85CA-D73138C5863B}">
      <dgm:prSet phldrT="[Text]"/>
      <dgm:spPr/>
      <dgm:t>
        <a:bodyPr/>
        <a:lstStyle/>
        <a:p>
          <a:r>
            <a:rPr lang="en-US" b="0" i="0" dirty="0" smtClean="0"/>
            <a:t>Institutionalize effective structures to reduce obligation gaps</a:t>
          </a:r>
          <a:endParaRPr lang="en-US" dirty="0"/>
        </a:p>
      </dgm:t>
    </dgm:pt>
    <dgm:pt modelId="{EC1AB788-DA26-4EF3-B3A1-5A0681B49FA9}" type="parTrans" cxnId="{D2781892-1FF0-44F3-9D28-257BC1D53330}">
      <dgm:prSet/>
      <dgm:spPr/>
      <dgm:t>
        <a:bodyPr/>
        <a:lstStyle/>
        <a:p>
          <a:endParaRPr lang="en-US"/>
        </a:p>
      </dgm:t>
    </dgm:pt>
    <dgm:pt modelId="{CB0BB819-0F3A-4A20-B0AC-9389C5502A80}" type="sibTrans" cxnId="{D2781892-1FF0-44F3-9D28-257BC1D53330}">
      <dgm:prSet/>
      <dgm:spPr/>
      <dgm:t>
        <a:bodyPr/>
        <a:lstStyle/>
        <a:p>
          <a:endParaRPr lang="en-US"/>
        </a:p>
      </dgm:t>
    </dgm:pt>
    <dgm:pt modelId="{6AB1E712-B2CB-4512-8B6D-49D4E3A68959}">
      <dgm:prSet phldrT="[Text]"/>
      <dgm:spPr/>
      <dgm:t>
        <a:bodyPr/>
        <a:lstStyle/>
        <a:p>
          <a:r>
            <a:rPr lang="en-US" dirty="0" smtClean="0"/>
            <a:t>Fully implement all aspects of Guided Pathways</a:t>
          </a:r>
          <a:endParaRPr lang="en-US" dirty="0"/>
        </a:p>
      </dgm:t>
    </dgm:pt>
    <dgm:pt modelId="{94DDB41C-F908-48D8-A780-658F9C2B4D94}" type="parTrans" cxnId="{AF036D21-7AB8-48FD-9A0F-1EF449CF3C55}">
      <dgm:prSet/>
      <dgm:spPr/>
      <dgm:t>
        <a:bodyPr/>
        <a:lstStyle/>
        <a:p>
          <a:endParaRPr lang="en-US"/>
        </a:p>
      </dgm:t>
    </dgm:pt>
    <dgm:pt modelId="{8C90986D-7F28-4F48-B323-8250DA7CC4CF}" type="sibTrans" cxnId="{AF036D21-7AB8-48FD-9A0F-1EF449CF3C55}">
      <dgm:prSet/>
      <dgm:spPr/>
      <dgm:t>
        <a:bodyPr/>
        <a:lstStyle/>
        <a:p>
          <a:endParaRPr lang="en-US"/>
        </a:p>
      </dgm:t>
    </dgm:pt>
    <dgm:pt modelId="{2897B012-8FA3-4075-99CF-FD732C61839C}">
      <dgm:prSet phldrT="[Text]"/>
      <dgm:spPr/>
      <dgm:t>
        <a:bodyPr/>
        <a:lstStyle/>
        <a:p>
          <a:r>
            <a:rPr lang="en-US" dirty="0" smtClean="0"/>
            <a:t>Implement Guided Pathways</a:t>
          </a:r>
          <a:endParaRPr lang="en-US" dirty="0"/>
        </a:p>
      </dgm:t>
    </dgm:pt>
    <dgm:pt modelId="{791DE447-DAC4-4926-A382-1960ED4A2C97}" type="parTrans" cxnId="{4A264426-667B-4885-9B57-E04B17E54D4A}">
      <dgm:prSet/>
      <dgm:spPr/>
      <dgm:t>
        <a:bodyPr/>
        <a:lstStyle/>
        <a:p>
          <a:endParaRPr lang="en-US"/>
        </a:p>
      </dgm:t>
    </dgm:pt>
    <dgm:pt modelId="{D48E467A-EEA3-4E8E-8BF7-CA82E71A2F68}" type="sibTrans" cxnId="{4A264426-667B-4885-9B57-E04B17E54D4A}">
      <dgm:prSet/>
      <dgm:spPr/>
      <dgm:t>
        <a:bodyPr/>
        <a:lstStyle/>
        <a:p>
          <a:endParaRPr lang="en-US"/>
        </a:p>
      </dgm:t>
    </dgm:pt>
    <dgm:pt modelId="{BC1927B9-9939-42A1-BDBF-25CA1860458B}">
      <dgm:prSet phldrT="[Text]"/>
      <dgm:spPr/>
      <dgm:t>
        <a:bodyPr/>
        <a:lstStyle/>
        <a:p>
          <a:r>
            <a:rPr lang="en-US" dirty="0" smtClean="0"/>
            <a:t>Develop clear pathways</a:t>
          </a:r>
          <a:endParaRPr lang="en-US" dirty="0"/>
        </a:p>
      </dgm:t>
    </dgm:pt>
    <dgm:pt modelId="{380BCC2B-92FF-44A5-A94A-B7957E2C202A}" type="parTrans" cxnId="{CECFF5EE-BA5D-4F7E-AB27-1E704F335E0C}">
      <dgm:prSet/>
      <dgm:spPr/>
      <dgm:t>
        <a:bodyPr/>
        <a:lstStyle/>
        <a:p>
          <a:endParaRPr lang="en-US"/>
        </a:p>
      </dgm:t>
    </dgm:pt>
    <dgm:pt modelId="{07D68B8B-D739-4C3D-9E8D-A46FB7D7AC93}" type="sibTrans" cxnId="{CECFF5EE-BA5D-4F7E-AB27-1E704F335E0C}">
      <dgm:prSet/>
      <dgm:spPr/>
      <dgm:t>
        <a:bodyPr/>
        <a:lstStyle/>
        <a:p>
          <a:endParaRPr lang="en-US"/>
        </a:p>
      </dgm:t>
    </dgm:pt>
    <dgm:pt modelId="{8C3E2433-6992-4FF5-8BB4-F40885E80699}">
      <dgm:prSet phldrT="[Text]"/>
      <dgm:spPr/>
      <dgm:t>
        <a:bodyPr/>
        <a:lstStyle/>
        <a:p>
          <a:r>
            <a:rPr lang="en-US" dirty="0" smtClean="0"/>
            <a:t>Focus on key aspects of strategic enrollment management to enhance equity in access and completion</a:t>
          </a:r>
          <a:endParaRPr lang="en-US" dirty="0"/>
        </a:p>
      </dgm:t>
    </dgm:pt>
    <dgm:pt modelId="{4D766B01-D05B-49F8-9104-CBE6128E2C54}" type="parTrans" cxnId="{255B9B11-FEA0-40BA-8DF7-10195C55341C}">
      <dgm:prSet/>
      <dgm:spPr/>
      <dgm:t>
        <a:bodyPr/>
        <a:lstStyle/>
        <a:p>
          <a:endParaRPr lang="en-US"/>
        </a:p>
      </dgm:t>
    </dgm:pt>
    <dgm:pt modelId="{FF862E54-6E57-4B16-A3EA-B5936AA84F5F}" type="sibTrans" cxnId="{255B9B11-FEA0-40BA-8DF7-10195C55341C}">
      <dgm:prSet/>
      <dgm:spPr/>
      <dgm:t>
        <a:bodyPr/>
        <a:lstStyle/>
        <a:p>
          <a:endParaRPr lang="en-US"/>
        </a:p>
      </dgm:t>
    </dgm:pt>
    <dgm:pt modelId="{256ACB66-33CF-4A98-8D36-3C465E9FE972}">
      <dgm:prSet phldrT="[Text]"/>
      <dgm:spPr/>
      <dgm:t>
        <a:bodyPr/>
        <a:lstStyle/>
        <a:p>
          <a:r>
            <a:rPr lang="en-US" dirty="0" smtClean="0"/>
            <a:t>Improve student completion</a:t>
          </a:r>
          <a:endParaRPr lang="en-US" dirty="0"/>
        </a:p>
      </dgm:t>
    </dgm:pt>
    <dgm:pt modelId="{4DF938E1-251C-462B-AC8A-7A204B08A7AF}" type="parTrans" cxnId="{D9798DAF-AC15-41AB-8503-D652C6057FAB}">
      <dgm:prSet/>
      <dgm:spPr/>
      <dgm:t>
        <a:bodyPr/>
        <a:lstStyle/>
        <a:p>
          <a:endParaRPr lang="en-US"/>
        </a:p>
      </dgm:t>
    </dgm:pt>
    <dgm:pt modelId="{23758944-3D84-41AE-9E6F-AD24CA6BB190}" type="sibTrans" cxnId="{D9798DAF-AC15-41AB-8503-D652C6057FAB}">
      <dgm:prSet/>
      <dgm:spPr/>
      <dgm:t>
        <a:bodyPr/>
        <a:lstStyle/>
        <a:p>
          <a:endParaRPr lang="en-US"/>
        </a:p>
      </dgm:t>
    </dgm:pt>
    <dgm:pt modelId="{9429F731-435E-4646-9B0D-F034B6E7FE5C}">
      <dgm:prSet phldrT="[Text]"/>
      <dgm:spPr/>
      <dgm:t>
        <a:bodyPr/>
        <a:lstStyle/>
        <a:p>
          <a:r>
            <a:rPr lang="en-US" dirty="0" smtClean="0"/>
            <a:t>Institutionalize effective structures to reduce obligation gaps</a:t>
          </a:r>
          <a:endParaRPr lang="en-US" dirty="0"/>
        </a:p>
      </dgm:t>
    </dgm:pt>
    <dgm:pt modelId="{288CC1C7-A65D-445F-B69B-F399F6452D43}" type="parTrans" cxnId="{996B74E6-5CB5-4DF5-84D5-39E2ECC0B24C}">
      <dgm:prSet/>
      <dgm:spPr/>
      <dgm:t>
        <a:bodyPr/>
        <a:lstStyle/>
        <a:p>
          <a:endParaRPr lang="en-US"/>
        </a:p>
      </dgm:t>
    </dgm:pt>
    <dgm:pt modelId="{9D3F3DCB-2747-47DC-A4DD-CCA1732E94C2}" type="sibTrans" cxnId="{996B74E6-5CB5-4DF5-84D5-39E2ECC0B24C}">
      <dgm:prSet/>
      <dgm:spPr/>
      <dgm:t>
        <a:bodyPr/>
        <a:lstStyle/>
        <a:p>
          <a:endParaRPr lang="en-US"/>
        </a:p>
      </dgm:t>
    </dgm:pt>
    <dgm:pt modelId="{E4CD1447-E9AD-44D2-BB2B-29961DA0B852}">
      <dgm:prSet phldrT="[Text]"/>
      <dgm:spPr/>
      <dgm:t>
        <a:bodyPr/>
        <a:lstStyle/>
        <a:p>
          <a:r>
            <a:rPr lang="en-US" b="0" i="0" dirty="0" smtClean="0"/>
            <a:t>Implement professional learning plan</a:t>
          </a:r>
          <a:endParaRPr lang="en-US" dirty="0"/>
        </a:p>
      </dgm:t>
    </dgm:pt>
    <dgm:pt modelId="{981763B0-CCAA-43C3-82C0-708609DD12AB}" type="parTrans" cxnId="{4347D9F6-990D-4131-894E-D0E7F271A6CC}">
      <dgm:prSet/>
      <dgm:spPr/>
      <dgm:t>
        <a:bodyPr/>
        <a:lstStyle/>
        <a:p>
          <a:endParaRPr lang="en-US"/>
        </a:p>
      </dgm:t>
    </dgm:pt>
    <dgm:pt modelId="{EBA2CD8D-5E66-4598-867D-B784D7D1CBD6}" type="sibTrans" cxnId="{4347D9F6-990D-4131-894E-D0E7F271A6CC}">
      <dgm:prSet/>
      <dgm:spPr/>
      <dgm:t>
        <a:bodyPr/>
        <a:lstStyle/>
        <a:p>
          <a:endParaRPr lang="en-US"/>
        </a:p>
      </dgm:t>
    </dgm:pt>
    <dgm:pt modelId="{17A24862-4930-4745-953B-ABB77194C4E3}">
      <dgm:prSet phldrT="[Text]"/>
      <dgm:spPr/>
      <dgm:t>
        <a:bodyPr/>
        <a:lstStyle/>
        <a:p>
          <a:r>
            <a:rPr lang="en-US" dirty="0" smtClean="0"/>
            <a:t>Improve student completion</a:t>
          </a:r>
          <a:endParaRPr lang="en-US" dirty="0"/>
        </a:p>
      </dgm:t>
    </dgm:pt>
    <dgm:pt modelId="{D04ECD0A-3393-4D41-9058-B3CC99323D0D}" type="parTrans" cxnId="{DD91AD4F-A44E-42C2-91F6-5C168463DD32}">
      <dgm:prSet/>
      <dgm:spPr/>
      <dgm:t>
        <a:bodyPr/>
        <a:lstStyle/>
        <a:p>
          <a:endParaRPr lang="en-US"/>
        </a:p>
      </dgm:t>
    </dgm:pt>
    <dgm:pt modelId="{A9A41DA7-6641-4B3F-B4DF-F84B468F00D6}" type="sibTrans" cxnId="{DD91AD4F-A44E-42C2-91F6-5C168463DD32}">
      <dgm:prSet/>
      <dgm:spPr/>
      <dgm:t>
        <a:bodyPr/>
        <a:lstStyle/>
        <a:p>
          <a:endParaRPr lang="en-US"/>
        </a:p>
      </dgm:t>
    </dgm:pt>
    <dgm:pt modelId="{15867C4B-05B0-4076-BACB-D4DC64AB68E9}">
      <dgm:prSet phldrT="[Text]"/>
      <dgm:spPr/>
      <dgm:t>
        <a:bodyPr/>
        <a:lstStyle/>
        <a:p>
          <a:r>
            <a:rPr lang="en-US" dirty="0" smtClean="0"/>
            <a:t>K-12 &amp; Adult School partnerships; Partner with 4-year colleges &amp; universities</a:t>
          </a:r>
          <a:endParaRPr lang="en-US" dirty="0"/>
        </a:p>
      </dgm:t>
    </dgm:pt>
    <dgm:pt modelId="{4C045927-84E5-4FBF-B9B9-95BF6A0D88D1}" type="parTrans" cxnId="{B1AA099D-7470-4781-B639-ED4D1FD4B3DD}">
      <dgm:prSet/>
      <dgm:spPr/>
      <dgm:t>
        <a:bodyPr/>
        <a:lstStyle/>
        <a:p>
          <a:endParaRPr lang="en-US"/>
        </a:p>
      </dgm:t>
    </dgm:pt>
    <dgm:pt modelId="{FD63F346-65A4-4CFA-995D-87CEE374FC99}" type="sibTrans" cxnId="{B1AA099D-7470-4781-B639-ED4D1FD4B3DD}">
      <dgm:prSet/>
      <dgm:spPr/>
      <dgm:t>
        <a:bodyPr/>
        <a:lstStyle/>
        <a:p>
          <a:endParaRPr lang="en-US"/>
        </a:p>
      </dgm:t>
    </dgm:pt>
    <dgm:pt modelId="{681DAAD8-5030-41DE-94AA-3D5F2B6F2AE2}">
      <dgm:prSet phldrT="[Text]"/>
      <dgm:spPr/>
      <dgm:t>
        <a:bodyPr/>
        <a:lstStyle/>
        <a:p>
          <a:r>
            <a:rPr lang="en-US" b="0" i="0" dirty="0" smtClean="0"/>
            <a:t>Institutionalize effective structures to reduce obligation gaps</a:t>
          </a:r>
          <a:endParaRPr lang="en-US" dirty="0"/>
        </a:p>
      </dgm:t>
    </dgm:pt>
    <dgm:pt modelId="{C28948FA-E0E5-4930-905E-DA68ACED3D4C}" type="parTrans" cxnId="{678C50DD-E572-4C27-A6C9-A729A39EC86C}">
      <dgm:prSet/>
      <dgm:spPr/>
      <dgm:t>
        <a:bodyPr/>
        <a:lstStyle/>
        <a:p>
          <a:endParaRPr lang="en-US"/>
        </a:p>
      </dgm:t>
    </dgm:pt>
    <dgm:pt modelId="{69D23267-0415-4F6B-8C1C-2E9533EBF9E4}" type="sibTrans" cxnId="{678C50DD-E572-4C27-A6C9-A729A39EC86C}">
      <dgm:prSet/>
      <dgm:spPr/>
      <dgm:t>
        <a:bodyPr/>
        <a:lstStyle/>
        <a:p>
          <a:endParaRPr lang="en-US"/>
        </a:p>
      </dgm:t>
    </dgm:pt>
    <dgm:pt modelId="{7D74394E-AA13-4B53-B731-BE310F4563AB}">
      <dgm:prSet phldrT="[Text]"/>
      <dgm:spPr/>
      <dgm:t>
        <a:bodyPr/>
        <a:lstStyle/>
        <a:p>
          <a:r>
            <a:rPr lang="en-US" b="0" i="0" dirty="0" smtClean="0"/>
            <a:t>Create process for innovation</a:t>
          </a:r>
          <a:endParaRPr lang="en-US" dirty="0"/>
        </a:p>
      </dgm:t>
    </dgm:pt>
    <dgm:pt modelId="{14130EEC-3B60-48BA-9BCD-593E0C16B17F}" type="parTrans" cxnId="{60C60759-E9DF-41A5-8E9C-280E5F8F9DD7}">
      <dgm:prSet/>
      <dgm:spPr/>
      <dgm:t>
        <a:bodyPr/>
        <a:lstStyle/>
        <a:p>
          <a:endParaRPr lang="en-US"/>
        </a:p>
      </dgm:t>
    </dgm:pt>
    <dgm:pt modelId="{E5C0364D-5A22-48BA-B175-3816AD73BAB1}" type="sibTrans" cxnId="{60C60759-E9DF-41A5-8E9C-280E5F8F9DD7}">
      <dgm:prSet/>
      <dgm:spPr/>
      <dgm:t>
        <a:bodyPr/>
        <a:lstStyle/>
        <a:p>
          <a:endParaRPr lang="en-US"/>
        </a:p>
      </dgm:t>
    </dgm:pt>
    <dgm:pt modelId="{380D813A-DE0E-4ACC-AB21-CC6CCE2E48FA}">
      <dgm:prSet phldrT="[Text]"/>
      <dgm:spPr/>
      <dgm:t>
        <a:bodyPr/>
        <a:lstStyle/>
        <a:p>
          <a:r>
            <a:rPr lang="en-US" dirty="0" smtClean="0"/>
            <a:t>Connect students with Internships, </a:t>
          </a:r>
          <a:r>
            <a:rPr lang="en-US" dirty="0" err="1" smtClean="0"/>
            <a:t>etc</a:t>
          </a:r>
          <a:r>
            <a:rPr lang="en-US" dirty="0" smtClean="0"/>
            <a:t>; Build relationships with employers</a:t>
          </a:r>
          <a:endParaRPr lang="en-US" dirty="0"/>
        </a:p>
      </dgm:t>
    </dgm:pt>
    <dgm:pt modelId="{F4857C68-B5CE-4038-A2E8-A10A956D4A1E}" type="parTrans" cxnId="{FC906815-CCC8-4710-A1F8-BE9B89C2F52B}">
      <dgm:prSet/>
      <dgm:spPr/>
      <dgm:t>
        <a:bodyPr/>
        <a:lstStyle/>
        <a:p>
          <a:endParaRPr lang="en-US"/>
        </a:p>
      </dgm:t>
    </dgm:pt>
    <dgm:pt modelId="{18333547-A330-41BF-9827-D1B27164720F}" type="sibTrans" cxnId="{FC906815-CCC8-4710-A1F8-BE9B89C2F52B}">
      <dgm:prSet/>
      <dgm:spPr/>
      <dgm:t>
        <a:bodyPr/>
        <a:lstStyle/>
        <a:p>
          <a:endParaRPr lang="en-US"/>
        </a:p>
      </dgm:t>
    </dgm:pt>
    <dgm:pt modelId="{5928D5AA-2DC9-4FE5-90D5-BD61360488B4}" type="pres">
      <dgm:prSet presAssocID="{B2ED39F8-5584-484C-A85E-CA38DFF61CFA}" presName="Name0" presStyleCnt="0">
        <dgm:presLayoutVars>
          <dgm:dir/>
          <dgm:animLvl val="lvl"/>
          <dgm:resizeHandles val="exact"/>
        </dgm:presLayoutVars>
      </dgm:prSet>
      <dgm:spPr/>
      <dgm:t>
        <a:bodyPr/>
        <a:lstStyle/>
        <a:p>
          <a:endParaRPr lang="en-US"/>
        </a:p>
      </dgm:t>
    </dgm:pt>
    <dgm:pt modelId="{4E44A90A-E4D3-4ABE-A6E2-86E2B576F9BD}" type="pres">
      <dgm:prSet presAssocID="{7A5BBE2B-DF20-4E8D-8250-A00E544F18B0}" presName="linNode" presStyleCnt="0"/>
      <dgm:spPr/>
    </dgm:pt>
    <dgm:pt modelId="{FBDC630A-E68C-4B3B-ABBC-81D6C89A97D0}" type="pres">
      <dgm:prSet presAssocID="{7A5BBE2B-DF20-4E8D-8250-A00E544F18B0}" presName="parentText" presStyleLbl="node1" presStyleIdx="0" presStyleCnt="3">
        <dgm:presLayoutVars>
          <dgm:chMax val="1"/>
          <dgm:bulletEnabled val="1"/>
        </dgm:presLayoutVars>
      </dgm:prSet>
      <dgm:spPr/>
      <dgm:t>
        <a:bodyPr/>
        <a:lstStyle/>
        <a:p>
          <a:endParaRPr lang="en-US"/>
        </a:p>
      </dgm:t>
    </dgm:pt>
    <dgm:pt modelId="{F8D665A6-3C4C-494B-9BDA-119FD51FFA34}" type="pres">
      <dgm:prSet presAssocID="{7A5BBE2B-DF20-4E8D-8250-A00E544F18B0}" presName="descendantText" presStyleLbl="alignAccFollowNode1" presStyleIdx="0" presStyleCnt="3">
        <dgm:presLayoutVars>
          <dgm:bulletEnabled val="1"/>
        </dgm:presLayoutVars>
      </dgm:prSet>
      <dgm:spPr/>
      <dgm:t>
        <a:bodyPr/>
        <a:lstStyle/>
        <a:p>
          <a:endParaRPr lang="en-US"/>
        </a:p>
      </dgm:t>
    </dgm:pt>
    <dgm:pt modelId="{D9F0C9E2-943D-40F7-8862-545CDE45BB4C}" type="pres">
      <dgm:prSet presAssocID="{6C43B46B-4968-4DDD-A8AD-6CF7A7242391}" presName="sp" presStyleCnt="0"/>
      <dgm:spPr/>
    </dgm:pt>
    <dgm:pt modelId="{17D6960D-6CE4-4F96-914F-E5D3BB78B377}" type="pres">
      <dgm:prSet presAssocID="{6AB1E712-B2CB-4512-8B6D-49D4E3A68959}" presName="linNode" presStyleCnt="0"/>
      <dgm:spPr/>
    </dgm:pt>
    <dgm:pt modelId="{224D0C5F-CB9C-42CC-81FD-B054E9D2DADC}" type="pres">
      <dgm:prSet presAssocID="{6AB1E712-B2CB-4512-8B6D-49D4E3A68959}" presName="parentText" presStyleLbl="node1" presStyleIdx="1" presStyleCnt="3">
        <dgm:presLayoutVars>
          <dgm:chMax val="1"/>
          <dgm:bulletEnabled val="1"/>
        </dgm:presLayoutVars>
      </dgm:prSet>
      <dgm:spPr/>
      <dgm:t>
        <a:bodyPr/>
        <a:lstStyle/>
        <a:p>
          <a:endParaRPr lang="en-US"/>
        </a:p>
      </dgm:t>
    </dgm:pt>
    <dgm:pt modelId="{8EA32E8B-0EB3-4C5F-92FF-0C1F448770EA}" type="pres">
      <dgm:prSet presAssocID="{6AB1E712-B2CB-4512-8B6D-49D4E3A68959}" presName="descendantText" presStyleLbl="alignAccFollowNode1" presStyleIdx="1" presStyleCnt="3">
        <dgm:presLayoutVars>
          <dgm:bulletEnabled val="1"/>
        </dgm:presLayoutVars>
      </dgm:prSet>
      <dgm:spPr/>
      <dgm:t>
        <a:bodyPr/>
        <a:lstStyle/>
        <a:p>
          <a:endParaRPr lang="en-US"/>
        </a:p>
      </dgm:t>
    </dgm:pt>
    <dgm:pt modelId="{8BBF6ABA-7EAA-4892-8CE6-C5F58204CAA0}" type="pres">
      <dgm:prSet presAssocID="{8C90986D-7F28-4F48-B323-8250DA7CC4CF}" presName="sp" presStyleCnt="0"/>
      <dgm:spPr/>
    </dgm:pt>
    <dgm:pt modelId="{4DC9C3E6-A9A7-47D1-9F81-CF9C945D24D7}" type="pres">
      <dgm:prSet presAssocID="{8C3E2433-6992-4FF5-8BB4-F40885E80699}" presName="linNode" presStyleCnt="0"/>
      <dgm:spPr/>
    </dgm:pt>
    <dgm:pt modelId="{D8951C6E-08A4-4815-AFC1-0CD7B74E1DEF}" type="pres">
      <dgm:prSet presAssocID="{8C3E2433-6992-4FF5-8BB4-F40885E80699}" presName="parentText" presStyleLbl="node1" presStyleIdx="2" presStyleCnt="3">
        <dgm:presLayoutVars>
          <dgm:chMax val="1"/>
          <dgm:bulletEnabled val="1"/>
        </dgm:presLayoutVars>
      </dgm:prSet>
      <dgm:spPr/>
      <dgm:t>
        <a:bodyPr/>
        <a:lstStyle/>
        <a:p>
          <a:endParaRPr lang="en-US"/>
        </a:p>
      </dgm:t>
    </dgm:pt>
    <dgm:pt modelId="{49FF4B20-C543-4C90-810B-0A513909FD16}" type="pres">
      <dgm:prSet presAssocID="{8C3E2433-6992-4FF5-8BB4-F40885E80699}" presName="descendantText" presStyleLbl="alignAccFollowNode1" presStyleIdx="2" presStyleCnt="3">
        <dgm:presLayoutVars>
          <dgm:bulletEnabled val="1"/>
        </dgm:presLayoutVars>
      </dgm:prSet>
      <dgm:spPr/>
      <dgm:t>
        <a:bodyPr/>
        <a:lstStyle/>
        <a:p>
          <a:endParaRPr lang="en-US"/>
        </a:p>
      </dgm:t>
    </dgm:pt>
  </dgm:ptLst>
  <dgm:cxnLst>
    <dgm:cxn modelId="{6AFB9E4F-5D60-45E9-8E0A-7EC1732796C7}" type="presOf" srcId="{8C3E2433-6992-4FF5-8BB4-F40885E80699}" destId="{D8951C6E-08A4-4815-AFC1-0CD7B74E1DEF}" srcOrd="0" destOrd="0" presId="urn:microsoft.com/office/officeart/2005/8/layout/vList5"/>
    <dgm:cxn modelId="{996B74E6-5CB5-4DF5-84D5-39E2ECC0B24C}" srcId="{8C3E2433-6992-4FF5-8BB4-F40885E80699}" destId="{9429F731-435E-4646-9B0D-F034B6E7FE5C}" srcOrd="1" destOrd="0" parTransId="{288CC1C7-A65D-445F-B69B-F399F6452D43}" sibTransId="{9D3F3DCB-2747-47DC-A4DD-CCA1732E94C2}"/>
    <dgm:cxn modelId="{FFC0D2F4-1155-4FAA-9AE8-0B5B28CB0143}" type="presOf" srcId="{681DAAD8-5030-41DE-94AA-3D5F2B6F2AE2}" destId="{8EA32E8B-0EB3-4C5F-92FF-0C1F448770EA}" srcOrd="0" destOrd="5" presId="urn:microsoft.com/office/officeart/2005/8/layout/vList5"/>
    <dgm:cxn modelId="{6F8DF73D-8AE0-4A77-8447-ED34993C2D40}" srcId="{7A5BBE2B-DF20-4E8D-8250-A00E544F18B0}" destId="{568C5355-370A-49E5-977B-B373E6A570D8}" srcOrd="0" destOrd="0" parTransId="{1DEEF5EC-3953-4AA7-9330-56CA4902C7C9}" sibTransId="{27CB6870-2A6C-43D5-9102-ACA11007E65D}"/>
    <dgm:cxn modelId="{F72E2735-4D89-4442-9383-3FB66B1FE057}" type="presOf" srcId="{256ACB66-33CF-4A98-8D36-3C465E9FE972}" destId="{49FF4B20-C543-4C90-810B-0A513909FD16}" srcOrd="0" destOrd="0" presId="urn:microsoft.com/office/officeart/2005/8/layout/vList5"/>
    <dgm:cxn modelId="{D405F8B2-2313-4FC9-BA19-F51CC580F706}" type="presOf" srcId="{17A24862-4930-4745-953B-ABB77194C4E3}" destId="{8EA32E8B-0EB3-4C5F-92FF-0C1F448770EA}" srcOrd="0" destOrd="2" presId="urn:microsoft.com/office/officeart/2005/8/layout/vList5"/>
    <dgm:cxn modelId="{4EE4CF1D-9CAC-49CE-848C-1E9FEA76F765}" type="presOf" srcId="{B2ED39F8-5584-484C-A85E-CA38DFF61CFA}" destId="{5928D5AA-2DC9-4FE5-90D5-BD61360488B4}" srcOrd="0" destOrd="0" presId="urn:microsoft.com/office/officeart/2005/8/layout/vList5"/>
    <dgm:cxn modelId="{8554C602-A1C5-42BB-AE8A-E8A455E6194C}" type="presOf" srcId="{9429F731-435E-4646-9B0D-F034B6E7FE5C}" destId="{49FF4B20-C543-4C90-810B-0A513909FD16}" srcOrd="0" destOrd="1" presId="urn:microsoft.com/office/officeart/2005/8/layout/vList5"/>
    <dgm:cxn modelId="{255B9B11-FEA0-40BA-8DF7-10195C55341C}" srcId="{B2ED39F8-5584-484C-A85E-CA38DFF61CFA}" destId="{8C3E2433-6992-4FF5-8BB4-F40885E80699}" srcOrd="2" destOrd="0" parTransId="{4D766B01-D05B-49F8-9104-CBE6128E2C54}" sibTransId="{FF862E54-6E57-4B16-A3EA-B5936AA84F5F}"/>
    <dgm:cxn modelId="{D2781892-1FF0-44F3-9D28-257BC1D53330}" srcId="{7A5BBE2B-DF20-4E8D-8250-A00E544F18B0}" destId="{9A79E536-BFC7-411C-85CA-D73138C5863B}" srcOrd="1" destOrd="0" parTransId="{EC1AB788-DA26-4EF3-B3A1-5A0681B49FA9}" sibTransId="{CB0BB819-0F3A-4A20-B0AC-9389C5502A80}"/>
    <dgm:cxn modelId="{FC906815-CCC8-4710-A1F8-BE9B89C2F52B}" srcId="{6AB1E712-B2CB-4512-8B6D-49D4E3A68959}" destId="{380D813A-DE0E-4ACC-AB21-CC6CCE2E48FA}" srcOrd="4" destOrd="0" parTransId="{F4857C68-B5CE-4038-A2E8-A10A956D4A1E}" sibTransId="{18333547-A330-41BF-9827-D1B27164720F}"/>
    <dgm:cxn modelId="{D9798DAF-AC15-41AB-8503-D652C6057FAB}" srcId="{8C3E2433-6992-4FF5-8BB4-F40885E80699}" destId="{256ACB66-33CF-4A98-8D36-3C465E9FE972}" srcOrd="0" destOrd="0" parTransId="{4DF938E1-251C-462B-AC8A-7A204B08A7AF}" sibTransId="{23758944-3D84-41AE-9E6F-AD24CA6BB190}"/>
    <dgm:cxn modelId="{60C60759-E9DF-41A5-8E9C-280E5F8F9DD7}" srcId="{7A5BBE2B-DF20-4E8D-8250-A00E544F18B0}" destId="{7D74394E-AA13-4B53-B731-BE310F4563AB}" srcOrd="3" destOrd="0" parTransId="{14130EEC-3B60-48BA-9BCD-593E0C16B17F}" sibTransId="{E5C0364D-5A22-48BA-B175-3816AD73BAB1}"/>
    <dgm:cxn modelId="{385B7965-C82F-49E4-9F12-A85E423D3F27}" type="presOf" srcId="{7D74394E-AA13-4B53-B731-BE310F4563AB}" destId="{F8D665A6-3C4C-494B-9BDA-119FD51FFA34}" srcOrd="0" destOrd="3" presId="urn:microsoft.com/office/officeart/2005/8/layout/vList5"/>
    <dgm:cxn modelId="{81134FEB-DD84-4288-A580-1D4B9E7D898C}" type="presOf" srcId="{E4CD1447-E9AD-44D2-BB2B-29961DA0B852}" destId="{F8D665A6-3C4C-494B-9BDA-119FD51FFA34}" srcOrd="0" destOrd="2" presId="urn:microsoft.com/office/officeart/2005/8/layout/vList5"/>
    <dgm:cxn modelId="{3FD96E07-8190-4928-9E06-80B210DB5B71}" type="presOf" srcId="{380D813A-DE0E-4ACC-AB21-CC6CCE2E48FA}" destId="{8EA32E8B-0EB3-4C5F-92FF-0C1F448770EA}" srcOrd="0" destOrd="4" presId="urn:microsoft.com/office/officeart/2005/8/layout/vList5"/>
    <dgm:cxn modelId="{FA103871-CB29-4403-9C1F-56F0A1E8C49B}" type="presOf" srcId="{7A5BBE2B-DF20-4E8D-8250-A00E544F18B0}" destId="{FBDC630A-E68C-4B3B-ABBC-81D6C89A97D0}" srcOrd="0" destOrd="0" presId="urn:microsoft.com/office/officeart/2005/8/layout/vList5"/>
    <dgm:cxn modelId="{B1AA099D-7470-4781-B639-ED4D1FD4B3DD}" srcId="{6AB1E712-B2CB-4512-8B6D-49D4E3A68959}" destId="{15867C4B-05B0-4076-BACB-D4DC64AB68E9}" srcOrd="3" destOrd="0" parTransId="{4C045927-84E5-4FBF-B9B9-95BF6A0D88D1}" sibTransId="{FD63F346-65A4-4CFA-995D-87CEE374FC99}"/>
    <dgm:cxn modelId="{133D8B0F-B225-49DF-8FD0-A83E8C93690C}" srcId="{B2ED39F8-5584-484C-A85E-CA38DFF61CFA}" destId="{7A5BBE2B-DF20-4E8D-8250-A00E544F18B0}" srcOrd="0" destOrd="0" parTransId="{6D24CE05-704B-4B08-849C-9289059898E1}" sibTransId="{6C43B46B-4968-4DDD-A8AD-6CF7A7242391}"/>
    <dgm:cxn modelId="{DD91AD4F-A44E-42C2-91F6-5C168463DD32}" srcId="{6AB1E712-B2CB-4512-8B6D-49D4E3A68959}" destId="{17A24862-4930-4745-953B-ABB77194C4E3}" srcOrd="2" destOrd="0" parTransId="{D04ECD0A-3393-4D41-9058-B3CC99323D0D}" sibTransId="{A9A41DA7-6641-4B3F-B4DF-F84B468F00D6}"/>
    <dgm:cxn modelId="{AF036D21-7AB8-48FD-9A0F-1EF449CF3C55}" srcId="{B2ED39F8-5584-484C-A85E-CA38DFF61CFA}" destId="{6AB1E712-B2CB-4512-8B6D-49D4E3A68959}" srcOrd="1" destOrd="0" parTransId="{94DDB41C-F908-48D8-A780-658F9C2B4D94}" sibTransId="{8C90986D-7F28-4F48-B323-8250DA7CC4CF}"/>
    <dgm:cxn modelId="{CAE89E05-0C0C-4944-B51F-2308AFD45C6B}" type="presOf" srcId="{15867C4B-05B0-4076-BACB-D4DC64AB68E9}" destId="{8EA32E8B-0EB3-4C5F-92FF-0C1F448770EA}" srcOrd="0" destOrd="3" presId="urn:microsoft.com/office/officeart/2005/8/layout/vList5"/>
    <dgm:cxn modelId="{678C50DD-E572-4C27-A6C9-A729A39EC86C}" srcId="{6AB1E712-B2CB-4512-8B6D-49D4E3A68959}" destId="{681DAAD8-5030-41DE-94AA-3D5F2B6F2AE2}" srcOrd="5" destOrd="0" parTransId="{C28948FA-E0E5-4930-905E-DA68ACED3D4C}" sibTransId="{69D23267-0415-4F6B-8C1C-2E9533EBF9E4}"/>
    <dgm:cxn modelId="{4347D9F6-990D-4131-894E-D0E7F271A6CC}" srcId="{7A5BBE2B-DF20-4E8D-8250-A00E544F18B0}" destId="{E4CD1447-E9AD-44D2-BB2B-29961DA0B852}" srcOrd="2" destOrd="0" parTransId="{981763B0-CCAA-43C3-82C0-708609DD12AB}" sibTransId="{EBA2CD8D-5E66-4598-867D-B784D7D1CBD6}"/>
    <dgm:cxn modelId="{02E60E7F-5181-4C41-9E74-C97B0968ACAF}" type="presOf" srcId="{9A79E536-BFC7-411C-85CA-D73138C5863B}" destId="{F8D665A6-3C4C-494B-9BDA-119FD51FFA34}" srcOrd="0" destOrd="1" presId="urn:microsoft.com/office/officeart/2005/8/layout/vList5"/>
    <dgm:cxn modelId="{138A0C03-08D1-4B7D-BDE6-478EBFE37091}" type="presOf" srcId="{568C5355-370A-49E5-977B-B373E6A570D8}" destId="{F8D665A6-3C4C-494B-9BDA-119FD51FFA34}" srcOrd="0" destOrd="0" presId="urn:microsoft.com/office/officeart/2005/8/layout/vList5"/>
    <dgm:cxn modelId="{F310254D-A3CE-43D8-B192-46BD48160FAA}" type="presOf" srcId="{2897B012-8FA3-4075-99CF-FD732C61839C}" destId="{8EA32E8B-0EB3-4C5F-92FF-0C1F448770EA}" srcOrd="0" destOrd="0" presId="urn:microsoft.com/office/officeart/2005/8/layout/vList5"/>
    <dgm:cxn modelId="{CECFF5EE-BA5D-4F7E-AB27-1E704F335E0C}" srcId="{6AB1E712-B2CB-4512-8B6D-49D4E3A68959}" destId="{BC1927B9-9939-42A1-BDBF-25CA1860458B}" srcOrd="1" destOrd="0" parTransId="{380BCC2B-92FF-44A5-A94A-B7957E2C202A}" sibTransId="{07D68B8B-D739-4C3D-9E8D-A46FB7D7AC93}"/>
    <dgm:cxn modelId="{4A264426-667B-4885-9B57-E04B17E54D4A}" srcId="{6AB1E712-B2CB-4512-8B6D-49D4E3A68959}" destId="{2897B012-8FA3-4075-99CF-FD732C61839C}" srcOrd="0" destOrd="0" parTransId="{791DE447-DAC4-4926-A382-1960ED4A2C97}" sibTransId="{D48E467A-EEA3-4E8E-8BF7-CA82E71A2F68}"/>
    <dgm:cxn modelId="{442CE415-E801-44F6-AD68-20C18181E414}" type="presOf" srcId="{6AB1E712-B2CB-4512-8B6D-49D4E3A68959}" destId="{224D0C5F-CB9C-42CC-81FD-B054E9D2DADC}" srcOrd="0" destOrd="0" presId="urn:microsoft.com/office/officeart/2005/8/layout/vList5"/>
    <dgm:cxn modelId="{9AC94CB3-5601-4343-B14B-97E83CB1B19D}" type="presOf" srcId="{BC1927B9-9939-42A1-BDBF-25CA1860458B}" destId="{8EA32E8B-0EB3-4C5F-92FF-0C1F448770EA}" srcOrd="0" destOrd="1" presId="urn:microsoft.com/office/officeart/2005/8/layout/vList5"/>
    <dgm:cxn modelId="{B159B0BB-BD5B-4FDF-AC86-94269842E0DA}" type="presParOf" srcId="{5928D5AA-2DC9-4FE5-90D5-BD61360488B4}" destId="{4E44A90A-E4D3-4ABE-A6E2-86E2B576F9BD}" srcOrd="0" destOrd="0" presId="urn:microsoft.com/office/officeart/2005/8/layout/vList5"/>
    <dgm:cxn modelId="{5DD19344-1735-4E1F-95E1-43881AEF944A}" type="presParOf" srcId="{4E44A90A-E4D3-4ABE-A6E2-86E2B576F9BD}" destId="{FBDC630A-E68C-4B3B-ABBC-81D6C89A97D0}" srcOrd="0" destOrd="0" presId="urn:microsoft.com/office/officeart/2005/8/layout/vList5"/>
    <dgm:cxn modelId="{B50979E0-F99C-4974-B092-D12D36735884}" type="presParOf" srcId="{4E44A90A-E4D3-4ABE-A6E2-86E2B576F9BD}" destId="{F8D665A6-3C4C-494B-9BDA-119FD51FFA34}" srcOrd="1" destOrd="0" presId="urn:microsoft.com/office/officeart/2005/8/layout/vList5"/>
    <dgm:cxn modelId="{1BCC8DE3-433C-4722-9A7F-F12F4B9147BF}" type="presParOf" srcId="{5928D5AA-2DC9-4FE5-90D5-BD61360488B4}" destId="{D9F0C9E2-943D-40F7-8862-545CDE45BB4C}" srcOrd="1" destOrd="0" presId="urn:microsoft.com/office/officeart/2005/8/layout/vList5"/>
    <dgm:cxn modelId="{2AA2D4A8-266A-4373-805F-385FAE5FF7CE}" type="presParOf" srcId="{5928D5AA-2DC9-4FE5-90D5-BD61360488B4}" destId="{17D6960D-6CE4-4F96-914F-E5D3BB78B377}" srcOrd="2" destOrd="0" presId="urn:microsoft.com/office/officeart/2005/8/layout/vList5"/>
    <dgm:cxn modelId="{BA1F9B78-203B-4EC6-82E0-06BF526B2775}" type="presParOf" srcId="{17D6960D-6CE4-4F96-914F-E5D3BB78B377}" destId="{224D0C5F-CB9C-42CC-81FD-B054E9D2DADC}" srcOrd="0" destOrd="0" presId="urn:microsoft.com/office/officeart/2005/8/layout/vList5"/>
    <dgm:cxn modelId="{24E0C84D-F74A-467F-ACB4-E2A2FC2DC94C}" type="presParOf" srcId="{17D6960D-6CE4-4F96-914F-E5D3BB78B377}" destId="{8EA32E8B-0EB3-4C5F-92FF-0C1F448770EA}" srcOrd="1" destOrd="0" presId="urn:microsoft.com/office/officeart/2005/8/layout/vList5"/>
    <dgm:cxn modelId="{507CA1B7-455B-46B7-98A7-1AEA2CD237A2}" type="presParOf" srcId="{5928D5AA-2DC9-4FE5-90D5-BD61360488B4}" destId="{8BBF6ABA-7EAA-4892-8CE6-C5F58204CAA0}" srcOrd="3" destOrd="0" presId="urn:microsoft.com/office/officeart/2005/8/layout/vList5"/>
    <dgm:cxn modelId="{CBA55A8E-7834-4A5C-B199-B71F29E3E360}" type="presParOf" srcId="{5928D5AA-2DC9-4FE5-90D5-BD61360488B4}" destId="{4DC9C3E6-A9A7-47D1-9F81-CF9C945D24D7}" srcOrd="4" destOrd="0" presId="urn:microsoft.com/office/officeart/2005/8/layout/vList5"/>
    <dgm:cxn modelId="{74DA816F-BE64-4D49-97D7-6364C60C9582}" type="presParOf" srcId="{4DC9C3E6-A9A7-47D1-9F81-CF9C945D24D7}" destId="{D8951C6E-08A4-4815-AFC1-0CD7B74E1DEF}" srcOrd="0" destOrd="0" presId="urn:microsoft.com/office/officeart/2005/8/layout/vList5"/>
    <dgm:cxn modelId="{8F886F4C-D495-426E-97F0-6255E54B5C28}" type="presParOf" srcId="{4DC9C3E6-A9A7-47D1-9F81-CF9C945D24D7}" destId="{49FF4B20-C543-4C90-810B-0A513909FD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names EMP Task Force Members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Task Force evaluates 2017-22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SCUP Training in Strategic Planning</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Mission, Vision, Values Update</a:t>
          </a:r>
          <a:endParaRPr lang="en-US" sz="1600" kern="1200" dirty="0"/>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“Internal Scan”</a:t>
          </a:r>
          <a:endParaRPr lang="en-US" sz="14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“External Scan”</a:t>
          </a:r>
          <a:endParaRPr lang="en-US" sz="14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College Councils provide input on challenges and opportunities</a:t>
          </a:r>
          <a:endParaRPr lang="en-US" sz="14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Town Hall</a:t>
          </a:r>
          <a:endParaRPr lang="en-US" sz="1400" kern="1200" dirty="0"/>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Retreat:  Set goals and new strategies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Campus constituents provide input on draft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considers draft EMP</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adopts new EMP for 2022-27</a:t>
          </a:r>
          <a:endParaRPr lang="en-US" sz="1600" kern="1200" dirty="0"/>
        </a:p>
      </dsp:txBody>
      <dsp:txXfrm>
        <a:off x="9462618" y="2635500"/>
        <a:ext cx="2096773" cy="927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59AAF-A5B5-46EB-AA75-7A47A0A60D82}">
      <dsp:nvSpPr>
        <dsp:cNvPr id="0" name=""/>
        <dsp:cNvSpPr/>
      </dsp:nvSpPr>
      <dsp:spPr>
        <a:xfrm>
          <a:off x="0" y="164964"/>
          <a:ext cx="4416226" cy="441622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959EC-9B83-426A-BAFA-D0E6F7C13292}">
      <dsp:nvSpPr>
        <dsp:cNvPr id="0" name=""/>
        <dsp:cNvSpPr/>
      </dsp:nvSpPr>
      <dsp:spPr>
        <a:xfrm>
          <a:off x="2208113" y="164964"/>
          <a:ext cx="5152263" cy="44162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Education Master Plan (EMP)</a:t>
          </a:r>
          <a:endParaRPr lang="en-US" sz="2200" kern="1200" dirty="0"/>
        </a:p>
      </dsp:txBody>
      <dsp:txXfrm>
        <a:off x="2208113" y="164964"/>
        <a:ext cx="2576131" cy="1324870"/>
      </dsp:txXfrm>
    </dsp:sp>
    <dsp:sp modelId="{F1F081CC-E2E8-4244-B296-D300FFD8B47D}">
      <dsp:nvSpPr>
        <dsp:cNvPr id="0" name=""/>
        <dsp:cNvSpPr/>
      </dsp:nvSpPr>
      <dsp:spPr>
        <a:xfrm>
          <a:off x="772841" y="1489835"/>
          <a:ext cx="2870544" cy="287054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770BC-F0C9-43B1-95C6-67731C83FBB5}">
      <dsp:nvSpPr>
        <dsp:cNvPr id="0" name=""/>
        <dsp:cNvSpPr/>
      </dsp:nvSpPr>
      <dsp:spPr>
        <a:xfrm>
          <a:off x="2208113" y="1489835"/>
          <a:ext cx="5152263" cy="28705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Strategic Enrollment Management (SEM) Plan</a:t>
          </a:r>
          <a:endParaRPr lang="en-US" sz="2200" kern="1200" dirty="0"/>
        </a:p>
      </dsp:txBody>
      <dsp:txXfrm>
        <a:off x="2208113" y="1489835"/>
        <a:ext cx="2576131" cy="1324866"/>
      </dsp:txXfrm>
    </dsp:sp>
    <dsp:sp modelId="{553AB9FF-CE97-46A5-837E-0D22A0BBFFF2}">
      <dsp:nvSpPr>
        <dsp:cNvPr id="0" name=""/>
        <dsp:cNvSpPr/>
      </dsp:nvSpPr>
      <dsp:spPr>
        <a:xfrm>
          <a:off x="1545679" y="2814701"/>
          <a:ext cx="1324866" cy="132486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65388-90FE-4AC5-ABB5-FEF547278EAB}">
      <dsp:nvSpPr>
        <dsp:cNvPr id="0" name=""/>
        <dsp:cNvSpPr/>
      </dsp:nvSpPr>
      <dsp:spPr>
        <a:xfrm>
          <a:off x="2208113" y="2814701"/>
          <a:ext cx="5152263" cy="13248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College Committee Plans</a:t>
          </a:r>
          <a:endParaRPr lang="en-US" sz="2200" kern="1200" dirty="0"/>
        </a:p>
      </dsp:txBody>
      <dsp:txXfrm>
        <a:off x="2208113" y="2814701"/>
        <a:ext cx="2576131" cy="1324866"/>
      </dsp:txXfrm>
    </dsp:sp>
    <dsp:sp modelId="{093562BD-C95E-45F4-AC10-04384CA24874}">
      <dsp:nvSpPr>
        <dsp:cNvPr id="0" name=""/>
        <dsp:cNvSpPr/>
      </dsp:nvSpPr>
      <dsp:spPr>
        <a:xfrm>
          <a:off x="4784245" y="164964"/>
          <a:ext cx="2576131" cy="13248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Provides long-range vision and goals for the institution</a:t>
          </a:r>
          <a:endParaRPr lang="en-US" sz="1400" kern="1200" dirty="0"/>
        </a:p>
      </dsp:txBody>
      <dsp:txXfrm>
        <a:off x="4784245" y="164964"/>
        <a:ext cx="2576131" cy="1324870"/>
      </dsp:txXfrm>
    </dsp:sp>
    <dsp:sp modelId="{EB60443D-087C-4F81-8863-33648D13B3A2}">
      <dsp:nvSpPr>
        <dsp:cNvPr id="0" name=""/>
        <dsp:cNvSpPr/>
      </dsp:nvSpPr>
      <dsp:spPr>
        <a:xfrm>
          <a:off x="4784245" y="1489835"/>
          <a:ext cx="2576131" cy="13248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Helps the College sustain and grow enrollment while supporting the College’s goals for student success and equity.</a:t>
          </a:r>
          <a:endParaRPr lang="en-US" sz="1400" kern="1200" dirty="0"/>
        </a:p>
      </dsp:txBody>
      <dsp:txXfrm>
        <a:off x="4784245" y="1489835"/>
        <a:ext cx="2576131" cy="1324866"/>
      </dsp:txXfrm>
    </dsp:sp>
    <dsp:sp modelId="{2957BCCC-C447-4311-B5FC-7A728523C579}">
      <dsp:nvSpPr>
        <dsp:cNvPr id="0" name=""/>
        <dsp:cNvSpPr/>
      </dsp:nvSpPr>
      <dsp:spPr>
        <a:xfrm>
          <a:off x="4784245" y="2814701"/>
          <a:ext cx="2576131" cy="13248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Operationalizes and helps implement the goals and strategic initiatives established in the EMP and SEM by topic (work done in college committees)</a:t>
          </a:r>
          <a:endParaRPr lang="en-US" sz="1400" kern="1200" dirty="0"/>
        </a:p>
      </dsp:txBody>
      <dsp:txXfrm>
        <a:off x="4784245" y="2814701"/>
        <a:ext cx="2576131" cy="1324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665A6-3C4C-494B-9BDA-119FD51FFA34}">
      <dsp:nvSpPr>
        <dsp:cNvPr id="0" name=""/>
        <dsp:cNvSpPr/>
      </dsp:nvSpPr>
      <dsp:spPr>
        <a:xfrm rot="5400000">
          <a:off x="7073925" y="-2762269"/>
          <a:ext cx="1446978" cy="733874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smtClean="0"/>
            <a:t>Promote a climate of inclusivity</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Institutionalize effective structures to reduce obligation gaps</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Implement professional learning plan</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Create process for innovation</a:t>
          </a:r>
          <a:endParaRPr lang="en-US" sz="1300" kern="1200" dirty="0"/>
        </a:p>
      </dsp:txBody>
      <dsp:txXfrm rot="-5400000">
        <a:off x="4128043" y="254249"/>
        <a:ext cx="7268107" cy="1305706"/>
      </dsp:txXfrm>
    </dsp:sp>
    <dsp:sp modelId="{FBDC630A-E68C-4B3B-ABBC-81D6C89A97D0}">
      <dsp:nvSpPr>
        <dsp:cNvPr id="0" name=""/>
        <dsp:cNvSpPr/>
      </dsp:nvSpPr>
      <dsp:spPr>
        <a:xfrm>
          <a:off x="0" y="2740"/>
          <a:ext cx="4128042" cy="18087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Improve our internal policies and processes</a:t>
          </a:r>
          <a:endParaRPr lang="en-US" sz="2200" kern="1200" dirty="0"/>
        </a:p>
      </dsp:txBody>
      <dsp:txXfrm>
        <a:off x="88295" y="91035"/>
        <a:ext cx="3951452" cy="1632133"/>
      </dsp:txXfrm>
    </dsp:sp>
    <dsp:sp modelId="{8EA32E8B-0EB3-4C5F-92FF-0C1F448770EA}">
      <dsp:nvSpPr>
        <dsp:cNvPr id="0" name=""/>
        <dsp:cNvSpPr/>
      </dsp:nvSpPr>
      <dsp:spPr>
        <a:xfrm rot="5400000">
          <a:off x="7073925" y="-863109"/>
          <a:ext cx="1446978" cy="733874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Implement Guided Pathways</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clear pathways</a:t>
          </a:r>
          <a:endParaRPr lang="en-US" sz="1300" kern="1200" dirty="0"/>
        </a:p>
        <a:p>
          <a:pPr marL="114300" lvl="1" indent="-114300" algn="l" defTabSz="577850">
            <a:lnSpc>
              <a:spcPct val="90000"/>
            </a:lnSpc>
            <a:spcBef>
              <a:spcPct val="0"/>
            </a:spcBef>
            <a:spcAft>
              <a:spcPct val="15000"/>
            </a:spcAft>
            <a:buChar char="••"/>
          </a:pPr>
          <a:r>
            <a:rPr lang="en-US" sz="1300" kern="1200" dirty="0" smtClean="0"/>
            <a:t>Improve student completion</a:t>
          </a:r>
          <a:endParaRPr lang="en-US" sz="1300" kern="1200" dirty="0"/>
        </a:p>
        <a:p>
          <a:pPr marL="114300" lvl="1" indent="-114300" algn="l" defTabSz="577850">
            <a:lnSpc>
              <a:spcPct val="90000"/>
            </a:lnSpc>
            <a:spcBef>
              <a:spcPct val="0"/>
            </a:spcBef>
            <a:spcAft>
              <a:spcPct val="15000"/>
            </a:spcAft>
            <a:buChar char="••"/>
          </a:pPr>
          <a:r>
            <a:rPr lang="en-US" sz="1300" kern="1200" dirty="0" smtClean="0"/>
            <a:t>K-12 &amp; Adult School partnerships; Partner with 4-year colleges &amp; universities</a:t>
          </a:r>
          <a:endParaRPr lang="en-US" sz="1300" kern="1200" dirty="0"/>
        </a:p>
        <a:p>
          <a:pPr marL="114300" lvl="1" indent="-114300" algn="l" defTabSz="577850">
            <a:lnSpc>
              <a:spcPct val="90000"/>
            </a:lnSpc>
            <a:spcBef>
              <a:spcPct val="0"/>
            </a:spcBef>
            <a:spcAft>
              <a:spcPct val="15000"/>
            </a:spcAft>
            <a:buChar char="••"/>
          </a:pPr>
          <a:r>
            <a:rPr lang="en-US" sz="1300" kern="1200" dirty="0" smtClean="0"/>
            <a:t>Connect students with Internships, </a:t>
          </a:r>
          <a:r>
            <a:rPr lang="en-US" sz="1300" kern="1200" dirty="0" err="1" smtClean="0"/>
            <a:t>etc</a:t>
          </a:r>
          <a:r>
            <a:rPr lang="en-US" sz="1300" kern="1200" dirty="0" smtClean="0"/>
            <a:t>; Build relationships with employers</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Institutionalize effective structures to reduce obligation gaps</a:t>
          </a:r>
          <a:endParaRPr lang="en-US" sz="1300" kern="1200" dirty="0"/>
        </a:p>
      </dsp:txBody>
      <dsp:txXfrm rot="-5400000">
        <a:off x="4128043" y="2153409"/>
        <a:ext cx="7268107" cy="1305706"/>
      </dsp:txXfrm>
    </dsp:sp>
    <dsp:sp modelId="{224D0C5F-CB9C-42CC-81FD-B054E9D2DADC}">
      <dsp:nvSpPr>
        <dsp:cNvPr id="0" name=""/>
        <dsp:cNvSpPr/>
      </dsp:nvSpPr>
      <dsp:spPr>
        <a:xfrm>
          <a:off x="0" y="1901900"/>
          <a:ext cx="4128042" cy="18087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Fully implement all aspects of Guided Pathways</a:t>
          </a:r>
          <a:endParaRPr lang="en-US" sz="2200" kern="1200" dirty="0"/>
        </a:p>
      </dsp:txBody>
      <dsp:txXfrm>
        <a:off x="88295" y="1990195"/>
        <a:ext cx="3951452" cy="1632133"/>
      </dsp:txXfrm>
    </dsp:sp>
    <dsp:sp modelId="{49FF4B20-C543-4C90-810B-0A513909FD16}">
      <dsp:nvSpPr>
        <dsp:cNvPr id="0" name=""/>
        <dsp:cNvSpPr/>
      </dsp:nvSpPr>
      <dsp:spPr>
        <a:xfrm rot="5400000">
          <a:off x="7073925" y="1036050"/>
          <a:ext cx="1446978" cy="7338743"/>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Improve student completion</a:t>
          </a:r>
          <a:endParaRPr lang="en-US" sz="1300" kern="1200" dirty="0"/>
        </a:p>
        <a:p>
          <a:pPr marL="114300" lvl="1" indent="-114300" algn="l" defTabSz="577850">
            <a:lnSpc>
              <a:spcPct val="90000"/>
            </a:lnSpc>
            <a:spcBef>
              <a:spcPct val="0"/>
            </a:spcBef>
            <a:spcAft>
              <a:spcPct val="15000"/>
            </a:spcAft>
            <a:buChar char="••"/>
          </a:pPr>
          <a:r>
            <a:rPr lang="en-US" sz="1300" kern="1200" dirty="0" smtClean="0"/>
            <a:t>Institutionalize effective structures to reduce obligation gaps</a:t>
          </a:r>
          <a:endParaRPr lang="en-US" sz="1300" kern="1200" dirty="0"/>
        </a:p>
      </dsp:txBody>
      <dsp:txXfrm rot="-5400000">
        <a:off x="4128043" y="4052568"/>
        <a:ext cx="7268107" cy="1305706"/>
      </dsp:txXfrm>
    </dsp:sp>
    <dsp:sp modelId="{D8951C6E-08A4-4815-AFC1-0CD7B74E1DEF}">
      <dsp:nvSpPr>
        <dsp:cNvPr id="0" name=""/>
        <dsp:cNvSpPr/>
      </dsp:nvSpPr>
      <dsp:spPr>
        <a:xfrm>
          <a:off x="0" y="3801059"/>
          <a:ext cx="4128042" cy="18087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Focus on key aspects of strategic enrollment management to enhance equity in access and completion</a:t>
          </a:r>
          <a:endParaRPr lang="en-US" sz="2200" kern="1200" dirty="0"/>
        </a:p>
      </dsp:txBody>
      <dsp:txXfrm>
        <a:off x="88295" y="3889354"/>
        <a:ext cx="3951452" cy="16321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ink/ink1.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5-20T19:39:21.0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0 292 0,'0'21'219,"84"-21"-219,20 0 15,21 0-15,41-42 0,-41 42 16,42 0 0,-84 0-16,-41 0 15,-22 0-15,1 0 16,0 0-16,0 0 16,21 0 62,41 0-63,0 0-15,-20 0 16,82 0-16,1 0 16,-21 0-16,-42 0 15,-20 0 1,62 0-16,-84 0 15,43 0-15,-64 0 16,22 0-16,-21 0 16,0 0-16,20 0 15,1-21 48,41 21-48,21 0-15,21-21 16,-21 21-16,-20 0 16,-22-20-1,21 20 63,1 0-62,41 0-16,-42 0 16,21 0-16,-21 0 15,0 0-15,-41 0 16,-42 0-16,21 0 62,21-21-46,-22 21-16,22 0 16,41 0-16,1 0 15,-1-21-15,42 21 16,21 0-16,-105-21 16,42 21-1,-62 0-15,0-21 0,0 21 78,21 0-78,41 0 16,0 0-16,42 0 16,-63 0-16,22-20 15,-43 20-15,-20 0 16,0 0 15,0 0-15,0 0-1,41 0-15,-41 0 0,21-21 16,-22 21-16,1 0 16,21 0-1,20 0-15,-20 0 16,0 0-1,62 0-15,-21 0 16,-21 0-16,-20 0 16,62 0-16,-41 0 15,-22 0-15,-20 0 16,-21 0-16,21 0 16,0 0 30,20-21-30,-20 21-16,21 0 16,20 0-16,-20 0 15,20 0-15,-20 0 16,-21 0 62,20 0-62,1 0-16,-21 0 15,62 0-15,-20 0 16,-22 0-16,-20 0 16,0 0-16,0 0 15,62 0 1,-83 0-16,21 0 15,0 0-15,0 0 63,41 0-47,-20 0-16,20-42 15,42 42 1,-41-21-16,-1 21 15,1 0-15,-43 0 16</inkml:trace>
</inkml:ink>
</file>

<file path=ppt/ink/ink10.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08.83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64 0,'19'20'16,"1"-20"-1,0 0 17,19 0-1,0 0-15,-19 0-1,39 0 1,20 0-16,0 0 0,0 0 15,-20 0-15,19 0 16,1 0-16,-20 0 31,0 0-31,40 0 16,-60-20-16,20 20 16,0 0-16,-19 0 0,38 0 15,-19 0 1,1 0-1,-1-20-15,19 20 0,-19-19 16,40 19-16,-60-20 16,1 20-16,-1 0 15,20 0 1,-39 0-16,-1 0 0,1 0 31,0 0 63,0 0-63</inkml:trace>
</inkml:ink>
</file>

<file path=ppt/ink/ink11.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14.4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0 236 0,'20'0'141,"0"0"-79,-1 0-46,1 0-16,0 0 15,0 0-15,19 0 16,0 0 0,-19 0-16,59 0 0,-40 0 15,20 0 1,0 0-16,0 0 0,-39 0 16,19 0-16,-19 0 15,19-20-15,1 20 31,-20 0-31,39 0 16,0 0-16,-20-19 16,0 19-16,21-20 15,-21 20-15,0 0 16,1 0 0,58 0-16,-39 0 15,-19-20 1,-1 20-16,20 0 15,-20 0-15,20 0 0,40-78 16,-60 78-16,60-20 16,-60 20-16,20 0 15,20-20-15,0 20 16,-40-20-16,0 20 16,1-19-16,-40 19 15,59 0-15,-20 0 16,20 0-16,-19 0 15,38 0-15,-18 0 16,-1 0-16,0 0 16,39 0-16,-19 0 15,-20 0 1,20 0-16,-60 0 0,80 0 31,-79 0-31,-1 0 16,1 0-16,-20 0 62,20 0-46,-1 0 0,1 0-1,0 0 1,-1 0 312,1 0-312,-20 0-1,20 0 1,-1 0-1,1 0-15,20 0 32,-21 0-32,1 0 93</inkml:trace>
</inkml:ink>
</file>

<file path=ppt/ink/ink12.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17.66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0,'39'0'63,"-19"0"-48,20 0-15,-1 0 16,40 0-16,-20 0 31,20 0-31,58 0 16,-19 0-16,40 0 15,19 0-15,-118 0 16,59 0-16,-39 0 16,39 0-16,0 0 15,20 0-15,20 0 16,-40 0-16,0 0 0,-19 0 16,-60 0-1,40 0-15,-20 0 16,0 0-16,-20 0 15,-19 0-15,39 0 0,39 0 16,-78 0-16,19 0 16,1 0-1,-1 0-15,-19 0 0,0 0 16,19 0 31,-19 0-47,39 0 15,39 0 1,-39 0-16,59 0 16,40 0-16,-99 0 15,99 0-15,-1 0 16,-58 0-16,-60 0 16,-19 0-1,-1 0-15</inkml:trace>
</inkml:ink>
</file>

<file path=ppt/ink/ink2.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34.53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0 138 0,'19'0'16,"21"0"-1,-1 0 32,1 0-47,-21 0 16,40 0-16,-19 0 31,19 0-31,0 0 16,39 0-16,-19-40 15,20 40-15,-40 0 16,0 0-16,-20 0 16,0 0-16,21 0 0,-21 0 15,0-19 1,1 19-16,-1 0 15,0 0-15,1 0 0,19-20 16,0 20-16,-20 0 16,40 0-16,-79 0 15,20-20 1,-1 20-16,21 0 0,-20 0 31,-1 0 0,-19 0-31,59 0 16,-19 0-16,38-19 16,-58 19-16,59 0 15,-40-20-15,-19 20 16,0 0 0,19 0-1,0 0 1,-19 0-1,0 0 1,19 0-16,-19 0 0,59 0 16,-60 0-16,21 0 15,58 0-15,-78 0 16,39 0-16,-20 0 16,79 59-16,-78-59 15,78 0-15,-79 0 31,1 0-31,-1 20 16,0-20-16,1 39 16,39-39-16,-20 0 15,39 40-15,-59-40 16,21 59-16,77-40 16,-97-19-16,19 20 15,0-20-15,39 0 16,-78 0-16,78 20 15,-38-20-15,-41 0 0,40 0 16,0 0-16,-39 0 16,19 0-1,21 0-15,-21 0 32,-19 0-32,19 0 15,-19 0-15,19 0 16,40 0-16,-40 0 31,60 0-15,-40 0-16,-20 0 15,0 19-15,1-19 16,19 20-16,39-20 16,-39 0-16,20 0 15,20 0-15,19 0 16,-39 0-16,19 0 15,-19 0-15,-20 0 0,39 0 16,-19 0-16,19 0 16,-38 0-16,38 0 15,-39 0-15,0 0 16,0 0 0,-19 0-16,-1 0 15,0 0 1,1 0-1,-1 0 1,-19 0-16,19 0 16,20 0-1,0 0-15,-39 0 16,19 0-16,60 0 16,-40 0-16,-39 0 15,-1 0-15,60 0 16,-40 0-16,40 0 0,-20 0 15,40 0-15,-60 0 16,20 0 0,59 0-16,-98 0 15,39 0-15,-59 0 0,20 0 16,19 0 31,60 0-47,19 0 15,0 0 1,-39 0-16,19 0 16,-19 0-16,-20 0 15,-20-20-15,-19 20 16,0 0 46,-1 0-46,1 0-16,59-19 0,-60-21 16,60 40-16,0 0 15,-40 0 1,-39 0-16,20 0 16,0 0 77,19 0-77,1-19-16,-21-1 141,1 20-141,19-20 15,40 20-15,-20 0 16,-20 0-16,-19 0 15,39 0 32,-39 0-15,0 0-1</inkml:trace>
</inkml:ink>
</file>

<file path=ppt/ink/ink3.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37.25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20 0,'19'0'0,"40"0"63,0 0-48,20 0-15,39 0 16,20 0-16,20 0 15,-1 0-15,-39 0 16,-59 0-16,60 0 16,-21 0-16,20 0 15,0 0-15,0 0 16,1 0-16,-21 0 16,-78 0-16,39 0 15,-40 0-15,100 0 16,-41 0-16,60 0 0,-39 0 15,-21 0-15,80 0 32,-99 0-17,20 0-15,-1 0 16,-18 0-16,-1 0 0,0 0 16,-40 0-16,21 0 15,-1 0 63,-19 0-78,39 0 16,59 0-16,-39 0 16,-40 0-16,1 0 15,-1 0-15,-19 0 16,-1 0-16,1 0 15,0 0 1,39 0 0,-20 0-1,1 0-15,19 0 16,-20 0-16,20 0 16,40 0-16,-60 0 15,-19 0-15,-20 0 31,19 0-15,1 0 15,0-20-15</inkml:trace>
</inkml:ink>
</file>

<file path=ppt/ink/ink4.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54.33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0 396 0,'19'0'125,"21"0"-110,-20 0 1,-1 0-16,1 0 15,19 0-15,1 0 16,38 0-16,-19 0 31,20 0-31,20 0 0,-40-39 16,59 39 0,-20-20-16,-19 20 15,39-19-15,0 19 0,60 0 16,-100 0-16,41 0 15,-60 0-15,98 0 16,-39 0 0,-19 0-16,19 0 0,-39 0 15,78 0-15,-78 0 16,-20 0-16,39 0 16,-19 0-16,20 0 15,-21 0-15,-38 0 16,-1 0-16,0 0 15,-19 0-15,20 0 32,-1 0-32,20 0 15,0-40-15,-20 40 0,21 0 16,18-19-16,-19 19 16,59-40-16,-39 40 15,-39 0 1,58-39-16,1 39 15,-40 0-15,19 0 0,1 0 16,-20 0-16,59 0 16,-39 0-16,20 0 15,-40 0-15,0 0 16,59 0-16,-59 0 16,39 0-16,-39 0 15,-39-20-15,39 20 16,-39 0-16,0 0 31,-1 0-15,21 0-1,-21 0 1,21 0-16,19 0 16,0 0-16,39-20 15,-39 20-15,20 0 0,-59 0 16,59 0-16,39 0 15,-59 0 1,20 0-16,-20 0 0,0 0 16,19 0-16,1-19 15,-59 19-15,0 0 16,58 0-16,-38 0 16,-21 0-16,60 0 15,-39 0-15,-1 0 16,0 0 15,1 0-31,-21 0 0,1-20 0,0 20 31,-1 0-31,1 0 16,79 0-16,-60 0 16,0 0-16,1 0 15,19 0-15,-20 0 16,1-20-16,78 1 15,-79 19-15,0 0 0,21 0 16,-1 0-16,-40 0 16,80 0-1,-1 0-15,-39 0 16,20 0-16,39 0 0,-19 0 16,-40 0-16,39 0 15,-39 0-15,20 0 16,-40 0-16,20 0 15,20 0-15,-20 0 16,20 0-16,-20 0 31,20 0-31,-20 0 16,0 0-16,-20 0 16,60 0-16,-40 0 0,-39 0 15,19 0-15,0 0 16,-19 0-1,39 0-15,40 0 0,-40 0 16,78 0-16,-58 0 16,59 0-16,-20 0 15,20 0-15,-20 0 16,-39 0-16,19 0 16,-19 0-16,39 0 15,-59 0-15,20 0 16,-40 0-16,-19 0 15,59 0-15,0 0 32,-60 0-32,40 0 15,0 0-15,1 0 16,-1 0-16,59 0 16,-20 0-16,-19 0 15,0 0-15,39 0 16,-79 0-16,-19 0 0,19 0 15,-19 0-15,19 0 16,-19 0 0,19 0-1,1 0-15,19 0 16,-20 0-16,1 0 16,-1 0-16,0 0 15,-19 0 1,19 0-1,-19 19-15,59-19 16,-40 0-16,20 20 31,-39-20-31,19 0 16,-19 0 125,0 0-126,19 20 1,-19-20-16,59 19 0,-60-19 47,1 0-32,0 0 1,19 40 0,-19-40-16,-1 0 15,1 0 1,0 19-16,0-19 15,-1 0 64,1 0-79,19 0 15,-19 0 1,0 0 93,-1 0-78,1 0-15</inkml:trace>
</inkml:ink>
</file>

<file path=ppt/ink/ink5.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56.0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0 190 0,'59'-20'16,"0"20"-16,79 0 16,118 0 15,-197 0-31,59 0 0,39 0 15,1 0-15,39 0 16,-20 0-16,-20 0 16,-38 0-16,-41 0 15,21 0-15,-20 0 16,-1 0-16,-19 0 16,1 0-16,-1 0 15,39 0-15,-19 0 16,19 0-16,-19 0 15,39 0-15,20-39 16,-20 19-16,-19 1 16,19-1-16,0 20 0,-20-20 15,1 20-15,-80 0 16,80-39 15,-79 39-31,19 0 0,-19 0 16,-1 0-1,1 0-15,39 0 16,-39 0-16,39 0 16,-20 0-16,1 0 15,19 0-15,0 0 16,19 0-16,-38 0 16,-20 0-16,19 0 15,-19 0-15,19 0 250</inkml:trace>
</inkml:ink>
</file>

<file path=ppt/ink/ink6.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04.73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0 119 0,'19'20'78,"1"-20"-62,20 0-16,-1 0 16,0 0-16,40 0 15,39 0-15,-19 0 0,-40 0 16,59 0-16,39 0 16,80 0-1,38 0-15,-38 0 16,38 0-1,-38 0-15,-80 0 16,1 0-16,-21 0 16,-58 0-16,-39 0 15,19 0-15,-20 0 16,-19 0-16,58 0 16,-18 0-16,-1 0 15,59 0-15,0 0 16,-39 0-16,39 0 15,-39 0-15,78 0 16,-39 0-16,-39 0 16,0 0-16,-1 0 15,21 0-15,-40 0 16,0 0-16,20 0 16,19 0-16,-39 0 0,0 0 31,20 0-31,0 0 15,39 0 1,0 0-16,-19 0 16,38 0-16,-38 0 0,39 0 15,-59 0-15,-1 0 16,-19 0-16,0 0 16,20 0-16,-20 0 15,20 0-15,0 0 16,-40 0-16,-19 0 15,59 0-15,-20 0 16,59-59-16,-59 59 16,39 0-16,-39-20 0,40 20 15,39-20-15,39 20 16,-98 0 15,78 0-31,-78-39 16,-40 39-16,20 0 0,-39 0 15,0 0 64</inkml:trace>
</inkml:ink>
</file>

<file path=ppt/ink/ink7.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06.06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0,'19'0'94,"21"0"-78,-21 0-1,21 0-15,39 0 16,-20 0-16,19 0 16,41-19-16,-1 19 15,-59 0-15,98 0 16,-78 0-16,-20-20 15,20 20-15,-40 0 16</inkml:trace>
</inkml:ink>
</file>

<file path=ppt/ink/ink8.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13.27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80 0,'20'0'94,"-1"0"-94,41 0 15,-1 0-15,0 0 16,39 0-16,20-19 16,40-1-16,-1 20 31,21-40-31,-21 40 16,-78 0-16,19 0 0,-58 0 15,-21 0 329</inkml:trace>
</inkml:ink>
</file>

<file path=ppt/ink/ink9.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18.62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46 0,'60'0'109,"-21"0"-93,0 0-16,20 0 0,60 0 15,18 0-15,21 0 16,-1 0-1,-38 0-15,-1 0 0,0 0 16,-20 0-16,-19 0 16,19 0-16,-58 0 15,39 0-15,-20 0 16,59 0-16,-79 0 31,40 0-31,-20 0 0,-20 0 16,40 0-1,-59 0-15,19 0 16,20 0-16,-39 0 0,19 0 16,1 0-16,19 0 15,20 0-15,19 0 16,-39 0-16,0 0 16,0 0-16,40 0 15,-40 0-15,-20 0 16,-19 0-16,39 0 15,-39 0 1,-1 0-16,21 0 16,19 0-16,-20 0 15,0 0-15,-19 0 16,0 0-16,19 0 31,1 0-15,-40 0-16,39 0 15,20 0-15,-20 0 0,40 0 16,-20-20 0,-19 20-16,-1 0 15,20 0-15,-20-20 0,-19 20 16,0 0 0,0 0-1,-1 0 16,21 0-31,-21 0 16,1 0 0,0 0-1,-1 0-15,1 0 16,0 0-16,39 0 16,-39 0-1,-1 0 1,1 0-16,0 0 15,-1 0 48,21 0-47,-21 0 15,21 0-16,-21 0 1,1 0 0,0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B0AB4-CEE2-41CA-AB57-F3BBCF47D5CF}"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E1FF1-0E9C-4A1C-ACC2-AEC6216313AF}" type="slidenum">
              <a:rPr lang="en-US" smtClean="0"/>
              <a:t>‹#›</a:t>
            </a:fld>
            <a:endParaRPr lang="en-US"/>
          </a:p>
        </p:txBody>
      </p:sp>
    </p:spTree>
    <p:extLst>
      <p:ext uri="{BB962C8B-B14F-4D97-AF65-F5344CB8AC3E}">
        <p14:creationId xmlns:p14="http://schemas.microsoft.com/office/powerpoint/2010/main" val="26362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27E26-67BF-4CFD-AB72-F95B8B084068}" type="slidenum">
              <a:rPr lang="en-US" smtClean="0"/>
              <a:t>12</a:t>
            </a:fld>
            <a:endParaRPr lang="en-US"/>
          </a:p>
        </p:txBody>
      </p:sp>
    </p:spTree>
    <p:extLst>
      <p:ext uri="{BB962C8B-B14F-4D97-AF65-F5344CB8AC3E}">
        <p14:creationId xmlns:p14="http://schemas.microsoft.com/office/powerpoint/2010/main" val="7376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1774">
              <a:defRPr/>
            </a:pPr>
            <a:r>
              <a:rPr lang="en-US" dirty="0" smtClean="0">
                <a:solidFill>
                  <a:srgbClr val="FF0000"/>
                </a:solidFill>
              </a:rPr>
              <a:t>We have more online relative to face to face. Also given the slopes of the two graphs it appears that either the other college’s face to face sections fill better than ours OR our online fills better than theirs</a:t>
            </a:r>
          </a:p>
          <a:p>
            <a:endParaRPr lang="en-US" dirty="0"/>
          </a:p>
          <a:p>
            <a:r>
              <a:rPr lang="en-US" dirty="0"/>
              <a:t>Which in turn increases the proportion of enrollments. </a:t>
            </a:r>
          </a:p>
        </p:txBody>
      </p:sp>
      <p:sp>
        <p:nvSpPr>
          <p:cNvPr id="4" name="Slide Number Placeholder 3"/>
          <p:cNvSpPr>
            <a:spLocks noGrp="1"/>
          </p:cNvSpPr>
          <p:nvPr>
            <p:ph type="sldNum" sz="quarter" idx="5"/>
          </p:nvPr>
        </p:nvSpPr>
        <p:spPr/>
        <p:txBody>
          <a:bodyPr/>
          <a:lstStyle/>
          <a:p>
            <a:fld id="{33FDF843-64E0-4FBE-86A2-F6AE0316F953}" type="slidenum">
              <a:rPr lang="en-US" smtClean="0"/>
              <a:t>88</a:t>
            </a:fld>
            <a:endParaRPr lang="en-US"/>
          </a:p>
        </p:txBody>
      </p:sp>
    </p:spTree>
    <p:extLst>
      <p:ext uri="{BB962C8B-B14F-4D97-AF65-F5344CB8AC3E}">
        <p14:creationId xmlns:p14="http://schemas.microsoft.com/office/powerpoint/2010/main" val="111959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DF843-64E0-4FBE-86A2-F6AE0316F953}" type="slidenum">
              <a:rPr lang="en-US" smtClean="0"/>
              <a:t>89</a:t>
            </a:fld>
            <a:endParaRPr lang="en-US"/>
          </a:p>
        </p:txBody>
      </p:sp>
    </p:spTree>
    <p:extLst>
      <p:ext uri="{BB962C8B-B14F-4D97-AF65-F5344CB8AC3E}">
        <p14:creationId xmlns:p14="http://schemas.microsoft.com/office/powerpoint/2010/main" val="340966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91CF7-E193-4630-B557-56C0562C5381}" type="slidenum">
              <a:rPr lang="en-US" smtClean="0"/>
              <a:t>90</a:t>
            </a:fld>
            <a:endParaRPr lang="en-US"/>
          </a:p>
        </p:txBody>
      </p:sp>
    </p:spTree>
    <p:extLst>
      <p:ext uri="{BB962C8B-B14F-4D97-AF65-F5344CB8AC3E}">
        <p14:creationId xmlns:p14="http://schemas.microsoft.com/office/powerpoint/2010/main" val="12406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Differences between Canada and CSM are statistically significant (</a:t>
            </a:r>
            <a:r>
              <a:rPr lang="en-US" i="1" dirty="0"/>
              <a:t>p</a:t>
            </a:r>
            <a:r>
              <a:rPr lang="en-US" dirty="0"/>
              <a:t>&lt;.05)</a:t>
            </a:r>
          </a:p>
        </p:txBody>
      </p:sp>
      <p:sp>
        <p:nvSpPr>
          <p:cNvPr id="4" name="Slide Number Placeholder 3"/>
          <p:cNvSpPr>
            <a:spLocks noGrp="1"/>
          </p:cNvSpPr>
          <p:nvPr>
            <p:ph type="sldNum" sz="quarter" idx="5"/>
          </p:nvPr>
        </p:nvSpPr>
        <p:spPr/>
        <p:txBody>
          <a:bodyPr/>
          <a:lstStyle/>
          <a:p>
            <a:fld id="{98627E26-67BF-4CFD-AB72-F95B8B084068}" type="slidenum">
              <a:rPr lang="en-US" smtClean="0"/>
              <a:t>14</a:t>
            </a:fld>
            <a:endParaRPr lang="en-US"/>
          </a:p>
        </p:txBody>
      </p:sp>
    </p:spTree>
    <p:extLst>
      <p:ext uri="{BB962C8B-B14F-4D97-AF65-F5344CB8AC3E}">
        <p14:creationId xmlns:p14="http://schemas.microsoft.com/office/powerpoint/2010/main" val="385469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21998-99F8-4C7C-8851-E3A9DA794ABC}" type="slidenum">
              <a:rPr lang="en-US" smtClean="0"/>
              <a:t>15</a:t>
            </a:fld>
            <a:endParaRPr lang="en-US"/>
          </a:p>
        </p:txBody>
      </p:sp>
    </p:spTree>
    <p:extLst>
      <p:ext uri="{BB962C8B-B14F-4D97-AF65-F5344CB8AC3E}">
        <p14:creationId xmlns:p14="http://schemas.microsoft.com/office/powerpoint/2010/main" val="9506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SMCCCD PRIE Districtwide survey of students</a:t>
            </a:r>
            <a:r>
              <a:rPr lang="en-US" baseline="0" dirty="0" smtClean="0"/>
              <a:t> who had been enrolled at any point in 2019-20 but who had not re-enrolled at any point during the pandemic (through spring 2021)</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16</a:t>
            </a:fld>
            <a:endParaRPr lang="en-US"/>
          </a:p>
        </p:txBody>
      </p:sp>
    </p:spTree>
    <p:extLst>
      <p:ext uri="{BB962C8B-B14F-4D97-AF65-F5344CB8AC3E}">
        <p14:creationId xmlns:p14="http://schemas.microsoft.com/office/powerpoint/2010/main" val="380218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IPEDS Report Data</a:t>
            </a:r>
            <a:r>
              <a:rPr lang="en-US" dirty="0" smtClean="0"/>
              <a:t> </a:t>
            </a:r>
            <a:r>
              <a:rPr lang="en-US" sz="1200" b="0" i="0" u="none" strike="noStrike" kern="1200" dirty="0" smtClean="0">
                <a:solidFill>
                  <a:schemeClr val="tx1"/>
                </a:solidFill>
                <a:effectLst/>
                <a:latin typeface="+mn-lt"/>
                <a:ea typeface="+mn-ea"/>
                <a:cs typeface="+mn-cs"/>
              </a:rPr>
              <a:t>College</a:t>
            </a:r>
            <a:r>
              <a:rPr lang="en-US" dirty="0" smtClean="0"/>
              <a:t> </a:t>
            </a:r>
            <a:r>
              <a:rPr lang="en-US" sz="1200" b="0" i="0" u="none" strike="noStrike" kern="1200" dirty="0" smtClean="0">
                <a:solidFill>
                  <a:schemeClr val="tx1"/>
                </a:solidFill>
                <a:effectLst/>
                <a:latin typeface="+mn-lt"/>
                <a:ea typeface="+mn-ea"/>
                <a:cs typeface="+mn-cs"/>
              </a:rPr>
              <a:t>Headcount: 2019-20</a:t>
            </a:r>
            <a:r>
              <a:rPr lang="en-US" dirty="0" smtClean="0"/>
              <a:t> </a:t>
            </a:r>
            <a:r>
              <a:rPr lang="en-US" sz="1200" b="0" i="0" u="none" strike="noStrike" kern="1200" dirty="0" smtClean="0">
                <a:solidFill>
                  <a:schemeClr val="tx1"/>
                </a:solidFill>
                <a:effectLst/>
                <a:latin typeface="+mn-lt"/>
                <a:ea typeface="+mn-ea"/>
                <a:cs typeface="+mn-cs"/>
              </a:rPr>
              <a:t>FTE: 2019-20</a:t>
            </a:r>
            <a:r>
              <a:rPr lang="en-US" dirty="0" smtClean="0"/>
              <a:t> </a:t>
            </a:r>
            <a:r>
              <a:rPr lang="en-US" sz="1200" b="0" i="0" u="none" strike="noStrike" kern="1200" dirty="0" smtClean="0">
                <a:solidFill>
                  <a:schemeClr val="tx1"/>
                </a:solidFill>
                <a:effectLst/>
                <a:latin typeface="+mn-lt"/>
                <a:ea typeface="+mn-ea"/>
                <a:cs typeface="+mn-cs"/>
              </a:rPr>
              <a:t>Ratio</a:t>
            </a:r>
            <a:r>
              <a:rPr lang="en-US" dirty="0" smtClean="0"/>
              <a:t> </a:t>
            </a:r>
            <a:r>
              <a:rPr lang="en-US" sz="1200" b="0" i="0" u="none" strike="noStrike" kern="1200" dirty="0" smtClean="0">
                <a:solidFill>
                  <a:schemeClr val="tx1"/>
                </a:solidFill>
                <a:effectLst/>
                <a:latin typeface="+mn-lt"/>
                <a:ea typeface="+mn-ea"/>
                <a:cs typeface="+mn-cs"/>
              </a:rPr>
              <a:t>Canada College</a:t>
            </a:r>
            <a:r>
              <a:rPr lang="en-US" dirty="0" smtClean="0"/>
              <a:t> </a:t>
            </a:r>
            <a:r>
              <a:rPr lang="en-US" sz="1200" b="0" i="0" u="none" strike="noStrike" kern="1200" dirty="0" smtClean="0">
                <a:solidFill>
                  <a:schemeClr val="tx1"/>
                </a:solidFill>
                <a:effectLst/>
                <a:latin typeface="+mn-lt"/>
                <a:ea typeface="+mn-ea"/>
                <a:cs typeface="+mn-cs"/>
              </a:rPr>
              <a:t>9575</a:t>
            </a:r>
            <a:r>
              <a:rPr lang="en-US" dirty="0" smtClean="0"/>
              <a:t> </a:t>
            </a:r>
            <a:r>
              <a:rPr lang="en-US" sz="1200" b="0" i="0" u="none" strike="noStrike" kern="1200" dirty="0" smtClean="0">
                <a:solidFill>
                  <a:schemeClr val="tx1"/>
                </a:solidFill>
                <a:effectLst/>
                <a:latin typeface="+mn-lt"/>
                <a:ea typeface="+mn-ea"/>
                <a:cs typeface="+mn-cs"/>
              </a:rPr>
              <a:t>2382</a:t>
            </a:r>
            <a:r>
              <a:rPr lang="en-US" dirty="0" smtClean="0"/>
              <a:t> </a:t>
            </a:r>
            <a:r>
              <a:rPr lang="en-US" sz="1200" b="0" i="0" u="none" strike="noStrike" kern="1200" dirty="0" smtClean="0">
                <a:solidFill>
                  <a:schemeClr val="tx1"/>
                </a:solidFill>
                <a:effectLst/>
                <a:latin typeface="+mn-lt"/>
                <a:ea typeface="+mn-ea"/>
                <a:cs typeface="+mn-cs"/>
              </a:rPr>
              <a:t>25%</a:t>
            </a:r>
            <a:r>
              <a:rPr lang="en-US" dirty="0" smtClean="0"/>
              <a:t> </a:t>
            </a:r>
            <a:r>
              <a:rPr lang="en-US" sz="1200" b="0" i="0" u="none" strike="noStrike" kern="1200" dirty="0" smtClean="0">
                <a:solidFill>
                  <a:schemeClr val="tx1"/>
                </a:solidFill>
                <a:effectLst/>
                <a:latin typeface="+mn-lt"/>
                <a:ea typeface="+mn-ea"/>
                <a:cs typeface="+mn-cs"/>
              </a:rPr>
              <a:t>Skyline College</a:t>
            </a:r>
            <a:r>
              <a:rPr lang="en-US" dirty="0" smtClean="0"/>
              <a:t> </a:t>
            </a:r>
            <a:r>
              <a:rPr lang="en-US" sz="1200" b="0" i="0" u="none" strike="noStrike" kern="1200" dirty="0" smtClean="0">
                <a:solidFill>
                  <a:schemeClr val="tx1"/>
                </a:solidFill>
                <a:effectLst/>
                <a:latin typeface="+mn-lt"/>
                <a:ea typeface="+mn-ea"/>
                <a:cs typeface="+mn-cs"/>
              </a:rPr>
              <a:t>14900</a:t>
            </a:r>
            <a:r>
              <a:rPr lang="en-US" dirty="0" smtClean="0"/>
              <a:t> </a:t>
            </a:r>
            <a:r>
              <a:rPr lang="en-US" sz="1200" b="0" i="0" u="none" strike="noStrike" kern="1200" dirty="0" smtClean="0">
                <a:solidFill>
                  <a:schemeClr val="tx1"/>
                </a:solidFill>
                <a:effectLst/>
                <a:latin typeface="+mn-lt"/>
                <a:ea typeface="+mn-ea"/>
                <a:cs typeface="+mn-cs"/>
              </a:rPr>
              <a:t>4394</a:t>
            </a:r>
            <a:r>
              <a:rPr lang="en-US" dirty="0" smtClean="0"/>
              <a:t> </a:t>
            </a:r>
            <a:r>
              <a:rPr lang="en-US" sz="1200" b="0" i="0" u="none" strike="noStrike" kern="1200" dirty="0" smtClean="0">
                <a:solidFill>
                  <a:schemeClr val="tx1"/>
                </a:solidFill>
                <a:effectLst/>
                <a:latin typeface="+mn-lt"/>
                <a:ea typeface="+mn-ea"/>
                <a:cs typeface="+mn-cs"/>
              </a:rPr>
              <a:t>29%</a:t>
            </a:r>
            <a:r>
              <a:rPr lang="en-US" dirty="0" smtClean="0"/>
              <a:t> </a:t>
            </a:r>
            <a:r>
              <a:rPr lang="en-US" sz="1200" b="0" i="0" u="none" strike="noStrike" kern="1200" dirty="0" smtClean="0">
                <a:solidFill>
                  <a:schemeClr val="tx1"/>
                </a:solidFill>
                <a:effectLst/>
                <a:latin typeface="+mn-lt"/>
                <a:ea typeface="+mn-ea"/>
                <a:cs typeface="+mn-cs"/>
              </a:rPr>
              <a:t>College of San Mateo</a:t>
            </a:r>
            <a:r>
              <a:rPr lang="en-US" dirty="0" smtClean="0"/>
              <a:t> </a:t>
            </a:r>
            <a:r>
              <a:rPr lang="en-US" sz="1200" b="0" i="0" u="none" strike="noStrike" kern="1200" dirty="0" smtClean="0">
                <a:solidFill>
                  <a:schemeClr val="tx1"/>
                </a:solidFill>
                <a:effectLst/>
                <a:latin typeface="+mn-lt"/>
                <a:ea typeface="+mn-ea"/>
                <a:cs typeface="+mn-cs"/>
              </a:rPr>
              <a:t>12649</a:t>
            </a:r>
            <a:r>
              <a:rPr lang="en-US" dirty="0" smtClean="0"/>
              <a:t> </a:t>
            </a:r>
            <a:r>
              <a:rPr lang="en-US" sz="1200" b="0" i="0" u="none" strike="noStrike" kern="1200" dirty="0" smtClean="0">
                <a:solidFill>
                  <a:schemeClr val="tx1"/>
                </a:solidFill>
                <a:effectLst/>
                <a:latin typeface="+mn-lt"/>
                <a:ea typeface="+mn-ea"/>
                <a:cs typeface="+mn-cs"/>
              </a:rPr>
              <a:t>4120</a:t>
            </a:r>
            <a:r>
              <a:rPr lang="en-US" dirty="0" smtClean="0"/>
              <a:t> </a:t>
            </a:r>
            <a:r>
              <a:rPr lang="en-US" sz="1200" b="0" i="0" u="none" strike="noStrike" kern="1200" dirty="0" smtClean="0">
                <a:solidFill>
                  <a:schemeClr val="tx1"/>
                </a:solidFill>
                <a:effectLst/>
                <a:latin typeface="+mn-lt"/>
                <a:ea typeface="+mn-ea"/>
                <a:cs typeface="+mn-cs"/>
              </a:rPr>
              <a:t>33%</a:t>
            </a:r>
            <a:r>
              <a:rPr lang="en-US" dirty="0" smtClean="0"/>
              <a:t> </a:t>
            </a:r>
            <a:r>
              <a:rPr lang="en-US" sz="1200" b="0" i="0" u="none" strike="noStrike" kern="1200" dirty="0" smtClean="0">
                <a:solidFill>
                  <a:schemeClr val="tx1"/>
                </a:solidFill>
                <a:effectLst/>
                <a:latin typeface="+mn-lt"/>
                <a:ea typeface="+mn-ea"/>
                <a:cs typeface="+mn-cs"/>
              </a:rPr>
              <a:t>Allan Hancock College</a:t>
            </a:r>
            <a:r>
              <a:rPr lang="en-US" dirty="0" smtClean="0"/>
              <a:t> </a:t>
            </a:r>
            <a:r>
              <a:rPr lang="en-US" sz="1200" b="0" i="0" u="none" strike="noStrike" kern="1200" dirty="0" smtClean="0">
                <a:solidFill>
                  <a:schemeClr val="tx1"/>
                </a:solidFill>
                <a:effectLst/>
                <a:latin typeface="+mn-lt"/>
                <a:ea typeface="+mn-ea"/>
                <a:cs typeface="+mn-cs"/>
              </a:rPr>
              <a:t>16609</a:t>
            </a:r>
            <a:r>
              <a:rPr lang="en-US" dirty="0" smtClean="0"/>
              <a:t> </a:t>
            </a:r>
            <a:r>
              <a:rPr lang="en-US" sz="1200" b="0" i="0" u="none" strike="noStrike" kern="1200" dirty="0" smtClean="0">
                <a:solidFill>
                  <a:schemeClr val="tx1"/>
                </a:solidFill>
                <a:effectLst/>
                <a:latin typeface="+mn-lt"/>
                <a:ea typeface="+mn-ea"/>
                <a:cs typeface="+mn-cs"/>
              </a:rPr>
              <a:t>6654</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Canyons</a:t>
            </a:r>
            <a:r>
              <a:rPr lang="en-US" dirty="0" smtClean="0"/>
              <a:t> </a:t>
            </a:r>
            <a:r>
              <a:rPr lang="en-US" sz="1200" b="0" i="0" u="none" strike="noStrike" kern="1200" dirty="0" smtClean="0">
                <a:solidFill>
                  <a:schemeClr val="tx1"/>
                </a:solidFill>
                <a:effectLst/>
                <a:latin typeface="+mn-lt"/>
                <a:ea typeface="+mn-ea"/>
                <a:cs typeface="+mn-cs"/>
              </a:rPr>
              <a:t>32974</a:t>
            </a:r>
            <a:r>
              <a:rPr lang="en-US" dirty="0" smtClean="0"/>
              <a:t> </a:t>
            </a:r>
            <a:r>
              <a:rPr lang="en-US" sz="1200" b="0" i="0" u="none" strike="noStrike" kern="1200" dirty="0" smtClean="0">
                <a:solidFill>
                  <a:schemeClr val="tx1"/>
                </a:solidFill>
                <a:effectLst/>
                <a:latin typeface="+mn-lt"/>
                <a:ea typeface="+mn-ea"/>
                <a:cs typeface="+mn-cs"/>
              </a:rPr>
              <a:t>12473</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Chabot College</a:t>
            </a:r>
            <a:r>
              <a:rPr lang="en-US" dirty="0" smtClean="0"/>
              <a:t> </a:t>
            </a:r>
            <a:r>
              <a:rPr lang="en-US" sz="1200" b="0" i="0" u="none" strike="noStrike" kern="1200" dirty="0" smtClean="0">
                <a:solidFill>
                  <a:schemeClr val="tx1"/>
                </a:solidFill>
                <a:effectLst/>
                <a:latin typeface="+mn-lt"/>
                <a:ea typeface="+mn-ea"/>
                <a:cs typeface="+mn-cs"/>
              </a:rPr>
              <a:t>19951</a:t>
            </a:r>
            <a:r>
              <a:rPr lang="en-US" dirty="0" smtClean="0"/>
              <a:t> </a:t>
            </a:r>
            <a:r>
              <a:rPr lang="en-US" sz="1200" b="0" i="0" u="none" strike="noStrike" kern="1200" dirty="0" smtClean="0">
                <a:solidFill>
                  <a:schemeClr val="tx1"/>
                </a:solidFill>
                <a:effectLst/>
                <a:latin typeface="+mn-lt"/>
                <a:ea typeface="+mn-ea"/>
                <a:cs typeface="+mn-cs"/>
              </a:rPr>
              <a:t>7966</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Cıtrus College</a:t>
            </a:r>
            <a:r>
              <a:rPr lang="en-US" dirty="0" smtClean="0"/>
              <a:t> </a:t>
            </a:r>
            <a:r>
              <a:rPr lang="en-US" sz="1200" b="0" i="0" u="none" strike="noStrike" kern="1200" dirty="0" smtClean="0">
                <a:solidFill>
                  <a:schemeClr val="tx1"/>
                </a:solidFill>
                <a:effectLst/>
                <a:latin typeface="+mn-lt"/>
                <a:ea typeface="+mn-ea"/>
                <a:cs typeface="+mn-cs"/>
              </a:rPr>
              <a:t>18592</a:t>
            </a:r>
            <a:r>
              <a:rPr lang="en-US" dirty="0" smtClean="0"/>
              <a:t> </a:t>
            </a:r>
            <a:r>
              <a:rPr lang="en-US" sz="1200" b="0" i="0" u="none" strike="noStrike" kern="1200" dirty="0" smtClean="0">
                <a:solidFill>
                  <a:schemeClr val="tx1"/>
                </a:solidFill>
                <a:effectLst/>
                <a:latin typeface="+mn-lt"/>
                <a:ea typeface="+mn-ea"/>
                <a:cs typeface="+mn-cs"/>
              </a:rPr>
              <a:t>9611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Cıty College of San Francısco</a:t>
            </a:r>
            <a:r>
              <a:rPr lang="en-US" dirty="0" smtClean="0"/>
              <a:t> </a:t>
            </a:r>
            <a:r>
              <a:rPr lang="en-US" sz="1200" b="0" i="0" u="none" strike="noStrike" kern="1200" dirty="0" smtClean="0">
                <a:solidFill>
                  <a:schemeClr val="tx1"/>
                </a:solidFill>
                <a:effectLst/>
                <a:latin typeface="+mn-lt"/>
                <a:ea typeface="+mn-ea"/>
                <a:cs typeface="+mn-cs"/>
              </a:rPr>
              <a:t>35153</a:t>
            </a:r>
            <a:r>
              <a:rPr lang="en-US" dirty="0" smtClean="0"/>
              <a:t> </a:t>
            </a:r>
            <a:r>
              <a:rPr lang="en-US" sz="1200" b="0" i="0" u="none" strike="noStrike" kern="1200" dirty="0" smtClean="0">
                <a:solidFill>
                  <a:schemeClr val="tx1"/>
                </a:solidFill>
                <a:effectLst/>
                <a:latin typeface="+mn-lt"/>
                <a:ea typeface="+mn-ea"/>
                <a:cs typeface="+mn-cs"/>
              </a:rPr>
              <a:t>13833</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err="1" smtClean="0">
                <a:solidFill>
                  <a:schemeClr val="tx1"/>
                </a:solidFill>
                <a:effectLst/>
                <a:latin typeface="+mn-lt"/>
                <a:ea typeface="+mn-ea"/>
                <a:cs typeface="+mn-cs"/>
              </a:rPr>
              <a:t>Cosummes</a:t>
            </a:r>
            <a:r>
              <a:rPr lang="en-US" sz="1200" b="0" i="0" u="none" strike="noStrike" kern="1200" dirty="0" smtClean="0">
                <a:solidFill>
                  <a:schemeClr val="tx1"/>
                </a:solidFill>
                <a:effectLst/>
                <a:latin typeface="+mn-lt"/>
                <a:ea typeface="+mn-ea"/>
                <a:cs typeface="+mn-cs"/>
              </a:rPr>
              <a:t> Rıver College</a:t>
            </a:r>
            <a:r>
              <a:rPr lang="en-US" dirty="0" smtClean="0"/>
              <a:t> </a:t>
            </a:r>
            <a:r>
              <a:rPr lang="en-US" sz="1200" b="0" i="0" u="none" strike="noStrike" kern="1200" dirty="0" smtClean="0">
                <a:solidFill>
                  <a:schemeClr val="tx1"/>
                </a:solidFill>
                <a:effectLst/>
                <a:latin typeface="+mn-lt"/>
                <a:ea typeface="+mn-ea"/>
                <a:cs typeface="+mn-cs"/>
              </a:rPr>
              <a:t>21511</a:t>
            </a:r>
            <a:r>
              <a:rPr lang="en-US" dirty="0" smtClean="0"/>
              <a:t> </a:t>
            </a:r>
            <a:r>
              <a:rPr lang="en-US" sz="1200" b="0" i="0" u="none" strike="noStrike" kern="1200" dirty="0" smtClean="0">
                <a:solidFill>
                  <a:schemeClr val="tx1"/>
                </a:solidFill>
                <a:effectLst/>
                <a:latin typeface="+mn-lt"/>
                <a:ea typeface="+mn-ea"/>
                <a:cs typeface="+mn-cs"/>
              </a:rPr>
              <a:t>9172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Cuesta College</a:t>
            </a:r>
            <a:r>
              <a:rPr lang="en-US" dirty="0" smtClean="0"/>
              <a:t> </a:t>
            </a:r>
            <a:r>
              <a:rPr lang="en-US" sz="1200" b="0" i="0" u="none" strike="noStrike" kern="1200" dirty="0" smtClean="0">
                <a:solidFill>
                  <a:schemeClr val="tx1"/>
                </a:solidFill>
                <a:effectLst/>
                <a:latin typeface="+mn-lt"/>
                <a:ea typeface="+mn-ea"/>
                <a:cs typeface="+mn-cs"/>
              </a:rPr>
              <a:t>15810</a:t>
            </a:r>
            <a:r>
              <a:rPr lang="en-US" dirty="0" smtClean="0"/>
              <a:t> </a:t>
            </a:r>
            <a:r>
              <a:rPr lang="en-US" sz="1200" b="0" i="0" u="none" strike="noStrike" kern="1200" dirty="0" smtClean="0">
                <a:solidFill>
                  <a:schemeClr val="tx1"/>
                </a:solidFill>
                <a:effectLst/>
                <a:latin typeface="+mn-lt"/>
                <a:ea typeface="+mn-ea"/>
                <a:cs typeface="+mn-cs"/>
              </a:rPr>
              <a:t>6214</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smtClean="0">
                <a:solidFill>
                  <a:schemeClr val="tx1"/>
                </a:solidFill>
                <a:effectLst/>
                <a:latin typeface="+mn-lt"/>
                <a:ea typeface="+mn-ea"/>
                <a:cs typeface="+mn-cs"/>
              </a:rPr>
              <a:t>De Anza College</a:t>
            </a:r>
            <a:r>
              <a:rPr lang="en-US" dirty="0" smtClean="0"/>
              <a:t> </a:t>
            </a:r>
            <a:r>
              <a:rPr lang="en-US" sz="1200" b="0" i="0" u="none" strike="noStrike" kern="1200" dirty="0" smtClean="0">
                <a:solidFill>
                  <a:schemeClr val="tx1"/>
                </a:solidFill>
                <a:effectLst/>
                <a:latin typeface="+mn-lt"/>
                <a:ea typeface="+mn-ea"/>
                <a:cs typeface="+mn-cs"/>
              </a:rPr>
              <a:t>28029</a:t>
            </a:r>
            <a:r>
              <a:rPr lang="en-US" dirty="0" smtClean="0"/>
              <a:t> </a:t>
            </a:r>
            <a:r>
              <a:rPr lang="en-US" sz="1200" b="0" i="0" u="none" strike="noStrike" kern="1200" dirty="0" smtClean="0">
                <a:solidFill>
                  <a:schemeClr val="tx1"/>
                </a:solidFill>
                <a:effectLst/>
                <a:latin typeface="+mn-lt"/>
                <a:ea typeface="+mn-ea"/>
                <a:cs typeface="+mn-cs"/>
              </a:rPr>
              <a:t>13982</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College of the Dessert</a:t>
            </a:r>
            <a:r>
              <a:rPr lang="en-US" dirty="0" smtClean="0"/>
              <a:t> </a:t>
            </a:r>
            <a:r>
              <a:rPr lang="en-US" sz="1200" b="0" i="0" u="none" strike="noStrike" kern="1200" dirty="0" smtClean="0">
                <a:solidFill>
                  <a:schemeClr val="tx1"/>
                </a:solidFill>
                <a:effectLst/>
                <a:latin typeface="+mn-lt"/>
                <a:ea typeface="+mn-ea"/>
                <a:cs typeface="+mn-cs"/>
              </a:rPr>
              <a:t>15367</a:t>
            </a:r>
            <a:r>
              <a:rPr lang="en-US" dirty="0" smtClean="0"/>
              <a:t> </a:t>
            </a:r>
            <a:r>
              <a:rPr lang="en-US" sz="1200" b="0" i="0" u="none" strike="noStrike" kern="1200" dirty="0" smtClean="0">
                <a:solidFill>
                  <a:schemeClr val="tx1"/>
                </a:solidFill>
                <a:effectLst/>
                <a:latin typeface="+mn-lt"/>
                <a:ea typeface="+mn-ea"/>
                <a:cs typeface="+mn-cs"/>
              </a:rPr>
              <a:t>7764</a:t>
            </a:r>
            <a:r>
              <a:rPr lang="en-US" dirty="0" smtClean="0"/>
              <a:t> </a:t>
            </a:r>
            <a:r>
              <a:rPr lang="en-US" sz="1200" b="0" i="0" u="none" strike="noStrike" kern="1200" dirty="0" smtClean="0">
                <a:solidFill>
                  <a:schemeClr val="tx1"/>
                </a:solidFill>
                <a:effectLst/>
                <a:latin typeface="+mn-lt"/>
                <a:ea typeface="+mn-ea"/>
                <a:cs typeface="+mn-cs"/>
              </a:rPr>
              <a:t>51%</a:t>
            </a:r>
            <a:r>
              <a:rPr lang="en-US" dirty="0" smtClean="0"/>
              <a:t> </a:t>
            </a:r>
            <a:r>
              <a:rPr lang="en-US" sz="1200" b="0" i="0" u="none" strike="noStrike" kern="1200" dirty="0" smtClean="0">
                <a:solidFill>
                  <a:schemeClr val="tx1"/>
                </a:solidFill>
                <a:effectLst/>
                <a:latin typeface="+mn-lt"/>
                <a:ea typeface="+mn-ea"/>
                <a:cs typeface="+mn-cs"/>
              </a:rPr>
              <a:t>Diablo Valley College</a:t>
            </a:r>
            <a:r>
              <a:rPr lang="en-US" dirty="0" smtClean="0"/>
              <a:t> </a:t>
            </a:r>
            <a:r>
              <a:rPr lang="en-US" sz="1200" b="0" i="0" u="none" strike="noStrike" kern="1200" dirty="0" smtClean="0">
                <a:solidFill>
                  <a:schemeClr val="tx1"/>
                </a:solidFill>
                <a:effectLst/>
                <a:latin typeface="+mn-lt"/>
                <a:ea typeface="+mn-ea"/>
                <a:cs typeface="+mn-cs"/>
              </a:rPr>
              <a:t>29307</a:t>
            </a:r>
            <a:r>
              <a:rPr lang="en-US" dirty="0" smtClean="0"/>
              <a:t> </a:t>
            </a:r>
            <a:r>
              <a:rPr lang="en-US" sz="1200" b="0" i="0" u="none" strike="noStrike" kern="1200" dirty="0" smtClean="0">
                <a:solidFill>
                  <a:schemeClr val="tx1"/>
                </a:solidFill>
                <a:effectLst/>
                <a:latin typeface="+mn-lt"/>
                <a:ea typeface="+mn-ea"/>
                <a:cs typeface="+mn-cs"/>
              </a:rPr>
              <a:t>12876</a:t>
            </a:r>
            <a:r>
              <a:rPr lang="en-US" dirty="0" smtClean="0"/>
              <a:t> </a:t>
            </a:r>
            <a:r>
              <a:rPr lang="en-US" sz="1200" b="0" i="0" u="none" strike="noStrike" kern="1200" dirty="0" smtClean="0">
                <a:solidFill>
                  <a:schemeClr val="tx1"/>
                </a:solidFill>
                <a:effectLst/>
                <a:latin typeface="+mn-lt"/>
                <a:ea typeface="+mn-ea"/>
                <a:cs typeface="+mn-cs"/>
              </a:rPr>
              <a:t>44%</a:t>
            </a:r>
            <a:r>
              <a:rPr lang="en-US" dirty="0" smtClean="0"/>
              <a:t> </a:t>
            </a:r>
            <a:r>
              <a:rPr lang="en-US" sz="1200" b="0" i="0" u="none" strike="noStrike" kern="1200" dirty="0" smtClean="0">
                <a:solidFill>
                  <a:schemeClr val="tx1"/>
                </a:solidFill>
                <a:effectLst/>
                <a:latin typeface="+mn-lt"/>
                <a:ea typeface="+mn-ea"/>
                <a:cs typeface="+mn-cs"/>
              </a:rPr>
              <a:t>Glendale Community College</a:t>
            </a:r>
            <a:r>
              <a:rPr lang="en-US" dirty="0" smtClean="0"/>
              <a:t> </a:t>
            </a:r>
            <a:r>
              <a:rPr lang="en-US" sz="1200" b="0" i="0" u="none" strike="noStrike" kern="1200" dirty="0" smtClean="0">
                <a:solidFill>
                  <a:schemeClr val="tx1"/>
                </a:solidFill>
                <a:effectLst/>
                <a:latin typeface="+mn-lt"/>
                <a:ea typeface="+mn-ea"/>
                <a:cs typeface="+mn-cs"/>
              </a:rPr>
              <a:t>18781</a:t>
            </a:r>
            <a:r>
              <a:rPr lang="en-US" dirty="0" smtClean="0"/>
              <a:t> </a:t>
            </a:r>
            <a:r>
              <a:rPr lang="en-US" sz="1200" b="0" i="0" u="none" strike="noStrike" kern="1200" dirty="0" smtClean="0">
                <a:solidFill>
                  <a:schemeClr val="tx1"/>
                </a:solidFill>
                <a:effectLst/>
                <a:latin typeface="+mn-lt"/>
                <a:ea typeface="+mn-ea"/>
                <a:cs typeface="+mn-cs"/>
              </a:rPr>
              <a:t>11602</a:t>
            </a:r>
            <a:r>
              <a:rPr lang="en-US" dirty="0" smtClean="0"/>
              <a:t> </a:t>
            </a:r>
            <a:r>
              <a:rPr lang="en-US" sz="1200" b="0" i="0" u="none" strike="noStrike" kern="1200" dirty="0" smtClean="0">
                <a:solidFill>
                  <a:schemeClr val="tx1"/>
                </a:solidFill>
                <a:effectLst/>
                <a:latin typeface="+mn-lt"/>
                <a:ea typeface="+mn-ea"/>
                <a:cs typeface="+mn-cs"/>
              </a:rPr>
              <a:t>62%</a:t>
            </a:r>
            <a:r>
              <a:rPr lang="en-US" dirty="0" smtClean="0"/>
              <a:t> </a:t>
            </a:r>
            <a:r>
              <a:rPr lang="en-US" sz="1200" b="0" i="0" u="none" strike="noStrike" kern="1200" dirty="0" smtClean="0">
                <a:solidFill>
                  <a:schemeClr val="tx1"/>
                </a:solidFill>
                <a:effectLst/>
                <a:latin typeface="+mn-lt"/>
                <a:ea typeface="+mn-ea"/>
                <a:cs typeface="+mn-cs"/>
              </a:rPr>
              <a:t>Golden West College</a:t>
            </a:r>
            <a:r>
              <a:rPr lang="en-US" dirty="0" smtClean="0"/>
              <a:t> </a:t>
            </a:r>
            <a:r>
              <a:rPr lang="en-US" sz="1200" b="0" i="0" u="none" strike="noStrike" kern="1200" dirty="0" smtClean="0">
                <a:solidFill>
                  <a:schemeClr val="tx1"/>
                </a:solidFill>
                <a:effectLst/>
                <a:latin typeface="+mn-lt"/>
                <a:ea typeface="+mn-ea"/>
                <a:cs typeface="+mn-cs"/>
              </a:rPr>
              <a:t>18515</a:t>
            </a:r>
            <a:r>
              <a:rPr lang="en-US" dirty="0" smtClean="0"/>
              <a:t> </a:t>
            </a:r>
            <a:r>
              <a:rPr lang="en-US" sz="1200" b="0" i="0" u="none" strike="noStrike" kern="1200" dirty="0" smtClean="0">
                <a:solidFill>
                  <a:schemeClr val="tx1"/>
                </a:solidFill>
                <a:effectLst/>
                <a:latin typeface="+mn-lt"/>
                <a:ea typeface="+mn-ea"/>
                <a:cs typeface="+mn-cs"/>
              </a:rPr>
              <a:t>7556</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Grossmont College</a:t>
            </a:r>
            <a:r>
              <a:rPr lang="en-US" dirty="0" smtClean="0"/>
              <a:t> </a:t>
            </a:r>
            <a:r>
              <a:rPr lang="en-US" sz="1200" b="0" i="0" u="none" strike="noStrike" kern="1200" dirty="0" smtClean="0">
                <a:solidFill>
                  <a:schemeClr val="tx1"/>
                </a:solidFill>
                <a:effectLst/>
                <a:latin typeface="+mn-lt"/>
                <a:ea typeface="+mn-ea"/>
                <a:cs typeface="+mn-cs"/>
              </a:rPr>
              <a:t>23927</a:t>
            </a:r>
            <a:r>
              <a:rPr lang="en-US" dirty="0" smtClean="0"/>
              <a:t> </a:t>
            </a:r>
            <a:r>
              <a:rPr lang="en-US" sz="1200" b="0" i="0" u="none" strike="noStrike" kern="1200" dirty="0" smtClean="0">
                <a:solidFill>
                  <a:schemeClr val="tx1"/>
                </a:solidFill>
                <a:effectLst/>
                <a:latin typeface="+mn-lt"/>
                <a:ea typeface="+mn-ea"/>
                <a:cs typeface="+mn-cs"/>
              </a:rPr>
              <a:t>10076</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Irvine Valley College</a:t>
            </a:r>
            <a:r>
              <a:rPr lang="en-US" dirty="0" smtClean="0"/>
              <a:t> </a:t>
            </a:r>
            <a:r>
              <a:rPr lang="en-US" sz="1200" b="0" i="0" u="none" strike="noStrike" kern="1200" dirty="0" smtClean="0">
                <a:solidFill>
                  <a:schemeClr val="tx1"/>
                </a:solidFill>
                <a:effectLst/>
                <a:latin typeface="+mn-lt"/>
                <a:ea typeface="+mn-ea"/>
                <a:cs typeface="+mn-cs"/>
              </a:rPr>
              <a:t>18862</a:t>
            </a:r>
            <a:r>
              <a:rPr lang="en-US" dirty="0" smtClean="0"/>
              <a:t> </a:t>
            </a:r>
            <a:r>
              <a:rPr lang="en-US" sz="1200" b="0" i="0" u="none" strike="noStrike" kern="1200" dirty="0" smtClean="0">
                <a:solidFill>
                  <a:schemeClr val="tx1"/>
                </a:solidFill>
                <a:effectLst/>
                <a:latin typeface="+mn-lt"/>
                <a:ea typeface="+mn-ea"/>
                <a:cs typeface="+mn-cs"/>
              </a:rPr>
              <a:t>8494</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Reedley College</a:t>
            </a:r>
            <a:r>
              <a:rPr lang="en-US" dirty="0" smtClean="0"/>
              <a:t> </a:t>
            </a:r>
            <a:r>
              <a:rPr lang="en-US" sz="1200" b="0" i="0" u="none" strike="noStrike" kern="1200" dirty="0" smtClean="0">
                <a:solidFill>
                  <a:schemeClr val="tx1"/>
                </a:solidFill>
                <a:effectLst/>
                <a:latin typeface="+mn-lt"/>
                <a:ea typeface="+mn-ea"/>
                <a:cs typeface="+mn-cs"/>
              </a:rPr>
              <a:t>19189</a:t>
            </a:r>
            <a:r>
              <a:rPr lang="en-US" dirty="0" smtClean="0"/>
              <a:t> </a:t>
            </a:r>
            <a:r>
              <a:rPr lang="en-US" sz="1200" b="0" i="0" u="none" strike="noStrike" kern="1200" dirty="0" smtClean="0">
                <a:solidFill>
                  <a:schemeClr val="tx1"/>
                </a:solidFill>
                <a:effectLst/>
                <a:latin typeface="+mn-lt"/>
                <a:ea typeface="+mn-ea"/>
                <a:cs typeface="+mn-cs"/>
              </a:rPr>
              <a:t>6736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Pierce College</a:t>
            </a:r>
            <a:r>
              <a:rPr lang="en-US" dirty="0" smtClean="0"/>
              <a:t> </a:t>
            </a:r>
            <a:r>
              <a:rPr lang="en-US" sz="1200" b="0" i="0" u="none" strike="noStrike" kern="1200" dirty="0" smtClean="0">
                <a:solidFill>
                  <a:schemeClr val="tx1"/>
                </a:solidFill>
                <a:effectLst/>
                <a:latin typeface="+mn-lt"/>
                <a:ea typeface="+mn-ea"/>
                <a:cs typeface="+mn-cs"/>
              </a:rPr>
              <a:t>28007</a:t>
            </a:r>
            <a:r>
              <a:rPr lang="en-US" dirty="0" smtClean="0"/>
              <a:t> </a:t>
            </a:r>
            <a:r>
              <a:rPr lang="en-US" sz="1200" b="0" i="0" u="none" strike="noStrike" kern="1200" dirty="0" smtClean="0">
                <a:solidFill>
                  <a:schemeClr val="tx1"/>
                </a:solidFill>
                <a:effectLst/>
                <a:latin typeface="+mn-lt"/>
                <a:ea typeface="+mn-ea"/>
                <a:cs typeface="+mn-cs"/>
              </a:rPr>
              <a:t>11819</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Los Angeles Trade Technical College</a:t>
            </a:r>
            <a:r>
              <a:rPr lang="en-US" dirty="0" smtClean="0"/>
              <a:t> </a:t>
            </a:r>
            <a:r>
              <a:rPr lang="en-US" sz="1200" b="0" i="0" u="none" strike="noStrike" kern="1200" dirty="0" smtClean="0">
                <a:solidFill>
                  <a:schemeClr val="tx1"/>
                </a:solidFill>
                <a:effectLst/>
                <a:latin typeface="+mn-lt"/>
                <a:ea typeface="+mn-ea"/>
                <a:cs typeface="+mn-cs"/>
              </a:rPr>
              <a:t>21565</a:t>
            </a:r>
            <a:r>
              <a:rPr lang="en-US" dirty="0" smtClean="0"/>
              <a:t> </a:t>
            </a:r>
            <a:r>
              <a:rPr lang="en-US" sz="1200" b="0" i="0" u="none" strike="noStrike" kern="1200" dirty="0" smtClean="0">
                <a:solidFill>
                  <a:schemeClr val="tx1"/>
                </a:solidFill>
                <a:effectLst/>
                <a:latin typeface="+mn-lt"/>
                <a:ea typeface="+mn-ea"/>
                <a:cs typeface="+mn-cs"/>
              </a:rPr>
              <a:t>7286</a:t>
            </a:r>
            <a:r>
              <a:rPr lang="en-US" dirty="0" smtClean="0"/>
              <a:t> </a:t>
            </a:r>
            <a:r>
              <a:rPr lang="en-US" sz="1200" b="0" i="0" u="none" strike="noStrike" kern="1200" dirty="0" smtClean="0">
                <a:solidFill>
                  <a:schemeClr val="tx1"/>
                </a:solidFill>
                <a:effectLst/>
                <a:latin typeface="+mn-lt"/>
                <a:ea typeface="+mn-ea"/>
                <a:cs typeface="+mn-cs"/>
              </a:rPr>
              <a:t>34%</a:t>
            </a:r>
            <a:r>
              <a:rPr lang="en-US" dirty="0" smtClean="0"/>
              <a:t> </a:t>
            </a:r>
            <a:r>
              <a:rPr lang="en-US" sz="1200" b="0" i="0" u="none" strike="noStrike" kern="1200" dirty="0" smtClean="0">
                <a:solidFill>
                  <a:schemeClr val="tx1"/>
                </a:solidFill>
                <a:effectLst/>
                <a:latin typeface="+mn-lt"/>
                <a:ea typeface="+mn-ea"/>
                <a:cs typeface="+mn-cs"/>
              </a:rPr>
              <a:t>Los Angeles Valley College</a:t>
            </a:r>
            <a:r>
              <a:rPr lang="en-US" dirty="0" smtClean="0"/>
              <a:t> </a:t>
            </a:r>
            <a:r>
              <a:rPr lang="en-US" sz="1200" b="0" i="0" u="none" strike="noStrike" kern="1200" dirty="0" smtClean="0">
                <a:solidFill>
                  <a:schemeClr val="tx1"/>
                </a:solidFill>
                <a:effectLst/>
                <a:latin typeface="+mn-lt"/>
                <a:ea typeface="+mn-ea"/>
                <a:cs typeface="+mn-cs"/>
              </a:rPr>
              <a:t>26867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City College</a:t>
            </a:r>
            <a:r>
              <a:rPr lang="en-US" dirty="0" smtClean="0"/>
              <a:t> </a:t>
            </a:r>
            <a:r>
              <a:rPr lang="en-US" sz="1200" b="0" i="0" u="none" strike="noStrike" kern="1200" dirty="0" smtClean="0">
                <a:solidFill>
                  <a:schemeClr val="tx1"/>
                </a:solidFill>
                <a:effectLst/>
                <a:latin typeface="+mn-lt"/>
                <a:ea typeface="+mn-ea"/>
                <a:cs typeface="+mn-cs"/>
              </a:rPr>
              <a:t>26967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Merced College</a:t>
            </a:r>
            <a:r>
              <a:rPr lang="en-US" dirty="0" smtClean="0"/>
              <a:t> </a:t>
            </a:r>
            <a:r>
              <a:rPr lang="en-US" sz="1200" b="0" i="0" u="none" strike="noStrike" kern="1200" dirty="0" smtClean="0">
                <a:solidFill>
                  <a:schemeClr val="tx1"/>
                </a:solidFill>
                <a:effectLst/>
                <a:latin typeface="+mn-lt"/>
                <a:ea typeface="+mn-ea"/>
                <a:cs typeface="+mn-cs"/>
              </a:rPr>
              <a:t>15302</a:t>
            </a:r>
            <a:r>
              <a:rPr lang="en-US" dirty="0" smtClean="0"/>
              <a:t> </a:t>
            </a:r>
            <a:r>
              <a:rPr lang="en-US" sz="1200" b="0" i="0" u="none" strike="noStrike" kern="1200" dirty="0" smtClean="0">
                <a:solidFill>
                  <a:schemeClr val="tx1"/>
                </a:solidFill>
                <a:effectLst/>
                <a:latin typeface="+mn-lt"/>
                <a:ea typeface="+mn-ea"/>
                <a:cs typeface="+mn-cs"/>
              </a:rPr>
              <a:t>7469</a:t>
            </a:r>
            <a:r>
              <a:rPr lang="en-US" dirty="0" smtClean="0"/>
              <a:t> </a:t>
            </a:r>
            <a:r>
              <a:rPr lang="en-US" sz="1200" b="0" i="0" u="none" strike="noStrike" kern="1200" dirty="0" smtClean="0">
                <a:solidFill>
                  <a:schemeClr val="tx1"/>
                </a:solidFill>
                <a:effectLst/>
                <a:latin typeface="+mn-lt"/>
                <a:ea typeface="+mn-ea"/>
                <a:cs typeface="+mn-cs"/>
              </a:rPr>
              <a:t>49%</a:t>
            </a:r>
            <a:r>
              <a:rPr lang="en-US" dirty="0" smtClean="0"/>
              <a:t> </a:t>
            </a:r>
            <a:r>
              <a:rPr lang="en-US" sz="1200" b="0" i="0" u="none" strike="noStrike" kern="1200" dirty="0" smtClean="0">
                <a:solidFill>
                  <a:schemeClr val="tx1"/>
                </a:solidFill>
                <a:effectLst/>
                <a:latin typeface="+mn-lt"/>
                <a:ea typeface="+mn-ea"/>
                <a:cs typeface="+mn-cs"/>
              </a:rPr>
              <a:t>Moorpark College</a:t>
            </a:r>
            <a:r>
              <a:rPr lang="en-US" dirty="0" smtClean="0"/>
              <a:t> </a:t>
            </a:r>
            <a:r>
              <a:rPr lang="en-US" sz="1200" b="0" i="0" u="none" strike="noStrike" kern="1200" dirty="0" smtClean="0">
                <a:solidFill>
                  <a:schemeClr val="tx1"/>
                </a:solidFill>
                <a:effectLst/>
                <a:latin typeface="+mn-lt"/>
                <a:ea typeface="+mn-ea"/>
                <a:cs typeface="+mn-cs"/>
              </a:rPr>
              <a:t>20631</a:t>
            </a:r>
            <a:r>
              <a:rPr lang="en-US" dirty="0" smtClean="0"/>
              <a:t> </a:t>
            </a:r>
            <a:r>
              <a:rPr lang="en-US" sz="1200" b="0" i="0" u="none" strike="noStrike" kern="1200" dirty="0" smtClean="0">
                <a:solidFill>
                  <a:schemeClr val="tx1"/>
                </a:solidFill>
                <a:effectLst/>
                <a:latin typeface="+mn-lt"/>
                <a:ea typeface="+mn-ea"/>
                <a:cs typeface="+mn-cs"/>
              </a:rPr>
              <a:t>9487</a:t>
            </a:r>
            <a:r>
              <a:rPr lang="en-US" dirty="0" smtClean="0"/>
              <a:t> </a:t>
            </a:r>
            <a:r>
              <a:rPr lang="en-US" sz="1200" b="0" i="0" u="none" strike="noStrike" kern="1200" dirty="0" smtClean="0">
                <a:solidFill>
                  <a:schemeClr val="tx1"/>
                </a:solidFill>
                <a:effectLst/>
                <a:latin typeface="+mn-lt"/>
                <a:ea typeface="+mn-ea"/>
                <a:cs typeface="+mn-cs"/>
              </a:rPr>
              <a:t>46%</a:t>
            </a:r>
            <a:r>
              <a:rPr lang="en-US" dirty="0" smtClean="0"/>
              <a:t> </a:t>
            </a:r>
            <a:r>
              <a:rPr lang="en-US" sz="1200" b="0" i="0" u="none" strike="noStrike" kern="1200" dirty="0" smtClean="0">
                <a:solidFill>
                  <a:schemeClr val="tx1"/>
                </a:solidFill>
                <a:effectLst/>
                <a:latin typeface="+mn-lt"/>
                <a:ea typeface="+mn-ea"/>
                <a:cs typeface="+mn-cs"/>
              </a:rPr>
              <a:t>Mt. San Jacinto Community College</a:t>
            </a:r>
            <a:r>
              <a:rPr lang="en-US" dirty="0" smtClean="0"/>
              <a:t> </a:t>
            </a:r>
            <a:r>
              <a:rPr lang="en-US" sz="1200" b="0" i="0" u="none" strike="noStrike" kern="1200" dirty="0" smtClean="0">
                <a:solidFill>
                  <a:schemeClr val="tx1"/>
                </a:solidFill>
                <a:effectLst/>
                <a:latin typeface="+mn-lt"/>
                <a:ea typeface="+mn-ea"/>
                <a:cs typeface="+mn-cs"/>
              </a:rPr>
              <a:t>21606</a:t>
            </a:r>
            <a:r>
              <a:rPr lang="en-US" dirty="0" smtClean="0"/>
              <a:t> </a:t>
            </a:r>
            <a:r>
              <a:rPr lang="en-US" sz="1200" b="0" i="0" u="none" strike="noStrike" kern="1200" dirty="0" smtClean="0">
                <a:solidFill>
                  <a:schemeClr val="tx1"/>
                </a:solidFill>
                <a:effectLst/>
                <a:latin typeface="+mn-lt"/>
                <a:ea typeface="+mn-ea"/>
                <a:cs typeface="+mn-cs"/>
              </a:rPr>
              <a:t>10057</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Orange Coast College</a:t>
            </a:r>
            <a:r>
              <a:rPr lang="en-US" dirty="0" smtClean="0"/>
              <a:t> </a:t>
            </a:r>
            <a:r>
              <a:rPr lang="en-US" sz="1200" b="0" i="0" u="none" strike="noStrike" kern="1200" dirty="0" smtClean="0">
                <a:solidFill>
                  <a:schemeClr val="tx1"/>
                </a:solidFill>
                <a:effectLst/>
                <a:latin typeface="+mn-lt"/>
                <a:ea typeface="+mn-ea"/>
                <a:cs typeface="+mn-cs"/>
              </a:rPr>
              <a:t>26295</a:t>
            </a:r>
            <a:r>
              <a:rPr lang="en-US" dirty="0" smtClean="0"/>
              <a:t> </a:t>
            </a:r>
            <a:r>
              <a:rPr lang="en-US" sz="1200" b="0" i="0" u="none" strike="noStrike" kern="1200" dirty="0" smtClean="0">
                <a:solidFill>
                  <a:schemeClr val="tx1"/>
                </a:solidFill>
                <a:effectLst/>
                <a:latin typeface="+mn-lt"/>
                <a:ea typeface="+mn-ea"/>
                <a:cs typeface="+mn-cs"/>
              </a:rPr>
              <a:t>12663</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Saddleback College</a:t>
            </a:r>
            <a:r>
              <a:rPr lang="en-US" dirty="0" smtClean="0"/>
              <a:t> </a:t>
            </a:r>
            <a:r>
              <a:rPr lang="en-US" sz="1200" b="0" i="0" u="none" strike="noStrike" kern="1200" dirty="0" smtClean="0">
                <a:solidFill>
                  <a:schemeClr val="tx1"/>
                </a:solidFill>
                <a:effectLst/>
                <a:latin typeface="+mn-lt"/>
                <a:ea typeface="+mn-ea"/>
                <a:cs typeface="+mn-cs"/>
              </a:rPr>
              <a:t>33140</a:t>
            </a:r>
            <a:r>
              <a:rPr lang="en-US" dirty="0" smtClean="0"/>
              <a:t> </a:t>
            </a:r>
            <a:r>
              <a:rPr lang="en-US" sz="1200" b="0" i="0" u="none" strike="noStrike" kern="1200" dirty="0" smtClean="0">
                <a:solidFill>
                  <a:schemeClr val="tx1"/>
                </a:solidFill>
                <a:effectLst/>
                <a:latin typeface="+mn-lt"/>
                <a:ea typeface="+mn-ea"/>
                <a:cs typeface="+mn-cs"/>
              </a:rPr>
              <a:t>12621</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San Diego City College</a:t>
            </a:r>
            <a:r>
              <a:rPr lang="en-US" dirty="0" smtClean="0"/>
              <a:t> </a:t>
            </a:r>
            <a:r>
              <a:rPr lang="en-US" sz="1200" b="0" i="0" u="none" strike="noStrike" kern="1200" dirty="0" smtClean="0">
                <a:solidFill>
                  <a:schemeClr val="tx1"/>
                </a:solidFill>
                <a:effectLst/>
                <a:latin typeface="+mn-lt"/>
                <a:ea typeface="+mn-ea"/>
                <a:cs typeface="+mn-cs"/>
              </a:rPr>
              <a:t>22977</a:t>
            </a:r>
            <a:r>
              <a:rPr lang="en-US" dirty="0" smtClean="0"/>
              <a:t> </a:t>
            </a:r>
            <a:r>
              <a:rPr lang="en-US" sz="1200" b="0" i="0" u="none" strike="noStrike" kern="1200" dirty="0" smtClean="0">
                <a:solidFill>
                  <a:schemeClr val="tx1"/>
                </a:solidFill>
                <a:effectLst/>
                <a:latin typeface="+mn-lt"/>
                <a:ea typeface="+mn-ea"/>
                <a:cs typeface="+mn-cs"/>
              </a:rPr>
              <a:t>7357</a:t>
            </a:r>
            <a:r>
              <a:rPr lang="en-US" dirty="0" smtClean="0"/>
              <a:t> </a:t>
            </a:r>
            <a:r>
              <a:rPr lang="en-US" sz="1200" b="0" i="0" u="none" strike="noStrike" kern="1200" dirty="0" smtClean="0">
                <a:solidFill>
                  <a:schemeClr val="tx1"/>
                </a:solidFill>
                <a:effectLst/>
                <a:latin typeface="+mn-lt"/>
                <a:ea typeface="+mn-ea"/>
                <a:cs typeface="+mn-cs"/>
              </a:rPr>
              <a:t>32%</a:t>
            </a:r>
            <a:r>
              <a:rPr lang="en-US" dirty="0" smtClean="0"/>
              <a:t> </a:t>
            </a:r>
            <a:r>
              <a:rPr lang="en-US" sz="1200" b="0" i="0" u="none" strike="noStrike" kern="1200" dirty="0" smtClean="0">
                <a:solidFill>
                  <a:schemeClr val="tx1"/>
                </a:solidFill>
                <a:effectLst/>
                <a:latin typeface="+mn-lt"/>
                <a:ea typeface="+mn-ea"/>
                <a:cs typeface="+mn-cs"/>
              </a:rPr>
              <a:t>San Diego Miramar College</a:t>
            </a:r>
            <a:r>
              <a:rPr lang="en-US" dirty="0" smtClean="0"/>
              <a:t> </a:t>
            </a:r>
            <a:r>
              <a:rPr lang="en-US" sz="1200" b="0" i="0" u="none" strike="noStrike" kern="1200" dirty="0" smtClean="0">
                <a:solidFill>
                  <a:schemeClr val="tx1"/>
                </a:solidFill>
                <a:effectLst/>
                <a:latin typeface="+mn-lt"/>
                <a:ea typeface="+mn-ea"/>
                <a:cs typeface="+mn-cs"/>
              </a:rPr>
              <a:t>23038</a:t>
            </a:r>
            <a:r>
              <a:rPr lang="en-US" dirty="0" smtClean="0"/>
              <a:t> </a:t>
            </a:r>
            <a:r>
              <a:rPr lang="en-US" sz="1200" b="0" i="0" u="none" strike="noStrike" kern="1200" dirty="0" smtClean="0">
                <a:solidFill>
                  <a:schemeClr val="tx1"/>
                </a:solidFill>
                <a:effectLst/>
                <a:latin typeface="+mn-lt"/>
                <a:ea typeface="+mn-ea"/>
                <a:cs typeface="+mn-cs"/>
              </a:rPr>
              <a:t>7066</a:t>
            </a:r>
            <a:r>
              <a:rPr lang="en-US" dirty="0" smtClean="0"/>
              <a:t> </a:t>
            </a:r>
            <a:r>
              <a:rPr lang="en-US" sz="1200" b="0" i="0" u="none" strike="noStrike" kern="1200" dirty="0" smtClean="0">
                <a:solidFill>
                  <a:schemeClr val="tx1"/>
                </a:solidFill>
                <a:effectLst/>
                <a:latin typeface="+mn-lt"/>
                <a:ea typeface="+mn-ea"/>
                <a:cs typeface="+mn-cs"/>
              </a:rPr>
              <a:t>31%</a:t>
            </a:r>
            <a:r>
              <a:rPr lang="en-US" dirty="0" smtClean="0"/>
              <a:t> </a:t>
            </a:r>
            <a:r>
              <a:rPr lang="en-US" sz="1200" b="0" i="0" u="none" strike="noStrike" kern="1200" dirty="0" smtClean="0">
                <a:solidFill>
                  <a:schemeClr val="tx1"/>
                </a:solidFill>
                <a:effectLst/>
                <a:latin typeface="+mn-lt"/>
                <a:ea typeface="+mn-ea"/>
                <a:cs typeface="+mn-cs"/>
              </a:rPr>
              <a:t>San Joaquin Delta</a:t>
            </a:r>
            <a:r>
              <a:rPr lang="en-US" dirty="0" smtClean="0"/>
              <a:t> </a:t>
            </a:r>
            <a:r>
              <a:rPr lang="en-US" sz="1200" b="0" i="0" u="none" strike="noStrike" kern="1200" dirty="0" smtClean="0">
                <a:solidFill>
                  <a:schemeClr val="tx1"/>
                </a:solidFill>
                <a:effectLst/>
                <a:latin typeface="+mn-lt"/>
                <a:ea typeface="+mn-ea"/>
                <a:cs typeface="+mn-cs"/>
              </a:rPr>
              <a:t>26150</a:t>
            </a:r>
            <a:r>
              <a:rPr lang="en-US" dirty="0" smtClean="0"/>
              <a:t> </a:t>
            </a:r>
            <a:r>
              <a:rPr lang="en-US" sz="1200" b="0" i="0" u="none" strike="noStrike" kern="1200" dirty="0" smtClean="0">
                <a:solidFill>
                  <a:schemeClr val="tx1"/>
                </a:solidFill>
                <a:effectLst/>
                <a:latin typeface="+mn-lt"/>
                <a:ea typeface="+mn-ea"/>
                <a:cs typeface="+mn-cs"/>
              </a:rPr>
              <a:t>15238</a:t>
            </a:r>
            <a:r>
              <a:rPr lang="en-US" dirty="0" smtClean="0"/>
              <a:t> </a:t>
            </a:r>
            <a:r>
              <a:rPr lang="en-US" sz="1200" b="0" i="0" u="none" strike="noStrike" kern="1200" dirty="0" smtClean="0">
                <a:solidFill>
                  <a:schemeClr val="tx1"/>
                </a:solidFill>
                <a:effectLst/>
                <a:latin typeface="+mn-lt"/>
                <a:ea typeface="+mn-ea"/>
                <a:cs typeface="+mn-cs"/>
              </a:rPr>
              <a:t>58%</a:t>
            </a:r>
            <a:r>
              <a:rPr lang="en-US" dirty="0" smtClean="0"/>
              <a:t> </a:t>
            </a:r>
            <a:r>
              <a:rPr lang="en-US" sz="1200" b="0" i="0" u="none" strike="noStrike" kern="1200" dirty="0" smtClean="0">
                <a:solidFill>
                  <a:schemeClr val="tx1"/>
                </a:solidFill>
                <a:effectLst/>
                <a:latin typeface="+mn-lt"/>
                <a:ea typeface="+mn-ea"/>
                <a:cs typeface="+mn-cs"/>
              </a:rPr>
              <a:t>Santa Barbara City College</a:t>
            </a:r>
            <a:r>
              <a:rPr lang="en-US" dirty="0" smtClean="0"/>
              <a:t> </a:t>
            </a:r>
            <a:r>
              <a:rPr lang="en-US" sz="1200" b="0" i="0" u="none" strike="noStrike" kern="1200" dirty="0" smtClean="0">
                <a:solidFill>
                  <a:schemeClr val="tx1"/>
                </a:solidFill>
                <a:effectLst/>
                <a:latin typeface="+mn-lt"/>
                <a:ea typeface="+mn-ea"/>
                <a:cs typeface="+mn-cs"/>
              </a:rPr>
              <a:t>20624</a:t>
            </a:r>
            <a:r>
              <a:rPr lang="en-US" dirty="0" smtClean="0"/>
              <a:t> </a:t>
            </a:r>
            <a:r>
              <a:rPr lang="en-US" sz="1200" b="0" i="0" u="none" strike="noStrike" kern="1200" dirty="0" smtClean="0">
                <a:solidFill>
                  <a:schemeClr val="tx1"/>
                </a:solidFill>
                <a:effectLst/>
                <a:latin typeface="+mn-lt"/>
                <a:ea typeface="+mn-ea"/>
                <a:cs typeface="+mn-cs"/>
              </a:rPr>
              <a:t>10254</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Santa Rosa Junior College</a:t>
            </a:r>
            <a:r>
              <a:rPr lang="en-US" dirty="0" smtClean="0"/>
              <a:t> </a:t>
            </a:r>
            <a:r>
              <a:rPr lang="en-US" sz="1200" b="0" i="0" u="none" strike="noStrike" kern="1200" dirty="0" smtClean="0">
                <a:solidFill>
                  <a:schemeClr val="tx1"/>
                </a:solidFill>
                <a:effectLst/>
                <a:latin typeface="+mn-lt"/>
                <a:ea typeface="+mn-ea"/>
                <a:cs typeface="+mn-cs"/>
              </a:rPr>
              <a:t>27223</a:t>
            </a:r>
            <a:r>
              <a:rPr lang="en-US" dirty="0" smtClean="0"/>
              <a:t> </a:t>
            </a:r>
            <a:r>
              <a:rPr lang="en-US" sz="1200" b="0" i="0" u="none" strike="noStrike" kern="1200" dirty="0" smtClean="0">
                <a:solidFill>
                  <a:schemeClr val="tx1"/>
                </a:solidFill>
                <a:effectLst/>
                <a:latin typeface="+mn-lt"/>
                <a:ea typeface="+mn-ea"/>
                <a:cs typeface="+mn-cs"/>
              </a:rPr>
              <a:t>10801</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a:t>
            </a:r>
            <a:r>
              <a:rPr lang="en-US" sz="1200" b="0" i="0" u="none" strike="noStrike" kern="1200" dirty="0" err="1" smtClean="0">
                <a:solidFill>
                  <a:schemeClr val="tx1"/>
                </a:solidFill>
                <a:effectLst/>
                <a:latin typeface="+mn-lt"/>
                <a:ea typeface="+mn-ea"/>
                <a:cs typeface="+mn-cs"/>
              </a:rPr>
              <a:t>Sequias</a:t>
            </a:r>
            <a:r>
              <a:rPr lang="en-US" dirty="0" smtClean="0"/>
              <a:t> </a:t>
            </a:r>
            <a:r>
              <a:rPr lang="en-US" sz="1200" b="0" i="0" u="none" strike="noStrike" kern="1200" dirty="0" smtClean="0">
                <a:solidFill>
                  <a:schemeClr val="tx1"/>
                </a:solidFill>
                <a:effectLst/>
                <a:latin typeface="+mn-lt"/>
                <a:ea typeface="+mn-ea"/>
                <a:cs typeface="+mn-cs"/>
              </a:rPr>
              <a:t>16379</a:t>
            </a:r>
            <a:r>
              <a:rPr lang="en-US" dirty="0" smtClean="0"/>
              <a:t> </a:t>
            </a:r>
            <a:r>
              <a:rPr lang="en-US" sz="1200" b="0" i="0" u="none" strike="noStrike" kern="1200" dirty="0" smtClean="0">
                <a:solidFill>
                  <a:schemeClr val="tx1"/>
                </a:solidFill>
                <a:effectLst/>
                <a:latin typeface="+mn-lt"/>
                <a:ea typeface="+mn-ea"/>
                <a:cs typeface="+mn-cs"/>
              </a:rPr>
              <a:t>8581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Sierra College</a:t>
            </a:r>
            <a:r>
              <a:rPr lang="en-US" dirty="0" smtClean="0"/>
              <a:t> </a:t>
            </a:r>
            <a:r>
              <a:rPr lang="en-US" sz="1200" b="0" i="0" u="none" strike="noStrike" kern="1200" dirty="0" smtClean="0">
                <a:solidFill>
                  <a:schemeClr val="tx1"/>
                </a:solidFill>
                <a:effectLst/>
                <a:latin typeface="+mn-lt"/>
                <a:ea typeface="+mn-ea"/>
                <a:cs typeface="+mn-cs"/>
              </a:rPr>
              <a:t>25731</a:t>
            </a:r>
            <a:r>
              <a:rPr lang="en-US" dirty="0" smtClean="0"/>
              <a:t> </a:t>
            </a:r>
            <a:r>
              <a:rPr lang="en-US" sz="1200" b="0" i="0" u="none" strike="noStrike" kern="1200" dirty="0" smtClean="0">
                <a:solidFill>
                  <a:schemeClr val="tx1"/>
                </a:solidFill>
                <a:effectLst/>
                <a:latin typeface="+mn-lt"/>
                <a:ea typeface="+mn-ea"/>
                <a:cs typeface="+mn-cs"/>
              </a:rPr>
              <a:t>11966</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Bernandino</a:t>
            </a:r>
            <a:r>
              <a:rPr lang="en-US" sz="1200" b="0" i="0" u="none" strike="noStrike" kern="1200" dirty="0" smtClean="0">
                <a:solidFill>
                  <a:schemeClr val="tx1"/>
                </a:solidFill>
                <a:effectLst/>
                <a:latin typeface="+mn-lt"/>
                <a:ea typeface="+mn-ea"/>
                <a:cs typeface="+mn-cs"/>
              </a:rPr>
              <a:t> Valley College</a:t>
            </a:r>
            <a:r>
              <a:rPr lang="en-US" dirty="0" smtClean="0"/>
              <a:t> </a:t>
            </a:r>
            <a:r>
              <a:rPr lang="en-US" sz="1200" b="0" i="0" u="none" strike="noStrike" kern="1200" dirty="0" smtClean="0">
                <a:solidFill>
                  <a:schemeClr val="tx1"/>
                </a:solidFill>
                <a:effectLst/>
                <a:latin typeface="+mn-lt"/>
                <a:ea typeface="+mn-ea"/>
                <a:cs typeface="+mn-cs"/>
              </a:rPr>
              <a:t>20297</a:t>
            </a:r>
            <a:r>
              <a:rPr lang="en-US" dirty="0" smtClean="0"/>
              <a:t> </a:t>
            </a:r>
            <a:r>
              <a:rPr lang="en-US" sz="1200" b="0" i="0" u="none" strike="noStrike" kern="1200" dirty="0" smtClean="0">
                <a:solidFill>
                  <a:schemeClr val="tx1"/>
                </a:solidFill>
                <a:effectLst/>
                <a:latin typeface="+mn-lt"/>
                <a:ea typeface="+mn-ea"/>
                <a:cs typeface="+mn-cs"/>
              </a:rPr>
              <a:t>9178</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Southwestern College</a:t>
            </a:r>
            <a:r>
              <a:rPr lang="en-US" dirty="0" smtClean="0"/>
              <a:t> </a:t>
            </a:r>
            <a:r>
              <a:rPr lang="en-US" sz="1200" b="0" i="0" u="none" strike="noStrike" kern="1200" dirty="0" smtClean="0">
                <a:solidFill>
                  <a:schemeClr val="tx1"/>
                </a:solidFill>
                <a:effectLst/>
                <a:latin typeface="+mn-lt"/>
                <a:ea typeface="+mn-ea"/>
                <a:cs typeface="+mn-cs"/>
              </a:rPr>
              <a:t>26197</a:t>
            </a:r>
            <a:r>
              <a:rPr lang="en-US" dirty="0" smtClean="0"/>
              <a:t> </a:t>
            </a:r>
            <a:r>
              <a:rPr lang="en-US" sz="1200" b="0" i="0" u="none" strike="noStrike" kern="1200" dirty="0" smtClean="0">
                <a:solidFill>
                  <a:schemeClr val="tx1"/>
                </a:solidFill>
                <a:effectLst/>
                <a:latin typeface="+mn-lt"/>
                <a:ea typeface="+mn-ea"/>
                <a:cs typeface="+mn-cs"/>
              </a:rPr>
              <a:t>12541</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Ventura College</a:t>
            </a:r>
            <a:r>
              <a:rPr lang="en-US" dirty="0" smtClean="0"/>
              <a:t> </a:t>
            </a:r>
            <a:r>
              <a:rPr lang="en-US" sz="1200" b="0" i="0" u="none" strike="noStrike" kern="1200" dirty="0" smtClean="0">
                <a:solidFill>
                  <a:schemeClr val="tx1"/>
                </a:solidFill>
                <a:effectLst/>
                <a:latin typeface="+mn-lt"/>
                <a:ea typeface="+mn-ea"/>
                <a:cs typeface="+mn-cs"/>
              </a:rPr>
              <a:t>18487</a:t>
            </a:r>
            <a:r>
              <a:rPr lang="en-US" dirty="0" smtClean="0"/>
              <a:t> </a:t>
            </a:r>
            <a:r>
              <a:rPr lang="en-US" sz="1200" b="0" i="0" u="none" strike="noStrike" kern="1200" dirty="0" smtClean="0">
                <a:solidFill>
                  <a:schemeClr val="tx1"/>
                </a:solidFill>
                <a:effectLst/>
                <a:latin typeface="+mn-lt"/>
                <a:ea typeface="+mn-ea"/>
                <a:cs typeface="+mn-cs"/>
              </a:rPr>
              <a:t>7669</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Victor Valley</a:t>
            </a:r>
            <a:r>
              <a:rPr lang="en-US" dirty="0" smtClean="0"/>
              <a:t> </a:t>
            </a:r>
            <a:r>
              <a:rPr lang="en-US" sz="1200" b="0" i="0" u="none" strike="noStrike" kern="1200" dirty="0" smtClean="0">
                <a:solidFill>
                  <a:schemeClr val="tx1"/>
                </a:solidFill>
                <a:effectLst/>
                <a:latin typeface="+mn-lt"/>
                <a:ea typeface="+mn-ea"/>
                <a:cs typeface="+mn-cs"/>
              </a:rPr>
              <a:t>17862</a:t>
            </a:r>
            <a:r>
              <a:rPr lang="en-US" dirty="0" smtClean="0"/>
              <a:t> </a:t>
            </a:r>
            <a:r>
              <a:rPr lang="en-US" sz="1200" b="0" i="0" u="none" strike="noStrike" kern="1200" dirty="0" smtClean="0">
                <a:solidFill>
                  <a:schemeClr val="tx1"/>
                </a:solidFill>
                <a:effectLst/>
                <a:latin typeface="+mn-lt"/>
                <a:ea typeface="+mn-ea"/>
                <a:cs typeface="+mn-cs"/>
              </a:rPr>
              <a:t>8365</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Norco College</a:t>
            </a:r>
            <a:r>
              <a:rPr lang="en-US" dirty="0" smtClean="0"/>
              <a:t> </a:t>
            </a:r>
            <a:r>
              <a:rPr lang="en-US" sz="1200" b="0" i="0" u="none" strike="noStrike" kern="1200" dirty="0" smtClean="0">
                <a:solidFill>
                  <a:schemeClr val="tx1"/>
                </a:solidFill>
                <a:effectLst/>
                <a:latin typeface="+mn-lt"/>
                <a:ea typeface="+mn-ea"/>
                <a:cs typeface="+mn-cs"/>
              </a:rPr>
              <a:t>17543</a:t>
            </a:r>
            <a:r>
              <a:rPr lang="en-US" dirty="0" smtClean="0"/>
              <a:t> </a:t>
            </a:r>
            <a:r>
              <a:rPr lang="en-US" sz="1200" b="0" i="0" u="none" strike="noStrike" kern="1200" dirty="0" smtClean="0">
                <a:solidFill>
                  <a:schemeClr val="tx1"/>
                </a:solidFill>
                <a:effectLst/>
                <a:latin typeface="+mn-lt"/>
                <a:ea typeface="+mn-ea"/>
                <a:cs typeface="+mn-cs"/>
              </a:rPr>
              <a:t>6319</a:t>
            </a:r>
            <a:r>
              <a:rPr lang="en-US" dirty="0" smtClean="0"/>
              <a:t> </a:t>
            </a:r>
            <a:r>
              <a:rPr lang="en-US" sz="1200" b="0" i="0" u="none" strike="noStrike" kern="1200" dirty="0" smtClean="0">
                <a:solidFill>
                  <a:schemeClr val="tx1"/>
                </a:solidFill>
                <a:effectLst/>
                <a:latin typeface="+mn-lt"/>
                <a:ea typeface="+mn-ea"/>
                <a:cs typeface="+mn-cs"/>
              </a:rPr>
              <a:t>36%</a:t>
            </a:r>
            <a:r>
              <a:rPr lang="en-US" dirty="0" smtClean="0"/>
              <a:t> </a:t>
            </a:r>
            <a:r>
              <a:rPr lang="en-US" sz="1200" b="0" i="0" u="none" strike="noStrike" kern="1200" dirty="0" err="1" smtClean="0">
                <a:solidFill>
                  <a:schemeClr val="tx1"/>
                </a:solidFill>
                <a:effectLst/>
                <a:latin typeface="+mn-lt"/>
                <a:ea typeface="+mn-ea"/>
                <a:cs typeface="+mn-cs"/>
              </a:rPr>
              <a:t>Averege</a:t>
            </a:r>
            <a:r>
              <a:rPr lang="en-US" sz="1200" b="0" i="0" u="none" strike="noStrike" kern="1200" dirty="0" smtClean="0">
                <a:solidFill>
                  <a:schemeClr val="tx1"/>
                </a:solidFill>
                <a:effectLst/>
                <a:latin typeface="+mn-lt"/>
                <a:ea typeface="+mn-ea"/>
                <a:cs typeface="+mn-cs"/>
              </a:rPr>
              <a:t> of 38 similar CCCs</a:t>
            </a:r>
            <a:r>
              <a:rPr lang="en-US" dirty="0" smtClean="0"/>
              <a:t> </a:t>
            </a:r>
            <a:r>
              <a:rPr lang="en-US" sz="1200" b="0" i="0" u="none" strike="noStrike" kern="1200" dirty="0" smtClean="0">
                <a:solidFill>
                  <a:schemeClr val="tx1"/>
                </a:solidFill>
                <a:effectLst/>
                <a:latin typeface="+mn-lt"/>
                <a:ea typeface="+mn-ea"/>
                <a:cs typeface="+mn-cs"/>
              </a:rPr>
              <a:t>22185</a:t>
            </a:r>
            <a:r>
              <a:rPr lang="en-US" dirty="0" smtClean="0"/>
              <a:t> </a:t>
            </a:r>
            <a:r>
              <a:rPr lang="en-US" sz="1200" b="0" i="0" u="none" strike="noStrike" kern="1200" dirty="0" smtClean="0">
                <a:solidFill>
                  <a:schemeClr val="tx1"/>
                </a:solidFill>
                <a:effectLst/>
                <a:latin typeface="+mn-lt"/>
                <a:ea typeface="+mn-ea"/>
                <a:cs typeface="+mn-cs"/>
              </a:rPr>
              <a:t>9453</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843014</a:t>
            </a:r>
            <a:r>
              <a:rPr lang="en-US" dirty="0" smtClean="0"/>
              <a:t> </a:t>
            </a:r>
            <a:r>
              <a:rPr lang="en-US" sz="1200" b="0" i="0" u="none" strike="noStrike" kern="1200" dirty="0" smtClean="0">
                <a:solidFill>
                  <a:schemeClr val="tx1"/>
                </a:solidFill>
                <a:effectLst/>
                <a:latin typeface="+mn-lt"/>
                <a:ea typeface="+mn-ea"/>
                <a:cs typeface="+mn-cs"/>
              </a:rPr>
              <a:t>359212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26</a:t>
            </a:fld>
            <a:endParaRPr lang="en-US"/>
          </a:p>
        </p:txBody>
      </p:sp>
    </p:spTree>
    <p:extLst>
      <p:ext uri="{BB962C8B-B14F-4D97-AF65-F5344CB8AC3E}">
        <p14:creationId xmlns:p14="http://schemas.microsoft.com/office/powerpoint/2010/main" val="103963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27</a:t>
            </a:fld>
            <a:endParaRPr lang="en-US"/>
          </a:p>
        </p:txBody>
      </p:sp>
    </p:spTree>
    <p:extLst>
      <p:ext uri="{BB962C8B-B14F-4D97-AF65-F5344CB8AC3E}">
        <p14:creationId xmlns:p14="http://schemas.microsoft.com/office/powerpoint/2010/main" val="13371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file:///C:/Users/engelk/OneDrive%20-%20San%20Mateo%20County%20Community%20College%20District/Enrollment%20Management/FA19FA20%20Sankey.html</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30</a:t>
            </a:fld>
            <a:endParaRPr lang="en-US"/>
          </a:p>
        </p:txBody>
      </p:sp>
    </p:spTree>
    <p:extLst>
      <p:ext uri="{BB962C8B-B14F-4D97-AF65-F5344CB8AC3E}">
        <p14:creationId xmlns:p14="http://schemas.microsoft.com/office/powerpoint/2010/main" val="226901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PBC approved framework for Interest Areas</a:t>
            </a:r>
            <a:r>
              <a:rPr lang="en-US" baseline="0" dirty="0" smtClean="0"/>
              <a:t> and Success Teams</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71</a:t>
            </a:fld>
            <a:endParaRPr lang="en-US"/>
          </a:p>
        </p:txBody>
      </p:sp>
    </p:spTree>
    <p:extLst>
      <p:ext uri="{BB962C8B-B14F-4D97-AF65-F5344CB8AC3E}">
        <p14:creationId xmlns:p14="http://schemas.microsoft.com/office/powerpoint/2010/main" val="300533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file:///C:/Users/engelk/AppData/Local/Microsoft/Windows/INetCache/Content.Outlook/DTZTF8UJ/Fall_2020_Sankey.html</a:t>
            </a:r>
          </a:p>
          <a:p>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75</a:t>
            </a:fld>
            <a:endParaRPr lang="en-US"/>
          </a:p>
        </p:txBody>
      </p:sp>
    </p:spTree>
    <p:extLst>
      <p:ext uri="{BB962C8B-B14F-4D97-AF65-F5344CB8AC3E}">
        <p14:creationId xmlns:p14="http://schemas.microsoft.com/office/powerpoint/2010/main" val="411964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6016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4156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24288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059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38963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5462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405513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3088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6735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935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0197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3464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189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063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920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638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07244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8/12/2021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04367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mdailyjournal.com/news/local/san-mateo-county-leaders-seek-more-child-care-solutions/article_bfec1a78-ca6d-11eb-8984-1bf8d035f692.html" TargetMode="External"/><Relationship Id="rId2" Type="http://schemas.openxmlformats.org/officeDocument/2006/relationships/hyperlink" Target="https://www.bls.gov/eag/eag.ca_sanfrancisco_md.htm" TargetMode="External"/><Relationship Id="rId1" Type="http://schemas.openxmlformats.org/officeDocument/2006/relationships/slideLayout" Target="../slideLayouts/slideLayout2.xml"/><Relationship Id="rId4" Type="http://schemas.openxmlformats.org/officeDocument/2006/relationships/hyperlink" Target="https://jointventure.us10.list-manage.com/track/click?u=de8174c18d33b244186d3aca8&amp;id=f2ad194493&amp;e=17cef070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nadacollege.edu/prie/Data-Dashboards.php" TargetMode="External"/><Relationship Id="rId2" Type="http://schemas.openxmlformats.org/officeDocument/2006/relationships/hyperlink" Target="https://canadacollege.edu/prie/College%20Scorecard-%20institution%20set%20standards%20and%20metrics%20-%20adopted%20by%20PBC%20Nov%2018%202020.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51.emf"/><Relationship Id="rId18" Type="http://schemas.openxmlformats.org/officeDocument/2006/relationships/customXml" Target="../ink/ink10.xml"/><Relationship Id="rId3" Type="http://schemas.openxmlformats.org/officeDocument/2006/relationships/image" Target="../media/image46.emf"/><Relationship Id="rId21" Type="http://schemas.openxmlformats.org/officeDocument/2006/relationships/image" Target="../media/image55.emf"/><Relationship Id="rId7" Type="http://schemas.openxmlformats.org/officeDocument/2006/relationships/image" Target="../media/image48.emf"/><Relationship Id="rId12" Type="http://schemas.openxmlformats.org/officeDocument/2006/relationships/customXml" Target="../ink/ink7.xml"/><Relationship Id="rId17" Type="http://schemas.openxmlformats.org/officeDocument/2006/relationships/image" Target="../media/image53.emf"/><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50.emf"/><Relationship Id="rId5" Type="http://schemas.openxmlformats.org/officeDocument/2006/relationships/image" Target="../media/image47.emf"/><Relationship Id="rId15" Type="http://schemas.openxmlformats.org/officeDocument/2006/relationships/image" Target="../media/image52.emf"/><Relationship Id="rId23" Type="http://schemas.openxmlformats.org/officeDocument/2006/relationships/image" Target="../media/image56.emf"/><Relationship Id="rId10" Type="http://schemas.openxmlformats.org/officeDocument/2006/relationships/customXml" Target="../ink/ink6.xml"/><Relationship Id="rId19" Type="http://schemas.openxmlformats.org/officeDocument/2006/relationships/image" Target="../media/image54.emf"/><Relationship Id="rId4" Type="http://schemas.openxmlformats.org/officeDocument/2006/relationships/customXml" Target="../ink/ink3.xml"/><Relationship Id="rId9" Type="http://schemas.openxmlformats.org/officeDocument/2006/relationships/image" Target="../media/image49.emf"/><Relationship Id="rId14" Type="http://schemas.openxmlformats.org/officeDocument/2006/relationships/customXml" Target="../ink/ink8.xml"/><Relationship Id="rId22" Type="http://schemas.openxmlformats.org/officeDocument/2006/relationships/customXml" Target="../ink/ink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file:///C:\Users\engelk\OneDrive%20-%20San%20Mateo%20County%20Community%20College%20District\Enrollment%20Management\FA19FA20%20Sanke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chart" Target="../charts/chart13.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chart" Target="../charts/chart21.xml"/><Relationship Id="rId4" Type="http://schemas.openxmlformats.org/officeDocument/2006/relationships/chart" Target="../charts/char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s://canadacollege.edu/plans/index.php" TargetMode="External"/><Relationship Id="rId4" Type="http://schemas.openxmlformats.org/officeDocument/2006/relationships/diagramData" Target="../diagrams/data4.xml"/><Relationship Id="rId9" Type="http://schemas.openxmlformats.org/officeDocument/2006/relationships/hyperlink" Target="https://canadacollege.edu/prie/canada-collaborates.php"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file:///C:\Users\engelk\AppData\Local\Microsoft\Windows\INetCache\Content.Outlook\DTZTF8UJ\Fall_2020_Sankey.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23.xml"/><Relationship Id="rId4" Type="http://schemas.openxmlformats.org/officeDocument/2006/relationships/chart" Target="../charts/chart22.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chart" Target="../charts/chart2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chart" Target="../charts/chart25.xml"/></Relationships>
</file>

<file path=ppt/slides/_rels/slide9.xml.rels><?xml version="1.0" encoding="UTF-8" standalone="yes"?>
<Relationships xmlns="http://schemas.openxmlformats.org/package/2006/relationships"><Relationship Id="rId3" Type="http://schemas.openxmlformats.org/officeDocument/2006/relationships/hyperlink" Target="https://canadacollege.edu/emp/meetings.php" TargetMode="External"/><Relationship Id="rId2" Type="http://schemas.openxmlformats.org/officeDocument/2006/relationships/hyperlink" Target="https://canadacollege.edu/emp/index.php" TargetMode="External"/><Relationship Id="rId1" Type="http://schemas.openxmlformats.org/officeDocument/2006/relationships/slideLayout" Target="../slideLayouts/slideLayout2.xml"/><Relationship Id="rId4" Type="http://schemas.openxmlformats.org/officeDocument/2006/relationships/hyperlink" Target="https://canadacollege.edu/emp/emp-data.php"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63773" y="1738865"/>
            <a:ext cx="2976211" cy="3386667"/>
          </a:xfrm>
        </p:spPr>
        <p:txBody>
          <a:bodyPr/>
          <a:lstStyle/>
          <a:p>
            <a:r>
              <a:rPr lang="en-US" sz="4000" dirty="0">
                <a:solidFill>
                  <a:schemeClr val="tx1"/>
                </a:solidFill>
              </a:rPr>
              <a:t>Leadership Retreat</a:t>
            </a:r>
            <a:br>
              <a:rPr lang="en-US" sz="4000" dirty="0">
                <a:solidFill>
                  <a:schemeClr val="tx1"/>
                </a:solidFill>
              </a:rPr>
            </a:br>
            <a:r>
              <a:rPr lang="en-US" sz="4000" dirty="0">
                <a:solidFill>
                  <a:schemeClr val="tx1"/>
                </a:solidFill>
              </a:rPr>
              <a:t/>
            </a:r>
            <a:br>
              <a:rPr lang="en-US" sz="4000" dirty="0">
                <a:solidFill>
                  <a:schemeClr val="tx1"/>
                </a:solidFill>
              </a:rPr>
            </a:br>
            <a:r>
              <a:rPr lang="en-US" sz="2800" dirty="0">
                <a:solidFill>
                  <a:schemeClr val="tx1"/>
                </a:solidFill>
              </a:rPr>
              <a:t>August 12, 2021</a:t>
            </a:r>
          </a:p>
        </p:txBody>
      </p:sp>
      <p:pic>
        <p:nvPicPr>
          <p:cNvPr id="6" name="Picture 2" descr="589BD165-63DC-4EFB-90C8-6954760F8772-L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3" y="22250"/>
            <a:ext cx="9093198" cy="68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7904" y="235502"/>
            <a:ext cx="2647950" cy="1190625"/>
          </a:xfrm>
          <a:prstGeom prst="rect">
            <a:avLst/>
          </a:prstGeom>
        </p:spPr>
      </p:pic>
    </p:spTree>
    <p:extLst>
      <p:ext uri="{BB962C8B-B14F-4D97-AF65-F5344CB8AC3E}">
        <p14:creationId xmlns:p14="http://schemas.microsoft.com/office/powerpoint/2010/main" val="41002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Master </a:t>
            </a:r>
            <a:r>
              <a:rPr lang="en-US" dirty="0" smtClean="0"/>
              <a:t>Planning:  Considerations</a:t>
            </a:r>
            <a:endParaRPr lang="en-US" dirty="0"/>
          </a:p>
        </p:txBody>
      </p:sp>
      <p:sp>
        <p:nvSpPr>
          <p:cNvPr id="3" name="Content Placeholder 2"/>
          <p:cNvSpPr>
            <a:spLocks noGrp="1"/>
          </p:cNvSpPr>
          <p:nvPr>
            <p:ph idx="1"/>
          </p:nvPr>
        </p:nvSpPr>
        <p:spPr>
          <a:xfrm>
            <a:off x="913795" y="1732449"/>
            <a:ext cx="10353762" cy="4745353"/>
          </a:xfrm>
        </p:spPr>
        <p:txBody>
          <a:bodyPr>
            <a:normAutofit lnSpcReduction="10000"/>
          </a:bodyPr>
          <a:lstStyle/>
          <a:p>
            <a:pPr marL="36900" lvl="0" indent="0">
              <a:buNone/>
            </a:pPr>
            <a:r>
              <a:rPr lang="en-US" sz="2800" b="1" dirty="0" smtClean="0">
                <a:effectLst/>
              </a:rPr>
              <a:t>Changes </a:t>
            </a:r>
            <a:r>
              <a:rPr lang="en-US" sz="2800" b="1" dirty="0">
                <a:effectLst/>
              </a:rPr>
              <a:t>in our external </a:t>
            </a:r>
            <a:r>
              <a:rPr lang="en-US" sz="2800" b="1" dirty="0" smtClean="0">
                <a:effectLst/>
              </a:rPr>
              <a:t>environment</a:t>
            </a:r>
          </a:p>
          <a:p>
            <a:r>
              <a:rPr lang="en-US" sz="2200" dirty="0" smtClean="0">
                <a:effectLst/>
              </a:rPr>
              <a:t>Socio-economic shifts</a:t>
            </a:r>
          </a:p>
          <a:p>
            <a:r>
              <a:rPr lang="en-US" sz="2200" dirty="0" smtClean="0">
                <a:effectLst/>
              </a:rPr>
              <a:t>Demographic shifts</a:t>
            </a:r>
          </a:p>
          <a:p>
            <a:r>
              <a:rPr lang="en-US" sz="2200" dirty="0" smtClean="0">
                <a:effectLst/>
              </a:rPr>
              <a:t>Changing student preferences </a:t>
            </a:r>
          </a:p>
          <a:p>
            <a:r>
              <a:rPr lang="en-US" sz="2200" dirty="0" smtClean="0">
                <a:effectLst/>
              </a:rPr>
              <a:t>Technology and the future of online teaching and learning</a:t>
            </a:r>
            <a:endParaRPr lang="en-US" sz="2200" dirty="0">
              <a:effectLst/>
            </a:endParaRPr>
          </a:p>
          <a:p>
            <a:pPr marL="36900" lvl="0" indent="0">
              <a:buNone/>
            </a:pPr>
            <a:endParaRPr lang="en-US" sz="1200" dirty="0" smtClean="0">
              <a:effectLst/>
            </a:endParaRPr>
          </a:p>
          <a:p>
            <a:pPr marL="36900" lvl="0" indent="0">
              <a:buNone/>
            </a:pPr>
            <a:r>
              <a:rPr lang="en-US" sz="2800" b="1" dirty="0" smtClean="0">
                <a:effectLst/>
              </a:rPr>
              <a:t>Understanding </a:t>
            </a:r>
            <a:r>
              <a:rPr lang="en-US" sz="2800" b="1" dirty="0">
                <a:effectLst/>
              </a:rPr>
              <a:t>our internal </a:t>
            </a:r>
            <a:r>
              <a:rPr lang="en-US" sz="2800" b="1" dirty="0" smtClean="0">
                <a:effectLst/>
              </a:rPr>
              <a:t>environment</a:t>
            </a:r>
          </a:p>
          <a:p>
            <a:r>
              <a:rPr lang="en-US" sz="2200" dirty="0" smtClean="0">
                <a:effectLst/>
              </a:rPr>
              <a:t>Cañada’s </a:t>
            </a:r>
            <a:r>
              <a:rPr lang="en-US" sz="2200" dirty="0" smtClean="0">
                <a:effectLst/>
              </a:rPr>
              <a:t>enrollment</a:t>
            </a:r>
            <a:endParaRPr lang="en-US" sz="2200" dirty="0" smtClean="0">
              <a:effectLst/>
            </a:endParaRPr>
          </a:p>
          <a:p>
            <a:r>
              <a:rPr lang="en-US" sz="2200" dirty="0" smtClean="0">
                <a:effectLst/>
              </a:rPr>
              <a:t>Who are our students?  Understanding different student journeys</a:t>
            </a:r>
          </a:p>
          <a:p>
            <a:r>
              <a:rPr lang="en-US" sz="2200" dirty="0" smtClean="0">
                <a:effectLst/>
              </a:rPr>
              <a:t>Key factors to effectively serve the changing needs of our community</a:t>
            </a:r>
          </a:p>
        </p:txBody>
      </p:sp>
    </p:spTree>
    <p:extLst>
      <p:ext uri="{BB962C8B-B14F-4D97-AF65-F5344CB8AC3E}">
        <p14:creationId xmlns:p14="http://schemas.microsoft.com/office/powerpoint/2010/main" val="356993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our external environment</a:t>
            </a:r>
          </a:p>
        </p:txBody>
      </p:sp>
      <p:sp>
        <p:nvSpPr>
          <p:cNvPr id="3" name="Content Placeholder 2"/>
          <p:cNvSpPr>
            <a:spLocks noGrp="1"/>
          </p:cNvSpPr>
          <p:nvPr>
            <p:ph idx="1"/>
          </p:nvPr>
        </p:nvSpPr>
        <p:spPr/>
        <p:txBody>
          <a:bodyPr/>
          <a:lstStyle/>
          <a:p>
            <a:pPr marL="36900" indent="0">
              <a:buNone/>
            </a:pPr>
            <a:r>
              <a:rPr lang="en-US" sz="2800" dirty="0" smtClean="0"/>
              <a:t>COVID has exacerbated unsustainable trends in our service area:</a:t>
            </a:r>
          </a:p>
          <a:p>
            <a:pPr lvl="1"/>
            <a:r>
              <a:rPr lang="en-US" sz="2400" dirty="0" smtClean="0"/>
              <a:t>Housing is even less </a:t>
            </a:r>
            <a:r>
              <a:rPr lang="en-US" sz="2400" dirty="0" smtClean="0"/>
              <a:t>affordable (displacement is real)</a:t>
            </a:r>
            <a:endParaRPr lang="en-US" sz="2400" dirty="0" smtClean="0"/>
          </a:p>
          <a:p>
            <a:pPr lvl="1"/>
            <a:r>
              <a:rPr lang="en-US" sz="2400" dirty="0" smtClean="0"/>
              <a:t>Employment is resurging but more slowly for low and middle-income </a:t>
            </a:r>
            <a:r>
              <a:rPr lang="en-US" sz="2400" dirty="0" smtClean="0"/>
              <a:t>workers</a:t>
            </a:r>
          </a:p>
          <a:p>
            <a:pPr lvl="1"/>
            <a:r>
              <a:rPr lang="en-US" sz="2400" dirty="0" smtClean="0"/>
              <a:t>Types of occupations in demand in our region are changing</a:t>
            </a:r>
            <a:endParaRPr lang="en-US" sz="2400" dirty="0" smtClean="0"/>
          </a:p>
          <a:p>
            <a:pPr lvl="1"/>
            <a:r>
              <a:rPr lang="en-US" sz="2400" dirty="0" smtClean="0"/>
              <a:t>Wages are rising slightly, but so is the </a:t>
            </a:r>
            <a:r>
              <a:rPr lang="en-US" sz="2400" dirty="0" smtClean="0">
                <a:hlinkClick r:id="rId2"/>
              </a:rPr>
              <a:t>Consumer Price Index</a:t>
            </a:r>
            <a:r>
              <a:rPr lang="en-US" sz="2400" dirty="0" smtClean="0"/>
              <a:t>.</a:t>
            </a:r>
          </a:p>
          <a:p>
            <a:pPr lvl="1"/>
            <a:r>
              <a:rPr lang="en-US" sz="2400" dirty="0">
                <a:hlinkClick r:id="rId3"/>
              </a:rPr>
              <a:t>Childcare is less </a:t>
            </a:r>
            <a:r>
              <a:rPr lang="en-US" sz="2400" dirty="0" smtClean="0">
                <a:hlinkClick r:id="rId3"/>
              </a:rPr>
              <a:t>available</a:t>
            </a:r>
            <a:endParaRPr lang="en-US" sz="2400" dirty="0" smtClean="0"/>
          </a:p>
          <a:p>
            <a:pPr lvl="1"/>
            <a:r>
              <a:rPr lang="en-US" sz="2400" dirty="0" smtClean="0"/>
              <a:t>Student preferences regarding higher education are shifting</a:t>
            </a:r>
            <a:endParaRPr lang="en-US" sz="2400" dirty="0"/>
          </a:p>
          <a:p>
            <a:pPr lvl="1"/>
            <a:endParaRPr lang="en-US" sz="2400" dirty="0" smtClean="0"/>
          </a:p>
          <a:p>
            <a:pPr lvl="1"/>
            <a:endParaRPr lang="en-US" dirty="0" smtClean="0"/>
          </a:p>
          <a:p>
            <a:pPr lvl="1"/>
            <a:endParaRPr lang="en-US" dirty="0" smtClean="0"/>
          </a:p>
          <a:p>
            <a:pPr marL="450000" lvl="1" indent="0">
              <a:buNone/>
            </a:pPr>
            <a:endParaRPr lang="en-US" dirty="0"/>
          </a:p>
        </p:txBody>
      </p:sp>
      <p:sp>
        <p:nvSpPr>
          <p:cNvPr id="4" name="TextBox 3"/>
          <p:cNvSpPr txBox="1"/>
          <p:nvPr/>
        </p:nvSpPr>
        <p:spPr>
          <a:xfrm>
            <a:off x="735725" y="6194772"/>
            <a:ext cx="10857186" cy="461665"/>
          </a:xfrm>
          <a:prstGeom prst="rect">
            <a:avLst/>
          </a:prstGeom>
          <a:noFill/>
        </p:spPr>
        <p:txBody>
          <a:bodyPr wrap="square" rtlCol="0">
            <a:spAutoFit/>
          </a:bodyPr>
          <a:lstStyle/>
          <a:p>
            <a:r>
              <a:rPr lang="en-US" sz="1200" dirty="0"/>
              <a:t>Sources:  </a:t>
            </a:r>
            <a:r>
              <a:rPr lang="en-US" sz="1200" dirty="0">
                <a:hlinkClick r:id="rId4"/>
              </a:rPr>
              <a:t>https://</a:t>
            </a:r>
            <a:r>
              <a:rPr lang="en-US" sz="1200" dirty="0" smtClean="0">
                <a:hlinkClick r:id="rId4"/>
              </a:rPr>
              <a:t>jointventure.us10.list-manage.com/track/click?u=de8174c18d33b244186d3aca8&amp;id=f2ad194493&amp;e=17cef07094</a:t>
            </a:r>
            <a:r>
              <a:rPr lang="en-US" sz="1200" dirty="0" smtClean="0"/>
              <a:t>; https</a:t>
            </a:r>
            <a:r>
              <a:rPr lang="en-US" sz="1200" dirty="0"/>
              <a:t>://www.smdailyjournal.com/news/local/san-mateo-county-leaders-seek-more-child-care-solutions/article_bfec1a78-ca6d-11eb-8984-1bf8d035f692.html</a:t>
            </a:r>
          </a:p>
        </p:txBody>
      </p:sp>
    </p:spTree>
    <p:extLst>
      <p:ext uri="{BB962C8B-B14F-4D97-AF65-F5344CB8AC3E}">
        <p14:creationId xmlns:p14="http://schemas.microsoft.com/office/powerpoint/2010/main" val="158514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Approximately 1/3 of SMCCCD students expect to work more than 20 hours per week in Fall 2021</a:t>
            </a:r>
          </a:p>
        </p:txBody>
      </p:sp>
      <p:sp>
        <p:nvSpPr>
          <p:cNvPr id="8" name="TextBox 7">
            <a:extLst>
              <a:ext uri="{FF2B5EF4-FFF2-40B4-BE49-F238E27FC236}">
                <a16:creationId xmlns:a16="http://schemas.microsoft.com/office/drawing/2014/main" id="{D9561A41-F05D-47D6-8BE6-513361F31EBB}"/>
              </a:ext>
            </a:extLst>
          </p:cNvPr>
          <p:cNvSpPr txBox="1"/>
          <p:nvPr/>
        </p:nvSpPr>
        <p:spPr>
          <a:xfrm>
            <a:off x="354995" y="1395963"/>
            <a:ext cx="11602112" cy="430887"/>
          </a:xfrm>
          <a:prstGeom prst="rect">
            <a:avLst/>
          </a:prstGeom>
          <a:noFill/>
        </p:spPr>
        <p:txBody>
          <a:bodyPr wrap="square" rtlCol="0">
            <a:spAutoFit/>
          </a:bodyPr>
          <a:lstStyle/>
          <a:p>
            <a:r>
              <a:rPr lang="en-US" sz="2200" i="1" dirty="0"/>
              <a:t>Q: If you do return to college in the Fall of 2021, how many hours do you anticipate working for pay?</a:t>
            </a:r>
          </a:p>
        </p:txBody>
      </p:sp>
      <p:pic>
        <p:nvPicPr>
          <p:cNvPr id="6" name="Picture 5">
            <a:extLst>
              <a:ext uri="{FF2B5EF4-FFF2-40B4-BE49-F238E27FC236}">
                <a16:creationId xmlns:a16="http://schemas.microsoft.com/office/drawing/2014/main" id="{83AD9BB0-A24D-49C4-9256-E7DCA1B037A8}"/>
              </a:ext>
            </a:extLst>
          </p:cNvPr>
          <p:cNvPicPr>
            <a:picLocks noChangeAspect="1"/>
          </p:cNvPicPr>
          <p:nvPr/>
        </p:nvPicPr>
        <p:blipFill>
          <a:blip r:embed="rId3"/>
          <a:stretch>
            <a:fillRect/>
          </a:stretch>
        </p:blipFill>
        <p:spPr>
          <a:xfrm>
            <a:off x="1250263" y="1927412"/>
            <a:ext cx="9356707" cy="4794346"/>
          </a:xfrm>
          <a:prstGeom prst="rect">
            <a:avLst/>
          </a:prstGeom>
        </p:spPr>
      </p:pic>
      <p:sp>
        <p:nvSpPr>
          <p:cNvPr id="7" name="TextBox 6">
            <a:extLst>
              <a:ext uri="{FF2B5EF4-FFF2-40B4-BE49-F238E27FC236}">
                <a16:creationId xmlns:a16="http://schemas.microsoft.com/office/drawing/2014/main" id="{77C87C92-553F-4D50-A6B7-510312520294}"/>
              </a:ext>
            </a:extLst>
          </p:cNvPr>
          <p:cNvSpPr txBox="1"/>
          <p:nvPr/>
        </p:nvSpPr>
        <p:spPr>
          <a:xfrm>
            <a:off x="9076765" y="2572870"/>
            <a:ext cx="1310179" cy="553998"/>
          </a:xfrm>
          <a:prstGeom prst="rect">
            <a:avLst/>
          </a:prstGeom>
          <a:noFill/>
        </p:spPr>
        <p:txBody>
          <a:bodyPr wrap="square" rtlCol="0">
            <a:spAutoFit/>
          </a:bodyPr>
          <a:lstStyle/>
          <a:p>
            <a:pPr algn="ctr"/>
            <a:r>
              <a:rPr lang="en-US" sz="1500" b="1" dirty="0">
                <a:solidFill>
                  <a:schemeClr val="tx1">
                    <a:lumMod val="65000"/>
                    <a:lumOff val="35000"/>
                  </a:schemeClr>
                </a:solidFill>
              </a:rPr>
              <a:t>Weekly Work for Pay</a:t>
            </a:r>
          </a:p>
        </p:txBody>
      </p:sp>
      <p:sp>
        <p:nvSpPr>
          <p:cNvPr id="9" name="Rectangle 8"/>
          <p:cNvSpPr/>
          <p:nvPr/>
        </p:nvSpPr>
        <p:spPr>
          <a:xfrm>
            <a:off x="2338466" y="2572870"/>
            <a:ext cx="966866" cy="4021628"/>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1446391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7" y="2698423"/>
            <a:ext cx="10515600" cy="1325563"/>
          </a:xfrm>
        </p:spPr>
        <p:txBody>
          <a:bodyPr>
            <a:noAutofit/>
          </a:bodyPr>
          <a:lstStyle/>
          <a:p>
            <a:r>
              <a:rPr lang="en-US" sz="3600" dirty="0" smtClean="0"/>
              <a:t>Student anticipated work hours are directly and strongly correlated with their preference for instructional modality.</a:t>
            </a:r>
            <a:br>
              <a:rPr lang="en-US" sz="3600" dirty="0" smtClean="0"/>
            </a:br>
            <a:r>
              <a:rPr lang="en-US" sz="3600" dirty="0"/>
              <a:t/>
            </a:r>
            <a:br>
              <a:rPr lang="en-US" sz="3600" dirty="0"/>
            </a:br>
            <a:r>
              <a:rPr lang="en-US" sz="3600" dirty="0" smtClean="0"/>
              <a:t>The more students anticipate working, the more likely they are to prefer taking most of their classes online.</a:t>
            </a:r>
            <a:br>
              <a:rPr lang="en-US" sz="3600" dirty="0" smtClean="0"/>
            </a:br>
            <a:r>
              <a:rPr lang="en-US" sz="3600" dirty="0"/>
              <a:t/>
            </a:r>
            <a:br>
              <a:rPr lang="en-US" sz="3600" dirty="0"/>
            </a:br>
            <a:r>
              <a:rPr lang="en-US" sz="3600" dirty="0" smtClean="0"/>
              <a:t>Similarly, the less students anticipate working, the more likely they are to prefer taking most of their classes face-to-face.</a:t>
            </a:r>
            <a:endParaRPr lang="en-US" sz="3600" dirty="0"/>
          </a:p>
        </p:txBody>
      </p:sp>
    </p:spTree>
    <p:extLst>
      <p:ext uri="{BB962C8B-B14F-4D97-AF65-F5344CB8AC3E}">
        <p14:creationId xmlns:p14="http://schemas.microsoft.com/office/powerpoint/2010/main" val="447739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Students’ post-COVID </a:t>
            </a:r>
            <a:r>
              <a:rPr lang="en-US" sz="3600" b="1" dirty="0"/>
              <a:t>course modality </a:t>
            </a:r>
            <a:r>
              <a:rPr lang="en-US" sz="3600" dirty="0"/>
              <a:t>preferences are split between on-line and in person</a:t>
            </a:r>
          </a:p>
        </p:txBody>
      </p:sp>
      <p:sp>
        <p:nvSpPr>
          <p:cNvPr id="8" name="TextBox 7">
            <a:extLst>
              <a:ext uri="{FF2B5EF4-FFF2-40B4-BE49-F238E27FC236}">
                <a16:creationId xmlns:a16="http://schemas.microsoft.com/office/drawing/2014/main" id="{D9561A41-F05D-47D6-8BE6-513361F31EBB}"/>
              </a:ext>
            </a:extLst>
          </p:cNvPr>
          <p:cNvSpPr txBox="1"/>
          <p:nvPr/>
        </p:nvSpPr>
        <p:spPr>
          <a:xfrm>
            <a:off x="1529371" y="1243010"/>
            <a:ext cx="9869252" cy="769441"/>
          </a:xfrm>
          <a:prstGeom prst="rect">
            <a:avLst/>
          </a:prstGeom>
          <a:noFill/>
        </p:spPr>
        <p:txBody>
          <a:bodyPr wrap="square" rtlCol="0">
            <a:spAutoFit/>
          </a:bodyPr>
          <a:lstStyle/>
          <a:p>
            <a:r>
              <a:rPr lang="en-US" sz="2200" i="1" dirty="0"/>
              <a:t>Q: In the future, once the pandemic is behind us, which most accurately describes your preference for how to attend college?</a:t>
            </a:r>
          </a:p>
        </p:txBody>
      </p:sp>
      <p:pic>
        <p:nvPicPr>
          <p:cNvPr id="3" name="Picture 2">
            <a:extLst>
              <a:ext uri="{FF2B5EF4-FFF2-40B4-BE49-F238E27FC236}">
                <a16:creationId xmlns:a16="http://schemas.microsoft.com/office/drawing/2014/main" id="{C3239BC3-F10F-4251-B748-ECAEB6AC182E}"/>
              </a:ext>
            </a:extLst>
          </p:cNvPr>
          <p:cNvPicPr>
            <a:picLocks noChangeAspect="1"/>
          </p:cNvPicPr>
          <p:nvPr/>
        </p:nvPicPr>
        <p:blipFill>
          <a:blip r:embed="rId3"/>
          <a:stretch>
            <a:fillRect/>
          </a:stretch>
        </p:blipFill>
        <p:spPr>
          <a:xfrm>
            <a:off x="1529371" y="2012451"/>
            <a:ext cx="9415729" cy="4707864"/>
          </a:xfrm>
          <a:prstGeom prst="rect">
            <a:avLst/>
          </a:prstGeom>
        </p:spPr>
      </p:pic>
      <p:sp>
        <p:nvSpPr>
          <p:cNvPr id="5" name="Rectangle 4"/>
          <p:cNvSpPr/>
          <p:nvPr/>
        </p:nvSpPr>
        <p:spPr>
          <a:xfrm>
            <a:off x="3904937" y="2578307"/>
            <a:ext cx="1229193" cy="4074581"/>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882311" y="1738694"/>
              <a:ext cx="2578680" cy="113400"/>
            </p14:xfrm>
          </p:contentPart>
        </mc:Choice>
        <mc:Fallback xmlns="">
          <p:pic>
            <p:nvPicPr>
              <p:cNvPr id="4" name="Ink 3"/>
              <p:cNvPicPr/>
              <p:nvPr/>
            </p:nvPicPr>
            <p:blipFill>
              <a:blip r:embed="rId5"/>
              <a:stretch>
                <a:fillRect/>
              </a:stretch>
            </p:blipFill>
            <p:spPr>
              <a:xfrm>
                <a:off x="3810311" y="1594694"/>
                <a:ext cx="2722680" cy="401400"/>
              </a:xfrm>
              <a:prstGeom prst="rect">
                <a:avLst/>
              </a:prstGeom>
            </p:spPr>
          </p:pic>
        </mc:Fallback>
      </mc:AlternateContent>
      <p:sp>
        <p:nvSpPr>
          <p:cNvPr id="7" name="TextBox 6"/>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412499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11" y="355600"/>
            <a:ext cx="10910778" cy="1325563"/>
          </a:xfrm>
        </p:spPr>
        <p:txBody>
          <a:bodyPr/>
          <a:lstStyle/>
          <a:p>
            <a:r>
              <a:rPr lang="en-US" dirty="0" smtClean="0"/>
              <a:t>Students who stopped out during the pandemic</a:t>
            </a:r>
            <a:endParaRPr lang="en-US" dirty="0"/>
          </a:p>
        </p:txBody>
      </p:sp>
      <p:sp>
        <p:nvSpPr>
          <p:cNvPr id="3" name="Text Placeholder 2"/>
          <p:cNvSpPr>
            <a:spLocks noGrp="1"/>
          </p:cNvSpPr>
          <p:nvPr>
            <p:ph type="body" idx="1"/>
          </p:nvPr>
        </p:nvSpPr>
        <p:spPr/>
        <p:txBody>
          <a:bodyPr/>
          <a:lstStyle/>
          <a:p>
            <a:r>
              <a:rPr lang="en-US" dirty="0" smtClean="0"/>
              <a:t>More likely to Stop Out</a:t>
            </a:r>
            <a:endParaRPr lang="en-US" b="0" dirty="0"/>
          </a:p>
        </p:txBody>
      </p:sp>
      <p:sp>
        <p:nvSpPr>
          <p:cNvPr id="4" name="Content Placeholder 3"/>
          <p:cNvSpPr>
            <a:spLocks noGrp="1"/>
          </p:cNvSpPr>
          <p:nvPr>
            <p:ph sz="half" idx="2"/>
          </p:nvPr>
        </p:nvSpPr>
        <p:spPr/>
        <p:txBody>
          <a:bodyPr/>
          <a:lstStyle/>
          <a:p>
            <a:r>
              <a:rPr lang="en-US" dirty="0"/>
              <a:t>Returning students </a:t>
            </a:r>
          </a:p>
          <a:p>
            <a:r>
              <a:rPr lang="en-US" dirty="0" smtClean="0"/>
              <a:t>K-12 </a:t>
            </a:r>
            <a:r>
              <a:rPr lang="en-US" dirty="0"/>
              <a:t>students </a:t>
            </a:r>
            <a:endParaRPr lang="en-US" dirty="0" smtClean="0"/>
          </a:p>
          <a:p>
            <a:r>
              <a:rPr lang="en-US" dirty="0" smtClean="0"/>
              <a:t>Low </a:t>
            </a:r>
            <a:r>
              <a:rPr lang="en-US" dirty="0"/>
              <a:t>income students </a:t>
            </a:r>
          </a:p>
          <a:p>
            <a:r>
              <a:rPr lang="en-US" dirty="0" smtClean="0"/>
              <a:t>Older </a:t>
            </a:r>
            <a:r>
              <a:rPr lang="en-US" dirty="0"/>
              <a:t>students </a:t>
            </a:r>
          </a:p>
        </p:txBody>
      </p:sp>
      <p:sp>
        <p:nvSpPr>
          <p:cNvPr id="5" name="Text Placeholder 4"/>
          <p:cNvSpPr>
            <a:spLocks noGrp="1"/>
          </p:cNvSpPr>
          <p:nvPr>
            <p:ph type="body" sz="quarter" idx="3"/>
          </p:nvPr>
        </p:nvSpPr>
        <p:spPr/>
        <p:txBody>
          <a:bodyPr/>
          <a:lstStyle/>
          <a:p>
            <a:r>
              <a:rPr lang="en-US" dirty="0" smtClean="0"/>
              <a:t>Less likely to Stop Out</a:t>
            </a:r>
            <a:endParaRPr lang="en-US" dirty="0"/>
          </a:p>
        </p:txBody>
      </p:sp>
      <p:sp>
        <p:nvSpPr>
          <p:cNvPr id="6" name="Content Placeholder 5"/>
          <p:cNvSpPr>
            <a:spLocks noGrp="1"/>
          </p:cNvSpPr>
          <p:nvPr>
            <p:ph sz="quarter" idx="4"/>
          </p:nvPr>
        </p:nvSpPr>
        <p:spPr/>
        <p:txBody>
          <a:bodyPr/>
          <a:lstStyle/>
          <a:p>
            <a:r>
              <a:rPr lang="en-US" dirty="0" smtClean="0"/>
              <a:t>Continuing students </a:t>
            </a:r>
          </a:p>
          <a:p>
            <a:endParaRPr lang="en-US" dirty="0"/>
          </a:p>
        </p:txBody>
      </p:sp>
      <p:sp>
        <p:nvSpPr>
          <p:cNvPr id="7" name="Rectangle 6"/>
          <p:cNvSpPr/>
          <p:nvPr/>
        </p:nvSpPr>
        <p:spPr>
          <a:xfrm>
            <a:off x="1077032" y="5985671"/>
            <a:ext cx="10435869" cy="584775"/>
          </a:xfrm>
          <a:prstGeom prst="rect">
            <a:avLst/>
          </a:prstGeom>
        </p:spPr>
        <p:txBody>
          <a:bodyPr wrap="square">
            <a:spAutoFit/>
          </a:bodyPr>
          <a:lstStyle/>
          <a:p>
            <a:r>
              <a:rPr lang="en-US" sz="1600" dirty="0" smtClean="0">
                <a:latin typeface="Calibri" panose="020F0502020204030204" pitchFamily="34" charset="0"/>
                <a:ea typeface="Calibri" panose="020F0502020204030204" pitchFamily="34" charset="0"/>
              </a:rPr>
              <a:t>There were no </a:t>
            </a:r>
            <a:r>
              <a:rPr lang="en-US" sz="1600" dirty="0">
                <a:latin typeface="Calibri" panose="020F0502020204030204" pitchFamily="34" charset="0"/>
                <a:ea typeface="Calibri" panose="020F0502020204030204" pitchFamily="34" charset="0"/>
              </a:rPr>
              <a:t>major differences on the basis of race/ethnicity, first generation status, or </a:t>
            </a:r>
            <a:r>
              <a:rPr lang="en-US" sz="1600" dirty="0" smtClean="0">
                <a:latin typeface="Calibri" panose="020F0502020204030204" pitchFamily="34" charset="0"/>
                <a:ea typeface="Calibri" panose="020F0502020204030204" pitchFamily="34" charset="0"/>
              </a:rPr>
              <a:t>gender between the Stopped Out student group and our overall population (districtwide) pre-pandemic (2019-20)</a:t>
            </a:r>
          </a:p>
        </p:txBody>
      </p:sp>
    </p:spTree>
    <p:extLst>
      <p:ext uri="{BB962C8B-B14F-4D97-AF65-F5344CB8AC3E}">
        <p14:creationId xmlns:p14="http://schemas.microsoft.com/office/powerpoint/2010/main" val="49462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C87E-727E-40E0-ABAF-672F56D7B91C}"/>
              </a:ext>
            </a:extLst>
          </p:cNvPr>
          <p:cNvSpPr>
            <a:spLocks noGrp="1"/>
          </p:cNvSpPr>
          <p:nvPr>
            <p:ph type="title"/>
          </p:nvPr>
        </p:nvSpPr>
        <p:spPr>
          <a:xfrm>
            <a:off x="539015" y="609600"/>
            <a:ext cx="10972800" cy="970450"/>
          </a:xfrm>
        </p:spPr>
        <p:txBody>
          <a:bodyPr>
            <a:noAutofit/>
          </a:bodyPr>
          <a:lstStyle/>
          <a:p>
            <a:r>
              <a:rPr lang="en-US" sz="2800" dirty="0"/>
              <a:t>We've noticed you have not re-enrolled at the San Mateo County Community Colleges (Cañada, CSM, or Skyline) during the COVID pandemic.  Could you please share your reasons for not returning?</a:t>
            </a:r>
          </a:p>
        </p:txBody>
      </p:sp>
      <p:graphicFrame>
        <p:nvGraphicFramePr>
          <p:cNvPr id="4" name="Content Placeholder 3">
            <a:extLst>
              <a:ext uri="{FF2B5EF4-FFF2-40B4-BE49-F238E27FC236}">
                <a16:creationId xmlns:a16="http://schemas.microsoft.com/office/drawing/2014/main" id="{9A910C07-CF48-4DF1-97B8-91072A146900}"/>
              </a:ext>
            </a:extLst>
          </p:cNvPr>
          <p:cNvGraphicFramePr>
            <a:graphicFrameLocks noGrp="1"/>
          </p:cNvGraphicFramePr>
          <p:nvPr>
            <p:ph idx="1"/>
            <p:extLst>
              <p:ext uri="{D42A27DB-BD31-4B8C-83A1-F6EECF244321}">
                <p14:modId xmlns:p14="http://schemas.microsoft.com/office/powerpoint/2010/main" val="1647268484"/>
              </p:ext>
            </p:extLst>
          </p:nvPr>
        </p:nvGraphicFramePr>
        <p:xfrm>
          <a:off x="2398426" y="1883479"/>
          <a:ext cx="7051033" cy="4531995"/>
        </p:xfrm>
        <a:graphic>
          <a:graphicData uri="http://schemas.openxmlformats.org/drawingml/2006/table">
            <a:tbl>
              <a:tblPr>
                <a:tableStyleId>{69C7853C-536D-4A76-A0AE-DD22124D55A5}</a:tableStyleId>
              </a:tblPr>
              <a:tblGrid>
                <a:gridCol w="5393266">
                  <a:extLst>
                    <a:ext uri="{9D8B030D-6E8A-4147-A177-3AD203B41FA5}">
                      <a16:colId xmlns:a16="http://schemas.microsoft.com/office/drawing/2014/main" val="3464704969"/>
                    </a:ext>
                  </a:extLst>
                </a:gridCol>
                <a:gridCol w="1657767">
                  <a:extLst>
                    <a:ext uri="{9D8B030D-6E8A-4147-A177-3AD203B41FA5}">
                      <a16:colId xmlns:a16="http://schemas.microsoft.com/office/drawing/2014/main" val="4028625388"/>
                    </a:ext>
                  </a:extLst>
                </a:gridCol>
              </a:tblGrid>
              <a:tr h="3810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 of survey respondents</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9936029"/>
                  </a:ext>
                </a:extLst>
              </a:tr>
              <a:tr h="190500">
                <a:tc>
                  <a:txBody>
                    <a:bodyPr/>
                    <a:lstStyle/>
                    <a:p>
                      <a:pPr algn="l" fontAlgn="b"/>
                      <a:r>
                        <a:rPr lang="en-US" sz="1800" u="none" strike="noStrike" dirty="0">
                          <a:effectLst/>
                        </a:rPr>
                        <a:t>I had to prioritize my job/work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196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543550"/>
                  </a:ext>
                </a:extLst>
              </a:tr>
              <a:tr h="190500">
                <a:tc>
                  <a:txBody>
                    <a:bodyPr/>
                    <a:lstStyle/>
                    <a:p>
                      <a:pPr algn="l" fontAlgn="b"/>
                      <a:r>
                        <a:rPr lang="en-US" sz="1800" u="none" strike="noStrike" dirty="0">
                          <a:effectLst/>
                        </a:rPr>
                        <a:t>I prefer not to enroll in online classes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509568"/>
                  </a:ext>
                </a:extLst>
              </a:tr>
              <a:tr h="190500">
                <a:tc>
                  <a:txBody>
                    <a:bodyPr/>
                    <a:lstStyle/>
                    <a:p>
                      <a:pPr algn="l" fontAlgn="b"/>
                      <a:r>
                        <a:rPr lang="en-US" sz="180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6160472"/>
                  </a:ext>
                </a:extLst>
              </a:tr>
              <a:tr h="190500">
                <a:tc>
                  <a:txBody>
                    <a:bodyPr/>
                    <a:lstStyle/>
                    <a:p>
                      <a:pPr algn="l" fontAlgn="b"/>
                      <a:r>
                        <a:rPr lang="en-US" sz="1800" u="none" strike="noStrike" dirty="0">
                          <a:effectLst/>
                        </a:rPr>
                        <a:t>I am attending college elsewhere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542013"/>
                  </a:ext>
                </a:extLst>
              </a:tr>
              <a:tr h="190500">
                <a:tc>
                  <a:txBody>
                    <a:bodyPr/>
                    <a:lstStyle/>
                    <a:p>
                      <a:pPr algn="l" fontAlgn="b"/>
                      <a:r>
                        <a:rPr lang="en-US" sz="1800" u="none" strike="noStrike" dirty="0">
                          <a:effectLst/>
                        </a:rPr>
                        <a:t>I needed to prioritize my care for children/family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500778"/>
                  </a:ext>
                </a:extLst>
              </a:tr>
              <a:tr h="190500">
                <a:tc>
                  <a:txBody>
                    <a:bodyPr/>
                    <a:lstStyle/>
                    <a:p>
                      <a:pPr algn="l" fontAlgn="b"/>
                      <a:r>
                        <a:rPr lang="en-US" sz="1800" u="none" strike="noStrike" dirty="0">
                          <a:effectLst/>
                        </a:rPr>
                        <a:t>I am taking a break from school for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1231135"/>
                  </a:ext>
                </a:extLst>
              </a:tr>
              <a:tr h="190500">
                <a:tc>
                  <a:txBody>
                    <a:bodyPr/>
                    <a:lstStyle/>
                    <a:p>
                      <a:pPr algn="l" fontAlgn="b"/>
                      <a:r>
                        <a:rPr lang="en-US" sz="1800" u="none" strike="noStrike" dirty="0">
                          <a:effectLst/>
                        </a:rPr>
                        <a:t>I needed to focus on my mental health/wellness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1450972"/>
                  </a:ext>
                </a:extLst>
              </a:tr>
              <a:tr h="190500">
                <a:tc>
                  <a:txBody>
                    <a:bodyPr/>
                    <a:lstStyle/>
                    <a:p>
                      <a:pPr algn="l" fontAlgn="b"/>
                      <a:r>
                        <a:rPr lang="en-US" sz="1800" u="none" strike="noStrike" dirty="0">
                          <a:effectLst/>
                        </a:rPr>
                        <a:t>I could not (and cannot) afford to attend right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209381"/>
                  </a:ext>
                </a:extLst>
              </a:tr>
              <a:tr h="190500">
                <a:tc>
                  <a:txBody>
                    <a:bodyPr/>
                    <a:lstStyle/>
                    <a:p>
                      <a:pPr algn="l" fontAlgn="b"/>
                      <a:r>
                        <a:rPr lang="en-US" sz="1800" u="none" strike="noStrike" dirty="0">
                          <a:effectLst/>
                        </a:rPr>
                        <a:t>I moved out of the area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1103961"/>
                  </a:ext>
                </a:extLst>
              </a:tr>
              <a:tr h="190500">
                <a:tc>
                  <a:txBody>
                    <a:bodyPr/>
                    <a:lstStyle/>
                    <a:p>
                      <a:pPr algn="l" fontAlgn="b"/>
                      <a:r>
                        <a:rPr lang="en-US" sz="1800" u="none" strike="noStrike">
                          <a:effectLst/>
                        </a:rPr>
                        <a:t>I needed to focus on my physical health/wellness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2799455"/>
                  </a:ext>
                </a:extLst>
              </a:tr>
              <a:tr h="190500">
                <a:tc>
                  <a:txBody>
                    <a:bodyPr/>
                    <a:lstStyle/>
                    <a:p>
                      <a:pPr algn="l" fontAlgn="b"/>
                      <a:r>
                        <a:rPr lang="en-US" sz="1800" u="none" strike="noStrike">
                          <a:effectLst/>
                        </a:rPr>
                        <a:t>I do not have a quite place to study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863839"/>
                  </a:ext>
                </a:extLst>
              </a:tr>
              <a:tr h="190500">
                <a:tc>
                  <a:txBody>
                    <a:bodyPr/>
                    <a:lstStyle/>
                    <a:p>
                      <a:pPr algn="l" fontAlgn="b"/>
                      <a:r>
                        <a:rPr lang="en-US" sz="1800" u="none" strike="noStrike">
                          <a:effectLst/>
                        </a:rPr>
                        <a:t>I did not feel supported while I was enrolled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4956981"/>
                  </a:ext>
                </a:extLst>
              </a:tr>
              <a:tr h="190500">
                <a:tc>
                  <a:txBody>
                    <a:bodyPr/>
                    <a:lstStyle/>
                    <a:p>
                      <a:pPr algn="l" fontAlgn="b"/>
                      <a:r>
                        <a:rPr lang="en-US" sz="1800" u="none" strike="noStrike">
                          <a:effectLst/>
                        </a:rPr>
                        <a:t>My Wifi and internet access are unreliable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494809"/>
                  </a:ext>
                </a:extLst>
              </a:tr>
              <a:tr h="190500">
                <a:tc>
                  <a:txBody>
                    <a:bodyPr/>
                    <a:lstStyle/>
                    <a:p>
                      <a:pPr algn="l" fontAlgn="b"/>
                      <a:r>
                        <a:rPr lang="en-US" sz="1800" u="none" strike="noStrike">
                          <a:effectLst/>
                        </a:rPr>
                        <a:t>I could not find a program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539548"/>
                  </a:ext>
                </a:extLst>
              </a:tr>
            </a:tbl>
          </a:graphicData>
        </a:graphic>
      </p:graphicFrame>
      <p:sp>
        <p:nvSpPr>
          <p:cNvPr id="5" name="TextBox 4">
            <a:extLst>
              <a:ext uri="{FF2B5EF4-FFF2-40B4-BE49-F238E27FC236}">
                <a16:creationId xmlns:a16="http://schemas.microsoft.com/office/drawing/2014/main" id="{B2A46EE2-162C-4F1C-A154-F1E5B58F9D68}"/>
              </a:ext>
            </a:extLst>
          </p:cNvPr>
          <p:cNvSpPr txBox="1"/>
          <p:nvPr/>
        </p:nvSpPr>
        <p:spPr>
          <a:xfrm>
            <a:off x="81761" y="6415474"/>
            <a:ext cx="12017829" cy="646331"/>
          </a:xfrm>
          <a:prstGeom prst="rect">
            <a:avLst/>
          </a:prstGeom>
          <a:noFill/>
        </p:spPr>
        <p:txBody>
          <a:bodyPr wrap="square" rtlCol="0">
            <a:spAutoFit/>
          </a:bodyPr>
          <a:lstStyle/>
          <a:p>
            <a:r>
              <a:rPr lang="en-US" sz="1200" dirty="0"/>
              <a:t>Students were able to select as many or as few items as they </a:t>
            </a:r>
            <a:r>
              <a:rPr lang="en-US" sz="1200" dirty="0" smtClean="0"/>
              <a:t>liked.  Five main themes of the “Other” responses were:  </a:t>
            </a:r>
            <a:r>
              <a:rPr lang="en-US" sz="1200" dirty="0"/>
              <a:t>They had completed course requirements/graduated/transferred, they were waiting to be in person, college processes had created an impediment to their re-enrolling, various life reasons, and a lack of classes that they were interested in.</a:t>
            </a:r>
          </a:p>
          <a:p>
            <a:endParaRPr lang="en-US" sz="1200" dirty="0"/>
          </a:p>
        </p:txBody>
      </p:sp>
    </p:spTree>
    <p:extLst>
      <p:ext uri="{BB962C8B-B14F-4D97-AF65-F5344CB8AC3E}">
        <p14:creationId xmlns:p14="http://schemas.microsoft.com/office/powerpoint/2010/main" val="317939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65F7-1C79-4B88-99F9-DF2CD175F290}"/>
              </a:ext>
            </a:extLst>
          </p:cNvPr>
          <p:cNvSpPr>
            <a:spLocks noGrp="1"/>
          </p:cNvSpPr>
          <p:nvPr>
            <p:ph type="title"/>
          </p:nvPr>
        </p:nvSpPr>
        <p:spPr/>
        <p:txBody>
          <a:bodyPr>
            <a:normAutofit fontScale="90000"/>
          </a:bodyPr>
          <a:lstStyle/>
          <a:p>
            <a:r>
              <a:rPr lang="en-US" dirty="0"/>
              <a:t>Demographic Breakdown of Students Selecting </a:t>
            </a:r>
            <a:r>
              <a:rPr lang="en-US" dirty="0" smtClean="0"/>
              <a:t/>
            </a:r>
            <a:br>
              <a:rPr lang="en-US" dirty="0" smtClean="0"/>
            </a:br>
            <a:r>
              <a:rPr lang="en-US" dirty="0" smtClean="0"/>
              <a:t>“</a:t>
            </a:r>
            <a:r>
              <a:rPr lang="en-US" dirty="0"/>
              <a:t>I prefer not to enroll in online classes”</a:t>
            </a:r>
          </a:p>
        </p:txBody>
      </p:sp>
      <p:graphicFrame>
        <p:nvGraphicFramePr>
          <p:cNvPr id="9" name="Content Placeholder 8">
            <a:extLst>
              <a:ext uri="{FF2B5EF4-FFF2-40B4-BE49-F238E27FC236}">
                <a16:creationId xmlns:a16="http://schemas.microsoft.com/office/drawing/2014/main" id="{A7E43175-93AF-4300-A509-6125ECDEE59A}"/>
              </a:ext>
            </a:extLst>
          </p:cNvPr>
          <p:cNvGraphicFramePr>
            <a:graphicFrameLocks noGrp="1"/>
          </p:cNvGraphicFramePr>
          <p:nvPr>
            <p:ph sz="half" idx="1"/>
            <p:custDataLst>
              <p:tags r:id="rId1"/>
            </p:custDataLst>
            <p:extLst>
              <p:ext uri="{D42A27DB-BD31-4B8C-83A1-F6EECF244321}">
                <p14:modId xmlns:p14="http://schemas.microsoft.com/office/powerpoint/2010/main" val="2747792117"/>
              </p:ext>
            </p:extLst>
          </p:nvPr>
        </p:nvGraphicFramePr>
        <p:xfrm>
          <a:off x="590863" y="1825624"/>
          <a:ext cx="5181600" cy="4912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a:extLst>
              <a:ext uri="{FF2B5EF4-FFF2-40B4-BE49-F238E27FC236}">
                <a16:creationId xmlns:a16="http://schemas.microsoft.com/office/drawing/2014/main" id="{81AE72C7-CF31-48C3-AE64-9817B7A3B233}"/>
              </a:ext>
            </a:extLst>
          </p:cNvPr>
          <p:cNvGraphicFramePr>
            <a:graphicFrameLocks noGrp="1"/>
          </p:cNvGraphicFramePr>
          <p:nvPr>
            <p:ph sz="half" idx="2"/>
            <p:custDataLst>
              <p:tags r:id="rId2"/>
            </p:custDataLst>
            <p:extLst>
              <p:ext uri="{D42A27DB-BD31-4B8C-83A1-F6EECF244321}">
                <p14:modId xmlns:p14="http://schemas.microsoft.com/office/powerpoint/2010/main" val="1076959429"/>
              </p:ext>
            </p:extLst>
          </p:nvPr>
        </p:nvGraphicFramePr>
        <p:xfrm>
          <a:off x="5929162" y="1665172"/>
          <a:ext cx="5727032" cy="5072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71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962D-44E4-4BAD-AAA8-272A10D017AB}"/>
              </a:ext>
            </a:extLst>
          </p:cNvPr>
          <p:cNvSpPr>
            <a:spLocks noGrp="1"/>
          </p:cNvSpPr>
          <p:nvPr>
            <p:ph type="title"/>
          </p:nvPr>
        </p:nvSpPr>
        <p:spPr/>
        <p:txBody>
          <a:bodyPr>
            <a:noAutofit/>
          </a:bodyPr>
          <a:lstStyle/>
          <a:p>
            <a:r>
              <a:rPr lang="en-US" sz="2800" dirty="0"/>
              <a:t>If you had both face-to-face and online/virtual options for all of the classes you might want to take, what are the three biggest obstacles to your re-enrolling at the SMCCCD Colleges next fall?</a:t>
            </a:r>
          </a:p>
        </p:txBody>
      </p:sp>
      <p:graphicFrame>
        <p:nvGraphicFramePr>
          <p:cNvPr id="4" name="Content Placeholder 3">
            <a:extLst>
              <a:ext uri="{FF2B5EF4-FFF2-40B4-BE49-F238E27FC236}">
                <a16:creationId xmlns:a16="http://schemas.microsoft.com/office/drawing/2014/main" id="{AF370903-9487-4F0A-A465-C91507B4DD04}"/>
              </a:ext>
            </a:extLst>
          </p:cNvPr>
          <p:cNvGraphicFramePr>
            <a:graphicFrameLocks noGrp="1"/>
          </p:cNvGraphicFramePr>
          <p:nvPr>
            <p:ph idx="1"/>
            <p:extLst>
              <p:ext uri="{D42A27DB-BD31-4B8C-83A1-F6EECF244321}">
                <p14:modId xmlns:p14="http://schemas.microsoft.com/office/powerpoint/2010/main" val="80129495"/>
              </p:ext>
            </p:extLst>
          </p:nvPr>
        </p:nvGraphicFramePr>
        <p:xfrm>
          <a:off x="2221010" y="2078762"/>
          <a:ext cx="7739332" cy="3819525"/>
        </p:xfrm>
        <a:graphic>
          <a:graphicData uri="http://schemas.openxmlformats.org/drawingml/2006/table">
            <a:tbl>
              <a:tblPr>
                <a:tableStyleId>{69C7853C-536D-4A76-A0AE-DD22124D55A5}</a:tableStyleId>
              </a:tblPr>
              <a:tblGrid>
                <a:gridCol w="5941306">
                  <a:extLst>
                    <a:ext uri="{9D8B030D-6E8A-4147-A177-3AD203B41FA5}">
                      <a16:colId xmlns:a16="http://schemas.microsoft.com/office/drawing/2014/main" val="555430190"/>
                    </a:ext>
                  </a:extLst>
                </a:gridCol>
                <a:gridCol w="1798026">
                  <a:extLst>
                    <a:ext uri="{9D8B030D-6E8A-4147-A177-3AD203B41FA5}">
                      <a16:colId xmlns:a16="http://schemas.microsoft.com/office/drawing/2014/main" val="4247125741"/>
                    </a:ext>
                  </a:extLst>
                </a:gridCol>
              </a:tblGrid>
              <a:tr h="190500">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8354181"/>
                  </a:ext>
                </a:extLst>
              </a:tr>
              <a:tr h="190500">
                <a:tc>
                  <a:txBody>
                    <a:bodyPr/>
                    <a:lstStyle/>
                    <a:p>
                      <a:pPr algn="l" fontAlgn="b"/>
                      <a:r>
                        <a:rPr lang="en-US" sz="2000" u="none" strike="noStrike" dirty="0">
                          <a:effectLst/>
                        </a:rPr>
                        <a:t>I need to prioritize my job/work</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2666318"/>
                  </a:ext>
                </a:extLst>
              </a:tr>
              <a:tr h="190500">
                <a:tc>
                  <a:txBody>
                    <a:bodyPr/>
                    <a:lstStyle/>
                    <a:p>
                      <a:pPr algn="l" fontAlgn="b"/>
                      <a:r>
                        <a:rPr lang="en-US" sz="2000" u="none" strike="noStrike" dirty="0">
                          <a:effectLst/>
                        </a:rPr>
                        <a:t>I moved out of the area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9760389"/>
                  </a:ext>
                </a:extLst>
              </a:tr>
              <a:tr h="190500">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9819012"/>
                  </a:ext>
                </a:extLst>
              </a:tr>
              <a:tr h="190500">
                <a:tc>
                  <a:txBody>
                    <a:bodyPr/>
                    <a:lstStyle/>
                    <a:p>
                      <a:pPr algn="l" fontAlgn="b"/>
                      <a:r>
                        <a:rPr lang="en-US" sz="2000" u="none" strike="noStrike" dirty="0">
                          <a:effectLst/>
                        </a:rPr>
                        <a:t>The course(s) I need are not offered at the time(s) I need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266693"/>
                  </a:ext>
                </a:extLst>
              </a:tr>
              <a:tr h="381000">
                <a:tc>
                  <a:txBody>
                    <a:bodyPr/>
                    <a:lstStyle/>
                    <a:p>
                      <a:pPr algn="l" fontAlgn="b"/>
                      <a:r>
                        <a:rPr lang="en-US" sz="2000" u="none" strike="noStrike" dirty="0">
                          <a:effectLst/>
                        </a:rPr>
                        <a:t>I need to focus on my mental health/wellness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4011151"/>
                  </a:ext>
                </a:extLst>
              </a:tr>
              <a:tr h="190500">
                <a:tc>
                  <a:txBody>
                    <a:bodyPr/>
                    <a:lstStyle/>
                    <a:p>
                      <a:pPr algn="l" fontAlgn="b"/>
                      <a:r>
                        <a:rPr lang="en-US" sz="2000" u="none" strike="noStrike" dirty="0">
                          <a:effectLst/>
                        </a:rPr>
                        <a:t>I cannot find a program of study that interests me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2633867"/>
                  </a:ext>
                </a:extLst>
              </a:tr>
              <a:tr h="190500">
                <a:tc>
                  <a:txBody>
                    <a:bodyPr/>
                    <a:lstStyle/>
                    <a:p>
                      <a:pPr algn="l" fontAlgn="b"/>
                      <a:r>
                        <a:rPr lang="en-US" sz="2000" u="none" strike="noStrike">
                          <a:effectLst/>
                        </a:rPr>
                        <a:t>I need to prioritize my care for children/family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0972353"/>
                  </a:ext>
                </a:extLst>
              </a:tr>
              <a:tr h="190500">
                <a:tc>
                  <a:txBody>
                    <a:bodyPr/>
                    <a:lstStyle/>
                    <a:p>
                      <a:pPr algn="l" fontAlgn="b"/>
                      <a:r>
                        <a:rPr lang="en-US" sz="2000" u="none" strike="noStrike">
                          <a:effectLst/>
                        </a:rPr>
                        <a:t>I need to focus on my physical health/wellness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2348842"/>
                  </a:ext>
                </a:extLst>
              </a:tr>
              <a:tr h="190500">
                <a:tc>
                  <a:txBody>
                    <a:bodyPr/>
                    <a:lstStyle/>
                    <a:p>
                      <a:pPr algn="l" fontAlgn="b"/>
                      <a:r>
                        <a:rPr lang="en-US" sz="2000" u="none" strike="noStrike">
                          <a:effectLst/>
                        </a:rPr>
                        <a:t>I cannot afford to attend college right now</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9812527"/>
                  </a:ext>
                </a:extLst>
              </a:tr>
            </a:tbl>
          </a:graphicData>
        </a:graphic>
      </p:graphicFrame>
      <p:sp>
        <p:nvSpPr>
          <p:cNvPr id="5" name="TextBox 4">
            <a:extLst>
              <a:ext uri="{FF2B5EF4-FFF2-40B4-BE49-F238E27FC236}">
                <a16:creationId xmlns:a16="http://schemas.microsoft.com/office/drawing/2014/main" id="{0BD93909-5409-4A15-8BDE-67D32474F016}"/>
              </a:ext>
            </a:extLst>
          </p:cNvPr>
          <p:cNvSpPr txBox="1"/>
          <p:nvPr/>
        </p:nvSpPr>
        <p:spPr>
          <a:xfrm flipH="1">
            <a:off x="100091" y="6089222"/>
            <a:ext cx="11981170" cy="615553"/>
          </a:xfrm>
          <a:prstGeom prst="rect">
            <a:avLst/>
          </a:prstGeom>
          <a:noFill/>
        </p:spPr>
        <p:txBody>
          <a:bodyPr wrap="square" rtlCol="0">
            <a:spAutoFit/>
          </a:bodyPr>
          <a:lstStyle/>
          <a:p>
            <a:r>
              <a:rPr lang="en-US" sz="1200" dirty="0"/>
              <a:t>Students were able to select up to three options, of those who indicated No or Not Sure to </a:t>
            </a:r>
            <a:r>
              <a:rPr lang="en-US" sz="1100" dirty="0" smtClean="0"/>
              <a:t>re-enrolling</a:t>
            </a:r>
            <a:r>
              <a:rPr lang="en-US" sz="1000" dirty="0" smtClean="0"/>
              <a:t>. </a:t>
            </a:r>
            <a:r>
              <a:rPr lang="en-US" sz="1200" dirty="0" smtClean="0"/>
              <a:t>The </a:t>
            </a:r>
            <a:r>
              <a:rPr lang="en-US" sz="1200" dirty="0"/>
              <a:t>main themes for those that selected other were transferred/graduated/completed course requirements, they have switched schools, or they prefer in person instruction. </a:t>
            </a:r>
          </a:p>
          <a:p>
            <a:endParaRPr lang="en-US" sz="1000" dirty="0"/>
          </a:p>
        </p:txBody>
      </p:sp>
    </p:spTree>
    <p:extLst>
      <p:ext uri="{BB962C8B-B14F-4D97-AF65-F5344CB8AC3E}">
        <p14:creationId xmlns:p14="http://schemas.microsoft.com/office/powerpoint/2010/main" val="314456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829F-6072-46D1-AF17-96920CF77171}"/>
              </a:ext>
            </a:extLst>
          </p:cNvPr>
          <p:cNvSpPr>
            <a:spLocks noGrp="1"/>
          </p:cNvSpPr>
          <p:nvPr>
            <p:ph type="title"/>
          </p:nvPr>
        </p:nvSpPr>
        <p:spPr>
          <a:xfrm>
            <a:off x="467360" y="609600"/>
            <a:ext cx="10952480" cy="970450"/>
          </a:xfrm>
        </p:spPr>
        <p:txBody>
          <a:bodyPr>
            <a:noAutofit/>
          </a:bodyPr>
          <a:lstStyle/>
          <a:p>
            <a:r>
              <a:rPr lang="en-US" sz="3600" dirty="0"/>
              <a:t>What are the top 3 things the San Mateo Colleges could do to support your return to college in the future?</a:t>
            </a:r>
          </a:p>
        </p:txBody>
      </p:sp>
      <p:graphicFrame>
        <p:nvGraphicFramePr>
          <p:cNvPr id="4" name="Content Placeholder 3">
            <a:extLst>
              <a:ext uri="{FF2B5EF4-FFF2-40B4-BE49-F238E27FC236}">
                <a16:creationId xmlns:a16="http://schemas.microsoft.com/office/drawing/2014/main" id="{7D504077-4576-475D-A849-8FCBB9858F4F}"/>
              </a:ext>
            </a:extLst>
          </p:cNvPr>
          <p:cNvGraphicFramePr>
            <a:graphicFrameLocks noGrp="1"/>
          </p:cNvGraphicFramePr>
          <p:nvPr>
            <p:ph idx="1"/>
            <p:extLst>
              <p:ext uri="{D42A27DB-BD31-4B8C-83A1-F6EECF244321}">
                <p14:modId xmlns:p14="http://schemas.microsoft.com/office/powerpoint/2010/main" val="1617928222"/>
              </p:ext>
            </p:extLst>
          </p:nvPr>
        </p:nvGraphicFramePr>
        <p:xfrm>
          <a:off x="2756783" y="2020977"/>
          <a:ext cx="6373634" cy="4067175"/>
        </p:xfrm>
        <a:graphic>
          <a:graphicData uri="http://schemas.openxmlformats.org/drawingml/2006/table">
            <a:tbl>
              <a:tblPr>
                <a:tableStyleId>{69C7853C-536D-4A76-A0AE-DD22124D55A5}</a:tableStyleId>
              </a:tblPr>
              <a:tblGrid>
                <a:gridCol w="5019422">
                  <a:extLst>
                    <a:ext uri="{9D8B030D-6E8A-4147-A177-3AD203B41FA5}">
                      <a16:colId xmlns:a16="http://schemas.microsoft.com/office/drawing/2014/main" val="2697398103"/>
                    </a:ext>
                  </a:extLst>
                </a:gridCol>
                <a:gridCol w="1354212">
                  <a:extLst>
                    <a:ext uri="{9D8B030D-6E8A-4147-A177-3AD203B41FA5}">
                      <a16:colId xmlns:a16="http://schemas.microsoft.com/office/drawing/2014/main" val="3789064486"/>
                    </a:ext>
                  </a:extLst>
                </a:gridCol>
              </a:tblGrid>
              <a:tr h="153246">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8616562"/>
                  </a:ext>
                </a:extLst>
              </a:tr>
              <a:tr h="301349">
                <a:tc>
                  <a:txBody>
                    <a:bodyPr/>
                    <a:lstStyle/>
                    <a:p>
                      <a:pPr algn="l" fontAlgn="b"/>
                      <a:r>
                        <a:rPr lang="en-US" sz="2000" u="none" strike="noStrike" dirty="0">
                          <a:effectLst/>
                        </a:rPr>
                        <a:t>More scheduling options: getting the courses I want when I want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2345669"/>
                  </a:ext>
                </a:extLst>
              </a:tr>
              <a:tr h="153246">
                <a:tc>
                  <a:txBody>
                    <a:bodyPr/>
                    <a:lstStyle/>
                    <a:p>
                      <a:pPr algn="l" fontAlgn="b"/>
                      <a:r>
                        <a:rPr lang="en-US" sz="2000" u="none" strike="noStrike" dirty="0">
                          <a:effectLst/>
                        </a:rPr>
                        <a:t>Financial Support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635408"/>
                  </a:ext>
                </a:extLst>
              </a:tr>
              <a:tr h="153246">
                <a:tc>
                  <a:txBody>
                    <a:bodyPr/>
                    <a:lstStyle/>
                    <a:p>
                      <a:pPr algn="l" fontAlgn="b"/>
                      <a:r>
                        <a:rPr lang="en-US" sz="2000" u="none" strike="noStrike" dirty="0">
                          <a:effectLst/>
                        </a:rPr>
                        <a:t>Help choosing courses programs etc.</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823844"/>
                  </a:ext>
                </a:extLst>
              </a:tr>
              <a:tr h="153246">
                <a:tc>
                  <a:txBody>
                    <a:bodyPr/>
                    <a:lstStyle/>
                    <a:p>
                      <a:pPr algn="l" fontAlgn="b"/>
                      <a:r>
                        <a:rPr lang="en-US" sz="2000" u="none" strike="noStrike" dirty="0">
                          <a:effectLst/>
                        </a:rPr>
                        <a:t>Personal counseling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083590"/>
                  </a:ext>
                </a:extLst>
              </a:tr>
              <a:tr h="205699">
                <a:tc>
                  <a:txBody>
                    <a:bodyPr/>
                    <a:lstStyle/>
                    <a:p>
                      <a:pPr algn="l" fontAlgn="b"/>
                      <a:r>
                        <a:rPr lang="en-US" sz="2000" u="none" strike="noStrike" dirty="0">
                          <a:effectLst/>
                        </a:rPr>
                        <a:t>Help with registering for courses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0869646"/>
                  </a:ext>
                </a:extLst>
              </a:tr>
              <a:tr h="153246">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3366800"/>
                  </a:ext>
                </a:extLst>
              </a:tr>
              <a:tr h="153246">
                <a:tc>
                  <a:txBody>
                    <a:bodyPr/>
                    <a:lstStyle/>
                    <a:p>
                      <a:pPr algn="l" fontAlgn="b"/>
                      <a:r>
                        <a:rPr lang="en-US" sz="2000" u="none" strike="noStrike" dirty="0">
                          <a:effectLst/>
                        </a:rPr>
                        <a:t>Transportation to/from campus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7022754"/>
                  </a:ext>
                </a:extLst>
              </a:tr>
              <a:tr h="205699">
                <a:tc>
                  <a:txBody>
                    <a:bodyPr/>
                    <a:lstStyle/>
                    <a:p>
                      <a:pPr algn="l" fontAlgn="b"/>
                      <a:r>
                        <a:rPr lang="en-US" sz="2000" u="none" strike="noStrike" dirty="0">
                          <a:effectLst/>
                        </a:rPr>
                        <a:t>Support with technology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763976"/>
                  </a:ext>
                </a:extLst>
              </a:tr>
              <a:tr h="153246">
                <a:tc>
                  <a:txBody>
                    <a:bodyPr/>
                    <a:lstStyle/>
                    <a:p>
                      <a:pPr algn="l" fontAlgn="b"/>
                      <a:r>
                        <a:rPr lang="en-US" sz="2000" u="none" strike="noStrike">
                          <a:effectLst/>
                        </a:rPr>
                        <a:t>Support with accessing food and/or housing</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3056406"/>
                  </a:ext>
                </a:extLst>
              </a:tr>
              <a:tr h="153246">
                <a:tc>
                  <a:txBody>
                    <a:bodyPr/>
                    <a:lstStyle/>
                    <a:p>
                      <a:pPr algn="l" fontAlgn="b"/>
                      <a:r>
                        <a:rPr lang="en-US" sz="2000" u="none" strike="noStrike">
                          <a:effectLst/>
                        </a:rPr>
                        <a:t>Support with childcare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2673018"/>
                  </a:ext>
                </a:extLst>
              </a:tr>
            </a:tbl>
          </a:graphicData>
        </a:graphic>
      </p:graphicFrame>
      <p:sp>
        <p:nvSpPr>
          <p:cNvPr id="5" name="TextBox 4">
            <a:extLst>
              <a:ext uri="{FF2B5EF4-FFF2-40B4-BE49-F238E27FC236}">
                <a16:creationId xmlns:a16="http://schemas.microsoft.com/office/drawing/2014/main" id="{C047FD41-70C0-4FCE-9F2F-B86D8DC863B6}"/>
              </a:ext>
            </a:extLst>
          </p:cNvPr>
          <p:cNvSpPr txBox="1"/>
          <p:nvPr/>
        </p:nvSpPr>
        <p:spPr>
          <a:xfrm>
            <a:off x="111760" y="6347321"/>
            <a:ext cx="12080240" cy="646331"/>
          </a:xfrm>
          <a:prstGeom prst="rect">
            <a:avLst/>
          </a:prstGeom>
          <a:noFill/>
        </p:spPr>
        <p:txBody>
          <a:bodyPr wrap="square" rtlCol="0">
            <a:spAutoFit/>
          </a:bodyPr>
          <a:lstStyle/>
          <a:p>
            <a:r>
              <a:rPr lang="en-US" sz="1200" dirty="0"/>
              <a:t>Students were able to select up to three </a:t>
            </a:r>
            <a:r>
              <a:rPr lang="en-US" sz="1200" dirty="0" smtClean="0"/>
              <a:t>options. </a:t>
            </a:r>
            <a:r>
              <a:rPr lang="en-US" sz="1200" dirty="0"/>
              <a:t>Of those who selected Other, over half indicated None/Not applicable, a minority indicated a return to in person instruction, and finally more diverse course offerings.</a:t>
            </a:r>
          </a:p>
          <a:p>
            <a:endParaRPr lang="en-US" sz="1200" dirty="0"/>
          </a:p>
        </p:txBody>
      </p:sp>
    </p:spTree>
    <p:extLst>
      <p:ext uri="{BB962C8B-B14F-4D97-AF65-F5344CB8AC3E}">
        <p14:creationId xmlns:p14="http://schemas.microsoft.com/office/powerpoint/2010/main" val="8140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 Day 2 Objectives and Format</a:t>
            </a:r>
          </a:p>
        </p:txBody>
      </p:sp>
      <p:sp>
        <p:nvSpPr>
          <p:cNvPr id="3" name="Content Placeholder 2"/>
          <p:cNvSpPr>
            <a:spLocks noGrp="1"/>
          </p:cNvSpPr>
          <p:nvPr>
            <p:ph idx="1"/>
          </p:nvPr>
        </p:nvSpPr>
        <p:spPr/>
        <p:txBody>
          <a:bodyPr/>
          <a:lstStyle/>
          <a:p>
            <a:pPr marL="36900" indent="0">
              <a:buNone/>
            </a:pPr>
            <a:r>
              <a:rPr lang="en-US" sz="2400" b="1" dirty="0" smtClean="0"/>
              <a:t>Creating our 2021-22 Annual Plan</a:t>
            </a:r>
          </a:p>
          <a:p>
            <a:r>
              <a:rPr lang="en-US" dirty="0"/>
              <a:t>Sets forth the activities to be implemented in one year to support the achievement of the five-year goals articulated in the Education Master Plan, which are in support of achieving the College Mission.</a:t>
            </a:r>
          </a:p>
          <a:p>
            <a:r>
              <a:rPr lang="en-US" dirty="0"/>
              <a:t>Is a synthesis of objectives, strategic initiatives, and activities of other college plans, grant deliverables, and recent mandates from the State Chancellor’s Office.</a:t>
            </a:r>
          </a:p>
          <a:p>
            <a:pPr marL="36900" indent="0">
              <a:buNone/>
            </a:pPr>
            <a:r>
              <a:rPr lang="en-US" sz="2400" b="1" dirty="0" smtClean="0"/>
              <a:t>Collaborating in Breakout Groups to refine our strategic priority projects for 2021-22</a:t>
            </a:r>
            <a:endParaRPr lang="en-US" sz="2400" dirty="0"/>
          </a:p>
        </p:txBody>
      </p:sp>
    </p:spTree>
    <p:extLst>
      <p:ext uri="{BB962C8B-B14F-4D97-AF65-F5344CB8AC3E}">
        <p14:creationId xmlns:p14="http://schemas.microsoft.com/office/powerpoint/2010/main" val="223633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Cañada College goals and progress toward those goals</a:t>
            </a:r>
          </a:p>
        </p:txBody>
      </p:sp>
      <p:graphicFrame>
        <p:nvGraphicFramePr>
          <p:cNvPr id="4" name="Table 3"/>
          <p:cNvGraphicFramePr>
            <a:graphicFrameLocks noGrp="1"/>
          </p:cNvGraphicFramePr>
          <p:nvPr>
            <p:extLst/>
          </p:nvPr>
        </p:nvGraphicFramePr>
        <p:xfrm>
          <a:off x="1741951" y="4560145"/>
          <a:ext cx="10289406" cy="1066800"/>
        </p:xfrm>
        <a:graphic>
          <a:graphicData uri="http://schemas.openxmlformats.org/drawingml/2006/table">
            <a:tbl>
              <a:tblPr>
                <a:tableStyleId>{5C22544A-7EE6-4342-B048-85BDC9FD1C3A}</a:tableStyleId>
              </a:tblPr>
              <a:tblGrid>
                <a:gridCol w="4860759">
                  <a:extLst>
                    <a:ext uri="{9D8B030D-6E8A-4147-A177-3AD203B41FA5}">
                      <a16:colId xmlns:a16="http://schemas.microsoft.com/office/drawing/2014/main" val="2445603517"/>
                    </a:ext>
                  </a:extLst>
                </a:gridCol>
                <a:gridCol w="5428647">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Alex Claxton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Planning &amp; Research Analyst</a:t>
                      </a:r>
                      <a:r>
                        <a:rPr lang="en-US" sz="2000" b="0" kern="1200" baseline="0" dirty="0">
                          <a:ln>
                            <a:solidFill>
                              <a:schemeClr val="bg1">
                                <a:lumMod val="75000"/>
                                <a:lumOff val="25000"/>
                                <a:alpha val="10000"/>
                              </a:schemeClr>
                            </a:solidFill>
                          </a:ln>
                          <a:solidFill>
                            <a:schemeClr val="tx2"/>
                          </a:solidFill>
                          <a:effectLst/>
                          <a:latin typeface="+mn-lt"/>
                          <a:ea typeface="+mn-ea"/>
                          <a:cs typeface="+mn-cs"/>
                        </a:rPr>
                        <a:t> (PRIE)</a:t>
                      </a:r>
                      <a:endParaRPr lang="en-US" sz="2000" b="0" kern="1200" dirty="0">
                        <a:ln>
                          <a:solidFill>
                            <a:schemeClr val="bg1">
                              <a:lumMod val="75000"/>
                              <a:lumOff val="25000"/>
                              <a:alpha val="10000"/>
                            </a:schemeClr>
                          </a:solidFill>
                        </a:ln>
                        <a:solidFill>
                          <a:schemeClr val="tx2"/>
                        </a:solidFill>
                        <a:effectLst/>
                        <a:latin typeface="+mn-lt"/>
                        <a:ea typeface="+mn-ea"/>
                        <a:cs typeface="+mn-cs"/>
                      </a:endParaRP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 name="Picture 2" descr="Thumbnail for Engel, Karen"/>
          <p:cNvPicPr>
            <a:picLocks noChangeAspect="1" noChangeArrowheads="1"/>
          </p:cNvPicPr>
          <p:nvPr/>
        </p:nvPicPr>
        <p:blipFill rotWithShape="1">
          <a:blip r:embed="rId2">
            <a:extLst>
              <a:ext uri="{28A0092B-C50C-407E-A947-70E740481C1C}">
                <a14:useLocalDpi xmlns:a14="http://schemas.microsoft.com/office/drawing/2010/main" val="0"/>
              </a:ext>
            </a:extLst>
          </a:blip>
          <a:srcRect r="12943" b="13184"/>
          <a:stretch/>
        </p:blipFill>
        <p:spPr bwMode="auto">
          <a:xfrm>
            <a:off x="1905581" y="1922013"/>
            <a:ext cx="2521817" cy="25148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api.smccd.edu/v1/directory/users/claxtona@smccd.edu/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49" y="1922013"/>
            <a:ext cx="2521817" cy="252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50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78" y="2900413"/>
            <a:ext cx="3725582" cy="970450"/>
          </a:xfrm>
        </p:spPr>
        <p:txBody>
          <a:bodyPr>
            <a:normAutofit fontScale="90000"/>
          </a:bodyPr>
          <a:lstStyle/>
          <a:p>
            <a:pPr algn="l"/>
            <a:r>
              <a:rPr lang="en-US" sz="3100" dirty="0"/>
              <a:t>We track our progress via our newly adopted </a:t>
            </a:r>
            <a:r>
              <a:rPr lang="en-US" sz="3100" dirty="0">
                <a:hlinkClick r:id="rId2"/>
              </a:rPr>
              <a:t>College Scorecard </a:t>
            </a:r>
            <a:r>
              <a:rPr lang="en-US" sz="3100" dirty="0" smtClean="0"/>
              <a:t/>
            </a:r>
            <a:br>
              <a:rPr lang="en-US" sz="3100" dirty="0" smtClean="0"/>
            </a:br>
            <a:r>
              <a:rPr lang="en-US" sz="3100" dirty="0" smtClean="0"/>
              <a:t>as </a:t>
            </a:r>
            <a:r>
              <a:rPr lang="en-US" sz="3100" dirty="0"/>
              <a:t>well as our </a:t>
            </a:r>
            <a:r>
              <a:rPr lang="en-US" sz="3100" dirty="0" smtClean="0"/>
              <a:t/>
            </a:r>
            <a:br>
              <a:rPr lang="en-US" sz="3100" dirty="0" smtClean="0"/>
            </a:br>
            <a:r>
              <a:rPr lang="en-US" sz="3100" dirty="0" smtClean="0">
                <a:hlinkClick r:id="rId3"/>
              </a:rPr>
              <a:t>Data </a:t>
            </a:r>
            <a:r>
              <a:rPr lang="en-US" sz="3100" dirty="0">
                <a:hlinkClick r:id="rId3"/>
              </a:rPr>
              <a:t>Dashboards</a:t>
            </a:r>
            <a:r>
              <a:rPr lang="en-US" dirty="0"/>
              <a:t/>
            </a:r>
            <a:br>
              <a:rPr lang="en-US" dirty="0"/>
            </a:br>
            <a:endParaRPr lang="en-US" dirty="0"/>
          </a:p>
        </p:txBody>
      </p:sp>
      <p:pic>
        <p:nvPicPr>
          <p:cNvPr id="4" name="Picture 3"/>
          <p:cNvPicPr>
            <a:picLocks noChangeAspect="1"/>
          </p:cNvPicPr>
          <p:nvPr/>
        </p:nvPicPr>
        <p:blipFill>
          <a:blip r:embed="rId4"/>
          <a:stretch>
            <a:fillRect/>
          </a:stretch>
        </p:blipFill>
        <p:spPr>
          <a:xfrm>
            <a:off x="4139856" y="367268"/>
            <a:ext cx="7905750" cy="6200775"/>
          </a:xfrm>
          <a:prstGeom prst="rect">
            <a:avLst/>
          </a:prstGeom>
        </p:spPr>
      </p:pic>
    </p:spTree>
    <p:extLst>
      <p:ext uri="{BB962C8B-B14F-4D97-AF65-F5344CB8AC3E}">
        <p14:creationId xmlns:p14="http://schemas.microsoft.com/office/powerpoint/2010/main" val="160463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6" y="266061"/>
            <a:ext cx="4973609" cy="970450"/>
          </a:xfrm>
        </p:spPr>
        <p:txBody>
          <a:bodyPr/>
          <a:lstStyle/>
          <a:p>
            <a:r>
              <a:rPr lang="en-US" sz="3600" dirty="0" smtClean="0"/>
              <a:t>District Goals</a:t>
            </a:r>
            <a:endParaRPr lang="en-US" dirty="0"/>
          </a:p>
        </p:txBody>
      </p:sp>
      <p:graphicFrame>
        <p:nvGraphicFramePr>
          <p:cNvPr id="4" name="Table 3"/>
          <p:cNvGraphicFramePr>
            <a:graphicFrameLocks noGrp="1"/>
          </p:cNvGraphicFramePr>
          <p:nvPr>
            <p:extLst/>
          </p:nvPr>
        </p:nvGraphicFramePr>
        <p:xfrm>
          <a:off x="454734" y="1287311"/>
          <a:ext cx="11085136" cy="5486400"/>
        </p:xfrm>
        <a:graphic>
          <a:graphicData uri="http://schemas.openxmlformats.org/drawingml/2006/table">
            <a:tbl>
              <a:tblPr firstCol="1">
                <a:tableStyleId>{5C22544A-7EE6-4342-B048-85BDC9FD1C3A}</a:tableStyleId>
              </a:tblPr>
              <a:tblGrid>
                <a:gridCol w="1546192">
                  <a:extLst>
                    <a:ext uri="{9D8B030D-6E8A-4147-A177-3AD203B41FA5}">
                      <a16:colId xmlns:a16="http://schemas.microsoft.com/office/drawing/2014/main" val="873864732"/>
                    </a:ext>
                  </a:extLst>
                </a:gridCol>
                <a:gridCol w="3726479">
                  <a:extLst>
                    <a:ext uri="{9D8B030D-6E8A-4147-A177-3AD203B41FA5}">
                      <a16:colId xmlns:a16="http://schemas.microsoft.com/office/drawing/2014/main" val="1044211508"/>
                    </a:ext>
                  </a:extLst>
                </a:gridCol>
                <a:gridCol w="5812465">
                  <a:extLst>
                    <a:ext uri="{9D8B030D-6E8A-4147-A177-3AD203B41FA5}">
                      <a16:colId xmlns:a16="http://schemas.microsoft.com/office/drawing/2014/main" val="1940780302"/>
                    </a:ext>
                  </a:extLst>
                </a:gridCol>
              </a:tblGrid>
              <a:tr h="1280160">
                <a:tc>
                  <a:txBody>
                    <a:bodyPr/>
                    <a:lstStyle/>
                    <a:p>
                      <a:pPr algn="l" fontAlgn="ctr"/>
                      <a:r>
                        <a:rPr lang="en-US" sz="1400" b="1" i="0" u="none" strike="noStrike" dirty="0" smtClean="0">
                          <a:solidFill>
                            <a:srgbClr val="333333"/>
                          </a:solidFill>
                          <a:effectLst/>
                          <a:latin typeface="+mn-lt"/>
                        </a:rPr>
                        <a:t>District</a:t>
                      </a:r>
                      <a:r>
                        <a:rPr lang="en-US" sz="1400" b="1" i="0" u="none" strike="noStrike" baseline="0" dirty="0" smtClean="0">
                          <a:solidFill>
                            <a:srgbClr val="333333"/>
                          </a:solidFill>
                          <a:effectLst/>
                          <a:latin typeface="+mn-lt"/>
                        </a:rPr>
                        <a:t> Goal #1</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Develop and Strengthen Educational Offerings, Interventions, and Support Programs that Increase Student Access,</a:t>
                      </a:r>
                      <a:r>
                        <a:rPr lang="en-US" sz="1400" u="none" strike="noStrike" baseline="0" dirty="0" smtClean="0">
                          <a:effectLst/>
                          <a:latin typeface="+mn-lt"/>
                        </a:rPr>
                        <a:t> Success and Completion</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Support the work of the District Anti-Racism Council …</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Increase enrollment of San Mateo County residents through coordinated efforts, including the implementation of the Free Community College initiative.</a:t>
                      </a:r>
                      <a:endPar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endParaRPr>
                    </a:p>
                  </a:txBody>
                  <a:tcPr marR="9525" marT="9525" marB="0" anchor="ctr"/>
                </a:tc>
                <a:extLst>
                  <a:ext uri="{0D108BD9-81ED-4DB2-BD59-A6C34878D82A}">
                    <a16:rowId xmlns:a16="http://schemas.microsoft.com/office/drawing/2014/main" val="1140430957"/>
                  </a:ext>
                </a:extLst>
              </a:tr>
              <a:tr h="1280160">
                <a:tc>
                  <a:txBody>
                    <a:bodyPr/>
                    <a:lstStyle/>
                    <a:p>
                      <a:pPr algn="l" fontAlgn="ctr"/>
                      <a:r>
                        <a:rPr lang="en-US" sz="1400" b="1" i="0" u="none" strike="noStrike" dirty="0" smtClean="0">
                          <a:solidFill>
                            <a:srgbClr val="333333"/>
                          </a:solidFill>
                          <a:effectLst/>
                          <a:latin typeface="+mn-lt"/>
                        </a:rPr>
                        <a:t>District Goal #2</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Establish and Expand Relationships With School Districts, 4-year College Partners, And Community-based Organizations to Increase Higher Education Attainment and Economic Mobility In San Mateo County</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dirty="0" smtClean="0">
                          <a:effectLst/>
                          <a:latin typeface="Calibri" panose="020F0502020204030204" pitchFamily="34" charset="0"/>
                          <a:ea typeface="Symbol" panose="05050102010706020507" pitchFamily="18" charset="2"/>
                          <a:cs typeface="Calibri" panose="020F0502020204030204" pitchFamily="34" charset="0"/>
                        </a:rPr>
                        <a:t>Continue</a:t>
                      </a:r>
                      <a:r>
                        <a:rPr lang="en-US" sz="1200" spc="-2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to</a:t>
                      </a:r>
                      <a:r>
                        <a:rPr lang="en-US" sz="1200" spc="-1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expand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2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support</a:t>
                      </a:r>
                      <a:r>
                        <a:rPr lang="en-US" sz="1200" spc="-2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Middle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College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Early</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College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opportunities.</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dirty="0" smtClean="0">
                          <a:effectLst/>
                          <a:latin typeface="Calibri" panose="020F0502020204030204" pitchFamily="34" charset="0"/>
                          <a:ea typeface="Symbol" panose="05050102010706020507" pitchFamily="18" charset="2"/>
                          <a:cs typeface="Calibri" panose="020F0502020204030204" pitchFamily="34" charset="0"/>
                        </a:rPr>
                        <a:t>Expand dual enrollment opportunities and make processes more efficient and accessible for</a:t>
                      </a:r>
                      <a:r>
                        <a:rPr lang="en-US" sz="1200" spc="-23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secondary</a:t>
                      </a:r>
                      <a:r>
                        <a:rPr lang="en-US" sz="1200" spc="-1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schools</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their</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students.</a:t>
                      </a:r>
                    </a:p>
                  </a:txBody>
                  <a:tcPr marL="0" marR="0" marT="0" marB="0" anchor="ctr"/>
                </a:tc>
                <a:extLst>
                  <a:ext uri="{0D108BD9-81ED-4DB2-BD59-A6C34878D82A}">
                    <a16:rowId xmlns:a16="http://schemas.microsoft.com/office/drawing/2014/main" val="4064957242"/>
                  </a:ext>
                </a:extLst>
              </a:tr>
              <a:tr h="1280160">
                <a:tc>
                  <a:txBody>
                    <a:bodyPr/>
                    <a:lstStyle/>
                    <a:p>
                      <a:pPr algn="l" fontAlgn="ctr"/>
                      <a:r>
                        <a:rPr lang="en-US" sz="1400" b="1" i="0" u="none" strike="noStrike" dirty="0" smtClean="0">
                          <a:solidFill>
                            <a:srgbClr val="333333"/>
                          </a:solidFill>
                          <a:effectLst/>
                          <a:latin typeface="+mn-lt"/>
                        </a:rPr>
                        <a:t>District Foal #3</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Promote Innovation and</a:t>
                      </a:r>
                      <a:r>
                        <a:rPr lang="en-US" sz="1400" u="none" strike="noStrike" baseline="0" dirty="0" smtClean="0">
                          <a:effectLst/>
                          <a:latin typeface="+mn-lt"/>
                        </a:rPr>
                        <a:t> Excellence in Instruction to Support Student Learning and Success</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rPr>
                        <a:t>Expand program delivery options, including accelerated completion options, for all students including online students, e.g., College for Working Adults; short-term classes; intersession</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rPr>
                        <a:t>classes; cohort classes; and continuing, corporate and community education</a:t>
                      </a: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Promote strategic development of online education to increase the development and delivery of quality, fully online certificate and degree programs.</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Ensure instruction is delivered in multiple modalities, including in-person, hybrid, and </a:t>
                      </a:r>
                      <a:r>
                        <a:rPr lang="en-US" sz="1200" kern="1200" dirty="0" err="1"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hyflex</a:t>
                      </a: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 to increase access to higher education and meet the needs of different student populations.</a:t>
                      </a:r>
                      <a:endPar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endParaRPr>
                    </a:p>
                  </a:txBody>
                  <a:tcPr marL="0" marR="0" marT="0" marB="0"/>
                </a:tc>
                <a:extLst>
                  <a:ext uri="{0D108BD9-81ED-4DB2-BD59-A6C34878D82A}">
                    <a16:rowId xmlns:a16="http://schemas.microsoft.com/office/drawing/2014/main" val="2334694401"/>
                  </a:ext>
                </a:extLst>
              </a:tr>
              <a:tr h="1280160">
                <a:tc>
                  <a:txBody>
                    <a:bodyPr/>
                    <a:lstStyle/>
                    <a:p>
                      <a:pPr algn="l" fontAlgn="ctr"/>
                      <a:r>
                        <a:rPr lang="en-US" sz="1400" b="1" i="0" u="none" strike="noStrike" dirty="0" smtClean="0">
                          <a:solidFill>
                            <a:srgbClr val="333333"/>
                          </a:solidFill>
                          <a:effectLst/>
                          <a:latin typeface="+mn-lt"/>
                        </a:rPr>
                        <a:t>District Goal #4</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Ensure Necessary Resources are Available to Implement This Strategic Plan Through Sound Fiscal Planning And Management Of Allocations and Protection of Community-supported Status</a:t>
                      </a:r>
                      <a:endParaRPr lang="en-US" sz="1400" b="0" i="0" u="none" strike="noStrike" dirty="0">
                        <a:solidFill>
                          <a:srgbClr val="333333"/>
                        </a:solidFill>
                        <a:effectLst/>
                        <a:latin typeface="+mn-lt"/>
                      </a:endParaRPr>
                    </a:p>
                  </a:txBody>
                  <a:tcPr marR="9525" marT="9525" marB="0" anchor="ctr"/>
                </a:tc>
                <a:tc>
                  <a:txBody>
                    <a:bodyPr/>
                    <a:lstStyle/>
                    <a:p>
                      <a:pPr marL="0" marR="248285" lvl="0" indent="0" algn="l" defTabSz="457200" rtl="0" eaLnBrk="1" fontAlgn="auto" latinLnBrk="0" hangingPunct="1">
                        <a:lnSpc>
                          <a:spcPct val="100000"/>
                        </a:lnSpc>
                        <a:spcBef>
                          <a:spcPts val="0"/>
                        </a:spcBef>
                        <a:spcAft>
                          <a:spcPts val="0"/>
                        </a:spcAft>
                        <a:buClrTx/>
                        <a:buSzPts val="1100"/>
                        <a:buFont typeface="Symbol" panose="05050102010706020507" pitchFamily="18" charset="2"/>
                        <a:buNone/>
                        <a:tabLst>
                          <a:tab pos="525145" algn="l"/>
                          <a:tab pos="525780" algn="l"/>
                        </a:tabLst>
                        <a:defRPr/>
                      </a:pPr>
                      <a:r>
                        <a:rPr lang="en-US" sz="1200" u="none" strike="noStrike" kern="1200" dirty="0" smtClean="0">
                          <a:solidFill>
                            <a:schemeClr val="dk1"/>
                          </a:solidFill>
                          <a:effectLst/>
                          <a:latin typeface="+mn-lt"/>
                          <a:ea typeface="+mn-ea"/>
                          <a:cs typeface="+mn-cs"/>
                        </a:rPr>
                        <a:t>Free Community College: Strategies of this plan include the accelerated expansion of Dual Enrollment, the Promise Scholars Program (PSP), and Open Educational Resources (OER) for Zero Textbook Cost (ZTC) degree programs, all within a Guided Pathways framework.</a:t>
                      </a:r>
                    </a:p>
                  </a:txBody>
                  <a:tcPr marR="0" marT="0" marB="0" anchor="ctr"/>
                </a:tc>
                <a:extLst>
                  <a:ext uri="{0D108BD9-81ED-4DB2-BD59-A6C34878D82A}">
                    <a16:rowId xmlns:a16="http://schemas.microsoft.com/office/drawing/2014/main" val="1167440542"/>
                  </a:ext>
                </a:extLst>
              </a:tr>
            </a:tbl>
          </a:graphicData>
        </a:graphic>
      </p:graphicFrame>
      <p:sp>
        <p:nvSpPr>
          <p:cNvPr id="5" name="Title 1"/>
          <p:cNvSpPr txBox="1">
            <a:spLocks/>
          </p:cNvSpPr>
          <p:nvPr/>
        </p:nvSpPr>
        <p:spPr>
          <a:xfrm>
            <a:off x="5862623" y="195177"/>
            <a:ext cx="5507665" cy="970450"/>
          </a:xfrm>
          <a:prstGeom prst="rect">
            <a:avLst/>
          </a:prstGeom>
          <a:effectLst>
            <a:outerShdw blurRad="25400" dir="17880000">
              <a:srgbClr val="000000">
                <a:alpha val="46000"/>
              </a:srgbClr>
            </a:outerShdw>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Key New </a:t>
            </a:r>
          </a:p>
          <a:p>
            <a:r>
              <a:rPr lang="en-US" sz="3600" dirty="0" smtClean="0"/>
              <a:t>Districtwide Strategies</a:t>
            </a:r>
            <a:endParaRPr lang="en-US" sz="36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925415" y="2948746"/>
              <a:ext cx="3204360" cy="144720"/>
            </p14:xfrm>
          </p:contentPart>
        </mc:Choice>
        <mc:Fallback xmlns="">
          <p:pic>
            <p:nvPicPr>
              <p:cNvPr id="3" name="Ink 2"/>
              <p:cNvPicPr/>
              <p:nvPr/>
            </p:nvPicPr>
            <p:blipFill>
              <a:blip r:embed="rId3"/>
              <a:stretch>
                <a:fillRect/>
              </a:stretch>
            </p:blipFill>
            <p:spPr>
              <a:xfrm>
                <a:off x="6853415" y="2804746"/>
                <a:ext cx="33483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152855" y="3225226"/>
              <a:ext cx="1439280" cy="37800"/>
            </p14:xfrm>
          </p:contentPart>
        </mc:Choice>
        <mc:Fallback xmlns="">
          <p:pic>
            <p:nvPicPr>
              <p:cNvPr id="6" name="Ink 5"/>
              <p:cNvPicPr/>
              <p:nvPr/>
            </p:nvPicPr>
            <p:blipFill>
              <a:blip r:embed="rId5"/>
              <a:stretch>
                <a:fillRect/>
              </a:stretch>
            </p:blipFill>
            <p:spPr>
              <a:xfrm>
                <a:off x="6080855" y="3081226"/>
                <a:ext cx="15832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103175" y="3826786"/>
              <a:ext cx="4565160" cy="142920"/>
            </p14:xfrm>
          </p:contentPart>
        </mc:Choice>
        <mc:Fallback xmlns="">
          <p:pic>
            <p:nvPicPr>
              <p:cNvPr id="8" name="Ink 7"/>
              <p:cNvPicPr/>
              <p:nvPr/>
            </p:nvPicPr>
            <p:blipFill>
              <a:blip r:embed="rId7"/>
              <a:stretch>
                <a:fillRect/>
              </a:stretch>
            </p:blipFill>
            <p:spPr>
              <a:xfrm>
                <a:off x="6031175" y="3682786"/>
                <a:ext cx="4709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619575" y="4134946"/>
              <a:ext cx="1524240" cy="73800"/>
            </p14:xfrm>
          </p:contentPart>
        </mc:Choice>
        <mc:Fallback xmlns="">
          <p:pic>
            <p:nvPicPr>
              <p:cNvPr id="9" name="Ink 8"/>
              <p:cNvPicPr/>
              <p:nvPr/>
            </p:nvPicPr>
            <p:blipFill>
              <a:blip r:embed="rId9"/>
              <a:stretch>
                <a:fillRect/>
              </a:stretch>
            </p:blipFill>
            <p:spPr>
              <a:xfrm>
                <a:off x="8547575" y="3990946"/>
                <a:ext cx="16682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634255" y="4805626"/>
              <a:ext cx="2630160" cy="91440"/>
            </p14:xfrm>
          </p:contentPart>
        </mc:Choice>
        <mc:Fallback xmlns="">
          <p:pic>
            <p:nvPicPr>
              <p:cNvPr id="10" name="Ink 9"/>
              <p:cNvPicPr/>
              <p:nvPr/>
            </p:nvPicPr>
            <p:blipFill>
              <a:blip r:embed="rId11"/>
              <a:stretch>
                <a:fillRect/>
              </a:stretch>
            </p:blipFill>
            <p:spPr>
              <a:xfrm>
                <a:off x="7562255" y="4661626"/>
                <a:ext cx="27741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7499615" y="4827226"/>
              <a:ext cx="375840" cy="14400"/>
            </p14:xfrm>
          </p:contentPart>
        </mc:Choice>
        <mc:Fallback xmlns="">
          <p:pic>
            <p:nvPicPr>
              <p:cNvPr id="11" name="Ink 10"/>
              <p:cNvPicPr/>
              <p:nvPr/>
            </p:nvPicPr>
            <p:blipFill>
              <a:blip r:embed="rId13"/>
              <a:stretch>
                <a:fillRect/>
              </a:stretch>
            </p:blipFill>
            <p:spPr>
              <a:xfrm>
                <a:off x="7427615" y="4683226"/>
                <a:ext cx="5198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6301535" y="5202346"/>
              <a:ext cx="475200" cy="29160"/>
            </p14:xfrm>
          </p:contentPart>
        </mc:Choice>
        <mc:Fallback xmlns="">
          <p:pic>
            <p:nvPicPr>
              <p:cNvPr id="12" name="Ink 11"/>
              <p:cNvPicPr/>
              <p:nvPr/>
            </p:nvPicPr>
            <p:blipFill>
              <a:blip r:embed="rId15"/>
              <a:stretch>
                <a:fillRect/>
              </a:stretch>
            </p:blipFill>
            <p:spPr>
              <a:xfrm>
                <a:off x="6229535" y="5058346"/>
                <a:ext cx="6192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812295" y="5824426"/>
              <a:ext cx="1524600" cy="24120"/>
            </p14:xfrm>
          </p:contentPart>
        </mc:Choice>
        <mc:Fallback xmlns="">
          <p:pic>
            <p:nvPicPr>
              <p:cNvPr id="13" name="Ink 12"/>
              <p:cNvPicPr/>
              <p:nvPr/>
            </p:nvPicPr>
            <p:blipFill>
              <a:blip r:embed="rId17"/>
              <a:stretch>
                <a:fillRect/>
              </a:stretch>
            </p:blipFill>
            <p:spPr>
              <a:xfrm>
                <a:off x="5740295" y="5680426"/>
                <a:ext cx="1668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8208455" y="1692346"/>
              <a:ext cx="666720" cy="31320"/>
            </p14:xfrm>
          </p:contentPart>
        </mc:Choice>
        <mc:Fallback xmlns="">
          <p:pic>
            <p:nvPicPr>
              <p:cNvPr id="14" name="Ink 13"/>
              <p:cNvPicPr/>
              <p:nvPr/>
            </p:nvPicPr>
            <p:blipFill>
              <a:blip r:embed="rId19"/>
              <a:stretch>
                <a:fillRect/>
              </a:stretch>
            </p:blipFill>
            <p:spPr>
              <a:xfrm>
                <a:off x="8136455" y="1548346"/>
                <a:ext cx="8107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9951935" y="1857226"/>
              <a:ext cx="1177200" cy="85320"/>
            </p14:xfrm>
          </p:contentPart>
        </mc:Choice>
        <mc:Fallback xmlns="">
          <p:pic>
            <p:nvPicPr>
              <p:cNvPr id="15" name="Ink 14"/>
              <p:cNvPicPr/>
              <p:nvPr/>
            </p:nvPicPr>
            <p:blipFill>
              <a:blip r:embed="rId21"/>
              <a:stretch>
                <a:fillRect/>
              </a:stretch>
            </p:blipFill>
            <p:spPr>
              <a:xfrm>
                <a:off x="9879935" y="1713226"/>
                <a:ext cx="1321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6209375" y="1949386"/>
              <a:ext cx="1368360" cy="360"/>
            </p14:xfrm>
          </p:contentPart>
        </mc:Choice>
        <mc:Fallback xmlns="">
          <p:pic>
            <p:nvPicPr>
              <p:cNvPr id="16" name="Ink 15"/>
              <p:cNvPicPr/>
              <p:nvPr/>
            </p:nvPicPr>
            <p:blipFill>
              <a:blip r:embed="rId23"/>
              <a:stretch>
                <a:fillRect/>
              </a:stretch>
            </p:blipFill>
            <p:spPr>
              <a:xfrm>
                <a:off x="6137375" y="1805386"/>
                <a:ext cx="1512360" cy="288360"/>
              </a:xfrm>
              <a:prstGeom prst="rect">
                <a:avLst/>
              </a:prstGeom>
            </p:spPr>
          </p:pic>
        </mc:Fallback>
      </mc:AlternateContent>
    </p:spTree>
    <p:extLst>
      <p:ext uri="{BB962C8B-B14F-4D97-AF65-F5344CB8AC3E}">
        <p14:creationId xmlns:p14="http://schemas.microsoft.com/office/powerpoint/2010/main" val="8338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Metrics</a:t>
            </a:r>
            <a:endParaRPr lang="en-US" dirty="0"/>
          </a:p>
        </p:txBody>
      </p:sp>
    </p:spTree>
    <p:extLst>
      <p:ext uri="{BB962C8B-B14F-4D97-AF65-F5344CB8AC3E}">
        <p14:creationId xmlns:p14="http://schemas.microsoft.com/office/powerpoint/2010/main" val="374759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3117"/>
            <a:ext cx="10353762" cy="970450"/>
          </a:xfrm>
        </p:spPr>
        <p:txBody>
          <a:bodyPr>
            <a:normAutofit fontScale="90000"/>
          </a:bodyPr>
          <a:lstStyle/>
          <a:p>
            <a:r>
              <a:rPr lang="en-US" dirty="0" smtClean="0">
                <a:effectLst/>
              </a:rPr>
              <a:t>Until this term, Cañada’s headcount has been stable</a:t>
            </a:r>
            <a:endParaRPr lang="en-US" dirty="0"/>
          </a:p>
        </p:txBody>
      </p:sp>
      <p:graphicFrame>
        <p:nvGraphicFramePr>
          <p:cNvPr id="5" name="Chart 4"/>
          <p:cNvGraphicFramePr>
            <a:graphicFrameLocks/>
          </p:cNvGraphicFramePr>
          <p:nvPr>
            <p:custDataLst>
              <p:tags r:id="rId1"/>
            </p:custDataLst>
            <p:extLst>
              <p:ext uri="{D42A27DB-BD31-4B8C-83A1-F6EECF244321}">
                <p14:modId xmlns:p14="http://schemas.microsoft.com/office/powerpoint/2010/main" val="3583091666"/>
              </p:ext>
            </p:extLst>
          </p:nvPr>
        </p:nvGraphicFramePr>
        <p:xfrm>
          <a:off x="6616262" y="1937104"/>
          <a:ext cx="5341883" cy="3170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custDataLst>
              <p:tags r:id="rId2"/>
            </p:custDataLst>
            <p:extLst>
              <p:ext uri="{D42A27DB-BD31-4B8C-83A1-F6EECF244321}">
                <p14:modId xmlns:p14="http://schemas.microsoft.com/office/powerpoint/2010/main" val="1390913076"/>
              </p:ext>
            </p:extLst>
          </p:nvPr>
        </p:nvGraphicFramePr>
        <p:xfrm>
          <a:off x="204952" y="2126290"/>
          <a:ext cx="5951483" cy="3438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5306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Enrollments continue to drop: -20%</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691454147"/>
              </p:ext>
            </p:extLst>
          </p:nvPr>
        </p:nvGraphicFramePr>
        <p:xfrm>
          <a:off x="913795" y="1790299"/>
          <a:ext cx="10353762" cy="4379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22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9" y="444062"/>
            <a:ext cx="11902966" cy="970450"/>
          </a:xfrm>
        </p:spPr>
        <p:txBody>
          <a:bodyPr>
            <a:normAutofit fontScale="90000"/>
          </a:bodyPr>
          <a:lstStyle/>
          <a:p>
            <a:r>
              <a:rPr lang="en-US" dirty="0" smtClean="0"/>
              <a:t>However, the number of units our students take is </a:t>
            </a:r>
            <a:br>
              <a:rPr lang="en-US" dirty="0" smtClean="0"/>
            </a:br>
            <a:r>
              <a:rPr lang="en-US" dirty="0" smtClean="0"/>
              <a:t>extremely low</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123919877"/>
              </p:ext>
            </p:extLst>
          </p:nvPr>
        </p:nvGraphicFramePr>
        <p:xfrm>
          <a:off x="3712780" y="1852612"/>
          <a:ext cx="7668775" cy="44614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9606525" y="6332736"/>
            <a:ext cx="1588897" cy="246221"/>
          </a:xfrm>
          <a:prstGeom prst="rect">
            <a:avLst/>
          </a:prstGeom>
          <a:noFill/>
        </p:spPr>
        <p:txBody>
          <a:bodyPr wrap="none" rtlCol="0">
            <a:spAutoFit/>
          </a:bodyPr>
          <a:lstStyle/>
          <a:p>
            <a:r>
              <a:rPr lang="en-US" sz="1000" dirty="0" smtClean="0"/>
              <a:t>Source:  IPEDS Report Data</a:t>
            </a:r>
            <a:endParaRPr lang="en-US" sz="1000" dirty="0"/>
          </a:p>
        </p:txBody>
      </p:sp>
      <p:sp>
        <p:nvSpPr>
          <p:cNvPr id="6" name="TextBox 5"/>
          <p:cNvSpPr txBox="1"/>
          <p:nvPr/>
        </p:nvSpPr>
        <p:spPr>
          <a:xfrm>
            <a:off x="573386" y="2656490"/>
            <a:ext cx="2904625" cy="1938992"/>
          </a:xfrm>
          <a:prstGeom prst="rect">
            <a:avLst/>
          </a:prstGeom>
          <a:noFill/>
        </p:spPr>
        <p:txBody>
          <a:bodyPr wrap="square" rtlCol="0">
            <a:spAutoFit/>
          </a:bodyPr>
          <a:lstStyle/>
          <a:p>
            <a:pPr algn="ctr"/>
            <a:r>
              <a:rPr lang="en-US" sz="2400" dirty="0" smtClean="0"/>
              <a:t>Compared to 38 of its peers, Cañada has the lowest % of </a:t>
            </a:r>
          </a:p>
          <a:p>
            <a:pPr algn="ctr"/>
            <a:r>
              <a:rPr lang="en-US" sz="2400" dirty="0" smtClean="0"/>
              <a:t>full time equivalent students</a:t>
            </a:r>
            <a:endParaRPr lang="en-US" sz="2400" dirty="0"/>
          </a:p>
        </p:txBody>
      </p:sp>
    </p:spTree>
    <p:extLst>
      <p:ext uri="{BB962C8B-B14F-4D97-AF65-F5344CB8AC3E}">
        <p14:creationId xmlns:p14="http://schemas.microsoft.com/office/powerpoint/2010/main" val="3955293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During the pandemic, our home campus students are taking fewer units here at </a:t>
            </a:r>
            <a:r>
              <a:rPr lang="en-US" sz="3200" dirty="0" smtClean="0">
                <a:effectLst/>
              </a:rPr>
              <a:t>Cañada</a:t>
            </a:r>
            <a:endParaRPr lang="en-US" sz="3200"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3696256115"/>
              </p:ext>
            </p:extLst>
          </p:nvPr>
        </p:nvGraphicFramePr>
        <p:xfrm>
          <a:off x="548640" y="2199290"/>
          <a:ext cx="5019215" cy="3200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custDataLst>
              <p:tags r:id="rId2"/>
            </p:custDataLst>
            <p:extLst>
              <p:ext uri="{D42A27DB-BD31-4B8C-83A1-F6EECF244321}">
                <p14:modId xmlns:p14="http://schemas.microsoft.com/office/powerpoint/2010/main" val="1050328473"/>
              </p:ext>
            </p:extLst>
          </p:nvPr>
        </p:nvGraphicFramePr>
        <p:xfrm>
          <a:off x="5846488" y="2199206"/>
          <a:ext cx="5305565" cy="320039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1232369" y="2936328"/>
            <a:ext cx="1087821" cy="206528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37434" y="3474720"/>
            <a:ext cx="1140373" cy="152689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56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custDataLst>
              <p:tags r:id="rId1"/>
            </p:custDataLst>
            <p:extLst>
              <p:ext uri="{D42A27DB-BD31-4B8C-83A1-F6EECF244321}">
                <p14:modId xmlns:p14="http://schemas.microsoft.com/office/powerpoint/2010/main" val="2443157861"/>
              </p:ext>
            </p:extLst>
          </p:nvPr>
        </p:nvGraphicFramePr>
        <p:xfrm>
          <a:off x="726375" y="1537137"/>
          <a:ext cx="10648446" cy="5094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953209" y="388883"/>
            <a:ext cx="10353762" cy="970450"/>
          </a:xfrm>
        </p:spPr>
        <p:txBody>
          <a:bodyPr>
            <a:noAutofit/>
          </a:bodyPr>
          <a:lstStyle/>
          <a:p>
            <a:r>
              <a:rPr lang="en-US" sz="3200" dirty="0" smtClean="0"/>
              <a:t>During the pandemic, more students are “swirling”</a:t>
            </a:r>
            <a:endParaRPr lang="en-US" sz="3200" dirty="0"/>
          </a:p>
        </p:txBody>
      </p:sp>
    </p:spTree>
    <p:extLst>
      <p:ext uri="{BB962C8B-B14F-4D97-AF65-F5344CB8AC3E}">
        <p14:creationId xmlns:p14="http://schemas.microsoft.com/office/powerpoint/2010/main" val="2308094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713" y="475594"/>
            <a:ext cx="10353762" cy="970450"/>
          </a:xfrm>
        </p:spPr>
        <p:txBody>
          <a:bodyPr>
            <a:normAutofit fontScale="90000"/>
          </a:bodyPr>
          <a:lstStyle/>
          <a:p>
            <a:r>
              <a:rPr lang="en-US" dirty="0" smtClean="0">
                <a:effectLst/>
              </a:rPr>
              <a:t>A smaller share </a:t>
            </a:r>
            <a:r>
              <a:rPr lang="en-US" dirty="0">
                <a:effectLst/>
              </a:rPr>
              <a:t>of Cañada </a:t>
            </a:r>
            <a:r>
              <a:rPr lang="en-US" dirty="0" smtClean="0">
                <a:effectLst/>
              </a:rPr>
              <a:t>students are seeking a degree or certificate from </a:t>
            </a:r>
            <a:r>
              <a:rPr lang="en-US" dirty="0">
                <a:effectLst/>
              </a:rPr>
              <a:t>Cañada </a:t>
            </a:r>
            <a:endParaRPr lang="en-US" dirty="0"/>
          </a:p>
        </p:txBody>
      </p:sp>
      <p:sp>
        <p:nvSpPr>
          <p:cNvPr id="9" name="TextBox 8"/>
          <p:cNvSpPr txBox="1"/>
          <p:nvPr/>
        </p:nvSpPr>
        <p:spPr>
          <a:xfrm>
            <a:off x="164430" y="6517354"/>
            <a:ext cx="559490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2359990" y="1790096"/>
            <a:ext cx="7623208" cy="4637122"/>
            <a:chOff x="2030931" y="1446044"/>
            <a:chExt cx="7623208" cy="4637122"/>
          </a:xfrm>
        </p:grpSpPr>
        <p:sp>
          <p:nvSpPr>
            <p:cNvPr id="5" name="TextBox 3"/>
            <p:cNvSpPr txBox="1"/>
            <p:nvPr/>
          </p:nvSpPr>
          <p:spPr>
            <a:xfrm>
              <a:off x="3395333" y="2506524"/>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6,223</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9"/>
            <p:cNvGraphicFramePr>
              <a:graphicFrameLocks/>
            </p:cNvGraphicFramePr>
            <p:nvPr>
              <p:custDataLst>
                <p:tags r:id="rId1"/>
              </p:custDataLst>
            </p:nvPr>
          </p:nvGraphicFramePr>
          <p:xfrm>
            <a:off x="2030931" y="1446044"/>
            <a:ext cx="7623208" cy="46371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
            <p:cNvSpPr txBox="1"/>
            <p:nvPr/>
          </p:nvSpPr>
          <p:spPr>
            <a:xfrm>
              <a:off x="5645905"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6,048</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3"/>
            <p:cNvSpPr txBox="1"/>
            <p:nvPr/>
          </p:nvSpPr>
          <p:spPr>
            <a:xfrm>
              <a:off x="7877227"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4,334</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04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489639"/>
            <a:ext cx="11194180" cy="970450"/>
          </a:xfrm>
        </p:spPr>
        <p:txBody>
          <a:bodyPr>
            <a:noAutofit/>
          </a:bodyPr>
          <a:lstStyle/>
          <a:p>
            <a:r>
              <a:rPr lang="en-US" dirty="0"/>
              <a:t>Developing a new 5-year Educational Master Plan</a:t>
            </a:r>
          </a:p>
        </p:txBody>
      </p:sp>
      <p:graphicFrame>
        <p:nvGraphicFramePr>
          <p:cNvPr id="4" name="Table 3"/>
          <p:cNvGraphicFramePr>
            <a:graphicFrameLocks noGrp="1"/>
          </p:cNvGraphicFramePr>
          <p:nvPr>
            <p:extLst>
              <p:ext uri="{D42A27DB-BD31-4B8C-83A1-F6EECF244321}">
                <p14:modId xmlns:p14="http://schemas.microsoft.com/office/powerpoint/2010/main" val="666529222"/>
              </p:ext>
            </p:extLst>
          </p:nvPr>
        </p:nvGraphicFramePr>
        <p:xfrm>
          <a:off x="577516" y="4560146"/>
          <a:ext cx="11001675" cy="1341120"/>
        </p:xfrm>
        <a:graphic>
          <a:graphicData uri="http://schemas.openxmlformats.org/drawingml/2006/table">
            <a:tbl>
              <a:tblPr>
                <a:tableStyleId>{5C22544A-7EE6-4342-B048-85BDC9FD1C3A}</a:tableStyleId>
              </a:tblPr>
              <a:tblGrid>
                <a:gridCol w="3667225">
                  <a:extLst>
                    <a:ext uri="{9D8B030D-6E8A-4147-A177-3AD203B41FA5}">
                      <a16:colId xmlns:a16="http://schemas.microsoft.com/office/drawing/2014/main" val="2445603517"/>
                    </a:ext>
                  </a:extLst>
                </a:gridCol>
                <a:gridCol w="3667225">
                  <a:extLst>
                    <a:ext uri="{9D8B030D-6E8A-4147-A177-3AD203B41FA5}">
                      <a16:colId xmlns:a16="http://schemas.microsoft.com/office/drawing/2014/main" val="3489188181"/>
                    </a:ext>
                  </a:extLst>
                </a:gridCol>
                <a:gridCol w="3667225">
                  <a:extLst>
                    <a:ext uri="{9D8B030D-6E8A-4147-A177-3AD203B41FA5}">
                      <a16:colId xmlns:a16="http://schemas.microsoft.com/office/drawing/2014/main" val="4105245332"/>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 Technician (Sciences)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66" y="1855872"/>
            <a:ext cx="2491371" cy="24913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umbnail for Engel, Karen"/>
          <p:cNvPicPr>
            <a:picLocks noChangeAspect="1" noChangeArrowheads="1"/>
          </p:cNvPicPr>
          <p:nvPr/>
        </p:nvPicPr>
        <p:blipFill rotWithShape="1">
          <a:blip r:embed="rId3">
            <a:extLst>
              <a:ext uri="{28A0092B-C50C-407E-A947-70E740481C1C}">
                <a14:useLocalDpi xmlns:a14="http://schemas.microsoft.com/office/drawing/2010/main" val="0"/>
              </a:ext>
            </a:extLst>
          </a:blip>
          <a:srcRect r="12943" b="13184"/>
          <a:stretch/>
        </p:blipFill>
        <p:spPr bwMode="auto">
          <a:xfrm>
            <a:off x="8037096" y="1855872"/>
            <a:ext cx="2521817" cy="2514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73766" y="5994429"/>
            <a:ext cx="11194180" cy="678455"/>
          </a:xfrm>
          <a:prstGeom prst="rect">
            <a:avLst/>
          </a:prstGeom>
          <a:ln>
            <a:solidFill>
              <a:schemeClr val="accent3">
                <a:lumMod val="20000"/>
                <a:lumOff val="80000"/>
              </a:schemeClr>
            </a:solidFill>
          </a:ln>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t>Tri-Chairs, Educational Master Planning Task Force 2021-22</a:t>
            </a:r>
          </a:p>
        </p:txBody>
      </p:sp>
      <p:pic>
        <p:nvPicPr>
          <p:cNvPr id="9"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21"/>
          <a:stretch/>
        </p:blipFill>
        <p:spPr bwMode="auto">
          <a:xfrm>
            <a:off x="4355431" y="1832400"/>
            <a:ext cx="2491371" cy="25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302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p:cNvPr>
          <p:cNvPicPr>
            <a:picLocks noChangeAspect="1"/>
          </p:cNvPicPr>
          <p:nvPr/>
        </p:nvPicPr>
        <p:blipFill>
          <a:blip r:embed="rId4"/>
          <a:stretch>
            <a:fillRect/>
          </a:stretch>
        </p:blipFill>
        <p:spPr>
          <a:xfrm>
            <a:off x="0" y="1404258"/>
            <a:ext cx="12127288" cy="5181600"/>
          </a:xfrm>
          <a:prstGeom prst="rect">
            <a:avLst/>
          </a:prstGeom>
        </p:spPr>
      </p:pic>
      <p:sp>
        <p:nvSpPr>
          <p:cNvPr id="5" name="Title 4"/>
          <p:cNvSpPr>
            <a:spLocks noGrp="1"/>
          </p:cNvSpPr>
          <p:nvPr>
            <p:ph type="title"/>
          </p:nvPr>
        </p:nvSpPr>
        <p:spPr>
          <a:xfrm>
            <a:off x="114298" y="304800"/>
            <a:ext cx="11898691" cy="970450"/>
          </a:xfrm>
        </p:spPr>
        <p:txBody>
          <a:bodyPr>
            <a:normAutofit fontScale="90000"/>
          </a:bodyPr>
          <a:lstStyle/>
          <a:p>
            <a:r>
              <a:rPr lang="en-US" dirty="0" smtClean="0"/>
              <a:t>Fall 2020 CAN Enrolled Students by Home Campus, </a:t>
            </a:r>
            <a:br>
              <a:rPr lang="en-US" dirty="0" smtClean="0"/>
            </a:br>
            <a:r>
              <a:rPr lang="en-US" dirty="0" smtClean="0"/>
              <a:t>Education Level &amp; Education Goal</a:t>
            </a:r>
            <a:endParaRPr lang="en-US" dirty="0"/>
          </a:p>
        </p:txBody>
      </p:sp>
    </p:spTree>
    <p:extLst>
      <p:ext uri="{BB962C8B-B14F-4D97-AF65-F5344CB8AC3E}">
        <p14:creationId xmlns:p14="http://schemas.microsoft.com/office/powerpoint/2010/main" val="91354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custDataLst>
              <p:tags r:id="rId1"/>
            </p:custDataLst>
            <p:extLst>
              <p:ext uri="{D42A27DB-BD31-4B8C-83A1-F6EECF244321}">
                <p14:modId xmlns:p14="http://schemas.microsoft.com/office/powerpoint/2010/main" val="1892097739"/>
              </p:ext>
            </p:extLst>
          </p:nvPr>
        </p:nvGraphicFramePr>
        <p:xfrm>
          <a:off x="327259" y="336885"/>
          <a:ext cx="11492564" cy="6044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553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Low Income Students</a:t>
            </a:r>
            <a:endParaRPr lang="en-US" dirty="0"/>
          </a:p>
        </p:txBody>
      </p:sp>
      <p:graphicFrame>
        <p:nvGraphicFramePr>
          <p:cNvPr id="4" name="Chart 3"/>
          <p:cNvGraphicFramePr>
            <a:graphicFrameLocks/>
          </p:cNvGraphicFramePr>
          <p:nvPr>
            <p:custDataLst>
              <p:tags r:id="rId1"/>
            </p:custDataLst>
            <p:extLst/>
          </p:nvPr>
        </p:nvGraphicFramePr>
        <p:xfrm>
          <a:off x="696310" y="233329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custDataLst>
              <p:tags r:id="rId2"/>
            </p:custDataLst>
            <p:extLst/>
          </p:nvPr>
        </p:nvGraphicFramePr>
        <p:xfrm>
          <a:off x="5969054" y="2265964"/>
          <a:ext cx="5879645" cy="3740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2386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Momentum Metrics</a:t>
            </a:r>
            <a:endParaRPr lang="en-US" dirty="0"/>
          </a:p>
        </p:txBody>
      </p:sp>
    </p:spTree>
    <p:extLst>
      <p:ext uri="{BB962C8B-B14F-4D97-AF65-F5344CB8AC3E}">
        <p14:creationId xmlns:p14="http://schemas.microsoft.com/office/powerpoint/2010/main" val="3032619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completing a comprehensive Ed. Plan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462239940"/>
              </p:ext>
            </p:extLst>
          </p:nvPr>
        </p:nvGraphicFramePr>
        <p:xfrm>
          <a:off x="1058779" y="1838425"/>
          <a:ext cx="10010274" cy="458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9247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Part-time students less likely to complete any SEP</a:t>
            </a:r>
            <a:endParaRPr lang="en-US" dirty="0"/>
          </a:p>
        </p:txBody>
      </p:sp>
      <p:graphicFrame>
        <p:nvGraphicFramePr>
          <p:cNvPr id="3" name="Chart 2"/>
          <p:cNvGraphicFramePr>
            <a:graphicFrameLocks/>
          </p:cNvGraphicFramePr>
          <p:nvPr>
            <p:custDataLst>
              <p:tags r:id="rId1"/>
            </p:custDataLst>
            <p:extLst>
              <p:ext uri="{D42A27DB-BD31-4B8C-83A1-F6EECF244321}">
                <p14:modId xmlns:p14="http://schemas.microsoft.com/office/powerpoint/2010/main" val="3763719934"/>
              </p:ext>
            </p:extLst>
          </p:nvPr>
        </p:nvGraphicFramePr>
        <p:xfrm>
          <a:off x="1491916" y="1886551"/>
          <a:ext cx="9509759" cy="4812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426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Course Completion Rates</a:t>
            </a:r>
            <a:endParaRPr lang="en-US" dirty="0"/>
          </a:p>
        </p:txBody>
      </p:sp>
      <p:pic>
        <p:nvPicPr>
          <p:cNvPr id="5" name="slide2" descr="Course Enrollment">
            <a:extLst>
              <a:ext uri="{FF2B5EF4-FFF2-40B4-BE49-F238E27FC236}">
                <a16:creationId xmlns:a16="http://schemas.microsoft.com/office/drawing/2014/main" id="{890FF11A-CE45-4B18-A1A5-ED672FB840A4}"/>
              </a:ext>
            </a:extLst>
          </p:cNvPr>
          <p:cNvPicPr>
            <a:picLocks noChangeAspect="1"/>
          </p:cNvPicPr>
          <p:nvPr/>
        </p:nvPicPr>
        <p:blipFill rotWithShape="1">
          <a:blip r:embed="rId2">
            <a:extLst>
              <a:ext uri="{28A0092B-C50C-407E-A947-70E740481C1C}">
                <a14:useLocalDpi xmlns:a14="http://schemas.microsoft.com/office/drawing/2010/main" val="0"/>
              </a:ext>
            </a:extLst>
          </a:blip>
          <a:srcRect b="75017"/>
          <a:stretch/>
        </p:blipFill>
        <p:spPr>
          <a:xfrm>
            <a:off x="250324" y="2030930"/>
            <a:ext cx="11680704" cy="2772075"/>
          </a:xfrm>
          <a:prstGeom prst="rect">
            <a:avLst/>
          </a:prstGeom>
        </p:spPr>
      </p:pic>
    </p:spTree>
    <p:extLst>
      <p:ext uri="{BB962C8B-B14F-4D97-AF65-F5344CB8AC3E}">
        <p14:creationId xmlns:p14="http://schemas.microsoft.com/office/powerpoint/2010/main" val="39933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31720" r="20531" b="37886"/>
          <a:stretch/>
        </p:blipFill>
        <p:spPr>
          <a:xfrm>
            <a:off x="366562" y="952900"/>
            <a:ext cx="11299257" cy="4321744"/>
          </a:xfrm>
          <a:prstGeom prst="rect">
            <a:avLst/>
          </a:prstGeom>
        </p:spPr>
      </p:pic>
    </p:spTree>
    <p:extLst>
      <p:ext uri="{BB962C8B-B14F-4D97-AF65-F5344CB8AC3E}">
        <p14:creationId xmlns:p14="http://schemas.microsoft.com/office/powerpoint/2010/main" val="256041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12" r="1942" b="7347"/>
          <a:stretch/>
        </p:blipFill>
        <p:spPr>
          <a:xfrm>
            <a:off x="616162" y="279133"/>
            <a:ext cx="10520267" cy="3272589"/>
          </a:xfrm>
          <a:prstGeom prst="rect">
            <a:avLst/>
          </a:prstGeom>
        </p:spPr>
      </p:pic>
      <p:pic>
        <p:nvPicPr>
          <p:cNvPr id="3" name="Picture 2"/>
          <p:cNvPicPr>
            <a:picLocks noChangeAspect="1"/>
          </p:cNvPicPr>
          <p:nvPr/>
        </p:nvPicPr>
        <p:blipFill>
          <a:blip r:embed="rId3"/>
          <a:stretch>
            <a:fillRect/>
          </a:stretch>
        </p:blipFill>
        <p:spPr>
          <a:xfrm>
            <a:off x="616162" y="3946359"/>
            <a:ext cx="10547568" cy="2338938"/>
          </a:xfrm>
          <a:prstGeom prst="rect">
            <a:avLst/>
          </a:prstGeom>
        </p:spPr>
      </p:pic>
    </p:spTree>
    <p:extLst>
      <p:ext uri="{BB962C8B-B14F-4D97-AF65-F5344CB8AC3E}">
        <p14:creationId xmlns:p14="http://schemas.microsoft.com/office/powerpoint/2010/main" val="1949048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64281" r="17766"/>
          <a:stretch/>
        </p:blipFill>
        <p:spPr>
          <a:xfrm>
            <a:off x="482719" y="1120274"/>
            <a:ext cx="11268123" cy="4894445"/>
          </a:xfrm>
          <a:prstGeom prst="rect">
            <a:avLst/>
          </a:prstGeom>
        </p:spPr>
      </p:pic>
    </p:spTree>
    <p:extLst>
      <p:ext uri="{BB962C8B-B14F-4D97-AF65-F5344CB8AC3E}">
        <p14:creationId xmlns:p14="http://schemas.microsoft.com/office/powerpoint/2010/main" val="120085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808" y="1058181"/>
            <a:ext cx="1857675" cy="521689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306E47-65FC-034A-8737-E1EE8A1A3212}"/>
              </a:ext>
            </a:extLst>
          </p:cNvPr>
          <p:cNvSpPr/>
          <p:nvPr/>
        </p:nvSpPr>
        <p:spPr>
          <a:xfrm>
            <a:off x="962528" y="1553843"/>
            <a:ext cx="9154510" cy="73572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Education Master Plan: 2017-2022</a:t>
            </a:r>
          </a:p>
        </p:txBody>
      </p:sp>
      <p:cxnSp>
        <p:nvCxnSpPr>
          <p:cNvPr id="12" name="Straight Connector 11">
            <a:extLst>
              <a:ext uri="{FF2B5EF4-FFF2-40B4-BE49-F238E27FC236}">
                <a16:creationId xmlns:a16="http://schemas.microsoft.com/office/drawing/2014/main" id="{DFFEA069-0333-AE41-B74A-01DE1AE87920}"/>
              </a:ext>
            </a:extLst>
          </p:cNvPr>
          <p:cNvCxnSpPr/>
          <p:nvPr/>
        </p:nvCxnSpPr>
        <p:spPr>
          <a:xfrm>
            <a:off x="3771168" y="2288072"/>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0E5E8E-1FE5-D64A-B57C-DE5A73111C39}"/>
              </a:ext>
            </a:extLst>
          </p:cNvPr>
          <p:cNvCxnSpPr/>
          <p:nvPr/>
        </p:nvCxnSpPr>
        <p:spPr>
          <a:xfrm>
            <a:off x="5375884" y="2300352"/>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11EA6F-BB42-714A-9FE9-1181B4937291}"/>
              </a:ext>
            </a:extLst>
          </p:cNvPr>
          <p:cNvCxnSpPr/>
          <p:nvPr/>
        </p:nvCxnSpPr>
        <p:spPr>
          <a:xfrm>
            <a:off x="6998896" y="2302138"/>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DA8941-2EED-D440-94F7-29E737FB3289}"/>
              </a:ext>
            </a:extLst>
          </p:cNvPr>
          <p:cNvCxnSpPr/>
          <p:nvPr/>
        </p:nvCxnSpPr>
        <p:spPr>
          <a:xfrm>
            <a:off x="8542486" y="2315789"/>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9D6403-F006-7D4C-A14F-4744D44F4255}"/>
              </a:ext>
            </a:extLst>
          </p:cNvPr>
          <p:cNvSpPr txBox="1"/>
          <p:nvPr/>
        </p:nvSpPr>
        <p:spPr>
          <a:xfrm>
            <a:off x="5831109" y="2302679"/>
            <a:ext cx="957313" cy="646331"/>
          </a:xfrm>
          <a:prstGeom prst="rect">
            <a:avLst/>
          </a:prstGeom>
          <a:noFill/>
        </p:spPr>
        <p:txBody>
          <a:bodyPr wrap="none" rtlCol="0">
            <a:spAutoFit/>
          </a:bodyPr>
          <a:lstStyle/>
          <a:p>
            <a:pPr algn="ctr"/>
            <a:r>
              <a:rPr lang="en-US" i="1" dirty="0"/>
              <a:t>Year 3</a:t>
            </a:r>
          </a:p>
          <a:p>
            <a:pPr algn="ctr"/>
            <a:r>
              <a:rPr lang="en-US" dirty="0"/>
              <a:t>2019-20</a:t>
            </a:r>
          </a:p>
        </p:txBody>
      </p:sp>
      <p:sp>
        <p:nvSpPr>
          <p:cNvPr id="21" name="TextBox 20">
            <a:extLst>
              <a:ext uri="{FF2B5EF4-FFF2-40B4-BE49-F238E27FC236}">
                <a16:creationId xmlns:a16="http://schemas.microsoft.com/office/drawing/2014/main" id="{D65EFEF3-FAE6-7845-817F-E05D07C8D212}"/>
              </a:ext>
            </a:extLst>
          </p:cNvPr>
          <p:cNvSpPr txBox="1"/>
          <p:nvPr/>
        </p:nvSpPr>
        <p:spPr>
          <a:xfrm>
            <a:off x="7398065" y="2286312"/>
            <a:ext cx="957313" cy="646331"/>
          </a:xfrm>
          <a:prstGeom prst="rect">
            <a:avLst/>
          </a:prstGeom>
          <a:noFill/>
        </p:spPr>
        <p:txBody>
          <a:bodyPr wrap="none" rtlCol="0">
            <a:spAutoFit/>
          </a:bodyPr>
          <a:lstStyle/>
          <a:p>
            <a:pPr algn="ctr"/>
            <a:r>
              <a:rPr lang="en-US" i="1" dirty="0"/>
              <a:t>Year 4</a:t>
            </a:r>
          </a:p>
          <a:p>
            <a:pPr algn="ctr"/>
            <a:r>
              <a:rPr lang="en-US" i="1" dirty="0"/>
              <a:t>2020-21</a:t>
            </a:r>
          </a:p>
        </p:txBody>
      </p:sp>
      <p:sp>
        <p:nvSpPr>
          <p:cNvPr id="22" name="TextBox 21">
            <a:extLst>
              <a:ext uri="{FF2B5EF4-FFF2-40B4-BE49-F238E27FC236}">
                <a16:creationId xmlns:a16="http://schemas.microsoft.com/office/drawing/2014/main" id="{2A999BBD-23DD-A747-8EAE-7D7293E68970}"/>
              </a:ext>
            </a:extLst>
          </p:cNvPr>
          <p:cNvSpPr txBox="1"/>
          <p:nvPr/>
        </p:nvSpPr>
        <p:spPr>
          <a:xfrm>
            <a:off x="8917833" y="2274530"/>
            <a:ext cx="957313" cy="646331"/>
          </a:xfrm>
          <a:prstGeom prst="rect">
            <a:avLst/>
          </a:prstGeom>
          <a:noFill/>
        </p:spPr>
        <p:txBody>
          <a:bodyPr wrap="none" rtlCol="0">
            <a:spAutoFit/>
          </a:bodyPr>
          <a:lstStyle/>
          <a:p>
            <a:pPr algn="ctr"/>
            <a:r>
              <a:rPr lang="en-US" i="1" dirty="0"/>
              <a:t>Year 5</a:t>
            </a:r>
          </a:p>
          <a:p>
            <a:pPr algn="ctr"/>
            <a:r>
              <a:rPr lang="en-US" i="1" dirty="0"/>
              <a:t>2021-22</a:t>
            </a:r>
          </a:p>
        </p:txBody>
      </p:sp>
      <p:cxnSp>
        <p:nvCxnSpPr>
          <p:cNvPr id="25" name="Straight Connector 24">
            <a:extLst>
              <a:ext uri="{FF2B5EF4-FFF2-40B4-BE49-F238E27FC236}">
                <a16:creationId xmlns:a16="http://schemas.microsoft.com/office/drawing/2014/main" id="{4A2F55C5-1EF2-1F4D-BA1A-98DE1C8A4565}"/>
              </a:ext>
            </a:extLst>
          </p:cNvPr>
          <p:cNvCxnSpPr/>
          <p:nvPr/>
        </p:nvCxnSpPr>
        <p:spPr>
          <a:xfrm>
            <a:off x="10117038" y="2289569"/>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6AD4B8F-9DD7-0A4E-921F-4F02B327F1E0}"/>
              </a:ext>
            </a:extLst>
          </p:cNvPr>
          <p:cNvSpPr txBox="1"/>
          <p:nvPr/>
        </p:nvSpPr>
        <p:spPr>
          <a:xfrm>
            <a:off x="10369265" y="3440112"/>
            <a:ext cx="957313" cy="646331"/>
          </a:xfrm>
          <a:prstGeom prst="rect">
            <a:avLst/>
          </a:prstGeom>
          <a:noFill/>
        </p:spPr>
        <p:txBody>
          <a:bodyPr wrap="none" rtlCol="0">
            <a:spAutoFit/>
          </a:bodyPr>
          <a:lstStyle/>
          <a:p>
            <a:pPr algn="ctr"/>
            <a:r>
              <a:rPr lang="en-US" i="1" dirty="0"/>
              <a:t>Year 3</a:t>
            </a:r>
          </a:p>
          <a:p>
            <a:pPr algn="ctr"/>
            <a:r>
              <a:rPr lang="en-US" dirty="0"/>
              <a:t>2022-23</a:t>
            </a:r>
          </a:p>
        </p:txBody>
      </p:sp>
      <p:sp>
        <p:nvSpPr>
          <p:cNvPr id="28" name="TextBox 27">
            <a:extLst>
              <a:ext uri="{FF2B5EF4-FFF2-40B4-BE49-F238E27FC236}">
                <a16:creationId xmlns:a16="http://schemas.microsoft.com/office/drawing/2014/main" id="{5CB95896-5FD3-BD4C-B206-BB4E698FE794}"/>
              </a:ext>
            </a:extLst>
          </p:cNvPr>
          <p:cNvSpPr txBox="1"/>
          <p:nvPr/>
        </p:nvSpPr>
        <p:spPr>
          <a:xfrm>
            <a:off x="7373867" y="3484618"/>
            <a:ext cx="957313" cy="646331"/>
          </a:xfrm>
          <a:prstGeom prst="rect">
            <a:avLst/>
          </a:prstGeom>
          <a:noFill/>
        </p:spPr>
        <p:txBody>
          <a:bodyPr wrap="none" rtlCol="0">
            <a:spAutoFit/>
          </a:bodyPr>
          <a:lstStyle/>
          <a:p>
            <a:pPr algn="ctr"/>
            <a:r>
              <a:rPr lang="en-US" dirty="0">
                <a:solidFill>
                  <a:schemeClr val="accent3">
                    <a:lumMod val="20000"/>
                    <a:lumOff val="80000"/>
                  </a:schemeClr>
                </a:solidFill>
              </a:rPr>
              <a:t>Year 1</a:t>
            </a:r>
          </a:p>
          <a:p>
            <a:pPr algn="ctr"/>
            <a:r>
              <a:rPr lang="en-US" dirty="0">
                <a:solidFill>
                  <a:schemeClr val="accent3">
                    <a:lumMod val="20000"/>
                    <a:lumOff val="80000"/>
                  </a:schemeClr>
                </a:solidFill>
              </a:rPr>
              <a:t>2020-21</a:t>
            </a:r>
          </a:p>
        </p:txBody>
      </p:sp>
      <p:sp>
        <p:nvSpPr>
          <p:cNvPr id="29" name="TextBox 28">
            <a:extLst>
              <a:ext uri="{FF2B5EF4-FFF2-40B4-BE49-F238E27FC236}">
                <a16:creationId xmlns:a16="http://schemas.microsoft.com/office/drawing/2014/main" id="{8328F971-5953-FA48-9906-87333039BB95}"/>
              </a:ext>
            </a:extLst>
          </p:cNvPr>
          <p:cNvSpPr txBox="1"/>
          <p:nvPr/>
        </p:nvSpPr>
        <p:spPr>
          <a:xfrm>
            <a:off x="8937372" y="3463916"/>
            <a:ext cx="957313" cy="646331"/>
          </a:xfrm>
          <a:prstGeom prst="rect">
            <a:avLst/>
          </a:prstGeom>
          <a:noFill/>
        </p:spPr>
        <p:txBody>
          <a:bodyPr wrap="none" rtlCol="0">
            <a:spAutoFit/>
          </a:bodyPr>
          <a:lstStyle/>
          <a:p>
            <a:pPr algn="ctr"/>
            <a:r>
              <a:rPr lang="en-US" dirty="0"/>
              <a:t>Year 2</a:t>
            </a:r>
          </a:p>
          <a:p>
            <a:pPr algn="ctr"/>
            <a:r>
              <a:rPr lang="en-US" dirty="0"/>
              <a:t>2021-22</a:t>
            </a:r>
          </a:p>
        </p:txBody>
      </p:sp>
      <p:cxnSp>
        <p:nvCxnSpPr>
          <p:cNvPr id="36" name="Straight Connector 35">
            <a:extLst>
              <a:ext uri="{FF2B5EF4-FFF2-40B4-BE49-F238E27FC236}">
                <a16:creationId xmlns:a16="http://schemas.microsoft.com/office/drawing/2014/main" id="{DACA73E4-2844-E445-B1C1-AFD4D6EA10AF}"/>
              </a:ext>
            </a:extLst>
          </p:cNvPr>
          <p:cNvCxnSpPr/>
          <p:nvPr/>
        </p:nvCxnSpPr>
        <p:spPr>
          <a:xfrm>
            <a:off x="7012416" y="3509043"/>
            <a:ext cx="0" cy="68450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02BA0B-2E2F-7B45-8AA2-2A7F82A93CDD}"/>
              </a:ext>
            </a:extLst>
          </p:cNvPr>
          <p:cNvCxnSpPr/>
          <p:nvPr/>
        </p:nvCxnSpPr>
        <p:spPr>
          <a:xfrm>
            <a:off x="8545112" y="3478637"/>
            <a:ext cx="14421" cy="69442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A67C46-C05E-0E4D-9F93-B596E41DE5A9}"/>
              </a:ext>
            </a:extLst>
          </p:cNvPr>
          <p:cNvCxnSpPr/>
          <p:nvPr/>
        </p:nvCxnSpPr>
        <p:spPr>
          <a:xfrm>
            <a:off x="10134104" y="3490137"/>
            <a:ext cx="6808" cy="68292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D66F787-8CAE-DB4A-B0AC-1317A9389F26}"/>
              </a:ext>
            </a:extLst>
          </p:cNvPr>
          <p:cNvSpPr txBox="1"/>
          <p:nvPr/>
        </p:nvSpPr>
        <p:spPr>
          <a:xfrm>
            <a:off x="4226393" y="2274131"/>
            <a:ext cx="957313" cy="646331"/>
          </a:xfrm>
          <a:prstGeom prst="rect">
            <a:avLst/>
          </a:prstGeom>
          <a:noFill/>
        </p:spPr>
        <p:txBody>
          <a:bodyPr wrap="none" rtlCol="0">
            <a:spAutoFit/>
          </a:bodyPr>
          <a:lstStyle/>
          <a:p>
            <a:pPr algn="ctr"/>
            <a:r>
              <a:rPr lang="en-US" i="1" dirty="0"/>
              <a:t>Year 2</a:t>
            </a:r>
          </a:p>
          <a:p>
            <a:pPr algn="ctr"/>
            <a:r>
              <a:rPr lang="en-US" i="1" dirty="0"/>
              <a:t>2018-19</a:t>
            </a:r>
          </a:p>
        </p:txBody>
      </p:sp>
      <p:cxnSp>
        <p:nvCxnSpPr>
          <p:cNvPr id="56" name="Straight Connector 55">
            <a:extLst>
              <a:ext uri="{FF2B5EF4-FFF2-40B4-BE49-F238E27FC236}">
                <a16:creationId xmlns:a16="http://schemas.microsoft.com/office/drawing/2014/main" id="{85BB82FB-A48F-154D-A261-04D3667883C5}"/>
              </a:ext>
            </a:extLst>
          </p:cNvPr>
          <p:cNvCxnSpPr/>
          <p:nvPr/>
        </p:nvCxnSpPr>
        <p:spPr>
          <a:xfrm>
            <a:off x="2263851" y="2302138"/>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E76B050-3785-7549-9D7A-3F75417B61AA}"/>
              </a:ext>
            </a:extLst>
          </p:cNvPr>
          <p:cNvSpPr txBox="1"/>
          <p:nvPr/>
        </p:nvSpPr>
        <p:spPr>
          <a:xfrm>
            <a:off x="2717157" y="2261144"/>
            <a:ext cx="957313" cy="646331"/>
          </a:xfrm>
          <a:prstGeom prst="rect">
            <a:avLst/>
          </a:prstGeom>
          <a:noFill/>
        </p:spPr>
        <p:txBody>
          <a:bodyPr wrap="none" rtlCol="0">
            <a:spAutoFit/>
          </a:bodyPr>
          <a:lstStyle/>
          <a:p>
            <a:pPr algn="ctr"/>
            <a:r>
              <a:rPr lang="en-US" i="1" dirty="0"/>
              <a:t>Year 1</a:t>
            </a:r>
          </a:p>
          <a:p>
            <a:pPr algn="ctr"/>
            <a:r>
              <a:rPr lang="en-US" dirty="0"/>
              <a:t>2017-18</a:t>
            </a:r>
          </a:p>
        </p:txBody>
      </p:sp>
      <p:sp>
        <p:nvSpPr>
          <p:cNvPr id="64" name="TextBox 63">
            <a:extLst>
              <a:ext uri="{FF2B5EF4-FFF2-40B4-BE49-F238E27FC236}">
                <a16:creationId xmlns:a16="http://schemas.microsoft.com/office/drawing/2014/main" id="{5D65581B-91ED-F942-AA29-BD847B521F2D}"/>
              </a:ext>
            </a:extLst>
          </p:cNvPr>
          <p:cNvSpPr txBox="1"/>
          <p:nvPr/>
        </p:nvSpPr>
        <p:spPr>
          <a:xfrm>
            <a:off x="10262585" y="3666628"/>
            <a:ext cx="237566" cy="369332"/>
          </a:xfrm>
          <a:prstGeom prst="rect">
            <a:avLst/>
          </a:prstGeom>
          <a:noFill/>
        </p:spPr>
        <p:txBody>
          <a:bodyPr wrap="none" rtlCol="0">
            <a:spAutoFit/>
          </a:bodyPr>
          <a:lstStyle/>
          <a:p>
            <a:r>
              <a:rPr lang="en-US" dirty="0"/>
              <a:t> </a:t>
            </a:r>
          </a:p>
        </p:txBody>
      </p:sp>
      <p:sp>
        <p:nvSpPr>
          <p:cNvPr id="76" name="TextBox 75">
            <a:extLst>
              <a:ext uri="{FF2B5EF4-FFF2-40B4-BE49-F238E27FC236}">
                <a16:creationId xmlns:a16="http://schemas.microsoft.com/office/drawing/2014/main" id="{57FFEE49-6B62-9B4C-A757-66D2A2BFDA6C}"/>
              </a:ext>
            </a:extLst>
          </p:cNvPr>
          <p:cNvSpPr txBox="1"/>
          <p:nvPr/>
        </p:nvSpPr>
        <p:spPr>
          <a:xfrm>
            <a:off x="10569824" y="2968432"/>
            <a:ext cx="290464" cy="369332"/>
          </a:xfrm>
          <a:prstGeom prst="rect">
            <a:avLst/>
          </a:prstGeom>
          <a:noFill/>
        </p:spPr>
        <p:txBody>
          <a:bodyPr wrap="none" rtlCol="0">
            <a:spAutoFit/>
          </a:bodyPr>
          <a:lstStyle/>
          <a:p>
            <a:r>
              <a:rPr lang="en-US" dirty="0"/>
              <a:t>  </a:t>
            </a:r>
          </a:p>
        </p:txBody>
      </p:sp>
      <p:cxnSp>
        <p:nvCxnSpPr>
          <p:cNvPr id="85" name="Straight Connector 84">
            <a:extLst>
              <a:ext uri="{FF2B5EF4-FFF2-40B4-BE49-F238E27FC236}">
                <a16:creationId xmlns:a16="http://schemas.microsoft.com/office/drawing/2014/main" id="{4DD8178F-B9F7-6046-AFB1-E950F9A57B99}"/>
              </a:ext>
            </a:extLst>
          </p:cNvPr>
          <p:cNvCxnSpPr/>
          <p:nvPr/>
        </p:nvCxnSpPr>
        <p:spPr>
          <a:xfrm>
            <a:off x="11554931" y="3474176"/>
            <a:ext cx="0" cy="698883"/>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2416" y="5057174"/>
            <a:ext cx="1530070" cy="861774"/>
          </a:xfrm>
          <a:prstGeom prst="rect">
            <a:avLst/>
          </a:prstGeom>
          <a:solidFill>
            <a:srgbClr val="006342"/>
          </a:solidFill>
        </p:spPr>
        <p:txBody>
          <a:bodyPr wrap="square" rtlCol="0">
            <a:spAutoFit/>
          </a:bodyPr>
          <a:lstStyle/>
          <a:p>
            <a:pPr algn="ctr"/>
            <a:r>
              <a:rPr lang="en-US" sz="1600" dirty="0" smtClean="0">
                <a:solidFill>
                  <a:schemeClr val="bg1"/>
                </a:solidFill>
              </a:rPr>
              <a:t>Annual Strategic Plan</a:t>
            </a:r>
          </a:p>
          <a:p>
            <a:pPr algn="ctr"/>
            <a:r>
              <a:rPr lang="en-US" sz="1600" dirty="0" smtClean="0">
                <a:solidFill>
                  <a:schemeClr val="bg1"/>
                </a:solidFill>
              </a:rPr>
              <a:t>(operational)</a:t>
            </a:r>
            <a:endParaRPr lang="en-US" sz="1600" dirty="0">
              <a:solidFill>
                <a:schemeClr val="bg1"/>
              </a:solidFill>
            </a:endParaRPr>
          </a:p>
        </p:txBody>
      </p:sp>
      <p:sp>
        <p:nvSpPr>
          <p:cNvPr id="48" name="TextBox 47"/>
          <p:cNvSpPr txBox="1"/>
          <p:nvPr/>
        </p:nvSpPr>
        <p:spPr>
          <a:xfrm>
            <a:off x="8503563" y="5057174"/>
            <a:ext cx="1530070" cy="861774"/>
          </a:xfrm>
          <a:prstGeom prst="rect">
            <a:avLst/>
          </a:prstGeom>
          <a:solidFill>
            <a:srgbClr val="006342"/>
          </a:solidFill>
          <a:ln>
            <a:solidFill>
              <a:schemeClr val="bg1"/>
            </a:solidFill>
          </a:ln>
        </p:spPr>
        <p:txBody>
          <a:bodyPr wrap="square" rtlCol="0">
            <a:spAutoFit/>
          </a:bodyPr>
          <a:lstStyle/>
          <a:p>
            <a:pPr algn="ctr"/>
            <a:r>
              <a:rPr lang="en-US" sz="1600" dirty="0" smtClean="0"/>
              <a:t>Annual Strategic Plan</a:t>
            </a:r>
          </a:p>
          <a:p>
            <a:pPr algn="ctr"/>
            <a:r>
              <a:rPr lang="en-US" sz="1600" dirty="0" smtClean="0"/>
              <a:t>(operational)</a:t>
            </a:r>
            <a:endParaRPr lang="en-US" sz="1600" dirty="0"/>
          </a:p>
        </p:txBody>
      </p:sp>
      <p:sp>
        <p:nvSpPr>
          <p:cNvPr id="49" name="TextBox 48"/>
          <p:cNvSpPr txBox="1"/>
          <p:nvPr/>
        </p:nvSpPr>
        <p:spPr>
          <a:xfrm>
            <a:off x="10038382" y="5057174"/>
            <a:ext cx="1530070" cy="861774"/>
          </a:xfrm>
          <a:prstGeom prst="rect">
            <a:avLst/>
          </a:prstGeom>
          <a:solidFill>
            <a:srgbClr val="006342"/>
          </a:solidFill>
        </p:spPr>
        <p:txBody>
          <a:bodyPr wrap="square" rtlCol="0">
            <a:spAutoFit/>
          </a:bodyPr>
          <a:lstStyle/>
          <a:p>
            <a:pPr algn="ctr"/>
            <a:r>
              <a:rPr lang="en-US" sz="1600" dirty="0" smtClean="0">
                <a:solidFill>
                  <a:schemeClr val="bg1"/>
                </a:solidFill>
              </a:rPr>
              <a:t>Annual Strategic Plan</a:t>
            </a:r>
          </a:p>
          <a:p>
            <a:pPr algn="ctr"/>
            <a:r>
              <a:rPr lang="en-US" sz="1600" dirty="0" smtClean="0">
                <a:solidFill>
                  <a:schemeClr val="bg1"/>
                </a:solidFill>
              </a:rPr>
              <a:t>(operational)</a:t>
            </a:r>
            <a:endParaRPr lang="en-US" sz="1600" dirty="0">
              <a:solidFill>
                <a:schemeClr val="bg1"/>
              </a:solidFill>
            </a:endParaRPr>
          </a:p>
        </p:txBody>
      </p:sp>
      <p:sp>
        <p:nvSpPr>
          <p:cNvPr id="19" name="Right Arrow 18"/>
          <p:cNvSpPr/>
          <p:nvPr/>
        </p:nvSpPr>
        <p:spPr>
          <a:xfrm>
            <a:off x="4303517" y="5354138"/>
            <a:ext cx="2319688" cy="2678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50802" y="5218069"/>
            <a:ext cx="2556341" cy="461665"/>
          </a:xfrm>
          <a:prstGeom prst="rect">
            <a:avLst/>
          </a:prstGeom>
          <a:noFill/>
        </p:spPr>
        <p:txBody>
          <a:bodyPr wrap="none" rtlCol="0">
            <a:spAutoFit/>
          </a:bodyPr>
          <a:lstStyle/>
          <a:p>
            <a:r>
              <a:rPr lang="en-US" sz="2400" dirty="0" smtClean="0"/>
              <a:t>Where we are now</a:t>
            </a:r>
            <a:endParaRPr lang="en-US" sz="2400" dirty="0"/>
          </a:p>
        </p:txBody>
      </p:sp>
      <p:sp>
        <p:nvSpPr>
          <p:cNvPr id="46" name="Rectangle 45">
            <a:extLst>
              <a:ext uri="{FF2B5EF4-FFF2-40B4-BE49-F238E27FC236}">
                <a16:creationId xmlns:a16="http://schemas.microsoft.com/office/drawing/2014/main" id="{8C5A5B32-2025-C841-B01D-8E7E2F47BE20}"/>
              </a:ext>
            </a:extLst>
          </p:cNvPr>
          <p:cNvSpPr/>
          <p:nvPr/>
        </p:nvSpPr>
        <p:spPr>
          <a:xfrm>
            <a:off x="7012416" y="4173059"/>
            <a:ext cx="4556035" cy="884115"/>
          </a:xfrm>
          <a:prstGeom prst="rect">
            <a:avLst/>
          </a:prstGeom>
          <a:solidFill>
            <a:schemeClr val="accent2">
              <a:lumMod val="40000"/>
              <a:lumOff val="60000"/>
              <a:alpha val="3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a:t>
            </a:r>
            <a:r>
              <a:rPr lang="en-US" sz="1600" b="1" dirty="0">
                <a:solidFill>
                  <a:schemeClr val="tx1"/>
                </a:solidFill>
              </a:rPr>
              <a:t>College Committee </a:t>
            </a:r>
            <a:r>
              <a:rPr lang="en-US" sz="1600" b="1" dirty="0" smtClean="0">
                <a:solidFill>
                  <a:schemeClr val="tx1"/>
                </a:solidFill>
              </a:rPr>
              <a:t>Planning</a:t>
            </a:r>
            <a:endParaRPr lang="en-US" sz="1600" dirty="0">
              <a:solidFill>
                <a:schemeClr val="tx1"/>
              </a:solidFill>
            </a:endParaRPr>
          </a:p>
          <a:p>
            <a:pPr algn="ctr"/>
            <a:r>
              <a:rPr lang="en-US" sz="1600" i="1" dirty="0" smtClean="0">
                <a:solidFill>
                  <a:schemeClr val="tx1"/>
                </a:solidFill>
              </a:rPr>
              <a:t>Align </a:t>
            </a:r>
            <a:r>
              <a:rPr lang="en-US" sz="1600" i="1" dirty="0">
                <a:solidFill>
                  <a:schemeClr val="tx1"/>
                </a:solidFill>
              </a:rPr>
              <a:t>3-year planning as appropriate per committee</a:t>
            </a:r>
          </a:p>
        </p:txBody>
      </p:sp>
      <p:sp>
        <p:nvSpPr>
          <p:cNvPr id="52" name="Rectangle 51">
            <a:extLst>
              <a:ext uri="{FF2B5EF4-FFF2-40B4-BE49-F238E27FC236}">
                <a16:creationId xmlns:a16="http://schemas.microsoft.com/office/drawing/2014/main" id="{2C29BFBA-1849-CF4C-ACC4-CA71D7E83ECF}"/>
              </a:ext>
            </a:extLst>
          </p:cNvPr>
          <p:cNvSpPr/>
          <p:nvPr/>
        </p:nvSpPr>
        <p:spPr>
          <a:xfrm>
            <a:off x="2263851" y="2921292"/>
            <a:ext cx="9291080" cy="546538"/>
          </a:xfrm>
          <a:prstGeom prst="rect">
            <a:avLst/>
          </a:prstGeom>
          <a:solidFill>
            <a:schemeClr val="accent5">
              <a:lumMod val="40000"/>
              <a:lumOff val="60000"/>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n-US" i="1" dirty="0">
                <a:solidFill>
                  <a:schemeClr val="accent3">
                    <a:lumMod val="20000"/>
                    <a:lumOff val="80000"/>
                  </a:schemeClr>
                </a:solidFill>
              </a:rPr>
              <a:t>Strategic Enrollment Planning</a:t>
            </a:r>
            <a:r>
              <a:rPr lang="en-US" dirty="0">
                <a:solidFill>
                  <a:schemeClr val="accent3">
                    <a:lumMod val="20000"/>
                    <a:lumOff val="80000"/>
                  </a:schemeClr>
                </a:solidFill>
              </a:rPr>
              <a:t>              </a:t>
            </a:r>
            <a:r>
              <a:rPr lang="en-US" sz="2000" b="1" dirty="0">
                <a:solidFill>
                  <a:schemeClr val="tx1"/>
                </a:solidFill>
              </a:rPr>
              <a:t>Strategic Enrollment Management Plan: 2020-23</a:t>
            </a:r>
          </a:p>
          <a:p>
            <a:pPr algn="ctr"/>
            <a:endParaRPr lang="en-US" sz="2000" dirty="0">
              <a:solidFill>
                <a:schemeClr val="tx1"/>
              </a:solidFill>
            </a:endParaRPr>
          </a:p>
        </p:txBody>
      </p:sp>
    </p:spTree>
    <p:extLst>
      <p:ext uri="{BB962C8B-B14F-4D97-AF65-F5344CB8AC3E}">
        <p14:creationId xmlns:p14="http://schemas.microsoft.com/office/powerpoint/2010/main" val="360503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7792" y="1924400"/>
            <a:ext cx="10445768" cy="3446496"/>
          </a:xfrm>
          <a:prstGeom prst="rect">
            <a:avLst/>
          </a:prstGeom>
        </p:spPr>
      </p:pic>
    </p:spTree>
    <p:extLst>
      <p:ext uri="{BB962C8B-B14F-4D97-AF65-F5344CB8AC3E}">
        <p14:creationId xmlns:p14="http://schemas.microsoft.com/office/powerpoint/2010/main" val="4291408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completing transfer level math and English within one year of enrolling</a:t>
            </a:r>
            <a:endParaRPr lang="en-US" dirty="0"/>
          </a:p>
        </p:txBody>
      </p:sp>
      <p:pic>
        <p:nvPicPr>
          <p:cNvPr id="3" name="Picture 2"/>
          <p:cNvPicPr>
            <a:picLocks noChangeAspect="1"/>
          </p:cNvPicPr>
          <p:nvPr/>
        </p:nvPicPr>
        <p:blipFill>
          <a:blip r:embed="rId2"/>
          <a:stretch>
            <a:fillRect/>
          </a:stretch>
        </p:blipFill>
        <p:spPr>
          <a:xfrm>
            <a:off x="1627787" y="2062959"/>
            <a:ext cx="8460405" cy="4666995"/>
          </a:xfrm>
          <a:prstGeom prst="rect">
            <a:avLst/>
          </a:prstGeom>
        </p:spPr>
      </p:pic>
    </p:spTree>
    <p:extLst>
      <p:ext uri="{BB962C8B-B14F-4D97-AF65-F5344CB8AC3E}">
        <p14:creationId xmlns:p14="http://schemas.microsoft.com/office/powerpoint/2010/main" val="3277854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62812" y="192505"/>
            <a:ext cx="5149515" cy="65274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301591"/>
            <a:ext cx="6487427" cy="970450"/>
          </a:xfrm>
        </p:spPr>
        <p:txBody>
          <a:bodyPr/>
          <a:lstStyle/>
          <a:p>
            <a:r>
              <a:rPr lang="en-US" dirty="0" smtClean="0"/>
              <a:t>Persistence</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711252677"/>
              </p:ext>
            </p:extLst>
          </p:nvPr>
        </p:nvGraphicFramePr>
        <p:xfrm>
          <a:off x="692413" y="2117557"/>
          <a:ext cx="5977894" cy="4312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0669132"/>
              </p:ext>
            </p:extLst>
          </p:nvPr>
        </p:nvGraphicFramePr>
        <p:xfrm>
          <a:off x="6862811" y="192505"/>
          <a:ext cx="5149515" cy="6527451"/>
        </p:xfrm>
        <a:graphic>
          <a:graphicData uri="http://schemas.openxmlformats.org/drawingml/2006/table">
            <a:tbl>
              <a:tblPr/>
              <a:tblGrid>
                <a:gridCol w="2747689">
                  <a:extLst>
                    <a:ext uri="{9D8B030D-6E8A-4147-A177-3AD203B41FA5}">
                      <a16:colId xmlns:a16="http://schemas.microsoft.com/office/drawing/2014/main" val="2003632844"/>
                    </a:ext>
                  </a:extLst>
                </a:gridCol>
                <a:gridCol w="1268163">
                  <a:extLst>
                    <a:ext uri="{9D8B030D-6E8A-4147-A177-3AD203B41FA5}">
                      <a16:colId xmlns:a16="http://schemas.microsoft.com/office/drawing/2014/main" val="2761988496"/>
                    </a:ext>
                  </a:extLst>
                </a:gridCol>
                <a:gridCol w="1133663">
                  <a:extLst>
                    <a:ext uri="{9D8B030D-6E8A-4147-A177-3AD203B41FA5}">
                      <a16:colId xmlns:a16="http://schemas.microsoft.com/office/drawing/2014/main" val="224939332"/>
                    </a:ext>
                  </a:extLst>
                </a:gridCol>
              </a:tblGrid>
              <a:tr h="506520">
                <a:tc>
                  <a:txBody>
                    <a:bodyPr/>
                    <a:lstStyle/>
                    <a:p>
                      <a:pPr algn="l" fontAlgn="ctr"/>
                      <a:r>
                        <a:rPr lang="en-US" sz="1400" b="1" i="0" u="none" strike="noStrike" dirty="0">
                          <a:solidFill>
                            <a:srgbClr val="000000"/>
                          </a:solidFill>
                          <a:effectLst/>
                          <a:latin typeface="Arial" panose="020B0604020202020204" pitchFamily="34" charset="0"/>
                        </a:rPr>
                        <a:t> </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Spring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Fall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16769953"/>
                  </a:ext>
                </a:extLst>
              </a:tr>
              <a:tr h="286711">
                <a:tc>
                  <a:txBody>
                    <a:bodyPr/>
                    <a:lstStyle/>
                    <a:p>
                      <a:pPr algn="l" fontAlgn="ctr"/>
                      <a:r>
                        <a:rPr lang="en-US" sz="1400" b="0" i="0" u="none" strike="noStrike">
                          <a:solidFill>
                            <a:srgbClr val="000000"/>
                          </a:solidFill>
                          <a:effectLst/>
                          <a:latin typeface="Arial" panose="020B0604020202020204" pitchFamily="34" charset="0"/>
                        </a:rPr>
                        <a:t>Overall persistence rates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04682"/>
                  </a:ext>
                </a:extLst>
              </a:tr>
              <a:tr h="286711">
                <a:tc>
                  <a:txBody>
                    <a:bodyPr/>
                    <a:lstStyle/>
                    <a:p>
                      <a:pPr algn="l" fontAlgn="ctr"/>
                      <a:r>
                        <a:rPr lang="en-US" sz="1400" b="1" i="0" u="none" strike="noStrike">
                          <a:solidFill>
                            <a:srgbClr val="000000"/>
                          </a:solidFill>
                          <a:effectLst/>
                          <a:latin typeface="Arial" panose="020B0604020202020204" pitchFamily="34" charset="0"/>
                        </a:rPr>
                        <a:t>Term Ethnicity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11962846"/>
                  </a:ext>
                </a:extLst>
              </a:tr>
              <a:tr h="286711">
                <a:tc>
                  <a:txBody>
                    <a:bodyPr/>
                    <a:lstStyle/>
                    <a:p>
                      <a:pPr algn="l" fontAlgn="ctr"/>
                      <a:r>
                        <a:rPr lang="en-US" sz="1400" b="0" i="0" u="none" strike="noStrike">
                          <a:solidFill>
                            <a:srgbClr val="000000"/>
                          </a:solidFill>
                          <a:effectLst/>
                          <a:latin typeface="Arial" panose="020B0604020202020204" pitchFamily="34" charset="0"/>
                        </a:rPr>
                        <a:t>American Indian/Alaskan Native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602139"/>
                  </a:ext>
                </a:extLst>
              </a:tr>
              <a:tr h="286711">
                <a:tc>
                  <a:txBody>
                    <a:bodyPr/>
                    <a:lstStyle/>
                    <a:p>
                      <a:pPr algn="l" fontAlgn="ctr"/>
                      <a:r>
                        <a:rPr lang="en-US" sz="1400" b="0" i="0" u="none" strike="noStrike">
                          <a:solidFill>
                            <a:srgbClr val="000000"/>
                          </a:solidFill>
                          <a:effectLst/>
                          <a:latin typeface="Arial" panose="020B0604020202020204" pitchFamily="34" charset="0"/>
                        </a:rPr>
                        <a:t>Asian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65879"/>
                  </a:ext>
                </a:extLst>
              </a:tr>
              <a:tr h="286711">
                <a:tc>
                  <a:txBody>
                    <a:bodyPr/>
                    <a:lstStyle/>
                    <a:p>
                      <a:pPr algn="l" fontAlgn="ctr"/>
                      <a:r>
                        <a:rPr lang="en-US" sz="1400" b="0" i="0" u="none" strike="noStrike">
                          <a:solidFill>
                            <a:srgbClr val="000000"/>
                          </a:solidFill>
                          <a:effectLst/>
                          <a:latin typeface="Arial" panose="020B0604020202020204" pitchFamily="34" charset="0"/>
                        </a:rPr>
                        <a:t>Black -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400" b="0" i="0" u="none" strike="noStrike">
                          <a:solidFill>
                            <a:srgbClr val="000000"/>
                          </a:solidFill>
                          <a:effectLst/>
                          <a:latin typeface="Arial" panose="020B0604020202020204" pitchFamily="34" charset="0"/>
                        </a:rPr>
                        <a:t>35%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479540"/>
                  </a:ext>
                </a:extLst>
              </a:tr>
              <a:tr h="286711">
                <a:tc>
                  <a:txBody>
                    <a:bodyPr/>
                    <a:lstStyle/>
                    <a:p>
                      <a:pPr algn="l" fontAlgn="ctr"/>
                      <a:r>
                        <a:rPr lang="en-US" sz="1400" b="0" i="0" u="none" strike="noStrike">
                          <a:solidFill>
                            <a:srgbClr val="000000"/>
                          </a:solidFill>
                          <a:effectLst/>
                          <a:latin typeface="Arial" panose="020B0604020202020204" pitchFamily="34" charset="0"/>
                        </a:rPr>
                        <a:t>Filipino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392205"/>
                  </a:ext>
                </a:extLst>
              </a:tr>
              <a:tr h="286711">
                <a:tc>
                  <a:txBody>
                    <a:bodyPr/>
                    <a:lstStyle/>
                    <a:p>
                      <a:pPr algn="l" fontAlgn="ctr"/>
                      <a:r>
                        <a:rPr lang="en-US" sz="1400" b="0" i="0" u="none" strike="noStrike">
                          <a:solidFill>
                            <a:srgbClr val="000000"/>
                          </a:solidFill>
                          <a:effectLst/>
                          <a:latin typeface="Arial" panose="020B0604020202020204" pitchFamily="34" charset="0"/>
                        </a:rPr>
                        <a:t>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8084"/>
                  </a:ext>
                </a:extLst>
              </a:tr>
              <a:tr h="286711">
                <a:tc>
                  <a:txBody>
                    <a:bodyPr/>
                    <a:lstStyle/>
                    <a:p>
                      <a:pPr algn="l" fontAlgn="ctr"/>
                      <a:r>
                        <a:rPr lang="en-US" sz="1400" b="0" i="0" u="none" strike="noStrike">
                          <a:solidFill>
                            <a:srgbClr val="000000"/>
                          </a:solidFill>
                          <a:effectLst/>
                          <a:latin typeface="Arial" panose="020B0604020202020204" pitchFamily="34" charset="0"/>
                        </a:rPr>
                        <a:t>Multiraces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349960"/>
                  </a:ext>
                </a:extLst>
              </a:tr>
              <a:tr h="286711">
                <a:tc>
                  <a:txBody>
                    <a:bodyPr/>
                    <a:lstStyle/>
                    <a:p>
                      <a:pPr algn="l" fontAlgn="ctr"/>
                      <a:r>
                        <a:rPr lang="en-US" sz="1400" b="0" i="0" u="none" strike="noStrike" dirty="0">
                          <a:solidFill>
                            <a:srgbClr val="000000"/>
                          </a:solidFill>
                          <a:effectLst/>
                          <a:latin typeface="Arial" panose="020B0604020202020204" pitchFamily="34" charset="0"/>
                        </a:rPr>
                        <a:t>Pacific Islander</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675300"/>
                  </a:ext>
                </a:extLst>
              </a:tr>
              <a:tr h="286711">
                <a:tc>
                  <a:txBody>
                    <a:bodyPr/>
                    <a:lstStyle/>
                    <a:p>
                      <a:pPr algn="l" fontAlgn="ctr"/>
                      <a:r>
                        <a:rPr lang="en-US" sz="1400" b="0" i="0" u="none" strike="noStrike">
                          <a:solidFill>
                            <a:srgbClr val="000000"/>
                          </a:solidFill>
                          <a:effectLst/>
                          <a:latin typeface="Arial" panose="020B0604020202020204" pitchFamily="34" charset="0"/>
                        </a:rPr>
                        <a:t>Unknown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005992"/>
                  </a:ext>
                </a:extLst>
              </a:tr>
              <a:tr h="286711">
                <a:tc>
                  <a:txBody>
                    <a:bodyPr/>
                    <a:lstStyle/>
                    <a:p>
                      <a:pPr algn="l" fontAlgn="ctr"/>
                      <a:r>
                        <a:rPr lang="en-US" sz="1400" b="0" i="0" u="none" strike="noStrike">
                          <a:solidFill>
                            <a:srgbClr val="000000"/>
                          </a:solidFill>
                          <a:effectLst/>
                          <a:latin typeface="Arial" panose="020B0604020202020204" pitchFamily="34" charset="0"/>
                        </a:rPr>
                        <a:t>White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00069997"/>
                  </a:ext>
                </a:extLst>
              </a:tr>
              <a:tr h="286711">
                <a:tc>
                  <a:txBody>
                    <a:bodyPr/>
                    <a:lstStyle/>
                    <a:p>
                      <a:pPr algn="l" fontAlgn="ctr"/>
                      <a:r>
                        <a:rPr lang="en-US" sz="1400" b="1" i="0" u="none" strike="noStrike">
                          <a:solidFill>
                            <a:srgbClr val="000000"/>
                          </a:solidFill>
                          <a:effectLst/>
                          <a:latin typeface="Arial" panose="020B0604020202020204" pitchFamily="34" charset="0"/>
                        </a:rPr>
                        <a:t>Student Low Income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8001187"/>
                  </a:ext>
                </a:extLst>
              </a:tr>
              <a:tr h="286711">
                <a:tc>
                  <a:txBody>
                    <a:bodyPr/>
                    <a:lstStyle/>
                    <a:p>
                      <a:pPr algn="l" fontAlgn="ctr"/>
                      <a:r>
                        <a:rPr lang="en-US" sz="1400" b="0" i="0" u="none" strike="noStrike">
                          <a:solidFill>
                            <a:srgbClr val="000000"/>
                          </a:solidFill>
                          <a:effectLst/>
                          <a:latin typeface="Arial" panose="020B0604020202020204" pitchFamily="34" charset="0"/>
                        </a:rPr>
                        <a:t>Yes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437161"/>
                  </a:ext>
                </a:extLst>
              </a:tr>
              <a:tr h="286711">
                <a:tc>
                  <a:txBody>
                    <a:bodyPr/>
                    <a:lstStyle/>
                    <a:p>
                      <a:pPr algn="l" fontAlgn="ctr"/>
                      <a:r>
                        <a:rPr lang="en-US" sz="1400" b="0" i="0" u="none" strike="noStrike">
                          <a:solidFill>
                            <a:srgbClr val="000000"/>
                          </a:solidFill>
                          <a:effectLst/>
                          <a:latin typeface="Arial" panose="020B0604020202020204" pitchFamily="34" charset="0"/>
                        </a:rPr>
                        <a:t>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485382"/>
                  </a:ext>
                </a:extLst>
              </a:tr>
              <a:tr h="286711">
                <a:tc>
                  <a:txBody>
                    <a:bodyPr/>
                    <a:lstStyle/>
                    <a:p>
                      <a:pPr algn="l" fontAlgn="ctr"/>
                      <a:r>
                        <a:rPr lang="en-US" sz="1400" b="1" i="0" u="none" strike="noStrike">
                          <a:solidFill>
                            <a:srgbClr val="000000"/>
                          </a:solidFill>
                          <a:effectLst/>
                          <a:latin typeface="Arial" panose="020B0604020202020204" pitchFamily="34" charset="0"/>
                        </a:rPr>
                        <a:t>Enrollment Status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00895449"/>
                  </a:ext>
                </a:extLst>
              </a:tr>
              <a:tr h="286711">
                <a:tc>
                  <a:txBody>
                    <a:bodyPr/>
                    <a:lstStyle/>
                    <a:p>
                      <a:pPr algn="l" fontAlgn="ctr"/>
                      <a:r>
                        <a:rPr lang="en-US" sz="1400" b="0" i="0" u="none" strike="noStrike">
                          <a:solidFill>
                            <a:srgbClr val="000000"/>
                          </a:solidFill>
                          <a:effectLst/>
                          <a:latin typeface="Arial" panose="020B0604020202020204" pitchFamily="34" charset="0"/>
                        </a:rPr>
                        <a:t>Continuing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097348"/>
                  </a:ext>
                </a:extLst>
              </a:tr>
              <a:tr h="286711">
                <a:tc>
                  <a:txBody>
                    <a:bodyPr/>
                    <a:lstStyle/>
                    <a:p>
                      <a:pPr algn="l" fontAlgn="ctr"/>
                      <a:r>
                        <a:rPr lang="en-US" sz="1400" b="0" i="0" u="none" strike="noStrike">
                          <a:solidFill>
                            <a:srgbClr val="000000"/>
                          </a:solidFill>
                          <a:effectLst/>
                          <a:latin typeface="Arial" panose="020B0604020202020204" pitchFamily="34" charset="0"/>
                        </a:rPr>
                        <a:t>First-Time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355055"/>
                  </a:ext>
                </a:extLst>
              </a:tr>
              <a:tr h="286711">
                <a:tc>
                  <a:txBody>
                    <a:bodyPr/>
                    <a:lstStyle/>
                    <a:p>
                      <a:pPr algn="l" fontAlgn="ctr"/>
                      <a:r>
                        <a:rPr lang="en-US" sz="1400" b="0" i="0" u="none" strike="noStrike">
                          <a:solidFill>
                            <a:srgbClr val="000000"/>
                          </a:solidFill>
                          <a:effectLst/>
                          <a:latin typeface="Arial" panose="020B0604020202020204" pitchFamily="34" charset="0"/>
                        </a:rPr>
                        <a:t>First-Time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54327760"/>
                  </a:ext>
                </a:extLst>
              </a:tr>
              <a:tr h="286711">
                <a:tc>
                  <a:txBody>
                    <a:bodyPr/>
                    <a:lstStyle/>
                    <a:p>
                      <a:pPr algn="l" fontAlgn="ctr"/>
                      <a:r>
                        <a:rPr lang="en-US" sz="1400" b="0" i="0" u="none" strike="noStrike">
                          <a:solidFill>
                            <a:srgbClr val="000000"/>
                          </a:solidFill>
                          <a:effectLst/>
                          <a:latin typeface="Arial" panose="020B0604020202020204" pitchFamily="34" charset="0"/>
                        </a:rPr>
                        <a:t>Not Applicable, Currently K-12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21877020"/>
                  </a:ext>
                </a:extLst>
              </a:tr>
              <a:tr h="286711">
                <a:tc>
                  <a:txBody>
                    <a:bodyPr/>
                    <a:lstStyle/>
                    <a:p>
                      <a:pPr algn="l" fontAlgn="ctr"/>
                      <a:r>
                        <a:rPr lang="en-US" sz="1400" b="0" i="0" u="none" strike="noStrike" dirty="0">
                          <a:solidFill>
                            <a:srgbClr val="000000"/>
                          </a:solidFill>
                          <a:effectLst/>
                          <a:latin typeface="Arial" panose="020B0604020202020204" pitchFamily="34" charset="0"/>
                        </a:rPr>
                        <a:t>Returning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9649376"/>
                  </a:ext>
                </a:extLst>
              </a:tr>
              <a:tr h="286711">
                <a:tc>
                  <a:txBody>
                    <a:bodyPr/>
                    <a:lstStyle/>
                    <a:p>
                      <a:pPr algn="l" fontAlgn="ctr"/>
                      <a:r>
                        <a:rPr lang="en-US" sz="1400" b="0" i="0" u="none" strike="noStrike">
                          <a:solidFill>
                            <a:srgbClr val="000000"/>
                          </a:solidFill>
                          <a:effectLst/>
                          <a:latin typeface="Arial" panose="020B0604020202020204" pitchFamily="34" charset="0"/>
                        </a:rPr>
                        <a:t>Returning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00235268"/>
                  </a:ext>
                </a:extLst>
              </a:tr>
            </a:tbl>
          </a:graphicData>
        </a:graphic>
      </p:graphicFrame>
    </p:spTree>
    <p:extLst>
      <p:ext uri="{BB962C8B-B14F-4D97-AF65-F5344CB8AC3E}">
        <p14:creationId xmlns:p14="http://schemas.microsoft.com/office/powerpoint/2010/main" val="353002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049" y="3400926"/>
            <a:ext cx="4476352" cy="970450"/>
          </a:xfrm>
        </p:spPr>
        <p:txBody>
          <a:bodyPr>
            <a:normAutofit fontScale="90000"/>
          </a:bodyPr>
          <a:lstStyle/>
          <a:p>
            <a:r>
              <a:rPr lang="en-US" sz="2800" dirty="0" smtClean="0"/>
              <a:t>Students </a:t>
            </a:r>
            <a:r>
              <a:rPr lang="en-US" sz="2800" u="sng" dirty="0" smtClean="0"/>
              <a:t>persist from fall to spring</a:t>
            </a:r>
            <a:r>
              <a:rPr lang="en-US" sz="2800" dirty="0" smtClean="0"/>
              <a:t> at higher rates with the support of special programs (Promise, EOPS, College for Working Adults, ESO </a:t>
            </a:r>
            <a:r>
              <a:rPr lang="en-US" sz="2800" dirty="0" err="1" smtClean="0"/>
              <a:t>Adelante</a:t>
            </a:r>
            <a:r>
              <a:rPr lang="en-US" sz="2800" dirty="0" smtClean="0"/>
              <a:t>, Puente, COLTS)</a:t>
            </a:r>
            <a:br>
              <a:rPr lang="en-US" sz="2800" dirty="0" smtClean="0"/>
            </a:br>
            <a:r>
              <a:rPr lang="en-US" sz="2800" dirty="0"/>
              <a:t/>
            </a:r>
            <a:br>
              <a:rPr lang="en-US" sz="2800" dirty="0"/>
            </a:br>
            <a:r>
              <a:rPr lang="en-US" sz="2800" dirty="0" smtClean="0"/>
              <a:t/>
            </a:r>
            <a:br>
              <a:rPr lang="en-US" sz="28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406443624"/>
              </p:ext>
            </p:extLst>
          </p:nvPr>
        </p:nvGraphicFramePr>
        <p:xfrm>
          <a:off x="6438696" y="867883"/>
          <a:ext cx="4563328" cy="5311371"/>
        </p:xfrm>
        <a:graphic>
          <a:graphicData uri="http://schemas.openxmlformats.org/drawingml/2006/table">
            <a:tbl>
              <a:tblPr firstRow="1" firstCol="1">
                <a:tableStyleId>{93296810-A885-4BE3-A3E7-6D5BEEA58F35}</a:tableStyleId>
              </a:tblPr>
              <a:tblGrid>
                <a:gridCol w="1805272">
                  <a:extLst>
                    <a:ext uri="{9D8B030D-6E8A-4147-A177-3AD203B41FA5}">
                      <a16:colId xmlns:a16="http://schemas.microsoft.com/office/drawing/2014/main" val="196788986"/>
                    </a:ext>
                  </a:extLst>
                </a:gridCol>
                <a:gridCol w="1263691">
                  <a:extLst>
                    <a:ext uri="{9D8B030D-6E8A-4147-A177-3AD203B41FA5}">
                      <a16:colId xmlns:a16="http://schemas.microsoft.com/office/drawing/2014/main" val="1678662838"/>
                    </a:ext>
                  </a:extLst>
                </a:gridCol>
                <a:gridCol w="1494365">
                  <a:extLst>
                    <a:ext uri="{9D8B030D-6E8A-4147-A177-3AD203B41FA5}">
                      <a16:colId xmlns:a16="http://schemas.microsoft.com/office/drawing/2014/main" val="111410122"/>
                    </a:ext>
                  </a:extLst>
                </a:gridCol>
              </a:tblGrid>
              <a:tr h="293809">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dirty="0">
                          <a:effectLst/>
                        </a:rPr>
                        <a:t>Persistence</a:t>
                      </a:r>
                      <a:endParaRPr lang="en-US" sz="18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534296905"/>
                  </a:ext>
                </a:extLst>
              </a:tr>
              <a:tr h="5809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31110149"/>
                  </a:ext>
                </a:extLst>
              </a:tr>
              <a:tr h="293809">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79%</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98391882"/>
                  </a:ext>
                </a:extLst>
              </a:tr>
              <a:tr h="293809">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83%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57313711"/>
                  </a:ext>
                </a:extLst>
              </a:tr>
              <a:tr h="293809">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19060233"/>
                  </a:ext>
                </a:extLst>
              </a:tr>
              <a:tr h="293809">
                <a:tc>
                  <a:txBody>
                    <a:bodyPr/>
                    <a:lstStyle/>
                    <a:p>
                      <a:pPr algn="l" fontAlgn="b"/>
                      <a:r>
                        <a:rPr lang="en-US" sz="1800" u="none" strike="noStrike" dirty="0">
                          <a:effectLst/>
                        </a:rPr>
                        <a:t>Low Income</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95%</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34041211"/>
                  </a:ext>
                </a:extLst>
              </a:tr>
              <a:tr h="293809">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6438940"/>
                  </a:ext>
                </a:extLst>
              </a:tr>
              <a:tr h="293809">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3970660"/>
                  </a:ext>
                </a:extLst>
              </a:tr>
              <a:tr h="623721">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25%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92214737"/>
                  </a:ext>
                </a:extLst>
              </a:tr>
              <a:tr h="293809">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5212077"/>
                  </a:ext>
                </a:extLst>
              </a:tr>
              <a:tr h="293809">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52494964"/>
                  </a:ext>
                </a:extLst>
              </a:tr>
              <a:tr h="293809">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67603947"/>
                  </a:ext>
                </a:extLst>
              </a:tr>
              <a:tr h="293809">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57741115"/>
                  </a:ext>
                </a:extLst>
              </a:tr>
              <a:tr h="293809">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07574482"/>
                  </a:ext>
                </a:extLst>
              </a:tr>
              <a:tr h="580971">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71%</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73762374"/>
                  </a:ext>
                </a:extLst>
              </a:tr>
            </a:tbl>
          </a:graphicData>
        </a:graphic>
      </p:graphicFrame>
      <p:sp>
        <p:nvSpPr>
          <p:cNvPr id="5" name="TextBox 4"/>
          <p:cNvSpPr txBox="1"/>
          <p:nvPr/>
        </p:nvSpPr>
        <p:spPr>
          <a:xfrm>
            <a:off x="6438696" y="6304547"/>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2445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8422909"/>
              </p:ext>
            </p:extLst>
          </p:nvPr>
        </p:nvGraphicFramePr>
        <p:xfrm>
          <a:off x="6948835" y="714261"/>
          <a:ext cx="4598203" cy="5643624"/>
        </p:xfrm>
        <a:graphic>
          <a:graphicData uri="http://schemas.openxmlformats.org/drawingml/2006/table">
            <a:tbl>
              <a:tblPr firstRow="1" firstCol="1">
                <a:tableStyleId>{5C22544A-7EE6-4342-B048-85BDC9FD1C3A}</a:tableStyleId>
              </a:tblPr>
              <a:tblGrid>
                <a:gridCol w="1819069">
                  <a:extLst>
                    <a:ext uri="{9D8B030D-6E8A-4147-A177-3AD203B41FA5}">
                      <a16:colId xmlns:a16="http://schemas.microsoft.com/office/drawing/2014/main" val="34905428"/>
                    </a:ext>
                  </a:extLst>
                </a:gridCol>
                <a:gridCol w="1273348">
                  <a:extLst>
                    <a:ext uri="{9D8B030D-6E8A-4147-A177-3AD203B41FA5}">
                      <a16:colId xmlns:a16="http://schemas.microsoft.com/office/drawing/2014/main" val="1291012844"/>
                    </a:ext>
                  </a:extLst>
                </a:gridCol>
                <a:gridCol w="1505786">
                  <a:extLst>
                    <a:ext uri="{9D8B030D-6E8A-4147-A177-3AD203B41FA5}">
                      <a16:colId xmlns:a16="http://schemas.microsoft.com/office/drawing/2014/main" val="2431090274"/>
                    </a:ext>
                  </a:extLst>
                </a:gridCol>
              </a:tblGrid>
              <a:tr h="3436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a:effectLst/>
                        </a:rPr>
                        <a:t>% of Units Taken Successful</a:t>
                      </a:r>
                      <a:endParaRPr lang="en-US" sz="18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2874259575"/>
                  </a:ext>
                </a:extLst>
              </a:tr>
              <a:tr h="343671">
                <a:tc>
                  <a:txBody>
                    <a:bodyPr/>
                    <a:lstStyle/>
                    <a:p>
                      <a:pPr algn="l"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73484314"/>
                  </a:ext>
                </a:extLst>
              </a:tr>
              <a:tr h="330453">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0829106"/>
                  </a:ext>
                </a:extLst>
              </a:tr>
              <a:tr h="330453">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5444014"/>
                  </a:ext>
                </a:extLst>
              </a:tr>
              <a:tr h="330453">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35797992"/>
                  </a:ext>
                </a:extLst>
              </a:tr>
              <a:tr h="330453">
                <a:tc>
                  <a:txBody>
                    <a:bodyPr/>
                    <a:lstStyle/>
                    <a:p>
                      <a:pPr algn="l" fontAlgn="b"/>
                      <a:r>
                        <a:rPr lang="en-US" sz="1800" u="none" strike="noStrike">
                          <a:effectLst/>
                        </a:rPr>
                        <a:t>Low Income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20023900"/>
                  </a:ext>
                </a:extLst>
              </a:tr>
              <a:tr h="330453">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58319061"/>
                  </a:ext>
                </a:extLst>
              </a:tr>
              <a:tr h="330453">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75545908"/>
                  </a:ext>
                </a:extLst>
              </a:tr>
              <a:tr h="330453">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100%</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90446332"/>
                  </a:ext>
                </a:extLst>
              </a:tr>
              <a:tr h="330453">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86%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01488078"/>
                  </a:ext>
                </a:extLst>
              </a:tr>
              <a:tr h="330453">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17369628"/>
                  </a:ext>
                </a:extLst>
              </a:tr>
              <a:tr h="330453">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674834"/>
                  </a:ext>
                </a:extLst>
              </a:tr>
              <a:tr h="330453">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25298664"/>
                  </a:ext>
                </a:extLst>
              </a:tr>
              <a:tr h="330453">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76%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3373969"/>
                  </a:ext>
                </a:extLst>
              </a:tr>
              <a:tr h="330453">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56%</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38868933"/>
                  </a:ext>
                </a:extLst>
              </a:tr>
            </a:tbl>
          </a:graphicData>
        </a:graphic>
      </p:graphicFrame>
      <p:sp>
        <p:nvSpPr>
          <p:cNvPr id="8" name="Title 1"/>
          <p:cNvSpPr>
            <a:spLocks noGrp="1"/>
          </p:cNvSpPr>
          <p:nvPr>
            <p:ph type="title"/>
          </p:nvPr>
        </p:nvSpPr>
        <p:spPr>
          <a:xfrm>
            <a:off x="933045" y="2679032"/>
            <a:ext cx="4476352" cy="970450"/>
          </a:xfrm>
        </p:spPr>
        <p:txBody>
          <a:bodyPr>
            <a:normAutofit fontScale="90000"/>
          </a:bodyPr>
          <a:lstStyle/>
          <a:p>
            <a:r>
              <a:rPr lang="en-US" sz="2800" dirty="0" smtClean="0"/>
              <a:t>Students are able to </a:t>
            </a:r>
            <a:r>
              <a:rPr lang="en-US" sz="2800" u="sng" dirty="0" smtClean="0"/>
              <a:t>succeed in a higher number of units </a:t>
            </a:r>
            <a:r>
              <a:rPr lang="en-US" sz="2800" dirty="0" smtClean="0"/>
              <a:t>with the support of special programs </a:t>
            </a:r>
            <a:r>
              <a:rPr lang="en-US" sz="2800" dirty="0"/>
              <a:t>(Promise, EOPS, College for Working Adults, ESO </a:t>
            </a:r>
            <a:r>
              <a:rPr lang="en-US" sz="2800" dirty="0" err="1"/>
              <a:t>Adelante</a:t>
            </a:r>
            <a:r>
              <a:rPr lang="en-US" sz="2800" dirty="0"/>
              <a:t>, Puente, </a:t>
            </a:r>
            <a:r>
              <a:rPr lang="en-US" sz="2800" dirty="0" smtClean="0"/>
              <a:t>COLTS)</a:t>
            </a:r>
            <a:endParaRPr lang="en-US" sz="2800" dirty="0"/>
          </a:p>
        </p:txBody>
      </p:sp>
      <p:sp>
        <p:nvSpPr>
          <p:cNvPr id="9" name="TextBox 8"/>
          <p:cNvSpPr txBox="1"/>
          <p:nvPr/>
        </p:nvSpPr>
        <p:spPr>
          <a:xfrm>
            <a:off x="6852583" y="6357885"/>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612751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Metrics</a:t>
            </a:r>
            <a:endParaRPr lang="en-US" dirty="0"/>
          </a:p>
        </p:txBody>
      </p:sp>
    </p:spTree>
    <p:extLst>
      <p:ext uri="{BB962C8B-B14F-4D97-AF65-F5344CB8AC3E}">
        <p14:creationId xmlns:p14="http://schemas.microsoft.com/office/powerpoint/2010/main" val="3827060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Completion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241593102"/>
              </p:ext>
            </p:extLst>
          </p:nvPr>
        </p:nvGraphicFramePr>
        <p:xfrm>
          <a:off x="1576936" y="1761422"/>
          <a:ext cx="9357362" cy="4328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662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of unduplicated students who earn an associate degree within</a:t>
            </a:r>
            <a:r>
              <a:rPr lang="en-US" dirty="0"/>
              <a:t> </a:t>
            </a:r>
          </a:p>
        </p:txBody>
      </p:sp>
      <p:graphicFrame>
        <p:nvGraphicFramePr>
          <p:cNvPr id="4" name="Chart 3"/>
          <p:cNvGraphicFramePr>
            <a:graphicFrameLocks/>
          </p:cNvGraphicFramePr>
          <p:nvPr>
            <p:custDataLst>
              <p:tags r:id="rId1"/>
            </p:custDataLst>
          </p:nvPr>
        </p:nvGraphicFramePr>
        <p:xfrm>
          <a:off x="913795" y="1693862"/>
          <a:ext cx="10353761" cy="4649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1828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Outcomes</a:t>
            </a:r>
            <a:endParaRPr lang="en-US" dirty="0"/>
          </a:p>
        </p:txBody>
      </p:sp>
      <p:graphicFrame>
        <p:nvGraphicFramePr>
          <p:cNvPr id="6" name="Chart 5">
            <a:extLst>
              <a:ext uri="{FF2B5EF4-FFF2-40B4-BE49-F238E27FC236}">
                <a16:creationId xmlns:a16="http://schemas.microsoft.com/office/drawing/2014/main" id="{0828C296-E230-4106-811E-0065573A0AAA}"/>
              </a:ext>
            </a:extLst>
          </p:cNvPr>
          <p:cNvGraphicFramePr>
            <a:graphicFrameLocks/>
          </p:cNvGraphicFramePr>
          <p:nvPr>
            <p:extLst/>
          </p:nvPr>
        </p:nvGraphicFramePr>
        <p:xfrm>
          <a:off x="7849066" y="2167759"/>
          <a:ext cx="3418489" cy="215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34B2202-592C-4E1A-8D82-4CFA1CB0CCAD}"/>
              </a:ext>
            </a:extLst>
          </p:cNvPr>
          <p:cNvGraphicFramePr>
            <a:graphicFrameLocks/>
          </p:cNvGraphicFramePr>
          <p:nvPr>
            <p:extLst/>
          </p:nvPr>
        </p:nvGraphicFramePr>
        <p:xfrm>
          <a:off x="7849067" y="4572001"/>
          <a:ext cx="3418489" cy="198645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7110994" y="1720016"/>
            <a:ext cx="5081006" cy="307777"/>
          </a:xfrm>
          <a:prstGeom prst="rect">
            <a:avLst/>
          </a:prstGeom>
        </p:spPr>
        <p:txBody>
          <a:bodyPr wrap="none">
            <a:spAutoFit/>
          </a:bodyPr>
          <a:lstStyle/>
          <a:p>
            <a:r>
              <a:rPr lang="en-US" sz="1400" dirty="0" smtClean="0"/>
              <a:t>Student </a:t>
            </a:r>
            <a:r>
              <a:rPr lang="en-US" sz="1400" dirty="0"/>
              <a:t>g</a:t>
            </a:r>
            <a:r>
              <a:rPr lang="en-US" sz="1400" dirty="0" smtClean="0"/>
              <a:t>roups under-represented in the transfer group in 2019-20</a:t>
            </a:r>
            <a:endParaRPr lang="en-US" sz="1400" dirty="0"/>
          </a:p>
        </p:txBody>
      </p:sp>
      <p:sp>
        <p:nvSpPr>
          <p:cNvPr id="11" name="TextBox 10"/>
          <p:cNvSpPr txBox="1"/>
          <p:nvPr/>
        </p:nvSpPr>
        <p:spPr>
          <a:xfrm>
            <a:off x="0" y="6627168"/>
            <a:ext cx="9711313" cy="230832"/>
          </a:xfrm>
          <a:prstGeom prst="rect">
            <a:avLst/>
          </a:prstGeom>
          <a:noFill/>
        </p:spPr>
        <p:txBody>
          <a:bodyPr wrap="none" rtlCol="0">
            <a:spAutoFit/>
          </a:bodyPr>
          <a:lstStyle/>
          <a:p>
            <a:r>
              <a:rPr lang="en-US" sz="900" dirty="0" smtClean="0"/>
              <a:t>Source:  National Student Clearinghouse.  CAN PRIE Analysis. </a:t>
            </a:r>
            <a:r>
              <a:rPr lang="en-US" sz="900" dirty="0"/>
              <a:t>‡ Spring 2020, Summer 2020, Fall 2020, and Spring 2021 were impacted by </a:t>
            </a:r>
            <a:r>
              <a:rPr lang="en-US" sz="900" dirty="0" smtClean="0"/>
              <a:t>COVID </a:t>
            </a:r>
            <a:r>
              <a:rPr lang="en-US" sz="900" dirty="0"/>
              <a:t>19 and may not be representative of a typical academic year </a:t>
            </a:r>
          </a:p>
        </p:txBody>
      </p:sp>
      <p:graphicFrame>
        <p:nvGraphicFramePr>
          <p:cNvPr id="13" name="Chart 12"/>
          <p:cNvGraphicFramePr>
            <a:graphicFrameLocks/>
          </p:cNvGraphicFramePr>
          <p:nvPr>
            <p:custDataLst>
              <p:tags r:id="rId1"/>
            </p:custDataLst>
            <p:extLst/>
          </p:nvPr>
        </p:nvGraphicFramePr>
        <p:xfrm>
          <a:off x="741146" y="1734373"/>
          <a:ext cx="5958037" cy="45316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2853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&amp; Evaluation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 705</a:t>
            </a:r>
          </a:p>
          <a:p>
            <a:r>
              <a:rPr lang="en-US" dirty="0" smtClean="0"/>
              <a:t>Career Exploration and Work Based Learning</a:t>
            </a:r>
          </a:p>
          <a:p>
            <a:r>
              <a:rPr lang="en-US" dirty="0" smtClean="0"/>
              <a:t>Dual Enrollment</a:t>
            </a:r>
          </a:p>
          <a:p>
            <a:r>
              <a:rPr lang="en-US" dirty="0" smtClean="0"/>
              <a:t>Guided Pathways</a:t>
            </a:r>
          </a:p>
          <a:p>
            <a:pPr lvl="1"/>
            <a:r>
              <a:rPr lang="en-US" dirty="0" smtClean="0"/>
              <a:t>First Year Experience</a:t>
            </a:r>
          </a:p>
          <a:p>
            <a:pPr lvl="1"/>
            <a:r>
              <a:rPr lang="en-US" dirty="0" smtClean="0"/>
              <a:t>Colts-Con</a:t>
            </a:r>
          </a:p>
          <a:p>
            <a:pPr lvl="1"/>
            <a:r>
              <a:rPr lang="en-US" dirty="0" smtClean="0"/>
              <a:t>Interest Areas and Success Teams</a:t>
            </a:r>
          </a:p>
          <a:p>
            <a:pPr lvl="1"/>
            <a:r>
              <a:rPr lang="en-US" dirty="0" smtClean="0"/>
              <a:t>Peer Mentoring</a:t>
            </a:r>
          </a:p>
          <a:p>
            <a:pPr lvl="1"/>
            <a:r>
              <a:rPr lang="en-US" dirty="0"/>
              <a:t>Student Supports Aligned with Academic </a:t>
            </a:r>
            <a:r>
              <a:rPr lang="en-US" dirty="0" smtClean="0"/>
              <a:t>Pathways</a:t>
            </a:r>
          </a:p>
          <a:p>
            <a:r>
              <a:rPr lang="en-US" dirty="0" smtClean="0"/>
              <a:t>Promise</a:t>
            </a:r>
          </a:p>
          <a:p>
            <a:r>
              <a:rPr lang="en-US" dirty="0" smtClean="0"/>
              <a:t>Student-first Schedule</a:t>
            </a:r>
          </a:p>
          <a:p>
            <a:r>
              <a:rPr lang="en-US" dirty="0" smtClean="0"/>
              <a:t>Tutoring</a:t>
            </a:r>
          </a:p>
          <a:p>
            <a:pPr lvl="1"/>
            <a:endParaRPr lang="en-US" dirty="0" smtClean="0"/>
          </a:p>
        </p:txBody>
      </p:sp>
    </p:spTree>
    <p:extLst>
      <p:ext uri="{BB962C8B-B14F-4D97-AF65-F5344CB8AC3E}">
        <p14:creationId xmlns:p14="http://schemas.microsoft.com/office/powerpoint/2010/main" val="2891411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39" y="359344"/>
            <a:ext cx="10353762" cy="970450"/>
          </a:xfrm>
        </p:spPr>
        <p:txBody>
          <a:bodyPr/>
          <a:lstStyle/>
          <a:p>
            <a:r>
              <a:rPr lang="en-US" dirty="0" smtClean="0"/>
              <a:t>Mission and Vision</a:t>
            </a:r>
            <a:endParaRPr lang="en-US" dirty="0"/>
          </a:p>
        </p:txBody>
      </p:sp>
      <p:sp>
        <p:nvSpPr>
          <p:cNvPr id="3" name="Content Placeholder 2"/>
          <p:cNvSpPr>
            <a:spLocks noGrp="1"/>
          </p:cNvSpPr>
          <p:nvPr>
            <p:ph idx="1"/>
          </p:nvPr>
        </p:nvSpPr>
        <p:spPr>
          <a:xfrm>
            <a:off x="913795" y="1589675"/>
            <a:ext cx="10790525" cy="5561895"/>
          </a:xfrm>
        </p:spPr>
        <p:txBody>
          <a:bodyPr>
            <a:normAutofit/>
          </a:bodyPr>
          <a:lstStyle/>
          <a:p>
            <a:pPr marL="36900" indent="0">
              <a:buNone/>
            </a:pPr>
            <a:r>
              <a:rPr lang="en-US" sz="2900" dirty="0">
                <a:effectLst/>
              </a:rPr>
              <a:t>Mission</a:t>
            </a:r>
          </a:p>
          <a:p>
            <a:pPr marL="36900" indent="0">
              <a:buNone/>
            </a:pPr>
            <a:r>
              <a:rPr lang="en-US" dirty="0">
                <a:effectLst/>
              </a:rPr>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pPr marL="36900" indent="0">
              <a:buNone/>
            </a:pPr>
            <a:r>
              <a:rPr lang="en-US" sz="2500" dirty="0">
                <a:effectLst/>
              </a:rPr>
              <a:t>Vision</a:t>
            </a:r>
          </a:p>
          <a:p>
            <a:pPr marL="36900" indent="0">
              <a:buNone/>
            </a:pPr>
            <a:r>
              <a:rPr lang="en-US" dirty="0" smtClean="0">
                <a:effectLst/>
              </a:rPr>
              <a:t>Cañada </a:t>
            </a:r>
            <a:r>
              <a:rPr lang="en-US" dirty="0">
                <a:effectLst/>
              </a:rPr>
              <a:t>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p>
          <a:p>
            <a:pPr marL="36900" indent="0">
              <a:buNone/>
            </a:pPr>
            <a:endParaRPr lang="en-US" dirty="0"/>
          </a:p>
        </p:txBody>
      </p:sp>
    </p:spTree>
    <p:extLst>
      <p:ext uri="{BB962C8B-B14F-4D97-AF65-F5344CB8AC3E}">
        <p14:creationId xmlns:p14="http://schemas.microsoft.com/office/powerpoint/2010/main" val="410800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609600"/>
            <a:ext cx="11155680" cy="970450"/>
          </a:xfrm>
        </p:spPr>
        <p:txBody>
          <a:bodyPr>
            <a:noAutofit/>
          </a:bodyPr>
          <a:lstStyle/>
          <a:p>
            <a:r>
              <a:rPr lang="en-US" sz="3600" dirty="0"/>
              <a:t>Cañada College Strategic Priorities Proposed for 2021-22 </a:t>
            </a:r>
          </a:p>
        </p:txBody>
      </p:sp>
      <p:graphicFrame>
        <p:nvGraphicFramePr>
          <p:cNvPr id="4" name="Table 3"/>
          <p:cNvGraphicFramePr>
            <a:graphicFrameLocks noGrp="1"/>
          </p:cNvGraphicFramePr>
          <p:nvPr>
            <p:extLst>
              <p:ext uri="{D42A27DB-BD31-4B8C-83A1-F6EECF244321}">
                <p14:modId xmlns:p14="http://schemas.microsoft.com/office/powerpoint/2010/main" val="1542824619"/>
              </p:ext>
            </p:extLst>
          </p:nvPr>
        </p:nvGraphicFramePr>
        <p:xfrm>
          <a:off x="2577019" y="4868154"/>
          <a:ext cx="7405036" cy="1341120"/>
        </p:xfrm>
        <a:graphic>
          <a:graphicData uri="http://schemas.openxmlformats.org/drawingml/2006/table">
            <a:tbl>
              <a:tblPr>
                <a:tableStyleId>{5C22544A-7EE6-4342-B048-85BDC9FD1C3A}</a:tableStyleId>
              </a:tblPr>
              <a:tblGrid>
                <a:gridCol w="3702518">
                  <a:extLst>
                    <a:ext uri="{9D8B030D-6E8A-4147-A177-3AD203B41FA5}">
                      <a16:colId xmlns:a16="http://schemas.microsoft.com/office/drawing/2014/main" val="2445603517"/>
                    </a:ext>
                  </a:extLst>
                </a:gridCol>
                <a:gridCol w="3702518">
                  <a:extLst>
                    <a:ext uri="{9D8B030D-6E8A-4147-A177-3AD203B41FA5}">
                      <a16:colId xmlns:a16="http://schemas.microsoft.com/office/drawing/2014/main" val="2188556946"/>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Tammy Robinson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Instruction</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Manuel Alejandro Pérez</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Student Services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122" name="Picture 2" descr="Tammy Robi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395" y="2127182"/>
            <a:ext cx="2315098" cy="2515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uel Per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351"/>
          <a:stretch/>
        </p:blipFill>
        <p:spPr bwMode="auto">
          <a:xfrm>
            <a:off x="6407870" y="2076595"/>
            <a:ext cx="2319690" cy="261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51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91335" y="3122311"/>
            <a:ext cx="954975" cy="1176210"/>
          </a:xfrm>
          <a:prstGeom prst="rect">
            <a:avLst/>
          </a:prstGeom>
        </p:spPr>
      </p:pic>
      <p:pic>
        <p:nvPicPr>
          <p:cNvPr id="7" name="Picture 6"/>
          <p:cNvPicPr>
            <a:picLocks noChangeAspect="1"/>
          </p:cNvPicPr>
          <p:nvPr/>
        </p:nvPicPr>
        <p:blipFill>
          <a:blip r:embed="rId3"/>
          <a:stretch>
            <a:fillRect/>
          </a:stretch>
        </p:blipFill>
        <p:spPr>
          <a:xfrm>
            <a:off x="9740182" y="1764186"/>
            <a:ext cx="1457283" cy="1122703"/>
          </a:xfrm>
          <a:prstGeom prst="rect">
            <a:avLst/>
          </a:prstGeom>
        </p:spPr>
      </p:pic>
      <p:graphicFrame>
        <p:nvGraphicFramePr>
          <p:cNvPr id="8" name="Diagram 7"/>
          <p:cNvGraphicFramePr/>
          <p:nvPr>
            <p:extLst>
              <p:ext uri="{D42A27DB-BD31-4B8C-83A1-F6EECF244321}">
                <p14:modId xmlns:p14="http://schemas.microsoft.com/office/powerpoint/2010/main" val="185437759"/>
              </p:ext>
            </p:extLst>
          </p:nvPr>
        </p:nvGraphicFramePr>
        <p:xfrm>
          <a:off x="1355833" y="1728217"/>
          <a:ext cx="7360377" cy="474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9030249" y="4300791"/>
            <a:ext cx="3066289" cy="199791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400" dirty="0" smtClean="0"/>
              <a:t>Student Equity &amp; Achievement Plan</a:t>
            </a:r>
            <a:endParaRPr lang="en-US" sz="1400" dirty="0"/>
          </a:p>
          <a:p>
            <a:pPr marL="285750" indent="-285750">
              <a:lnSpc>
                <a:spcPct val="150000"/>
              </a:lnSpc>
              <a:buFont typeface="Arial" panose="020B0604020202020204" pitchFamily="34" charset="0"/>
              <a:buChar char="•"/>
            </a:pPr>
            <a:r>
              <a:rPr lang="en-US" sz="1400" dirty="0" smtClean="0"/>
              <a:t>Environmental Sustainability Plan</a:t>
            </a:r>
          </a:p>
          <a:p>
            <a:pPr marL="285750" indent="-285750">
              <a:lnSpc>
                <a:spcPct val="150000"/>
              </a:lnSpc>
              <a:buFont typeface="Arial" panose="020B0604020202020204" pitchFamily="34" charset="0"/>
              <a:buChar char="•"/>
            </a:pPr>
            <a:r>
              <a:rPr lang="en-US" sz="1400" dirty="0" smtClean="0"/>
              <a:t>Online </a:t>
            </a:r>
            <a:r>
              <a:rPr lang="en-US" sz="1400" dirty="0"/>
              <a:t>Education Plan</a:t>
            </a:r>
          </a:p>
          <a:p>
            <a:pPr marL="285750" indent="-285750">
              <a:lnSpc>
                <a:spcPct val="150000"/>
              </a:lnSpc>
              <a:buFont typeface="Arial" panose="020B0604020202020204" pitchFamily="34" charset="0"/>
              <a:buChar char="•"/>
            </a:pPr>
            <a:r>
              <a:rPr lang="en-US" sz="1400" dirty="0"/>
              <a:t>Professional Development Plan</a:t>
            </a:r>
          </a:p>
          <a:p>
            <a:pPr marL="285750" indent="-285750">
              <a:lnSpc>
                <a:spcPct val="150000"/>
              </a:lnSpc>
              <a:buFont typeface="Arial" panose="020B0604020202020204" pitchFamily="34" charset="0"/>
              <a:buChar char="•"/>
            </a:pPr>
            <a:r>
              <a:rPr lang="en-US" sz="1400" dirty="0" smtClean="0"/>
              <a:t>Safety Plan</a:t>
            </a:r>
          </a:p>
          <a:p>
            <a:pPr marL="285750" indent="-285750">
              <a:lnSpc>
                <a:spcPct val="150000"/>
              </a:lnSpc>
              <a:buFont typeface="Arial" panose="020B0604020202020204" pitchFamily="34" charset="0"/>
              <a:buChar char="•"/>
            </a:pPr>
            <a:r>
              <a:rPr lang="en-US" sz="1400" dirty="0"/>
              <a:t>Technology </a:t>
            </a:r>
            <a:r>
              <a:rPr lang="en-US" sz="1400" dirty="0" smtClean="0"/>
              <a:t>Plan</a:t>
            </a:r>
            <a:endParaRPr lang="en-US" sz="1400" dirty="0"/>
          </a:p>
        </p:txBody>
      </p:sp>
      <p:sp>
        <p:nvSpPr>
          <p:cNvPr id="10" name="Title 1">
            <a:extLst>
              <a:ext uri="{FF2B5EF4-FFF2-40B4-BE49-F238E27FC236}">
                <a16:creationId xmlns:a16="http://schemas.microsoft.com/office/drawing/2014/main" id="{3C946933-B941-4052-A8EC-03187177DD43}"/>
              </a:ext>
            </a:extLst>
          </p:cNvPr>
          <p:cNvSpPr txBox="1">
            <a:spLocks/>
          </p:cNvSpPr>
          <p:nvPr/>
        </p:nvSpPr>
        <p:spPr>
          <a:xfrm>
            <a:off x="924306" y="271407"/>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Each year we review our existing college goals and strategic plans</a:t>
            </a:r>
            <a:endParaRPr lang="en-US" dirty="0"/>
          </a:p>
        </p:txBody>
      </p:sp>
      <p:sp>
        <p:nvSpPr>
          <p:cNvPr id="2" name="TextBox 1"/>
          <p:cNvSpPr txBox="1"/>
          <p:nvPr/>
        </p:nvSpPr>
        <p:spPr>
          <a:xfrm>
            <a:off x="101722" y="6488668"/>
            <a:ext cx="5502788" cy="338554"/>
          </a:xfrm>
          <a:prstGeom prst="rect">
            <a:avLst/>
          </a:prstGeom>
          <a:noFill/>
        </p:spPr>
        <p:txBody>
          <a:bodyPr wrap="none" rtlCol="0">
            <a:spAutoFit/>
          </a:bodyPr>
          <a:lstStyle/>
          <a:p>
            <a:r>
              <a:rPr lang="en-US" sz="1600" dirty="0" smtClean="0"/>
              <a:t>See also our </a:t>
            </a:r>
            <a:r>
              <a:rPr lang="en-US" sz="1600" dirty="0" smtClean="0">
                <a:hlinkClick r:id="rId9"/>
              </a:rPr>
              <a:t>Canada Collaborates </a:t>
            </a:r>
            <a:r>
              <a:rPr lang="en-US" sz="1600" dirty="0" smtClean="0"/>
              <a:t>and </a:t>
            </a:r>
            <a:r>
              <a:rPr lang="en-US" sz="1600" dirty="0" smtClean="0">
                <a:hlinkClick r:id="rId10"/>
              </a:rPr>
              <a:t>College Planning </a:t>
            </a:r>
            <a:r>
              <a:rPr lang="en-US" sz="1600" dirty="0" smtClean="0"/>
              <a:t>websites</a:t>
            </a:r>
            <a:endParaRPr lang="en-US" sz="1600" dirty="0"/>
          </a:p>
        </p:txBody>
      </p:sp>
    </p:spTree>
    <p:extLst>
      <p:ext uri="{BB962C8B-B14F-4D97-AF65-F5344CB8AC3E}">
        <p14:creationId xmlns:p14="http://schemas.microsoft.com/office/powerpoint/2010/main" val="1521975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243" y="2270233"/>
            <a:ext cx="10353762" cy="2459421"/>
          </a:xfrm>
        </p:spPr>
        <p:txBody>
          <a:bodyPr>
            <a:normAutofit fontScale="90000"/>
          </a:bodyPr>
          <a:lstStyle/>
          <a:p>
            <a:r>
              <a:rPr lang="en-US" dirty="0" smtClean="0"/>
              <a:t>This year we propose a focus on</a:t>
            </a:r>
            <a:br>
              <a:rPr lang="en-US" dirty="0" smtClean="0"/>
            </a:br>
            <a:r>
              <a:rPr lang="en-US" dirty="0"/>
              <a:t/>
            </a:r>
            <a:br>
              <a:rPr lang="en-US" dirty="0"/>
            </a:br>
            <a:r>
              <a:rPr lang="en-US" dirty="0" smtClean="0"/>
              <a:t>“Recovery with Equity”</a:t>
            </a:r>
            <a:br>
              <a:rPr lang="en-US" dirty="0" smtClean="0"/>
            </a:br>
            <a:r>
              <a:rPr lang="en-US" dirty="0"/>
              <a:t/>
            </a:r>
            <a:br>
              <a:rPr lang="en-US" dirty="0"/>
            </a:br>
            <a:r>
              <a:rPr lang="en-US" dirty="0" smtClean="0"/>
              <a:t>that, with equity and antiracism as our overarching priority, builds on and helps fully implement our existing strategic initiatives</a:t>
            </a:r>
            <a:endParaRPr lang="en-US" dirty="0"/>
          </a:p>
        </p:txBody>
      </p:sp>
    </p:spTree>
    <p:extLst>
      <p:ext uri="{BB962C8B-B14F-4D97-AF65-F5344CB8AC3E}">
        <p14:creationId xmlns:p14="http://schemas.microsoft.com/office/powerpoint/2010/main" val="1593446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7217" y="3244334"/>
            <a:ext cx="237566" cy="369332"/>
          </a:xfrm>
          <a:prstGeom prst="rect">
            <a:avLst/>
          </a:prstGeom>
        </p:spPr>
        <p:txBody>
          <a:bodyPr wrap="none">
            <a:spAutoFit/>
          </a:bodyPr>
          <a:lstStyle/>
          <a:p>
            <a:r>
              <a:rPr lang="en-US" dirty="0"/>
              <a:t> </a:t>
            </a:r>
          </a:p>
        </p:txBody>
      </p:sp>
      <p:graphicFrame>
        <p:nvGraphicFramePr>
          <p:cNvPr id="8" name="Diagram 7"/>
          <p:cNvGraphicFramePr/>
          <p:nvPr>
            <p:extLst>
              <p:ext uri="{D42A27DB-BD31-4B8C-83A1-F6EECF244321}">
                <p14:modId xmlns:p14="http://schemas.microsoft.com/office/powerpoint/2010/main" val="400425981"/>
              </p:ext>
            </p:extLst>
          </p:nvPr>
        </p:nvGraphicFramePr>
        <p:xfrm>
          <a:off x="567559" y="1072055"/>
          <a:ext cx="11466786" cy="561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3"/>
          <p:cNvSpPr>
            <a:spLocks noGrp="1"/>
          </p:cNvSpPr>
          <p:nvPr>
            <p:ph type="title"/>
          </p:nvPr>
        </p:nvSpPr>
        <p:spPr>
          <a:xfrm>
            <a:off x="724608" y="101605"/>
            <a:ext cx="3836881" cy="970450"/>
          </a:xfrm>
        </p:spPr>
        <p:txBody>
          <a:bodyPr>
            <a:normAutofit fontScale="90000"/>
          </a:bodyPr>
          <a:lstStyle/>
          <a:p>
            <a:r>
              <a:rPr lang="en-US" dirty="0" smtClean="0"/>
              <a:t>Proposed priority…</a:t>
            </a:r>
            <a:endParaRPr lang="en-US" dirty="0"/>
          </a:p>
        </p:txBody>
      </p:sp>
      <p:sp>
        <p:nvSpPr>
          <p:cNvPr id="10" name="Title 3"/>
          <p:cNvSpPr txBox="1">
            <a:spLocks/>
          </p:cNvSpPr>
          <p:nvPr/>
        </p:nvSpPr>
        <p:spPr>
          <a:xfrm>
            <a:off x="4639711" y="101605"/>
            <a:ext cx="3836881"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11" name="Title 3"/>
          <p:cNvSpPr txBox="1">
            <a:spLocks/>
          </p:cNvSpPr>
          <p:nvPr/>
        </p:nvSpPr>
        <p:spPr>
          <a:xfrm>
            <a:off x="4413133" y="101605"/>
            <a:ext cx="7660323"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a:t>
            </a:r>
            <a:r>
              <a:rPr lang="en-US" dirty="0" smtClean="0"/>
              <a:t>upports these EMP strategic initiatives</a:t>
            </a:r>
            <a:endParaRPr lang="en-US" dirty="0"/>
          </a:p>
        </p:txBody>
      </p:sp>
      <p:sp>
        <p:nvSpPr>
          <p:cNvPr id="12" name="7-Point Star 11"/>
          <p:cNvSpPr/>
          <p:nvPr/>
        </p:nvSpPr>
        <p:spPr>
          <a:xfrm>
            <a:off x="10300138" y="1219200"/>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 3</a:t>
            </a:r>
            <a:endParaRPr lang="en-US" dirty="0"/>
          </a:p>
        </p:txBody>
      </p:sp>
      <p:sp>
        <p:nvSpPr>
          <p:cNvPr id="13" name="7-Point Star 12"/>
          <p:cNvSpPr/>
          <p:nvPr/>
        </p:nvSpPr>
        <p:spPr>
          <a:xfrm>
            <a:off x="10300138" y="3158358"/>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Goals 1,2,3</a:t>
            </a:r>
            <a:endParaRPr lang="en-US" dirty="0"/>
          </a:p>
        </p:txBody>
      </p:sp>
      <p:sp>
        <p:nvSpPr>
          <p:cNvPr id="14" name="7-Point Star 13"/>
          <p:cNvSpPr/>
          <p:nvPr/>
        </p:nvSpPr>
        <p:spPr>
          <a:xfrm>
            <a:off x="10300138" y="5018689"/>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Goals</a:t>
            </a:r>
          </a:p>
          <a:p>
            <a:pPr algn="ctr"/>
            <a:r>
              <a:rPr lang="en-US" dirty="0" smtClean="0"/>
              <a:t> 1 &amp; 3</a:t>
            </a:r>
            <a:endParaRPr lang="en-US" dirty="0"/>
          </a:p>
        </p:txBody>
      </p:sp>
    </p:spTree>
    <p:extLst>
      <p:ext uri="{BB962C8B-B14F-4D97-AF65-F5344CB8AC3E}">
        <p14:creationId xmlns:p14="http://schemas.microsoft.com/office/powerpoint/2010/main" val="44078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19" y="357351"/>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735119" y="1602539"/>
            <a:ext cx="4845874" cy="5167593"/>
          </a:xfrm>
        </p:spPr>
        <p:txBody>
          <a:bodyPr>
            <a:normAutofit/>
          </a:bodyPr>
          <a:lstStyle/>
          <a:p>
            <a:pPr marL="36900" lvl="0" indent="0" algn="ctr">
              <a:buNone/>
            </a:pPr>
            <a:r>
              <a:rPr lang="en-US" sz="2400" b="1" dirty="0" smtClean="0">
                <a:effectLst/>
              </a:rPr>
              <a:t>CONCURRENT SESSION #1:</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Internal Policies and </a:t>
            </a:r>
            <a:r>
              <a:rPr lang="en-US" b="1" dirty="0" smtClean="0">
                <a:effectLst/>
              </a:rPr>
              <a:t>Processes</a:t>
            </a:r>
            <a:endParaRPr lang="en-US" dirty="0">
              <a:effectLst/>
            </a:endParaRPr>
          </a:p>
          <a:p>
            <a:r>
              <a:rPr lang="en-US" sz="1800" dirty="0">
                <a:effectLst/>
              </a:rPr>
              <a:t>Implementing our College Antiracism Task Force and Cultural Center Focus Group Recommendations</a:t>
            </a:r>
            <a:endParaRPr lang="en-US" sz="2400" dirty="0">
              <a:effectLst/>
            </a:endParaRPr>
          </a:p>
          <a:p>
            <a:r>
              <a:rPr lang="en-US" sz="1800" i="1" dirty="0">
                <a:effectLst/>
              </a:rPr>
              <a:t>Where Racist Policies May Lie</a:t>
            </a:r>
            <a:r>
              <a:rPr lang="en-US" sz="1800" dirty="0">
                <a:effectLst/>
              </a:rPr>
              <a:t> </a:t>
            </a:r>
            <a:endParaRPr lang="en-US" sz="1800" dirty="0" smtClean="0">
              <a:effectLst/>
            </a:endParaRPr>
          </a:p>
          <a:p>
            <a:r>
              <a:rPr lang="en-US" sz="1800" dirty="0" smtClean="0">
                <a:effectLst/>
              </a:rPr>
              <a:t>Reflect </a:t>
            </a:r>
            <a:r>
              <a:rPr lang="en-US" sz="1800" dirty="0">
                <a:effectLst/>
              </a:rPr>
              <a:t>on policies and procedures in your area at Cañada College we might identify as </a:t>
            </a:r>
            <a:r>
              <a:rPr lang="en-US" sz="1800" i="1" dirty="0">
                <a:effectLst/>
              </a:rPr>
              <a:t>potentially</a:t>
            </a:r>
            <a:r>
              <a:rPr lang="en-US" sz="1800" dirty="0">
                <a:effectLst/>
              </a:rPr>
              <a:t> racist. How can we identify areas for improvement in our own systems (looking at the life cycle of the student</a:t>
            </a:r>
            <a:r>
              <a:rPr lang="en-US" sz="1800" dirty="0" smtClean="0">
                <a:effectLst/>
              </a:rPr>
              <a:t>)?</a:t>
            </a:r>
            <a:endParaRPr lang="en-US" sz="2400" dirty="0">
              <a:effectLst/>
            </a:endParaRPr>
          </a:p>
        </p:txBody>
      </p:sp>
      <p:sp>
        <p:nvSpPr>
          <p:cNvPr id="4" name="TextBox 3"/>
          <p:cNvSpPr txBox="1"/>
          <p:nvPr/>
        </p:nvSpPr>
        <p:spPr>
          <a:xfrm>
            <a:off x="1397876" y="6400800"/>
            <a:ext cx="3274935" cy="369332"/>
          </a:xfrm>
          <a:prstGeom prst="rect">
            <a:avLst/>
          </a:prstGeom>
          <a:noFill/>
        </p:spPr>
        <p:txBody>
          <a:bodyPr wrap="none" rtlCol="0">
            <a:spAutoFit/>
          </a:bodyPr>
          <a:lstStyle/>
          <a:p>
            <a:r>
              <a:rPr lang="en-US" dirty="0"/>
              <a:t>LEAD FACILITATOR:  VPI </a:t>
            </a:r>
            <a:r>
              <a:rPr lang="en-US" dirty="0" smtClean="0"/>
              <a:t>Robinson</a:t>
            </a:r>
            <a:endParaRPr lang="en-US" dirty="0"/>
          </a:p>
        </p:txBody>
      </p:sp>
      <p:sp>
        <p:nvSpPr>
          <p:cNvPr id="5" name="Content Placeholder 2"/>
          <p:cNvSpPr txBox="1">
            <a:spLocks/>
          </p:cNvSpPr>
          <p:nvPr/>
        </p:nvSpPr>
        <p:spPr>
          <a:xfrm>
            <a:off x="6243750" y="1602538"/>
            <a:ext cx="5149464" cy="4651117"/>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#2:</a:t>
            </a:r>
          </a:p>
          <a:p>
            <a:pPr marL="36900" lvl="0" indent="0">
              <a:buNone/>
            </a:pPr>
            <a:r>
              <a:rPr lang="en-US" b="1" dirty="0">
                <a:effectLst/>
              </a:rPr>
              <a:t>Equity and Antiracism:</a:t>
            </a:r>
            <a:r>
              <a:rPr lang="en-US" dirty="0">
                <a:effectLst/>
              </a:rPr>
              <a:t>  </a:t>
            </a:r>
            <a:r>
              <a:rPr lang="en-US" b="1" dirty="0">
                <a:effectLst/>
              </a:rPr>
              <a:t>Guided Pathways Full </a:t>
            </a:r>
            <a:r>
              <a:rPr lang="en-US" b="1" dirty="0" smtClean="0">
                <a:effectLst/>
              </a:rPr>
              <a:t>Implementation – PART 1</a:t>
            </a:r>
            <a:endParaRPr lang="en-US" dirty="0">
              <a:effectLst/>
            </a:endParaRPr>
          </a:p>
          <a:p>
            <a:r>
              <a:rPr lang="en-US" dirty="0">
                <a:effectLst/>
              </a:rPr>
              <a:t>Creating a sense of belonging and connection </a:t>
            </a:r>
            <a:endParaRPr lang="en-US" sz="2600" dirty="0">
              <a:effectLst/>
            </a:endParaRPr>
          </a:p>
          <a:p>
            <a:pPr lvl="1"/>
            <a:r>
              <a:rPr lang="en-US" dirty="0">
                <a:effectLst/>
              </a:rPr>
              <a:t>First Year Experience </a:t>
            </a:r>
            <a:endParaRPr lang="en-US" dirty="0" smtClean="0">
              <a:effectLst/>
            </a:endParaRPr>
          </a:p>
          <a:p>
            <a:pPr lvl="2"/>
            <a:r>
              <a:rPr lang="en-US" dirty="0" smtClean="0">
                <a:effectLst/>
              </a:rPr>
              <a:t>Interest Areas and the matriculation process</a:t>
            </a:r>
          </a:p>
          <a:p>
            <a:pPr lvl="2"/>
            <a:r>
              <a:rPr lang="en-US" dirty="0" smtClean="0">
                <a:effectLst/>
              </a:rPr>
              <a:t>Success Teams &amp; Special Programs</a:t>
            </a:r>
          </a:p>
          <a:p>
            <a:pPr lvl="3"/>
            <a:r>
              <a:rPr lang="en-US" dirty="0" smtClean="0">
                <a:effectLst/>
              </a:rPr>
              <a:t>Using the CRM</a:t>
            </a:r>
          </a:p>
          <a:p>
            <a:pPr lvl="3"/>
            <a:r>
              <a:rPr lang="en-US" dirty="0" smtClean="0">
                <a:effectLst/>
              </a:rPr>
              <a:t>Connecting students to community</a:t>
            </a:r>
          </a:p>
          <a:p>
            <a:pPr lvl="3"/>
            <a:r>
              <a:rPr lang="en-US" dirty="0" smtClean="0">
                <a:effectLst/>
              </a:rPr>
              <a:t>Monitoring enrollments</a:t>
            </a:r>
          </a:p>
          <a:p>
            <a:pPr lvl="3"/>
            <a:r>
              <a:rPr lang="en-US" dirty="0" smtClean="0">
                <a:effectLst/>
              </a:rPr>
              <a:t>Early Alert</a:t>
            </a:r>
          </a:p>
          <a:p>
            <a:pPr lvl="3"/>
            <a:r>
              <a:rPr lang="en-US" dirty="0" smtClean="0">
                <a:effectLst/>
              </a:rPr>
              <a:t>Mid-Term Program Reports</a:t>
            </a:r>
          </a:p>
          <a:p>
            <a:pPr lvl="3"/>
            <a:r>
              <a:rPr lang="en-US" dirty="0" smtClean="0">
                <a:effectLst/>
              </a:rPr>
              <a:t>Supporting re-enrollment (persistence)</a:t>
            </a:r>
          </a:p>
          <a:p>
            <a:r>
              <a:rPr lang="en-US" dirty="0" smtClean="0">
                <a:effectLst/>
              </a:rPr>
              <a:t>Beyond the First Year</a:t>
            </a:r>
          </a:p>
        </p:txBody>
      </p:sp>
      <p:sp>
        <p:nvSpPr>
          <p:cNvPr id="6" name="TextBox 5"/>
          <p:cNvSpPr txBox="1"/>
          <p:nvPr/>
        </p:nvSpPr>
        <p:spPr>
          <a:xfrm>
            <a:off x="7029219" y="6400800"/>
            <a:ext cx="3067828" cy="646331"/>
          </a:xfrm>
          <a:prstGeom prst="rect">
            <a:avLst/>
          </a:prstGeom>
          <a:noFill/>
        </p:spPr>
        <p:txBody>
          <a:bodyPr wrap="none" rtlCol="0">
            <a:spAutoFit/>
          </a:bodyPr>
          <a:lstStyle/>
          <a:p>
            <a:r>
              <a:rPr lang="en-US" dirty="0"/>
              <a:t>LEAD FACILITATOR:  </a:t>
            </a:r>
            <a:r>
              <a:rPr lang="en-US" dirty="0" smtClean="0"/>
              <a:t>VPSS </a:t>
            </a:r>
            <a:r>
              <a:rPr lang="en-US" dirty="0"/>
              <a:t>Pérez</a:t>
            </a:r>
          </a:p>
          <a:p>
            <a:endParaRPr lang="en-US" dirty="0"/>
          </a:p>
        </p:txBody>
      </p:sp>
    </p:spTree>
    <p:extLst>
      <p:ext uri="{BB962C8B-B14F-4D97-AF65-F5344CB8AC3E}">
        <p14:creationId xmlns:p14="http://schemas.microsoft.com/office/powerpoint/2010/main" val="2275151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98" y="168163"/>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321900" y="1173643"/>
            <a:ext cx="5035060" cy="5167593"/>
          </a:xfrm>
        </p:spPr>
        <p:txBody>
          <a:bodyPr>
            <a:normAutofit lnSpcReduction="10000"/>
          </a:bodyPr>
          <a:lstStyle/>
          <a:p>
            <a:pPr marL="36900" lvl="0" indent="0" algn="ctr">
              <a:buNone/>
            </a:pPr>
            <a:r>
              <a:rPr lang="en-US" sz="2400" b="1" dirty="0" smtClean="0">
                <a:effectLst/>
              </a:rPr>
              <a:t>CONCURRENT SESSION #3:</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Guided Pathways Full Implementation – PART </a:t>
            </a:r>
            <a:r>
              <a:rPr lang="en-US" b="1" dirty="0" smtClean="0">
                <a:effectLst/>
              </a:rPr>
              <a:t>2</a:t>
            </a:r>
            <a:endParaRPr lang="en-US" dirty="0">
              <a:effectLst/>
            </a:endParaRPr>
          </a:p>
          <a:p>
            <a:r>
              <a:rPr lang="en-US" dirty="0" smtClean="0">
                <a:effectLst/>
              </a:rPr>
              <a:t>Pathways from K-12 to career</a:t>
            </a:r>
            <a:endParaRPr lang="en-US" sz="2600" dirty="0" smtClean="0">
              <a:effectLst/>
            </a:endParaRPr>
          </a:p>
          <a:p>
            <a:pPr lvl="1"/>
            <a:r>
              <a:rPr lang="en-US" dirty="0" smtClean="0">
                <a:effectLst/>
              </a:rPr>
              <a:t>How do we ensure success and scalability of Early College Experience and Dual Enrollment?</a:t>
            </a:r>
            <a:endParaRPr lang="en-US" sz="2200" dirty="0" smtClean="0">
              <a:effectLst/>
            </a:endParaRPr>
          </a:p>
          <a:p>
            <a:pPr lvl="1"/>
            <a:r>
              <a:rPr lang="en-US" dirty="0" smtClean="0">
                <a:effectLst/>
              </a:rPr>
              <a:t>How do we facilitate students moving through and beyond Programs of Study</a:t>
            </a:r>
            <a:endParaRPr lang="en-US" sz="2200" dirty="0" smtClean="0">
              <a:effectLst/>
            </a:endParaRPr>
          </a:p>
          <a:p>
            <a:pPr lvl="2"/>
            <a:r>
              <a:rPr lang="en-US" dirty="0" smtClean="0">
                <a:effectLst/>
              </a:rPr>
              <a:t>Transfer and Work-based Learning and Career Exploration</a:t>
            </a:r>
            <a:endParaRPr lang="en-US" sz="2000" dirty="0" smtClean="0">
              <a:effectLst/>
            </a:endParaRPr>
          </a:p>
          <a:p>
            <a:pPr lvl="1"/>
            <a:r>
              <a:rPr lang="en-US" dirty="0" smtClean="0">
                <a:effectLst/>
              </a:rPr>
              <a:t>How do we better create connections across instructional and student services areas?</a:t>
            </a:r>
            <a:endParaRPr lang="en-US" sz="2200" dirty="0" smtClean="0">
              <a:effectLst/>
            </a:endParaRPr>
          </a:p>
          <a:p>
            <a:pPr lvl="2"/>
            <a:r>
              <a:rPr lang="en-US" dirty="0" smtClean="0">
                <a:effectLst/>
              </a:rPr>
              <a:t>How might we better align divisions, services, and interest areas?</a:t>
            </a:r>
            <a:endParaRPr lang="en-US" sz="2000" dirty="0">
              <a:effectLst/>
            </a:endParaRPr>
          </a:p>
        </p:txBody>
      </p:sp>
      <p:sp>
        <p:nvSpPr>
          <p:cNvPr id="4" name="TextBox 3"/>
          <p:cNvSpPr txBox="1"/>
          <p:nvPr/>
        </p:nvSpPr>
        <p:spPr>
          <a:xfrm>
            <a:off x="1331966" y="6404529"/>
            <a:ext cx="3014928" cy="369332"/>
          </a:xfrm>
          <a:prstGeom prst="rect">
            <a:avLst/>
          </a:prstGeom>
          <a:noFill/>
        </p:spPr>
        <p:txBody>
          <a:bodyPr wrap="none" rtlCol="0">
            <a:spAutoFit/>
          </a:bodyPr>
          <a:lstStyle/>
          <a:p>
            <a:r>
              <a:rPr lang="en-US" dirty="0"/>
              <a:t>LEAD FACILITATOR: VPSS Pérez</a:t>
            </a:r>
          </a:p>
        </p:txBody>
      </p:sp>
      <p:sp>
        <p:nvSpPr>
          <p:cNvPr id="5" name="Content Placeholder 2"/>
          <p:cNvSpPr txBox="1">
            <a:spLocks/>
          </p:cNvSpPr>
          <p:nvPr/>
        </p:nvSpPr>
        <p:spPr>
          <a:xfrm>
            <a:off x="5837746" y="1161373"/>
            <a:ext cx="6246460" cy="507752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#4:</a:t>
            </a:r>
          </a:p>
          <a:p>
            <a:pPr marL="36900" lvl="0" indent="0">
              <a:buNone/>
            </a:pPr>
            <a:r>
              <a:rPr lang="en-US" b="1" dirty="0">
                <a:effectLst/>
              </a:rPr>
              <a:t>Equity and Antiracism:  Strategic Enrollment </a:t>
            </a:r>
            <a:r>
              <a:rPr lang="en-US" b="1" dirty="0" err="1" smtClean="0">
                <a:effectLst/>
              </a:rPr>
              <a:t>Mgmt</a:t>
            </a:r>
            <a:endParaRPr lang="en-US" dirty="0">
              <a:effectLst/>
            </a:endParaRPr>
          </a:p>
          <a:p>
            <a:r>
              <a:rPr lang="en-US" dirty="0">
                <a:effectLst/>
              </a:rPr>
              <a:t>Expanding and coordinating course offerings and services to maximize course taking opportunities and educational goal completion</a:t>
            </a:r>
            <a:endParaRPr lang="en-US" sz="2800"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a:t>
            </a:r>
            <a:r>
              <a:rPr lang="en-US" dirty="0" smtClean="0">
                <a:effectLst/>
              </a:rPr>
              <a:t>student services?</a:t>
            </a:r>
            <a:endParaRPr lang="en-US" sz="2400" dirty="0">
              <a:effectLst/>
            </a:endParaRPr>
          </a:p>
        </p:txBody>
      </p:sp>
      <p:sp>
        <p:nvSpPr>
          <p:cNvPr id="6" name="TextBox 5"/>
          <p:cNvSpPr txBox="1"/>
          <p:nvPr/>
        </p:nvSpPr>
        <p:spPr>
          <a:xfrm>
            <a:off x="7323509" y="6400800"/>
            <a:ext cx="3274935" cy="646331"/>
          </a:xfrm>
          <a:prstGeom prst="rect">
            <a:avLst/>
          </a:prstGeom>
          <a:noFill/>
        </p:spPr>
        <p:txBody>
          <a:bodyPr wrap="none" rtlCol="0">
            <a:spAutoFit/>
          </a:bodyPr>
          <a:lstStyle/>
          <a:p>
            <a:r>
              <a:rPr lang="en-US" dirty="0"/>
              <a:t>LEAD FACILITATOR</a:t>
            </a:r>
            <a:r>
              <a:rPr lang="en-US" dirty="0" smtClean="0"/>
              <a:t>:  VPI Robinson</a:t>
            </a:r>
            <a:endParaRPr lang="en-US" dirty="0"/>
          </a:p>
          <a:p>
            <a:endParaRPr lang="en-US" dirty="0"/>
          </a:p>
        </p:txBody>
      </p:sp>
    </p:spTree>
    <p:extLst>
      <p:ext uri="{BB962C8B-B14F-4D97-AF65-F5344CB8AC3E}">
        <p14:creationId xmlns:p14="http://schemas.microsoft.com/office/powerpoint/2010/main" val="2847041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6331"/>
            <a:ext cx="10353762" cy="970450"/>
          </a:xfrm>
        </p:spPr>
        <p:txBody>
          <a:bodyPr/>
          <a:lstStyle/>
          <a:p>
            <a:r>
              <a:rPr lang="en-US" dirty="0" smtClean="0"/>
              <a:t>Breakout Group Format</a:t>
            </a:r>
            <a:endParaRPr lang="en-US" dirty="0"/>
          </a:p>
        </p:txBody>
      </p:sp>
      <p:sp>
        <p:nvSpPr>
          <p:cNvPr id="3" name="Content Placeholder 2"/>
          <p:cNvSpPr>
            <a:spLocks noGrp="1"/>
          </p:cNvSpPr>
          <p:nvPr>
            <p:ph idx="1"/>
          </p:nvPr>
        </p:nvSpPr>
        <p:spPr>
          <a:xfrm>
            <a:off x="430319" y="1485456"/>
            <a:ext cx="11761681" cy="5372544"/>
          </a:xfrm>
        </p:spPr>
        <p:txBody>
          <a:bodyPr>
            <a:normAutofit/>
          </a:bodyPr>
          <a:lstStyle/>
          <a:p>
            <a:r>
              <a:rPr lang="en-US" sz="2800" dirty="0" smtClean="0"/>
              <a:t>Each breakout will have its own Zoom link</a:t>
            </a:r>
          </a:p>
          <a:p>
            <a:r>
              <a:rPr lang="en-US" sz="2800" dirty="0" smtClean="0"/>
              <a:t>Each breakout will:</a:t>
            </a:r>
          </a:p>
          <a:p>
            <a:pPr lvl="1"/>
            <a:r>
              <a:rPr lang="en-US" sz="2400" dirty="0" smtClean="0"/>
              <a:t>Review the background on this topic</a:t>
            </a:r>
          </a:p>
          <a:p>
            <a:pPr lvl="1"/>
            <a:r>
              <a:rPr lang="en-US" sz="2400" dirty="0" smtClean="0"/>
              <a:t>Provide information on existing efforts related to this topic (short-term and long-term)</a:t>
            </a:r>
          </a:p>
          <a:p>
            <a:pPr lvl="1"/>
            <a:r>
              <a:rPr lang="en-US" sz="2400" dirty="0" smtClean="0"/>
              <a:t>Facilitate group discussion on the following discussion prompts:</a:t>
            </a:r>
          </a:p>
          <a:p>
            <a:pPr lvl="2"/>
            <a:r>
              <a:rPr lang="en-US" sz="2000" dirty="0"/>
              <a:t>Critically reflect and offer feedback on the proposed priorities</a:t>
            </a:r>
          </a:p>
          <a:p>
            <a:pPr lvl="2"/>
            <a:r>
              <a:rPr lang="en-US" sz="2000" dirty="0"/>
              <a:t>Radically imagine and contribute ideas that inform these priorities</a:t>
            </a:r>
          </a:p>
          <a:p>
            <a:pPr lvl="2"/>
            <a:r>
              <a:rPr lang="en-US" sz="2000" dirty="0" smtClean="0"/>
              <a:t>Choose </a:t>
            </a:r>
            <a:r>
              <a:rPr lang="en-US" sz="2000" i="1" dirty="0" smtClean="0"/>
              <a:t>no more than 3 specific priorities</a:t>
            </a:r>
            <a:r>
              <a:rPr lang="en-US" sz="2000" dirty="0" smtClean="0"/>
              <a:t> for college-wide implementation in 2021-22 to present back to the whole group.  Develop concise statements.</a:t>
            </a:r>
          </a:p>
          <a:p>
            <a:pPr lvl="1"/>
            <a:r>
              <a:rPr lang="en-US" sz="2400" dirty="0" smtClean="0"/>
              <a:t>Prepare for Report Out to the main group – who will present?</a:t>
            </a:r>
            <a:endParaRPr lang="en-US" sz="2400" dirty="0"/>
          </a:p>
        </p:txBody>
      </p:sp>
    </p:spTree>
    <p:extLst>
      <p:ext uri="{BB962C8B-B14F-4D97-AF65-F5344CB8AC3E}">
        <p14:creationId xmlns:p14="http://schemas.microsoft.com/office/powerpoint/2010/main" val="2698045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a:t>
            </a:r>
          </a:p>
        </p:txBody>
      </p:sp>
      <p:sp>
        <p:nvSpPr>
          <p:cNvPr id="5" name="Text Placeholder 4"/>
          <p:cNvSpPr>
            <a:spLocks noGrp="1"/>
          </p:cNvSpPr>
          <p:nvPr>
            <p:ph type="body" idx="1"/>
          </p:nvPr>
        </p:nvSpPr>
        <p:spPr/>
        <p:txBody>
          <a:bodyPr/>
          <a:lstStyle/>
          <a:p>
            <a:r>
              <a:rPr lang="en-US" dirty="0"/>
              <a:t>10:15 – 10:30 am</a:t>
            </a:r>
          </a:p>
        </p:txBody>
      </p:sp>
    </p:spTree>
    <p:extLst>
      <p:ext uri="{BB962C8B-B14F-4D97-AF65-F5344CB8AC3E}">
        <p14:creationId xmlns:p14="http://schemas.microsoft.com/office/powerpoint/2010/main" val="893839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BREAKOUT </a:t>
            </a:r>
            <a:r>
              <a:rPr lang="en-US" dirty="0" smtClean="0"/>
              <a:t>GROUPS (round 1)</a:t>
            </a:r>
            <a:endParaRPr lang="en-US" dirty="0"/>
          </a:p>
        </p:txBody>
      </p:sp>
      <p:sp>
        <p:nvSpPr>
          <p:cNvPr id="5" name="Text Placeholder 4"/>
          <p:cNvSpPr>
            <a:spLocks noGrp="1"/>
          </p:cNvSpPr>
          <p:nvPr>
            <p:ph type="body" idx="1"/>
          </p:nvPr>
        </p:nvSpPr>
        <p:spPr/>
        <p:txBody>
          <a:bodyPr/>
          <a:lstStyle/>
          <a:p>
            <a:r>
              <a:rPr lang="en-US" dirty="0" smtClean="0"/>
              <a:t>10:30 </a:t>
            </a:r>
            <a:r>
              <a:rPr lang="en-US" dirty="0"/>
              <a:t>am – </a:t>
            </a:r>
            <a:r>
              <a:rPr lang="en-US" dirty="0" smtClean="0"/>
              <a:t>11:30 </a:t>
            </a:r>
            <a:r>
              <a:rPr lang="en-US" dirty="0"/>
              <a:t>pm</a:t>
            </a:r>
          </a:p>
        </p:txBody>
      </p:sp>
    </p:spTree>
    <p:extLst>
      <p:ext uri="{BB962C8B-B14F-4D97-AF65-F5344CB8AC3E}">
        <p14:creationId xmlns:p14="http://schemas.microsoft.com/office/powerpoint/2010/main" val="4107497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#1:  </a:t>
            </a:r>
            <a:br>
              <a:rPr lang="en-US" dirty="0" smtClean="0"/>
            </a:br>
            <a:r>
              <a:rPr lang="en-US" dirty="0" smtClean="0"/>
              <a:t>Internal policies and processes</a:t>
            </a:r>
            <a:endParaRPr lang="en-US" dirty="0"/>
          </a:p>
        </p:txBody>
      </p:sp>
      <p:sp>
        <p:nvSpPr>
          <p:cNvPr id="3" name="Content Placeholder 2"/>
          <p:cNvSpPr>
            <a:spLocks noGrp="1"/>
          </p:cNvSpPr>
          <p:nvPr>
            <p:ph idx="1"/>
          </p:nvPr>
        </p:nvSpPr>
        <p:spPr/>
        <p:txBody>
          <a:bodyPr/>
          <a:lstStyle/>
          <a:p>
            <a:r>
              <a:rPr lang="en-US" dirty="0" smtClean="0"/>
              <a:t>Review college, district and state guidance and actions (short term actions in progress)</a:t>
            </a:r>
          </a:p>
          <a:p>
            <a:r>
              <a:rPr lang="en-US" dirty="0" smtClean="0"/>
              <a:t>Consider list of where racist policies might lie in a college</a:t>
            </a:r>
          </a:p>
          <a:p>
            <a:r>
              <a:rPr lang="en-US" dirty="0">
                <a:effectLst/>
              </a:rPr>
              <a:t>Reflect on policies and procedures in your area at Cañada College we might identify as </a:t>
            </a:r>
            <a:r>
              <a:rPr lang="en-US" i="1" dirty="0">
                <a:effectLst/>
              </a:rPr>
              <a:t>potentially</a:t>
            </a:r>
            <a:r>
              <a:rPr lang="en-US" dirty="0">
                <a:effectLst/>
              </a:rPr>
              <a:t> racist. How can we identify areas for improvement in our own systems (looking at the life cycle of the student)?</a:t>
            </a:r>
            <a:endParaRPr lang="en-US" sz="2800" dirty="0">
              <a:effectLst/>
            </a:endParaRPr>
          </a:p>
          <a:p>
            <a:endParaRPr lang="en-US" dirty="0" smtClean="0"/>
          </a:p>
        </p:txBody>
      </p:sp>
    </p:spTree>
    <p:extLst>
      <p:ext uri="{BB962C8B-B14F-4D97-AF65-F5344CB8AC3E}">
        <p14:creationId xmlns:p14="http://schemas.microsoft.com/office/powerpoint/2010/main" val="280119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7094"/>
            <a:ext cx="10353762" cy="970450"/>
          </a:xfrm>
        </p:spPr>
        <p:txBody>
          <a:bodyPr/>
          <a:lstStyle/>
          <a:p>
            <a:r>
              <a:rPr lang="en-US" dirty="0" smtClean="0"/>
              <a:t>Values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Transforming </a:t>
            </a:r>
            <a:r>
              <a:rPr lang="en-US" dirty="0">
                <a:effectLst/>
              </a:rPr>
              <a:t>Lives</a:t>
            </a:r>
          </a:p>
          <a:p>
            <a:r>
              <a:rPr lang="en-US" dirty="0">
                <a:effectLst/>
              </a:rPr>
              <a:t>High Academic Standards</a:t>
            </a:r>
          </a:p>
          <a:p>
            <a:r>
              <a:rPr lang="en-US" dirty="0">
                <a:effectLst/>
              </a:rPr>
              <a:t>Diverse and Inclusive Environment</a:t>
            </a:r>
          </a:p>
          <a:p>
            <a:r>
              <a:rPr lang="en-US" dirty="0">
                <a:effectLst/>
              </a:rPr>
              <a:t>Student Success in Achieving Educational Goals</a:t>
            </a:r>
          </a:p>
          <a:p>
            <a:r>
              <a:rPr lang="en-US" dirty="0">
                <a:effectLst/>
              </a:rPr>
              <a:t>Community, Education, and Industry Partnerships</a:t>
            </a:r>
          </a:p>
          <a:p>
            <a:r>
              <a:rPr lang="en-US" dirty="0">
                <a:effectLst/>
              </a:rPr>
              <a:t>Communication and Collaboration</a:t>
            </a:r>
          </a:p>
          <a:p>
            <a:r>
              <a:rPr lang="en-US" dirty="0">
                <a:effectLst/>
              </a:rPr>
              <a:t>Engaging Student Life</a:t>
            </a:r>
          </a:p>
          <a:p>
            <a:r>
              <a:rPr lang="en-US" dirty="0">
                <a:effectLst/>
              </a:rPr>
              <a:t>Accountability</a:t>
            </a:r>
          </a:p>
          <a:p>
            <a:r>
              <a:rPr lang="en-US" dirty="0">
                <a:effectLst/>
              </a:rPr>
              <a:t>Sustainability</a:t>
            </a:r>
          </a:p>
          <a:p>
            <a:r>
              <a:rPr lang="en-US" dirty="0">
                <a:effectLst/>
              </a:rPr>
              <a:t>Transparency</a:t>
            </a:r>
          </a:p>
          <a:p>
            <a:endParaRPr lang="en-US" dirty="0"/>
          </a:p>
        </p:txBody>
      </p:sp>
    </p:spTree>
    <p:extLst>
      <p:ext uri="{BB962C8B-B14F-4D97-AF65-F5344CB8AC3E}">
        <p14:creationId xmlns:p14="http://schemas.microsoft.com/office/powerpoint/2010/main" val="3307159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4038369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3090" y="79261"/>
            <a:ext cx="10862441" cy="6778739"/>
          </a:xfrm>
          <a:prstGeom prst="rect">
            <a:avLst/>
          </a:prstGeom>
        </p:spPr>
      </p:pic>
      <p:sp>
        <p:nvSpPr>
          <p:cNvPr id="3" name="TextBox 2"/>
          <p:cNvSpPr txBox="1"/>
          <p:nvPr/>
        </p:nvSpPr>
        <p:spPr>
          <a:xfrm rot="16200000">
            <a:off x="-2878113" y="3198183"/>
            <a:ext cx="6950301" cy="369332"/>
          </a:xfrm>
          <a:prstGeom prst="rect">
            <a:avLst/>
          </a:prstGeom>
          <a:noFill/>
        </p:spPr>
        <p:txBody>
          <a:bodyPr wrap="none" rtlCol="0">
            <a:spAutoFit/>
          </a:bodyPr>
          <a:lstStyle/>
          <a:p>
            <a:r>
              <a:rPr lang="en-US" dirty="0"/>
              <a:t>Cañada </a:t>
            </a:r>
            <a:r>
              <a:rPr lang="en-US" dirty="0" smtClean="0"/>
              <a:t>Antiracism Task Force Recommended Actions (approved by PBC)</a:t>
            </a:r>
            <a:endParaRPr lang="en-US" dirty="0"/>
          </a:p>
        </p:txBody>
      </p:sp>
    </p:spTree>
    <p:extLst>
      <p:ext uri="{BB962C8B-B14F-4D97-AF65-F5344CB8AC3E}">
        <p14:creationId xmlns:p14="http://schemas.microsoft.com/office/powerpoint/2010/main" val="1106376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Antiracism Council</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effectLst/>
              </a:rPr>
              <a:t>The </a:t>
            </a:r>
            <a:r>
              <a:rPr lang="en-US" b="1" dirty="0" smtClean="0">
                <a:effectLst/>
              </a:rPr>
              <a:t>SMCCCD Antiracism </a:t>
            </a:r>
            <a:r>
              <a:rPr lang="en-US" b="1" dirty="0">
                <a:effectLst/>
              </a:rPr>
              <a:t>Council is focusing on </a:t>
            </a:r>
            <a:r>
              <a:rPr lang="en-US" b="1" dirty="0" smtClean="0">
                <a:effectLst/>
              </a:rPr>
              <a:t>three areas:</a:t>
            </a:r>
            <a:endParaRPr lang="en-US" b="1" dirty="0">
              <a:effectLst/>
            </a:endParaRPr>
          </a:p>
          <a:p>
            <a:pPr marL="36900" indent="0">
              <a:buNone/>
            </a:pPr>
            <a:r>
              <a:rPr lang="en-US" dirty="0">
                <a:effectLst/>
              </a:rPr>
              <a:t> </a:t>
            </a:r>
          </a:p>
          <a:p>
            <a:pPr marL="494100" indent="-457200">
              <a:buFont typeface="+mj-lt"/>
              <a:buAutoNum type="arabicParenR"/>
            </a:pPr>
            <a:r>
              <a:rPr lang="en-US" dirty="0" smtClean="0">
                <a:effectLst/>
              </a:rPr>
              <a:t>District </a:t>
            </a:r>
            <a:r>
              <a:rPr lang="en-US" dirty="0">
                <a:effectLst/>
              </a:rPr>
              <a:t>Policies and Procedures like the District’s mission, vision statement and common antiracism glossary.</a:t>
            </a:r>
          </a:p>
          <a:p>
            <a:pPr marL="494100" indent="-457200">
              <a:buFont typeface="+mj-lt"/>
              <a:buAutoNum type="arabicParenR"/>
            </a:pPr>
            <a:r>
              <a:rPr lang="en-US" dirty="0" smtClean="0">
                <a:effectLst/>
              </a:rPr>
              <a:t>Curriculum</a:t>
            </a:r>
            <a:r>
              <a:rPr lang="en-US" dirty="0">
                <a:effectLst/>
              </a:rPr>
              <a:t>, infusing cultural relevant teaching in curriculum, audit of curriculum courses.</a:t>
            </a:r>
          </a:p>
          <a:p>
            <a:pPr marL="494100" indent="-457200">
              <a:buFont typeface="+mj-lt"/>
              <a:buAutoNum type="arabicParenR"/>
            </a:pPr>
            <a:r>
              <a:rPr lang="en-US" dirty="0" smtClean="0">
                <a:effectLst/>
              </a:rPr>
              <a:t>Equal </a:t>
            </a:r>
            <a:r>
              <a:rPr lang="en-US" dirty="0">
                <a:effectLst/>
              </a:rPr>
              <a:t>Employment Opportunity focusing on antiracism professional development courses for employees known as IDEAL – Inclusion, Diversity, Equity, Antiracism Leadership.  Employees will be able to take courses that enrich their understanding of the above areas and how to incorporate them into practice.</a:t>
            </a:r>
          </a:p>
          <a:p>
            <a:endParaRPr lang="en-US" dirty="0"/>
          </a:p>
        </p:txBody>
      </p:sp>
    </p:spTree>
    <p:extLst>
      <p:ext uri="{BB962C8B-B14F-4D97-AF65-F5344CB8AC3E}">
        <p14:creationId xmlns:p14="http://schemas.microsoft.com/office/powerpoint/2010/main" val="2301490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CLP-led focus groups held Feb-March 2021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Seven focus groups with students, faculty and staff populations in groups that focused on the experiences of these sub-populations at </a:t>
            </a:r>
            <a:r>
              <a:rPr lang="en-US" dirty="0">
                <a:effectLst/>
              </a:rPr>
              <a:t>Cañada </a:t>
            </a:r>
            <a:r>
              <a:rPr lang="en-US" dirty="0" smtClean="0"/>
              <a:t>:</a:t>
            </a:r>
          </a:p>
          <a:p>
            <a:pPr lvl="1"/>
            <a:r>
              <a:rPr lang="en-US" dirty="0" smtClean="0"/>
              <a:t>Hispanic/Latinx</a:t>
            </a:r>
          </a:p>
          <a:p>
            <a:pPr lvl="1"/>
            <a:r>
              <a:rPr lang="en-US" dirty="0" smtClean="0"/>
              <a:t>Immigrant/migrant/international</a:t>
            </a:r>
          </a:p>
          <a:p>
            <a:pPr lvl="1"/>
            <a:r>
              <a:rPr lang="en-US" dirty="0" smtClean="0"/>
              <a:t>Black/African American (2)</a:t>
            </a:r>
          </a:p>
          <a:p>
            <a:pPr lvl="1"/>
            <a:r>
              <a:rPr lang="en-US" dirty="0" smtClean="0"/>
              <a:t>Native </a:t>
            </a:r>
            <a:r>
              <a:rPr lang="en-US" dirty="0"/>
              <a:t>American, Asian American, Pacific </a:t>
            </a:r>
            <a:r>
              <a:rPr lang="en-US" dirty="0" smtClean="0"/>
              <a:t>Islander (AANAPI), </a:t>
            </a:r>
            <a:r>
              <a:rPr lang="en-US" dirty="0"/>
              <a:t>and </a:t>
            </a:r>
            <a:endParaRPr lang="en-US" dirty="0" smtClean="0"/>
          </a:p>
          <a:p>
            <a:pPr lvl="1"/>
            <a:r>
              <a:rPr lang="en-US" dirty="0" smtClean="0"/>
              <a:t>LGBTQ</a:t>
            </a:r>
          </a:p>
          <a:p>
            <a:pPr lvl="1"/>
            <a:r>
              <a:rPr lang="en-US" dirty="0" smtClean="0"/>
              <a:t>A general population/non-specific focus group open to all</a:t>
            </a:r>
          </a:p>
          <a:p>
            <a:pPr marL="72900" indent="0">
              <a:buNone/>
            </a:pPr>
            <a:r>
              <a:rPr lang="en-US" dirty="0"/>
              <a:t>The primary goal of the focus groups was to gather information from the diverse community to shape the goals, activities, aesthetic, and values of the cultural center that Cañada College is developing over the next year. The questions in the focus groups sought to better understand when students felt supported, if and where they felt unsupported, and how a cultural center might help to provide intentional programs, activities, professional development, and anti-racist training to better support the diverse community at Cañada College.</a:t>
            </a:r>
            <a:endParaRPr lang="en-US" dirty="0" smtClean="0"/>
          </a:p>
          <a:p>
            <a:endParaRPr lang="en-US" dirty="0"/>
          </a:p>
        </p:txBody>
      </p:sp>
    </p:spTree>
    <p:extLst>
      <p:ext uri="{BB962C8B-B14F-4D97-AF65-F5344CB8AC3E}">
        <p14:creationId xmlns:p14="http://schemas.microsoft.com/office/powerpoint/2010/main" val="32285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Recommendations</a:t>
            </a:r>
            <a:endParaRPr lang="en-US" dirty="0"/>
          </a:p>
        </p:txBody>
      </p:sp>
      <p:sp>
        <p:nvSpPr>
          <p:cNvPr id="3" name="Content Placeholder 2"/>
          <p:cNvSpPr>
            <a:spLocks noGrp="1"/>
          </p:cNvSpPr>
          <p:nvPr>
            <p:ph idx="1"/>
          </p:nvPr>
        </p:nvSpPr>
        <p:spPr>
          <a:xfrm>
            <a:off x="913795" y="1732449"/>
            <a:ext cx="10353762" cy="4990640"/>
          </a:xfrm>
        </p:spPr>
        <p:txBody>
          <a:bodyPr>
            <a:normAutofit/>
          </a:bodyPr>
          <a:lstStyle/>
          <a:p>
            <a:r>
              <a:rPr lang="en-US" b="1" dirty="0" smtClean="0"/>
              <a:t>Recommendation </a:t>
            </a:r>
            <a:r>
              <a:rPr lang="en-US" b="1" dirty="0"/>
              <a:t>1</a:t>
            </a:r>
            <a:r>
              <a:rPr lang="en-US" dirty="0"/>
              <a:t>: Dedicate resources to support the Black/African American community through intentional academic support, a dedicated space to discuss their experiences both inside and outside the college, and dedicated activities, workshops, and speakers that support the college in addressing anti-blackness experienced by the Black/African American community at the college.</a:t>
            </a:r>
          </a:p>
          <a:p>
            <a:r>
              <a:rPr lang="en-US" b="1" dirty="0" smtClean="0"/>
              <a:t>Recommendation </a:t>
            </a:r>
            <a:r>
              <a:rPr lang="en-US" b="1" dirty="0"/>
              <a:t>2</a:t>
            </a:r>
            <a:r>
              <a:rPr lang="en-US" dirty="0"/>
              <a:t>: Plan programming, speakers, discussions, and workshops that intentionally address the issues of racial bias and racial discrimination.</a:t>
            </a:r>
          </a:p>
          <a:p>
            <a:r>
              <a:rPr lang="en-US" b="1" dirty="0" smtClean="0"/>
              <a:t>Recommendation </a:t>
            </a:r>
            <a:r>
              <a:rPr lang="en-US" b="1" dirty="0"/>
              <a:t>3</a:t>
            </a:r>
            <a:r>
              <a:rPr lang="en-US" dirty="0"/>
              <a:t>: Hire and train a team of diverse student ambassadors or mentors to support the cultural center.</a:t>
            </a:r>
          </a:p>
          <a:p>
            <a:r>
              <a:rPr lang="en-US" b="1" dirty="0" smtClean="0"/>
              <a:t>Recommendation </a:t>
            </a:r>
            <a:r>
              <a:rPr lang="en-US" b="1" dirty="0"/>
              <a:t>4</a:t>
            </a:r>
            <a:r>
              <a:rPr lang="en-US" dirty="0"/>
              <a:t>: Hire dedicated staff who can support the cultural center to foster a welcoming community atmosphere, to hold events that celebrate the diverse community, and to create a space in which to share and learn about the cultures of students, staff, and faculty at the college.</a:t>
            </a:r>
          </a:p>
          <a:p>
            <a:pPr marL="36900" indent="0">
              <a:buNone/>
            </a:pPr>
            <a:endParaRPr lang="en-US" dirty="0"/>
          </a:p>
        </p:txBody>
      </p:sp>
    </p:spTree>
    <p:extLst>
      <p:ext uri="{BB962C8B-B14F-4D97-AF65-F5344CB8AC3E}">
        <p14:creationId xmlns:p14="http://schemas.microsoft.com/office/powerpoint/2010/main" val="3589411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Recommendations</a:t>
            </a:r>
            <a:endParaRPr lang="en-US" dirty="0"/>
          </a:p>
        </p:txBody>
      </p:sp>
      <p:sp>
        <p:nvSpPr>
          <p:cNvPr id="3" name="Content Placeholder 2"/>
          <p:cNvSpPr>
            <a:spLocks noGrp="1"/>
          </p:cNvSpPr>
          <p:nvPr>
            <p:ph idx="1"/>
          </p:nvPr>
        </p:nvSpPr>
        <p:spPr>
          <a:xfrm>
            <a:off x="913795" y="1732449"/>
            <a:ext cx="10353762" cy="4990640"/>
          </a:xfrm>
        </p:spPr>
        <p:txBody>
          <a:bodyPr>
            <a:normAutofit fontScale="92500" lnSpcReduction="20000"/>
          </a:bodyPr>
          <a:lstStyle/>
          <a:p>
            <a:r>
              <a:rPr lang="en-US" b="1" dirty="0" smtClean="0"/>
              <a:t>Recommendation </a:t>
            </a:r>
            <a:r>
              <a:rPr lang="en-US" b="1" dirty="0"/>
              <a:t>5</a:t>
            </a:r>
            <a:r>
              <a:rPr lang="en-US" dirty="0"/>
              <a:t>: Provide all faculty and staff with diversity and inclusion training that equips them with strategies to manage situations </a:t>
            </a:r>
            <a:r>
              <a:rPr lang="en-US" dirty="0" smtClean="0"/>
              <a:t>here </a:t>
            </a:r>
            <a:r>
              <a:rPr lang="en-US" dirty="0"/>
              <a:t>anti-blackness and racial microaggressions are occurring. </a:t>
            </a:r>
          </a:p>
          <a:p>
            <a:r>
              <a:rPr lang="en-US" b="1" dirty="0" smtClean="0"/>
              <a:t>Recommendation </a:t>
            </a:r>
            <a:r>
              <a:rPr lang="en-US" b="1" dirty="0"/>
              <a:t>6</a:t>
            </a:r>
            <a:r>
              <a:rPr lang="en-US" dirty="0"/>
              <a:t>: Leverage the cultural center as a place for activism and the development of student leadership.</a:t>
            </a:r>
          </a:p>
          <a:p>
            <a:r>
              <a:rPr lang="en-US" b="1" dirty="0" smtClean="0"/>
              <a:t>Recommendation </a:t>
            </a:r>
            <a:r>
              <a:rPr lang="en-US" b="1" dirty="0"/>
              <a:t>7</a:t>
            </a:r>
            <a:r>
              <a:rPr lang="en-US" dirty="0"/>
              <a:t>: Gather more feedback and input on the visual representations of cultures for the cultural center and campus. Some suggestions included murals, flags, and other artwork that celebrate individual cultures.</a:t>
            </a:r>
          </a:p>
          <a:p>
            <a:r>
              <a:rPr lang="en-US" b="1" dirty="0" smtClean="0"/>
              <a:t>Recommendation </a:t>
            </a:r>
            <a:r>
              <a:rPr lang="en-US" b="1" dirty="0"/>
              <a:t>8</a:t>
            </a:r>
            <a:r>
              <a:rPr lang="en-US" dirty="0"/>
              <a:t>: With a cross-functional and racially diverse team of students, faculty, and staff, launch a learning journey to explore other cultural centers on college campuses to gather ideas about aesthetic, programming, values, and management.</a:t>
            </a:r>
          </a:p>
          <a:p>
            <a:r>
              <a:rPr lang="en-US" b="1" dirty="0" smtClean="0"/>
              <a:t>Recommendation </a:t>
            </a:r>
            <a:r>
              <a:rPr lang="en-US" b="1" dirty="0"/>
              <a:t>9</a:t>
            </a:r>
            <a:r>
              <a:rPr lang="en-US" dirty="0"/>
              <a:t>: Explore ways to appreciate and represent cultures throughout the year, not just on dedicated appreciation months.</a:t>
            </a:r>
          </a:p>
          <a:p>
            <a:r>
              <a:rPr lang="en-US" b="1" dirty="0"/>
              <a:t>Recommendation 10</a:t>
            </a:r>
            <a:r>
              <a:rPr lang="en-US" dirty="0"/>
              <a:t>: Develop a cultural center steering committee or group composed of student leaders from the cultural, racial, and ethnic communities at the college, along with faculty, staff, and administrators who can guide and support the students in the development and continued programming of the center. </a:t>
            </a:r>
          </a:p>
          <a:p>
            <a:pPr marL="36900" indent="0">
              <a:buNone/>
            </a:pPr>
            <a:endParaRPr lang="en-US" dirty="0"/>
          </a:p>
        </p:txBody>
      </p:sp>
    </p:spTree>
    <p:extLst>
      <p:ext uri="{BB962C8B-B14F-4D97-AF65-F5344CB8AC3E}">
        <p14:creationId xmlns:p14="http://schemas.microsoft.com/office/powerpoint/2010/main" val="3187142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General Recommendations</a:t>
            </a:r>
            <a:endParaRPr lang="en-US" dirty="0"/>
          </a:p>
        </p:txBody>
      </p:sp>
      <p:sp>
        <p:nvSpPr>
          <p:cNvPr id="3" name="Content Placeholder 2"/>
          <p:cNvSpPr>
            <a:spLocks noGrp="1"/>
          </p:cNvSpPr>
          <p:nvPr>
            <p:ph idx="1"/>
          </p:nvPr>
        </p:nvSpPr>
        <p:spPr/>
        <p:txBody>
          <a:bodyPr/>
          <a:lstStyle/>
          <a:p>
            <a:endParaRPr lang="en-US" dirty="0"/>
          </a:p>
          <a:p>
            <a:r>
              <a:rPr lang="en-US" b="1" dirty="0"/>
              <a:t>Recommendation 1</a:t>
            </a:r>
            <a:r>
              <a:rPr lang="en-US" dirty="0"/>
              <a:t>: Explore ways to make the college campus more visually welcoming and inviting to the diverse community through murals and activities that represent and appreciate the cultures of the student body.</a:t>
            </a:r>
          </a:p>
          <a:p>
            <a:r>
              <a:rPr lang="en-US" b="1" dirty="0"/>
              <a:t>Recommendation 2</a:t>
            </a:r>
            <a:r>
              <a:rPr lang="en-US" dirty="0"/>
              <a:t>: Dedicate resources for faculty professional development on supporting diverse students in the classroom.</a:t>
            </a:r>
          </a:p>
          <a:p>
            <a:r>
              <a:rPr lang="en-US" b="1" dirty="0"/>
              <a:t>Recommendation 3</a:t>
            </a:r>
            <a:r>
              <a:rPr lang="en-US" dirty="0"/>
              <a:t>: Explore ways to revise faculty and staff hiring practices that recognize both </a:t>
            </a:r>
            <a:r>
              <a:rPr lang="en-US" dirty="0" smtClean="0"/>
              <a:t>traditional </a:t>
            </a:r>
            <a:r>
              <a:rPr lang="en-US" dirty="0"/>
              <a:t>and nontraditional experiences and qualifications to ensure a diverse pool of faculty and staff applicants.</a:t>
            </a:r>
          </a:p>
        </p:txBody>
      </p:sp>
    </p:spTree>
    <p:extLst>
      <p:ext uri="{BB962C8B-B14F-4D97-AF65-F5344CB8AC3E}">
        <p14:creationId xmlns:p14="http://schemas.microsoft.com/office/powerpoint/2010/main" val="115707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campus efforts</a:t>
            </a:r>
            <a:endParaRPr lang="en-US" dirty="0"/>
          </a:p>
        </p:txBody>
      </p:sp>
      <p:sp>
        <p:nvSpPr>
          <p:cNvPr id="3" name="Content Placeholder 2"/>
          <p:cNvSpPr>
            <a:spLocks noGrp="1"/>
          </p:cNvSpPr>
          <p:nvPr>
            <p:ph idx="1"/>
          </p:nvPr>
        </p:nvSpPr>
        <p:spPr>
          <a:xfrm>
            <a:off x="913795" y="1732449"/>
            <a:ext cx="10353762" cy="5125551"/>
          </a:xfrm>
        </p:spPr>
        <p:txBody>
          <a:bodyPr>
            <a:normAutofit fontScale="92500" lnSpcReduction="20000"/>
          </a:bodyPr>
          <a:lstStyle/>
          <a:p>
            <a:r>
              <a:rPr lang="en-US" dirty="0" smtClean="0"/>
              <a:t>Cultural Center, the programming for which may include:</a:t>
            </a:r>
          </a:p>
          <a:p>
            <a:pPr lvl="1" fontAlgn="base"/>
            <a:r>
              <a:rPr lang="en-US" dirty="0">
                <a:effectLst/>
              </a:rPr>
              <a:t>Antiracism:  provide programming and co-curricular opportunities to explore and apply antiracism theory, framework and practice at Cañada.</a:t>
            </a:r>
          </a:p>
          <a:p>
            <a:pPr lvl="1" fontAlgn="base"/>
            <a:r>
              <a:rPr lang="en-US" dirty="0">
                <a:effectLst/>
              </a:rPr>
              <a:t>Equity and Identity:  create a safe and brave space for the exploration of identity (cross-cultural, intersectional, and multicultural); International Students and their experiences are reflected here.</a:t>
            </a:r>
          </a:p>
          <a:p>
            <a:pPr lvl="1" fontAlgn="base"/>
            <a:r>
              <a:rPr lang="en-US" dirty="0">
                <a:effectLst/>
              </a:rPr>
              <a:t>Critical Leadership Development: in the context of GP, explore the ways students (and faculty and staff) develop a sense of belonging and voice on the campus; opportunity to further align leadership, antiracism, and equity. </a:t>
            </a:r>
          </a:p>
          <a:p>
            <a:pPr lvl="1" fontAlgn="base"/>
            <a:r>
              <a:rPr lang="en-US" dirty="0">
                <a:effectLst/>
              </a:rPr>
              <a:t>Student-Focused: an open and inclusive environment that is centered on student experiences, agency and sharing truth to power. </a:t>
            </a:r>
            <a:endParaRPr lang="en-US" dirty="0" smtClean="0"/>
          </a:p>
          <a:p>
            <a:r>
              <a:rPr lang="en-US" dirty="0">
                <a:effectLst/>
              </a:rPr>
              <a:t>Year-long </a:t>
            </a:r>
            <a:r>
              <a:rPr lang="en-US" dirty="0" smtClean="0">
                <a:effectLst/>
              </a:rPr>
              <a:t>participation (2020-21) in </a:t>
            </a:r>
            <a:r>
              <a:rPr lang="en-US" dirty="0">
                <a:effectLst/>
              </a:rPr>
              <a:t>the California Community College Race and Equity Alliance organized by USC Race and Equity </a:t>
            </a:r>
            <a:r>
              <a:rPr lang="en-US" dirty="0" smtClean="0">
                <a:effectLst/>
              </a:rPr>
              <a:t>Center:  </a:t>
            </a:r>
            <a:r>
              <a:rPr lang="en-US" dirty="0" smtClean="0"/>
              <a:t>e-</a:t>
            </a:r>
            <a:r>
              <a:rPr lang="en-US" dirty="0" err="1" smtClean="0"/>
              <a:t>convenings</a:t>
            </a:r>
            <a:r>
              <a:rPr lang="en-US" dirty="0" smtClean="0"/>
              <a:t> in which 35 faculty and staff participated</a:t>
            </a:r>
          </a:p>
          <a:p>
            <a:r>
              <a:rPr lang="en-US" dirty="0" smtClean="0"/>
              <a:t>CORA Learning</a:t>
            </a:r>
          </a:p>
          <a:p>
            <a:r>
              <a:rPr lang="en-US" dirty="0" err="1" smtClean="0"/>
              <a:t>Umoja</a:t>
            </a:r>
            <a:r>
              <a:rPr lang="en-US" dirty="0" smtClean="0"/>
              <a:t> Program</a:t>
            </a:r>
          </a:p>
          <a:p>
            <a:r>
              <a:rPr lang="en-US" dirty="0" smtClean="0"/>
              <a:t>Ethnic Studies – new program of study</a:t>
            </a:r>
          </a:p>
          <a:p>
            <a:r>
              <a:rPr lang="en-US" dirty="0" smtClean="0"/>
              <a:t>Faculty Learning Program</a:t>
            </a:r>
          </a:p>
          <a:p>
            <a:endParaRPr lang="en-US" dirty="0"/>
          </a:p>
        </p:txBody>
      </p:sp>
    </p:spTree>
    <p:extLst>
      <p:ext uri="{BB962C8B-B14F-4D97-AF65-F5344CB8AC3E}">
        <p14:creationId xmlns:p14="http://schemas.microsoft.com/office/powerpoint/2010/main" val="2340466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racist policies at a college might lie…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1937792"/>
              </p:ext>
            </p:extLst>
          </p:nvPr>
        </p:nvGraphicFramePr>
        <p:xfrm>
          <a:off x="1103622" y="1798958"/>
          <a:ext cx="10163935" cy="4485640"/>
        </p:xfrm>
        <a:graphic>
          <a:graphicData uri="http://schemas.openxmlformats.org/drawingml/2006/table">
            <a:tbl>
              <a:tblPr firstRow="1" bandRow="1">
                <a:tableStyleId>{5C22544A-7EE6-4342-B048-85BDC9FD1C3A}</a:tableStyleId>
              </a:tblPr>
              <a:tblGrid>
                <a:gridCol w="2032787">
                  <a:extLst>
                    <a:ext uri="{9D8B030D-6E8A-4147-A177-3AD203B41FA5}">
                      <a16:colId xmlns:a16="http://schemas.microsoft.com/office/drawing/2014/main" val="3674669172"/>
                    </a:ext>
                  </a:extLst>
                </a:gridCol>
                <a:gridCol w="2032787">
                  <a:extLst>
                    <a:ext uri="{9D8B030D-6E8A-4147-A177-3AD203B41FA5}">
                      <a16:colId xmlns:a16="http://schemas.microsoft.com/office/drawing/2014/main" val="518319524"/>
                    </a:ext>
                  </a:extLst>
                </a:gridCol>
                <a:gridCol w="2032787">
                  <a:extLst>
                    <a:ext uri="{9D8B030D-6E8A-4147-A177-3AD203B41FA5}">
                      <a16:colId xmlns:a16="http://schemas.microsoft.com/office/drawing/2014/main" val="1217201669"/>
                    </a:ext>
                  </a:extLst>
                </a:gridCol>
                <a:gridCol w="2032787">
                  <a:extLst>
                    <a:ext uri="{9D8B030D-6E8A-4147-A177-3AD203B41FA5}">
                      <a16:colId xmlns:a16="http://schemas.microsoft.com/office/drawing/2014/main" val="643900781"/>
                    </a:ext>
                  </a:extLst>
                </a:gridCol>
                <a:gridCol w="2032787">
                  <a:extLst>
                    <a:ext uri="{9D8B030D-6E8A-4147-A177-3AD203B41FA5}">
                      <a16:colId xmlns:a16="http://schemas.microsoft.com/office/drawing/2014/main" val="4021340411"/>
                    </a:ext>
                  </a:extLst>
                </a:gridCol>
              </a:tblGrid>
              <a:tr h="370840">
                <a:tc>
                  <a:txBody>
                    <a:bodyPr/>
                    <a:lstStyle/>
                    <a:p>
                      <a:pPr algn="ctr"/>
                      <a:r>
                        <a:rPr lang="en-US" dirty="0" smtClean="0"/>
                        <a:t>Human</a:t>
                      </a:r>
                      <a:r>
                        <a:rPr lang="en-US" baseline="0" dirty="0" smtClean="0"/>
                        <a:t> Resources</a:t>
                      </a:r>
                      <a:endParaRPr lang="en-US" dirty="0"/>
                    </a:p>
                  </a:txBody>
                  <a:tcPr anchor="ctr"/>
                </a:tc>
                <a:tc>
                  <a:txBody>
                    <a:bodyPr/>
                    <a:lstStyle/>
                    <a:p>
                      <a:pPr algn="ctr"/>
                      <a:r>
                        <a:rPr lang="en-US" dirty="0" smtClean="0"/>
                        <a:t>Curriculum</a:t>
                      </a:r>
                      <a:endParaRPr lang="en-US" dirty="0"/>
                    </a:p>
                  </a:txBody>
                  <a:tcPr anchor="ctr"/>
                </a:tc>
                <a:tc>
                  <a:txBody>
                    <a:bodyPr/>
                    <a:lstStyle/>
                    <a:p>
                      <a:pPr algn="ctr"/>
                      <a:r>
                        <a:rPr lang="en-US" dirty="0" smtClean="0"/>
                        <a:t>Access &amp; Affordability</a:t>
                      </a:r>
                      <a:endParaRPr lang="en-US" dirty="0"/>
                    </a:p>
                  </a:txBody>
                  <a:tcPr anchor="ctr"/>
                </a:tc>
                <a:tc>
                  <a:txBody>
                    <a:bodyPr/>
                    <a:lstStyle/>
                    <a:p>
                      <a:pPr algn="ctr"/>
                      <a:r>
                        <a:rPr lang="en-US" dirty="0" smtClean="0"/>
                        <a:t>Governance</a:t>
                      </a:r>
                      <a:endParaRPr lang="en-US" dirty="0"/>
                    </a:p>
                  </a:txBody>
                  <a:tcPr anchor="ctr"/>
                </a:tc>
                <a:tc>
                  <a:txBody>
                    <a:bodyPr/>
                    <a:lstStyle/>
                    <a:p>
                      <a:pPr algn="ctr"/>
                      <a:r>
                        <a:rPr lang="en-US" dirty="0" smtClean="0"/>
                        <a:t>Public Safety</a:t>
                      </a:r>
                      <a:endParaRPr lang="en-US" dirty="0"/>
                    </a:p>
                  </a:txBody>
                  <a:tcPr anchor="ctr"/>
                </a:tc>
                <a:extLst>
                  <a:ext uri="{0D108BD9-81ED-4DB2-BD59-A6C34878D82A}">
                    <a16:rowId xmlns:a16="http://schemas.microsoft.com/office/drawing/2014/main" val="619083115"/>
                  </a:ext>
                </a:extLst>
              </a:tr>
              <a:tr h="370840">
                <a:tc>
                  <a:txBody>
                    <a:bodyPr/>
                    <a:lstStyle/>
                    <a:p>
                      <a:pPr algn="ctr"/>
                      <a:r>
                        <a:rPr lang="en-US" dirty="0" smtClean="0"/>
                        <a:t>Hiring</a:t>
                      </a:r>
                      <a:endParaRPr lang="en-US" dirty="0"/>
                    </a:p>
                  </a:txBody>
                  <a:tcPr anchor="ctr"/>
                </a:tc>
                <a:tc>
                  <a:txBody>
                    <a:bodyPr/>
                    <a:lstStyle/>
                    <a:p>
                      <a:pPr algn="ctr"/>
                      <a:r>
                        <a:rPr lang="en-US" dirty="0" smtClean="0"/>
                        <a:t>Assignments</a:t>
                      </a:r>
                      <a:endParaRPr lang="en-US" dirty="0"/>
                    </a:p>
                  </a:txBody>
                  <a:tcPr anchor="ctr"/>
                </a:tc>
                <a:tc>
                  <a:txBody>
                    <a:bodyPr/>
                    <a:lstStyle/>
                    <a:p>
                      <a:pPr algn="ctr"/>
                      <a:r>
                        <a:rPr lang="en-US" dirty="0" smtClean="0"/>
                        <a:t>Financial Aid</a:t>
                      </a:r>
                      <a:endParaRPr lang="en-US" dirty="0"/>
                    </a:p>
                  </a:txBody>
                  <a:tcPr anchor="ctr"/>
                </a:tc>
                <a:tc>
                  <a:txBody>
                    <a:bodyPr/>
                    <a:lstStyle/>
                    <a:p>
                      <a:pPr algn="ctr"/>
                      <a:r>
                        <a:rPr lang="en-US" dirty="0" smtClean="0"/>
                        <a:t>Student Government</a:t>
                      </a:r>
                      <a:endParaRPr lang="en-US" dirty="0"/>
                    </a:p>
                  </a:txBody>
                  <a:tcPr anchor="ctr"/>
                </a:tc>
                <a:tc>
                  <a:txBody>
                    <a:bodyPr/>
                    <a:lstStyle/>
                    <a:p>
                      <a:pPr algn="ctr"/>
                      <a:r>
                        <a:rPr lang="en-US" dirty="0" smtClean="0"/>
                        <a:t>Policing</a:t>
                      </a:r>
                      <a:endParaRPr lang="en-US" dirty="0"/>
                    </a:p>
                  </a:txBody>
                  <a:tcPr anchor="ctr"/>
                </a:tc>
                <a:extLst>
                  <a:ext uri="{0D108BD9-81ED-4DB2-BD59-A6C34878D82A}">
                    <a16:rowId xmlns:a16="http://schemas.microsoft.com/office/drawing/2014/main" val="92144311"/>
                  </a:ext>
                </a:extLst>
              </a:tr>
              <a:tr h="370840">
                <a:tc>
                  <a:txBody>
                    <a:bodyPr/>
                    <a:lstStyle/>
                    <a:p>
                      <a:pPr algn="ctr"/>
                      <a:r>
                        <a:rPr lang="en-US" dirty="0" smtClean="0"/>
                        <a:t>Evaluations</a:t>
                      </a:r>
                      <a:endParaRPr lang="en-US" dirty="0"/>
                    </a:p>
                  </a:txBody>
                  <a:tcPr anchor="ctr"/>
                </a:tc>
                <a:tc>
                  <a:txBody>
                    <a:bodyPr/>
                    <a:lstStyle/>
                    <a:p>
                      <a:pPr algn="ctr"/>
                      <a:r>
                        <a:rPr lang="en-US" dirty="0" smtClean="0"/>
                        <a:t>Grading Policies</a:t>
                      </a:r>
                      <a:endParaRPr lang="en-US" dirty="0"/>
                    </a:p>
                  </a:txBody>
                  <a:tcPr anchor="ctr"/>
                </a:tc>
                <a:tc>
                  <a:txBody>
                    <a:bodyPr/>
                    <a:lstStyle/>
                    <a:p>
                      <a:pPr algn="ctr"/>
                      <a:r>
                        <a:rPr lang="en-US" dirty="0" smtClean="0"/>
                        <a:t>Work Study/Employment</a:t>
                      </a:r>
                      <a:endParaRPr lang="en-US" dirty="0"/>
                    </a:p>
                  </a:txBody>
                  <a:tcPr anchor="ctr"/>
                </a:tc>
                <a:tc>
                  <a:txBody>
                    <a:bodyPr/>
                    <a:lstStyle/>
                    <a:p>
                      <a:pPr algn="ctr"/>
                      <a:r>
                        <a:rPr lang="en-US" dirty="0" smtClean="0"/>
                        <a:t>Academic Senate positions or resolutions</a:t>
                      </a:r>
                      <a:endParaRPr lang="en-US" dirty="0"/>
                    </a:p>
                  </a:txBody>
                  <a:tcPr anchor="ctr"/>
                </a:tc>
                <a:tc>
                  <a:txBody>
                    <a:bodyPr/>
                    <a:lstStyle/>
                    <a:p>
                      <a:pPr algn="ctr"/>
                      <a:endParaRPr lang="en-US"/>
                    </a:p>
                  </a:txBody>
                  <a:tcPr anchor="ctr"/>
                </a:tc>
                <a:extLst>
                  <a:ext uri="{0D108BD9-81ED-4DB2-BD59-A6C34878D82A}">
                    <a16:rowId xmlns:a16="http://schemas.microsoft.com/office/drawing/2014/main" val="109319663"/>
                  </a:ext>
                </a:extLst>
              </a:tr>
              <a:tr h="370840">
                <a:tc>
                  <a:txBody>
                    <a:bodyPr/>
                    <a:lstStyle/>
                    <a:p>
                      <a:pPr algn="ctr"/>
                      <a:r>
                        <a:rPr lang="en-US" dirty="0" smtClean="0"/>
                        <a:t>Tenure</a:t>
                      </a:r>
                      <a:endParaRPr lang="en-US" dirty="0"/>
                    </a:p>
                  </a:txBody>
                  <a:tcPr anchor="ctr"/>
                </a:tc>
                <a:tc>
                  <a:txBody>
                    <a:bodyPr/>
                    <a:lstStyle/>
                    <a:p>
                      <a:pPr algn="ctr"/>
                      <a:r>
                        <a:rPr lang="en-US" dirty="0" smtClean="0"/>
                        <a:t>Prerequisites</a:t>
                      </a:r>
                      <a:endParaRPr lang="en-US" dirty="0"/>
                    </a:p>
                  </a:txBody>
                  <a:tcPr anchor="ctr"/>
                </a:tc>
                <a:tc>
                  <a:txBody>
                    <a:bodyPr/>
                    <a:lstStyle/>
                    <a:p>
                      <a:pPr algn="ctr"/>
                      <a:r>
                        <a:rPr lang="en-US" dirty="0" smtClean="0"/>
                        <a:t>Registration requirements</a:t>
                      </a: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2075075364"/>
                  </a:ext>
                </a:extLst>
              </a:tr>
              <a:tr h="370840">
                <a:tc>
                  <a:txBody>
                    <a:bodyPr/>
                    <a:lstStyle/>
                    <a:p>
                      <a:pPr algn="ctr"/>
                      <a:r>
                        <a:rPr lang="en-US" dirty="0" smtClean="0"/>
                        <a:t>Discipline</a:t>
                      </a:r>
                      <a:endParaRPr lang="en-US" dirty="0"/>
                    </a:p>
                  </a:txBody>
                  <a:tcPr anchor="ctr"/>
                </a:tc>
                <a:tc>
                  <a:txBody>
                    <a:bodyPr/>
                    <a:lstStyle/>
                    <a:p>
                      <a:pPr algn="ctr"/>
                      <a:r>
                        <a:rPr lang="en-US" dirty="0" smtClean="0"/>
                        <a:t>Placement</a:t>
                      </a:r>
                      <a:endParaRPr lang="en-US" dirty="0"/>
                    </a:p>
                  </a:txBody>
                  <a:tcPr anchor="ctr"/>
                </a:tc>
                <a:tc>
                  <a:txBody>
                    <a:bodyPr/>
                    <a:lstStyle/>
                    <a:p>
                      <a:pPr algn="ctr"/>
                      <a:r>
                        <a:rPr lang="en-US" dirty="0" smtClean="0"/>
                        <a:t>Student Debt</a:t>
                      </a:r>
                      <a:r>
                        <a:rPr lang="en-US" baseline="0" dirty="0" smtClean="0"/>
                        <a:t> Policies</a:t>
                      </a: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4064749539"/>
                  </a:ext>
                </a:extLst>
              </a:tr>
              <a:tr h="370840">
                <a:tc>
                  <a:txBody>
                    <a:bodyPr/>
                    <a:lstStyle/>
                    <a:p>
                      <a:pPr algn="ctr"/>
                      <a:endParaRPr lang="en-US" dirty="0"/>
                    </a:p>
                  </a:txBody>
                  <a:tcPr anchor="ctr"/>
                </a:tc>
                <a:tc>
                  <a:txBody>
                    <a:bodyPr/>
                    <a:lstStyle/>
                    <a:p>
                      <a:pPr algn="ctr"/>
                      <a:r>
                        <a:rPr lang="en-US" dirty="0" smtClean="0"/>
                        <a:t>Program requirements</a:t>
                      </a:r>
                    </a:p>
                  </a:txBody>
                  <a:tcPr anchor="ctr"/>
                </a:tc>
                <a:tc>
                  <a:txBody>
                    <a:bodyPr/>
                    <a:lstStyle/>
                    <a:p>
                      <a:pPr algn="ctr"/>
                      <a:r>
                        <a:rPr lang="en-US" dirty="0" smtClean="0"/>
                        <a:t>Student Discipline</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752345053"/>
                  </a:ext>
                </a:extLst>
              </a:tr>
              <a:tr h="370840">
                <a:tc>
                  <a:txBody>
                    <a:bodyPr/>
                    <a:lstStyle/>
                    <a:p>
                      <a:pPr algn="ctr"/>
                      <a:endParaRPr lang="en-US" dirty="0"/>
                    </a:p>
                  </a:txBody>
                  <a:tcPr anchor="ctr"/>
                </a:tc>
                <a:tc>
                  <a:txBody>
                    <a:bodyPr/>
                    <a:lstStyle/>
                    <a:p>
                      <a:pPr algn="ctr"/>
                      <a:r>
                        <a:rPr lang="en-US" dirty="0" smtClean="0"/>
                        <a:t>Majors/Pathways</a:t>
                      </a: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25901480"/>
                  </a:ext>
                </a:extLst>
              </a:tr>
            </a:tbl>
          </a:graphicData>
        </a:graphic>
      </p:graphicFrame>
      <p:sp>
        <p:nvSpPr>
          <p:cNvPr id="5" name="TextBox 4"/>
          <p:cNvSpPr txBox="1"/>
          <p:nvPr/>
        </p:nvSpPr>
        <p:spPr>
          <a:xfrm>
            <a:off x="1004341" y="6318840"/>
            <a:ext cx="1639103" cy="276999"/>
          </a:xfrm>
          <a:prstGeom prst="rect">
            <a:avLst/>
          </a:prstGeom>
          <a:noFill/>
        </p:spPr>
        <p:txBody>
          <a:bodyPr wrap="none" rtlCol="0">
            <a:spAutoFit/>
          </a:bodyPr>
          <a:lstStyle/>
          <a:p>
            <a:r>
              <a:rPr lang="en-US" sz="1200" dirty="0" smtClean="0"/>
              <a:t>Source:  RSS Consulting</a:t>
            </a:r>
            <a:endParaRPr lang="en-US" sz="1200" dirty="0"/>
          </a:p>
        </p:txBody>
      </p:sp>
    </p:spTree>
    <p:extLst>
      <p:ext uri="{BB962C8B-B14F-4D97-AF65-F5344CB8AC3E}">
        <p14:creationId xmlns:p14="http://schemas.microsoft.com/office/powerpoint/2010/main" val="1594820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Tree>
    <p:extLst>
      <p:ext uri="{BB962C8B-B14F-4D97-AF65-F5344CB8AC3E}">
        <p14:creationId xmlns:p14="http://schemas.microsoft.com/office/powerpoint/2010/main" val="26062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Cañada </a:t>
            </a:r>
            <a:r>
              <a:rPr lang="en-US" dirty="0" smtClean="0"/>
              <a:t> Ed. Master Plan Goals:</a:t>
            </a:r>
            <a:endParaRPr lang="en-US" dirty="0"/>
          </a:p>
        </p:txBody>
      </p:sp>
      <p:sp>
        <p:nvSpPr>
          <p:cNvPr id="3" name="Content Placeholder 2"/>
          <p:cNvSpPr>
            <a:spLocks noGrp="1"/>
          </p:cNvSpPr>
          <p:nvPr>
            <p:ph idx="1"/>
          </p:nvPr>
        </p:nvSpPr>
        <p:spPr>
          <a:xfrm>
            <a:off x="838199" y="1825624"/>
            <a:ext cx="10991335" cy="4756407"/>
          </a:xfrm>
        </p:spPr>
        <p:txBody>
          <a:bodyPr>
            <a:normAutofit/>
          </a:bodyPr>
          <a:lstStyle/>
          <a:p>
            <a:pPr marL="0" indent="0">
              <a:buNone/>
            </a:pPr>
            <a:r>
              <a:rPr lang="en-US" sz="2400" b="1" dirty="0" smtClean="0"/>
              <a:t>Student Completion/Success</a:t>
            </a:r>
          </a:p>
          <a:p>
            <a:pPr marL="0" indent="0">
              <a:buNone/>
            </a:pPr>
            <a:r>
              <a:rPr lang="en-US" dirty="0"/>
              <a:t>To provide educational and student services programs that help students meet their unique academic goals; minimize logistical and financial barriers to success; and highlight inclusivity, diversity and equity</a:t>
            </a:r>
            <a:r>
              <a:rPr lang="en-US" dirty="0" smtClean="0"/>
              <a:t>.</a:t>
            </a:r>
          </a:p>
          <a:p>
            <a:pPr marL="0" indent="0">
              <a:buNone/>
            </a:pPr>
            <a:r>
              <a:rPr lang="en-US" sz="2400" b="1" dirty="0" smtClean="0"/>
              <a:t>Community Connections</a:t>
            </a:r>
          </a:p>
          <a:p>
            <a:pPr marL="0" indent="0">
              <a:buNone/>
            </a:pPr>
            <a:r>
              <a:rPr lang="en-US" dirty="0"/>
              <a:t>To build and strengthen collaborative relationships and partnerships that support the needs of, reflect and enrich our diverse and vibrant local community. </a:t>
            </a:r>
            <a:endParaRPr lang="en-US" dirty="0" smtClean="0"/>
          </a:p>
          <a:p>
            <a:pPr marL="0" indent="0">
              <a:buNone/>
            </a:pPr>
            <a:r>
              <a:rPr lang="en-US" sz="2400" b="1" dirty="0" smtClean="0"/>
              <a:t>Organizational Development</a:t>
            </a:r>
          </a:p>
          <a:p>
            <a:pPr marL="0" indent="0">
              <a:buNone/>
            </a:pPr>
            <a:r>
              <a:rPr lang="en-US" dirty="0"/>
              <a:t>To invest institutional resources on the structures, processes and practices that focus on a diverse student and staff population, promote excellence, equity, inclusion and transformative learning. </a:t>
            </a:r>
            <a:endParaRPr lang="en-US" b="1" dirty="0"/>
          </a:p>
        </p:txBody>
      </p:sp>
    </p:spTree>
    <p:extLst>
      <p:ext uri="{BB962C8B-B14F-4D97-AF65-F5344CB8AC3E}">
        <p14:creationId xmlns:p14="http://schemas.microsoft.com/office/powerpoint/2010/main" val="21153208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#2: Guided Pathways (Part 1) Creating a Sense of Belonging &amp; Connection</a:t>
            </a:r>
            <a:endParaRPr lang="en-US" dirty="0"/>
          </a:p>
        </p:txBody>
      </p:sp>
      <p:sp>
        <p:nvSpPr>
          <p:cNvPr id="3" name="Content Placeholder 2"/>
          <p:cNvSpPr>
            <a:spLocks noGrp="1"/>
          </p:cNvSpPr>
          <p:nvPr>
            <p:ph idx="1"/>
          </p:nvPr>
        </p:nvSpPr>
        <p:spPr/>
        <p:txBody>
          <a:bodyPr>
            <a:normAutofit fontScale="92500" lnSpcReduction="10000"/>
          </a:bodyPr>
          <a:lstStyle/>
          <a:p>
            <a:pPr marL="36900" indent="0">
              <a:buNone/>
            </a:pPr>
            <a:r>
              <a:rPr lang="en-US" b="1" dirty="0">
                <a:effectLst/>
              </a:rPr>
              <a:t>Creating a sense of belonging and connection </a:t>
            </a:r>
            <a:endParaRPr lang="en-US" sz="2600" b="1" dirty="0">
              <a:effectLst/>
            </a:endParaRPr>
          </a:p>
          <a:p>
            <a:r>
              <a:rPr lang="en-US" dirty="0">
                <a:effectLst/>
              </a:rPr>
              <a:t>First Year Experience </a:t>
            </a:r>
          </a:p>
          <a:p>
            <a:pPr lvl="1"/>
            <a:r>
              <a:rPr lang="en-US" dirty="0">
                <a:effectLst/>
              </a:rPr>
              <a:t>Interest Areas and the matriculation </a:t>
            </a:r>
            <a:r>
              <a:rPr lang="en-US" dirty="0" smtClean="0">
                <a:effectLst/>
              </a:rPr>
              <a:t>process – do students feel like they belong to an Interest Area?</a:t>
            </a:r>
            <a:endParaRPr lang="en-US" dirty="0">
              <a:effectLst/>
            </a:endParaRPr>
          </a:p>
          <a:p>
            <a:pPr lvl="1"/>
            <a:r>
              <a:rPr lang="en-US" dirty="0">
                <a:effectLst/>
              </a:rPr>
              <a:t>Success Teams &amp; Special Programs</a:t>
            </a:r>
          </a:p>
          <a:p>
            <a:pPr lvl="2"/>
            <a:r>
              <a:rPr lang="en-US" dirty="0">
                <a:effectLst/>
              </a:rPr>
              <a:t>Using the CRM</a:t>
            </a:r>
          </a:p>
          <a:p>
            <a:pPr lvl="2"/>
            <a:r>
              <a:rPr lang="en-US" dirty="0">
                <a:effectLst/>
              </a:rPr>
              <a:t>Connecting students to community</a:t>
            </a:r>
          </a:p>
          <a:p>
            <a:pPr lvl="2"/>
            <a:r>
              <a:rPr lang="en-US" dirty="0">
                <a:effectLst/>
              </a:rPr>
              <a:t>Monitoring enrollments</a:t>
            </a:r>
          </a:p>
          <a:p>
            <a:pPr lvl="2"/>
            <a:r>
              <a:rPr lang="en-US" dirty="0">
                <a:effectLst/>
              </a:rPr>
              <a:t>Early Alert</a:t>
            </a:r>
          </a:p>
          <a:p>
            <a:pPr lvl="2"/>
            <a:r>
              <a:rPr lang="en-US" dirty="0">
                <a:effectLst/>
              </a:rPr>
              <a:t>Mid-Term Program Reports</a:t>
            </a:r>
          </a:p>
          <a:p>
            <a:pPr lvl="2"/>
            <a:r>
              <a:rPr lang="en-US" dirty="0">
                <a:effectLst/>
              </a:rPr>
              <a:t>Supporting re-enrollment (persistence)</a:t>
            </a:r>
          </a:p>
          <a:p>
            <a:r>
              <a:rPr lang="en-US" dirty="0">
                <a:effectLst/>
              </a:rPr>
              <a:t>Beyond the First Year</a:t>
            </a:r>
          </a:p>
          <a:p>
            <a:endParaRPr lang="en-US" dirty="0"/>
          </a:p>
        </p:txBody>
      </p:sp>
    </p:spTree>
    <p:extLst>
      <p:ext uri="{BB962C8B-B14F-4D97-AF65-F5344CB8AC3E}">
        <p14:creationId xmlns:p14="http://schemas.microsoft.com/office/powerpoint/2010/main" val="2641298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11342" y="598312"/>
            <a:ext cx="2119762"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BDW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5" name="Rectangle 2"/>
          <p:cNvSpPr>
            <a:spLocks noChangeArrowheads="1"/>
          </p:cNvSpPr>
          <p:nvPr/>
        </p:nvSpPr>
        <p:spPr bwMode="auto">
          <a:xfrm>
            <a:off x="1228739" y="598312"/>
            <a:ext cx="2239074"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HSS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6" name="Rectangle 3"/>
          <p:cNvSpPr>
            <a:spLocks noChangeArrowheads="1"/>
          </p:cNvSpPr>
          <p:nvPr/>
        </p:nvSpPr>
        <p:spPr bwMode="auto">
          <a:xfrm>
            <a:off x="6474633" y="607384"/>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STEM Division</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7" name="Rectangle 5"/>
          <p:cNvSpPr>
            <a:spLocks noChangeArrowheads="1"/>
          </p:cNvSpPr>
          <p:nvPr/>
        </p:nvSpPr>
        <p:spPr bwMode="auto">
          <a:xfrm>
            <a:off x="2818036" y="1184149"/>
            <a:ext cx="1866900" cy="483202"/>
          </a:xfrm>
          <a:prstGeom prst="rect">
            <a:avLst/>
          </a:prstGeom>
          <a:solidFill>
            <a:srgbClr val="BF8F0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Human Behavior &amp; Culture</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8" name="Rectangle 6"/>
          <p:cNvSpPr>
            <a:spLocks noChangeArrowheads="1"/>
          </p:cNvSpPr>
          <p:nvPr/>
        </p:nvSpPr>
        <p:spPr bwMode="auto">
          <a:xfrm>
            <a:off x="4566222" y="1976470"/>
            <a:ext cx="1866900" cy="483202"/>
          </a:xfrm>
          <a:prstGeom prst="rect">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Art, Design &amp; Performance</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9" name="Rectangle 7"/>
          <p:cNvSpPr>
            <a:spLocks noChangeArrowheads="1"/>
          </p:cNvSpPr>
          <p:nvPr/>
        </p:nvSpPr>
        <p:spPr bwMode="auto">
          <a:xfrm>
            <a:off x="6021960" y="1221376"/>
            <a:ext cx="1866900" cy="483202"/>
          </a:xfrm>
          <a:prstGeom prst="rect">
            <a:avLst/>
          </a:prstGeom>
          <a:solidFill>
            <a:srgbClr val="53813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Business</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0" name="Rectangle 8"/>
          <p:cNvSpPr>
            <a:spLocks noChangeArrowheads="1"/>
          </p:cNvSpPr>
          <p:nvPr/>
        </p:nvSpPr>
        <p:spPr bwMode="auto">
          <a:xfrm>
            <a:off x="7733665" y="1976470"/>
            <a:ext cx="1866900" cy="483202"/>
          </a:xfrm>
          <a:prstGeom prst="rect">
            <a:avLst/>
          </a:prstGeom>
          <a:solidFill>
            <a:srgbClr val="323E4F"/>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Science &amp; Health</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1" name="Flowchart: Process 9"/>
          <p:cNvSpPr>
            <a:spLocks noChangeArrowheads="1"/>
          </p:cNvSpPr>
          <p:nvPr/>
        </p:nvSpPr>
        <p:spPr bwMode="auto">
          <a:xfrm>
            <a:off x="3230245" y="2880678"/>
            <a:ext cx="1044575" cy="808037"/>
          </a:xfrm>
          <a:prstGeom prst="flowChartProcess">
            <a:avLst/>
          </a:pr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2" name="Flowchart: Process 10"/>
          <p:cNvSpPr>
            <a:spLocks noChangeArrowheads="1"/>
          </p:cNvSpPr>
          <p:nvPr/>
        </p:nvSpPr>
        <p:spPr bwMode="auto">
          <a:xfrm>
            <a:off x="3006852" y="4059872"/>
            <a:ext cx="1508125" cy="2735497"/>
          </a:xfrm>
          <a:prstGeom prst="flowChartProcess">
            <a:avLst/>
          </a:pr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 Success Team may include:</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Counselor</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Retention Specialist</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 Services Coordinator</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Peer Mentors (students)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dirty="0">
              <a:solidFill>
                <a:srgbClr val="00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Data Coach</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3" name="Flowchart: Process 11"/>
          <p:cNvSpPr>
            <a:spLocks noChangeArrowheads="1"/>
          </p:cNvSpPr>
          <p:nvPr/>
        </p:nvSpPr>
        <p:spPr bwMode="auto">
          <a:xfrm>
            <a:off x="4986529" y="2891790"/>
            <a:ext cx="1044575" cy="808038"/>
          </a:xfrm>
          <a:prstGeom prst="flowChartProcess">
            <a:avLst/>
          </a:pr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4" name="Flowchart: Process 12"/>
          <p:cNvSpPr>
            <a:spLocks noChangeArrowheads="1"/>
          </p:cNvSpPr>
          <p:nvPr/>
        </p:nvSpPr>
        <p:spPr bwMode="auto">
          <a:xfrm>
            <a:off x="4758817" y="4059873"/>
            <a:ext cx="1508125" cy="2735496"/>
          </a:xfrm>
          <a:prstGeom prst="flowChartProcess">
            <a:avLst/>
          </a:pr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 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5" name="Flowchart: Process 13"/>
          <p:cNvSpPr>
            <a:spLocks noChangeArrowheads="1"/>
          </p:cNvSpPr>
          <p:nvPr/>
        </p:nvSpPr>
        <p:spPr bwMode="auto">
          <a:xfrm>
            <a:off x="6689090" y="2880678"/>
            <a:ext cx="1044575" cy="808037"/>
          </a:xfrm>
          <a:prstGeom prst="flowChartProcess">
            <a:avLst/>
          </a:prstGeom>
          <a:solidFill>
            <a:srgbClr val="A8D08D"/>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6" name="Flowchart: Process 14"/>
          <p:cNvSpPr>
            <a:spLocks noChangeArrowheads="1"/>
          </p:cNvSpPr>
          <p:nvPr/>
        </p:nvSpPr>
        <p:spPr bwMode="auto">
          <a:xfrm>
            <a:off x="6464173" y="4059871"/>
            <a:ext cx="1508125" cy="2735498"/>
          </a:xfrm>
          <a:prstGeom prst="flowChartProcess">
            <a:avLst/>
          </a:prstGeom>
          <a:solidFill>
            <a:srgbClr val="A8D08D"/>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 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7" name="Flowchart: Process 15"/>
          <p:cNvSpPr>
            <a:spLocks noChangeArrowheads="1"/>
          </p:cNvSpPr>
          <p:nvPr/>
        </p:nvSpPr>
        <p:spPr bwMode="auto">
          <a:xfrm>
            <a:off x="8402701" y="2888298"/>
            <a:ext cx="1044575" cy="808037"/>
          </a:xfrm>
          <a:prstGeom prst="flowChartProcess">
            <a:avLst/>
          </a:prstGeom>
          <a:solidFill>
            <a:srgbClr val="8496B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Interest Area Work Group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8" name="Flowchart: Process 16"/>
          <p:cNvSpPr>
            <a:spLocks noChangeArrowheads="1"/>
          </p:cNvSpPr>
          <p:nvPr/>
        </p:nvSpPr>
        <p:spPr bwMode="auto">
          <a:xfrm>
            <a:off x="8169529" y="4059871"/>
            <a:ext cx="1508125" cy="2735497"/>
          </a:xfrm>
          <a:prstGeom prst="flowChartProcess">
            <a:avLst/>
          </a:prstGeom>
          <a:solidFill>
            <a:srgbClr val="8496B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endParaRPr lang="en-US" alt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IA </a:t>
            </a: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19" name="Straight Connector 18"/>
          <p:cNvCxnSpPr>
            <a:stCxn id="7" idx="2"/>
            <a:endCxn id="11" idx="0"/>
          </p:cNvCxnSpPr>
          <p:nvPr/>
        </p:nvCxnSpPr>
        <p:spPr>
          <a:xfrm>
            <a:off x="3751486" y="1667351"/>
            <a:ext cx="1047" cy="1213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2"/>
            <a:endCxn id="14" idx="0"/>
          </p:cNvCxnSpPr>
          <p:nvPr/>
        </p:nvCxnSpPr>
        <p:spPr>
          <a:xfrm>
            <a:off x="5508817" y="3699828"/>
            <a:ext cx="4063" cy="360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a:endCxn id="13" idx="0"/>
          </p:cNvCxnSpPr>
          <p:nvPr/>
        </p:nvCxnSpPr>
        <p:spPr>
          <a:xfrm>
            <a:off x="5499672" y="2459672"/>
            <a:ext cx="9145" cy="432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2"/>
            <a:endCxn id="16" idx="0"/>
          </p:cNvCxnSpPr>
          <p:nvPr/>
        </p:nvCxnSpPr>
        <p:spPr>
          <a:xfrm>
            <a:off x="7211378" y="3688715"/>
            <a:ext cx="6858" cy="371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0"/>
          </p:cNvCxnSpPr>
          <p:nvPr/>
        </p:nvCxnSpPr>
        <p:spPr>
          <a:xfrm>
            <a:off x="7209982" y="1732954"/>
            <a:ext cx="1396" cy="1147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2"/>
            <a:endCxn id="18" idx="0"/>
          </p:cNvCxnSpPr>
          <p:nvPr/>
        </p:nvCxnSpPr>
        <p:spPr>
          <a:xfrm flipH="1">
            <a:off x="8923592" y="3696335"/>
            <a:ext cx="1397" cy="363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23592" y="2459672"/>
            <a:ext cx="0" cy="42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12" idx="0"/>
          </p:cNvCxnSpPr>
          <p:nvPr/>
        </p:nvCxnSpPr>
        <p:spPr>
          <a:xfrm>
            <a:off x="3752533" y="3688715"/>
            <a:ext cx="8382" cy="3711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2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4" name="TextBox 53"/>
          <p:cNvSpPr txBox="1"/>
          <p:nvPr/>
        </p:nvSpPr>
        <p:spPr>
          <a:xfrm>
            <a:off x="186428" y="3688715"/>
            <a:ext cx="2546897" cy="2893100"/>
          </a:xfrm>
          <a:prstGeom prst="rect">
            <a:avLst/>
          </a:prstGeom>
          <a:noFill/>
        </p:spPr>
        <p:txBody>
          <a:bodyPr wrap="square" rtlCol="0">
            <a:spAutoFit/>
          </a:bodyPr>
          <a:lstStyle/>
          <a:p>
            <a:r>
              <a:rPr lang="en-US" sz="1400" dirty="0"/>
              <a:t>A </a:t>
            </a:r>
            <a:r>
              <a:rPr lang="en-US" sz="1400" b="1" dirty="0"/>
              <a:t>Success Team</a:t>
            </a:r>
            <a:r>
              <a:rPr lang="en-US" sz="1400" dirty="0"/>
              <a:t> is a small group of college faculty, staff and administrators who monitor student-level data in the Interest Area (and build and manage relationships with each student in the Interest Area) to help each student with:</a:t>
            </a:r>
          </a:p>
          <a:p>
            <a:pPr lvl="0"/>
            <a:r>
              <a:rPr lang="en-US" sz="1400" dirty="0"/>
              <a:t>Onboarding and matriculation</a:t>
            </a:r>
          </a:p>
          <a:p>
            <a:pPr lvl="0"/>
            <a:r>
              <a:rPr lang="en-US" sz="1400" dirty="0"/>
              <a:t>Retention and persistence</a:t>
            </a:r>
          </a:p>
          <a:p>
            <a:pPr lvl="0"/>
            <a:r>
              <a:rPr lang="en-US" sz="1400" dirty="0"/>
              <a:t>Completion of education goals</a:t>
            </a:r>
          </a:p>
          <a:p>
            <a:r>
              <a:rPr lang="en-US" sz="1400" dirty="0"/>
              <a:t> </a:t>
            </a:r>
          </a:p>
          <a:p>
            <a:endParaRPr lang="en-US" sz="1400" dirty="0"/>
          </a:p>
        </p:txBody>
      </p:sp>
      <p:sp>
        <p:nvSpPr>
          <p:cNvPr id="2" name="TextBox 1"/>
          <p:cNvSpPr txBox="1"/>
          <p:nvPr/>
        </p:nvSpPr>
        <p:spPr>
          <a:xfrm>
            <a:off x="3006852" y="6049108"/>
            <a:ext cx="184731" cy="369332"/>
          </a:xfrm>
          <a:prstGeom prst="rect">
            <a:avLst/>
          </a:prstGeom>
          <a:noFill/>
        </p:spPr>
        <p:txBody>
          <a:bodyPr wrap="none" rtlCol="0">
            <a:spAutoFit/>
          </a:bodyPr>
          <a:lstStyle/>
          <a:p>
            <a:endParaRPr lang="en-US" dirty="0"/>
          </a:p>
        </p:txBody>
      </p:sp>
      <p:sp>
        <p:nvSpPr>
          <p:cNvPr id="3" name="Rectangle 2"/>
          <p:cNvSpPr/>
          <p:nvPr/>
        </p:nvSpPr>
        <p:spPr>
          <a:xfrm>
            <a:off x="167296" y="1184149"/>
            <a:ext cx="2401969" cy="1600438"/>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An </a:t>
            </a:r>
            <a:r>
              <a:rPr lang="en-US" sz="1400" b="1" dirty="0">
                <a:latin typeface="Calibri" panose="020F0502020204030204" pitchFamily="34" charset="0"/>
                <a:ea typeface="Calibri" panose="020F0502020204030204" pitchFamily="34" charset="0"/>
                <a:cs typeface="Times New Roman" panose="02020603050405020304" pitchFamily="18" charset="0"/>
              </a:rPr>
              <a:t>Interest Area</a:t>
            </a:r>
            <a:r>
              <a:rPr lang="en-US" sz="1400" dirty="0">
                <a:latin typeface="Calibri" panose="020F0502020204030204" pitchFamily="34" charset="0"/>
                <a:ea typeface="Calibri" panose="020F0502020204030204" pitchFamily="34" charset="0"/>
                <a:cs typeface="Times New Roman" panose="02020603050405020304" pitchFamily="18" charset="0"/>
              </a:rPr>
              <a:t> is a group of academic degree and certificate programs that share common core required courses and which may be similar in terms of the career interests students may have.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3"/>
          <p:cNvSpPr>
            <a:spLocks noChangeArrowheads="1"/>
          </p:cNvSpPr>
          <p:nvPr/>
        </p:nvSpPr>
        <p:spPr bwMode="auto">
          <a:xfrm>
            <a:off x="8770237" y="617561"/>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KAD</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30" name="Rectangle 3"/>
          <p:cNvSpPr>
            <a:spLocks noChangeArrowheads="1"/>
          </p:cNvSpPr>
          <p:nvPr/>
        </p:nvSpPr>
        <p:spPr bwMode="auto">
          <a:xfrm>
            <a:off x="10198545" y="4774071"/>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ASLT</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32" name="Rectangle 3"/>
          <p:cNvSpPr>
            <a:spLocks noChangeArrowheads="1"/>
          </p:cNvSpPr>
          <p:nvPr/>
        </p:nvSpPr>
        <p:spPr bwMode="auto">
          <a:xfrm>
            <a:off x="10198545" y="3973570"/>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Counseling</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6138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4" grpId="0"/>
      <p:bldP spid="3" grpId="0"/>
      <p:bldP spid="29" grpId="0" animBg="1"/>
      <p:bldP spid="30" grpId="0" animBg="1"/>
      <p:bldP spid="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team: retention specialist</a:t>
            </a:r>
          </a:p>
        </p:txBody>
      </p:sp>
      <p:sp>
        <p:nvSpPr>
          <p:cNvPr id="3" name="Content Placeholder 2"/>
          <p:cNvSpPr>
            <a:spLocks noGrp="1"/>
          </p:cNvSpPr>
          <p:nvPr>
            <p:ph idx="1"/>
          </p:nvPr>
        </p:nvSpPr>
        <p:spPr>
          <a:xfrm>
            <a:off x="838200" y="2041278"/>
            <a:ext cx="10515600" cy="3715622"/>
          </a:xfrm>
        </p:spPr>
        <p:txBody>
          <a:bodyPr>
            <a:normAutofit/>
          </a:bodyPr>
          <a:lstStyle/>
          <a:p>
            <a:pPr marL="36900" indent="0">
              <a:buNone/>
            </a:pPr>
            <a:r>
              <a:rPr lang="en-US" sz="2800" b="1" dirty="0">
                <a:effectLst/>
              </a:rPr>
              <a:t>Areas of Impact</a:t>
            </a:r>
          </a:p>
          <a:p>
            <a:pPr fontAlgn="base"/>
            <a:r>
              <a:rPr lang="en-US" sz="2800" dirty="0"/>
              <a:t>Create channels for frequent and consistent communication to students (text, email, phone, etc.)</a:t>
            </a:r>
          </a:p>
          <a:p>
            <a:pPr fontAlgn="base"/>
            <a:r>
              <a:rPr lang="en-US" sz="2800" dirty="0"/>
              <a:t>Daily maintenance of system for all interest area student contacts from point of application (CRM, Banner, Canvas, etc.)</a:t>
            </a:r>
          </a:p>
          <a:p>
            <a:pPr fontAlgn="base"/>
            <a:r>
              <a:rPr lang="en-US" sz="2800" dirty="0">
                <a:effectLst/>
              </a:rPr>
              <a:t>Maintain regular contact with students for them to enter and stay on the Interes</a:t>
            </a:r>
            <a:r>
              <a:rPr lang="en-US" sz="2800" dirty="0"/>
              <a:t>t Area pathway</a:t>
            </a:r>
            <a:r>
              <a:rPr lang="en-US" sz="2800" dirty="0">
                <a:effectLst/>
              </a:rPr>
              <a:t> </a:t>
            </a:r>
          </a:p>
          <a:p>
            <a:pPr marL="0" indent="0" fontAlgn="base">
              <a:buNone/>
            </a:pPr>
            <a:endParaRPr lang="en-US" sz="2800" dirty="0">
              <a:effectLst/>
            </a:endParaRPr>
          </a:p>
          <a:p>
            <a:endParaRPr lang="en-US" dirty="0"/>
          </a:p>
        </p:txBody>
      </p:sp>
    </p:spTree>
    <p:extLst>
      <p:ext uri="{BB962C8B-B14F-4D97-AF65-F5344CB8AC3E}">
        <p14:creationId xmlns:p14="http://schemas.microsoft.com/office/powerpoint/2010/main" val="313018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75454"/>
            <a:ext cx="7729728" cy="1188720"/>
          </a:xfrm>
        </p:spPr>
        <p:txBody>
          <a:bodyPr>
            <a:normAutofit/>
          </a:bodyPr>
          <a:lstStyle/>
          <a:p>
            <a:r>
              <a:rPr lang="en-US" dirty="0"/>
              <a:t>Success team: retention specialist</a:t>
            </a:r>
          </a:p>
        </p:txBody>
      </p:sp>
      <p:sp>
        <p:nvSpPr>
          <p:cNvPr id="3" name="Content Placeholder 2"/>
          <p:cNvSpPr>
            <a:spLocks noGrp="1"/>
          </p:cNvSpPr>
          <p:nvPr>
            <p:ph idx="1"/>
          </p:nvPr>
        </p:nvSpPr>
        <p:spPr>
          <a:xfrm>
            <a:off x="260096" y="2170684"/>
            <a:ext cx="5713984" cy="4301236"/>
          </a:xfrm>
        </p:spPr>
        <p:txBody>
          <a:bodyPr>
            <a:normAutofit fontScale="77500" lnSpcReduction="20000"/>
          </a:bodyPr>
          <a:lstStyle/>
          <a:p>
            <a:pPr marL="36900" indent="0">
              <a:buNone/>
            </a:pPr>
            <a:r>
              <a:rPr lang="en-US" sz="2800" b="1" dirty="0">
                <a:effectLst/>
              </a:rPr>
              <a:t>Areas of Impact</a:t>
            </a:r>
          </a:p>
          <a:p>
            <a:pPr fontAlgn="base"/>
            <a:r>
              <a:rPr lang="en-US" sz="2800" dirty="0"/>
              <a:t>Create channels for frequent and consistent communication to students (text, email, phone, etc.)</a:t>
            </a:r>
          </a:p>
          <a:p>
            <a:pPr fontAlgn="base"/>
            <a:endParaRPr lang="en-US" sz="2800" dirty="0"/>
          </a:p>
          <a:p>
            <a:pPr fontAlgn="base"/>
            <a:r>
              <a:rPr lang="en-US" sz="2800" dirty="0"/>
              <a:t>Daily maintenance of system for all interest area student contacts from point of application (CRM, Banner, Canvas, etc.)</a:t>
            </a:r>
          </a:p>
          <a:p>
            <a:pPr fontAlgn="base"/>
            <a:endParaRPr lang="en-US" sz="2800" dirty="0"/>
          </a:p>
          <a:p>
            <a:pPr fontAlgn="base"/>
            <a:r>
              <a:rPr lang="en-US" sz="2800" dirty="0"/>
              <a:t>Maintain regular contact with students for them to enter and stay on the Interest Area pathway </a:t>
            </a:r>
          </a:p>
          <a:p>
            <a:pPr marL="0" indent="0" fontAlgn="base">
              <a:buNone/>
            </a:pPr>
            <a:endParaRPr lang="en-US" sz="2800" dirty="0">
              <a:effectLst/>
            </a:endParaRPr>
          </a:p>
          <a:p>
            <a:endParaRPr lang="en-US" dirty="0"/>
          </a:p>
        </p:txBody>
      </p:sp>
      <p:sp>
        <p:nvSpPr>
          <p:cNvPr id="4" name="Content Placeholder 2">
            <a:extLst>
              <a:ext uri="{FF2B5EF4-FFF2-40B4-BE49-F238E27FC236}">
                <a16:creationId xmlns:a16="http://schemas.microsoft.com/office/drawing/2014/main" id="{4FDFB155-CF72-4ABC-9F55-81509859B850}"/>
              </a:ext>
            </a:extLst>
          </p:cNvPr>
          <p:cNvSpPr txBox="1">
            <a:spLocks/>
          </p:cNvSpPr>
          <p:nvPr/>
        </p:nvSpPr>
        <p:spPr>
          <a:xfrm>
            <a:off x="6096000" y="2170684"/>
            <a:ext cx="5713984" cy="43012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6900" indent="0">
              <a:buFont typeface="Arial" panose="020B0604020202020204" pitchFamily="34" charset="0"/>
              <a:buNone/>
            </a:pPr>
            <a:r>
              <a:rPr lang="en-US" sz="2800" b="1" dirty="0"/>
              <a:t>Approx. 10 - 20 </a:t>
            </a:r>
            <a:r>
              <a:rPr lang="en-US" sz="2800" b="1" dirty="0" err="1"/>
              <a:t>hrs</a:t>
            </a:r>
            <a:r>
              <a:rPr lang="en-US" sz="2800" b="1" dirty="0"/>
              <a:t>/week</a:t>
            </a:r>
          </a:p>
          <a:p>
            <a:pPr fontAlgn="base"/>
            <a:r>
              <a:rPr lang="en-US" sz="2800" dirty="0"/>
              <a:t>Weekly Success Team Mtgs (16 </a:t>
            </a:r>
            <a:r>
              <a:rPr lang="en-US" sz="2800" dirty="0" err="1"/>
              <a:t>hrs</a:t>
            </a:r>
            <a:r>
              <a:rPr lang="en-US" sz="2800" dirty="0"/>
              <a:t>/</a:t>
            </a:r>
            <a:r>
              <a:rPr lang="en-US" sz="2800" dirty="0" err="1"/>
              <a:t>sem</a:t>
            </a:r>
            <a:r>
              <a:rPr lang="en-US" sz="2800" dirty="0"/>
              <a:t>)</a:t>
            </a:r>
          </a:p>
          <a:p>
            <a:pPr fontAlgn="base"/>
            <a:r>
              <a:rPr lang="en-US" sz="2800" dirty="0"/>
              <a:t>Develop initial message bundles (text, email, Canvas posts, etc.) by need or event </a:t>
            </a:r>
          </a:p>
          <a:p>
            <a:pPr fontAlgn="base"/>
            <a:r>
              <a:rPr lang="en-US" sz="2800" dirty="0"/>
              <a:t>Establish system for regular contact with students (could be one-on-one case mgmt. and could be group sessions by milestone)</a:t>
            </a:r>
          </a:p>
          <a:p>
            <a:pPr fontAlgn="base"/>
            <a:r>
              <a:rPr lang="en-US" sz="2800" dirty="0"/>
              <a:t>Coordination with special program retention specialists (Promise, ESL, EOPS, etc.)</a:t>
            </a:r>
          </a:p>
          <a:p>
            <a:pPr fontAlgn="base"/>
            <a:r>
              <a:rPr lang="en-US" sz="2800" dirty="0"/>
              <a:t>Integration of Banner, CRM, &amp; Canvas tools to help students stay on the path</a:t>
            </a:r>
          </a:p>
          <a:p>
            <a:pPr marL="0" indent="0" fontAlgn="base">
              <a:buFont typeface="Arial" panose="020B0604020202020204" pitchFamily="34" charset="0"/>
              <a:buNone/>
            </a:pPr>
            <a:endParaRPr lang="en-US" sz="2800" dirty="0"/>
          </a:p>
          <a:p>
            <a:endParaRPr lang="en-US" dirty="0"/>
          </a:p>
        </p:txBody>
      </p:sp>
    </p:spTree>
    <p:extLst>
      <p:ext uri="{BB962C8B-B14F-4D97-AF65-F5344CB8AC3E}">
        <p14:creationId xmlns:p14="http://schemas.microsoft.com/office/powerpoint/2010/main" val="2877855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Specialist Work Timeline:  </a:t>
            </a:r>
            <a:br>
              <a:rPr lang="en-US" dirty="0" smtClean="0"/>
            </a:br>
            <a:r>
              <a:rPr lang="en-US" dirty="0" smtClean="0"/>
              <a:t>proposed spring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9746264"/>
              </p:ext>
            </p:extLst>
          </p:nvPr>
        </p:nvGraphicFramePr>
        <p:xfrm>
          <a:off x="835055" y="1753367"/>
          <a:ext cx="10353675" cy="4919606"/>
        </p:xfrm>
        <a:graphic>
          <a:graphicData uri="http://schemas.openxmlformats.org/drawingml/2006/table">
            <a:tbl>
              <a:tblPr firstRow="1" firstCol="1">
                <a:tableStyleId>{5C22544A-7EE6-4342-B048-85BDC9FD1C3A}</a:tableStyleId>
              </a:tblPr>
              <a:tblGrid>
                <a:gridCol w="2917139">
                  <a:extLst>
                    <a:ext uri="{9D8B030D-6E8A-4147-A177-3AD203B41FA5}">
                      <a16:colId xmlns:a16="http://schemas.microsoft.com/office/drawing/2014/main" val="2514668089"/>
                    </a:ext>
                  </a:extLst>
                </a:gridCol>
                <a:gridCol w="3176752">
                  <a:extLst>
                    <a:ext uri="{9D8B030D-6E8A-4147-A177-3AD203B41FA5}">
                      <a16:colId xmlns:a16="http://schemas.microsoft.com/office/drawing/2014/main" val="32802581"/>
                    </a:ext>
                  </a:extLst>
                </a:gridCol>
                <a:gridCol w="2377862">
                  <a:extLst>
                    <a:ext uri="{9D8B030D-6E8A-4147-A177-3AD203B41FA5}">
                      <a16:colId xmlns:a16="http://schemas.microsoft.com/office/drawing/2014/main" val="3460933401"/>
                    </a:ext>
                  </a:extLst>
                </a:gridCol>
                <a:gridCol w="1881922">
                  <a:extLst>
                    <a:ext uri="{9D8B030D-6E8A-4147-A177-3AD203B41FA5}">
                      <a16:colId xmlns:a16="http://schemas.microsoft.com/office/drawing/2014/main" val="3195864004"/>
                    </a:ext>
                  </a:extLst>
                </a:gridCol>
              </a:tblGrid>
              <a:tr h="324345">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Goals</a:t>
                      </a:r>
                      <a:endParaRPr lang="en-US" sz="14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Data</a:t>
                      </a:r>
                      <a:endParaRPr lang="en-US" sz="14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Activities</a:t>
                      </a:r>
                      <a:endParaRPr lang="en-US" sz="1400" b="1" i="0" u="none" strike="noStrike" dirty="0">
                        <a:solidFill>
                          <a:srgbClr val="000000"/>
                        </a:solidFill>
                        <a:effectLst/>
                        <a:latin typeface="Calibri" panose="020F0502020204030204" pitchFamily="34" charset="0"/>
                      </a:endParaRPr>
                    </a:p>
                  </a:txBody>
                  <a:tcPr marL="8431" marR="8431" marT="8431" marB="0" anchor="ctr"/>
                </a:tc>
                <a:extLst>
                  <a:ext uri="{0D108BD9-81ED-4DB2-BD59-A6C34878D82A}">
                    <a16:rowId xmlns:a16="http://schemas.microsoft.com/office/drawing/2014/main" val="1827448462"/>
                  </a:ext>
                </a:extLst>
              </a:tr>
              <a:tr h="369360">
                <a:tc>
                  <a:txBody>
                    <a:bodyPr/>
                    <a:lstStyle/>
                    <a:p>
                      <a:pPr algn="ctr" fontAlgn="ctr"/>
                      <a:r>
                        <a:rPr lang="en-US" sz="1200" u="none" strike="noStrike" dirty="0">
                          <a:effectLst/>
                        </a:rPr>
                        <a:t>June-July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Summer session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Receive data on students who have not registered for Fall</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005777934"/>
                  </a:ext>
                </a:extLst>
              </a:tr>
              <a:tr h="184681">
                <a:tc rowSpan="2">
                  <a:txBody>
                    <a:bodyPr/>
                    <a:lstStyle/>
                    <a:p>
                      <a:pPr algn="ctr" fontAlgn="ctr"/>
                      <a:r>
                        <a:rPr lang="en-US" sz="1200" u="none" strike="noStrike" dirty="0">
                          <a:effectLst/>
                        </a:rPr>
                        <a:t>August</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Fall semester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153224161"/>
                  </a:ext>
                </a:extLst>
              </a:tr>
              <a:tr h="554041">
                <a:tc vMerge="1">
                  <a:txBody>
                    <a:bodyPr/>
                    <a:lstStyle/>
                    <a:p>
                      <a:endParaRPr lang="en-US"/>
                    </a:p>
                  </a:txBody>
                  <a:tcPr/>
                </a:tc>
                <a:tc>
                  <a:txBody>
                    <a:bodyPr/>
                    <a:lstStyle/>
                    <a:p>
                      <a:pPr algn="l" fontAlgn="ctr"/>
                      <a:r>
                        <a:rPr lang="en-US" sz="1000" u="none" strike="noStrike" dirty="0">
                          <a:effectLst/>
                        </a:rPr>
                        <a:t>Welcome message and/or activity/event/information session</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Collaborative workshops, Scholarships, Interpersonal Communication with Faculty, etc.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4010737337"/>
                  </a:ext>
                </a:extLst>
              </a:tr>
              <a:tr h="184681">
                <a:tc>
                  <a:txBody>
                    <a:bodyPr/>
                    <a:lstStyle/>
                    <a:p>
                      <a:pPr algn="ctr" fontAlgn="ctr"/>
                      <a:r>
                        <a:rPr lang="en-US" sz="1200" u="none" strike="noStrike" dirty="0">
                          <a:effectLst/>
                        </a:rPr>
                        <a:t>September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Early Alert, promote progress report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306161797"/>
                  </a:ext>
                </a:extLst>
              </a:tr>
              <a:tr h="184681">
                <a:tc>
                  <a:txBody>
                    <a:bodyPr/>
                    <a:lstStyle/>
                    <a:p>
                      <a:pPr algn="ctr" fontAlgn="ctr"/>
                      <a:r>
                        <a:rPr lang="en-US" sz="1200" u="none" strike="noStrike" dirty="0">
                          <a:effectLst/>
                        </a:rPr>
                        <a:t>October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Disseminate and analyze Mid-Semester Progress Report</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291109176"/>
                  </a:ext>
                </a:extLst>
              </a:tr>
              <a:tr h="369360">
                <a:tc>
                  <a:txBody>
                    <a:bodyPr/>
                    <a:lstStyle/>
                    <a:p>
                      <a:pPr algn="ctr" fontAlgn="ctr"/>
                      <a:r>
                        <a:rPr lang="en-US" sz="1200" u="none" strike="noStrike" dirty="0">
                          <a:effectLst/>
                        </a:rPr>
                        <a:t>November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Promote registration for Spring</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Receive data on students who have not registered for Spring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379954837"/>
                  </a:ext>
                </a:extLst>
              </a:tr>
              <a:tr h="184681">
                <a:tc rowSpan="2">
                  <a:txBody>
                    <a:bodyPr/>
                    <a:lstStyle/>
                    <a:p>
                      <a:pPr algn="ctr" fontAlgn="ctr"/>
                      <a:r>
                        <a:rPr lang="en-US" sz="1200" u="none" strike="noStrike" dirty="0">
                          <a:effectLst/>
                        </a:rPr>
                        <a:t>December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Finals</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4279770636"/>
                  </a:ext>
                </a:extLst>
              </a:tr>
              <a:tr h="369360">
                <a:tc vMerge="1">
                  <a:txBody>
                    <a:bodyPr/>
                    <a:lstStyle/>
                    <a:p>
                      <a:endParaRPr lang="en-US"/>
                    </a:p>
                  </a:txBody>
                  <a:tcPr/>
                </a:tc>
                <a:tc>
                  <a:txBody>
                    <a:bodyPr/>
                    <a:lstStyle/>
                    <a:p>
                      <a:pPr algn="l" fontAlgn="ctr"/>
                      <a:r>
                        <a:rPr lang="en-US" sz="1000" u="none" strike="noStrike" dirty="0">
                          <a:effectLst/>
                        </a:rPr>
                        <a:t>Follow-up with new students to see if they qualify for special programs (EOPS, Promise, ¡ESO </a:t>
                      </a:r>
                      <a:r>
                        <a:rPr lang="en-US" sz="1000" u="none" strike="noStrike" dirty="0" err="1">
                          <a:effectLst/>
                        </a:rPr>
                        <a:t>Adelante</a:t>
                      </a:r>
                      <a:r>
                        <a:rPr lang="en-US" sz="1000" u="none" strike="noStrike" dirty="0">
                          <a:effectLst/>
                        </a:rPr>
                        <a:t>, STEM)</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743361395"/>
                  </a:ext>
                </a:extLst>
              </a:tr>
              <a:tr h="184681">
                <a:tc rowSpan="2">
                  <a:txBody>
                    <a:bodyPr/>
                    <a:lstStyle/>
                    <a:p>
                      <a:pPr algn="ctr" fontAlgn="ctr"/>
                      <a:r>
                        <a:rPr lang="en-US" sz="1200" u="none" strike="noStrike" dirty="0">
                          <a:effectLst/>
                        </a:rPr>
                        <a:t>January </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Spring semester</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Outreach to students on probation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674836294"/>
                  </a:ext>
                </a:extLst>
              </a:tr>
              <a:tr h="184681">
                <a:tc vMerge="1">
                  <a:txBody>
                    <a:bodyPr/>
                    <a:lstStyle/>
                    <a:p>
                      <a:endParaRPr lang="en-US"/>
                    </a:p>
                  </a:txBody>
                  <a:tcPr/>
                </a:tc>
                <a:tc>
                  <a:txBody>
                    <a:bodyPr/>
                    <a:lstStyle/>
                    <a:p>
                      <a:pPr algn="l" fontAlgn="ctr"/>
                      <a:r>
                        <a:rPr lang="en-US" sz="1000" u="none" strike="noStrike">
                          <a:effectLst/>
                        </a:rPr>
                        <a:t>Welcome message and/or activity/event/information session</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158145548"/>
                  </a:ext>
                </a:extLst>
              </a:tr>
              <a:tr h="184681">
                <a:tc>
                  <a:txBody>
                    <a:bodyPr/>
                    <a:lstStyle/>
                    <a:p>
                      <a:pPr algn="ctr" fontAlgn="ctr"/>
                      <a:r>
                        <a:rPr lang="en-US" sz="1200" u="none" strike="noStrike" dirty="0">
                          <a:effectLst/>
                        </a:rPr>
                        <a:t>February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Early Alert, promote progress report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676373708"/>
                  </a:ext>
                </a:extLst>
              </a:tr>
              <a:tr h="184681">
                <a:tc>
                  <a:txBody>
                    <a:bodyPr/>
                    <a:lstStyle/>
                    <a:p>
                      <a:pPr algn="ctr" fontAlgn="ctr"/>
                      <a:r>
                        <a:rPr lang="en-US" sz="1200" u="none" strike="noStrike" dirty="0">
                          <a:effectLst/>
                        </a:rPr>
                        <a:t>March</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Disseminate and analyze Mid-Semester Progress Report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842869325"/>
                  </a:ext>
                </a:extLst>
              </a:tr>
              <a:tr h="554041">
                <a:tc>
                  <a:txBody>
                    <a:bodyPr/>
                    <a:lstStyle/>
                    <a:p>
                      <a:pPr algn="ctr" fontAlgn="ctr"/>
                      <a:r>
                        <a:rPr lang="en-US" sz="1200" u="none" strike="noStrike" dirty="0">
                          <a:effectLst/>
                        </a:rPr>
                        <a:t>April</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Promote Summer and Fall registration</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Receive data on students who have not registered for Summer/Fall (April &amp; May)</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Transfer information session for new students (April/May)</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933551007"/>
                  </a:ext>
                </a:extLst>
              </a:tr>
              <a:tr h="184681">
                <a:tc rowSpan="2">
                  <a:txBody>
                    <a:bodyPr/>
                    <a:lstStyle/>
                    <a:p>
                      <a:pPr algn="ctr" fontAlgn="ctr"/>
                      <a:r>
                        <a:rPr lang="en-US" sz="1200" u="none" strike="noStrike" dirty="0">
                          <a:effectLst/>
                        </a:rPr>
                        <a:t>May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Finals</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919164520"/>
                  </a:ext>
                </a:extLst>
              </a:tr>
              <a:tr h="369360">
                <a:tc vMerge="1">
                  <a:txBody>
                    <a:bodyPr/>
                    <a:lstStyle/>
                    <a:p>
                      <a:endParaRPr lang="en-US"/>
                    </a:p>
                  </a:txBody>
                  <a:tcPr/>
                </a:tc>
                <a:tc>
                  <a:txBody>
                    <a:bodyPr/>
                    <a:lstStyle/>
                    <a:p>
                      <a:pPr algn="l" fontAlgn="ctr"/>
                      <a:r>
                        <a:rPr lang="en-US" sz="1000" u="none" strike="noStrike">
                          <a:effectLst/>
                        </a:rPr>
                        <a:t>Follow-up with new students to see if they qualify for special programs (EOPS, Promise, ¡ESO Adelante, STEM)</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043121108"/>
                  </a:ext>
                </a:extLst>
              </a:tr>
            </a:tbl>
          </a:graphicData>
        </a:graphic>
      </p:graphicFrame>
    </p:spTree>
    <p:extLst>
      <p:ext uri="{BB962C8B-B14F-4D97-AF65-F5344CB8AC3E}">
        <p14:creationId xmlns:p14="http://schemas.microsoft.com/office/powerpoint/2010/main" val="2277768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stretch>
            <a:fillRect/>
          </a:stretch>
        </p:blipFill>
        <p:spPr>
          <a:xfrm>
            <a:off x="168166" y="1300601"/>
            <a:ext cx="11881588" cy="5260309"/>
          </a:xfrm>
          <a:prstGeom prst="rect">
            <a:avLst/>
          </a:prstGeom>
        </p:spPr>
      </p:pic>
      <p:sp>
        <p:nvSpPr>
          <p:cNvPr id="3" name="Title 1"/>
          <p:cNvSpPr txBox="1">
            <a:spLocks/>
          </p:cNvSpPr>
          <p:nvPr/>
        </p:nvSpPr>
        <p:spPr>
          <a:xfrm>
            <a:off x="932079" y="330151"/>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CAN Enrolled First-Time Students Fall 2020</a:t>
            </a:r>
            <a:endParaRPr lang="en-US" dirty="0"/>
          </a:p>
        </p:txBody>
      </p:sp>
    </p:spTree>
    <p:extLst>
      <p:ext uri="{BB962C8B-B14F-4D97-AF65-F5344CB8AC3E}">
        <p14:creationId xmlns:p14="http://schemas.microsoft.com/office/powerpoint/2010/main" val="3105636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Tree>
    <p:extLst>
      <p:ext uri="{BB962C8B-B14F-4D97-AF65-F5344CB8AC3E}">
        <p14:creationId xmlns:p14="http://schemas.microsoft.com/office/powerpoint/2010/main" val="3685614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a:t>
            </a:r>
            <a:r>
              <a:rPr lang="en-US" dirty="0" smtClean="0"/>
              <a:t>GROUPS:  </a:t>
            </a:r>
            <a:r>
              <a:rPr lang="en-US" dirty="0"/>
              <a:t>REPORT OUT</a:t>
            </a:r>
          </a:p>
        </p:txBody>
      </p:sp>
      <p:sp>
        <p:nvSpPr>
          <p:cNvPr id="3" name="Text Placeholder 2"/>
          <p:cNvSpPr>
            <a:spLocks noGrp="1"/>
          </p:cNvSpPr>
          <p:nvPr>
            <p:ph type="body" idx="1"/>
          </p:nvPr>
        </p:nvSpPr>
        <p:spPr/>
        <p:txBody>
          <a:bodyPr/>
          <a:lstStyle/>
          <a:p>
            <a:r>
              <a:rPr lang="en-US" dirty="0" smtClean="0"/>
              <a:t>11:30 </a:t>
            </a:r>
            <a:r>
              <a:rPr lang="en-US" dirty="0"/>
              <a:t>– </a:t>
            </a:r>
            <a:r>
              <a:rPr lang="en-US" dirty="0" smtClean="0"/>
              <a:t>12:00 </a:t>
            </a:r>
            <a:r>
              <a:rPr lang="en-US" dirty="0"/>
              <a:t>pm</a:t>
            </a:r>
          </a:p>
        </p:txBody>
      </p:sp>
    </p:spTree>
    <p:extLst>
      <p:ext uri="{BB962C8B-B14F-4D97-AF65-F5344CB8AC3E}">
        <p14:creationId xmlns:p14="http://schemas.microsoft.com/office/powerpoint/2010/main" val="2045366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LUNCH</a:t>
            </a:r>
          </a:p>
        </p:txBody>
      </p:sp>
      <p:sp>
        <p:nvSpPr>
          <p:cNvPr id="5" name="Text Placeholder 4"/>
          <p:cNvSpPr>
            <a:spLocks noGrp="1"/>
          </p:cNvSpPr>
          <p:nvPr>
            <p:ph type="body" idx="1"/>
          </p:nvPr>
        </p:nvSpPr>
        <p:spPr/>
        <p:txBody>
          <a:bodyPr/>
          <a:lstStyle/>
          <a:p>
            <a:r>
              <a:rPr lang="en-US" dirty="0"/>
              <a:t>12:00 – 1:00 pm</a:t>
            </a:r>
          </a:p>
        </p:txBody>
      </p:sp>
    </p:spTree>
    <p:extLst>
      <p:ext uri="{BB962C8B-B14F-4D97-AF65-F5344CB8AC3E}">
        <p14:creationId xmlns:p14="http://schemas.microsoft.com/office/powerpoint/2010/main" val="3286509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BREAKOUT </a:t>
            </a:r>
            <a:r>
              <a:rPr lang="en-US" dirty="0" smtClean="0"/>
              <a:t>GROUPS (round 2)</a:t>
            </a:r>
            <a:endParaRPr lang="en-US" dirty="0"/>
          </a:p>
        </p:txBody>
      </p:sp>
      <p:sp>
        <p:nvSpPr>
          <p:cNvPr id="5" name="Text Placeholder 4"/>
          <p:cNvSpPr>
            <a:spLocks noGrp="1"/>
          </p:cNvSpPr>
          <p:nvPr>
            <p:ph type="body" idx="1"/>
          </p:nvPr>
        </p:nvSpPr>
        <p:spPr/>
        <p:txBody>
          <a:bodyPr/>
          <a:lstStyle/>
          <a:p>
            <a:r>
              <a:rPr lang="en-US" dirty="0" smtClean="0"/>
              <a:t>1:00 </a:t>
            </a:r>
            <a:r>
              <a:rPr lang="en-US" dirty="0"/>
              <a:t>– </a:t>
            </a:r>
            <a:r>
              <a:rPr lang="en-US" dirty="0" smtClean="0"/>
              <a:t>2:00 </a:t>
            </a:r>
            <a:r>
              <a:rPr lang="en-US" dirty="0"/>
              <a:t>pm</a:t>
            </a:r>
          </a:p>
        </p:txBody>
      </p:sp>
    </p:spTree>
    <p:extLst>
      <p:ext uri="{BB962C8B-B14F-4D97-AF65-F5344CB8AC3E}">
        <p14:creationId xmlns:p14="http://schemas.microsoft.com/office/powerpoint/2010/main" val="6144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ext uri="{D42A27DB-BD31-4B8C-83A1-F6EECF244321}">
                <p14:modId xmlns:p14="http://schemas.microsoft.com/office/powerpoint/2010/main" val="1502405315"/>
              </p:ext>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r>
              <a:rPr lang="en-US" dirty="0" smtClean="0"/>
              <a:t>Winter 2021</a:t>
            </a:r>
            <a:endParaRPr lang="en-US" dirty="0"/>
          </a:p>
        </p:txBody>
      </p:sp>
      <p:sp>
        <p:nvSpPr>
          <p:cNvPr id="7" name="TextBox 6"/>
          <p:cNvSpPr txBox="1"/>
          <p:nvPr/>
        </p:nvSpPr>
        <p:spPr>
          <a:xfrm>
            <a:off x="3942776" y="1661193"/>
            <a:ext cx="1297150" cy="369332"/>
          </a:xfrm>
          <a:prstGeom prst="rect">
            <a:avLst/>
          </a:prstGeom>
          <a:noFill/>
        </p:spPr>
        <p:txBody>
          <a:bodyPr wrap="none" rtlCol="0">
            <a:spAutoFit/>
          </a:bodyPr>
          <a:lstStyle/>
          <a:p>
            <a:r>
              <a:rPr lang="en-US" dirty="0" smtClean="0"/>
              <a:t>Spring 2021</a:t>
            </a:r>
            <a:endParaRPr lang="en-US" dirty="0"/>
          </a:p>
        </p:txBody>
      </p:sp>
      <p:sp>
        <p:nvSpPr>
          <p:cNvPr id="8" name="TextBox 7"/>
          <p:cNvSpPr txBox="1"/>
          <p:nvPr/>
        </p:nvSpPr>
        <p:spPr>
          <a:xfrm>
            <a:off x="6805679" y="1661193"/>
            <a:ext cx="1739259" cy="369332"/>
          </a:xfrm>
          <a:prstGeom prst="rect">
            <a:avLst/>
          </a:prstGeom>
          <a:noFill/>
        </p:spPr>
        <p:txBody>
          <a:bodyPr wrap="none" rtlCol="0">
            <a:spAutoFit/>
          </a:bodyPr>
          <a:lstStyle/>
          <a:p>
            <a:r>
              <a:rPr lang="en-US" dirty="0" smtClean="0"/>
              <a:t>September 2021</a:t>
            </a:r>
            <a:endParaRPr lang="en-US" dirty="0"/>
          </a:p>
        </p:txBody>
      </p:sp>
      <p:sp>
        <p:nvSpPr>
          <p:cNvPr id="9" name="TextBox 8"/>
          <p:cNvSpPr txBox="1"/>
          <p:nvPr/>
        </p:nvSpPr>
        <p:spPr>
          <a:xfrm>
            <a:off x="9714926" y="1661193"/>
            <a:ext cx="1469633" cy="369332"/>
          </a:xfrm>
          <a:prstGeom prst="rect">
            <a:avLst/>
          </a:prstGeom>
          <a:noFill/>
        </p:spPr>
        <p:txBody>
          <a:bodyPr wrap="none" rtlCol="0">
            <a:spAutoFit/>
          </a:bodyPr>
          <a:lstStyle/>
          <a:p>
            <a:r>
              <a:rPr lang="en-US" dirty="0" smtClean="0"/>
              <a:t>October 2021</a:t>
            </a:r>
            <a:endParaRPr lang="en-US" dirty="0"/>
          </a:p>
        </p:txBody>
      </p:sp>
      <p:graphicFrame>
        <p:nvGraphicFramePr>
          <p:cNvPr id="10" name="Diagram 9"/>
          <p:cNvGraphicFramePr/>
          <p:nvPr>
            <p:extLst>
              <p:ext uri="{D42A27DB-BD31-4B8C-83A1-F6EECF244321}">
                <p14:modId xmlns:p14="http://schemas.microsoft.com/office/powerpoint/2010/main" val="2386756007"/>
              </p:ext>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r>
              <a:rPr lang="en-US" dirty="0" smtClean="0"/>
              <a:t>October 2021</a:t>
            </a:r>
            <a:endParaRPr lang="en-US" dirty="0"/>
          </a:p>
        </p:txBody>
      </p:sp>
      <p:sp>
        <p:nvSpPr>
          <p:cNvPr id="12" name="TextBox 11"/>
          <p:cNvSpPr txBox="1"/>
          <p:nvPr/>
        </p:nvSpPr>
        <p:spPr>
          <a:xfrm>
            <a:off x="3942776" y="3595511"/>
            <a:ext cx="1694631" cy="369332"/>
          </a:xfrm>
          <a:prstGeom prst="rect">
            <a:avLst/>
          </a:prstGeom>
          <a:noFill/>
        </p:spPr>
        <p:txBody>
          <a:bodyPr wrap="none" rtlCol="0">
            <a:spAutoFit/>
          </a:bodyPr>
          <a:lstStyle/>
          <a:p>
            <a:r>
              <a:rPr lang="en-US" dirty="0" smtClean="0"/>
              <a:t>November 2021</a:t>
            </a:r>
            <a:endParaRPr lang="en-US" dirty="0"/>
          </a:p>
        </p:txBody>
      </p:sp>
      <p:sp>
        <p:nvSpPr>
          <p:cNvPr id="13" name="TextBox 12"/>
          <p:cNvSpPr txBox="1"/>
          <p:nvPr/>
        </p:nvSpPr>
        <p:spPr>
          <a:xfrm>
            <a:off x="6805679" y="3595511"/>
            <a:ext cx="1678665" cy="369332"/>
          </a:xfrm>
          <a:prstGeom prst="rect">
            <a:avLst/>
          </a:prstGeom>
          <a:noFill/>
        </p:spPr>
        <p:txBody>
          <a:bodyPr wrap="none" rtlCol="0">
            <a:spAutoFit/>
          </a:bodyPr>
          <a:lstStyle/>
          <a:p>
            <a:r>
              <a:rPr lang="en-US" dirty="0" smtClean="0"/>
              <a:t>December 2021</a:t>
            </a:r>
            <a:endParaRPr lang="en-US" dirty="0"/>
          </a:p>
        </p:txBody>
      </p:sp>
      <p:sp>
        <p:nvSpPr>
          <p:cNvPr id="14" name="TextBox 13"/>
          <p:cNvSpPr txBox="1"/>
          <p:nvPr/>
        </p:nvSpPr>
        <p:spPr>
          <a:xfrm>
            <a:off x="9714926" y="3595511"/>
            <a:ext cx="1543371" cy="369332"/>
          </a:xfrm>
          <a:prstGeom prst="rect">
            <a:avLst/>
          </a:prstGeom>
          <a:noFill/>
        </p:spPr>
        <p:txBody>
          <a:bodyPr wrap="none" rtlCol="0">
            <a:spAutoFit/>
          </a:bodyPr>
          <a:lstStyle/>
          <a:p>
            <a:r>
              <a:rPr lang="en-US" dirty="0" smtClean="0"/>
              <a:t>February 2022</a:t>
            </a:r>
            <a:endParaRPr lang="en-US" dirty="0"/>
          </a:p>
        </p:txBody>
      </p:sp>
      <p:graphicFrame>
        <p:nvGraphicFramePr>
          <p:cNvPr id="15" name="Diagram 14"/>
          <p:cNvGraphicFramePr/>
          <p:nvPr>
            <p:extLst>
              <p:ext uri="{D42A27DB-BD31-4B8C-83A1-F6EECF244321}">
                <p14:modId xmlns:p14="http://schemas.microsoft.com/office/powerpoint/2010/main" val="4099078962"/>
              </p:ext>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r>
              <a:rPr lang="en-US" dirty="0" smtClean="0"/>
              <a:t>February 2022</a:t>
            </a:r>
            <a:endParaRPr lang="en-US" dirty="0"/>
          </a:p>
        </p:txBody>
      </p:sp>
      <p:sp>
        <p:nvSpPr>
          <p:cNvPr id="17" name="TextBox 16"/>
          <p:cNvSpPr txBox="1"/>
          <p:nvPr/>
        </p:nvSpPr>
        <p:spPr>
          <a:xfrm>
            <a:off x="3985992" y="5371997"/>
            <a:ext cx="1309782" cy="369332"/>
          </a:xfrm>
          <a:prstGeom prst="rect">
            <a:avLst/>
          </a:prstGeom>
          <a:noFill/>
        </p:spPr>
        <p:txBody>
          <a:bodyPr wrap="none" rtlCol="0">
            <a:spAutoFit/>
          </a:bodyPr>
          <a:lstStyle/>
          <a:p>
            <a:r>
              <a:rPr lang="en-US" dirty="0" smtClean="0"/>
              <a:t>March 2022</a:t>
            </a:r>
            <a:endParaRPr lang="en-US" dirty="0"/>
          </a:p>
        </p:txBody>
      </p:sp>
      <p:sp>
        <p:nvSpPr>
          <p:cNvPr id="18" name="TextBox 17"/>
          <p:cNvSpPr txBox="1"/>
          <p:nvPr/>
        </p:nvSpPr>
        <p:spPr>
          <a:xfrm>
            <a:off x="6848895" y="5371997"/>
            <a:ext cx="1146468" cy="369332"/>
          </a:xfrm>
          <a:prstGeom prst="rect">
            <a:avLst/>
          </a:prstGeom>
          <a:noFill/>
        </p:spPr>
        <p:txBody>
          <a:bodyPr wrap="none" rtlCol="0">
            <a:spAutoFit/>
          </a:bodyPr>
          <a:lstStyle/>
          <a:p>
            <a:r>
              <a:rPr lang="en-US" dirty="0" smtClean="0"/>
              <a:t>April 2022</a:t>
            </a:r>
            <a:endParaRPr lang="en-US" dirty="0"/>
          </a:p>
        </p:txBody>
      </p:sp>
      <p:sp>
        <p:nvSpPr>
          <p:cNvPr id="19" name="TextBox 18"/>
          <p:cNvSpPr txBox="1"/>
          <p:nvPr/>
        </p:nvSpPr>
        <p:spPr>
          <a:xfrm>
            <a:off x="9758142" y="5371997"/>
            <a:ext cx="1113318" cy="369332"/>
          </a:xfrm>
          <a:prstGeom prst="rect">
            <a:avLst/>
          </a:prstGeom>
          <a:noFill/>
        </p:spPr>
        <p:txBody>
          <a:bodyPr wrap="none" rtlCol="0">
            <a:spAutoFit/>
          </a:bodyPr>
          <a:lstStyle/>
          <a:p>
            <a:r>
              <a:rPr lang="en-US" dirty="0" smtClean="0"/>
              <a:t>May 2022</a:t>
            </a:r>
            <a:endParaRPr lang="en-US" dirty="0"/>
          </a:p>
        </p:txBody>
      </p:sp>
    </p:spTree>
    <p:extLst>
      <p:ext uri="{BB962C8B-B14F-4D97-AF65-F5344CB8AC3E}">
        <p14:creationId xmlns:p14="http://schemas.microsoft.com/office/powerpoint/2010/main" val="2978195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98" y="168163"/>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321900" y="1173643"/>
            <a:ext cx="5035060" cy="5167593"/>
          </a:xfrm>
        </p:spPr>
        <p:txBody>
          <a:bodyPr>
            <a:normAutofit lnSpcReduction="10000"/>
          </a:bodyPr>
          <a:lstStyle/>
          <a:p>
            <a:pPr marL="36900" lvl="0" indent="0" algn="ctr">
              <a:buNone/>
            </a:pPr>
            <a:r>
              <a:rPr lang="en-US" sz="2400" b="1" dirty="0" smtClean="0">
                <a:effectLst/>
              </a:rPr>
              <a:t>CONCURRENT SESSION #3:</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Guided Pathways Full Implementation – PART </a:t>
            </a:r>
            <a:r>
              <a:rPr lang="en-US" b="1" dirty="0" smtClean="0">
                <a:effectLst/>
              </a:rPr>
              <a:t>2</a:t>
            </a:r>
            <a:endParaRPr lang="en-US" dirty="0">
              <a:effectLst/>
            </a:endParaRPr>
          </a:p>
          <a:p>
            <a:r>
              <a:rPr lang="en-US" dirty="0">
                <a:effectLst/>
              </a:rPr>
              <a:t>Pathways from K-12 to career</a:t>
            </a:r>
            <a:endParaRPr lang="en-US" sz="2600" dirty="0">
              <a:effectLst/>
            </a:endParaRPr>
          </a:p>
          <a:p>
            <a:pPr lvl="1"/>
            <a:r>
              <a:rPr lang="en-US" dirty="0">
                <a:effectLst/>
              </a:rPr>
              <a:t>How do we ensure success and scalability of Early College Experience and Dual Enrollment?</a:t>
            </a:r>
            <a:endParaRPr lang="en-US" sz="2200" dirty="0">
              <a:effectLst/>
            </a:endParaRPr>
          </a:p>
          <a:p>
            <a:pPr lvl="1"/>
            <a:r>
              <a:rPr lang="en-US" dirty="0">
                <a:effectLst/>
              </a:rPr>
              <a:t>How do we facilitate students moving through and beyond Programs of Study</a:t>
            </a:r>
            <a:endParaRPr lang="en-US" sz="2200" dirty="0">
              <a:effectLst/>
            </a:endParaRPr>
          </a:p>
          <a:p>
            <a:pPr lvl="2"/>
            <a:r>
              <a:rPr lang="en-US" dirty="0">
                <a:effectLst/>
              </a:rPr>
              <a:t>Transfer and Work-based Learning and Career Exploration</a:t>
            </a:r>
            <a:endParaRPr lang="en-US" sz="2000" dirty="0">
              <a:effectLst/>
            </a:endParaRPr>
          </a:p>
          <a:p>
            <a:pPr lvl="1"/>
            <a:r>
              <a:rPr lang="en-US" dirty="0">
                <a:effectLst/>
              </a:rPr>
              <a:t>How do we better create connections across instructional and student services areas?</a:t>
            </a:r>
            <a:endParaRPr lang="en-US" sz="2200" dirty="0">
              <a:effectLst/>
            </a:endParaRPr>
          </a:p>
          <a:p>
            <a:pPr lvl="2"/>
            <a:r>
              <a:rPr lang="en-US" dirty="0">
                <a:effectLst/>
              </a:rPr>
              <a:t>How might we better align divisions, services, and interest areas?</a:t>
            </a:r>
            <a:endParaRPr lang="en-US" sz="2000" dirty="0">
              <a:effectLst/>
            </a:endParaRPr>
          </a:p>
        </p:txBody>
      </p:sp>
      <p:sp>
        <p:nvSpPr>
          <p:cNvPr id="4" name="TextBox 3"/>
          <p:cNvSpPr txBox="1"/>
          <p:nvPr/>
        </p:nvSpPr>
        <p:spPr>
          <a:xfrm>
            <a:off x="1331966" y="6404529"/>
            <a:ext cx="3014928" cy="369332"/>
          </a:xfrm>
          <a:prstGeom prst="rect">
            <a:avLst/>
          </a:prstGeom>
          <a:noFill/>
        </p:spPr>
        <p:txBody>
          <a:bodyPr wrap="none" rtlCol="0">
            <a:spAutoFit/>
          </a:bodyPr>
          <a:lstStyle/>
          <a:p>
            <a:r>
              <a:rPr lang="en-US" dirty="0"/>
              <a:t>LEAD FACILITATOR: VPSS Pérez</a:t>
            </a:r>
          </a:p>
        </p:txBody>
      </p:sp>
      <p:sp>
        <p:nvSpPr>
          <p:cNvPr id="5" name="Content Placeholder 2"/>
          <p:cNvSpPr txBox="1">
            <a:spLocks/>
          </p:cNvSpPr>
          <p:nvPr/>
        </p:nvSpPr>
        <p:spPr>
          <a:xfrm>
            <a:off x="5837746" y="1173643"/>
            <a:ext cx="6246460" cy="507752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#4:</a:t>
            </a:r>
          </a:p>
          <a:p>
            <a:pPr marL="36900" lvl="0" indent="0">
              <a:buNone/>
            </a:pPr>
            <a:r>
              <a:rPr lang="en-US" b="1" dirty="0">
                <a:effectLst/>
              </a:rPr>
              <a:t>Equity and Antiracism:  Strategic Enrollment </a:t>
            </a:r>
            <a:r>
              <a:rPr lang="en-US" b="1" dirty="0" err="1" smtClean="0">
                <a:effectLst/>
              </a:rPr>
              <a:t>Mgmt</a:t>
            </a:r>
            <a:endParaRPr lang="en-US" dirty="0">
              <a:effectLst/>
            </a:endParaRPr>
          </a:p>
          <a:p>
            <a:r>
              <a:rPr lang="en-US" dirty="0">
                <a:effectLst/>
              </a:rPr>
              <a:t>Expanding and coordinating course offerings and services to maximize course taking opportunities and educational goal completion</a:t>
            </a:r>
            <a:endParaRPr lang="en-US" sz="2800"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a:t>
            </a:r>
            <a:r>
              <a:rPr lang="en-US" dirty="0" smtClean="0">
                <a:effectLst/>
              </a:rPr>
              <a:t>student services?</a:t>
            </a:r>
            <a:endParaRPr lang="en-US" sz="2400" dirty="0">
              <a:effectLst/>
            </a:endParaRPr>
          </a:p>
        </p:txBody>
      </p:sp>
      <p:sp>
        <p:nvSpPr>
          <p:cNvPr id="6" name="TextBox 5"/>
          <p:cNvSpPr txBox="1"/>
          <p:nvPr/>
        </p:nvSpPr>
        <p:spPr>
          <a:xfrm>
            <a:off x="7323509" y="6400800"/>
            <a:ext cx="3274935" cy="646331"/>
          </a:xfrm>
          <a:prstGeom prst="rect">
            <a:avLst/>
          </a:prstGeom>
          <a:noFill/>
        </p:spPr>
        <p:txBody>
          <a:bodyPr wrap="none" rtlCol="0">
            <a:spAutoFit/>
          </a:bodyPr>
          <a:lstStyle/>
          <a:p>
            <a:r>
              <a:rPr lang="en-US" dirty="0"/>
              <a:t>LEAD FACILITATOR</a:t>
            </a:r>
            <a:r>
              <a:rPr lang="en-US" dirty="0" smtClean="0"/>
              <a:t>:  VPI Robinson</a:t>
            </a:r>
            <a:endParaRPr lang="en-US" dirty="0"/>
          </a:p>
          <a:p>
            <a:endParaRPr lang="en-US" dirty="0"/>
          </a:p>
        </p:txBody>
      </p:sp>
    </p:spTree>
    <p:extLst>
      <p:ext uri="{BB962C8B-B14F-4D97-AF65-F5344CB8AC3E}">
        <p14:creationId xmlns:p14="http://schemas.microsoft.com/office/powerpoint/2010/main" val="15572540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#3:  </a:t>
            </a:r>
            <a:br>
              <a:rPr lang="en-US" dirty="0" smtClean="0"/>
            </a:br>
            <a:r>
              <a:rPr lang="en-US" dirty="0" smtClean="0"/>
              <a:t>Guided Pathways:  Pathways from K-12 to Career</a:t>
            </a:r>
            <a:endParaRPr lang="en-US" dirty="0"/>
          </a:p>
        </p:txBody>
      </p:sp>
      <p:sp>
        <p:nvSpPr>
          <p:cNvPr id="3" name="Content Placeholder 2"/>
          <p:cNvSpPr>
            <a:spLocks noGrp="1"/>
          </p:cNvSpPr>
          <p:nvPr>
            <p:ph idx="1"/>
          </p:nvPr>
        </p:nvSpPr>
        <p:spPr/>
        <p:txBody>
          <a:bodyPr/>
          <a:lstStyle/>
          <a:p>
            <a:r>
              <a:rPr lang="en-US" sz="2400" dirty="0" smtClean="0">
                <a:effectLst/>
              </a:rPr>
              <a:t>How </a:t>
            </a:r>
            <a:r>
              <a:rPr lang="en-US" sz="2400" dirty="0">
                <a:effectLst/>
              </a:rPr>
              <a:t>do we ensure success and scalability of Early College Experience and Dual Enrollment?</a:t>
            </a:r>
            <a:endParaRPr lang="en-US" sz="2800" dirty="0">
              <a:effectLst/>
            </a:endParaRPr>
          </a:p>
          <a:p>
            <a:r>
              <a:rPr lang="en-US" sz="2400" dirty="0">
                <a:effectLst/>
              </a:rPr>
              <a:t>How do we facilitate students moving through and beyond Programs of Study</a:t>
            </a:r>
            <a:endParaRPr lang="en-US" sz="2800" dirty="0">
              <a:effectLst/>
            </a:endParaRPr>
          </a:p>
          <a:p>
            <a:pPr lvl="1"/>
            <a:r>
              <a:rPr lang="en-US" sz="2000" dirty="0">
                <a:effectLst/>
              </a:rPr>
              <a:t>Transfer and Work-based Learning and Career Exploration</a:t>
            </a:r>
            <a:endParaRPr lang="en-US" sz="2400" dirty="0">
              <a:effectLst/>
            </a:endParaRPr>
          </a:p>
          <a:p>
            <a:r>
              <a:rPr lang="en-US" sz="2400" dirty="0">
                <a:effectLst/>
              </a:rPr>
              <a:t>How do we better create connections across instructional and student services areas?</a:t>
            </a:r>
            <a:endParaRPr lang="en-US" sz="2800" dirty="0">
              <a:effectLst/>
            </a:endParaRPr>
          </a:p>
          <a:p>
            <a:pPr lvl="1"/>
            <a:r>
              <a:rPr lang="en-US" sz="2000" dirty="0">
                <a:effectLst/>
              </a:rPr>
              <a:t>How might we better align divisions, services, and interest areas?</a:t>
            </a:r>
            <a:endParaRPr lang="en-US" sz="2400" dirty="0">
              <a:effectLst/>
            </a:endParaRPr>
          </a:p>
          <a:p>
            <a:endParaRPr lang="en-US" dirty="0"/>
          </a:p>
        </p:txBody>
      </p:sp>
    </p:spTree>
    <p:extLst>
      <p:ext uri="{BB962C8B-B14F-4D97-AF65-F5344CB8AC3E}">
        <p14:creationId xmlns:p14="http://schemas.microsoft.com/office/powerpoint/2010/main" val="28407746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planned dual enrollment sections</a:t>
            </a:r>
            <a:endParaRPr lang="en-US" dirty="0"/>
          </a:p>
        </p:txBody>
      </p:sp>
      <p:sp>
        <p:nvSpPr>
          <p:cNvPr id="3" name="Content Placeholder 2"/>
          <p:cNvSpPr>
            <a:spLocks noGrp="1"/>
          </p:cNvSpPr>
          <p:nvPr>
            <p:ph idx="1"/>
          </p:nvPr>
        </p:nvSpPr>
        <p:spPr>
          <a:xfrm>
            <a:off x="913795" y="1732449"/>
            <a:ext cx="5207872" cy="4058751"/>
          </a:xfrm>
        </p:spPr>
        <p:txBody>
          <a:bodyPr/>
          <a:lstStyle/>
          <a:p>
            <a:pPr marL="36900" indent="0">
              <a:buNone/>
            </a:pPr>
            <a:r>
              <a:rPr lang="en-US" dirty="0"/>
              <a:t>CRN       Course number           </a:t>
            </a:r>
            <a:r>
              <a:rPr lang="en-US" dirty="0" smtClean="0"/>
              <a:t>High School</a:t>
            </a:r>
          </a:p>
          <a:p>
            <a:pPr marL="36900" indent="0">
              <a:buNone/>
            </a:pPr>
            <a:r>
              <a:rPr lang="en-US" dirty="0" smtClean="0"/>
              <a:t>96767   CRER 137            Redwood High School</a:t>
            </a:r>
          </a:p>
          <a:p>
            <a:pPr marL="36900" indent="0">
              <a:buNone/>
            </a:pPr>
            <a:r>
              <a:rPr lang="en-US" dirty="0" smtClean="0"/>
              <a:t>90682   </a:t>
            </a:r>
            <a:r>
              <a:rPr lang="en-US" dirty="0"/>
              <a:t>CRER 137            Oxford Day </a:t>
            </a:r>
            <a:r>
              <a:rPr lang="en-US" dirty="0" smtClean="0"/>
              <a:t>Academy</a:t>
            </a:r>
            <a:endParaRPr lang="en-US" dirty="0"/>
          </a:p>
          <a:p>
            <a:pPr marL="36900" indent="0">
              <a:buNone/>
            </a:pPr>
            <a:r>
              <a:rPr lang="en-US" dirty="0"/>
              <a:t>94348   ECE 210                Hillsdale High School</a:t>
            </a:r>
          </a:p>
          <a:p>
            <a:pPr marL="36900" indent="0">
              <a:buNone/>
            </a:pPr>
            <a:r>
              <a:rPr lang="en-US" dirty="0"/>
              <a:t>95965   ECE 210                Hillsdale High School</a:t>
            </a:r>
          </a:p>
          <a:p>
            <a:pPr marL="36900" indent="0">
              <a:buNone/>
            </a:pPr>
            <a:r>
              <a:rPr lang="en-US" dirty="0"/>
              <a:t>89973   ECE 210                Hillsdale High School</a:t>
            </a:r>
          </a:p>
          <a:p>
            <a:endParaRPr lang="en-US" dirty="0"/>
          </a:p>
        </p:txBody>
      </p:sp>
      <p:sp>
        <p:nvSpPr>
          <p:cNvPr id="5" name="TextBox 4"/>
          <p:cNvSpPr txBox="1"/>
          <p:nvPr/>
        </p:nvSpPr>
        <p:spPr>
          <a:xfrm>
            <a:off x="6718433" y="2656573"/>
            <a:ext cx="4906856" cy="369332"/>
          </a:xfrm>
          <a:prstGeom prst="rect">
            <a:avLst/>
          </a:prstGeom>
          <a:noFill/>
        </p:spPr>
        <p:txBody>
          <a:bodyPr wrap="none" rtlCol="0">
            <a:spAutoFit/>
          </a:bodyPr>
          <a:lstStyle/>
          <a:p>
            <a:r>
              <a:rPr lang="en-US" dirty="0" smtClean="0"/>
              <a:t>Sections are showing “0” enrollment in the system</a:t>
            </a:r>
            <a:endParaRPr lang="en-US" dirty="0"/>
          </a:p>
        </p:txBody>
      </p:sp>
    </p:spTree>
    <p:extLst>
      <p:ext uri="{BB962C8B-B14F-4D97-AF65-F5344CB8AC3E}">
        <p14:creationId xmlns:p14="http://schemas.microsoft.com/office/powerpoint/2010/main" val="1765600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Specially Admitted K-12 Students</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3323139497"/>
              </p:ext>
            </p:extLst>
          </p:nvPr>
        </p:nvGraphicFramePr>
        <p:xfrm>
          <a:off x="548640" y="2509787"/>
          <a:ext cx="5369293" cy="31979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custDataLst>
              <p:tags r:id="rId2"/>
            </p:custDataLst>
            <p:extLst>
              <p:ext uri="{D42A27DB-BD31-4B8C-83A1-F6EECF244321}">
                <p14:modId xmlns:p14="http://schemas.microsoft.com/office/powerpoint/2010/main" val="3764206349"/>
              </p:ext>
            </p:extLst>
          </p:nvPr>
        </p:nvGraphicFramePr>
        <p:xfrm>
          <a:off x="6225940" y="2586789"/>
          <a:ext cx="5661259" cy="31979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031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36" y="1023486"/>
            <a:ext cx="3003687" cy="970450"/>
          </a:xfrm>
        </p:spPr>
        <p:txBody>
          <a:bodyPr>
            <a:normAutofit fontScale="90000"/>
          </a:bodyPr>
          <a:lstStyle/>
          <a:p>
            <a:r>
              <a:rPr lang="en-US" dirty="0" smtClean="0"/>
              <a:t>Profile of our Middle College students Fall 2021</a:t>
            </a:r>
            <a:endParaRPr lang="en-US" dirty="0"/>
          </a:p>
        </p:txBody>
      </p:sp>
      <p:pic>
        <p:nvPicPr>
          <p:cNvPr id="4" name="Picture 3" descr="Inserted picture RelID:1"/>
          <p:cNvPicPr>
            <a:picLocks noChangeAspect="1"/>
          </p:cNvPicPr>
          <p:nvPr/>
        </p:nvPicPr>
        <p:blipFill>
          <a:blip r:embed="rId2"/>
          <a:stretch>
            <a:fillRect/>
          </a:stretch>
        </p:blipFill>
        <p:spPr>
          <a:xfrm>
            <a:off x="4492420" y="139700"/>
            <a:ext cx="2943352" cy="2857500"/>
          </a:xfrm>
          <a:prstGeom prst="rect">
            <a:avLst/>
          </a:prstGeom>
        </p:spPr>
      </p:pic>
      <p:pic>
        <p:nvPicPr>
          <p:cNvPr id="5" name="Picture 4" descr="Inserted picture RelID:2"/>
          <p:cNvPicPr>
            <a:picLocks noChangeAspect="1"/>
          </p:cNvPicPr>
          <p:nvPr/>
        </p:nvPicPr>
        <p:blipFill>
          <a:blip r:embed="rId3"/>
          <a:stretch>
            <a:fillRect/>
          </a:stretch>
        </p:blipFill>
        <p:spPr>
          <a:xfrm>
            <a:off x="7618652" y="139700"/>
            <a:ext cx="4162044" cy="2857500"/>
          </a:xfrm>
          <a:prstGeom prst="rect">
            <a:avLst/>
          </a:prstGeom>
        </p:spPr>
      </p:pic>
      <p:pic>
        <p:nvPicPr>
          <p:cNvPr id="6" name="Picture 5" descr="Inserted picture RelID:3"/>
          <p:cNvPicPr>
            <a:picLocks noChangeAspect="1"/>
          </p:cNvPicPr>
          <p:nvPr/>
        </p:nvPicPr>
        <p:blipFill>
          <a:blip r:embed="rId4"/>
          <a:stretch>
            <a:fillRect/>
          </a:stretch>
        </p:blipFill>
        <p:spPr>
          <a:xfrm>
            <a:off x="4492420" y="3683000"/>
            <a:ext cx="3098800" cy="3035300"/>
          </a:xfrm>
          <a:prstGeom prst="rect">
            <a:avLst/>
          </a:prstGeom>
        </p:spPr>
      </p:pic>
      <p:pic>
        <p:nvPicPr>
          <p:cNvPr id="7" name="Picture 6" descr="Inserted picture RelID:4"/>
          <p:cNvPicPr>
            <a:picLocks noChangeAspect="1"/>
          </p:cNvPicPr>
          <p:nvPr/>
        </p:nvPicPr>
        <p:blipFill>
          <a:blip r:embed="rId5"/>
          <a:stretch>
            <a:fillRect/>
          </a:stretch>
        </p:blipFill>
        <p:spPr>
          <a:xfrm>
            <a:off x="7527212" y="3683000"/>
            <a:ext cx="4162044" cy="3035300"/>
          </a:xfrm>
          <a:prstGeom prst="rect">
            <a:avLst/>
          </a:prstGeom>
        </p:spPr>
      </p:pic>
    </p:spTree>
    <p:extLst>
      <p:ext uri="{BB962C8B-B14F-4D97-AF65-F5344CB8AC3E}">
        <p14:creationId xmlns:p14="http://schemas.microsoft.com/office/powerpoint/2010/main" val="1071135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6494575" y="1496548"/>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7230088" y="1835067"/>
            <a:ext cx="5196127" cy="4735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endParaRPr lang="en-US" dirty="0"/>
          </a:p>
        </p:txBody>
      </p:sp>
      <p:sp>
        <p:nvSpPr>
          <p:cNvPr id="9" name="Rectangle 8"/>
          <p:cNvSpPr/>
          <p:nvPr/>
        </p:nvSpPr>
        <p:spPr>
          <a:xfrm>
            <a:off x="217966" y="1451271"/>
            <a:ext cx="6096000" cy="1015663"/>
          </a:xfrm>
          <a:prstGeom prst="rect">
            <a:avLst/>
          </a:prstGeom>
        </p:spPr>
        <p:txBody>
          <a:bodyPr>
            <a:spAutoFit/>
          </a:bodyPr>
          <a:lstStyle/>
          <a:p>
            <a:r>
              <a:rPr lang="en-US" sz="2000" u="sng" dirty="0"/>
              <a:t>Program learning outcomes are aligned </a:t>
            </a:r>
            <a:r>
              <a:rPr lang="en-US" sz="2000" dirty="0"/>
              <a:t>with the requirements for success in the further education and employment outcomes targeted by each program.</a:t>
            </a:r>
          </a:p>
        </p:txBody>
      </p:sp>
      <p:sp>
        <p:nvSpPr>
          <p:cNvPr id="12" name="Rectangle 11"/>
          <p:cNvSpPr/>
          <p:nvPr/>
        </p:nvSpPr>
        <p:spPr>
          <a:xfrm>
            <a:off x="215871" y="2716891"/>
            <a:ext cx="6379946" cy="1631216"/>
          </a:xfrm>
          <a:prstGeom prst="rect">
            <a:avLst/>
          </a:prstGeom>
        </p:spPr>
        <p:txBody>
          <a:bodyPr wrap="square">
            <a:spAutoFit/>
          </a:bodyPr>
          <a:lstStyle/>
          <a:p>
            <a:r>
              <a:rPr lang="en-US" sz="2000" dirty="0"/>
              <a:t>Instruction across programs (especially in program introductory courses) engages students in active and applied learning, encouraging them to think critically, solve meaningful problems, and work and communicate effectively with others. </a:t>
            </a:r>
          </a:p>
        </p:txBody>
      </p:sp>
      <p:sp>
        <p:nvSpPr>
          <p:cNvPr id="14" name="Rectangle 13"/>
          <p:cNvSpPr/>
          <p:nvPr/>
        </p:nvSpPr>
        <p:spPr>
          <a:xfrm>
            <a:off x="215871" y="4575209"/>
            <a:ext cx="6096000" cy="1938992"/>
          </a:xfrm>
          <a:prstGeom prst="rect">
            <a:avLst/>
          </a:prstGeom>
        </p:spPr>
        <p:txBody>
          <a:bodyPr>
            <a:spAutoFit/>
          </a:bodyPr>
          <a:lstStyle/>
          <a:p>
            <a:r>
              <a:rPr lang="en-US" sz="2000" dirty="0"/>
              <a:t>Students have ample opportunity to apply and deepen knowledge and skills through projects, internships, co-ops, clinical placements, group projects outside of class, service learning, study abroad and other experiential learning activities that program faculty intentionally embed into coursework.</a:t>
            </a:r>
          </a:p>
        </p:txBody>
      </p:sp>
      <p:sp>
        <p:nvSpPr>
          <p:cNvPr id="15" name="Rectangle 14"/>
          <p:cNvSpPr/>
          <p:nvPr/>
        </p:nvSpPr>
        <p:spPr>
          <a:xfrm>
            <a:off x="7124300" y="1410322"/>
            <a:ext cx="4823860" cy="400110"/>
          </a:xfrm>
          <a:prstGeom prst="rect">
            <a:avLst/>
          </a:prstGeom>
        </p:spPr>
        <p:txBody>
          <a:bodyPr wrap="square">
            <a:spAutoFit/>
          </a:bodyPr>
          <a:lstStyle/>
          <a:p>
            <a:pPr>
              <a:lnSpc>
                <a:spcPct val="100000"/>
              </a:lnSpc>
            </a:pPr>
            <a:r>
              <a:rPr lang="en-US" sz="2000" dirty="0" smtClean="0"/>
              <a:t>Program Learning Outcomes (to be updated)</a:t>
            </a:r>
            <a:endParaRPr lang="en-US" i="1" dirty="0"/>
          </a:p>
        </p:txBody>
      </p:sp>
      <p:sp>
        <p:nvSpPr>
          <p:cNvPr id="16" name="Rectangle 15"/>
          <p:cNvSpPr/>
          <p:nvPr/>
        </p:nvSpPr>
        <p:spPr>
          <a:xfrm>
            <a:off x="7230089" y="2703040"/>
            <a:ext cx="4799352" cy="1015663"/>
          </a:xfrm>
          <a:prstGeom prst="rect">
            <a:avLst/>
          </a:prstGeom>
        </p:spPr>
        <p:txBody>
          <a:bodyPr wrap="square">
            <a:spAutoFit/>
          </a:bodyPr>
          <a:lstStyle/>
          <a:p>
            <a:pPr>
              <a:lnSpc>
                <a:spcPct val="100000"/>
              </a:lnSpc>
            </a:pPr>
            <a:r>
              <a:rPr lang="en-US" sz="2000" dirty="0" smtClean="0"/>
              <a:t>English contextualized for STEM programs</a:t>
            </a:r>
          </a:p>
          <a:p>
            <a:pPr>
              <a:lnSpc>
                <a:spcPct val="100000"/>
              </a:lnSpc>
            </a:pPr>
            <a:r>
              <a:rPr lang="en-US" sz="2000" dirty="0" smtClean="0"/>
              <a:t>(not systematic)</a:t>
            </a:r>
          </a:p>
          <a:p>
            <a:pPr>
              <a:lnSpc>
                <a:spcPct val="100000"/>
              </a:lnSpc>
            </a:pPr>
            <a:r>
              <a:rPr lang="en-US" sz="2000" dirty="0" smtClean="0"/>
              <a:t>Course Outlines aligned to ILOs</a:t>
            </a:r>
            <a:endParaRPr lang="en-US" sz="2000" dirty="0"/>
          </a:p>
        </p:txBody>
      </p:sp>
      <p:sp>
        <p:nvSpPr>
          <p:cNvPr id="18" name="Rectangle 17"/>
          <p:cNvSpPr/>
          <p:nvPr/>
        </p:nvSpPr>
        <p:spPr>
          <a:xfrm>
            <a:off x="7227993" y="4616867"/>
            <a:ext cx="4712100" cy="1015663"/>
          </a:xfrm>
          <a:prstGeom prst="rect">
            <a:avLst/>
          </a:prstGeom>
        </p:spPr>
        <p:txBody>
          <a:bodyPr wrap="square">
            <a:spAutoFit/>
          </a:bodyPr>
          <a:lstStyle/>
          <a:p>
            <a:r>
              <a:rPr lang="en-US" sz="2000" dirty="0"/>
              <a:t>Career exploration courses and activities for all students across Interest Areas </a:t>
            </a:r>
            <a:r>
              <a:rPr lang="en-US" sz="2000" dirty="0" smtClean="0"/>
              <a:t>  (under development)</a:t>
            </a:r>
            <a:endParaRPr lang="en-US" sz="2000" dirty="0"/>
          </a:p>
        </p:txBody>
      </p:sp>
      <p:sp>
        <p:nvSpPr>
          <p:cNvPr id="20" name="Right Arrow 19"/>
          <p:cNvSpPr/>
          <p:nvPr/>
        </p:nvSpPr>
        <p:spPr>
          <a:xfrm>
            <a:off x="6505007" y="2794480"/>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505007" y="4674580"/>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0"/>
            <a:ext cx="4196615" cy="1343025"/>
          </a:xfrm>
          <a:prstGeom prst="rect">
            <a:avLst/>
          </a:prstGeom>
        </p:spPr>
      </p:pic>
      <p:pic>
        <p:nvPicPr>
          <p:cNvPr id="25" name="Picture 24"/>
          <p:cNvPicPr>
            <a:picLocks noChangeAspect="1"/>
          </p:cNvPicPr>
          <p:nvPr/>
        </p:nvPicPr>
        <p:blipFill>
          <a:blip r:embed="rId3"/>
          <a:stretch>
            <a:fillRect/>
          </a:stretch>
        </p:blipFill>
        <p:spPr>
          <a:xfrm>
            <a:off x="10620818" y="3231191"/>
            <a:ext cx="398192" cy="398192"/>
          </a:xfrm>
          <a:prstGeom prst="rect">
            <a:avLst/>
          </a:prstGeom>
        </p:spPr>
      </p:pic>
      <p:sp>
        <p:nvSpPr>
          <p:cNvPr id="3" name="TextBox 2"/>
          <p:cNvSpPr txBox="1"/>
          <p:nvPr/>
        </p:nvSpPr>
        <p:spPr>
          <a:xfrm>
            <a:off x="6929941" y="349851"/>
            <a:ext cx="2775375" cy="369332"/>
          </a:xfrm>
          <a:prstGeom prst="rect">
            <a:avLst/>
          </a:prstGeom>
          <a:noFill/>
          <a:ln>
            <a:solidFill>
              <a:srgbClr val="00B0F0"/>
            </a:solidFill>
          </a:ln>
        </p:spPr>
        <p:txBody>
          <a:bodyPr wrap="none" rtlCol="0">
            <a:spAutoFit/>
          </a:bodyPr>
          <a:lstStyle/>
          <a:p>
            <a:r>
              <a:rPr lang="en-US" dirty="0" smtClean="0"/>
              <a:t>Scale of Adoption Guidance</a:t>
            </a:r>
            <a:endParaRPr lang="en-US" dirty="0"/>
          </a:p>
        </p:txBody>
      </p:sp>
    </p:spTree>
    <p:extLst>
      <p:ext uri="{BB962C8B-B14F-4D97-AF65-F5344CB8AC3E}">
        <p14:creationId xmlns:p14="http://schemas.microsoft.com/office/powerpoint/2010/main" val="6145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4" grpId="0"/>
      <p:bldP spid="15" grpId="0"/>
      <p:bldP spid="16" grpId="0"/>
      <p:bldP spid="18" grpId="0"/>
      <p:bldP spid="20" grpId="0"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
        <p:nvSpPr>
          <p:cNvPr id="4" name="TextBox 3"/>
          <p:cNvSpPr txBox="1"/>
          <p:nvPr/>
        </p:nvSpPr>
        <p:spPr>
          <a:xfrm>
            <a:off x="4642945" y="4769068"/>
            <a:ext cx="2137316" cy="369332"/>
          </a:xfrm>
          <a:prstGeom prst="rect">
            <a:avLst/>
          </a:prstGeom>
          <a:noFill/>
        </p:spPr>
        <p:txBody>
          <a:bodyPr wrap="none" rtlCol="0">
            <a:spAutoFit/>
          </a:bodyPr>
          <a:lstStyle/>
          <a:p>
            <a:r>
              <a:rPr lang="en-US" dirty="0" smtClean="0"/>
              <a:t>Who will report out?</a:t>
            </a:r>
            <a:endParaRPr lang="en-US" dirty="0"/>
          </a:p>
        </p:txBody>
      </p:sp>
    </p:spTree>
    <p:extLst>
      <p:ext uri="{BB962C8B-B14F-4D97-AF65-F5344CB8AC3E}">
        <p14:creationId xmlns:p14="http://schemas.microsoft.com/office/powerpoint/2010/main" val="39577759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#4:</a:t>
            </a:r>
            <a:br>
              <a:rPr lang="en-US" dirty="0" smtClean="0"/>
            </a:br>
            <a:r>
              <a:rPr lang="en-US" dirty="0" smtClean="0"/>
              <a:t>Strategic Enrollment Management</a:t>
            </a:r>
            <a:endParaRPr lang="en-US" dirty="0"/>
          </a:p>
        </p:txBody>
      </p:sp>
      <p:sp>
        <p:nvSpPr>
          <p:cNvPr id="3" name="Content Placeholder 2"/>
          <p:cNvSpPr>
            <a:spLocks noGrp="1"/>
          </p:cNvSpPr>
          <p:nvPr>
            <p:ph idx="1"/>
          </p:nvPr>
        </p:nvSpPr>
        <p:spPr>
          <a:xfrm>
            <a:off x="913795" y="2102939"/>
            <a:ext cx="10353762" cy="4058751"/>
          </a:xfrm>
        </p:spPr>
        <p:txBody>
          <a:bodyPr/>
          <a:lstStyle/>
          <a:p>
            <a:pPr marL="36900" indent="0">
              <a:buNone/>
            </a:pPr>
            <a:r>
              <a:rPr lang="en-US" b="1" dirty="0" smtClean="0">
                <a:effectLst/>
              </a:rPr>
              <a:t>Expanding </a:t>
            </a:r>
            <a:r>
              <a:rPr lang="en-US" b="1" dirty="0">
                <a:effectLst/>
              </a:rPr>
              <a:t>and coordinating course offerings and services to maximize course taking opportunities and educational goal completion</a:t>
            </a:r>
            <a:endParaRPr lang="en-US" sz="2800" b="1"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student services?</a:t>
            </a:r>
            <a:endParaRPr lang="en-US" sz="2400" dirty="0">
              <a:effectLst/>
            </a:endParaRPr>
          </a:p>
          <a:p>
            <a:endParaRPr lang="en-US" dirty="0"/>
          </a:p>
        </p:txBody>
      </p:sp>
    </p:spTree>
    <p:extLst>
      <p:ext uri="{BB962C8B-B14F-4D97-AF65-F5344CB8AC3E}">
        <p14:creationId xmlns:p14="http://schemas.microsoft.com/office/powerpoint/2010/main" val="34096044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A59-58F7-43F8-9D0C-8603B17196BF}"/>
              </a:ext>
            </a:extLst>
          </p:cNvPr>
          <p:cNvSpPr>
            <a:spLocks noGrp="1"/>
          </p:cNvSpPr>
          <p:nvPr>
            <p:ph type="title"/>
          </p:nvPr>
        </p:nvSpPr>
        <p:spPr/>
        <p:txBody>
          <a:bodyPr/>
          <a:lstStyle/>
          <a:p>
            <a:r>
              <a:rPr lang="en-US" dirty="0" smtClean="0"/>
              <a:t>Pre COVID:  % of Enrollments Online</a:t>
            </a:r>
            <a:endParaRPr lang="en-US" dirty="0"/>
          </a:p>
        </p:txBody>
      </p:sp>
      <p:graphicFrame>
        <p:nvGraphicFramePr>
          <p:cNvPr id="7" name="Chart 6">
            <a:extLst>
              <a:ext uri="{FF2B5EF4-FFF2-40B4-BE49-F238E27FC236}">
                <a16:creationId xmlns:a16="http://schemas.microsoft.com/office/drawing/2014/main" id="{6E5E2668-A4AA-4E0A-B503-B018BB95FEB5}"/>
              </a:ext>
            </a:extLst>
          </p:cNvPr>
          <p:cNvGraphicFramePr>
            <a:graphicFrameLocks/>
          </p:cNvGraphicFramePr>
          <p:nvPr>
            <p:custDataLst>
              <p:tags r:id="rId1"/>
            </p:custDataLst>
            <p:extLst>
              <p:ext uri="{D42A27DB-BD31-4B8C-83A1-F6EECF244321}">
                <p14:modId xmlns:p14="http://schemas.microsoft.com/office/powerpoint/2010/main" val="1450503062"/>
              </p:ext>
            </p:extLst>
          </p:nvPr>
        </p:nvGraphicFramePr>
        <p:xfrm>
          <a:off x="838201" y="1690688"/>
          <a:ext cx="10515600" cy="4757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48625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A59-58F7-43F8-9D0C-8603B17196BF}"/>
              </a:ext>
            </a:extLst>
          </p:cNvPr>
          <p:cNvSpPr>
            <a:spLocks noGrp="1"/>
          </p:cNvSpPr>
          <p:nvPr>
            <p:ph type="title"/>
          </p:nvPr>
        </p:nvSpPr>
        <p:spPr/>
        <p:txBody>
          <a:bodyPr/>
          <a:lstStyle/>
          <a:p>
            <a:r>
              <a:rPr lang="en-US" dirty="0" smtClean="0"/>
              <a:t>Pre-COVID: % of Course Sections Online</a:t>
            </a:r>
            <a:endParaRPr lang="en-US" dirty="0"/>
          </a:p>
        </p:txBody>
      </p:sp>
      <p:graphicFrame>
        <p:nvGraphicFramePr>
          <p:cNvPr id="6" name="Chart 5">
            <a:extLst>
              <a:ext uri="{FF2B5EF4-FFF2-40B4-BE49-F238E27FC236}">
                <a16:creationId xmlns:a16="http://schemas.microsoft.com/office/drawing/2014/main" id="{0C43E0DD-25FB-4116-8F93-DA681CEC723F}"/>
              </a:ext>
            </a:extLst>
          </p:cNvPr>
          <p:cNvGraphicFramePr>
            <a:graphicFrameLocks/>
          </p:cNvGraphicFramePr>
          <p:nvPr>
            <p:custDataLst>
              <p:tags r:id="rId1"/>
            </p:custDataLst>
            <p:extLst>
              <p:ext uri="{D42A27DB-BD31-4B8C-83A1-F6EECF244321}">
                <p14:modId xmlns:p14="http://schemas.microsoft.com/office/powerpoint/2010/main" val="2322733174"/>
              </p:ext>
            </p:extLst>
          </p:nvPr>
        </p:nvGraphicFramePr>
        <p:xfrm>
          <a:off x="838200" y="1828800"/>
          <a:ext cx="10515600" cy="4600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013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EMP Task Force Information</a:t>
            </a:r>
            <a:endParaRPr lang="en-US" dirty="0"/>
          </a:p>
        </p:txBody>
      </p:sp>
      <p:sp>
        <p:nvSpPr>
          <p:cNvPr id="3" name="Content Placeholder 2"/>
          <p:cNvSpPr>
            <a:spLocks noGrp="1"/>
          </p:cNvSpPr>
          <p:nvPr>
            <p:ph idx="1"/>
          </p:nvPr>
        </p:nvSpPr>
        <p:spPr/>
        <p:txBody>
          <a:bodyPr/>
          <a:lstStyle/>
          <a:p>
            <a:r>
              <a:rPr lang="en-US" sz="2800" dirty="0" smtClean="0"/>
              <a:t>All meetings open to everyone</a:t>
            </a:r>
          </a:p>
          <a:p>
            <a:r>
              <a:rPr lang="en-US" sz="2800" dirty="0" smtClean="0"/>
              <a:t>Agendas, Zoom links, meeting materials and minutes are posted </a:t>
            </a:r>
            <a:r>
              <a:rPr lang="en-US" sz="2800" dirty="0"/>
              <a:t>here:  </a:t>
            </a:r>
            <a:r>
              <a:rPr lang="en-US" sz="2800" dirty="0">
                <a:hlinkClick r:id="rId3"/>
              </a:rPr>
              <a:t>https://</a:t>
            </a:r>
            <a:r>
              <a:rPr lang="en-US" sz="2800" dirty="0" smtClean="0">
                <a:hlinkClick r:id="rId3"/>
              </a:rPr>
              <a:t>canadacollege.edu/emp/meetings.php</a:t>
            </a:r>
            <a:endParaRPr lang="en-US" sz="2800" dirty="0" smtClean="0"/>
          </a:p>
          <a:p>
            <a:r>
              <a:rPr lang="en-US" sz="2800" dirty="0" smtClean="0"/>
              <a:t>Data and other resources EMP Task Force will be considering are posted </a:t>
            </a:r>
            <a:r>
              <a:rPr lang="en-US" sz="2800" dirty="0"/>
              <a:t>here: </a:t>
            </a:r>
            <a:r>
              <a:rPr lang="en-US" sz="2800" dirty="0">
                <a:hlinkClick r:id="rId4"/>
              </a:rPr>
              <a:t>https://</a:t>
            </a:r>
            <a:r>
              <a:rPr lang="en-US" sz="2800" dirty="0" smtClean="0">
                <a:hlinkClick r:id="rId4"/>
              </a:rPr>
              <a:t>canadacollege.edu/emp/emp-data.php</a:t>
            </a:r>
            <a:endParaRPr lang="en-US" sz="2800" dirty="0" smtClean="0"/>
          </a:p>
          <a:p>
            <a:endParaRPr lang="en-US" dirty="0"/>
          </a:p>
          <a:p>
            <a:endParaRPr lang="en-US" dirty="0"/>
          </a:p>
        </p:txBody>
      </p:sp>
    </p:spTree>
    <p:extLst>
      <p:ext uri="{BB962C8B-B14F-4D97-AF65-F5344CB8AC3E}">
        <p14:creationId xmlns:p14="http://schemas.microsoft.com/office/powerpoint/2010/main" val="9914506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68014"/>
            <a:ext cx="10134600" cy="1092104"/>
          </a:xfrm>
        </p:spPr>
        <p:txBody>
          <a:bodyPr>
            <a:normAutofit/>
          </a:bodyPr>
          <a:lstStyle/>
          <a:p>
            <a:r>
              <a:rPr lang="en-US" sz="4400" dirty="0" smtClean="0"/>
              <a:t>Post-COVID </a:t>
            </a:r>
            <a:r>
              <a:rPr lang="en-US" sz="4400" dirty="0"/>
              <a:t>Sections by </a:t>
            </a:r>
            <a:r>
              <a:rPr lang="en-US" sz="4400" dirty="0" smtClean="0"/>
              <a:t>Modality:  Fall 2021</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3964447067"/>
              </p:ext>
            </p:extLst>
          </p:nvPr>
        </p:nvGraphicFramePr>
        <p:xfrm>
          <a:off x="838200" y="1776248"/>
          <a:ext cx="10515600" cy="4114802"/>
        </p:xfrm>
        <a:graphic>
          <a:graphicData uri="http://schemas.openxmlformats.org/drawingml/2006/table">
            <a:tbl>
              <a:tblPr firstRow="1" firstCol="1">
                <a:tableStyleId>{5C22544A-7EE6-4342-B048-85BDC9FD1C3A}</a:tableStyleId>
              </a:tblPr>
              <a:tblGrid>
                <a:gridCol w="3550429">
                  <a:extLst>
                    <a:ext uri="{9D8B030D-6E8A-4147-A177-3AD203B41FA5}">
                      <a16:colId xmlns:a16="http://schemas.microsoft.com/office/drawing/2014/main" val="1647852105"/>
                    </a:ext>
                  </a:extLst>
                </a:gridCol>
                <a:gridCol w="1859771">
                  <a:extLst>
                    <a:ext uri="{9D8B030D-6E8A-4147-A177-3AD203B41FA5}">
                      <a16:colId xmlns:a16="http://schemas.microsoft.com/office/drawing/2014/main" val="3777617030"/>
                    </a:ext>
                  </a:extLst>
                </a:gridCol>
                <a:gridCol w="1752600">
                  <a:extLst>
                    <a:ext uri="{9D8B030D-6E8A-4147-A177-3AD203B41FA5}">
                      <a16:colId xmlns:a16="http://schemas.microsoft.com/office/drawing/2014/main" val="1952843757"/>
                    </a:ext>
                  </a:extLst>
                </a:gridCol>
                <a:gridCol w="1676400">
                  <a:extLst>
                    <a:ext uri="{9D8B030D-6E8A-4147-A177-3AD203B41FA5}">
                      <a16:colId xmlns:a16="http://schemas.microsoft.com/office/drawing/2014/main" val="4069861121"/>
                    </a:ext>
                  </a:extLst>
                </a:gridCol>
                <a:gridCol w="1676400">
                  <a:extLst>
                    <a:ext uri="{9D8B030D-6E8A-4147-A177-3AD203B41FA5}">
                      <a16:colId xmlns:a16="http://schemas.microsoft.com/office/drawing/2014/main" val="2821878920"/>
                    </a:ext>
                  </a:extLst>
                </a:gridCol>
              </a:tblGrid>
              <a:tr h="1298252">
                <a:tc>
                  <a:txBody>
                    <a:bodyPr/>
                    <a:lstStyle/>
                    <a:p>
                      <a:pPr algn="ctr" fontAlgn="ctr"/>
                      <a:r>
                        <a:rPr lang="en-US" sz="2000" u="none" strike="noStrike" dirty="0">
                          <a:effectLst/>
                        </a:rPr>
                        <a:t>Active Sections by Modality</a:t>
                      </a:r>
                      <a:endParaRPr lang="en-US" sz="2000" b="1" i="0" u="none" strike="noStrike" dirty="0">
                        <a:solidFill>
                          <a:srgbClr val="000000"/>
                        </a:solidFill>
                        <a:effectLst/>
                        <a:latin typeface="Calibri" panose="020F0502020204030204" pitchFamily="34" charset="0"/>
                      </a:endParaRPr>
                    </a:p>
                  </a:txBody>
                  <a:tcPr marL="6350" marR="6350" marT="6350" marB="0" anchor="ctr">
                    <a:solidFill>
                      <a:srgbClr val="006342"/>
                    </a:solidFill>
                  </a:tcPr>
                </a:tc>
                <a:tc>
                  <a:txBody>
                    <a:bodyPr/>
                    <a:lstStyle/>
                    <a:p>
                      <a:pPr algn="ctr" fontAlgn="ctr"/>
                      <a:r>
                        <a:rPr lang="en-US" sz="2000" u="none" strike="noStrike" dirty="0">
                          <a:effectLst/>
                        </a:rPr>
                        <a:t># Sections</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dirty="0">
                          <a:effectLst/>
                        </a:rPr>
                        <a:t>% of Active Sections</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dirty="0">
                          <a:effectLst/>
                        </a:rPr>
                        <a:t>Median Class Size</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a:effectLst/>
                        </a:rPr>
                        <a:t>Average Class Size</a:t>
                      </a:r>
                      <a:endParaRPr lang="en-US" sz="2000" b="1" i="0" u="none" strike="noStrike">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extLst>
                  <a:ext uri="{0D108BD9-81ED-4DB2-BD59-A6C34878D82A}">
                    <a16:rowId xmlns:a16="http://schemas.microsoft.com/office/drawing/2014/main" val="1209675830"/>
                  </a:ext>
                </a:extLst>
              </a:tr>
              <a:tr h="572112">
                <a:tc>
                  <a:txBody>
                    <a:bodyPr/>
                    <a:lstStyle/>
                    <a:p>
                      <a:pPr algn="ctr" fontAlgn="b"/>
                      <a:r>
                        <a:rPr lang="en-US" sz="1600" u="none" strike="noStrike" dirty="0">
                          <a:effectLst/>
                        </a:rPr>
                        <a:t>COVID Synchronous </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229</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52%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17</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19</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640877"/>
                  </a:ext>
                </a:extLst>
              </a:tr>
              <a:tr h="572112">
                <a:tc>
                  <a:txBody>
                    <a:bodyPr/>
                    <a:lstStyle/>
                    <a:p>
                      <a:pPr algn="ctr" fontAlgn="b"/>
                      <a:r>
                        <a:rPr lang="en-US" sz="1600" u="none" strike="noStrike" dirty="0">
                          <a:effectLst/>
                        </a:rPr>
                        <a:t>Face to Face</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28</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6%</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13</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47675"/>
                  </a:ext>
                </a:extLst>
              </a:tr>
              <a:tr h="572112">
                <a:tc>
                  <a:txBody>
                    <a:bodyPr/>
                    <a:lstStyle/>
                    <a:p>
                      <a:pPr algn="ctr" fontAlgn="b"/>
                      <a:r>
                        <a:rPr lang="en-US" sz="1600" u="none" strike="noStrike" dirty="0">
                          <a:effectLst/>
                        </a:rPr>
                        <a:t>Hybrid</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10</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13</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15</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7459819"/>
                  </a:ext>
                </a:extLst>
              </a:tr>
              <a:tr h="550107">
                <a:tc>
                  <a:txBody>
                    <a:bodyPr/>
                    <a:lstStyle/>
                    <a:p>
                      <a:pPr algn="ctr" fontAlgn="b"/>
                      <a:r>
                        <a:rPr lang="en-US" sz="1600" u="none" strike="noStrike" dirty="0">
                          <a:effectLst/>
                        </a:rPr>
                        <a:t>HyFlex</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5</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15</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670166"/>
                  </a:ext>
                </a:extLst>
              </a:tr>
              <a:tr h="550107">
                <a:tc>
                  <a:txBody>
                    <a:bodyPr/>
                    <a:lstStyle/>
                    <a:p>
                      <a:pPr algn="ctr" fontAlgn="b"/>
                      <a:r>
                        <a:rPr lang="en-US" sz="1600" u="none" strike="noStrike" dirty="0">
                          <a:effectLst/>
                        </a:rPr>
                        <a:t>Online (asynchronous)</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167</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38%</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18</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21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24192"/>
                  </a:ext>
                </a:extLst>
              </a:tr>
            </a:tbl>
          </a:graphicData>
        </a:graphic>
      </p:graphicFrame>
    </p:spTree>
    <p:extLst>
      <p:ext uri="{BB962C8B-B14F-4D97-AF65-F5344CB8AC3E}">
        <p14:creationId xmlns:p14="http://schemas.microsoft.com/office/powerpoint/2010/main" val="2423397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67" y="507124"/>
            <a:ext cx="5928439" cy="970450"/>
          </a:xfrm>
        </p:spPr>
        <p:txBody>
          <a:bodyPr>
            <a:normAutofit fontScale="90000"/>
          </a:bodyPr>
          <a:lstStyle/>
          <a:p>
            <a:r>
              <a:rPr lang="en-US" dirty="0" smtClean="0"/>
              <a:t>Course Conflicts by Time Block </a:t>
            </a:r>
            <a:r>
              <a:rPr lang="en-US" sz="2700" dirty="0" smtClean="0"/>
              <a:t>(synchronous sections as of Fall 2020)</a:t>
            </a:r>
            <a:endParaRPr lang="en-US" sz="2700" dirty="0"/>
          </a:p>
        </p:txBody>
      </p:sp>
      <p:graphicFrame>
        <p:nvGraphicFramePr>
          <p:cNvPr id="4" name="Object 3"/>
          <p:cNvGraphicFramePr>
            <a:graphicFrameLocks noChangeAspect="1"/>
          </p:cNvGraphicFramePr>
          <p:nvPr>
            <p:extLst>
              <p:ext uri="{D42A27DB-BD31-4B8C-83A1-F6EECF244321}">
                <p14:modId xmlns:p14="http://schemas.microsoft.com/office/powerpoint/2010/main" val="2637822992"/>
              </p:ext>
            </p:extLst>
          </p:nvPr>
        </p:nvGraphicFramePr>
        <p:xfrm>
          <a:off x="7239328" y="230079"/>
          <a:ext cx="4476750" cy="6429375"/>
        </p:xfrm>
        <a:graphic>
          <a:graphicData uri="http://schemas.openxmlformats.org/presentationml/2006/ole">
            <mc:AlternateContent xmlns:mc="http://schemas.openxmlformats.org/markup-compatibility/2006">
              <mc:Choice xmlns:v="urn:schemas-microsoft-com:vml" Requires="v">
                <p:oleObj spid="_x0000_s2137" name="Worksheet" r:id="rId3" imgW="4476676" imgH="6429375" progId="Excel.Sheet.12">
                  <p:embed/>
                </p:oleObj>
              </mc:Choice>
              <mc:Fallback>
                <p:oleObj name="Worksheet" r:id="rId3" imgW="4476676" imgH="6429375" progId="Excel.Sheet.12">
                  <p:embed/>
                  <p:pic>
                    <p:nvPicPr>
                      <p:cNvPr id="0" name=""/>
                      <p:cNvPicPr/>
                      <p:nvPr/>
                    </p:nvPicPr>
                    <p:blipFill>
                      <a:blip r:embed="rId4"/>
                      <a:stretch>
                        <a:fillRect/>
                      </a:stretch>
                    </p:blipFill>
                    <p:spPr>
                      <a:xfrm>
                        <a:off x="7239328" y="230079"/>
                        <a:ext cx="4476750" cy="6429375"/>
                      </a:xfrm>
                      <a:prstGeom prst="rect">
                        <a:avLst/>
                      </a:prstGeom>
                    </p:spPr>
                  </p:pic>
                </p:oleObj>
              </mc:Fallback>
            </mc:AlternateContent>
          </a:graphicData>
        </a:graphic>
      </p:graphicFrame>
      <p:sp>
        <p:nvSpPr>
          <p:cNvPr id="5" name="TextBox 4"/>
          <p:cNvSpPr txBox="1"/>
          <p:nvPr/>
        </p:nvSpPr>
        <p:spPr>
          <a:xfrm>
            <a:off x="606368" y="1805152"/>
            <a:ext cx="5289936" cy="2862322"/>
          </a:xfrm>
          <a:prstGeom prst="rect">
            <a:avLst/>
          </a:prstGeom>
          <a:noFill/>
        </p:spPr>
        <p:txBody>
          <a:bodyPr wrap="square" rtlCol="0">
            <a:spAutoFit/>
          </a:bodyPr>
          <a:lstStyle/>
          <a:p>
            <a:r>
              <a:rPr lang="en-US" u="sng" dirty="0" smtClean="0"/>
              <a:t>Key Takeaways</a:t>
            </a:r>
            <a:r>
              <a:rPr lang="en-US" dirty="0"/>
              <a:t>:</a:t>
            </a:r>
          </a:p>
          <a:p>
            <a:pPr marL="285750" lvl="0" indent="-285750">
              <a:buFont typeface="Arial" panose="020B0604020202020204" pitchFamily="34" charset="0"/>
              <a:buChar char="•"/>
            </a:pPr>
            <a:r>
              <a:rPr lang="en-US" dirty="0"/>
              <a:t>“Crossing” days (e.g., MTWR) leads to more opportunity to conflict with other </a:t>
            </a:r>
            <a:r>
              <a:rPr lang="en-US" dirty="0" smtClean="0"/>
              <a:t>courses</a:t>
            </a:r>
          </a:p>
          <a:p>
            <a:pPr marL="285750" lvl="0" indent="-285750">
              <a:buFont typeface="Arial" panose="020B0604020202020204" pitchFamily="34" charset="0"/>
              <a:buChar char="•"/>
            </a:pPr>
            <a:r>
              <a:rPr lang="en-US" dirty="0" smtClean="0"/>
              <a:t>Late start (short) courses </a:t>
            </a:r>
            <a:r>
              <a:rPr lang="en-US" dirty="0"/>
              <a:t>have greater impacts on student’s schedules than normal length </a:t>
            </a:r>
            <a:r>
              <a:rPr lang="en-US" dirty="0" smtClean="0"/>
              <a:t>courses</a:t>
            </a:r>
          </a:p>
          <a:p>
            <a:pPr marL="285750" lvl="0" indent="-285750">
              <a:buFont typeface="Arial" panose="020B0604020202020204" pitchFamily="34" charset="0"/>
              <a:buChar char="•"/>
            </a:pPr>
            <a:r>
              <a:rPr lang="en-US" dirty="0" smtClean="0"/>
              <a:t>Single </a:t>
            </a:r>
            <a:r>
              <a:rPr lang="en-US" dirty="0"/>
              <a:t>day courses are better scheduled in the afternoon or evening, if we don’t want to block a majority of sections offered in a given </a:t>
            </a:r>
            <a:r>
              <a:rPr lang="en-US" dirty="0" smtClean="0"/>
              <a:t>semester</a:t>
            </a:r>
          </a:p>
          <a:p>
            <a:pPr marL="285750" lvl="0" indent="-285750">
              <a:buFont typeface="Arial" panose="020B0604020202020204" pitchFamily="34" charset="0"/>
              <a:buChar char="•"/>
            </a:pPr>
            <a:r>
              <a:rPr lang="en-US" dirty="0" smtClean="0"/>
              <a:t>These </a:t>
            </a:r>
            <a:r>
              <a:rPr lang="en-US" dirty="0"/>
              <a:t>conflicts are amplified when we have more densely scheduled times of day</a:t>
            </a:r>
          </a:p>
        </p:txBody>
      </p:sp>
    </p:spTree>
    <p:extLst>
      <p:ext uri="{BB962C8B-B14F-4D97-AF65-F5344CB8AC3E}">
        <p14:creationId xmlns:p14="http://schemas.microsoft.com/office/powerpoint/2010/main" val="4162348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36" y="420277"/>
            <a:ext cx="10256074" cy="970450"/>
          </a:xfrm>
        </p:spPr>
        <p:txBody>
          <a:bodyPr>
            <a:normAutofit fontScale="90000"/>
          </a:bodyPr>
          <a:lstStyle/>
          <a:p>
            <a:r>
              <a:rPr lang="en-US" dirty="0" smtClean="0"/>
              <a:t>Subjects with the most conflicts (as of spring 2021)</a:t>
            </a: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4231980542"/>
              </p:ext>
            </p:extLst>
          </p:nvPr>
        </p:nvGraphicFramePr>
        <p:xfrm>
          <a:off x="1458310" y="1537137"/>
          <a:ext cx="9475077" cy="4390700"/>
        </p:xfrm>
        <a:graphic>
          <a:graphicData uri="http://schemas.openxmlformats.org/drawingml/2006/table">
            <a:tbl>
              <a:tblPr firstRow="1" firstCol="1" bandRow="1">
                <a:tableStyleId>{F5AB1C69-6EDB-4FF4-983F-18BD219EF322}</a:tableStyleId>
              </a:tblPr>
              <a:tblGrid>
                <a:gridCol w="1432572">
                  <a:extLst>
                    <a:ext uri="{9D8B030D-6E8A-4147-A177-3AD203B41FA5}">
                      <a16:colId xmlns:a16="http://schemas.microsoft.com/office/drawing/2014/main" val="4183406963"/>
                    </a:ext>
                  </a:extLst>
                </a:gridCol>
                <a:gridCol w="1884962">
                  <a:extLst>
                    <a:ext uri="{9D8B030D-6E8A-4147-A177-3AD203B41FA5}">
                      <a16:colId xmlns:a16="http://schemas.microsoft.com/office/drawing/2014/main" val="3455643944"/>
                    </a:ext>
                  </a:extLst>
                </a:gridCol>
                <a:gridCol w="1683900">
                  <a:extLst>
                    <a:ext uri="{9D8B030D-6E8A-4147-A177-3AD203B41FA5}">
                      <a16:colId xmlns:a16="http://schemas.microsoft.com/office/drawing/2014/main" val="1470974795"/>
                    </a:ext>
                  </a:extLst>
                </a:gridCol>
                <a:gridCol w="1709032">
                  <a:extLst>
                    <a:ext uri="{9D8B030D-6E8A-4147-A177-3AD203B41FA5}">
                      <a16:colId xmlns:a16="http://schemas.microsoft.com/office/drawing/2014/main" val="3873475260"/>
                    </a:ext>
                  </a:extLst>
                </a:gridCol>
                <a:gridCol w="1055579">
                  <a:extLst>
                    <a:ext uri="{9D8B030D-6E8A-4147-A177-3AD203B41FA5}">
                      <a16:colId xmlns:a16="http://schemas.microsoft.com/office/drawing/2014/main" val="2731286749"/>
                    </a:ext>
                  </a:extLst>
                </a:gridCol>
                <a:gridCol w="1709032">
                  <a:extLst>
                    <a:ext uri="{9D8B030D-6E8A-4147-A177-3AD203B41FA5}">
                      <a16:colId xmlns:a16="http://schemas.microsoft.com/office/drawing/2014/main" val="2630679613"/>
                    </a:ext>
                  </a:extLst>
                </a:gridCol>
              </a:tblGrid>
              <a:tr h="439070">
                <a:tc>
                  <a:txBody>
                    <a:bodyPr/>
                    <a:lstStyle/>
                    <a:p>
                      <a:pPr marL="0" marR="0" algn="ctr">
                        <a:spcBef>
                          <a:spcPts val="0"/>
                        </a:spcBef>
                        <a:spcAft>
                          <a:spcPts val="0"/>
                        </a:spcAft>
                      </a:pPr>
                      <a:r>
                        <a:rPr lang="en-US" sz="1600" dirty="0">
                          <a:effectLst/>
                        </a:rPr>
                        <a:t>Subject</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Start Time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End time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Schedule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Units</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Conflicts</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518742500"/>
                  </a:ext>
                </a:extLst>
              </a:tr>
              <a:tr h="439070">
                <a:tc>
                  <a:txBody>
                    <a:bodyPr/>
                    <a:lstStyle/>
                    <a:p>
                      <a:pPr marL="0" marR="0" algn="ctr">
                        <a:spcBef>
                          <a:spcPts val="0"/>
                        </a:spcBef>
                        <a:spcAft>
                          <a:spcPts val="0"/>
                        </a:spcAft>
                      </a:pPr>
                      <a:r>
                        <a:rPr lang="en-US" sz="1600" dirty="0">
                          <a:effectLst/>
                        </a:rPr>
                        <a:t>ESL</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dirty="0">
                          <a:effectLst/>
                        </a:rPr>
                        <a:t>910</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1225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4143616183"/>
                  </a:ext>
                </a:extLst>
              </a:tr>
              <a:tr h="439070">
                <a:tc>
                  <a:txBody>
                    <a:bodyPr/>
                    <a:lstStyle/>
                    <a:p>
                      <a:pPr marL="0" marR="0" algn="ctr">
                        <a:spcBef>
                          <a:spcPts val="0"/>
                        </a:spcBef>
                        <a:spcAft>
                          <a:spcPts val="0"/>
                        </a:spcAft>
                      </a:pPr>
                      <a:r>
                        <a:rPr lang="en-US" sz="1600" dirty="0">
                          <a:effectLst/>
                        </a:rPr>
                        <a:t>ESL</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945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1200</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T</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68</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56493404"/>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935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1040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MTWR</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64</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688697304"/>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945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63</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568990156"/>
                  </a:ext>
                </a:extLst>
              </a:tr>
              <a:tr h="439070">
                <a:tc>
                  <a:txBody>
                    <a:bodyPr/>
                    <a:lstStyle/>
                    <a:p>
                      <a:pPr marL="0" marR="0" algn="ctr">
                        <a:spcBef>
                          <a:spcPts val="0"/>
                        </a:spcBef>
                        <a:spcAft>
                          <a:spcPts val="0"/>
                        </a:spcAft>
                      </a:pPr>
                      <a:r>
                        <a:rPr lang="en-US" sz="1600" dirty="0">
                          <a:effectLst/>
                        </a:rPr>
                        <a:t>VARS</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1810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1925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MTWRF</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53</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753115165"/>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1010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1120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MWF</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012854882"/>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1110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1215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48</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618110541"/>
                  </a:ext>
                </a:extLst>
              </a:tr>
              <a:tr h="439070">
                <a:tc>
                  <a:txBody>
                    <a:bodyPr/>
                    <a:lstStyle/>
                    <a:p>
                      <a:pPr marL="0" marR="0" algn="ctr">
                        <a:spcBef>
                          <a:spcPts val="0"/>
                        </a:spcBef>
                        <a:spcAft>
                          <a:spcPts val="0"/>
                        </a:spcAft>
                      </a:pPr>
                      <a:r>
                        <a:rPr lang="en-US" sz="1600" dirty="0">
                          <a:effectLst/>
                        </a:rPr>
                        <a:t>INTD</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W</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956293404"/>
                  </a:ext>
                </a:extLst>
              </a:tr>
              <a:tr h="439070">
                <a:tc>
                  <a:txBody>
                    <a:bodyPr/>
                    <a:lstStyle/>
                    <a:p>
                      <a:pPr marL="0" marR="0" algn="ctr">
                        <a:spcBef>
                          <a:spcPts val="0"/>
                        </a:spcBef>
                        <a:spcAft>
                          <a:spcPts val="0"/>
                        </a:spcAft>
                      </a:pPr>
                      <a:r>
                        <a:rPr lang="en-US" sz="1600" dirty="0">
                          <a:effectLst/>
                        </a:rPr>
                        <a:t>FASH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W</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40772871"/>
                  </a:ext>
                </a:extLst>
              </a:tr>
            </a:tbl>
          </a:graphicData>
        </a:graphic>
      </p:graphicFrame>
    </p:spTree>
    <p:extLst>
      <p:ext uri="{BB962C8B-B14F-4D97-AF65-F5344CB8AC3E}">
        <p14:creationId xmlns:p14="http://schemas.microsoft.com/office/powerpoint/2010/main" val="1361793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986" y="488731"/>
            <a:ext cx="10555014" cy="5975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9823360"/>
              </p:ext>
            </p:extLst>
          </p:nvPr>
        </p:nvGraphicFramePr>
        <p:xfrm>
          <a:off x="874986" y="488731"/>
          <a:ext cx="10555012" cy="5975127"/>
        </p:xfrm>
        <a:graphic>
          <a:graphicData uri="http://schemas.openxmlformats.org/drawingml/2006/table">
            <a:tbl>
              <a:tblPr firstRow="1" firstCol="1" bandRow="1"/>
              <a:tblGrid>
                <a:gridCol w="1371196">
                  <a:extLst>
                    <a:ext uri="{9D8B030D-6E8A-4147-A177-3AD203B41FA5}">
                      <a16:colId xmlns:a16="http://schemas.microsoft.com/office/drawing/2014/main" val="3876322604"/>
                    </a:ext>
                  </a:extLst>
                </a:gridCol>
                <a:gridCol w="765318">
                  <a:extLst>
                    <a:ext uri="{9D8B030D-6E8A-4147-A177-3AD203B41FA5}">
                      <a16:colId xmlns:a16="http://schemas.microsoft.com/office/drawing/2014/main" val="2264835179"/>
                    </a:ext>
                  </a:extLst>
                </a:gridCol>
                <a:gridCol w="765318">
                  <a:extLst>
                    <a:ext uri="{9D8B030D-6E8A-4147-A177-3AD203B41FA5}">
                      <a16:colId xmlns:a16="http://schemas.microsoft.com/office/drawing/2014/main" val="3793588609"/>
                    </a:ext>
                  </a:extLst>
                </a:gridCol>
                <a:gridCol w="765318">
                  <a:extLst>
                    <a:ext uri="{9D8B030D-6E8A-4147-A177-3AD203B41FA5}">
                      <a16:colId xmlns:a16="http://schemas.microsoft.com/office/drawing/2014/main" val="2310613564"/>
                    </a:ext>
                  </a:extLst>
                </a:gridCol>
                <a:gridCol w="765318">
                  <a:extLst>
                    <a:ext uri="{9D8B030D-6E8A-4147-A177-3AD203B41FA5}">
                      <a16:colId xmlns:a16="http://schemas.microsoft.com/office/drawing/2014/main" val="496696825"/>
                    </a:ext>
                  </a:extLst>
                </a:gridCol>
                <a:gridCol w="765318">
                  <a:extLst>
                    <a:ext uri="{9D8B030D-6E8A-4147-A177-3AD203B41FA5}">
                      <a16:colId xmlns:a16="http://schemas.microsoft.com/office/drawing/2014/main" val="2417429307"/>
                    </a:ext>
                  </a:extLst>
                </a:gridCol>
                <a:gridCol w="765318">
                  <a:extLst>
                    <a:ext uri="{9D8B030D-6E8A-4147-A177-3AD203B41FA5}">
                      <a16:colId xmlns:a16="http://schemas.microsoft.com/office/drawing/2014/main" val="3986899384"/>
                    </a:ext>
                  </a:extLst>
                </a:gridCol>
                <a:gridCol w="765318">
                  <a:extLst>
                    <a:ext uri="{9D8B030D-6E8A-4147-A177-3AD203B41FA5}">
                      <a16:colId xmlns:a16="http://schemas.microsoft.com/office/drawing/2014/main" val="1870065360"/>
                    </a:ext>
                  </a:extLst>
                </a:gridCol>
                <a:gridCol w="765318">
                  <a:extLst>
                    <a:ext uri="{9D8B030D-6E8A-4147-A177-3AD203B41FA5}">
                      <a16:colId xmlns:a16="http://schemas.microsoft.com/office/drawing/2014/main" val="149203961"/>
                    </a:ext>
                  </a:extLst>
                </a:gridCol>
                <a:gridCol w="765318">
                  <a:extLst>
                    <a:ext uri="{9D8B030D-6E8A-4147-A177-3AD203B41FA5}">
                      <a16:colId xmlns:a16="http://schemas.microsoft.com/office/drawing/2014/main" val="3650808073"/>
                    </a:ext>
                  </a:extLst>
                </a:gridCol>
                <a:gridCol w="765318">
                  <a:extLst>
                    <a:ext uri="{9D8B030D-6E8A-4147-A177-3AD203B41FA5}">
                      <a16:colId xmlns:a16="http://schemas.microsoft.com/office/drawing/2014/main" val="2660020364"/>
                    </a:ext>
                  </a:extLst>
                </a:gridCol>
                <a:gridCol w="765318">
                  <a:extLst>
                    <a:ext uri="{9D8B030D-6E8A-4147-A177-3AD203B41FA5}">
                      <a16:colId xmlns:a16="http://schemas.microsoft.com/office/drawing/2014/main" val="3522324928"/>
                    </a:ext>
                  </a:extLst>
                </a:gridCol>
                <a:gridCol w="765318">
                  <a:extLst>
                    <a:ext uri="{9D8B030D-6E8A-4147-A177-3AD203B41FA5}">
                      <a16:colId xmlns:a16="http://schemas.microsoft.com/office/drawing/2014/main" val="1648249834"/>
                    </a:ext>
                  </a:extLst>
                </a:gridCol>
              </a:tblGrid>
              <a:tr h="357210">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Average conflicts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MW</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TR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W</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MTWR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MWF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MTWRF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TWF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8483663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DF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1F9"/>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279165"/>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0B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FB2"/>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B5E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12885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DE2"/>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80839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0B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B68B"/>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80</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46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19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9F6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9F6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76</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C7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2D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BEE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53417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46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93293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EB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9455"/>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339116"/>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1C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7D8"/>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40</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3B9"/>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DB"/>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C7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945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8C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8E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053180"/>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CC7"/>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AC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422771"/>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D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B08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27507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33</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8"/>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93116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A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1C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FB2"/>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4A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B5E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48204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45282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CF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F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AF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8C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81348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23</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DA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6141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1410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CF0"/>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8E8"/>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8E8"/>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3"/>
                    </a:solidFill>
                  </a:tcPr>
                </a:tc>
                <a:extLst>
                  <a:ext uri="{0D108BD9-81ED-4DB2-BD59-A6C34878D82A}">
                    <a16:rowId xmlns:a16="http://schemas.microsoft.com/office/drawing/2014/main" val="11771499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1440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4E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570315"/>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6E7"/>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AF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6980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95152"/>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AFD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608129"/>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5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70717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8E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509176"/>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CE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30526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3005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AFD"/>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7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0EB"/>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974490"/>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FB"/>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EF1"/>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1EC"/>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41221"/>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1910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81281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2010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5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968497"/>
                  </a:ext>
                </a:extLst>
              </a:tr>
              <a:tr h="357210">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Count of sections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19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1</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91787227"/>
                  </a:ext>
                </a:extLst>
              </a:tr>
            </a:tbl>
          </a:graphicData>
        </a:graphic>
      </p:graphicFrame>
    </p:spTree>
    <p:extLst>
      <p:ext uri="{BB962C8B-B14F-4D97-AF65-F5344CB8AC3E}">
        <p14:creationId xmlns:p14="http://schemas.microsoft.com/office/powerpoint/2010/main" val="3646831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
        <p:nvSpPr>
          <p:cNvPr id="4" name="TextBox 3"/>
          <p:cNvSpPr txBox="1"/>
          <p:nvPr/>
        </p:nvSpPr>
        <p:spPr>
          <a:xfrm>
            <a:off x="4642945" y="4769068"/>
            <a:ext cx="2137316" cy="369332"/>
          </a:xfrm>
          <a:prstGeom prst="rect">
            <a:avLst/>
          </a:prstGeom>
          <a:noFill/>
        </p:spPr>
        <p:txBody>
          <a:bodyPr wrap="none" rtlCol="0">
            <a:spAutoFit/>
          </a:bodyPr>
          <a:lstStyle/>
          <a:p>
            <a:r>
              <a:rPr lang="en-US" dirty="0" smtClean="0"/>
              <a:t>Who will report out?</a:t>
            </a:r>
            <a:endParaRPr lang="en-US" dirty="0"/>
          </a:p>
        </p:txBody>
      </p:sp>
    </p:spTree>
    <p:extLst>
      <p:ext uri="{BB962C8B-B14F-4D97-AF65-F5344CB8AC3E}">
        <p14:creationId xmlns:p14="http://schemas.microsoft.com/office/powerpoint/2010/main" val="3493908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GROUPS:  REPORT OUT</a:t>
            </a:r>
          </a:p>
        </p:txBody>
      </p:sp>
      <p:sp>
        <p:nvSpPr>
          <p:cNvPr id="3" name="Text Placeholder 2"/>
          <p:cNvSpPr>
            <a:spLocks noGrp="1"/>
          </p:cNvSpPr>
          <p:nvPr>
            <p:ph type="body" idx="1"/>
          </p:nvPr>
        </p:nvSpPr>
        <p:spPr/>
        <p:txBody>
          <a:bodyPr/>
          <a:lstStyle/>
          <a:p>
            <a:r>
              <a:rPr lang="en-US" dirty="0" smtClean="0"/>
              <a:t>2:00 </a:t>
            </a:r>
            <a:r>
              <a:rPr lang="en-US" dirty="0"/>
              <a:t>– </a:t>
            </a:r>
            <a:r>
              <a:rPr lang="en-US" dirty="0" smtClean="0"/>
              <a:t>2:30 </a:t>
            </a:r>
            <a:r>
              <a:rPr lang="en-US" dirty="0"/>
              <a:t>pm</a:t>
            </a:r>
          </a:p>
        </p:txBody>
      </p:sp>
    </p:spTree>
    <p:extLst>
      <p:ext uri="{BB962C8B-B14F-4D97-AF65-F5344CB8AC3E}">
        <p14:creationId xmlns:p14="http://schemas.microsoft.com/office/powerpoint/2010/main" val="9769894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Text Placeholder 2"/>
          <p:cNvSpPr>
            <a:spLocks noGrp="1"/>
          </p:cNvSpPr>
          <p:nvPr>
            <p:ph type="body" idx="1"/>
          </p:nvPr>
        </p:nvSpPr>
        <p:spPr/>
        <p:txBody>
          <a:bodyPr/>
          <a:lstStyle/>
          <a:p>
            <a:r>
              <a:rPr lang="en-US" dirty="0"/>
              <a:t>2:30 – 2:45 pm</a:t>
            </a:r>
          </a:p>
        </p:txBody>
      </p:sp>
    </p:spTree>
    <p:extLst>
      <p:ext uri="{BB962C8B-B14F-4D97-AF65-F5344CB8AC3E}">
        <p14:creationId xmlns:p14="http://schemas.microsoft.com/office/powerpoint/2010/main" val="4202412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Retreat Synthesis and Next Steps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6252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Retreat Evaluation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8240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Retreat Closure</a:t>
            </a:r>
          </a:p>
        </p:txBody>
      </p:sp>
    </p:spTree>
    <p:extLst>
      <p:ext uri="{BB962C8B-B14F-4D97-AF65-F5344CB8AC3E}">
        <p14:creationId xmlns:p14="http://schemas.microsoft.com/office/powerpoint/2010/main" val="32406463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B983865_32B5_4447_9FE6_26A770C01DEB&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93B088B_18D4_4E04_B8C8_8FA951129013&quot;,&quot;SourceFullName&quot;:&quot;C:\\Users\\engelk\\Dropbox (SMCCD)\\PRIE - Canada College\\Scorecard\\20-21 Scorecard\\College Scorecard Metrics_20-21_2021-8-5.xlsx&quot;,&quot;LastUpdate&quot;:&quot;2021-08-11 9:11 PM&quot;,&quot;UpdatedBy&quot;:&quot;engelk&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BF18537_2BA6_43B0_A836_18D3BCC535BA&quot;,&quot;SourceFullName&quot;:&quot;C:\\Users\\engelk\\Dropbox (SMCCD)\\PRIE - Canada College\\Scorecard\\20-21 Scorecard\\College Scorecard Metrics_20-21_2021-8-5.xlsx&quot;,&quot;LastUpdate&quot;:&quot;2021-08-12 8:54 AM&quot;,&quot;UpdatedBy&quot;:&quot;engelk&quot;,&quot;IsLinked&quot;:false,&quot;IsBrokenLink&quot;:false,&quot;Type&quot;:1}"/>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8BB134B_8F51_41AC_9DFC_DF5267D1BB0E&quot;,&quot;SourceFullName&quot;:&quot;C:\\Users\\engelk\\Dropbox (SMCCD)\\PRIE - Canada College\\Scorecard\\20-21 Scorecard\\College Scorecard Metrics_20-21_2021-8-5.xlsx&quot;,&quot;LastUpdate&quot;:&quot;2021-08-11 2:58 PM&quot;,&quot;UpdatedBy&quot;:&quot;engelk&quot;,&quot;IsLinked&quot;:false,&quot;IsBrokenLink&quot;:false,&quot;Type&quot;:1}"/>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1E37F7B_4D6C_467A_9924_4CC5B71B2EB6&quot;,&quot;SourceFullName&quot;:&quot;C:\\Users\\engelk\\Dropbox (SMCCD)\\PRIE - Canada College\\Scorecard\\20-21 Scorecard\\College Scorecard Metrics_20-21_2021-8-5.xlsx&quot;,&quot;LastUpdate&quot;:&quot;2021-08-11 2:59 PM&quot;,&quot;UpdatedBy&quot;:&quot;engelk&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4FEC6C4_B21C_446F_B84A_98BBD4EB4892&quot;,&quot;SourceFullName&quot;:&quot;C:\\Users\\engelk\\Dropbox (SMCCD)\\PRIE - Canada College\\Scorecard\\20-21 Scorecard\\College Scorecard Metrics_20-21_2021-8-5.xlsx&quot;,&quot;LastUpdate&quot;:&quot;2021-08-12 5:33 AM&quot;,&quot;UpdatedBy&quot;:&quot;engelk&quot;,&quot;IsLinked&quot;:false,&quot;IsBrokenLink&quot;:false,&quot;Type&quot;:1}"/>
</p:tagLst>
</file>

<file path=ppt/tags/tag1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14E9267_88B9_4935_904A_9C836CCB3AEF&quot;,&quot;SourceFullName&quot;:&quot;https://smccd-my.sharepoint.com/personal/engelk_smccd_edu/Documents/Management - Cabinet/Leadership Retreat July 2021/Data for Retreat/SSSP_Educational_Plan_Tracking (1).xlsx&quot;,&quot;LastUpdate&quot;:&quot;2021-08-12 6:02 AM&quot;,&quot;UpdatedBy&quot;:&quot;engelk&quot;,&quot;IsLinked&quot;:false,&quot;IsBrokenLink&quot;:false,&quot;Type&quot;:1}"/>
</p:tagLst>
</file>

<file path=ppt/tags/tag1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166B2BA_2760_492E_8771_40E011AB44A3&quot;,&quot;SourceFullName&quot;:&quot;C:\\Users\\engelk\\Dropbox (SMCCD)\\PRIE - Canada College\\Scorecard\\20-21 Scorecard\\College Scorecard Metrics_20-21_2021-8-5.xlsx&quot;,&quot;LastUpdate&quot;:&quot;2021-08-11 8:34 PM&quot;,&quot;UpdatedBy&quot;:&quot;engelk&quot;,&quot;IsLinked&quot;:false,&quot;IsBrokenLink&quot;:false,&quot;Type&quot;:1}"/>
</p:tagLst>
</file>

<file path=ppt/tags/tag1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F39D6FA_BE38_4F8A_B41E_28A84F0540D0&quot;,&quot;SourceFullName&quot;:&quot;C:\\Users\\engelk\\Dropbox (SMCCD)\\PRIE - Canada College\\Scorecard\\20-21 Scorecard\\College Scorecard Metrics_20-21_2021-8-5.xlsx&quot;,&quot;LastUpdate&quot;:&quot;2021-08-11 9:45 PM&quot;,&quot;UpdatedBy&quot;:&quot;engelk&quot;,&quot;IsLinked&quot;:false,&quot;IsBrokenLink&quot;:false,&quot;Type&quot;:1}"/>
</p:tagLst>
</file>

<file path=ppt/tags/tag1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E5C992E_C9C5_4F2D_991A_4E7B8962CCB4&quot;,&quot;SourceFullName&quot;:&quot;C:\\Users\\engelk\\Dropbox (SMCCD)\\PRIE - Canada College\\Scorecard\\20-21 Scorecard\\College Scorecard Metrics_20-21_2021-8-5.xlsx&quot;,&quot;LastUpdate&quot;:&quot;2021-08-12 5:04 AM&quot;,&quot;UpdatedBy&quot;:&quot;engelk&quot;,&quot;IsLinked&quot;:false,&quot;IsBrokenLink&quot;:false,&quot;Type&quot;:1}"/>
</p:tagLst>
</file>

<file path=ppt/tags/tag1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4010C7F_BD2C_4445_9DEA_100308976573&quot;,&quot;SourceFullName&quot;:&quot;C:\\Users\\engelk\\Dropbox (SMCCD)\\PRIE - Canada College\\Scorecard\\20-21 Scorecard\\College Scorecard Metrics_20-21_2021-8-5.xlsx&quot;,&quot;LastUpdate&quot;:&quot;2021-08-11 8:01 P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515B60D_3C98_4E94_95A5_76B0D0BD98CD&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2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04A687D_AAD4_484A_AB2B_5822F8007745&quot;,&quot;SourceFullName&quot;:&quot;https://smccd-my.sharepoint.com/personal/engelk_smccd_edu/Documents/Management - Cabinet/Leadership Retreat July 2021/Data for Retreat/Scorecard_Middle_College_and_Dual_enrollment.xlsx&quot;,&quot;LastUpdate&quot;:&quot;2021-08-12 7:10 AM&quot;,&quot;UpdatedBy&quot;:&quot;engelk&quot;,&quot;IsLinked&quot;:false,&quot;IsBrokenLink&quot;:false,&quot;Type&quot;:1}"/>
</p:tagLst>
</file>

<file path=ppt/tags/tag2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B415D8E_11A8_43FA_99EB_15B8D83B13CB&quot;,&quot;SourceFullName&quot;:&quot;https://smccd-my.sharepoint.com/personal/engelk_smccd_edu/Documents/Management - Cabinet/Leadership Retreat July 2021/Data for Retreat/Scorecard_Middle_College_and_Dual_enrollment.xlsx&quot;,&quot;LastUpdate&quot;:&quot;2021-08-12 7:12 AM&quot;,&quot;UpdatedBy&quot;:&quot;engelk&quot;,&quot;IsLinked&quot;:false,&quot;IsBrokenLink&quot;:false,&quot;Type&quot;:1}"/>
</p:tagLst>
</file>

<file path=ppt/tags/tag2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C252A37_BA7A_43B4_A19D_03D2157BF1ED&quot;,&quot;SourceFullName&quot;:&quot;C:\\Users\\claxtona\\Downloads\\Enroll_and_section_by_campus_by_online_by_year.xlsx&quot;,&quot;LastUpdate&quot;:&quot;2021-08-10 11:49 AM&quot;,&quot;UpdatedBy&quot;:&quot;engelk&quot;,&quot;IsLinked&quot;:false,&quot;IsBrokenLink&quot;:false,&quot;Type&quot;:1}"/>
</p:tagLst>
</file>

<file path=ppt/tags/tag2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3BFCC67_45B8_4686_BAF3_6188BB0E71AD&quot;,&quot;SourceFullName&quot;:&quot;C:\\Users\\claxtona\\Downloads\\Enroll_and_section_by_campus_by_online_by_year.xlsx&quot;,&quot;LastUpdate&quot;:&quot;2021-08-10 11:49 AM&quot;,&quot;UpdatedBy&quot;:&quot;engelk&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5F7C7A4_F344_4AFC_9E8C_14736B40616D&quot;,&quot;SourceFullName&quot;:&quot;https://smccd-my.sharepoint.com/personal/engelk_smccd_edu/Documents/Enrollment Management/Chancellor's Cabinet Data Requests/CAN sections cancelled and added for Fall 2021 as of Aug. 9 2021.xlsx&quot;,&quot;LastUpdate&quot;:&quot;2021-08-09 2:58 PM&quot;,&quot;UpdatedBy&quot;:&quot;engelk&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7407C04_6C83_4756_9E86_4D78AEF472D8&quot;,&quot;SourceFullName&quot;:&quot;C:\\Users\\engelk\\Downloads\\SMCCD_20-Year_Enrollment_Trends (4).xlsx&quot;,&quot;LastUpdate&quot;:&quot;2021-08-11 10:39 AM&quot;,&quot;UpdatedBy&quot;:&quot;engelk&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A5C18CF_B245_4E8C_840A_2C09D0D59EB3&quot;,&quot;SourceFullName&quot;:&quot;C:\\Users\\engelk\\Dropbox (SMCCD)\\PRIE - Canada College\\Scorecard\\20-21 Scorecard\\College Scorecard Metrics_20-21_2021-8-5.xlsx&quot;,&quot;LastUpdate&quot;:&quot;2021-08-12 7:34 AM&quot;,&quot;UpdatedBy&quot;:&quot;engelk&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FB324B8_E4E1_4A4F_9A1C_80489140F0F0&quot;,&quot;SourceFullName&quot;:&quot;C:\\Users\\engelk\\AppData\\Local\\Microsoft\\Windows\\INetCache\\Content.Outlook\\DTZTF8UJ\\EnrollmentStats2019-2020.xlsx&quot;,&quot;LastUpdate&quot;:&quot;2021-08-11 8:27 AM&quot;,&quot;UpdatedBy&quot;:&quot;engelk&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0314316_51C3_4654_9CF9_C37D760887F9&quot;,&quot;SourceFullName&quot;:&quot;https://smccd-my.sharepoint.com/personal/engelk_smccd_edu/Documents/Management - Cabinet/Leadership Retreat July 2021/Data for Retreat/Average and Median Units taken by home campus fall 2019 20 21.xlsx&quot;,&quot;LastUpdate&quot;:&quot;2021-08-11 11:08 AM&quot;,&quot;UpdatedBy&quot;:&quot;engelk&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8FF54AC_A3BA_456C_8F08_DA5DC4A6CC07&quot;,&quot;SourceFullName&quot;:&quot;https://smccd-my.sharepoint.com/personal/engelk_smccd_edu/Documents/Management - Cabinet/Leadership Retreat July 2021/Data for Retreat/Average and Median Units taken by home campus fall 2019 20 21.xlsx&quot;,&quot;LastUpdate&quot;:&quot;2021-08-11 11:14 AM&quot;,&quot;UpdatedBy&quot;:&quot;engelk&quot;,&quot;IsLinked&quot;:false,&quot;IsBrokenLink&quot;:false,&quot;Type&quot;:1}"/>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7A97D0B_F2F8_43F3_8471_6226030874BE&quot;,&quot;SourceFullName&quot;:&quot;https://smccd-my.sharepoint.com/personal/engelk_smccd_edu/Documents/Admin/President's Office/President's Advisory Council/Enrollment Data for President's Advisory Council June 10 2021.xlsx&quot;,&quot;LastUpdate&quot;:&quot;2021-06-14 11:23 AM&quot;,&quot;UpdatedBy&quot;:&quot;engelk&quot;,&quot;IsLinked&quot;:false,&quot;IsBrokenLink&quot;:false,&quot;Type&quot;: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F4AFA7-6BBE-489C-9AAE-AF8A204DE0D9}">
  <ds:schemaRefs>
    <ds:schemaRef ds:uri="http://schemas.microsoft.com/sharepoint/v3/contenttype/forms"/>
  </ds:schemaRefs>
</ds:datastoreItem>
</file>

<file path=customXml/itemProps2.xml><?xml version="1.0" encoding="utf-8"?>
<ds:datastoreItem xmlns:ds="http://schemas.openxmlformats.org/officeDocument/2006/customXml" ds:itemID="{E597A901-D2BF-4C9D-BE39-54D324B94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F53EB-D3BB-4C81-9F7E-066C983F30B8}">
  <ds:schemaRefs>
    <ds:schemaRef ds:uri="bb5bbb0b-6c89-44d7-be61-0adfe653f983"/>
    <ds:schemaRef ds:uri="http://schemas.microsoft.com/office/infopath/2007/PartnerControls"/>
    <ds:schemaRef ds:uri="2bc55ecc-363e-43e9-bfac-4ba2e86f45ee"/>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Slate</Template>
  <TotalTime>12019</TotalTime>
  <Words>7028</Words>
  <Application>Microsoft Office PowerPoint</Application>
  <PresentationFormat>Widescreen</PresentationFormat>
  <Paragraphs>1391</Paragraphs>
  <Slides>99</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7" baseType="lpstr">
      <vt:lpstr>Arial</vt:lpstr>
      <vt:lpstr>Calibri</vt:lpstr>
      <vt:lpstr>Symbol</vt:lpstr>
      <vt:lpstr>Times New Roman</vt:lpstr>
      <vt:lpstr>Trebuchet MS</vt:lpstr>
      <vt:lpstr>Wingdings 2</vt:lpstr>
      <vt:lpstr>Slate</vt:lpstr>
      <vt:lpstr>Worksheet</vt:lpstr>
      <vt:lpstr>Leadership Retreat  August 12, 2021</vt:lpstr>
      <vt:lpstr>Welcome: Day 2 Objectives and Format</vt:lpstr>
      <vt:lpstr>Developing a new 5-year Educational Master Plan</vt:lpstr>
      <vt:lpstr>PowerPoint Presentation</vt:lpstr>
      <vt:lpstr>Mission and Vision</vt:lpstr>
      <vt:lpstr>Values</vt:lpstr>
      <vt:lpstr>Cañada  Ed. Master Plan Goals:</vt:lpstr>
      <vt:lpstr>Educational Master Planning Process &amp; Timeline</vt:lpstr>
      <vt:lpstr>EMP Task Force Information</vt:lpstr>
      <vt:lpstr>Educational Master Planning:  Considerations</vt:lpstr>
      <vt:lpstr>Changes in our external environment</vt:lpstr>
      <vt:lpstr>Approximately 1/3 of SMCCCD students expect to work more than 20 hours per week in Fall 2021</vt:lpstr>
      <vt:lpstr>Student anticipated work hours are directly and strongly correlated with their preference for instructional modality.  The more students anticipate working, the more likely they are to prefer taking most of their classes online.  Similarly, the less students anticipate working, the more likely they are to prefer taking most of their classes face-to-face.</vt:lpstr>
      <vt:lpstr>Students’ post-COVID course modality preferences are split between on-line and in person</vt:lpstr>
      <vt:lpstr>Students who stopped out during the pandemic</vt:lpstr>
      <vt:lpstr>We've noticed you have not re-enrolled at the San Mateo County Community Colleges (Cañada, CSM, or Skyline) during the COVID pandemic.  Could you please share your reasons for not returning?</vt:lpstr>
      <vt:lpstr>Demographic Breakdown of Students Selecting  “I prefer not to enroll in online classes”</vt:lpstr>
      <vt:lpstr>If you had both face-to-face and online/virtual options for all of the classes you might want to take, what are the three biggest obstacles to your re-enrolling at the SMCCCD Colleges next fall?</vt:lpstr>
      <vt:lpstr>What are the top 3 things the San Mateo Colleges could do to support your return to college in the future?</vt:lpstr>
      <vt:lpstr>Cañada College goals and progress toward those goals</vt:lpstr>
      <vt:lpstr>We track our progress via our newly adopted College Scorecard  as well as our  Data Dashboards </vt:lpstr>
      <vt:lpstr>District Goals</vt:lpstr>
      <vt:lpstr>Enrollment Metrics</vt:lpstr>
      <vt:lpstr>Until this term, Cañada’s headcount has been stable</vt:lpstr>
      <vt:lpstr>Enrollments continue to drop: -20%</vt:lpstr>
      <vt:lpstr>However, the number of units our students take is  extremely low</vt:lpstr>
      <vt:lpstr>During the pandemic, our home campus students are taking fewer units here at Cañada</vt:lpstr>
      <vt:lpstr>During the pandemic, more students are “swirling”</vt:lpstr>
      <vt:lpstr>A smaller share of Cañada students are seeking a degree or certificate from Cañada </vt:lpstr>
      <vt:lpstr>Fall 2020 CAN Enrolled Students by Home Campus,  Education Level &amp; Education Goal</vt:lpstr>
      <vt:lpstr>PowerPoint Presentation</vt:lpstr>
      <vt:lpstr>Access for Low Income Students</vt:lpstr>
      <vt:lpstr>Student Momentum Metrics</vt:lpstr>
      <vt:lpstr>Students completing a comprehensive Ed. Plan</vt:lpstr>
      <vt:lpstr>Part-time students less likely to complete any SEP</vt:lpstr>
      <vt:lpstr>Overall Course Completion Rates</vt:lpstr>
      <vt:lpstr>PowerPoint Presentation</vt:lpstr>
      <vt:lpstr>PowerPoint Presentation</vt:lpstr>
      <vt:lpstr>PowerPoint Presentation</vt:lpstr>
      <vt:lpstr>PowerPoint Presentation</vt:lpstr>
      <vt:lpstr>Students completing transfer level math and English within one year of enrolling</vt:lpstr>
      <vt:lpstr>Persistence</vt:lpstr>
      <vt:lpstr>Students persist from fall to spring at higher rates with the support of special programs (Promise, EOPS, College for Working Adults, ESO Adelante, Puente, COLTS)   </vt:lpstr>
      <vt:lpstr>Students are able to succeed in a higher number of units with the support of special programs (Promise, EOPS, College for Working Adults, ESO Adelante, Puente, COLTS)</vt:lpstr>
      <vt:lpstr>Completion Metrics</vt:lpstr>
      <vt:lpstr>Degree Completion</vt:lpstr>
      <vt:lpstr># of unduplicated students who earn an associate degree within </vt:lpstr>
      <vt:lpstr>Transfer Outcomes</vt:lpstr>
      <vt:lpstr>Research &amp; Evaluation</vt:lpstr>
      <vt:lpstr>Cañada College Strategic Priorities Proposed for 2021-22 </vt:lpstr>
      <vt:lpstr>PowerPoint Presentation</vt:lpstr>
      <vt:lpstr>This year we propose a focus on  “Recovery with Equity”  that, with equity and antiracism as our overarching priority, builds on and helps fully implement our existing strategic initiatives</vt:lpstr>
      <vt:lpstr>Proposed priority…</vt:lpstr>
      <vt:lpstr>Cañada College Strategic Priorities Proposed for 2021-22 </vt:lpstr>
      <vt:lpstr>Cañada College Strategic Priorities Proposed for 2021-22 </vt:lpstr>
      <vt:lpstr>Breakout Group Format</vt:lpstr>
      <vt:lpstr>BREAK</vt:lpstr>
      <vt:lpstr>BREAKOUT GROUPS (round 1)</vt:lpstr>
      <vt:lpstr>CONCURRENT SESSION #1:   Internal policies and processes</vt:lpstr>
      <vt:lpstr>Recovery with Equity:  Guidance</vt:lpstr>
      <vt:lpstr>PowerPoint Presentation</vt:lpstr>
      <vt:lpstr>District Antiracism Council</vt:lpstr>
      <vt:lpstr>CLP-led focus groups held Feb-March 2021</vt:lpstr>
      <vt:lpstr>Focus Group Recommendations</vt:lpstr>
      <vt:lpstr>Focus Group Recommendations</vt:lpstr>
      <vt:lpstr>Focus Group General Recommendations</vt:lpstr>
      <vt:lpstr>Other campus efforts</vt:lpstr>
      <vt:lpstr>Where racist policies at a college might lie…</vt:lpstr>
      <vt:lpstr>Discussion Prompts</vt:lpstr>
      <vt:lpstr>CONCURRENT SESSION #2: Guided Pathways (Part 1) Creating a Sense of Belonging &amp; Connection</vt:lpstr>
      <vt:lpstr>PowerPoint Presentation</vt:lpstr>
      <vt:lpstr>Success team: retention specialist</vt:lpstr>
      <vt:lpstr>Success team: retention specialist</vt:lpstr>
      <vt:lpstr>Retention Specialist Work Timeline:   proposed spring 2021</vt:lpstr>
      <vt:lpstr>PowerPoint Presentation</vt:lpstr>
      <vt:lpstr>Discussion Prompts</vt:lpstr>
      <vt:lpstr>BREAKOUT GROUPS:  REPORT OUT</vt:lpstr>
      <vt:lpstr>LUNCH</vt:lpstr>
      <vt:lpstr>BREAKOUT GROUPS (round 2)</vt:lpstr>
      <vt:lpstr>Cañada College Strategic Priorities Proposed for 2021-22 </vt:lpstr>
      <vt:lpstr>CONCURRENT SESSION #3:   Guided Pathways:  Pathways from K-12 to Career</vt:lpstr>
      <vt:lpstr>Currently planned dual enrollment sections</vt:lpstr>
      <vt:lpstr>Specially Admitted K-12 Students</vt:lpstr>
      <vt:lpstr>Profile of our Middle College students Fall 2021</vt:lpstr>
      <vt:lpstr>PowerPoint Presentation</vt:lpstr>
      <vt:lpstr>Discussion Prompts</vt:lpstr>
      <vt:lpstr>CONCURRENT SESSION #4: Strategic Enrollment Management</vt:lpstr>
      <vt:lpstr>Pre COVID:  % of Enrollments Online</vt:lpstr>
      <vt:lpstr>Pre-COVID: % of Course Sections Online</vt:lpstr>
      <vt:lpstr>Post-COVID Sections by Modality:  Fall 2021</vt:lpstr>
      <vt:lpstr>Course Conflicts by Time Block (synchronous sections as of Fall 2020)</vt:lpstr>
      <vt:lpstr>Subjects with the most conflicts (as of spring 2021)</vt:lpstr>
      <vt:lpstr>PowerPoint Presentation</vt:lpstr>
      <vt:lpstr>Discussion Prompts</vt:lpstr>
      <vt:lpstr>BREAKOUT GROUPS:  REPORT OUT</vt:lpstr>
      <vt:lpstr>BREAK</vt:lpstr>
      <vt:lpstr>Retreat Synthesis and Next Steps</vt:lpstr>
      <vt:lpstr>Retreat Evaluation</vt:lpstr>
      <vt:lpstr>Retreat 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12, 2020</dc:title>
  <dc:creator>Karen Engel</dc:creator>
  <cp:lastModifiedBy>Engel, Karen</cp:lastModifiedBy>
  <cp:revision>479</cp:revision>
  <dcterms:created xsi:type="dcterms:W3CDTF">2020-07-24T20:46:59Z</dcterms:created>
  <dcterms:modified xsi:type="dcterms:W3CDTF">2021-08-12T17:14:28Z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