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2" r:id="rId5"/>
  </p:sldMasterIdLst>
  <p:notesMasterIdLst>
    <p:notesMasterId r:id="rId26"/>
  </p:notesMasterIdLst>
  <p:sldIdLst>
    <p:sldId id="257" r:id="rId6"/>
    <p:sldId id="390" r:id="rId7"/>
    <p:sldId id="412" r:id="rId8"/>
    <p:sldId id="447" r:id="rId9"/>
    <p:sldId id="454" r:id="rId10"/>
    <p:sldId id="451" r:id="rId11"/>
    <p:sldId id="455" r:id="rId12"/>
    <p:sldId id="452" r:id="rId13"/>
    <p:sldId id="456" r:id="rId14"/>
    <p:sldId id="453" r:id="rId15"/>
    <p:sldId id="457" r:id="rId16"/>
    <p:sldId id="441" r:id="rId17"/>
    <p:sldId id="461" r:id="rId18"/>
    <p:sldId id="458" r:id="rId19"/>
    <p:sldId id="420" r:id="rId20"/>
    <p:sldId id="462" r:id="rId21"/>
    <p:sldId id="459" r:id="rId22"/>
    <p:sldId id="445" r:id="rId23"/>
    <p:sldId id="463" r:id="rId24"/>
    <p:sldId id="460"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34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017" autoAdjust="0"/>
    <p:restoredTop sz="94660"/>
  </p:normalViewPr>
  <p:slideViewPr>
    <p:cSldViewPr snapToGrid="0">
      <p:cViewPr varScale="1">
        <p:scale>
          <a:sx n="64" d="100"/>
          <a:sy n="64" d="100"/>
        </p:scale>
        <p:origin x="792"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6FA0306-3AA8-49C3-9E9F-8E6B49092F46}" type="datetimeFigureOut">
              <a:rPr lang="en-US" smtClean="0"/>
              <a:t>8/25/2023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05A7137-CC97-4951-9F27-5A08A56F0601}" type="slidenum">
              <a:rPr lang="en-US" smtClean="0"/>
              <a:t>‹#›</a:t>
            </a:fld>
            <a:endParaRPr lang="en-US"/>
          </a:p>
        </p:txBody>
      </p:sp>
    </p:spTree>
    <p:extLst>
      <p:ext uri="{BB962C8B-B14F-4D97-AF65-F5344CB8AC3E}">
        <p14:creationId xmlns:p14="http://schemas.microsoft.com/office/powerpoint/2010/main" val="360382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946C00-E8C0-4E8A-A980-AF39DB33E76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7EAA500-5D6F-4037-AF2B-217DB706CC1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870991D-1E17-455F-9FC5-798B20D6CCDA}"/>
              </a:ext>
            </a:extLst>
          </p:cNvPr>
          <p:cNvSpPr>
            <a:spLocks noGrp="1"/>
          </p:cNvSpPr>
          <p:nvPr>
            <p:ph type="dt" sz="half" idx="10"/>
          </p:nvPr>
        </p:nvSpPr>
        <p:spPr/>
        <p:txBody>
          <a:bodyPr/>
          <a:lstStyle/>
          <a:p>
            <a:fld id="{A6E0BBD0-1483-4BBF-A7E1-CFAC18E43951}" type="datetimeFigureOut">
              <a:rPr lang="en-US" smtClean="0"/>
              <a:t>8/25/2023</a:t>
            </a:fld>
            <a:endParaRPr lang="en-US"/>
          </a:p>
        </p:txBody>
      </p:sp>
      <p:sp>
        <p:nvSpPr>
          <p:cNvPr id="5" name="Footer Placeholder 4">
            <a:extLst>
              <a:ext uri="{FF2B5EF4-FFF2-40B4-BE49-F238E27FC236}">
                <a16:creationId xmlns:a16="http://schemas.microsoft.com/office/drawing/2014/main" id="{8B165CE1-9606-4674-ABDB-85F875C09E0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90CCC02-ACA0-4024-85BF-F1F32081B861}"/>
              </a:ext>
            </a:extLst>
          </p:cNvPr>
          <p:cNvSpPr>
            <a:spLocks noGrp="1"/>
          </p:cNvSpPr>
          <p:nvPr>
            <p:ph type="sldNum" sz="quarter" idx="12"/>
          </p:nvPr>
        </p:nvSpPr>
        <p:spPr/>
        <p:txBody>
          <a:bodyPr/>
          <a:lstStyle/>
          <a:p>
            <a:fld id="{CA6EB165-D851-48B6-AE97-A0CA5DE7B284}" type="slidenum">
              <a:rPr lang="en-US" smtClean="0"/>
              <a:t>‹#›</a:t>
            </a:fld>
            <a:endParaRPr lang="en-US"/>
          </a:p>
        </p:txBody>
      </p:sp>
    </p:spTree>
    <p:extLst>
      <p:ext uri="{BB962C8B-B14F-4D97-AF65-F5344CB8AC3E}">
        <p14:creationId xmlns:p14="http://schemas.microsoft.com/office/powerpoint/2010/main" val="15198299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5CA3A4-E404-4229-8C8A-0543FCC088C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DAB838A-F7FE-4638-A03E-77E5EA3908BE}"/>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2886D7A-64A9-4F66-8C9F-46E34E416017}"/>
              </a:ext>
            </a:extLst>
          </p:cNvPr>
          <p:cNvSpPr>
            <a:spLocks noGrp="1"/>
          </p:cNvSpPr>
          <p:nvPr>
            <p:ph type="dt" sz="half" idx="10"/>
          </p:nvPr>
        </p:nvSpPr>
        <p:spPr/>
        <p:txBody>
          <a:bodyPr/>
          <a:lstStyle/>
          <a:p>
            <a:fld id="{A6E0BBD0-1483-4BBF-A7E1-CFAC18E43951}" type="datetimeFigureOut">
              <a:rPr lang="en-US" smtClean="0"/>
              <a:t>8/25/2023</a:t>
            </a:fld>
            <a:endParaRPr lang="en-US"/>
          </a:p>
        </p:txBody>
      </p:sp>
      <p:sp>
        <p:nvSpPr>
          <p:cNvPr id="5" name="Footer Placeholder 4">
            <a:extLst>
              <a:ext uri="{FF2B5EF4-FFF2-40B4-BE49-F238E27FC236}">
                <a16:creationId xmlns:a16="http://schemas.microsoft.com/office/drawing/2014/main" id="{163AD0FD-5E40-4E3E-831C-4859B38F13C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202CA0E-FBE8-44F0-A63E-FE265CFB31B9}"/>
              </a:ext>
            </a:extLst>
          </p:cNvPr>
          <p:cNvSpPr>
            <a:spLocks noGrp="1"/>
          </p:cNvSpPr>
          <p:nvPr>
            <p:ph type="sldNum" sz="quarter" idx="12"/>
          </p:nvPr>
        </p:nvSpPr>
        <p:spPr/>
        <p:txBody>
          <a:bodyPr/>
          <a:lstStyle/>
          <a:p>
            <a:fld id="{CA6EB165-D851-48B6-AE97-A0CA5DE7B284}" type="slidenum">
              <a:rPr lang="en-US" smtClean="0"/>
              <a:t>‹#›</a:t>
            </a:fld>
            <a:endParaRPr lang="en-US"/>
          </a:p>
        </p:txBody>
      </p:sp>
    </p:spTree>
    <p:extLst>
      <p:ext uri="{BB962C8B-B14F-4D97-AF65-F5344CB8AC3E}">
        <p14:creationId xmlns:p14="http://schemas.microsoft.com/office/powerpoint/2010/main" val="14270227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654D2A3-498F-4BB8-AB74-03CC1D0298E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24DC549-933E-458B-9DB4-3ECD8B38AEFB}"/>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66283ED-265B-4FEC-B9EF-FE072F0EF778}"/>
              </a:ext>
            </a:extLst>
          </p:cNvPr>
          <p:cNvSpPr>
            <a:spLocks noGrp="1"/>
          </p:cNvSpPr>
          <p:nvPr>
            <p:ph type="dt" sz="half" idx="10"/>
          </p:nvPr>
        </p:nvSpPr>
        <p:spPr/>
        <p:txBody>
          <a:bodyPr/>
          <a:lstStyle/>
          <a:p>
            <a:fld id="{A6E0BBD0-1483-4BBF-A7E1-CFAC18E43951}" type="datetimeFigureOut">
              <a:rPr lang="en-US" smtClean="0"/>
              <a:t>8/25/2023</a:t>
            </a:fld>
            <a:endParaRPr lang="en-US"/>
          </a:p>
        </p:txBody>
      </p:sp>
      <p:sp>
        <p:nvSpPr>
          <p:cNvPr id="5" name="Footer Placeholder 4">
            <a:extLst>
              <a:ext uri="{FF2B5EF4-FFF2-40B4-BE49-F238E27FC236}">
                <a16:creationId xmlns:a16="http://schemas.microsoft.com/office/drawing/2014/main" id="{52CF7A57-0BE2-4B9C-86AA-E8C3B7A9FDD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A6BAB14-509A-40BC-BC9E-62CA06173470}"/>
              </a:ext>
            </a:extLst>
          </p:cNvPr>
          <p:cNvSpPr>
            <a:spLocks noGrp="1"/>
          </p:cNvSpPr>
          <p:nvPr>
            <p:ph type="sldNum" sz="quarter" idx="12"/>
          </p:nvPr>
        </p:nvSpPr>
        <p:spPr/>
        <p:txBody>
          <a:bodyPr/>
          <a:lstStyle/>
          <a:p>
            <a:fld id="{CA6EB165-D851-48B6-AE97-A0CA5DE7B284}" type="slidenum">
              <a:rPr lang="en-US" smtClean="0"/>
              <a:t>‹#›</a:t>
            </a:fld>
            <a:endParaRPr lang="en-US"/>
          </a:p>
        </p:txBody>
      </p:sp>
    </p:spTree>
    <p:extLst>
      <p:ext uri="{BB962C8B-B14F-4D97-AF65-F5344CB8AC3E}">
        <p14:creationId xmlns:p14="http://schemas.microsoft.com/office/powerpoint/2010/main" val="4266754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36A60F-3E6C-44FA-863E-871A0E41372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D0D5C22-28CC-4783-B1A4-570D1EAB9C8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A79A374-1E7E-4B5B-B950-E2D5340A8708}"/>
              </a:ext>
            </a:extLst>
          </p:cNvPr>
          <p:cNvSpPr>
            <a:spLocks noGrp="1"/>
          </p:cNvSpPr>
          <p:nvPr>
            <p:ph type="dt" sz="half" idx="10"/>
          </p:nvPr>
        </p:nvSpPr>
        <p:spPr/>
        <p:txBody>
          <a:bodyPr/>
          <a:lstStyle/>
          <a:p>
            <a:fld id="{7D850141-8D8D-4DC0-9E86-49A6F0C97C96}" type="datetime1">
              <a:rPr lang="en-US" smtClean="0"/>
              <a:t>8/25/2023</a:t>
            </a:fld>
            <a:endParaRPr lang="en-US"/>
          </a:p>
        </p:txBody>
      </p:sp>
      <p:sp>
        <p:nvSpPr>
          <p:cNvPr id="5" name="Footer Placeholder 4">
            <a:extLst>
              <a:ext uri="{FF2B5EF4-FFF2-40B4-BE49-F238E27FC236}">
                <a16:creationId xmlns:a16="http://schemas.microsoft.com/office/drawing/2014/main" id="{51CD5752-61F3-408D-A3D8-9F2FDDE6ADB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E667795-4463-4FF5-878C-3DEE10FD85C7}"/>
              </a:ext>
            </a:extLst>
          </p:cNvPr>
          <p:cNvSpPr>
            <a:spLocks noGrp="1"/>
          </p:cNvSpPr>
          <p:nvPr>
            <p:ph type="sldNum" sz="quarter" idx="12"/>
          </p:nvPr>
        </p:nvSpPr>
        <p:spPr/>
        <p:txBody>
          <a:bodyPr/>
          <a:lstStyle/>
          <a:p>
            <a:fld id="{6CBFEEA3-8C1D-497F-9E1F-962111B3BC91}" type="slidenum">
              <a:rPr lang="en-US" smtClean="0"/>
              <a:t>‹#›</a:t>
            </a:fld>
            <a:endParaRPr lang="en-US"/>
          </a:p>
        </p:txBody>
      </p:sp>
    </p:spTree>
    <p:extLst>
      <p:ext uri="{BB962C8B-B14F-4D97-AF65-F5344CB8AC3E}">
        <p14:creationId xmlns:p14="http://schemas.microsoft.com/office/powerpoint/2010/main" val="39471763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F66808-41E8-417E-B685-5219439C3CE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C2862DF-1B2F-44C5-8FCE-415B137D5691}"/>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C5EDEAD-B7F3-4288-BD41-DDDAEF9D09F6}"/>
              </a:ext>
            </a:extLst>
          </p:cNvPr>
          <p:cNvSpPr>
            <a:spLocks noGrp="1"/>
          </p:cNvSpPr>
          <p:nvPr>
            <p:ph type="dt" sz="half" idx="10"/>
          </p:nvPr>
        </p:nvSpPr>
        <p:spPr/>
        <p:txBody>
          <a:bodyPr/>
          <a:lstStyle/>
          <a:p>
            <a:fld id="{B4EACDAA-067E-46B0-A8C3-74E2A7A6C10D}" type="datetime1">
              <a:rPr lang="en-US" smtClean="0"/>
              <a:t>8/25/2023</a:t>
            </a:fld>
            <a:endParaRPr lang="en-US"/>
          </a:p>
        </p:txBody>
      </p:sp>
      <p:sp>
        <p:nvSpPr>
          <p:cNvPr id="5" name="Footer Placeholder 4">
            <a:extLst>
              <a:ext uri="{FF2B5EF4-FFF2-40B4-BE49-F238E27FC236}">
                <a16:creationId xmlns:a16="http://schemas.microsoft.com/office/drawing/2014/main" id="{BBCD48B3-DB68-45E3-9AED-C1784EBBC02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27E2697-40B5-41EE-B31B-DEF3F1DEEBCD}"/>
              </a:ext>
            </a:extLst>
          </p:cNvPr>
          <p:cNvSpPr>
            <a:spLocks noGrp="1"/>
          </p:cNvSpPr>
          <p:nvPr>
            <p:ph type="sldNum" sz="quarter" idx="12"/>
          </p:nvPr>
        </p:nvSpPr>
        <p:spPr/>
        <p:txBody>
          <a:bodyPr/>
          <a:lstStyle/>
          <a:p>
            <a:fld id="{6CBFEEA3-8C1D-497F-9E1F-962111B3BC91}" type="slidenum">
              <a:rPr lang="en-US" smtClean="0"/>
              <a:t>‹#›</a:t>
            </a:fld>
            <a:endParaRPr lang="en-US"/>
          </a:p>
        </p:txBody>
      </p:sp>
    </p:spTree>
    <p:extLst>
      <p:ext uri="{BB962C8B-B14F-4D97-AF65-F5344CB8AC3E}">
        <p14:creationId xmlns:p14="http://schemas.microsoft.com/office/powerpoint/2010/main" val="39208031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2C6C89-DA07-4DAB-8CA2-4935DA09D34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74ABB2A-F0BD-44EC-842D-7B33D44BFCE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94FB8C0F-F5F7-4019-BB4C-7068BD2F8F38}"/>
              </a:ext>
            </a:extLst>
          </p:cNvPr>
          <p:cNvSpPr>
            <a:spLocks noGrp="1"/>
          </p:cNvSpPr>
          <p:nvPr>
            <p:ph type="dt" sz="half" idx="10"/>
          </p:nvPr>
        </p:nvSpPr>
        <p:spPr/>
        <p:txBody>
          <a:bodyPr/>
          <a:lstStyle/>
          <a:p>
            <a:fld id="{9B0D795E-1FD9-449B-A540-303350E28EA4}" type="datetime1">
              <a:rPr lang="en-US" smtClean="0"/>
              <a:t>8/25/2023</a:t>
            </a:fld>
            <a:endParaRPr lang="en-US"/>
          </a:p>
        </p:txBody>
      </p:sp>
      <p:sp>
        <p:nvSpPr>
          <p:cNvPr id="5" name="Footer Placeholder 4">
            <a:extLst>
              <a:ext uri="{FF2B5EF4-FFF2-40B4-BE49-F238E27FC236}">
                <a16:creationId xmlns:a16="http://schemas.microsoft.com/office/drawing/2014/main" id="{BC2203C1-6F27-4580-B59F-35E1A155C01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8DD032-8A62-44E5-8850-0D8AC84A7ABA}"/>
              </a:ext>
            </a:extLst>
          </p:cNvPr>
          <p:cNvSpPr>
            <a:spLocks noGrp="1"/>
          </p:cNvSpPr>
          <p:nvPr>
            <p:ph type="sldNum" sz="quarter" idx="12"/>
          </p:nvPr>
        </p:nvSpPr>
        <p:spPr/>
        <p:txBody>
          <a:bodyPr/>
          <a:lstStyle/>
          <a:p>
            <a:fld id="{6CBFEEA3-8C1D-497F-9E1F-962111B3BC91}" type="slidenum">
              <a:rPr lang="en-US" smtClean="0"/>
              <a:t>‹#›</a:t>
            </a:fld>
            <a:endParaRPr lang="en-US"/>
          </a:p>
        </p:txBody>
      </p:sp>
    </p:spTree>
    <p:extLst>
      <p:ext uri="{BB962C8B-B14F-4D97-AF65-F5344CB8AC3E}">
        <p14:creationId xmlns:p14="http://schemas.microsoft.com/office/powerpoint/2010/main" val="22925695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2BB2A1-FB53-47E3-910B-2AC0D0EE5A2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A3BFC3F-7A9A-4C50-B9D2-654C55D52C00}"/>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38A4D3B-6F4B-45D9-A43C-478B58BB4ADA}"/>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5A96A4E-4D95-4212-A715-0920FC67142A}"/>
              </a:ext>
            </a:extLst>
          </p:cNvPr>
          <p:cNvSpPr>
            <a:spLocks noGrp="1"/>
          </p:cNvSpPr>
          <p:nvPr>
            <p:ph type="dt" sz="half" idx="10"/>
          </p:nvPr>
        </p:nvSpPr>
        <p:spPr/>
        <p:txBody>
          <a:bodyPr/>
          <a:lstStyle/>
          <a:p>
            <a:fld id="{2CEFE316-090E-4534-843C-CCF13FBECA23}" type="datetime1">
              <a:rPr lang="en-US" smtClean="0"/>
              <a:t>8/25/2023</a:t>
            </a:fld>
            <a:endParaRPr lang="en-US"/>
          </a:p>
        </p:txBody>
      </p:sp>
      <p:sp>
        <p:nvSpPr>
          <p:cNvPr id="6" name="Footer Placeholder 5">
            <a:extLst>
              <a:ext uri="{FF2B5EF4-FFF2-40B4-BE49-F238E27FC236}">
                <a16:creationId xmlns:a16="http://schemas.microsoft.com/office/drawing/2014/main" id="{7598AAA3-AB34-4093-AAA9-CD7A3D2B165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E3180AA-EB28-4700-A1FF-77653A487502}"/>
              </a:ext>
            </a:extLst>
          </p:cNvPr>
          <p:cNvSpPr>
            <a:spLocks noGrp="1"/>
          </p:cNvSpPr>
          <p:nvPr>
            <p:ph type="sldNum" sz="quarter" idx="12"/>
          </p:nvPr>
        </p:nvSpPr>
        <p:spPr/>
        <p:txBody>
          <a:bodyPr/>
          <a:lstStyle/>
          <a:p>
            <a:fld id="{6CBFEEA3-8C1D-497F-9E1F-962111B3BC91}" type="slidenum">
              <a:rPr lang="en-US" smtClean="0"/>
              <a:t>‹#›</a:t>
            </a:fld>
            <a:endParaRPr lang="en-US"/>
          </a:p>
        </p:txBody>
      </p:sp>
    </p:spTree>
    <p:extLst>
      <p:ext uri="{BB962C8B-B14F-4D97-AF65-F5344CB8AC3E}">
        <p14:creationId xmlns:p14="http://schemas.microsoft.com/office/powerpoint/2010/main" val="27089110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E9A8DD-E5B4-4300-AD13-A7B82A7DAD8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198E12B-E745-411B-A389-A7046B2084B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D8631BE7-86DD-4EE9-973E-E1FFE5367AEA}"/>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6DFE8DE-5D6E-455B-BE36-0F8912A64BF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C646CDA3-3392-4C64-9B5A-23579DA1DC83}"/>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6CB4D10-4931-408E-86AF-278B30C482CF}"/>
              </a:ext>
            </a:extLst>
          </p:cNvPr>
          <p:cNvSpPr>
            <a:spLocks noGrp="1"/>
          </p:cNvSpPr>
          <p:nvPr>
            <p:ph type="dt" sz="half" idx="10"/>
          </p:nvPr>
        </p:nvSpPr>
        <p:spPr/>
        <p:txBody>
          <a:bodyPr/>
          <a:lstStyle/>
          <a:p>
            <a:fld id="{5F401056-F52A-437C-A1A7-C0EE5021AEE9}" type="datetime1">
              <a:rPr lang="en-US" smtClean="0"/>
              <a:t>8/25/2023</a:t>
            </a:fld>
            <a:endParaRPr lang="en-US"/>
          </a:p>
        </p:txBody>
      </p:sp>
      <p:sp>
        <p:nvSpPr>
          <p:cNvPr id="8" name="Footer Placeholder 7">
            <a:extLst>
              <a:ext uri="{FF2B5EF4-FFF2-40B4-BE49-F238E27FC236}">
                <a16:creationId xmlns:a16="http://schemas.microsoft.com/office/drawing/2014/main" id="{236B6F84-2EF8-4EA6-93B5-B7F88342A74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E90A85A-18D2-46D0-9312-C6650AEB279D}"/>
              </a:ext>
            </a:extLst>
          </p:cNvPr>
          <p:cNvSpPr>
            <a:spLocks noGrp="1"/>
          </p:cNvSpPr>
          <p:nvPr>
            <p:ph type="sldNum" sz="quarter" idx="12"/>
          </p:nvPr>
        </p:nvSpPr>
        <p:spPr/>
        <p:txBody>
          <a:bodyPr/>
          <a:lstStyle/>
          <a:p>
            <a:fld id="{6CBFEEA3-8C1D-497F-9E1F-962111B3BC91}" type="slidenum">
              <a:rPr lang="en-US" smtClean="0"/>
              <a:t>‹#›</a:t>
            </a:fld>
            <a:endParaRPr lang="en-US"/>
          </a:p>
        </p:txBody>
      </p:sp>
    </p:spTree>
    <p:extLst>
      <p:ext uri="{BB962C8B-B14F-4D97-AF65-F5344CB8AC3E}">
        <p14:creationId xmlns:p14="http://schemas.microsoft.com/office/powerpoint/2010/main" val="10031172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CC9C9D-0E6B-4697-A7E3-73C41A493E7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14BC3D1-5297-45EA-80F4-8B22CA65C01B}"/>
              </a:ext>
            </a:extLst>
          </p:cNvPr>
          <p:cNvSpPr>
            <a:spLocks noGrp="1"/>
          </p:cNvSpPr>
          <p:nvPr>
            <p:ph type="dt" sz="half" idx="10"/>
          </p:nvPr>
        </p:nvSpPr>
        <p:spPr/>
        <p:txBody>
          <a:bodyPr/>
          <a:lstStyle/>
          <a:p>
            <a:fld id="{E061D2F6-A7CD-4CA4-A6CE-19373A0F1CDC}" type="datetime1">
              <a:rPr lang="en-US" smtClean="0"/>
              <a:t>8/25/2023</a:t>
            </a:fld>
            <a:endParaRPr lang="en-US"/>
          </a:p>
        </p:txBody>
      </p:sp>
      <p:sp>
        <p:nvSpPr>
          <p:cNvPr id="4" name="Footer Placeholder 3">
            <a:extLst>
              <a:ext uri="{FF2B5EF4-FFF2-40B4-BE49-F238E27FC236}">
                <a16:creationId xmlns:a16="http://schemas.microsoft.com/office/drawing/2014/main" id="{F237C8B6-3AB1-4458-ADD8-4446CB2AFA1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6C7B67C-5F0B-438E-BF5D-08FF1B153893}"/>
              </a:ext>
            </a:extLst>
          </p:cNvPr>
          <p:cNvSpPr>
            <a:spLocks noGrp="1"/>
          </p:cNvSpPr>
          <p:nvPr>
            <p:ph type="sldNum" sz="quarter" idx="12"/>
          </p:nvPr>
        </p:nvSpPr>
        <p:spPr/>
        <p:txBody>
          <a:bodyPr/>
          <a:lstStyle/>
          <a:p>
            <a:fld id="{6CBFEEA3-8C1D-497F-9E1F-962111B3BC91}" type="slidenum">
              <a:rPr lang="en-US" smtClean="0"/>
              <a:t>‹#›</a:t>
            </a:fld>
            <a:endParaRPr lang="en-US"/>
          </a:p>
        </p:txBody>
      </p:sp>
    </p:spTree>
    <p:extLst>
      <p:ext uri="{BB962C8B-B14F-4D97-AF65-F5344CB8AC3E}">
        <p14:creationId xmlns:p14="http://schemas.microsoft.com/office/powerpoint/2010/main" val="96846446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6E61C1E-731F-422F-A6FE-4AB2D6FCB647}"/>
              </a:ext>
            </a:extLst>
          </p:cNvPr>
          <p:cNvSpPr>
            <a:spLocks noGrp="1"/>
          </p:cNvSpPr>
          <p:nvPr>
            <p:ph type="dt" sz="half" idx="10"/>
          </p:nvPr>
        </p:nvSpPr>
        <p:spPr/>
        <p:txBody>
          <a:bodyPr/>
          <a:lstStyle/>
          <a:p>
            <a:fld id="{D7161605-4D77-49F2-A411-C31B086A9B3B}" type="datetime1">
              <a:rPr lang="en-US" smtClean="0"/>
              <a:t>8/25/2023</a:t>
            </a:fld>
            <a:endParaRPr lang="en-US"/>
          </a:p>
        </p:txBody>
      </p:sp>
      <p:sp>
        <p:nvSpPr>
          <p:cNvPr id="3" name="Footer Placeholder 2">
            <a:extLst>
              <a:ext uri="{FF2B5EF4-FFF2-40B4-BE49-F238E27FC236}">
                <a16:creationId xmlns:a16="http://schemas.microsoft.com/office/drawing/2014/main" id="{A66F79BA-8440-4F6D-8600-35F2AB3FE01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16C3BB6-20DC-41E6-A765-FB671E032FE9}"/>
              </a:ext>
            </a:extLst>
          </p:cNvPr>
          <p:cNvSpPr>
            <a:spLocks noGrp="1"/>
          </p:cNvSpPr>
          <p:nvPr>
            <p:ph type="sldNum" sz="quarter" idx="12"/>
          </p:nvPr>
        </p:nvSpPr>
        <p:spPr/>
        <p:txBody>
          <a:bodyPr/>
          <a:lstStyle/>
          <a:p>
            <a:fld id="{6CBFEEA3-8C1D-497F-9E1F-962111B3BC91}" type="slidenum">
              <a:rPr lang="en-US" smtClean="0"/>
              <a:t>‹#›</a:t>
            </a:fld>
            <a:endParaRPr lang="en-US"/>
          </a:p>
        </p:txBody>
      </p:sp>
    </p:spTree>
    <p:extLst>
      <p:ext uri="{BB962C8B-B14F-4D97-AF65-F5344CB8AC3E}">
        <p14:creationId xmlns:p14="http://schemas.microsoft.com/office/powerpoint/2010/main" val="1417581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D3D920-5590-4FAA-8DE7-6E24640A670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6F72A2B-CF1A-4C3B-8B27-9CE4D5E0243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E9BD8FB-53D8-4FB5-974F-EDD97D3A1FE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4C3765A-1D29-4E0D-8C05-B0BFE5D7CA87}"/>
              </a:ext>
            </a:extLst>
          </p:cNvPr>
          <p:cNvSpPr>
            <a:spLocks noGrp="1"/>
          </p:cNvSpPr>
          <p:nvPr>
            <p:ph type="dt" sz="half" idx="10"/>
          </p:nvPr>
        </p:nvSpPr>
        <p:spPr/>
        <p:txBody>
          <a:bodyPr/>
          <a:lstStyle/>
          <a:p>
            <a:fld id="{D57D777C-7AF4-451F-9759-35D4A8C0DDF6}" type="datetime1">
              <a:rPr lang="en-US" smtClean="0"/>
              <a:t>8/25/2023</a:t>
            </a:fld>
            <a:endParaRPr lang="en-US"/>
          </a:p>
        </p:txBody>
      </p:sp>
      <p:sp>
        <p:nvSpPr>
          <p:cNvPr id="6" name="Footer Placeholder 5">
            <a:extLst>
              <a:ext uri="{FF2B5EF4-FFF2-40B4-BE49-F238E27FC236}">
                <a16:creationId xmlns:a16="http://schemas.microsoft.com/office/drawing/2014/main" id="{30492E24-598B-474C-9EBC-AF0E31438E6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4D90EE9-5317-4295-B776-D74E0A787B1A}"/>
              </a:ext>
            </a:extLst>
          </p:cNvPr>
          <p:cNvSpPr>
            <a:spLocks noGrp="1"/>
          </p:cNvSpPr>
          <p:nvPr>
            <p:ph type="sldNum" sz="quarter" idx="12"/>
          </p:nvPr>
        </p:nvSpPr>
        <p:spPr/>
        <p:txBody>
          <a:bodyPr/>
          <a:lstStyle/>
          <a:p>
            <a:fld id="{6CBFEEA3-8C1D-497F-9E1F-962111B3BC91}" type="slidenum">
              <a:rPr lang="en-US" smtClean="0"/>
              <a:t>‹#›</a:t>
            </a:fld>
            <a:endParaRPr lang="en-US"/>
          </a:p>
        </p:txBody>
      </p:sp>
    </p:spTree>
    <p:extLst>
      <p:ext uri="{BB962C8B-B14F-4D97-AF65-F5344CB8AC3E}">
        <p14:creationId xmlns:p14="http://schemas.microsoft.com/office/powerpoint/2010/main" val="19571343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4B445F-9F3A-4A05-8291-981A94924E7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7820737-0B4F-465D-9A90-FFB6240983F3}"/>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772F5DB-5503-44C7-9597-7728F415F48A}"/>
              </a:ext>
            </a:extLst>
          </p:cNvPr>
          <p:cNvSpPr>
            <a:spLocks noGrp="1"/>
          </p:cNvSpPr>
          <p:nvPr>
            <p:ph type="dt" sz="half" idx="10"/>
          </p:nvPr>
        </p:nvSpPr>
        <p:spPr/>
        <p:txBody>
          <a:bodyPr/>
          <a:lstStyle/>
          <a:p>
            <a:fld id="{A6E0BBD0-1483-4BBF-A7E1-CFAC18E43951}" type="datetimeFigureOut">
              <a:rPr lang="en-US" smtClean="0"/>
              <a:t>8/25/2023</a:t>
            </a:fld>
            <a:endParaRPr lang="en-US"/>
          </a:p>
        </p:txBody>
      </p:sp>
      <p:sp>
        <p:nvSpPr>
          <p:cNvPr id="5" name="Footer Placeholder 4">
            <a:extLst>
              <a:ext uri="{FF2B5EF4-FFF2-40B4-BE49-F238E27FC236}">
                <a16:creationId xmlns:a16="http://schemas.microsoft.com/office/drawing/2014/main" id="{BBBE53BD-209E-448E-8D7F-6CA7A842B3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9588852-673B-4F5C-AAA7-F398F4A0F504}"/>
              </a:ext>
            </a:extLst>
          </p:cNvPr>
          <p:cNvSpPr>
            <a:spLocks noGrp="1"/>
          </p:cNvSpPr>
          <p:nvPr>
            <p:ph type="sldNum" sz="quarter" idx="12"/>
          </p:nvPr>
        </p:nvSpPr>
        <p:spPr/>
        <p:txBody>
          <a:bodyPr/>
          <a:lstStyle/>
          <a:p>
            <a:fld id="{CA6EB165-D851-48B6-AE97-A0CA5DE7B284}" type="slidenum">
              <a:rPr lang="en-US" smtClean="0"/>
              <a:t>‹#›</a:t>
            </a:fld>
            <a:endParaRPr lang="en-US"/>
          </a:p>
        </p:txBody>
      </p:sp>
    </p:spTree>
    <p:extLst>
      <p:ext uri="{BB962C8B-B14F-4D97-AF65-F5344CB8AC3E}">
        <p14:creationId xmlns:p14="http://schemas.microsoft.com/office/powerpoint/2010/main" val="247793732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62013F-5595-43E7-B2DC-F105FFAB643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31D5FE1-E1A5-4822-B3F3-F172815E717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E88D3B9-6F5D-4329-B254-85852D4937D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3070E28-B19C-40E0-A4BA-B5755C9C614B}"/>
              </a:ext>
            </a:extLst>
          </p:cNvPr>
          <p:cNvSpPr>
            <a:spLocks noGrp="1"/>
          </p:cNvSpPr>
          <p:nvPr>
            <p:ph type="dt" sz="half" idx="10"/>
          </p:nvPr>
        </p:nvSpPr>
        <p:spPr/>
        <p:txBody>
          <a:bodyPr/>
          <a:lstStyle/>
          <a:p>
            <a:fld id="{3DDAD323-E57E-43CB-88DA-F4BC08A04B73}" type="datetime1">
              <a:rPr lang="en-US" smtClean="0"/>
              <a:t>8/25/2023</a:t>
            </a:fld>
            <a:endParaRPr lang="en-US"/>
          </a:p>
        </p:txBody>
      </p:sp>
      <p:sp>
        <p:nvSpPr>
          <p:cNvPr id="6" name="Footer Placeholder 5">
            <a:extLst>
              <a:ext uri="{FF2B5EF4-FFF2-40B4-BE49-F238E27FC236}">
                <a16:creationId xmlns:a16="http://schemas.microsoft.com/office/drawing/2014/main" id="{E4FB9392-B66A-4C0E-99A5-883F5AE7C7F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2762869-DF2C-4E4C-A8F4-FF78B2054D9F}"/>
              </a:ext>
            </a:extLst>
          </p:cNvPr>
          <p:cNvSpPr>
            <a:spLocks noGrp="1"/>
          </p:cNvSpPr>
          <p:nvPr>
            <p:ph type="sldNum" sz="quarter" idx="12"/>
          </p:nvPr>
        </p:nvSpPr>
        <p:spPr/>
        <p:txBody>
          <a:bodyPr/>
          <a:lstStyle/>
          <a:p>
            <a:fld id="{6CBFEEA3-8C1D-497F-9E1F-962111B3BC91}" type="slidenum">
              <a:rPr lang="en-US" smtClean="0"/>
              <a:t>‹#›</a:t>
            </a:fld>
            <a:endParaRPr lang="en-US"/>
          </a:p>
        </p:txBody>
      </p:sp>
    </p:spTree>
    <p:extLst>
      <p:ext uri="{BB962C8B-B14F-4D97-AF65-F5344CB8AC3E}">
        <p14:creationId xmlns:p14="http://schemas.microsoft.com/office/powerpoint/2010/main" val="387148065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32AB27-933F-4A91-AC07-A99EB8DF15B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CDE94E5-7076-4E96-8C37-EE0E9121F6BF}"/>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A30EE0E-51D4-4002-AA31-3AE75AF00220}"/>
              </a:ext>
            </a:extLst>
          </p:cNvPr>
          <p:cNvSpPr>
            <a:spLocks noGrp="1"/>
          </p:cNvSpPr>
          <p:nvPr>
            <p:ph type="dt" sz="half" idx="10"/>
          </p:nvPr>
        </p:nvSpPr>
        <p:spPr/>
        <p:txBody>
          <a:bodyPr/>
          <a:lstStyle/>
          <a:p>
            <a:fld id="{B1FB1112-26B8-462B-9193-9BAE97ACF2F1}" type="datetime1">
              <a:rPr lang="en-US" smtClean="0"/>
              <a:t>8/25/2023</a:t>
            </a:fld>
            <a:endParaRPr lang="en-US"/>
          </a:p>
        </p:txBody>
      </p:sp>
      <p:sp>
        <p:nvSpPr>
          <p:cNvPr id="5" name="Footer Placeholder 4">
            <a:extLst>
              <a:ext uri="{FF2B5EF4-FFF2-40B4-BE49-F238E27FC236}">
                <a16:creationId xmlns:a16="http://schemas.microsoft.com/office/drawing/2014/main" id="{640C07E7-717E-4CCA-85AA-DD81FEFF675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AD2FBA5-1C51-4EE2-8F46-D4BF2B95535C}"/>
              </a:ext>
            </a:extLst>
          </p:cNvPr>
          <p:cNvSpPr>
            <a:spLocks noGrp="1"/>
          </p:cNvSpPr>
          <p:nvPr>
            <p:ph type="sldNum" sz="quarter" idx="12"/>
          </p:nvPr>
        </p:nvSpPr>
        <p:spPr/>
        <p:txBody>
          <a:bodyPr/>
          <a:lstStyle/>
          <a:p>
            <a:fld id="{6CBFEEA3-8C1D-497F-9E1F-962111B3BC91}" type="slidenum">
              <a:rPr lang="en-US" smtClean="0"/>
              <a:t>‹#›</a:t>
            </a:fld>
            <a:endParaRPr lang="en-US"/>
          </a:p>
        </p:txBody>
      </p:sp>
    </p:spTree>
    <p:extLst>
      <p:ext uri="{BB962C8B-B14F-4D97-AF65-F5344CB8AC3E}">
        <p14:creationId xmlns:p14="http://schemas.microsoft.com/office/powerpoint/2010/main" val="271789621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3C711DB-FCC3-4316-AFA1-D2C9AC2A53D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9E79232-4CF0-40E2-A747-2452B8A936FF}"/>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0EDE556-7609-4908-BA4A-5DC4F8DBDEE1}"/>
              </a:ext>
            </a:extLst>
          </p:cNvPr>
          <p:cNvSpPr>
            <a:spLocks noGrp="1"/>
          </p:cNvSpPr>
          <p:nvPr>
            <p:ph type="dt" sz="half" idx="10"/>
          </p:nvPr>
        </p:nvSpPr>
        <p:spPr/>
        <p:txBody>
          <a:bodyPr/>
          <a:lstStyle/>
          <a:p>
            <a:fld id="{DA578F46-1704-49B1-844B-7484812A892E}" type="datetime1">
              <a:rPr lang="en-US" smtClean="0"/>
              <a:t>8/25/2023</a:t>
            </a:fld>
            <a:endParaRPr lang="en-US"/>
          </a:p>
        </p:txBody>
      </p:sp>
      <p:sp>
        <p:nvSpPr>
          <p:cNvPr id="5" name="Footer Placeholder 4">
            <a:extLst>
              <a:ext uri="{FF2B5EF4-FFF2-40B4-BE49-F238E27FC236}">
                <a16:creationId xmlns:a16="http://schemas.microsoft.com/office/drawing/2014/main" id="{29E06040-959A-4936-BD65-C1871A84FCF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E6CCF8A-4FD7-4683-B80F-35AA2659F7BD}"/>
              </a:ext>
            </a:extLst>
          </p:cNvPr>
          <p:cNvSpPr>
            <a:spLocks noGrp="1"/>
          </p:cNvSpPr>
          <p:nvPr>
            <p:ph type="sldNum" sz="quarter" idx="12"/>
          </p:nvPr>
        </p:nvSpPr>
        <p:spPr/>
        <p:txBody>
          <a:bodyPr/>
          <a:lstStyle/>
          <a:p>
            <a:fld id="{6CBFEEA3-8C1D-497F-9E1F-962111B3BC91}" type="slidenum">
              <a:rPr lang="en-US" smtClean="0"/>
              <a:t>‹#›</a:t>
            </a:fld>
            <a:endParaRPr lang="en-US"/>
          </a:p>
        </p:txBody>
      </p:sp>
    </p:spTree>
    <p:extLst>
      <p:ext uri="{BB962C8B-B14F-4D97-AF65-F5344CB8AC3E}">
        <p14:creationId xmlns:p14="http://schemas.microsoft.com/office/powerpoint/2010/main" val="20250681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49E4E-AE0E-4ADD-A7CB-E4F73C27DD3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A2D5642-7F7F-4C42-B9D9-649B90ABA24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C271271C-B428-4A63-9F3E-BA56CE4F9C27}"/>
              </a:ext>
            </a:extLst>
          </p:cNvPr>
          <p:cNvSpPr>
            <a:spLocks noGrp="1"/>
          </p:cNvSpPr>
          <p:nvPr>
            <p:ph type="dt" sz="half" idx="10"/>
          </p:nvPr>
        </p:nvSpPr>
        <p:spPr/>
        <p:txBody>
          <a:bodyPr/>
          <a:lstStyle/>
          <a:p>
            <a:fld id="{A6E0BBD0-1483-4BBF-A7E1-CFAC18E43951}" type="datetimeFigureOut">
              <a:rPr lang="en-US" smtClean="0"/>
              <a:t>8/25/2023</a:t>
            </a:fld>
            <a:endParaRPr lang="en-US"/>
          </a:p>
        </p:txBody>
      </p:sp>
      <p:sp>
        <p:nvSpPr>
          <p:cNvPr id="5" name="Footer Placeholder 4">
            <a:extLst>
              <a:ext uri="{FF2B5EF4-FFF2-40B4-BE49-F238E27FC236}">
                <a16:creationId xmlns:a16="http://schemas.microsoft.com/office/drawing/2014/main" id="{229E3D4A-6010-46FC-9E09-46BAF017A60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10B3873-1652-415D-A2B5-3ABFE16B16CD}"/>
              </a:ext>
            </a:extLst>
          </p:cNvPr>
          <p:cNvSpPr>
            <a:spLocks noGrp="1"/>
          </p:cNvSpPr>
          <p:nvPr>
            <p:ph type="sldNum" sz="quarter" idx="12"/>
          </p:nvPr>
        </p:nvSpPr>
        <p:spPr/>
        <p:txBody>
          <a:bodyPr/>
          <a:lstStyle/>
          <a:p>
            <a:fld id="{CA6EB165-D851-48B6-AE97-A0CA5DE7B284}" type="slidenum">
              <a:rPr lang="en-US" smtClean="0"/>
              <a:t>‹#›</a:t>
            </a:fld>
            <a:endParaRPr lang="en-US"/>
          </a:p>
        </p:txBody>
      </p:sp>
    </p:spTree>
    <p:extLst>
      <p:ext uri="{BB962C8B-B14F-4D97-AF65-F5344CB8AC3E}">
        <p14:creationId xmlns:p14="http://schemas.microsoft.com/office/powerpoint/2010/main" val="4531710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856685-A43F-4626-B690-F6B50AA52C5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021526E-6154-4D35-8830-3868B832FD06}"/>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D484569-4DDB-490A-B146-5272A18153B1}"/>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95A5886-D1A3-40BE-9A0E-75C6ED08947D}"/>
              </a:ext>
            </a:extLst>
          </p:cNvPr>
          <p:cNvSpPr>
            <a:spLocks noGrp="1"/>
          </p:cNvSpPr>
          <p:nvPr>
            <p:ph type="dt" sz="half" idx="10"/>
          </p:nvPr>
        </p:nvSpPr>
        <p:spPr/>
        <p:txBody>
          <a:bodyPr/>
          <a:lstStyle/>
          <a:p>
            <a:fld id="{A6E0BBD0-1483-4BBF-A7E1-CFAC18E43951}" type="datetimeFigureOut">
              <a:rPr lang="en-US" smtClean="0"/>
              <a:t>8/25/2023</a:t>
            </a:fld>
            <a:endParaRPr lang="en-US"/>
          </a:p>
        </p:txBody>
      </p:sp>
      <p:sp>
        <p:nvSpPr>
          <p:cNvPr id="6" name="Footer Placeholder 5">
            <a:extLst>
              <a:ext uri="{FF2B5EF4-FFF2-40B4-BE49-F238E27FC236}">
                <a16:creationId xmlns:a16="http://schemas.microsoft.com/office/drawing/2014/main" id="{3184B8EC-FD6B-47F4-A416-E3BF5AC8E19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2232488-0F8B-4B8C-9797-743794A4A590}"/>
              </a:ext>
            </a:extLst>
          </p:cNvPr>
          <p:cNvSpPr>
            <a:spLocks noGrp="1"/>
          </p:cNvSpPr>
          <p:nvPr>
            <p:ph type="sldNum" sz="quarter" idx="12"/>
          </p:nvPr>
        </p:nvSpPr>
        <p:spPr/>
        <p:txBody>
          <a:bodyPr/>
          <a:lstStyle/>
          <a:p>
            <a:fld id="{CA6EB165-D851-48B6-AE97-A0CA5DE7B284}" type="slidenum">
              <a:rPr lang="en-US" smtClean="0"/>
              <a:t>‹#›</a:t>
            </a:fld>
            <a:endParaRPr lang="en-US"/>
          </a:p>
        </p:txBody>
      </p:sp>
    </p:spTree>
    <p:extLst>
      <p:ext uri="{BB962C8B-B14F-4D97-AF65-F5344CB8AC3E}">
        <p14:creationId xmlns:p14="http://schemas.microsoft.com/office/powerpoint/2010/main" val="7800141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01E21C-7A00-4783-A490-DD0149218C3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C03BA3A-09A5-4431-9FC5-30AE7DFA250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59EB521B-BEF0-4905-B1DE-8BD2AED1AE99}"/>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52965CB-52AD-499B-8B37-2D40E30D074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3A75CD1F-6D04-4CFA-A464-BA987481D9D9}"/>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2E1565C-DF40-4686-8B7A-86F00300C2A2}"/>
              </a:ext>
            </a:extLst>
          </p:cNvPr>
          <p:cNvSpPr>
            <a:spLocks noGrp="1"/>
          </p:cNvSpPr>
          <p:nvPr>
            <p:ph type="dt" sz="half" idx="10"/>
          </p:nvPr>
        </p:nvSpPr>
        <p:spPr/>
        <p:txBody>
          <a:bodyPr/>
          <a:lstStyle/>
          <a:p>
            <a:fld id="{A6E0BBD0-1483-4BBF-A7E1-CFAC18E43951}" type="datetimeFigureOut">
              <a:rPr lang="en-US" smtClean="0"/>
              <a:t>8/25/2023</a:t>
            </a:fld>
            <a:endParaRPr lang="en-US"/>
          </a:p>
        </p:txBody>
      </p:sp>
      <p:sp>
        <p:nvSpPr>
          <p:cNvPr id="8" name="Footer Placeholder 7">
            <a:extLst>
              <a:ext uri="{FF2B5EF4-FFF2-40B4-BE49-F238E27FC236}">
                <a16:creationId xmlns:a16="http://schemas.microsoft.com/office/drawing/2014/main" id="{0EB2BA56-264A-424C-9606-200C5AAC7DE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A7CAE19-C01C-49ED-9098-9AD71F3F40F5}"/>
              </a:ext>
            </a:extLst>
          </p:cNvPr>
          <p:cNvSpPr>
            <a:spLocks noGrp="1"/>
          </p:cNvSpPr>
          <p:nvPr>
            <p:ph type="sldNum" sz="quarter" idx="12"/>
          </p:nvPr>
        </p:nvSpPr>
        <p:spPr/>
        <p:txBody>
          <a:bodyPr/>
          <a:lstStyle/>
          <a:p>
            <a:fld id="{CA6EB165-D851-48B6-AE97-A0CA5DE7B284}" type="slidenum">
              <a:rPr lang="en-US" smtClean="0"/>
              <a:t>‹#›</a:t>
            </a:fld>
            <a:endParaRPr lang="en-US"/>
          </a:p>
        </p:txBody>
      </p:sp>
    </p:spTree>
    <p:extLst>
      <p:ext uri="{BB962C8B-B14F-4D97-AF65-F5344CB8AC3E}">
        <p14:creationId xmlns:p14="http://schemas.microsoft.com/office/powerpoint/2010/main" val="26041896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C97AEF-C897-4338-9CE3-5E9F8980796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72F2AE2-B5EC-462B-B844-7E3A13CDB69C}"/>
              </a:ext>
            </a:extLst>
          </p:cNvPr>
          <p:cNvSpPr>
            <a:spLocks noGrp="1"/>
          </p:cNvSpPr>
          <p:nvPr>
            <p:ph type="dt" sz="half" idx="10"/>
          </p:nvPr>
        </p:nvSpPr>
        <p:spPr/>
        <p:txBody>
          <a:bodyPr/>
          <a:lstStyle/>
          <a:p>
            <a:fld id="{A6E0BBD0-1483-4BBF-A7E1-CFAC18E43951}" type="datetimeFigureOut">
              <a:rPr lang="en-US" smtClean="0"/>
              <a:t>8/25/2023</a:t>
            </a:fld>
            <a:endParaRPr lang="en-US"/>
          </a:p>
        </p:txBody>
      </p:sp>
      <p:sp>
        <p:nvSpPr>
          <p:cNvPr id="4" name="Footer Placeholder 3">
            <a:extLst>
              <a:ext uri="{FF2B5EF4-FFF2-40B4-BE49-F238E27FC236}">
                <a16:creationId xmlns:a16="http://schemas.microsoft.com/office/drawing/2014/main" id="{7FB4637B-17B1-410B-B483-6D9F038EBD8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7FA2521-DAF7-4527-A1F8-251C7D886588}"/>
              </a:ext>
            </a:extLst>
          </p:cNvPr>
          <p:cNvSpPr>
            <a:spLocks noGrp="1"/>
          </p:cNvSpPr>
          <p:nvPr>
            <p:ph type="sldNum" sz="quarter" idx="12"/>
          </p:nvPr>
        </p:nvSpPr>
        <p:spPr/>
        <p:txBody>
          <a:bodyPr/>
          <a:lstStyle/>
          <a:p>
            <a:fld id="{CA6EB165-D851-48B6-AE97-A0CA5DE7B284}" type="slidenum">
              <a:rPr lang="en-US" smtClean="0"/>
              <a:t>‹#›</a:t>
            </a:fld>
            <a:endParaRPr lang="en-US"/>
          </a:p>
        </p:txBody>
      </p:sp>
    </p:spTree>
    <p:extLst>
      <p:ext uri="{BB962C8B-B14F-4D97-AF65-F5344CB8AC3E}">
        <p14:creationId xmlns:p14="http://schemas.microsoft.com/office/powerpoint/2010/main" val="850935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7748A86-7995-4D00-9514-A89A47D19894}"/>
              </a:ext>
            </a:extLst>
          </p:cNvPr>
          <p:cNvSpPr>
            <a:spLocks noGrp="1"/>
          </p:cNvSpPr>
          <p:nvPr>
            <p:ph type="dt" sz="half" idx="10"/>
          </p:nvPr>
        </p:nvSpPr>
        <p:spPr/>
        <p:txBody>
          <a:bodyPr/>
          <a:lstStyle/>
          <a:p>
            <a:fld id="{A6E0BBD0-1483-4BBF-A7E1-CFAC18E43951}" type="datetimeFigureOut">
              <a:rPr lang="en-US" smtClean="0"/>
              <a:t>8/25/2023</a:t>
            </a:fld>
            <a:endParaRPr lang="en-US"/>
          </a:p>
        </p:txBody>
      </p:sp>
      <p:sp>
        <p:nvSpPr>
          <p:cNvPr id="3" name="Footer Placeholder 2">
            <a:extLst>
              <a:ext uri="{FF2B5EF4-FFF2-40B4-BE49-F238E27FC236}">
                <a16:creationId xmlns:a16="http://schemas.microsoft.com/office/drawing/2014/main" id="{09ACE7D5-9BBA-4D14-8800-39F1A339AC8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19A3821-6BCE-42AA-B668-50CB150C9930}"/>
              </a:ext>
            </a:extLst>
          </p:cNvPr>
          <p:cNvSpPr>
            <a:spLocks noGrp="1"/>
          </p:cNvSpPr>
          <p:nvPr>
            <p:ph type="sldNum" sz="quarter" idx="12"/>
          </p:nvPr>
        </p:nvSpPr>
        <p:spPr/>
        <p:txBody>
          <a:bodyPr/>
          <a:lstStyle/>
          <a:p>
            <a:fld id="{CA6EB165-D851-48B6-AE97-A0CA5DE7B284}" type="slidenum">
              <a:rPr lang="en-US" smtClean="0"/>
              <a:t>‹#›</a:t>
            </a:fld>
            <a:endParaRPr lang="en-US"/>
          </a:p>
        </p:txBody>
      </p:sp>
    </p:spTree>
    <p:extLst>
      <p:ext uri="{BB962C8B-B14F-4D97-AF65-F5344CB8AC3E}">
        <p14:creationId xmlns:p14="http://schemas.microsoft.com/office/powerpoint/2010/main" val="10999204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5DE0BE-76AC-4975-86E7-68064359762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2B9646A-8DA9-4984-A264-73F7B5CD311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509784C-584E-4774-8F0D-5E21CC0B09A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F9E9255-4EED-4124-9AC4-9128857F7669}"/>
              </a:ext>
            </a:extLst>
          </p:cNvPr>
          <p:cNvSpPr>
            <a:spLocks noGrp="1"/>
          </p:cNvSpPr>
          <p:nvPr>
            <p:ph type="dt" sz="half" idx="10"/>
          </p:nvPr>
        </p:nvSpPr>
        <p:spPr/>
        <p:txBody>
          <a:bodyPr/>
          <a:lstStyle/>
          <a:p>
            <a:fld id="{A6E0BBD0-1483-4BBF-A7E1-CFAC18E43951}" type="datetimeFigureOut">
              <a:rPr lang="en-US" smtClean="0"/>
              <a:t>8/25/2023</a:t>
            </a:fld>
            <a:endParaRPr lang="en-US"/>
          </a:p>
        </p:txBody>
      </p:sp>
      <p:sp>
        <p:nvSpPr>
          <p:cNvPr id="6" name="Footer Placeholder 5">
            <a:extLst>
              <a:ext uri="{FF2B5EF4-FFF2-40B4-BE49-F238E27FC236}">
                <a16:creationId xmlns:a16="http://schemas.microsoft.com/office/drawing/2014/main" id="{0FFBC7EB-D18A-4291-A001-F7F5CE5CECC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50199E2-BE2F-4B02-86C0-54586DB96A92}"/>
              </a:ext>
            </a:extLst>
          </p:cNvPr>
          <p:cNvSpPr>
            <a:spLocks noGrp="1"/>
          </p:cNvSpPr>
          <p:nvPr>
            <p:ph type="sldNum" sz="quarter" idx="12"/>
          </p:nvPr>
        </p:nvSpPr>
        <p:spPr/>
        <p:txBody>
          <a:bodyPr/>
          <a:lstStyle/>
          <a:p>
            <a:fld id="{CA6EB165-D851-48B6-AE97-A0CA5DE7B284}" type="slidenum">
              <a:rPr lang="en-US" smtClean="0"/>
              <a:t>‹#›</a:t>
            </a:fld>
            <a:endParaRPr lang="en-US"/>
          </a:p>
        </p:txBody>
      </p:sp>
    </p:spTree>
    <p:extLst>
      <p:ext uri="{BB962C8B-B14F-4D97-AF65-F5344CB8AC3E}">
        <p14:creationId xmlns:p14="http://schemas.microsoft.com/office/powerpoint/2010/main" val="14570969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16EA1F-1617-4488-B81F-FC7E7BBAC9A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2EA6160-DD37-42A4-BB93-D519622FF49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BE756F7-67AA-45A2-8673-33F9BB72B5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A2DAD85-1681-4884-B19B-D6A622DAA8C6}"/>
              </a:ext>
            </a:extLst>
          </p:cNvPr>
          <p:cNvSpPr>
            <a:spLocks noGrp="1"/>
          </p:cNvSpPr>
          <p:nvPr>
            <p:ph type="dt" sz="half" idx="10"/>
          </p:nvPr>
        </p:nvSpPr>
        <p:spPr/>
        <p:txBody>
          <a:bodyPr/>
          <a:lstStyle/>
          <a:p>
            <a:fld id="{A6E0BBD0-1483-4BBF-A7E1-CFAC18E43951}" type="datetimeFigureOut">
              <a:rPr lang="en-US" smtClean="0"/>
              <a:t>8/25/2023</a:t>
            </a:fld>
            <a:endParaRPr lang="en-US"/>
          </a:p>
        </p:txBody>
      </p:sp>
      <p:sp>
        <p:nvSpPr>
          <p:cNvPr id="6" name="Footer Placeholder 5">
            <a:extLst>
              <a:ext uri="{FF2B5EF4-FFF2-40B4-BE49-F238E27FC236}">
                <a16:creationId xmlns:a16="http://schemas.microsoft.com/office/drawing/2014/main" id="{36217C8D-35FC-49C7-B531-AF16AF96266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EB39A2A-1FF7-456B-83F0-4C6BFAA6DCCD}"/>
              </a:ext>
            </a:extLst>
          </p:cNvPr>
          <p:cNvSpPr>
            <a:spLocks noGrp="1"/>
          </p:cNvSpPr>
          <p:nvPr>
            <p:ph type="sldNum" sz="quarter" idx="12"/>
          </p:nvPr>
        </p:nvSpPr>
        <p:spPr/>
        <p:txBody>
          <a:bodyPr/>
          <a:lstStyle/>
          <a:p>
            <a:fld id="{CA6EB165-D851-48B6-AE97-A0CA5DE7B284}" type="slidenum">
              <a:rPr lang="en-US" smtClean="0"/>
              <a:t>‹#›</a:t>
            </a:fld>
            <a:endParaRPr lang="en-US"/>
          </a:p>
        </p:txBody>
      </p:sp>
    </p:spTree>
    <p:extLst>
      <p:ext uri="{BB962C8B-B14F-4D97-AF65-F5344CB8AC3E}">
        <p14:creationId xmlns:p14="http://schemas.microsoft.com/office/powerpoint/2010/main" val="39356309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6342"/>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74BC4B0-FFA5-4790-96D8-6FC6CAF1F5D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E6FF4D5-3112-4DAA-947E-A726B16297C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8DDDE14-539A-4D98-80B4-77CE0975366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E0BBD0-1483-4BBF-A7E1-CFAC18E43951}" type="datetimeFigureOut">
              <a:rPr lang="en-US" smtClean="0"/>
              <a:t>8/25/2023</a:t>
            </a:fld>
            <a:endParaRPr lang="en-US"/>
          </a:p>
        </p:txBody>
      </p:sp>
      <p:sp>
        <p:nvSpPr>
          <p:cNvPr id="5" name="Footer Placeholder 4">
            <a:extLst>
              <a:ext uri="{FF2B5EF4-FFF2-40B4-BE49-F238E27FC236}">
                <a16:creationId xmlns:a16="http://schemas.microsoft.com/office/drawing/2014/main" id="{1D64763F-CEA5-440F-94B8-A4466613AE6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A2205A5-C542-41C8-9AF4-17BDF39A2FF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6EB165-D851-48B6-AE97-A0CA5DE7B284}" type="slidenum">
              <a:rPr lang="en-US" smtClean="0"/>
              <a:t>‹#›</a:t>
            </a:fld>
            <a:endParaRPr lang="en-US"/>
          </a:p>
        </p:txBody>
      </p:sp>
    </p:spTree>
    <p:extLst>
      <p:ext uri="{BB962C8B-B14F-4D97-AF65-F5344CB8AC3E}">
        <p14:creationId xmlns:p14="http://schemas.microsoft.com/office/powerpoint/2010/main" val="23139270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3149C64-9671-4D02-8B9D-B716C85E309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C5CE8F4-F91C-4A3B-8A15-26D8E443BB1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11023A-CBEC-4D5C-ADA5-A0490145605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F634641-F7DA-4852-9095-0BCDE0E275A0}" type="datetime1">
              <a:rPr lang="en-US" smtClean="0"/>
              <a:t>8/25/2023</a:t>
            </a:fld>
            <a:endParaRPr lang="en-US"/>
          </a:p>
        </p:txBody>
      </p:sp>
      <p:sp>
        <p:nvSpPr>
          <p:cNvPr id="5" name="Footer Placeholder 4">
            <a:extLst>
              <a:ext uri="{FF2B5EF4-FFF2-40B4-BE49-F238E27FC236}">
                <a16:creationId xmlns:a16="http://schemas.microsoft.com/office/drawing/2014/main" id="{02F089B8-336F-4A60-9F84-F6B24CF10FA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BB9D3D6-10E2-4CAB-85A1-8E6C6E50228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BFEEA3-8C1D-497F-9E1F-962111B3BC91}" type="slidenum">
              <a:rPr lang="en-US" smtClean="0"/>
              <a:t>‹#›</a:t>
            </a:fld>
            <a:endParaRPr lang="en-US"/>
          </a:p>
        </p:txBody>
      </p:sp>
    </p:spTree>
    <p:extLst>
      <p:ext uri="{BB962C8B-B14F-4D97-AF65-F5344CB8AC3E}">
        <p14:creationId xmlns:p14="http://schemas.microsoft.com/office/powerpoint/2010/main" val="1701068812"/>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2">
            <a:extLst>
              <a:ext uri="{FF2B5EF4-FFF2-40B4-BE49-F238E27FC236}">
                <a16:creationId xmlns:a16="http://schemas.microsoft.com/office/drawing/2014/main" id="{B677782B-7F12-3C49-95CB-4EFF786CC278}"/>
              </a:ext>
            </a:extLst>
          </p:cNvPr>
          <p:cNvSpPr>
            <a:spLocks noGrp="1"/>
          </p:cNvSpPr>
          <p:nvPr>
            <p:ph type="ctrTitle"/>
          </p:nvPr>
        </p:nvSpPr>
        <p:spPr>
          <a:xfrm>
            <a:off x="1630019" y="1388441"/>
            <a:ext cx="5406886" cy="3955774"/>
          </a:xfrm>
        </p:spPr>
        <p:txBody>
          <a:bodyPr>
            <a:normAutofit fontScale="90000"/>
          </a:bodyPr>
          <a:lstStyle/>
          <a:p>
            <a:r>
              <a:rPr lang="en-US" sz="4000" b="1" dirty="0">
                <a:solidFill>
                  <a:schemeClr val="bg1"/>
                </a:solidFill>
                <a:latin typeface="+mn-lt"/>
              </a:rPr>
              <a:t>Annual Plan</a:t>
            </a:r>
            <a:br>
              <a:rPr lang="en-US" sz="4000" b="1" dirty="0">
                <a:solidFill>
                  <a:schemeClr val="bg1"/>
                </a:solidFill>
              </a:rPr>
            </a:br>
            <a:r>
              <a:rPr lang="en-US" sz="3200" dirty="0">
                <a:solidFill>
                  <a:schemeClr val="bg1"/>
                </a:solidFill>
              </a:rPr>
              <a:t>for implementing the College’s </a:t>
            </a:r>
            <a:br>
              <a:rPr lang="en-US" sz="3200" dirty="0">
                <a:solidFill>
                  <a:schemeClr val="bg1"/>
                </a:solidFill>
              </a:rPr>
            </a:br>
            <a:r>
              <a:rPr lang="en-US" sz="3200" dirty="0">
                <a:solidFill>
                  <a:schemeClr val="bg1"/>
                </a:solidFill>
              </a:rPr>
              <a:t>5-year Education Master Plan</a:t>
            </a:r>
            <a:br>
              <a:rPr lang="en-US" sz="4000" b="1" dirty="0">
                <a:solidFill>
                  <a:schemeClr val="bg1"/>
                </a:solidFill>
              </a:rPr>
            </a:br>
            <a:br>
              <a:rPr lang="en-US" sz="4000" dirty="0">
                <a:solidFill>
                  <a:schemeClr val="bg1"/>
                </a:solidFill>
              </a:rPr>
            </a:br>
            <a:r>
              <a:rPr lang="en-US" sz="3600" b="1" dirty="0">
                <a:solidFill>
                  <a:schemeClr val="bg1"/>
                </a:solidFill>
                <a:latin typeface="+mn-lt"/>
              </a:rPr>
              <a:t>2023-24</a:t>
            </a:r>
            <a:br>
              <a:rPr lang="en-US" sz="2800" dirty="0">
                <a:solidFill>
                  <a:schemeClr val="bg1"/>
                </a:solidFill>
              </a:rPr>
            </a:br>
            <a:br>
              <a:rPr lang="en-US" sz="2800" dirty="0">
                <a:solidFill>
                  <a:schemeClr val="bg1"/>
                </a:solidFill>
              </a:rPr>
            </a:br>
            <a:r>
              <a:rPr lang="en-US" sz="2800" dirty="0">
                <a:solidFill>
                  <a:schemeClr val="bg1"/>
                </a:solidFill>
              </a:rPr>
              <a:t>Presented to the Planning &amp; Budgeting Council on September 6, 2023</a:t>
            </a:r>
            <a:br>
              <a:rPr lang="en-US" sz="2800" dirty="0">
                <a:solidFill>
                  <a:schemeClr val="bg1"/>
                </a:solidFill>
              </a:rPr>
            </a:br>
            <a:endParaRPr lang="en-US" sz="2800" dirty="0">
              <a:solidFill>
                <a:schemeClr val="bg1"/>
              </a:solidFill>
            </a:endParaRPr>
          </a:p>
        </p:txBody>
      </p:sp>
      <p:sp>
        <p:nvSpPr>
          <p:cNvPr id="2" name="Rectangle 1">
            <a:extLst>
              <a:ext uri="{FF2B5EF4-FFF2-40B4-BE49-F238E27FC236}">
                <a16:creationId xmlns:a16="http://schemas.microsoft.com/office/drawing/2014/main" id="{A8933CE3-DE5A-431C-9E00-6957C245F212}"/>
              </a:ext>
            </a:extLst>
          </p:cNvPr>
          <p:cNvSpPr/>
          <p:nvPr/>
        </p:nvSpPr>
        <p:spPr>
          <a:xfrm>
            <a:off x="8617225" y="0"/>
            <a:ext cx="3680913" cy="6858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72B02E15-C94D-49D7-9114-DCD2176CD11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214046" y="3518827"/>
            <a:ext cx="2487269" cy="1602959"/>
          </a:xfrm>
          <a:prstGeom prst="rect">
            <a:avLst/>
          </a:prstGeom>
        </p:spPr>
      </p:pic>
      <p:pic>
        <p:nvPicPr>
          <p:cNvPr id="3" name="Picture 2"/>
          <p:cNvPicPr>
            <a:picLocks noChangeAspect="1"/>
          </p:cNvPicPr>
          <p:nvPr/>
        </p:nvPicPr>
        <p:blipFill>
          <a:blip r:embed="rId3"/>
          <a:stretch>
            <a:fillRect/>
          </a:stretch>
        </p:blipFill>
        <p:spPr>
          <a:xfrm>
            <a:off x="9133705" y="1721450"/>
            <a:ext cx="2647950" cy="1190625"/>
          </a:xfrm>
          <a:prstGeom prst="rect">
            <a:avLst/>
          </a:prstGeom>
        </p:spPr>
      </p:pic>
    </p:spTree>
    <p:extLst>
      <p:ext uri="{BB962C8B-B14F-4D97-AF65-F5344CB8AC3E}">
        <p14:creationId xmlns:p14="http://schemas.microsoft.com/office/powerpoint/2010/main" val="13013979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072BF1-051F-4F00-8978-A5B39A8B2DEC}"/>
              </a:ext>
            </a:extLst>
          </p:cNvPr>
          <p:cNvSpPr>
            <a:spLocks noGrp="1"/>
          </p:cNvSpPr>
          <p:nvPr>
            <p:ph type="title"/>
          </p:nvPr>
        </p:nvSpPr>
        <p:spPr>
          <a:xfrm>
            <a:off x="302622" y="356009"/>
            <a:ext cx="11739155" cy="1325563"/>
          </a:xfrm>
        </p:spPr>
        <p:txBody>
          <a:bodyPr>
            <a:noAutofit/>
          </a:bodyPr>
          <a:lstStyle/>
          <a:p>
            <a:pPr marL="514350" indent="-514350"/>
            <a:r>
              <a:rPr lang="en-US" sz="2000" dirty="0">
                <a:latin typeface="+mn-lt"/>
              </a:rPr>
              <a:t>2.11 Develop the College Cultural Center (Multicultural Center) to provide timely, relevant, and intentional programming that serves the needs of the campus community in a manner that supports antiracist work at the College and more effective support for and representation of diverse racial, ethnic, and LGBTQ+ groups in the community. Include student voices on an ongoing basis to ensure the Cultural Center fosters leadership development opportunities that support understanding and interpreting various points of view that emerge from a diverse world of peoples and cultures – carry this initiative forward from last year</a:t>
            </a:r>
            <a:endParaRPr lang="en-US" sz="3200" dirty="0">
              <a:latin typeface="+mn-lt"/>
              <a:cs typeface="Calibri"/>
            </a:endParaRPr>
          </a:p>
        </p:txBody>
      </p:sp>
      <p:sp>
        <p:nvSpPr>
          <p:cNvPr id="5" name="Text Placeholder 4">
            <a:extLst>
              <a:ext uri="{FF2B5EF4-FFF2-40B4-BE49-F238E27FC236}">
                <a16:creationId xmlns:a16="http://schemas.microsoft.com/office/drawing/2014/main" id="{2F78F4B4-38DC-4437-951D-9DBAD9D0F141}"/>
              </a:ext>
            </a:extLst>
          </p:cNvPr>
          <p:cNvSpPr>
            <a:spLocks noGrp="1"/>
          </p:cNvSpPr>
          <p:nvPr>
            <p:ph type="body" idx="1"/>
          </p:nvPr>
        </p:nvSpPr>
        <p:spPr/>
        <p:txBody>
          <a:bodyPr/>
          <a:lstStyle/>
          <a:p>
            <a:r>
              <a:rPr lang="en-US" dirty="0"/>
              <a:t>Challenges?</a:t>
            </a:r>
          </a:p>
        </p:txBody>
      </p:sp>
      <p:sp>
        <p:nvSpPr>
          <p:cNvPr id="6" name="Content Placeholder 5">
            <a:extLst>
              <a:ext uri="{FF2B5EF4-FFF2-40B4-BE49-F238E27FC236}">
                <a16:creationId xmlns:a16="http://schemas.microsoft.com/office/drawing/2014/main" id="{98E0AE57-AD86-4EED-A2FD-D15004492002}"/>
              </a:ext>
            </a:extLst>
          </p:cNvPr>
          <p:cNvSpPr>
            <a:spLocks noGrp="1"/>
          </p:cNvSpPr>
          <p:nvPr>
            <p:ph sz="half" idx="2"/>
          </p:nvPr>
        </p:nvSpPr>
        <p:spPr/>
        <p:txBody>
          <a:bodyPr>
            <a:normAutofit fontScale="40000" lnSpcReduction="20000"/>
          </a:bodyPr>
          <a:lstStyle/>
          <a:p>
            <a:pPr fontAlgn="base"/>
            <a:r>
              <a:rPr lang="en-US" dirty="0"/>
              <a:t>The Cultural Center does not have a solidified budget.  What programs do we do and not do, how do we decide?  What if we have to turn people away?  </a:t>
            </a:r>
          </a:p>
          <a:p>
            <a:pPr fontAlgn="base"/>
            <a:r>
              <a:rPr lang="en-US" dirty="0"/>
              <a:t>How can we engage students to use the space and what may they do in it?</a:t>
            </a:r>
          </a:p>
          <a:p>
            <a:pPr fontAlgn="base"/>
            <a:r>
              <a:rPr lang="en-US" dirty="0"/>
              <a:t>How does it interact with other special programs on campus?</a:t>
            </a:r>
          </a:p>
          <a:p>
            <a:pPr fontAlgn="base"/>
            <a:r>
              <a:rPr lang="en-US" dirty="0"/>
              <a:t>Make sure it is inclusive and celebrates the diverse cultures at Canada College.</a:t>
            </a:r>
          </a:p>
          <a:p>
            <a:pPr fontAlgn="base"/>
            <a:r>
              <a:rPr lang="en-US" dirty="0"/>
              <a:t>Make sure that the impact of the Cultural Center is felt campus-wide, not just in the current space.</a:t>
            </a:r>
          </a:p>
          <a:p>
            <a:pPr fontAlgn="base"/>
            <a:r>
              <a:rPr lang="en-US" dirty="0"/>
              <a:t>It is important for outside community partners to utilize the space.</a:t>
            </a:r>
          </a:p>
          <a:p>
            <a:pPr fontAlgn="base"/>
            <a:r>
              <a:rPr lang="en-US" dirty="0"/>
              <a:t>Make sure that the Center has an online presence (social media/website)</a:t>
            </a:r>
          </a:p>
          <a:p>
            <a:pPr fontAlgn="base"/>
            <a:r>
              <a:rPr lang="en-US" dirty="0"/>
              <a:t>Sometimes we see the goal, but connection may be lacking–or some may not even believe that bias or racism directly impacts people “here.” </a:t>
            </a:r>
          </a:p>
          <a:p>
            <a:pPr fontAlgn="base"/>
            <a:r>
              <a:rPr lang="en-US" dirty="0"/>
              <a:t>How do we create an institutional network of sustainability and continuity over time? </a:t>
            </a:r>
          </a:p>
          <a:p>
            <a:pPr fontAlgn="base"/>
            <a:r>
              <a:rPr lang="en-US" dirty="0"/>
              <a:t>Will the Cultural Center have circles or a safe space for folks to get together and say what they are going to say,  “Do you want us to just listen or is this something different…”</a:t>
            </a:r>
          </a:p>
          <a:p>
            <a:endParaRPr lang="en-US" dirty="0"/>
          </a:p>
        </p:txBody>
      </p:sp>
      <p:sp>
        <p:nvSpPr>
          <p:cNvPr id="7" name="Text Placeholder 6">
            <a:extLst>
              <a:ext uri="{FF2B5EF4-FFF2-40B4-BE49-F238E27FC236}">
                <a16:creationId xmlns:a16="http://schemas.microsoft.com/office/drawing/2014/main" id="{149C16A8-0617-41ED-A6EC-9C16F5142C08}"/>
              </a:ext>
            </a:extLst>
          </p:cNvPr>
          <p:cNvSpPr>
            <a:spLocks noGrp="1"/>
          </p:cNvSpPr>
          <p:nvPr>
            <p:ph type="body" sz="quarter" idx="3"/>
          </p:nvPr>
        </p:nvSpPr>
        <p:spPr/>
        <p:txBody>
          <a:bodyPr/>
          <a:lstStyle/>
          <a:p>
            <a:r>
              <a:rPr lang="en-US" dirty="0"/>
              <a:t>Needed to Complete?</a:t>
            </a:r>
          </a:p>
        </p:txBody>
      </p:sp>
      <p:sp>
        <p:nvSpPr>
          <p:cNvPr id="8" name="Content Placeholder 7">
            <a:extLst>
              <a:ext uri="{FF2B5EF4-FFF2-40B4-BE49-F238E27FC236}">
                <a16:creationId xmlns:a16="http://schemas.microsoft.com/office/drawing/2014/main" id="{EE8C5870-A877-4903-9B77-1A231BE4FB26}"/>
              </a:ext>
            </a:extLst>
          </p:cNvPr>
          <p:cNvSpPr>
            <a:spLocks noGrp="1"/>
          </p:cNvSpPr>
          <p:nvPr>
            <p:ph sz="quarter" idx="4"/>
          </p:nvPr>
        </p:nvSpPr>
        <p:spPr/>
        <p:txBody>
          <a:bodyPr>
            <a:normAutofit fontScale="40000" lnSpcReduction="20000"/>
          </a:bodyPr>
          <a:lstStyle/>
          <a:p>
            <a:pPr fontAlgn="base"/>
            <a:r>
              <a:rPr lang="en-US" dirty="0"/>
              <a:t>Ensure that equity and antiracist work and work of the Cultural Center is integrated throughout the college.  </a:t>
            </a:r>
          </a:p>
          <a:p>
            <a:pPr fontAlgn="base"/>
            <a:r>
              <a:rPr lang="en-US" dirty="0"/>
              <a:t>Can the Cultural Center be open in the evening as well for our evening students?</a:t>
            </a:r>
          </a:p>
          <a:p>
            <a:pPr fontAlgn="base"/>
            <a:r>
              <a:rPr lang="en-US" dirty="0"/>
              <a:t>First </a:t>
            </a:r>
            <a:r>
              <a:rPr lang="en-US" dirty="0" err="1"/>
              <a:t>wednesday</a:t>
            </a:r>
            <a:r>
              <a:rPr lang="en-US" dirty="0"/>
              <a:t> or something, once a month brave spaces, maybe over lunch.  </a:t>
            </a:r>
          </a:p>
          <a:p>
            <a:pPr fontAlgn="base"/>
            <a:r>
              <a:rPr lang="en-US" dirty="0"/>
              <a:t>Could we hold courses in the Cultural Center?  </a:t>
            </a:r>
          </a:p>
          <a:p>
            <a:pPr fontAlgn="base"/>
            <a:r>
              <a:rPr lang="en-US" dirty="0"/>
              <a:t>Extra credit for events and things through the cultural center and community events.   </a:t>
            </a:r>
          </a:p>
          <a:p>
            <a:pPr fontAlgn="base"/>
            <a:r>
              <a:rPr lang="en-US" dirty="0"/>
              <a:t>Make sure all students and professors know about Umoja.</a:t>
            </a:r>
          </a:p>
        </p:txBody>
      </p:sp>
      <p:sp>
        <p:nvSpPr>
          <p:cNvPr id="4" name="Slide Number Placeholder 3">
            <a:extLst>
              <a:ext uri="{FF2B5EF4-FFF2-40B4-BE49-F238E27FC236}">
                <a16:creationId xmlns:a16="http://schemas.microsoft.com/office/drawing/2014/main" id="{576E7DC4-A906-426B-AA2A-74F64EA39F62}"/>
              </a:ext>
            </a:extLst>
          </p:cNvPr>
          <p:cNvSpPr>
            <a:spLocks noGrp="1"/>
          </p:cNvSpPr>
          <p:nvPr>
            <p:ph type="sldNum" sz="quarter" idx="12"/>
          </p:nvPr>
        </p:nvSpPr>
        <p:spPr/>
        <p:txBody>
          <a:bodyPr/>
          <a:lstStyle/>
          <a:p>
            <a:fld id="{6CBFEEA3-8C1D-497F-9E1F-962111B3BC91}" type="slidenum">
              <a:rPr lang="en-US" smtClean="0"/>
              <a:t>10</a:t>
            </a:fld>
            <a:endParaRPr lang="en-US"/>
          </a:p>
        </p:txBody>
      </p:sp>
    </p:spTree>
    <p:extLst>
      <p:ext uri="{BB962C8B-B14F-4D97-AF65-F5344CB8AC3E}">
        <p14:creationId xmlns:p14="http://schemas.microsoft.com/office/powerpoint/2010/main" val="6496726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437D92E4-93A2-40C7-8F74-7279520C3061}"/>
              </a:ext>
            </a:extLst>
          </p:cNvPr>
          <p:cNvSpPr>
            <a:spLocks noGrp="1"/>
          </p:cNvSpPr>
          <p:nvPr>
            <p:ph type="title"/>
          </p:nvPr>
        </p:nvSpPr>
        <p:spPr/>
        <p:txBody>
          <a:bodyPr/>
          <a:lstStyle/>
          <a:p>
            <a:r>
              <a:rPr lang="en-US" dirty="0"/>
              <a:t>Who will do what on EMP 2.11?</a:t>
            </a:r>
          </a:p>
        </p:txBody>
      </p:sp>
      <p:sp>
        <p:nvSpPr>
          <p:cNvPr id="9" name="Content Placeholder 8">
            <a:extLst>
              <a:ext uri="{FF2B5EF4-FFF2-40B4-BE49-F238E27FC236}">
                <a16:creationId xmlns:a16="http://schemas.microsoft.com/office/drawing/2014/main" id="{EBD0CBF2-977F-4E95-8725-19D68617C5D4}"/>
              </a:ext>
            </a:extLst>
          </p:cNvPr>
          <p:cNvSpPr>
            <a:spLocks noGrp="1"/>
          </p:cNvSpPr>
          <p:nvPr>
            <p:ph idx="1"/>
          </p:nvPr>
        </p:nvSpPr>
        <p:spPr/>
        <p:txBody>
          <a:bodyPr/>
          <a:lstStyle/>
          <a:p>
            <a:pPr marL="0" indent="0">
              <a:lnSpc>
                <a:spcPct val="100000"/>
              </a:lnSpc>
              <a:buNone/>
            </a:pPr>
            <a:r>
              <a:rPr lang="en-US" b="1" dirty="0"/>
              <a:t>Lead: </a:t>
            </a:r>
            <a:r>
              <a:rPr lang="en-US" dirty="0"/>
              <a:t>Dr. Michiko Kealoha</a:t>
            </a:r>
            <a:endParaRPr lang="en-US" b="1" dirty="0"/>
          </a:p>
          <a:p>
            <a:pPr marL="0" indent="0">
              <a:lnSpc>
                <a:spcPct val="100000"/>
              </a:lnSpc>
              <a:buNone/>
            </a:pPr>
            <a:endParaRPr lang="en-US" dirty="0"/>
          </a:p>
          <a:p>
            <a:pPr marL="0" indent="0">
              <a:lnSpc>
                <a:spcPct val="100000"/>
              </a:lnSpc>
              <a:buNone/>
            </a:pPr>
            <a:r>
              <a:rPr lang="en-US" b="1" dirty="0"/>
              <a:t>Task Force Members (open to all): </a:t>
            </a:r>
            <a:r>
              <a:rPr lang="en-US" dirty="0"/>
              <a:t>Cultural Center Staff and SSPC Cultural Center Task Force</a:t>
            </a:r>
          </a:p>
          <a:p>
            <a:pPr marL="0" indent="0">
              <a:lnSpc>
                <a:spcPct val="100000"/>
              </a:lnSpc>
              <a:buNone/>
            </a:pPr>
            <a:endParaRPr lang="en-US" dirty="0"/>
          </a:p>
          <a:p>
            <a:pPr marL="0" indent="0">
              <a:lnSpc>
                <a:spcPct val="100000"/>
              </a:lnSpc>
              <a:buNone/>
            </a:pPr>
            <a:r>
              <a:rPr lang="en-US" b="1" dirty="0"/>
              <a:t>Desired Outcomes:</a:t>
            </a:r>
            <a:r>
              <a:rPr lang="en-US" dirty="0"/>
              <a:t>  Decision about a permanent location to College President by October 2023.</a:t>
            </a:r>
            <a:endParaRPr lang="en-US" b="1" dirty="0"/>
          </a:p>
        </p:txBody>
      </p:sp>
      <p:sp>
        <p:nvSpPr>
          <p:cNvPr id="7" name="Slide Number Placeholder 6">
            <a:extLst>
              <a:ext uri="{FF2B5EF4-FFF2-40B4-BE49-F238E27FC236}">
                <a16:creationId xmlns:a16="http://schemas.microsoft.com/office/drawing/2014/main" id="{91124C7B-02D6-4F2C-8F3B-B6D17E65053E}"/>
              </a:ext>
            </a:extLst>
          </p:cNvPr>
          <p:cNvSpPr>
            <a:spLocks noGrp="1"/>
          </p:cNvSpPr>
          <p:nvPr>
            <p:ph type="sldNum" sz="quarter" idx="12"/>
          </p:nvPr>
        </p:nvSpPr>
        <p:spPr/>
        <p:txBody>
          <a:bodyPr/>
          <a:lstStyle/>
          <a:p>
            <a:fld id="{6CBFEEA3-8C1D-497F-9E1F-962111B3BC91}" type="slidenum">
              <a:rPr lang="en-US" smtClean="0"/>
              <a:t>11</a:t>
            </a:fld>
            <a:endParaRPr lang="en-US"/>
          </a:p>
        </p:txBody>
      </p:sp>
    </p:spTree>
    <p:extLst>
      <p:ext uri="{BB962C8B-B14F-4D97-AF65-F5344CB8AC3E}">
        <p14:creationId xmlns:p14="http://schemas.microsoft.com/office/powerpoint/2010/main" val="27242498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C799903-48D5-4A31-A1A2-541072D977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1" name="Freeform: Shape 10">
            <a:extLst>
              <a:ext uri="{FF2B5EF4-FFF2-40B4-BE49-F238E27FC236}">
                <a16:creationId xmlns:a16="http://schemas.microsoft.com/office/drawing/2014/main" id="{8EFFF109-FC58-4FD3-BE05-9775A1310F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8889" cy="6858000"/>
          </a:xfrm>
          <a:custGeom>
            <a:avLst/>
            <a:gdLst>
              <a:gd name="connsiteX0" fmla="*/ 0 w 4818889"/>
              <a:gd name="connsiteY0" fmla="*/ 0 h 6858000"/>
              <a:gd name="connsiteX1" fmla="*/ 3605911 w 4818889"/>
              <a:gd name="connsiteY1" fmla="*/ 0 h 6858000"/>
              <a:gd name="connsiteX2" fmla="*/ 3668894 w 4818889"/>
              <a:gd name="connsiteY2" fmla="*/ 69271 h 6858000"/>
              <a:gd name="connsiteX3" fmla="*/ 4818889 w 4818889"/>
              <a:gd name="connsiteY3" fmla="*/ 3429000 h 6858000"/>
              <a:gd name="connsiteX4" fmla="*/ 3668894 w 4818889"/>
              <a:gd name="connsiteY4" fmla="*/ 6788730 h 6858000"/>
              <a:gd name="connsiteX5" fmla="*/ 3605911 w 4818889"/>
              <a:gd name="connsiteY5" fmla="*/ 6858000 h 6858000"/>
              <a:gd name="connsiteX6" fmla="*/ 0 w 4818889"/>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8889" h="6858000">
                <a:moveTo>
                  <a:pt x="0" y="0"/>
                </a:moveTo>
                <a:lnTo>
                  <a:pt x="3605911" y="0"/>
                </a:lnTo>
                <a:lnTo>
                  <a:pt x="3668894" y="69271"/>
                </a:lnTo>
                <a:cubicBezTo>
                  <a:pt x="4379420" y="929100"/>
                  <a:pt x="4818889" y="2116944"/>
                  <a:pt x="4818889" y="3429000"/>
                </a:cubicBezTo>
                <a:cubicBezTo>
                  <a:pt x="4818889" y="4741056"/>
                  <a:pt x="4379420" y="5928900"/>
                  <a:pt x="3668894" y="6788730"/>
                </a:cubicBezTo>
                <a:lnTo>
                  <a:pt x="3605911" y="6858000"/>
                </a:lnTo>
                <a:lnTo>
                  <a:pt x="0" y="6858000"/>
                </a:lnTo>
                <a:close/>
              </a:path>
            </a:pathLst>
          </a:custGeom>
          <a:ln w="9525">
            <a:solidFill>
              <a:srgbClr val="E6E6E6"/>
            </a:solidFill>
          </a:ln>
          <a:effectLst>
            <a:outerShdw blurRad="50800" dist="38100" algn="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3" name="Freeform: Shape 12">
            <a:extLst>
              <a:ext uri="{FF2B5EF4-FFF2-40B4-BE49-F238E27FC236}">
                <a16:creationId xmlns:a16="http://schemas.microsoft.com/office/drawing/2014/main" id="{E1B96AD6-92A9-4273-A62B-96A1C3E0BA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1477" cy="6858000"/>
          </a:xfrm>
          <a:custGeom>
            <a:avLst/>
            <a:gdLst>
              <a:gd name="connsiteX0" fmla="*/ 0 w 4811477"/>
              <a:gd name="connsiteY0" fmla="*/ 0 h 6858000"/>
              <a:gd name="connsiteX1" fmla="*/ 3598499 w 4811477"/>
              <a:gd name="connsiteY1" fmla="*/ 0 h 6858000"/>
              <a:gd name="connsiteX2" fmla="*/ 3661482 w 4811477"/>
              <a:gd name="connsiteY2" fmla="*/ 69271 h 6858000"/>
              <a:gd name="connsiteX3" fmla="*/ 4811477 w 4811477"/>
              <a:gd name="connsiteY3" fmla="*/ 3429000 h 6858000"/>
              <a:gd name="connsiteX4" fmla="*/ 3661482 w 4811477"/>
              <a:gd name="connsiteY4" fmla="*/ 6788730 h 6858000"/>
              <a:gd name="connsiteX5" fmla="*/ 3598499 w 4811477"/>
              <a:gd name="connsiteY5" fmla="*/ 6858000 h 6858000"/>
              <a:gd name="connsiteX6" fmla="*/ 0 w 481147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1477" h="6858000">
                <a:moveTo>
                  <a:pt x="0" y="0"/>
                </a:moveTo>
                <a:lnTo>
                  <a:pt x="3598499" y="0"/>
                </a:lnTo>
                <a:lnTo>
                  <a:pt x="3661482" y="69271"/>
                </a:lnTo>
                <a:cubicBezTo>
                  <a:pt x="4372008" y="929100"/>
                  <a:pt x="4811477" y="2116944"/>
                  <a:pt x="4811477" y="3429000"/>
                </a:cubicBezTo>
                <a:cubicBezTo>
                  <a:pt x="4811477" y="4741056"/>
                  <a:pt x="4372008" y="5928900"/>
                  <a:pt x="3661482" y="6788730"/>
                </a:cubicBezTo>
                <a:lnTo>
                  <a:pt x="3598499"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6A0046E5-09D6-4441-9F2D-7ED3630C6353}"/>
              </a:ext>
            </a:extLst>
          </p:cNvPr>
          <p:cNvSpPr>
            <a:spLocks noGrp="1"/>
          </p:cNvSpPr>
          <p:nvPr>
            <p:ph type="title"/>
          </p:nvPr>
        </p:nvSpPr>
        <p:spPr>
          <a:xfrm>
            <a:off x="621792" y="1161288"/>
            <a:ext cx="3602736" cy="4526280"/>
          </a:xfrm>
        </p:spPr>
        <p:txBody>
          <a:bodyPr>
            <a:normAutofit/>
          </a:bodyPr>
          <a:lstStyle/>
          <a:p>
            <a:r>
              <a:rPr lang="en-US" sz="4000" b="1" u="sng" dirty="0"/>
              <a:t>Priority #2:</a:t>
            </a:r>
            <a:r>
              <a:rPr lang="en-US" sz="4000" b="1" dirty="0"/>
              <a:t> Expand Programs and Opportunities </a:t>
            </a:r>
            <a:br>
              <a:rPr lang="en-US" sz="4000" b="1" dirty="0"/>
            </a:br>
            <a:br>
              <a:rPr lang="en-US" sz="4000" dirty="0"/>
            </a:br>
            <a:r>
              <a:rPr lang="en-US" sz="2800" dirty="0"/>
              <a:t>(in NFO, BH, EPA w/emphasis on BIPOC communities)</a:t>
            </a:r>
          </a:p>
        </p:txBody>
      </p:sp>
      <p:sp>
        <p:nvSpPr>
          <p:cNvPr id="15" name="Rectangle 14">
            <a:extLst>
              <a:ext uri="{FF2B5EF4-FFF2-40B4-BE49-F238E27FC236}">
                <a16:creationId xmlns:a16="http://schemas.microsoft.com/office/drawing/2014/main" id="{463EEC44-1BA3-44ED-81FC-A644B04B2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102049"/>
            <a:ext cx="128016" cy="65390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21F723CF-A136-4E26-BC7B-E5A47E96CFFA}"/>
              </a:ext>
            </a:extLst>
          </p:cNvPr>
          <p:cNvSpPr>
            <a:spLocks noGrp="1"/>
          </p:cNvSpPr>
          <p:nvPr>
            <p:ph idx="1"/>
          </p:nvPr>
        </p:nvSpPr>
        <p:spPr>
          <a:xfrm>
            <a:off x="5434149" y="932688"/>
            <a:ext cx="6291741" cy="4992624"/>
          </a:xfrm>
        </p:spPr>
        <p:txBody>
          <a:bodyPr vert="horz" lIns="91440" tIns="45720" rIns="91440" bIns="45720" rtlCol="0" anchor="ctr">
            <a:normAutofit/>
          </a:bodyPr>
          <a:lstStyle/>
          <a:p>
            <a:pPr marL="0" indent="0">
              <a:buNone/>
            </a:pPr>
            <a:r>
              <a:rPr lang="en-US" b="1" dirty="0"/>
              <a:t>EMP Objectives for 2023-24</a:t>
            </a:r>
          </a:p>
          <a:p>
            <a:pPr marL="0" indent="0">
              <a:buNone/>
            </a:pPr>
            <a:endParaRPr lang="en-US" b="1" dirty="0"/>
          </a:p>
          <a:p>
            <a:pPr marL="574675" indent="-574675">
              <a:buNone/>
            </a:pPr>
            <a:r>
              <a:rPr lang="en-US" dirty="0"/>
              <a:t>1.6 New, ST, stackable certificates </a:t>
            </a:r>
            <a:endParaRPr lang="en-US" dirty="0">
              <a:cs typeface="Calibri"/>
            </a:endParaRPr>
          </a:p>
          <a:p>
            <a:pPr marL="574675" indent="-574675">
              <a:buNone/>
            </a:pPr>
            <a:r>
              <a:rPr lang="en-US" dirty="0"/>
              <a:t>1.7 Degrees and certificates available at Menlo Park and East Palo Alto</a:t>
            </a:r>
            <a:endParaRPr lang="en-US" dirty="0">
              <a:cs typeface="Calibri"/>
            </a:endParaRPr>
          </a:p>
          <a:p>
            <a:pPr marL="574675" indent="-574675">
              <a:buNone/>
            </a:pPr>
            <a:r>
              <a:rPr lang="en-US" dirty="0"/>
              <a:t>3.6 Triple the number of high school students on campus during the summer and on Saturdays during the academic year</a:t>
            </a:r>
            <a:endParaRPr lang="en-US" dirty="0">
              <a:cs typeface="Calibri"/>
            </a:endParaRPr>
          </a:p>
          <a:p>
            <a:endParaRPr lang="en-US" dirty="0"/>
          </a:p>
        </p:txBody>
      </p:sp>
      <p:sp>
        <p:nvSpPr>
          <p:cNvPr id="4" name="Slide Number Placeholder 3">
            <a:extLst>
              <a:ext uri="{FF2B5EF4-FFF2-40B4-BE49-F238E27FC236}">
                <a16:creationId xmlns:a16="http://schemas.microsoft.com/office/drawing/2014/main" id="{7630B75F-C1B9-445A-9356-8316DCF9053B}"/>
              </a:ext>
            </a:extLst>
          </p:cNvPr>
          <p:cNvSpPr>
            <a:spLocks noGrp="1"/>
          </p:cNvSpPr>
          <p:nvPr>
            <p:ph type="sldNum" sz="quarter" idx="12"/>
          </p:nvPr>
        </p:nvSpPr>
        <p:spPr>
          <a:xfrm>
            <a:off x="10351362" y="6356350"/>
            <a:ext cx="1002437" cy="365125"/>
          </a:xfrm>
        </p:spPr>
        <p:txBody>
          <a:bodyP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6CBFEEA3-8C1D-497F-9E1F-962111B3BC91}" type="slidenum">
              <a:rPr kumimoji="0" lang="en-US" sz="1200" b="0" i="0" u="none" strike="noStrike" kern="1200" cap="none" spc="0" normalizeH="0" baseline="0" noProof="0">
                <a:ln>
                  <a:noFill/>
                </a:ln>
                <a:solidFill>
                  <a:prstClr val="black">
                    <a:lumMod val="50000"/>
                    <a:lumOff val="50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12</a:t>
            </a:fld>
            <a:endParaRPr kumimoji="0" lang="en-US" sz="1200" b="0" i="0" u="none" strike="noStrike" kern="1200" cap="none" spc="0" normalizeH="0" baseline="0" noProof="0">
              <a:ln>
                <a:noFill/>
              </a:ln>
              <a:solidFill>
                <a:prstClr val="black">
                  <a:lumMod val="50000"/>
                  <a:lumOff val="50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801498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072BF1-051F-4F00-8978-A5B39A8B2DEC}"/>
              </a:ext>
            </a:extLst>
          </p:cNvPr>
          <p:cNvSpPr>
            <a:spLocks noGrp="1"/>
          </p:cNvSpPr>
          <p:nvPr>
            <p:ph type="title"/>
          </p:nvPr>
        </p:nvSpPr>
        <p:spPr>
          <a:xfrm>
            <a:off x="235131" y="365125"/>
            <a:ext cx="11739155" cy="1325563"/>
          </a:xfrm>
        </p:spPr>
        <p:txBody>
          <a:bodyPr>
            <a:noAutofit/>
          </a:bodyPr>
          <a:lstStyle/>
          <a:p>
            <a:pPr marL="514350" indent="-52388"/>
            <a:r>
              <a:rPr lang="en-US" sz="3200" dirty="0"/>
              <a:t>Priority #2: Expand programs and opportunities to new community members in N. Fair Oaks, Belle Haven, and East Palo Alto, especially BIPOC communities?</a:t>
            </a:r>
            <a:endParaRPr lang="en-US" sz="3200" dirty="0">
              <a:latin typeface="+mn-lt"/>
              <a:cs typeface="Calibri"/>
            </a:endParaRPr>
          </a:p>
        </p:txBody>
      </p:sp>
      <p:sp>
        <p:nvSpPr>
          <p:cNvPr id="5" name="Text Placeholder 4">
            <a:extLst>
              <a:ext uri="{FF2B5EF4-FFF2-40B4-BE49-F238E27FC236}">
                <a16:creationId xmlns:a16="http://schemas.microsoft.com/office/drawing/2014/main" id="{2F78F4B4-38DC-4437-951D-9DBAD9D0F141}"/>
              </a:ext>
            </a:extLst>
          </p:cNvPr>
          <p:cNvSpPr>
            <a:spLocks noGrp="1"/>
          </p:cNvSpPr>
          <p:nvPr>
            <p:ph type="body" idx="1"/>
          </p:nvPr>
        </p:nvSpPr>
        <p:spPr/>
        <p:txBody>
          <a:bodyPr/>
          <a:lstStyle/>
          <a:p>
            <a:r>
              <a:rPr lang="en-US" dirty="0"/>
              <a:t>Challenges?</a:t>
            </a:r>
          </a:p>
        </p:txBody>
      </p:sp>
      <p:sp>
        <p:nvSpPr>
          <p:cNvPr id="6" name="Content Placeholder 5">
            <a:extLst>
              <a:ext uri="{FF2B5EF4-FFF2-40B4-BE49-F238E27FC236}">
                <a16:creationId xmlns:a16="http://schemas.microsoft.com/office/drawing/2014/main" id="{98E0AE57-AD86-4EED-A2FD-D15004492002}"/>
              </a:ext>
            </a:extLst>
          </p:cNvPr>
          <p:cNvSpPr>
            <a:spLocks noGrp="1"/>
          </p:cNvSpPr>
          <p:nvPr>
            <p:ph sz="half" idx="2"/>
          </p:nvPr>
        </p:nvSpPr>
        <p:spPr>
          <a:xfrm>
            <a:off x="839788" y="2505075"/>
            <a:ext cx="5157787" cy="4216400"/>
          </a:xfrm>
        </p:spPr>
        <p:txBody>
          <a:bodyPr>
            <a:normAutofit fontScale="40000" lnSpcReduction="20000"/>
          </a:bodyPr>
          <a:lstStyle/>
          <a:p>
            <a:pPr fontAlgn="base"/>
            <a:r>
              <a:rPr lang="en-US" dirty="0"/>
              <a:t>Only a few staff are actually from these communities or have familiarity with them or what the College is currently doing to serve these communities</a:t>
            </a:r>
          </a:p>
          <a:p>
            <a:pPr fontAlgn="base"/>
            <a:r>
              <a:rPr lang="en-US" dirty="0"/>
              <a:t>Job Train is not that close to Belle Haven</a:t>
            </a:r>
          </a:p>
          <a:p>
            <a:pPr fontAlgn="base"/>
            <a:r>
              <a:rPr lang="en-US" dirty="0"/>
              <a:t>Traffic is an obstacle and so the time classes start, even at Menlo Park, really matters.  </a:t>
            </a:r>
          </a:p>
          <a:p>
            <a:pPr fontAlgn="base"/>
            <a:r>
              <a:rPr lang="en-US" dirty="0"/>
              <a:t>Improve night school</a:t>
            </a:r>
          </a:p>
          <a:p>
            <a:pPr fontAlgn="base"/>
            <a:r>
              <a:rPr lang="en-US" dirty="0"/>
              <a:t>Not enough transportation for students to get to campus. </a:t>
            </a:r>
          </a:p>
          <a:p>
            <a:pPr fontAlgn="base"/>
            <a:r>
              <a:rPr lang="en-US" dirty="0"/>
              <a:t>Public transportation if you leave at 6 am it takes about 1 hour and ½ to get to campus. It’s expensive to get to campus from these communities</a:t>
            </a:r>
          </a:p>
          <a:p>
            <a:pPr fontAlgn="base"/>
            <a:r>
              <a:rPr lang="en-US" dirty="0"/>
              <a:t>The closest High School is Menlo Atherton</a:t>
            </a:r>
          </a:p>
          <a:p>
            <a:pPr fontAlgn="base"/>
            <a:r>
              <a:rPr lang="en-US" dirty="0"/>
              <a:t>Food, transportation, access to </a:t>
            </a:r>
            <a:r>
              <a:rPr lang="en-US" dirty="0" err="1"/>
              <a:t>wifi</a:t>
            </a:r>
            <a:r>
              <a:rPr lang="en-US" dirty="0"/>
              <a:t> are all challenges</a:t>
            </a:r>
          </a:p>
          <a:p>
            <a:pPr fontAlgn="base"/>
            <a:r>
              <a:rPr lang="en-US" dirty="0"/>
              <a:t>Would a Redwood City location make more sense?  It’s the center of the transit network.</a:t>
            </a:r>
          </a:p>
          <a:p>
            <a:pPr fontAlgn="base"/>
            <a:r>
              <a:rPr lang="en-US" dirty="0"/>
              <a:t>How can we work better with employers to understand what kinds of programs might be most beneficial for our community members?</a:t>
            </a:r>
          </a:p>
          <a:p>
            <a:pPr fontAlgn="base"/>
            <a:r>
              <a:rPr lang="en-US" dirty="0"/>
              <a:t>The lack of childcare is a big obstacle for some community members</a:t>
            </a:r>
          </a:p>
          <a:p>
            <a:pPr fontAlgn="base"/>
            <a:r>
              <a:rPr lang="en-US" dirty="0"/>
              <a:t>If our transfer numbers are low, then high school students from EPA may be more likely to choose Foothill or </a:t>
            </a:r>
            <a:r>
              <a:rPr lang="en-US" dirty="0" err="1"/>
              <a:t>DeAnza</a:t>
            </a:r>
            <a:endParaRPr lang="en-US" dirty="0"/>
          </a:p>
        </p:txBody>
      </p:sp>
      <p:sp>
        <p:nvSpPr>
          <p:cNvPr id="7" name="Text Placeholder 6">
            <a:extLst>
              <a:ext uri="{FF2B5EF4-FFF2-40B4-BE49-F238E27FC236}">
                <a16:creationId xmlns:a16="http://schemas.microsoft.com/office/drawing/2014/main" id="{149C16A8-0617-41ED-A6EC-9C16F5142C08}"/>
              </a:ext>
            </a:extLst>
          </p:cNvPr>
          <p:cNvSpPr>
            <a:spLocks noGrp="1"/>
          </p:cNvSpPr>
          <p:nvPr>
            <p:ph type="body" sz="quarter" idx="3"/>
          </p:nvPr>
        </p:nvSpPr>
        <p:spPr/>
        <p:txBody>
          <a:bodyPr/>
          <a:lstStyle/>
          <a:p>
            <a:r>
              <a:rPr lang="en-US" dirty="0"/>
              <a:t>Needed to Complete?</a:t>
            </a:r>
          </a:p>
        </p:txBody>
      </p:sp>
      <p:sp>
        <p:nvSpPr>
          <p:cNvPr id="8" name="Content Placeholder 7">
            <a:extLst>
              <a:ext uri="{FF2B5EF4-FFF2-40B4-BE49-F238E27FC236}">
                <a16:creationId xmlns:a16="http://schemas.microsoft.com/office/drawing/2014/main" id="{EE8C5870-A877-4903-9B77-1A231BE4FB26}"/>
              </a:ext>
            </a:extLst>
          </p:cNvPr>
          <p:cNvSpPr>
            <a:spLocks noGrp="1"/>
          </p:cNvSpPr>
          <p:nvPr>
            <p:ph sz="quarter" idx="4"/>
          </p:nvPr>
        </p:nvSpPr>
        <p:spPr>
          <a:xfrm>
            <a:off x="6172200" y="2505074"/>
            <a:ext cx="5183188" cy="5114926"/>
          </a:xfrm>
        </p:spPr>
        <p:txBody>
          <a:bodyPr>
            <a:normAutofit fontScale="40000" lnSpcReduction="20000"/>
          </a:bodyPr>
          <a:lstStyle/>
          <a:p>
            <a:pPr fontAlgn="base"/>
            <a:r>
              <a:rPr lang="en-US" dirty="0"/>
              <a:t>Partner with the Boys and Girls club. Have space within that community for students to work from there.</a:t>
            </a:r>
          </a:p>
          <a:p>
            <a:pPr fontAlgn="base"/>
            <a:r>
              <a:rPr lang="en-US" dirty="0"/>
              <a:t>Provide a space for students to work and do their online courses. The space must have good internet.</a:t>
            </a:r>
          </a:p>
          <a:p>
            <a:pPr fontAlgn="base"/>
            <a:r>
              <a:rPr lang="en-US" dirty="0"/>
              <a:t>Provide internet and technology.</a:t>
            </a:r>
          </a:p>
          <a:p>
            <a:pPr fontAlgn="base"/>
            <a:r>
              <a:rPr lang="en-US" dirty="0"/>
              <a:t>Do we know if we’re offering programs that the students want? Vocational/professional certificate programs? Professional certificate?</a:t>
            </a:r>
          </a:p>
          <a:p>
            <a:pPr fontAlgn="base"/>
            <a:r>
              <a:rPr lang="en-US" dirty="0"/>
              <a:t>We offer Lyft. Can we expand it? Students have to be 18 or older, which makes it challenging for middle college students. </a:t>
            </a:r>
          </a:p>
          <a:p>
            <a:pPr fontAlgn="base"/>
            <a:r>
              <a:rPr lang="en-US" dirty="0"/>
              <a:t>We need financially sustainable ways to get more people to campus.</a:t>
            </a:r>
          </a:p>
          <a:p>
            <a:pPr fontAlgn="base"/>
            <a:r>
              <a:rPr lang="en-US" dirty="0"/>
              <a:t>Check the UC Berkeley's intervention to help with transportation (Nimsi)</a:t>
            </a:r>
          </a:p>
          <a:p>
            <a:pPr fontAlgn="base"/>
            <a:r>
              <a:rPr lang="en-US" dirty="0"/>
              <a:t>Speak with people at churches and other community centers to promote CAN and connect with the community.</a:t>
            </a:r>
          </a:p>
          <a:p>
            <a:pPr fontAlgn="base"/>
            <a:r>
              <a:rPr lang="en-US" dirty="0"/>
              <a:t>Meta opened a community center. Try to partner with them to have a Cañada representation.</a:t>
            </a:r>
          </a:p>
          <a:p>
            <a:pPr fontAlgn="base"/>
            <a:r>
              <a:rPr lang="en-US" dirty="0"/>
              <a:t>Contact with Meta or other partners to offer stackable certificates.</a:t>
            </a:r>
          </a:p>
          <a:p>
            <a:pPr fontAlgn="base"/>
            <a:r>
              <a:rPr lang="en-US" dirty="0"/>
              <a:t>Meet with the city council to see how Cañada can better serve the Belle Haven community.  </a:t>
            </a:r>
          </a:p>
          <a:p>
            <a:pPr fontAlgn="base"/>
            <a:r>
              <a:rPr lang="en-US" dirty="0"/>
              <a:t>Utilize the Menlo Park center as a satellite. Not for credit classes. Collaborate with Ikea/ Target and local businesses in BH for them to get jobs so they can pursue long term goals to transfer.</a:t>
            </a:r>
          </a:p>
          <a:p>
            <a:pPr fontAlgn="base"/>
            <a:r>
              <a:rPr lang="en-US" dirty="0"/>
              <a:t>Learning communities and maybe a summer bridge learning community for high school students supported by effective transportation. </a:t>
            </a:r>
          </a:p>
          <a:p>
            <a:pPr marL="0" indent="0" fontAlgn="base">
              <a:buNone/>
            </a:pPr>
            <a:endParaRPr lang="en-US" dirty="0"/>
          </a:p>
        </p:txBody>
      </p:sp>
      <p:sp>
        <p:nvSpPr>
          <p:cNvPr id="4" name="Slide Number Placeholder 3">
            <a:extLst>
              <a:ext uri="{FF2B5EF4-FFF2-40B4-BE49-F238E27FC236}">
                <a16:creationId xmlns:a16="http://schemas.microsoft.com/office/drawing/2014/main" id="{576E7DC4-A906-426B-AA2A-74F64EA39F62}"/>
              </a:ext>
            </a:extLst>
          </p:cNvPr>
          <p:cNvSpPr>
            <a:spLocks noGrp="1"/>
          </p:cNvSpPr>
          <p:nvPr>
            <p:ph type="sldNum" sz="quarter" idx="12"/>
          </p:nvPr>
        </p:nvSpPr>
        <p:spPr/>
        <p:txBody>
          <a:bodyPr/>
          <a:lstStyle/>
          <a:p>
            <a:fld id="{6CBFEEA3-8C1D-497F-9E1F-962111B3BC91}" type="slidenum">
              <a:rPr lang="en-US" smtClean="0"/>
              <a:t>13</a:t>
            </a:fld>
            <a:endParaRPr lang="en-US"/>
          </a:p>
        </p:txBody>
      </p:sp>
    </p:spTree>
    <p:extLst>
      <p:ext uri="{BB962C8B-B14F-4D97-AF65-F5344CB8AC3E}">
        <p14:creationId xmlns:p14="http://schemas.microsoft.com/office/powerpoint/2010/main" val="949876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437D92E4-93A2-40C7-8F74-7279520C3061}"/>
              </a:ext>
            </a:extLst>
          </p:cNvPr>
          <p:cNvSpPr>
            <a:spLocks noGrp="1"/>
          </p:cNvSpPr>
          <p:nvPr>
            <p:ph type="title"/>
          </p:nvPr>
        </p:nvSpPr>
        <p:spPr/>
        <p:txBody>
          <a:bodyPr>
            <a:normAutofit/>
          </a:bodyPr>
          <a:lstStyle/>
          <a:p>
            <a:r>
              <a:rPr lang="en-US" dirty="0"/>
              <a:t>Who will do what on Priority #2?</a:t>
            </a:r>
          </a:p>
        </p:txBody>
      </p:sp>
      <p:sp>
        <p:nvSpPr>
          <p:cNvPr id="9" name="Content Placeholder 8">
            <a:extLst>
              <a:ext uri="{FF2B5EF4-FFF2-40B4-BE49-F238E27FC236}">
                <a16:creationId xmlns:a16="http://schemas.microsoft.com/office/drawing/2014/main" id="{EBD0CBF2-977F-4E95-8725-19D68617C5D4}"/>
              </a:ext>
            </a:extLst>
          </p:cNvPr>
          <p:cNvSpPr>
            <a:spLocks noGrp="1"/>
          </p:cNvSpPr>
          <p:nvPr>
            <p:ph idx="1"/>
          </p:nvPr>
        </p:nvSpPr>
        <p:spPr/>
        <p:txBody>
          <a:bodyPr>
            <a:normAutofit fontScale="85000" lnSpcReduction="20000"/>
          </a:bodyPr>
          <a:lstStyle/>
          <a:p>
            <a:pPr marL="0" indent="0">
              <a:lnSpc>
                <a:spcPct val="120000"/>
              </a:lnSpc>
              <a:buNone/>
            </a:pPr>
            <a:r>
              <a:rPr lang="en-US" sz="2000" b="1" dirty="0"/>
              <a:t>Task Force Lead: </a:t>
            </a:r>
            <a:r>
              <a:rPr lang="en-US" sz="2000" dirty="0"/>
              <a:t>Dr. Manuel Alejandro Pérez</a:t>
            </a:r>
            <a:endParaRPr lang="en-US" sz="2000" b="1" dirty="0"/>
          </a:p>
          <a:p>
            <a:pPr marL="0" indent="0">
              <a:lnSpc>
                <a:spcPct val="120000"/>
              </a:lnSpc>
              <a:buNone/>
            </a:pPr>
            <a:endParaRPr lang="en-US" sz="2000" dirty="0"/>
          </a:p>
          <a:p>
            <a:pPr marL="0" indent="0">
              <a:lnSpc>
                <a:spcPct val="120000"/>
              </a:lnSpc>
              <a:buNone/>
            </a:pPr>
            <a:r>
              <a:rPr lang="en-US" sz="2000" b="1" dirty="0"/>
              <a:t>Task Force Members (open to all – meetings will be off campus, in the community): </a:t>
            </a:r>
            <a:r>
              <a:rPr lang="en-US" sz="2000" dirty="0"/>
              <a:t>Stephen Redmond, Mayra Arellano, Estela Garcia, Dean Bennani, Dean Sullivan-Torrez, Umoja and Puente program representatives, </a:t>
            </a:r>
            <a:r>
              <a:rPr lang="en-US" sz="2000" dirty="0" err="1"/>
              <a:t>Silindra</a:t>
            </a:r>
            <a:r>
              <a:rPr lang="en-US" sz="2000" dirty="0"/>
              <a:t> </a:t>
            </a:r>
            <a:r>
              <a:rPr lang="en-US" sz="2000" dirty="0" err="1"/>
              <a:t>McRay</a:t>
            </a:r>
            <a:r>
              <a:rPr lang="en-US" sz="2000" dirty="0"/>
              <a:t> (Chief Strategy Officer, Ravenswood USD and CAN’s newly hired professional expert (temporary contractor) with BDW/Menlo Park)</a:t>
            </a:r>
            <a:endParaRPr lang="en-US" sz="2000" b="1" dirty="0"/>
          </a:p>
          <a:p>
            <a:pPr marL="0" indent="0">
              <a:lnSpc>
                <a:spcPct val="120000"/>
              </a:lnSpc>
              <a:buNone/>
            </a:pPr>
            <a:endParaRPr lang="en-US" sz="2000" dirty="0"/>
          </a:p>
          <a:p>
            <a:pPr marL="0" indent="0">
              <a:lnSpc>
                <a:spcPct val="120000"/>
              </a:lnSpc>
              <a:buNone/>
            </a:pPr>
            <a:r>
              <a:rPr lang="en-US" sz="2000" b="1" dirty="0"/>
              <a:t>Desired Outcome (recommendations to PBC):</a:t>
            </a:r>
          </a:p>
          <a:p>
            <a:pPr marL="0" indent="0">
              <a:lnSpc>
                <a:spcPct val="120000"/>
              </a:lnSpc>
              <a:buNone/>
            </a:pPr>
            <a:r>
              <a:rPr lang="en-US" sz="2000" dirty="0"/>
              <a:t>Continue to develop relationships and strengthen our partnerships in these communities.  Boys and Girls Club MOU.  Relationships with the Ravenswood USD and bringing their students to campus during the summer.</a:t>
            </a:r>
          </a:p>
          <a:p>
            <a:pPr marL="0" indent="0">
              <a:lnSpc>
                <a:spcPct val="120000"/>
              </a:lnSpc>
              <a:buNone/>
            </a:pPr>
            <a:endParaRPr lang="en-US" sz="2000" dirty="0"/>
          </a:p>
          <a:p>
            <a:pPr marL="0" indent="0">
              <a:lnSpc>
                <a:spcPct val="120000"/>
              </a:lnSpc>
              <a:buNone/>
            </a:pPr>
            <a:r>
              <a:rPr lang="en-US" sz="2000" b="1" dirty="0"/>
              <a:t>Timing: </a:t>
            </a:r>
            <a:r>
              <a:rPr lang="en-US" sz="2000" dirty="0"/>
              <a:t>Update to PBC by the end of Fall 2023 term</a:t>
            </a:r>
            <a:endParaRPr lang="en-US" sz="2000" b="1" dirty="0"/>
          </a:p>
        </p:txBody>
      </p:sp>
      <p:sp>
        <p:nvSpPr>
          <p:cNvPr id="7" name="Slide Number Placeholder 6">
            <a:extLst>
              <a:ext uri="{FF2B5EF4-FFF2-40B4-BE49-F238E27FC236}">
                <a16:creationId xmlns:a16="http://schemas.microsoft.com/office/drawing/2014/main" id="{91124C7B-02D6-4F2C-8F3B-B6D17E65053E}"/>
              </a:ext>
            </a:extLst>
          </p:cNvPr>
          <p:cNvSpPr>
            <a:spLocks noGrp="1"/>
          </p:cNvSpPr>
          <p:nvPr>
            <p:ph type="sldNum" sz="quarter" idx="12"/>
          </p:nvPr>
        </p:nvSpPr>
        <p:spPr/>
        <p:txBody>
          <a:bodyPr/>
          <a:lstStyle/>
          <a:p>
            <a:fld id="{6CBFEEA3-8C1D-497F-9E1F-962111B3BC91}" type="slidenum">
              <a:rPr lang="en-US" smtClean="0"/>
              <a:t>14</a:t>
            </a:fld>
            <a:endParaRPr lang="en-US"/>
          </a:p>
        </p:txBody>
      </p:sp>
    </p:spTree>
    <p:extLst>
      <p:ext uri="{BB962C8B-B14F-4D97-AF65-F5344CB8AC3E}">
        <p14:creationId xmlns:p14="http://schemas.microsoft.com/office/powerpoint/2010/main" val="41573021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C799903-48D5-4A31-A1A2-541072D977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1" name="Freeform: Shape 10">
            <a:extLst>
              <a:ext uri="{FF2B5EF4-FFF2-40B4-BE49-F238E27FC236}">
                <a16:creationId xmlns:a16="http://schemas.microsoft.com/office/drawing/2014/main" id="{8EFFF109-FC58-4FD3-BE05-9775A1310F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8889" cy="6858000"/>
          </a:xfrm>
          <a:custGeom>
            <a:avLst/>
            <a:gdLst>
              <a:gd name="connsiteX0" fmla="*/ 0 w 4818889"/>
              <a:gd name="connsiteY0" fmla="*/ 0 h 6858000"/>
              <a:gd name="connsiteX1" fmla="*/ 3605911 w 4818889"/>
              <a:gd name="connsiteY1" fmla="*/ 0 h 6858000"/>
              <a:gd name="connsiteX2" fmla="*/ 3668894 w 4818889"/>
              <a:gd name="connsiteY2" fmla="*/ 69271 h 6858000"/>
              <a:gd name="connsiteX3" fmla="*/ 4818889 w 4818889"/>
              <a:gd name="connsiteY3" fmla="*/ 3429000 h 6858000"/>
              <a:gd name="connsiteX4" fmla="*/ 3668894 w 4818889"/>
              <a:gd name="connsiteY4" fmla="*/ 6788730 h 6858000"/>
              <a:gd name="connsiteX5" fmla="*/ 3605911 w 4818889"/>
              <a:gd name="connsiteY5" fmla="*/ 6858000 h 6858000"/>
              <a:gd name="connsiteX6" fmla="*/ 0 w 4818889"/>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8889" h="6858000">
                <a:moveTo>
                  <a:pt x="0" y="0"/>
                </a:moveTo>
                <a:lnTo>
                  <a:pt x="3605911" y="0"/>
                </a:lnTo>
                <a:lnTo>
                  <a:pt x="3668894" y="69271"/>
                </a:lnTo>
                <a:cubicBezTo>
                  <a:pt x="4379420" y="929100"/>
                  <a:pt x="4818889" y="2116944"/>
                  <a:pt x="4818889" y="3429000"/>
                </a:cubicBezTo>
                <a:cubicBezTo>
                  <a:pt x="4818889" y="4741056"/>
                  <a:pt x="4379420" y="5928900"/>
                  <a:pt x="3668894" y="6788730"/>
                </a:cubicBezTo>
                <a:lnTo>
                  <a:pt x="3605911" y="6858000"/>
                </a:lnTo>
                <a:lnTo>
                  <a:pt x="0" y="6858000"/>
                </a:lnTo>
                <a:close/>
              </a:path>
            </a:pathLst>
          </a:custGeom>
          <a:ln w="9525">
            <a:solidFill>
              <a:srgbClr val="E6E6E6"/>
            </a:solidFill>
          </a:ln>
          <a:effectLst>
            <a:outerShdw blurRad="50800" dist="38100" algn="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3" name="Freeform: Shape 12">
            <a:extLst>
              <a:ext uri="{FF2B5EF4-FFF2-40B4-BE49-F238E27FC236}">
                <a16:creationId xmlns:a16="http://schemas.microsoft.com/office/drawing/2014/main" id="{E1B96AD6-92A9-4273-A62B-96A1C3E0BA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1477" cy="6858000"/>
          </a:xfrm>
          <a:custGeom>
            <a:avLst/>
            <a:gdLst>
              <a:gd name="connsiteX0" fmla="*/ 0 w 4811477"/>
              <a:gd name="connsiteY0" fmla="*/ 0 h 6858000"/>
              <a:gd name="connsiteX1" fmla="*/ 3598499 w 4811477"/>
              <a:gd name="connsiteY1" fmla="*/ 0 h 6858000"/>
              <a:gd name="connsiteX2" fmla="*/ 3661482 w 4811477"/>
              <a:gd name="connsiteY2" fmla="*/ 69271 h 6858000"/>
              <a:gd name="connsiteX3" fmla="*/ 4811477 w 4811477"/>
              <a:gd name="connsiteY3" fmla="*/ 3429000 h 6858000"/>
              <a:gd name="connsiteX4" fmla="*/ 3661482 w 4811477"/>
              <a:gd name="connsiteY4" fmla="*/ 6788730 h 6858000"/>
              <a:gd name="connsiteX5" fmla="*/ 3598499 w 4811477"/>
              <a:gd name="connsiteY5" fmla="*/ 6858000 h 6858000"/>
              <a:gd name="connsiteX6" fmla="*/ 0 w 481147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1477" h="6858000">
                <a:moveTo>
                  <a:pt x="0" y="0"/>
                </a:moveTo>
                <a:lnTo>
                  <a:pt x="3598499" y="0"/>
                </a:lnTo>
                <a:lnTo>
                  <a:pt x="3661482" y="69271"/>
                </a:lnTo>
                <a:cubicBezTo>
                  <a:pt x="4372008" y="929100"/>
                  <a:pt x="4811477" y="2116944"/>
                  <a:pt x="4811477" y="3429000"/>
                </a:cubicBezTo>
                <a:cubicBezTo>
                  <a:pt x="4811477" y="4741056"/>
                  <a:pt x="4372008" y="5928900"/>
                  <a:pt x="3661482" y="6788730"/>
                </a:cubicBezTo>
                <a:lnTo>
                  <a:pt x="3598499"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61707E74-4C08-4F4B-ACDE-26A5A29CAAB7}"/>
              </a:ext>
            </a:extLst>
          </p:cNvPr>
          <p:cNvSpPr>
            <a:spLocks noGrp="1"/>
          </p:cNvSpPr>
          <p:nvPr>
            <p:ph type="title"/>
          </p:nvPr>
        </p:nvSpPr>
        <p:spPr>
          <a:xfrm>
            <a:off x="621792" y="1161288"/>
            <a:ext cx="3602736" cy="4526280"/>
          </a:xfrm>
        </p:spPr>
        <p:txBody>
          <a:bodyPr>
            <a:normAutofit/>
          </a:bodyPr>
          <a:lstStyle/>
          <a:p>
            <a:r>
              <a:rPr lang="en-US" sz="4000" b="1" u="sng" dirty="0"/>
              <a:t>Priority #3:</a:t>
            </a:r>
            <a:r>
              <a:rPr lang="en-US" sz="4000" b="1" dirty="0"/>
              <a:t> Strengthen K-16 pathways and transfer</a:t>
            </a:r>
          </a:p>
        </p:txBody>
      </p:sp>
      <p:sp>
        <p:nvSpPr>
          <p:cNvPr id="15" name="Rectangle 14">
            <a:extLst>
              <a:ext uri="{FF2B5EF4-FFF2-40B4-BE49-F238E27FC236}">
                <a16:creationId xmlns:a16="http://schemas.microsoft.com/office/drawing/2014/main" id="{463EEC44-1BA3-44ED-81FC-A644B04B2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102049"/>
            <a:ext cx="128016" cy="65390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FCD1BC83-3A3E-439E-9E22-01F9A536340B}"/>
              </a:ext>
            </a:extLst>
          </p:cNvPr>
          <p:cNvSpPr>
            <a:spLocks noGrp="1"/>
          </p:cNvSpPr>
          <p:nvPr>
            <p:ph idx="1"/>
          </p:nvPr>
        </p:nvSpPr>
        <p:spPr>
          <a:xfrm>
            <a:off x="5434149" y="932688"/>
            <a:ext cx="6408972" cy="4992624"/>
          </a:xfrm>
        </p:spPr>
        <p:txBody>
          <a:bodyPr vert="horz" lIns="91440" tIns="45720" rIns="91440" bIns="45720" rtlCol="0" anchor="ctr">
            <a:normAutofit/>
          </a:bodyPr>
          <a:lstStyle/>
          <a:p>
            <a:pPr marL="0" indent="0">
              <a:buNone/>
            </a:pPr>
            <a:r>
              <a:rPr lang="en-US" b="1" dirty="0"/>
              <a:t>EMP Objectives 2023-24</a:t>
            </a:r>
          </a:p>
          <a:p>
            <a:pPr marL="0" indent="0">
              <a:buNone/>
            </a:pPr>
            <a:endParaRPr lang="en-US" b="1" dirty="0"/>
          </a:p>
          <a:p>
            <a:pPr marL="514350" indent="-514350">
              <a:buNone/>
            </a:pPr>
            <a:r>
              <a:rPr lang="en-US" dirty="0"/>
              <a:t>3.7 Fulfill the MOU with Sequoia UHSD, SF State and CSU East Bay</a:t>
            </a:r>
            <a:endParaRPr lang="en-US" dirty="0">
              <a:cs typeface="Calibri"/>
            </a:endParaRPr>
          </a:p>
          <a:p>
            <a:pPr marL="514350" indent="-514350">
              <a:buNone/>
            </a:pPr>
            <a:r>
              <a:rPr lang="en-US" dirty="0"/>
              <a:t>3.8 Strengthen transfer support services to increase transfers</a:t>
            </a:r>
            <a:endParaRPr lang="en-US" dirty="0">
              <a:cs typeface="Calibri"/>
            </a:endParaRPr>
          </a:p>
          <a:p>
            <a:pPr marL="514350" indent="-514350">
              <a:buNone/>
            </a:pPr>
            <a:r>
              <a:rPr lang="en-US" dirty="0"/>
              <a:t>3.9 Implement AB 1111 and 928 </a:t>
            </a:r>
            <a:endParaRPr lang="en-US" dirty="0">
              <a:cs typeface="Calibri"/>
            </a:endParaRPr>
          </a:p>
          <a:p>
            <a:pPr marL="0" indent="0">
              <a:buNone/>
            </a:pPr>
            <a:endParaRPr lang="en-US" dirty="0"/>
          </a:p>
        </p:txBody>
      </p:sp>
      <p:sp>
        <p:nvSpPr>
          <p:cNvPr id="4" name="Slide Number Placeholder 3">
            <a:extLst>
              <a:ext uri="{FF2B5EF4-FFF2-40B4-BE49-F238E27FC236}">
                <a16:creationId xmlns:a16="http://schemas.microsoft.com/office/drawing/2014/main" id="{AAA282C9-538A-4443-9752-3D2A2B439498}"/>
              </a:ext>
            </a:extLst>
          </p:cNvPr>
          <p:cNvSpPr>
            <a:spLocks noGrp="1"/>
          </p:cNvSpPr>
          <p:nvPr>
            <p:ph type="sldNum" sz="quarter" idx="12"/>
          </p:nvPr>
        </p:nvSpPr>
        <p:spPr>
          <a:xfrm>
            <a:off x="10351362" y="6356350"/>
            <a:ext cx="1002437" cy="365125"/>
          </a:xfrm>
        </p:spPr>
        <p:txBody>
          <a:bodyP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6CBFEEA3-8C1D-497F-9E1F-962111B3BC91}" type="slidenum">
              <a:rPr kumimoji="0" lang="en-US" sz="1200" b="0" i="0" u="none" strike="noStrike" kern="1200" cap="none" spc="0" normalizeH="0" baseline="0" noProof="0">
                <a:ln>
                  <a:noFill/>
                </a:ln>
                <a:solidFill>
                  <a:prstClr val="black">
                    <a:lumMod val="50000"/>
                    <a:lumOff val="50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15</a:t>
            </a:fld>
            <a:endParaRPr kumimoji="0" lang="en-US" sz="1200" b="0" i="0" u="none" strike="noStrike" kern="1200" cap="none" spc="0" normalizeH="0" baseline="0" noProof="0">
              <a:ln>
                <a:noFill/>
              </a:ln>
              <a:solidFill>
                <a:prstClr val="black">
                  <a:lumMod val="50000"/>
                  <a:lumOff val="50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847840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072BF1-051F-4F00-8978-A5B39A8B2DEC}"/>
              </a:ext>
            </a:extLst>
          </p:cNvPr>
          <p:cNvSpPr>
            <a:spLocks noGrp="1"/>
          </p:cNvSpPr>
          <p:nvPr>
            <p:ph type="title"/>
          </p:nvPr>
        </p:nvSpPr>
        <p:spPr>
          <a:xfrm>
            <a:off x="235131" y="365125"/>
            <a:ext cx="11739155" cy="1325563"/>
          </a:xfrm>
        </p:spPr>
        <p:txBody>
          <a:bodyPr>
            <a:noAutofit/>
          </a:bodyPr>
          <a:lstStyle/>
          <a:p>
            <a:pPr marL="514350" indent="-52388"/>
            <a:r>
              <a:rPr lang="en-US" sz="3200" dirty="0"/>
              <a:t>Priority #3: Strengthen K-16 pathways and transfer</a:t>
            </a:r>
            <a:endParaRPr lang="en-US" sz="3200" dirty="0">
              <a:latin typeface="+mn-lt"/>
              <a:cs typeface="Calibri"/>
            </a:endParaRPr>
          </a:p>
        </p:txBody>
      </p:sp>
      <p:sp>
        <p:nvSpPr>
          <p:cNvPr id="5" name="Text Placeholder 4">
            <a:extLst>
              <a:ext uri="{FF2B5EF4-FFF2-40B4-BE49-F238E27FC236}">
                <a16:creationId xmlns:a16="http://schemas.microsoft.com/office/drawing/2014/main" id="{2F78F4B4-38DC-4437-951D-9DBAD9D0F141}"/>
              </a:ext>
            </a:extLst>
          </p:cNvPr>
          <p:cNvSpPr>
            <a:spLocks noGrp="1"/>
          </p:cNvSpPr>
          <p:nvPr>
            <p:ph type="body" idx="1"/>
          </p:nvPr>
        </p:nvSpPr>
        <p:spPr/>
        <p:txBody>
          <a:bodyPr/>
          <a:lstStyle/>
          <a:p>
            <a:r>
              <a:rPr lang="en-US" dirty="0"/>
              <a:t>Challenges?</a:t>
            </a:r>
          </a:p>
        </p:txBody>
      </p:sp>
      <p:sp>
        <p:nvSpPr>
          <p:cNvPr id="6" name="Content Placeholder 5">
            <a:extLst>
              <a:ext uri="{FF2B5EF4-FFF2-40B4-BE49-F238E27FC236}">
                <a16:creationId xmlns:a16="http://schemas.microsoft.com/office/drawing/2014/main" id="{98E0AE57-AD86-4EED-A2FD-D15004492002}"/>
              </a:ext>
            </a:extLst>
          </p:cNvPr>
          <p:cNvSpPr>
            <a:spLocks noGrp="1"/>
          </p:cNvSpPr>
          <p:nvPr>
            <p:ph sz="half" idx="2"/>
          </p:nvPr>
        </p:nvSpPr>
        <p:spPr/>
        <p:txBody>
          <a:bodyPr>
            <a:normAutofit fontScale="40000" lnSpcReduction="20000"/>
          </a:bodyPr>
          <a:lstStyle/>
          <a:p>
            <a:pPr fontAlgn="base"/>
            <a:r>
              <a:rPr lang="en-US" dirty="0"/>
              <a:t>Changes to IGETC, program plans, ADT mandate:  All these changes bring a lot of complexities to staff and students.</a:t>
            </a:r>
          </a:p>
          <a:p>
            <a:pPr fontAlgn="base"/>
            <a:r>
              <a:rPr lang="en-US" dirty="0"/>
              <a:t>Transfer process is intimidating, demoralizing and challenging for students, especially if students end up taking unnecessary courses.</a:t>
            </a:r>
          </a:p>
          <a:p>
            <a:pPr fontAlgn="base"/>
            <a:r>
              <a:rPr lang="en-US" dirty="0"/>
              <a:t>Transferring is such a complicated process, how can we better support students in understanding the process and deadlines?</a:t>
            </a:r>
          </a:p>
          <a:p>
            <a:pPr fontAlgn="base"/>
            <a:r>
              <a:rPr lang="en-US" dirty="0"/>
              <a:t>Some students experience inconsistent advice from general counselors.</a:t>
            </a:r>
          </a:p>
          <a:p>
            <a:pPr fontAlgn="base"/>
            <a:r>
              <a:rPr lang="en-US" dirty="0"/>
              <a:t>What are we offering for undecided students?</a:t>
            </a:r>
          </a:p>
          <a:p>
            <a:pPr fontAlgn="base"/>
            <a:r>
              <a:rPr lang="en-US" dirty="0"/>
              <a:t>So many new pathway programs- dual admissions and CSU pathway programs, how do we make that more visible?  </a:t>
            </a:r>
          </a:p>
          <a:p>
            <a:pPr fontAlgn="base"/>
            <a:r>
              <a:rPr lang="en-US" dirty="0"/>
              <a:t>How do we get data about what dual admissions students we have on our campus?</a:t>
            </a:r>
          </a:p>
          <a:p>
            <a:pPr fontAlgn="base"/>
            <a:r>
              <a:rPr lang="en-US" dirty="0"/>
              <a:t>How do we promote this program?  </a:t>
            </a:r>
          </a:p>
          <a:p>
            <a:pPr fontAlgn="base"/>
            <a:r>
              <a:rPr lang="en-US" dirty="0"/>
              <a:t>What about non- recent high school grads?</a:t>
            </a:r>
          </a:p>
          <a:p>
            <a:pPr fontAlgn="base"/>
            <a:r>
              <a:rPr lang="en-US" dirty="0"/>
              <a:t>Handbook for first generation transfer students?</a:t>
            </a:r>
          </a:p>
          <a:p>
            <a:pPr fontAlgn="base"/>
            <a:r>
              <a:rPr lang="en-US" dirty="0"/>
              <a:t>How do we partner with instructional faculty? </a:t>
            </a:r>
          </a:p>
          <a:p>
            <a:pPr marL="0" indent="0">
              <a:buNone/>
            </a:pPr>
            <a:endParaRPr lang="en-US" dirty="0"/>
          </a:p>
        </p:txBody>
      </p:sp>
      <p:sp>
        <p:nvSpPr>
          <p:cNvPr id="7" name="Text Placeholder 6">
            <a:extLst>
              <a:ext uri="{FF2B5EF4-FFF2-40B4-BE49-F238E27FC236}">
                <a16:creationId xmlns:a16="http://schemas.microsoft.com/office/drawing/2014/main" id="{149C16A8-0617-41ED-A6EC-9C16F5142C08}"/>
              </a:ext>
            </a:extLst>
          </p:cNvPr>
          <p:cNvSpPr>
            <a:spLocks noGrp="1"/>
          </p:cNvSpPr>
          <p:nvPr>
            <p:ph type="body" sz="quarter" idx="3"/>
          </p:nvPr>
        </p:nvSpPr>
        <p:spPr/>
        <p:txBody>
          <a:bodyPr/>
          <a:lstStyle/>
          <a:p>
            <a:r>
              <a:rPr lang="en-US" dirty="0"/>
              <a:t>Needed to Complete?</a:t>
            </a:r>
          </a:p>
        </p:txBody>
      </p:sp>
      <p:sp>
        <p:nvSpPr>
          <p:cNvPr id="8" name="Content Placeholder 7">
            <a:extLst>
              <a:ext uri="{FF2B5EF4-FFF2-40B4-BE49-F238E27FC236}">
                <a16:creationId xmlns:a16="http://schemas.microsoft.com/office/drawing/2014/main" id="{EE8C5870-A877-4903-9B77-1A231BE4FB26}"/>
              </a:ext>
            </a:extLst>
          </p:cNvPr>
          <p:cNvSpPr>
            <a:spLocks noGrp="1"/>
          </p:cNvSpPr>
          <p:nvPr>
            <p:ph sz="quarter" idx="4"/>
          </p:nvPr>
        </p:nvSpPr>
        <p:spPr>
          <a:xfrm>
            <a:off x="6172200" y="2505075"/>
            <a:ext cx="5183188" cy="3987800"/>
          </a:xfrm>
        </p:spPr>
        <p:txBody>
          <a:bodyPr>
            <a:normAutofit fontScale="40000" lnSpcReduction="20000"/>
          </a:bodyPr>
          <a:lstStyle/>
          <a:p>
            <a:pPr fontAlgn="base"/>
            <a:r>
              <a:rPr lang="en-US" dirty="0"/>
              <a:t>Multiple Transfer Fairs to include schools other than UCs and CSUs.</a:t>
            </a:r>
          </a:p>
          <a:p>
            <a:pPr fontAlgn="base"/>
            <a:r>
              <a:rPr lang="en-US" dirty="0"/>
              <a:t>Have university transfer representatives on campus.  </a:t>
            </a:r>
          </a:p>
          <a:p>
            <a:pPr fontAlgn="base"/>
            <a:r>
              <a:rPr lang="en-US" dirty="0"/>
              <a:t>Streamlining the transfer process</a:t>
            </a:r>
          </a:p>
          <a:p>
            <a:pPr fontAlgn="base"/>
            <a:r>
              <a:rPr lang="en-US" dirty="0"/>
              <a:t>Take advantage of Transfer agreements and bring more university partnerships.</a:t>
            </a:r>
          </a:p>
          <a:p>
            <a:pPr fontAlgn="base"/>
            <a:r>
              <a:rPr lang="en-US" dirty="0"/>
              <a:t>Guided Pathway and embedded counseling</a:t>
            </a:r>
          </a:p>
          <a:p>
            <a:pPr fontAlgn="base"/>
            <a:r>
              <a:rPr lang="en-US" dirty="0"/>
              <a:t>Create students support groups- peer to peer support-</a:t>
            </a:r>
          </a:p>
          <a:p>
            <a:pPr fontAlgn="base"/>
            <a:r>
              <a:rPr lang="en-US" dirty="0"/>
              <a:t>Invest more in more proactive counseling with dedicated counselors.</a:t>
            </a:r>
          </a:p>
          <a:p>
            <a:pPr fontAlgn="base"/>
            <a:r>
              <a:rPr lang="en-US" dirty="0"/>
              <a:t>Invite Gonzalo to the community breakfast</a:t>
            </a:r>
          </a:p>
          <a:p>
            <a:pPr fontAlgn="base"/>
            <a:r>
              <a:rPr lang="en-US" dirty="0"/>
              <a:t>Invite Gonzalo to meet with instructional deans.</a:t>
            </a:r>
          </a:p>
          <a:p>
            <a:pPr fontAlgn="base"/>
            <a:r>
              <a:rPr lang="en-US" dirty="0"/>
              <a:t>Marketing’s “What’s Happening at Cañada Event Calendar” can start populating transfer deadlines.</a:t>
            </a:r>
          </a:p>
          <a:p>
            <a:pPr fontAlgn="base"/>
            <a:r>
              <a:rPr lang="en-US" dirty="0"/>
              <a:t>Can we add evening hours for the Transfer Center?</a:t>
            </a:r>
          </a:p>
          <a:p>
            <a:pPr fontAlgn="base"/>
            <a:r>
              <a:rPr lang="en-US" dirty="0"/>
              <a:t>Do we all even know about the transfer process?  How can we improve what we all know about it? Faculty could help carry the message if we give it to them</a:t>
            </a:r>
          </a:p>
          <a:p>
            <a:pPr fontAlgn="base"/>
            <a:r>
              <a:rPr lang="en-US" dirty="0"/>
              <a:t>The Financial Aid office could partner more with our main transfer partner students to ensure hand holding in the financial aid process. Let’s do this ASAP within our Living the Promise partners:  East Bay, SF State.</a:t>
            </a:r>
          </a:p>
          <a:p>
            <a:pPr fontAlgn="base"/>
            <a:r>
              <a:rPr lang="en-US" dirty="0"/>
              <a:t>We need to address the equity gap in transfer for Hispanic students.  </a:t>
            </a:r>
          </a:p>
          <a:p>
            <a:pPr marL="0" indent="0" fontAlgn="base">
              <a:buNone/>
            </a:pPr>
            <a:endParaRPr lang="en-US" dirty="0"/>
          </a:p>
          <a:p>
            <a:pPr fontAlgn="base"/>
            <a:endParaRPr lang="en-US" dirty="0"/>
          </a:p>
        </p:txBody>
      </p:sp>
      <p:sp>
        <p:nvSpPr>
          <p:cNvPr id="4" name="Slide Number Placeholder 3">
            <a:extLst>
              <a:ext uri="{FF2B5EF4-FFF2-40B4-BE49-F238E27FC236}">
                <a16:creationId xmlns:a16="http://schemas.microsoft.com/office/drawing/2014/main" id="{576E7DC4-A906-426B-AA2A-74F64EA39F62}"/>
              </a:ext>
            </a:extLst>
          </p:cNvPr>
          <p:cNvSpPr>
            <a:spLocks noGrp="1"/>
          </p:cNvSpPr>
          <p:nvPr>
            <p:ph type="sldNum" sz="quarter" idx="12"/>
          </p:nvPr>
        </p:nvSpPr>
        <p:spPr/>
        <p:txBody>
          <a:bodyPr/>
          <a:lstStyle/>
          <a:p>
            <a:fld id="{6CBFEEA3-8C1D-497F-9E1F-962111B3BC91}" type="slidenum">
              <a:rPr lang="en-US" smtClean="0"/>
              <a:t>16</a:t>
            </a:fld>
            <a:endParaRPr lang="en-US"/>
          </a:p>
        </p:txBody>
      </p:sp>
    </p:spTree>
    <p:extLst>
      <p:ext uri="{BB962C8B-B14F-4D97-AF65-F5344CB8AC3E}">
        <p14:creationId xmlns:p14="http://schemas.microsoft.com/office/powerpoint/2010/main" val="7284005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437D92E4-93A2-40C7-8F74-7279520C3061}"/>
              </a:ext>
            </a:extLst>
          </p:cNvPr>
          <p:cNvSpPr>
            <a:spLocks noGrp="1"/>
          </p:cNvSpPr>
          <p:nvPr>
            <p:ph type="title"/>
          </p:nvPr>
        </p:nvSpPr>
        <p:spPr>
          <a:xfrm>
            <a:off x="838200" y="365125"/>
            <a:ext cx="10515600" cy="1325563"/>
          </a:xfrm>
        </p:spPr>
        <p:txBody>
          <a:bodyPr/>
          <a:lstStyle/>
          <a:p>
            <a:r>
              <a:rPr lang="en-US" dirty="0"/>
              <a:t>Who will do what on Priority #3?</a:t>
            </a:r>
          </a:p>
        </p:txBody>
      </p:sp>
      <p:sp>
        <p:nvSpPr>
          <p:cNvPr id="9" name="Content Placeholder 8">
            <a:extLst>
              <a:ext uri="{FF2B5EF4-FFF2-40B4-BE49-F238E27FC236}">
                <a16:creationId xmlns:a16="http://schemas.microsoft.com/office/drawing/2014/main" id="{EBD0CBF2-977F-4E95-8725-19D68617C5D4}"/>
              </a:ext>
            </a:extLst>
          </p:cNvPr>
          <p:cNvSpPr>
            <a:spLocks noGrp="1"/>
          </p:cNvSpPr>
          <p:nvPr>
            <p:ph idx="1"/>
          </p:nvPr>
        </p:nvSpPr>
        <p:spPr/>
        <p:txBody>
          <a:bodyPr>
            <a:normAutofit fontScale="70000" lnSpcReduction="20000"/>
          </a:bodyPr>
          <a:lstStyle/>
          <a:p>
            <a:pPr marL="0" indent="0">
              <a:lnSpc>
                <a:spcPct val="120000"/>
              </a:lnSpc>
              <a:buNone/>
            </a:pPr>
            <a:r>
              <a:rPr lang="en-US" b="1" dirty="0"/>
              <a:t>Task Force Lead: </a:t>
            </a:r>
            <a:r>
              <a:rPr lang="en-US" dirty="0"/>
              <a:t>Dr. Chialin Hsieh</a:t>
            </a:r>
          </a:p>
          <a:p>
            <a:pPr marL="0" indent="0">
              <a:lnSpc>
                <a:spcPct val="120000"/>
              </a:lnSpc>
              <a:buNone/>
            </a:pPr>
            <a:endParaRPr lang="en-US" dirty="0"/>
          </a:p>
          <a:p>
            <a:pPr marL="0" indent="0">
              <a:lnSpc>
                <a:spcPct val="120000"/>
              </a:lnSpc>
              <a:buNone/>
            </a:pPr>
            <a:r>
              <a:rPr lang="en-US" b="1" dirty="0"/>
              <a:t>Task Force Members (open to all): </a:t>
            </a:r>
            <a:r>
              <a:rPr lang="en-US" dirty="0"/>
              <a:t>Max Hartman, Mary Ho, Gonzalo Arrizon, Gloria Darafshi, Ameer Thompson, James Carranza, Stephen Redmond</a:t>
            </a:r>
            <a:endParaRPr lang="en-US" b="1" dirty="0"/>
          </a:p>
          <a:p>
            <a:pPr marL="0" indent="0">
              <a:lnSpc>
                <a:spcPct val="120000"/>
              </a:lnSpc>
              <a:buNone/>
            </a:pPr>
            <a:endParaRPr lang="en-US" dirty="0"/>
          </a:p>
          <a:p>
            <a:pPr marL="0" indent="0">
              <a:lnSpc>
                <a:spcPct val="120000"/>
              </a:lnSpc>
              <a:buNone/>
            </a:pPr>
            <a:r>
              <a:rPr lang="en-US" b="1" dirty="0"/>
              <a:t>Desired Outcomes: </a:t>
            </a:r>
            <a:r>
              <a:rPr lang="en-US" dirty="0"/>
              <a:t>Continue implementing our Living Promise MOU </a:t>
            </a:r>
            <a:r>
              <a:rPr lang="en-US"/>
              <a:t>and review current </a:t>
            </a:r>
            <a:r>
              <a:rPr lang="en-US" dirty="0"/>
              <a:t>Transfer Plan and identify areas of focus for the coming year to improve the ability of Cañada students, particularly BIPOC, low income, and first generation students to transfer to 4-year universities seamlessly in a way that closes the equity obligation the College sees in our transfer rates.</a:t>
            </a:r>
            <a:endParaRPr lang="en-US" b="1" dirty="0"/>
          </a:p>
          <a:p>
            <a:pPr marL="0" indent="0">
              <a:lnSpc>
                <a:spcPct val="120000"/>
              </a:lnSpc>
              <a:buNone/>
            </a:pPr>
            <a:endParaRPr lang="en-US" dirty="0"/>
          </a:p>
          <a:p>
            <a:pPr marL="0" indent="0">
              <a:lnSpc>
                <a:spcPct val="120000"/>
              </a:lnSpc>
              <a:buNone/>
            </a:pPr>
            <a:r>
              <a:rPr lang="en-US" b="1" dirty="0"/>
              <a:t>Timing: </a:t>
            </a:r>
            <a:r>
              <a:rPr lang="en-US" dirty="0"/>
              <a:t>Recommendations to PBC before the end of the Fall 2023 term</a:t>
            </a:r>
            <a:endParaRPr lang="en-US" b="1" dirty="0"/>
          </a:p>
        </p:txBody>
      </p:sp>
      <p:sp>
        <p:nvSpPr>
          <p:cNvPr id="7" name="Slide Number Placeholder 6">
            <a:extLst>
              <a:ext uri="{FF2B5EF4-FFF2-40B4-BE49-F238E27FC236}">
                <a16:creationId xmlns:a16="http://schemas.microsoft.com/office/drawing/2014/main" id="{91124C7B-02D6-4F2C-8F3B-B6D17E65053E}"/>
              </a:ext>
            </a:extLst>
          </p:cNvPr>
          <p:cNvSpPr>
            <a:spLocks noGrp="1"/>
          </p:cNvSpPr>
          <p:nvPr>
            <p:ph type="sldNum" sz="quarter" idx="12"/>
          </p:nvPr>
        </p:nvSpPr>
        <p:spPr/>
        <p:txBody>
          <a:bodyPr/>
          <a:lstStyle/>
          <a:p>
            <a:fld id="{6CBFEEA3-8C1D-497F-9E1F-962111B3BC91}" type="slidenum">
              <a:rPr lang="en-US" smtClean="0"/>
              <a:t>17</a:t>
            </a:fld>
            <a:endParaRPr lang="en-US"/>
          </a:p>
        </p:txBody>
      </p:sp>
    </p:spTree>
    <p:extLst>
      <p:ext uri="{BB962C8B-B14F-4D97-AF65-F5344CB8AC3E}">
        <p14:creationId xmlns:p14="http://schemas.microsoft.com/office/powerpoint/2010/main" val="4036220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C799903-48D5-4A31-A1A2-541072D977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1" name="Freeform: Shape 10">
            <a:extLst>
              <a:ext uri="{FF2B5EF4-FFF2-40B4-BE49-F238E27FC236}">
                <a16:creationId xmlns:a16="http://schemas.microsoft.com/office/drawing/2014/main" id="{8EFFF109-FC58-4FD3-BE05-9775A1310F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8889" cy="6858000"/>
          </a:xfrm>
          <a:custGeom>
            <a:avLst/>
            <a:gdLst>
              <a:gd name="connsiteX0" fmla="*/ 0 w 4818889"/>
              <a:gd name="connsiteY0" fmla="*/ 0 h 6858000"/>
              <a:gd name="connsiteX1" fmla="*/ 3605911 w 4818889"/>
              <a:gd name="connsiteY1" fmla="*/ 0 h 6858000"/>
              <a:gd name="connsiteX2" fmla="*/ 3668894 w 4818889"/>
              <a:gd name="connsiteY2" fmla="*/ 69271 h 6858000"/>
              <a:gd name="connsiteX3" fmla="*/ 4818889 w 4818889"/>
              <a:gd name="connsiteY3" fmla="*/ 3429000 h 6858000"/>
              <a:gd name="connsiteX4" fmla="*/ 3668894 w 4818889"/>
              <a:gd name="connsiteY4" fmla="*/ 6788730 h 6858000"/>
              <a:gd name="connsiteX5" fmla="*/ 3605911 w 4818889"/>
              <a:gd name="connsiteY5" fmla="*/ 6858000 h 6858000"/>
              <a:gd name="connsiteX6" fmla="*/ 0 w 4818889"/>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8889" h="6858000">
                <a:moveTo>
                  <a:pt x="0" y="0"/>
                </a:moveTo>
                <a:lnTo>
                  <a:pt x="3605911" y="0"/>
                </a:lnTo>
                <a:lnTo>
                  <a:pt x="3668894" y="69271"/>
                </a:lnTo>
                <a:cubicBezTo>
                  <a:pt x="4379420" y="929100"/>
                  <a:pt x="4818889" y="2116944"/>
                  <a:pt x="4818889" y="3429000"/>
                </a:cubicBezTo>
                <a:cubicBezTo>
                  <a:pt x="4818889" y="4741056"/>
                  <a:pt x="4379420" y="5928900"/>
                  <a:pt x="3668894" y="6788730"/>
                </a:cubicBezTo>
                <a:lnTo>
                  <a:pt x="3605911" y="6858000"/>
                </a:lnTo>
                <a:lnTo>
                  <a:pt x="0" y="6858000"/>
                </a:lnTo>
                <a:close/>
              </a:path>
            </a:pathLst>
          </a:custGeom>
          <a:ln w="9525">
            <a:solidFill>
              <a:srgbClr val="E6E6E6"/>
            </a:solidFill>
          </a:ln>
          <a:effectLst>
            <a:outerShdw blurRad="50800" dist="38100" algn="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3" name="Freeform: Shape 12">
            <a:extLst>
              <a:ext uri="{FF2B5EF4-FFF2-40B4-BE49-F238E27FC236}">
                <a16:creationId xmlns:a16="http://schemas.microsoft.com/office/drawing/2014/main" id="{E1B96AD6-92A9-4273-A62B-96A1C3E0BA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1477" cy="6858000"/>
          </a:xfrm>
          <a:custGeom>
            <a:avLst/>
            <a:gdLst>
              <a:gd name="connsiteX0" fmla="*/ 0 w 4811477"/>
              <a:gd name="connsiteY0" fmla="*/ 0 h 6858000"/>
              <a:gd name="connsiteX1" fmla="*/ 3598499 w 4811477"/>
              <a:gd name="connsiteY1" fmla="*/ 0 h 6858000"/>
              <a:gd name="connsiteX2" fmla="*/ 3661482 w 4811477"/>
              <a:gd name="connsiteY2" fmla="*/ 69271 h 6858000"/>
              <a:gd name="connsiteX3" fmla="*/ 4811477 w 4811477"/>
              <a:gd name="connsiteY3" fmla="*/ 3429000 h 6858000"/>
              <a:gd name="connsiteX4" fmla="*/ 3661482 w 4811477"/>
              <a:gd name="connsiteY4" fmla="*/ 6788730 h 6858000"/>
              <a:gd name="connsiteX5" fmla="*/ 3598499 w 4811477"/>
              <a:gd name="connsiteY5" fmla="*/ 6858000 h 6858000"/>
              <a:gd name="connsiteX6" fmla="*/ 0 w 481147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1477" h="6858000">
                <a:moveTo>
                  <a:pt x="0" y="0"/>
                </a:moveTo>
                <a:lnTo>
                  <a:pt x="3598499" y="0"/>
                </a:lnTo>
                <a:lnTo>
                  <a:pt x="3661482" y="69271"/>
                </a:lnTo>
                <a:cubicBezTo>
                  <a:pt x="4372008" y="929100"/>
                  <a:pt x="4811477" y="2116944"/>
                  <a:pt x="4811477" y="3429000"/>
                </a:cubicBezTo>
                <a:cubicBezTo>
                  <a:pt x="4811477" y="4741056"/>
                  <a:pt x="4372008" y="5928900"/>
                  <a:pt x="3661482" y="6788730"/>
                </a:cubicBezTo>
                <a:lnTo>
                  <a:pt x="3598499"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ED856AE6-D7E1-42EA-8A37-D6656F2ADDFF}"/>
              </a:ext>
            </a:extLst>
          </p:cNvPr>
          <p:cNvSpPr>
            <a:spLocks noGrp="1"/>
          </p:cNvSpPr>
          <p:nvPr>
            <p:ph type="title"/>
          </p:nvPr>
        </p:nvSpPr>
        <p:spPr>
          <a:xfrm>
            <a:off x="621792" y="1161288"/>
            <a:ext cx="3602736" cy="4526280"/>
          </a:xfrm>
        </p:spPr>
        <p:txBody>
          <a:bodyPr>
            <a:normAutofit/>
          </a:bodyPr>
          <a:lstStyle/>
          <a:p>
            <a:r>
              <a:rPr lang="en-US" sz="4000" b="1" u="sng" dirty="0"/>
              <a:t>Priority #4:</a:t>
            </a:r>
            <a:r>
              <a:rPr lang="en-US" sz="4000" b="1" dirty="0"/>
              <a:t> Reimagine how we support students’ accessing career opportunities</a:t>
            </a:r>
            <a:endParaRPr lang="en-US" sz="4000" dirty="0"/>
          </a:p>
        </p:txBody>
      </p:sp>
      <p:sp>
        <p:nvSpPr>
          <p:cNvPr id="15" name="Rectangle 14">
            <a:extLst>
              <a:ext uri="{FF2B5EF4-FFF2-40B4-BE49-F238E27FC236}">
                <a16:creationId xmlns:a16="http://schemas.microsoft.com/office/drawing/2014/main" id="{463EEC44-1BA3-44ED-81FC-A644B04B2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102049"/>
            <a:ext cx="128016" cy="65390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4D88D713-E4F1-4C94-B996-E8ECFB381519}"/>
              </a:ext>
            </a:extLst>
          </p:cNvPr>
          <p:cNvSpPr>
            <a:spLocks noGrp="1"/>
          </p:cNvSpPr>
          <p:nvPr>
            <p:ph idx="1"/>
          </p:nvPr>
        </p:nvSpPr>
        <p:spPr>
          <a:xfrm>
            <a:off x="5434149" y="616165"/>
            <a:ext cx="5916603" cy="5860131"/>
          </a:xfrm>
        </p:spPr>
        <p:txBody>
          <a:bodyPr anchor="ctr">
            <a:normAutofit fontScale="92500" lnSpcReduction="10000"/>
          </a:bodyPr>
          <a:lstStyle/>
          <a:p>
            <a:pPr marL="0" indent="0">
              <a:buNone/>
            </a:pPr>
            <a:r>
              <a:rPr lang="en-US" b="1" dirty="0"/>
              <a:t>EMP Objectives</a:t>
            </a:r>
          </a:p>
          <a:p>
            <a:pPr marL="0" indent="0">
              <a:buNone/>
            </a:pPr>
            <a:endParaRPr lang="en-US" b="1" dirty="0"/>
          </a:p>
          <a:p>
            <a:pPr marL="687388" indent="-687388">
              <a:buNone/>
            </a:pPr>
            <a:r>
              <a:rPr lang="en-US" dirty="0"/>
              <a:t>3.10 Centralize and coordinate employer relationships to scale opportunities for students</a:t>
            </a:r>
            <a:endParaRPr lang="en-US" dirty="0">
              <a:cs typeface="Calibri"/>
            </a:endParaRPr>
          </a:p>
          <a:p>
            <a:pPr marL="687388" indent="-687388">
              <a:buNone/>
            </a:pPr>
            <a:r>
              <a:rPr lang="en-US" dirty="0"/>
              <a:t>3.11 Create and expand career exploration experiences for students</a:t>
            </a:r>
          </a:p>
          <a:p>
            <a:pPr marL="687388" indent="-687388">
              <a:buNone/>
            </a:pPr>
            <a:r>
              <a:rPr lang="en-US" dirty="0"/>
              <a:t>3.12 Double the number of alumni connected to Cañada’s Alumni Organization by 2027 involving more of them in campus activities that strengthen the campus as a center of community life, provide career exploration for existing students, and develop new resources and connections for the College.</a:t>
            </a:r>
          </a:p>
          <a:p>
            <a:endParaRPr lang="en-US" dirty="0"/>
          </a:p>
        </p:txBody>
      </p:sp>
      <p:sp>
        <p:nvSpPr>
          <p:cNvPr id="4" name="Slide Number Placeholder 3">
            <a:extLst>
              <a:ext uri="{FF2B5EF4-FFF2-40B4-BE49-F238E27FC236}">
                <a16:creationId xmlns:a16="http://schemas.microsoft.com/office/drawing/2014/main" id="{A90595D5-57FF-4EFC-B624-EB55AE2AED03}"/>
              </a:ext>
            </a:extLst>
          </p:cNvPr>
          <p:cNvSpPr>
            <a:spLocks noGrp="1"/>
          </p:cNvSpPr>
          <p:nvPr>
            <p:ph type="sldNum" sz="quarter" idx="12"/>
          </p:nvPr>
        </p:nvSpPr>
        <p:spPr>
          <a:xfrm>
            <a:off x="10351362" y="6356350"/>
            <a:ext cx="1002437" cy="365125"/>
          </a:xfrm>
        </p:spPr>
        <p:txBody>
          <a:bodyP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6CBFEEA3-8C1D-497F-9E1F-962111B3BC91}" type="slidenum">
              <a:rPr kumimoji="0" lang="en-US" sz="1200" b="0" i="0" u="none" strike="noStrike" kern="1200" cap="none" spc="0" normalizeH="0" baseline="0" noProof="0">
                <a:ln>
                  <a:noFill/>
                </a:ln>
                <a:solidFill>
                  <a:prstClr val="black">
                    <a:lumMod val="50000"/>
                    <a:lumOff val="50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18</a:t>
            </a:fld>
            <a:endParaRPr kumimoji="0" lang="en-US" sz="1200" b="0" i="0" u="none" strike="noStrike" kern="1200" cap="none" spc="0" normalizeH="0" baseline="0" noProof="0">
              <a:ln>
                <a:noFill/>
              </a:ln>
              <a:solidFill>
                <a:prstClr val="black">
                  <a:lumMod val="50000"/>
                  <a:lumOff val="50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07415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072BF1-051F-4F00-8978-A5B39A8B2DEC}"/>
              </a:ext>
            </a:extLst>
          </p:cNvPr>
          <p:cNvSpPr>
            <a:spLocks noGrp="1"/>
          </p:cNvSpPr>
          <p:nvPr>
            <p:ph type="title"/>
          </p:nvPr>
        </p:nvSpPr>
        <p:spPr>
          <a:xfrm>
            <a:off x="235131" y="365125"/>
            <a:ext cx="11739155" cy="1325563"/>
          </a:xfrm>
        </p:spPr>
        <p:txBody>
          <a:bodyPr>
            <a:noAutofit/>
          </a:bodyPr>
          <a:lstStyle/>
          <a:p>
            <a:pPr marL="514350" indent="-52388"/>
            <a:r>
              <a:rPr lang="en-US" sz="3200" dirty="0"/>
              <a:t>Priority #4: Reimagine how we support students’ accessing career opportunities</a:t>
            </a:r>
            <a:endParaRPr lang="en-US" sz="3200" dirty="0">
              <a:latin typeface="+mn-lt"/>
              <a:cs typeface="Calibri"/>
            </a:endParaRPr>
          </a:p>
        </p:txBody>
      </p:sp>
      <p:sp>
        <p:nvSpPr>
          <p:cNvPr id="5" name="Text Placeholder 4">
            <a:extLst>
              <a:ext uri="{FF2B5EF4-FFF2-40B4-BE49-F238E27FC236}">
                <a16:creationId xmlns:a16="http://schemas.microsoft.com/office/drawing/2014/main" id="{2F78F4B4-38DC-4437-951D-9DBAD9D0F141}"/>
              </a:ext>
            </a:extLst>
          </p:cNvPr>
          <p:cNvSpPr>
            <a:spLocks noGrp="1"/>
          </p:cNvSpPr>
          <p:nvPr>
            <p:ph type="body" idx="1"/>
          </p:nvPr>
        </p:nvSpPr>
        <p:spPr/>
        <p:txBody>
          <a:bodyPr/>
          <a:lstStyle/>
          <a:p>
            <a:r>
              <a:rPr lang="en-US" dirty="0"/>
              <a:t>Challenges?</a:t>
            </a:r>
          </a:p>
        </p:txBody>
      </p:sp>
      <p:sp>
        <p:nvSpPr>
          <p:cNvPr id="6" name="Content Placeholder 5">
            <a:extLst>
              <a:ext uri="{FF2B5EF4-FFF2-40B4-BE49-F238E27FC236}">
                <a16:creationId xmlns:a16="http://schemas.microsoft.com/office/drawing/2014/main" id="{98E0AE57-AD86-4EED-A2FD-D15004492002}"/>
              </a:ext>
            </a:extLst>
          </p:cNvPr>
          <p:cNvSpPr>
            <a:spLocks noGrp="1"/>
          </p:cNvSpPr>
          <p:nvPr>
            <p:ph sz="half" idx="2"/>
          </p:nvPr>
        </p:nvSpPr>
        <p:spPr/>
        <p:txBody>
          <a:bodyPr>
            <a:normAutofit fontScale="47500" lnSpcReduction="20000"/>
          </a:bodyPr>
          <a:lstStyle/>
          <a:p>
            <a:pPr fontAlgn="base"/>
            <a:r>
              <a:rPr lang="en-US" dirty="0"/>
              <a:t>Our two apprenticeship programs will help us learn how to do this better</a:t>
            </a:r>
          </a:p>
          <a:p>
            <a:pPr fontAlgn="base"/>
            <a:r>
              <a:rPr lang="en-US" dirty="0"/>
              <a:t>How can we better coordinate employer relationships and leverage them to greater impact (into the students’ experience) - we need a vision!  What could this look like?</a:t>
            </a:r>
          </a:p>
          <a:p>
            <a:pPr fontAlgn="base"/>
            <a:r>
              <a:rPr lang="en-US" dirty="0"/>
              <a:t>More expertise to Career centers to support undocumented and immigrant students.</a:t>
            </a:r>
          </a:p>
          <a:p>
            <a:pPr fontAlgn="base"/>
            <a:r>
              <a:rPr lang="en-US" dirty="0"/>
              <a:t>Create and develop connections to industry–with intention and direct hand-off. </a:t>
            </a:r>
          </a:p>
          <a:p>
            <a:pPr fontAlgn="base"/>
            <a:r>
              <a:rPr lang="en-US" dirty="0"/>
              <a:t>How do we engage transfer students?</a:t>
            </a:r>
          </a:p>
          <a:p>
            <a:pPr fontAlgn="base"/>
            <a:r>
              <a:rPr lang="en-US" dirty="0"/>
              <a:t>Challenge CRER 137 may not be included in the </a:t>
            </a:r>
            <a:r>
              <a:rPr lang="en-US" dirty="0" err="1"/>
              <a:t>CalGETC</a:t>
            </a:r>
            <a:r>
              <a:rPr lang="en-US" dirty="0"/>
              <a:t> pattern….</a:t>
            </a:r>
          </a:p>
          <a:p>
            <a:pPr fontAlgn="base"/>
            <a:r>
              <a:rPr lang="en-US" dirty="0" err="1"/>
              <a:t>MyMajors</a:t>
            </a:r>
            <a:r>
              <a:rPr lang="en-US" dirty="0"/>
              <a:t> implementation… </a:t>
            </a:r>
          </a:p>
          <a:p>
            <a:pPr fontAlgn="base"/>
            <a:r>
              <a:rPr lang="en-US" dirty="0"/>
              <a:t>Need more staffing, space, sustainability</a:t>
            </a:r>
          </a:p>
          <a:p>
            <a:pPr fontAlgn="base"/>
            <a:r>
              <a:rPr lang="en-US" dirty="0"/>
              <a:t>Promote from within and retain institutional knowledge.</a:t>
            </a:r>
          </a:p>
          <a:p>
            <a:pPr marL="0" indent="0">
              <a:buNone/>
            </a:pPr>
            <a:endParaRPr lang="en-US" dirty="0"/>
          </a:p>
        </p:txBody>
      </p:sp>
      <p:sp>
        <p:nvSpPr>
          <p:cNvPr id="7" name="Text Placeholder 6">
            <a:extLst>
              <a:ext uri="{FF2B5EF4-FFF2-40B4-BE49-F238E27FC236}">
                <a16:creationId xmlns:a16="http://schemas.microsoft.com/office/drawing/2014/main" id="{149C16A8-0617-41ED-A6EC-9C16F5142C08}"/>
              </a:ext>
            </a:extLst>
          </p:cNvPr>
          <p:cNvSpPr>
            <a:spLocks noGrp="1"/>
          </p:cNvSpPr>
          <p:nvPr>
            <p:ph type="body" sz="quarter" idx="3"/>
          </p:nvPr>
        </p:nvSpPr>
        <p:spPr/>
        <p:txBody>
          <a:bodyPr/>
          <a:lstStyle/>
          <a:p>
            <a:r>
              <a:rPr lang="en-US" dirty="0"/>
              <a:t>Needed to Complete?</a:t>
            </a:r>
          </a:p>
        </p:txBody>
      </p:sp>
      <p:sp>
        <p:nvSpPr>
          <p:cNvPr id="8" name="Content Placeholder 7">
            <a:extLst>
              <a:ext uri="{FF2B5EF4-FFF2-40B4-BE49-F238E27FC236}">
                <a16:creationId xmlns:a16="http://schemas.microsoft.com/office/drawing/2014/main" id="{EE8C5870-A877-4903-9B77-1A231BE4FB26}"/>
              </a:ext>
            </a:extLst>
          </p:cNvPr>
          <p:cNvSpPr>
            <a:spLocks noGrp="1"/>
          </p:cNvSpPr>
          <p:nvPr>
            <p:ph sz="quarter" idx="4"/>
          </p:nvPr>
        </p:nvSpPr>
        <p:spPr>
          <a:xfrm>
            <a:off x="6172200" y="2505075"/>
            <a:ext cx="5183188" cy="3987800"/>
          </a:xfrm>
        </p:spPr>
        <p:txBody>
          <a:bodyPr>
            <a:normAutofit fontScale="47500" lnSpcReduction="20000"/>
          </a:bodyPr>
          <a:lstStyle/>
          <a:p>
            <a:pPr fontAlgn="base"/>
            <a:r>
              <a:rPr lang="en-US" dirty="0"/>
              <a:t>Encourage students to use program mapper.</a:t>
            </a:r>
          </a:p>
          <a:p>
            <a:pPr fontAlgn="base"/>
            <a:r>
              <a:rPr lang="en-US" dirty="0"/>
              <a:t>Explore data to identify patterns of success for transfer and all students.</a:t>
            </a:r>
          </a:p>
          <a:p>
            <a:pPr fontAlgn="base"/>
            <a:r>
              <a:rPr lang="en-US" dirty="0"/>
              <a:t>Need to be inclusive–consider undocumented students.</a:t>
            </a:r>
          </a:p>
          <a:p>
            <a:pPr fontAlgn="base"/>
            <a:r>
              <a:rPr lang="en-US" dirty="0"/>
              <a:t>How do we eliminate hierarchies between career and transfer?</a:t>
            </a:r>
          </a:p>
          <a:p>
            <a:pPr fontAlgn="base"/>
            <a:r>
              <a:rPr lang="en-US" dirty="0"/>
              <a:t>Every single Umoja student is a transfer student.</a:t>
            </a:r>
          </a:p>
          <a:p>
            <a:pPr fontAlgn="base"/>
            <a:r>
              <a:rPr lang="en-US" dirty="0"/>
              <a:t>How do we partner with our programs?</a:t>
            </a:r>
          </a:p>
          <a:p>
            <a:pPr fontAlgn="base"/>
            <a:r>
              <a:rPr lang="en-US" dirty="0"/>
              <a:t>How do we package career and transfer planning into some kind of umbrella set of messages about “what will happen next”? Maybe:  “Cañada Next”?</a:t>
            </a:r>
          </a:p>
          <a:p>
            <a:pPr fontAlgn="base"/>
            <a:r>
              <a:rPr lang="en-US" dirty="0"/>
              <a:t>Set up job site visits/industry visits like university visits.</a:t>
            </a:r>
          </a:p>
          <a:p>
            <a:pPr fontAlgn="base"/>
            <a:r>
              <a:rPr lang="en-US" dirty="0"/>
              <a:t>Need to ask students better questions to help understand their goals (not what do you want to do, but what do you want your life to look like?)</a:t>
            </a:r>
          </a:p>
          <a:p>
            <a:pPr fontAlgn="base"/>
            <a:r>
              <a:rPr lang="en-US" dirty="0"/>
              <a:t>Define what success in the area of career looks like?  What metrics will we use?</a:t>
            </a:r>
          </a:p>
          <a:p>
            <a:pPr fontAlgn="base"/>
            <a:r>
              <a:rPr lang="en-US" dirty="0"/>
              <a:t>How can we leverage ourselves (administrators, faculty, staff) to serve as career mentors or role models?  </a:t>
            </a:r>
          </a:p>
          <a:p>
            <a:pPr marL="0" indent="0" fontAlgn="base">
              <a:buNone/>
            </a:pPr>
            <a:endParaRPr lang="en-US" dirty="0"/>
          </a:p>
          <a:p>
            <a:pPr fontAlgn="base"/>
            <a:endParaRPr lang="en-US" dirty="0"/>
          </a:p>
        </p:txBody>
      </p:sp>
      <p:sp>
        <p:nvSpPr>
          <p:cNvPr id="4" name="Slide Number Placeholder 3">
            <a:extLst>
              <a:ext uri="{FF2B5EF4-FFF2-40B4-BE49-F238E27FC236}">
                <a16:creationId xmlns:a16="http://schemas.microsoft.com/office/drawing/2014/main" id="{576E7DC4-A906-426B-AA2A-74F64EA39F62}"/>
              </a:ext>
            </a:extLst>
          </p:cNvPr>
          <p:cNvSpPr>
            <a:spLocks noGrp="1"/>
          </p:cNvSpPr>
          <p:nvPr>
            <p:ph type="sldNum" sz="quarter" idx="12"/>
          </p:nvPr>
        </p:nvSpPr>
        <p:spPr/>
        <p:txBody>
          <a:bodyPr/>
          <a:lstStyle/>
          <a:p>
            <a:fld id="{6CBFEEA3-8C1D-497F-9E1F-962111B3BC91}" type="slidenum">
              <a:rPr lang="en-US" smtClean="0"/>
              <a:t>19</a:t>
            </a:fld>
            <a:endParaRPr lang="en-US"/>
          </a:p>
        </p:txBody>
      </p:sp>
    </p:spTree>
    <p:extLst>
      <p:ext uri="{BB962C8B-B14F-4D97-AF65-F5344CB8AC3E}">
        <p14:creationId xmlns:p14="http://schemas.microsoft.com/office/powerpoint/2010/main" val="15387845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C7A507CC-CC09-4C4F-AB28-F7C21C632597}"/>
              </a:ext>
            </a:extLst>
          </p:cNvPr>
          <p:cNvGraphicFramePr>
            <a:graphicFrameLocks/>
          </p:cNvGraphicFramePr>
          <p:nvPr>
            <p:extLst>
              <p:ext uri="{D42A27DB-BD31-4B8C-83A1-F6EECF244321}">
                <p14:modId xmlns:p14="http://schemas.microsoft.com/office/powerpoint/2010/main" val="2127670168"/>
              </p:ext>
            </p:extLst>
          </p:nvPr>
        </p:nvGraphicFramePr>
        <p:xfrm>
          <a:off x="72887" y="741359"/>
          <a:ext cx="12046226" cy="5176498"/>
        </p:xfrm>
        <a:graphic>
          <a:graphicData uri="http://schemas.openxmlformats.org/drawingml/2006/table">
            <a:tbl>
              <a:tblPr firstRow="1" bandRow="1">
                <a:tableStyleId>{68D230F3-CF80-4859-8CE7-A43EE81993B5}</a:tableStyleId>
              </a:tblPr>
              <a:tblGrid>
                <a:gridCol w="12046226">
                  <a:extLst>
                    <a:ext uri="{9D8B030D-6E8A-4147-A177-3AD203B41FA5}">
                      <a16:colId xmlns:a16="http://schemas.microsoft.com/office/drawing/2014/main" val="978649721"/>
                    </a:ext>
                  </a:extLst>
                </a:gridCol>
              </a:tblGrid>
              <a:tr h="1190912">
                <a:tc>
                  <a:txBody>
                    <a:bodyPr/>
                    <a:lstStyle/>
                    <a:p>
                      <a:pPr algn="ctr"/>
                      <a:r>
                        <a:rPr lang="en-US" sz="3600" dirty="0">
                          <a:solidFill>
                            <a:schemeClr val="bg1"/>
                          </a:solidFill>
                          <a:latin typeface="+mn-lt"/>
                        </a:rPr>
                        <a:t>Proposed Top 4 EMP Priorities for 2023-24</a:t>
                      </a:r>
                    </a:p>
                  </a:txBody>
                  <a:tcPr anchor="ctr"/>
                </a:tc>
                <a:extLst>
                  <a:ext uri="{0D108BD9-81ED-4DB2-BD59-A6C34878D82A}">
                    <a16:rowId xmlns:a16="http://schemas.microsoft.com/office/drawing/2014/main" val="2887983676"/>
                  </a:ext>
                </a:extLst>
              </a:tr>
              <a:tr h="948501">
                <a:tc>
                  <a:txBody>
                    <a:bodyPr/>
                    <a:lstStyle/>
                    <a:p>
                      <a:pPr marL="342900" indent="-342900">
                        <a:buFont typeface="Arial" panose="020B0604020202020204" pitchFamily="34" charset="0"/>
                        <a:buChar char="•"/>
                      </a:pPr>
                      <a:r>
                        <a:rPr lang="en-US" sz="2800" b="0" dirty="0">
                          <a:solidFill>
                            <a:schemeClr val="bg1"/>
                          </a:solidFill>
                        </a:rPr>
                        <a:t>Create and sustain an inclusive, antiracist, and equity-minded campus culture</a:t>
                      </a:r>
                    </a:p>
                  </a:txBody>
                  <a:tcPr anchor="ctr"/>
                </a:tc>
                <a:extLst>
                  <a:ext uri="{0D108BD9-81ED-4DB2-BD59-A6C34878D82A}">
                    <a16:rowId xmlns:a16="http://schemas.microsoft.com/office/drawing/2014/main" val="2028658153"/>
                  </a:ext>
                </a:extLst>
              </a:tr>
              <a:tr h="948501">
                <a:tc>
                  <a:txBody>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800" b="0" dirty="0">
                          <a:solidFill>
                            <a:schemeClr val="bg1"/>
                          </a:solidFill>
                          <a:latin typeface="+mn-lt"/>
                        </a:rPr>
                        <a:t>Expand programs and opportunities to new community members in N. Fair Oaks, Belle Haven, and East Palo Alto, especially BIPOC communities </a:t>
                      </a:r>
                    </a:p>
                  </a:txBody>
                  <a:tcPr anchor="ctr"/>
                </a:tc>
                <a:extLst>
                  <a:ext uri="{0D108BD9-81ED-4DB2-BD59-A6C34878D82A}">
                    <a16:rowId xmlns:a16="http://schemas.microsoft.com/office/drawing/2014/main" val="3156930501"/>
                  </a:ext>
                </a:extLst>
              </a:tr>
              <a:tr h="1044292">
                <a:tc>
                  <a:txBody>
                    <a:bodyPr/>
                    <a:lstStyle/>
                    <a:p>
                      <a:pPr marL="342900" indent="-342900">
                        <a:buFont typeface="Arial" panose="020B0604020202020204" pitchFamily="34" charset="0"/>
                        <a:buChar char="•"/>
                      </a:pPr>
                      <a:r>
                        <a:rPr lang="en-US" sz="2800" b="0" dirty="0">
                          <a:solidFill>
                            <a:schemeClr val="bg1"/>
                          </a:solidFill>
                        </a:rPr>
                        <a:t>Strengthen transfer support services to increase transfers</a:t>
                      </a:r>
                    </a:p>
                  </a:txBody>
                  <a:tcPr anchor="ctr"/>
                </a:tc>
                <a:extLst>
                  <a:ext uri="{0D108BD9-81ED-4DB2-BD59-A6C34878D82A}">
                    <a16:rowId xmlns:a16="http://schemas.microsoft.com/office/drawing/2014/main" val="394712905"/>
                  </a:ext>
                </a:extLst>
              </a:tr>
              <a:tr h="1044292">
                <a:tc>
                  <a:txBody>
                    <a:bodyPr/>
                    <a:lstStyle/>
                    <a:p>
                      <a:pPr marL="342900" indent="-342900">
                        <a:buFont typeface="Arial" panose="020B0604020202020204" pitchFamily="34" charset="0"/>
                        <a:buChar char="•"/>
                      </a:pPr>
                      <a:r>
                        <a:rPr lang="en-US" sz="2800" b="0" dirty="0">
                          <a:solidFill>
                            <a:schemeClr val="bg1"/>
                          </a:solidFill>
                          <a:latin typeface="+mn-lt"/>
                        </a:rPr>
                        <a:t>Reimagine how we support students’ accessing career opportunities</a:t>
                      </a:r>
                    </a:p>
                  </a:txBody>
                  <a:tcPr anchor="ctr"/>
                </a:tc>
                <a:extLst>
                  <a:ext uri="{0D108BD9-81ED-4DB2-BD59-A6C34878D82A}">
                    <a16:rowId xmlns:a16="http://schemas.microsoft.com/office/drawing/2014/main" val="1750142108"/>
                  </a:ext>
                </a:extLst>
              </a:tr>
            </a:tbl>
          </a:graphicData>
        </a:graphic>
      </p:graphicFrame>
    </p:spTree>
    <p:extLst>
      <p:ext uri="{BB962C8B-B14F-4D97-AF65-F5344CB8AC3E}">
        <p14:creationId xmlns:p14="http://schemas.microsoft.com/office/powerpoint/2010/main" val="18906161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437D92E4-93A2-40C7-8F74-7279520C3061}"/>
              </a:ext>
            </a:extLst>
          </p:cNvPr>
          <p:cNvSpPr>
            <a:spLocks noGrp="1"/>
          </p:cNvSpPr>
          <p:nvPr>
            <p:ph type="title"/>
          </p:nvPr>
        </p:nvSpPr>
        <p:spPr/>
        <p:txBody>
          <a:bodyPr/>
          <a:lstStyle/>
          <a:p>
            <a:r>
              <a:rPr lang="en-US" dirty="0"/>
              <a:t>Who will do what on Priority #4?</a:t>
            </a:r>
          </a:p>
        </p:txBody>
      </p:sp>
      <p:sp>
        <p:nvSpPr>
          <p:cNvPr id="9" name="Content Placeholder 8">
            <a:extLst>
              <a:ext uri="{FF2B5EF4-FFF2-40B4-BE49-F238E27FC236}">
                <a16:creationId xmlns:a16="http://schemas.microsoft.com/office/drawing/2014/main" id="{EBD0CBF2-977F-4E95-8725-19D68617C5D4}"/>
              </a:ext>
            </a:extLst>
          </p:cNvPr>
          <p:cNvSpPr>
            <a:spLocks noGrp="1"/>
          </p:cNvSpPr>
          <p:nvPr>
            <p:ph idx="1"/>
          </p:nvPr>
        </p:nvSpPr>
        <p:spPr>
          <a:xfrm>
            <a:off x="838200" y="1825624"/>
            <a:ext cx="10515600" cy="4530725"/>
          </a:xfrm>
        </p:spPr>
        <p:txBody>
          <a:bodyPr>
            <a:normAutofit fontScale="85000" lnSpcReduction="20000"/>
          </a:bodyPr>
          <a:lstStyle/>
          <a:p>
            <a:pPr marL="0" indent="0">
              <a:lnSpc>
                <a:spcPct val="110000"/>
              </a:lnSpc>
              <a:buNone/>
            </a:pPr>
            <a:r>
              <a:rPr lang="en-US" b="1" dirty="0"/>
              <a:t>Task Force Lead: </a:t>
            </a:r>
            <a:r>
              <a:rPr lang="en-US" dirty="0"/>
              <a:t>Dr. Karen Engel</a:t>
            </a:r>
            <a:endParaRPr lang="en-US" b="1" dirty="0"/>
          </a:p>
          <a:p>
            <a:pPr marL="0" indent="0">
              <a:lnSpc>
                <a:spcPct val="110000"/>
              </a:lnSpc>
              <a:buNone/>
            </a:pPr>
            <a:endParaRPr lang="en-US" dirty="0"/>
          </a:p>
          <a:p>
            <a:pPr marL="0" indent="0">
              <a:lnSpc>
                <a:spcPct val="110000"/>
              </a:lnSpc>
              <a:buNone/>
            </a:pPr>
            <a:r>
              <a:rPr lang="en-US" b="1" dirty="0"/>
              <a:t>Task Force Members (open to all): </a:t>
            </a:r>
            <a:r>
              <a:rPr lang="en-US" dirty="0"/>
              <a:t>Hyla Lacefield, Max Hartman, David Gainey, Bob Haick, Interim SW Director, Career Counseling Aid (new hire), Mercedes White, Ron Andrade, EAPC representative (LAEP team (Financial Aid Office) as a resource)</a:t>
            </a:r>
            <a:endParaRPr lang="en-US" b="1" dirty="0"/>
          </a:p>
          <a:p>
            <a:pPr marL="0" indent="0">
              <a:lnSpc>
                <a:spcPct val="110000"/>
              </a:lnSpc>
              <a:buNone/>
            </a:pPr>
            <a:endParaRPr lang="en-US" dirty="0"/>
          </a:p>
          <a:p>
            <a:pPr marL="0" indent="0">
              <a:lnSpc>
                <a:spcPct val="110000"/>
              </a:lnSpc>
              <a:buNone/>
            </a:pPr>
            <a:r>
              <a:rPr lang="en-US" b="1" dirty="0"/>
              <a:t>Desired Outcomes:  </a:t>
            </a:r>
            <a:r>
              <a:rPr lang="en-US" dirty="0"/>
              <a:t>recommend to PBC on how we can better serve our students (organizational changes, programmatic changes, communication).  Consider the bigger picture and make recommendations for aligning our relationships with employers to improve and scale career opportunities for students.</a:t>
            </a:r>
          </a:p>
          <a:p>
            <a:pPr marL="0" indent="0">
              <a:lnSpc>
                <a:spcPct val="110000"/>
              </a:lnSpc>
              <a:buNone/>
            </a:pPr>
            <a:r>
              <a:rPr lang="en-US" b="1" dirty="0"/>
              <a:t>Timing: </a:t>
            </a:r>
            <a:r>
              <a:rPr lang="en-US" dirty="0"/>
              <a:t>Report recommendations to PBC before the end of the Fall 2023 term</a:t>
            </a:r>
            <a:endParaRPr lang="en-US" b="1" dirty="0"/>
          </a:p>
        </p:txBody>
      </p:sp>
      <p:sp>
        <p:nvSpPr>
          <p:cNvPr id="7" name="Slide Number Placeholder 6">
            <a:extLst>
              <a:ext uri="{FF2B5EF4-FFF2-40B4-BE49-F238E27FC236}">
                <a16:creationId xmlns:a16="http://schemas.microsoft.com/office/drawing/2014/main" id="{91124C7B-02D6-4F2C-8F3B-B6D17E65053E}"/>
              </a:ext>
            </a:extLst>
          </p:cNvPr>
          <p:cNvSpPr>
            <a:spLocks noGrp="1"/>
          </p:cNvSpPr>
          <p:nvPr>
            <p:ph type="sldNum" sz="quarter" idx="12"/>
          </p:nvPr>
        </p:nvSpPr>
        <p:spPr/>
        <p:txBody>
          <a:bodyPr/>
          <a:lstStyle/>
          <a:p>
            <a:fld id="{6CBFEEA3-8C1D-497F-9E1F-962111B3BC91}" type="slidenum">
              <a:rPr lang="en-US" smtClean="0"/>
              <a:t>20</a:t>
            </a:fld>
            <a:endParaRPr lang="en-US"/>
          </a:p>
        </p:txBody>
      </p:sp>
    </p:spTree>
    <p:extLst>
      <p:ext uri="{BB962C8B-B14F-4D97-AF65-F5344CB8AC3E}">
        <p14:creationId xmlns:p14="http://schemas.microsoft.com/office/powerpoint/2010/main" val="12077472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C799903-48D5-4A31-A1A2-541072D977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1" name="Freeform: Shape 10">
            <a:extLst>
              <a:ext uri="{FF2B5EF4-FFF2-40B4-BE49-F238E27FC236}">
                <a16:creationId xmlns:a16="http://schemas.microsoft.com/office/drawing/2014/main" id="{8EFFF109-FC58-4FD3-BE05-9775A1310F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8889" cy="6858000"/>
          </a:xfrm>
          <a:custGeom>
            <a:avLst/>
            <a:gdLst>
              <a:gd name="connsiteX0" fmla="*/ 0 w 4818889"/>
              <a:gd name="connsiteY0" fmla="*/ 0 h 6858000"/>
              <a:gd name="connsiteX1" fmla="*/ 3605911 w 4818889"/>
              <a:gd name="connsiteY1" fmla="*/ 0 h 6858000"/>
              <a:gd name="connsiteX2" fmla="*/ 3668894 w 4818889"/>
              <a:gd name="connsiteY2" fmla="*/ 69271 h 6858000"/>
              <a:gd name="connsiteX3" fmla="*/ 4818889 w 4818889"/>
              <a:gd name="connsiteY3" fmla="*/ 3429000 h 6858000"/>
              <a:gd name="connsiteX4" fmla="*/ 3668894 w 4818889"/>
              <a:gd name="connsiteY4" fmla="*/ 6788730 h 6858000"/>
              <a:gd name="connsiteX5" fmla="*/ 3605911 w 4818889"/>
              <a:gd name="connsiteY5" fmla="*/ 6858000 h 6858000"/>
              <a:gd name="connsiteX6" fmla="*/ 0 w 4818889"/>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8889" h="6858000">
                <a:moveTo>
                  <a:pt x="0" y="0"/>
                </a:moveTo>
                <a:lnTo>
                  <a:pt x="3605911" y="0"/>
                </a:lnTo>
                <a:lnTo>
                  <a:pt x="3668894" y="69271"/>
                </a:lnTo>
                <a:cubicBezTo>
                  <a:pt x="4379420" y="929100"/>
                  <a:pt x="4818889" y="2116944"/>
                  <a:pt x="4818889" y="3429000"/>
                </a:cubicBezTo>
                <a:cubicBezTo>
                  <a:pt x="4818889" y="4741056"/>
                  <a:pt x="4379420" y="5928900"/>
                  <a:pt x="3668894" y="6788730"/>
                </a:cubicBezTo>
                <a:lnTo>
                  <a:pt x="3605911" y="6858000"/>
                </a:lnTo>
                <a:lnTo>
                  <a:pt x="0" y="6858000"/>
                </a:lnTo>
                <a:close/>
              </a:path>
            </a:pathLst>
          </a:custGeom>
          <a:ln w="9525">
            <a:solidFill>
              <a:srgbClr val="E6E6E6"/>
            </a:solidFill>
          </a:ln>
          <a:effectLst>
            <a:outerShdw blurRad="50800" dist="38100" algn="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3" name="Freeform: Shape 12">
            <a:extLst>
              <a:ext uri="{FF2B5EF4-FFF2-40B4-BE49-F238E27FC236}">
                <a16:creationId xmlns:a16="http://schemas.microsoft.com/office/drawing/2014/main" id="{E1B96AD6-92A9-4273-A62B-96A1C3E0BA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1477" cy="6858000"/>
          </a:xfrm>
          <a:custGeom>
            <a:avLst/>
            <a:gdLst>
              <a:gd name="connsiteX0" fmla="*/ 0 w 4811477"/>
              <a:gd name="connsiteY0" fmla="*/ 0 h 6858000"/>
              <a:gd name="connsiteX1" fmla="*/ 3598499 w 4811477"/>
              <a:gd name="connsiteY1" fmla="*/ 0 h 6858000"/>
              <a:gd name="connsiteX2" fmla="*/ 3661482 w 4811477"/>
              <a:gd name="connsiteY2" fmla="*/ 69271 h 6858000"/>
              <a:gd name="connsiteX3" fmla="*/ 4811477 w 4811477"/>
              <a:gd name="connsiteY3" fmla="*/ 3429000 h 6858000"/>
              <a:gd name="connsiteX4" fmla="*/ 3661482 w 4811477"/>
              <a:gd name="connsiteY4" fmla="*/ 6788730 h 6858000"/>
              <a:gd name="connsiteX5" fmla="*/ 3598499 w 4811477"/>
              <a:gd name="connsiteY5" fmla="*/ 6858000 h 6858000"/>
              <a:gd name="connsiteX6" fmla="*/ 0 w 481147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1477" h="6858000">
                <a:moveTo>
                  <a:pt x="0" y="0"/>
                </a:moveTo>
                <a:lnTo>
                  <a:pt x="3598499" y="0"/>
                </a:lnTo>
                <a:lnTo>
                  <a:pt x="3661482" y="69271"/>
                </a:lnTo>
                <a:cubicBezTo>
                  <a:pt x="4372008" y="929100"/>
                  <a:pt x="4811477" y="2116944"/>
                  <a:pt x="4811477" y="3429000"/>
                </a:cubicBezTo>
                <a:cubicBezTo>
                  <a:pt x="4811477" y="4741056"/>
                  <a:pt x="4372008" y="5928900"/>
                  <a:pt x="3661482" y="6788730"/>
                </a:cubicBezTo>
                <a:lnTo>
                  <a:pt x="3598499"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76D8F423-FDE7-4663-A21F-52307C6DC0E5}"/>
              </a:ext>
            </a:extLst>
          </p:cNvPr>
          <p:cNvSpPr>
            <a:spLocks noGrp="1"/>
          </p:cNvSpPr>
          <p:nvPr>
            <p:ph type="title"/>
          </p:nvPr>
        </p:nvSpPr>
        <p:spPr>
          <a:xfrm>
            <a:off x="621792" y="1161288"/>
            <a:ext cx="3602736" cy="4526280"/>
          </a:xfrm>
        </p:spPr>
        <p:txBody>
          <a:bodyPr>
            <a:normAutofit/>
          </a:bodyPr>
          <a:lstStyle/>
          <a:p>
            <a:r>
              <a:rPr lang="en-US" sz="4000" b="1" u="sng" dirty="0"/>
              <a:t>Priority #1:</a:t>
            </a:r>
            <a:r>
              <a:rPr lang="en-US" sz="4000" b="1" dirty="0"/>
              <a:t> </a:t>
            </a:r>
            <a:br>
              <a:rPr lang="en-US" sz="4000" b="1" dirty="0"/>
            </a:br>
            <a:r>
              <a:rPr lang="en-US" sz="4000" b="1" dirty="0"/>
              <a:t>Create and sustain an inclusive, antiracist, and equity-minded campus culture</a:t>
            </a:r>
          </a:p>
        </p:txBody>
      </p:sp>
      <p:sp>
        <p:nvSpPr>
          <p:cNvPr id="15" name="Rectangle 14">
            <a:extLst>
              <a:ext uri="{FF2B5EF4-FFF2-40B4-BE49-F238E27FC236}">
                <a16:creationId xmlns:a16="http://schemas.microsoft.com/office/drawing/2014/main" id="{463EEC44-1BA3-44ED-81FC-A644B04B2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102049"/>
            <a:ext cx="128016" cy="65390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5F85E44E-5F80-4CD5-81BB-C80BE1A33677}"/>
              </a:ext>
            </a:extLst>
          </p:cNvPr>
          <p:cNvSpPr>
            <a:spLocks noGrp="1"/>
          </p:cNvSpPr>
          <p:nvPr>
            <p:ph idx="1"/>
          </p:nvPr>
        </p:nvSpPr>
        <p:spPr>
          <a:xfrm>
            <a:off x="5434149" y="932688"/>
            <a:ext cx="5916603" cy="5871854"/>
          </a:xfrm>
        </p:spPr>
        <p:txBody>
          <a:bodyPr vert="horz" lIns="91440" tIns="45720" rIns="91440" bIns="45720" rtlCol="0" anchor="ctr">
            <a:normAutofit/>
          </a:bodyPr>
          <a:lstStyle/>
          <a:p>
            <a:pPr marL="457200" lvl="1" indent="0">
              <a:spcBef>
                <a:spcPts val="0"/>
              </a:spcBef>
              <a:buNone/>
              <a:defRPr/>
            </a:pPr>
            <a:r>
              <a:rPr lang="en-US" b="1" dirty="0"/>
              <a:t>EMP</a:t>
            </a:r>
            <a:r>
              <a:rPr lang="en-US" b="1" dirty="0">
                <a:latin typeface="+mn-lt"/>
              </a:rPr>
              <a:t> Objectives</a:t>
            </a:r>
            <a:r>
              <a:rPr lang="en-US" b="1" dirty="0"/>
              <a:t> for 2023-24</a:t>
            </a:r>
            <a:endParaRPr lang="en-US" b="1" dirty="0">
              <a:latin typeface="+mn-lt"/>
            </a:endParaRPr>
          </a:p>
          <a:p>
            <a:pPr marL="457200" lvl="1" indent="0">
              <a:spcBef>
                <a:spcPts val="0"/>
              </a:spcBef>
              <a:buNone/>
              <a:defRPr/>
            </a:pPr>
            <a:endParaRPr lang="en-US" b="1" dirty="0"/>
          </a:p>
          <a:p>
            <a:pPr marL="1141413" lvl="1" indent="-684213">
              <a:spcBef>
                <a:spcPts val="0"/>
              </a:spcBef>
              <a:buNone/>
              <a:tabLst>
                <a:tab pos="1254125" algn="l"/>
              </a:tabLst>
              <a:defRPr/>
            </a:pPr>
            <a:r>
              <a:rPr lang="en-US" dirty="0">
                <a:latin typeface="+mn-lt"/>
              </a:rPr>
              <a:t>2.8</a:t>
            </a:r>
            <a:r>
              <a:rPr lang="en-US" dirty="0"/>
              <a:t>   </a:t>
            </a:r>
            <a:r>
              <a:rPr lang="en-US" dirty="0">
                <a:latin typeface="+mn-lt"/>
              </a:rPr>
              <a:t> Provide regular professional development that includes implicit bias and antiracism training every 2 years to all employees</a:t>
            </a:r>
            <a:endParaRPr lang="en-US" dirty="0">
              <a:latin typeface="+mn-lt"/>
              <a:cs typeface="Calibri"/>
            </a:endParaRPr>
          </a:p>
          <a:p>
            <a:pPr marL="1141413" lvl="1" indent="-684213">
              <a:spcBef>
                <a:spcPts val="0"/>
              </a:spcBef>
              <a:buNone/>
              <a:tabLst>
                <a:tab pos="1254125" algn="l"/>
              </a:tabLst>
              <a:defRPr/>
            </a:pPr>
            <a:r>
              <a:rPr lang="en-US" dirty="0">
                <a:latin typeface="+mn-lt"/>
              </a:rPr>
              <a:t>2.9</a:t>
            </a:r>
            <a:r>
              <a:rPr lang="en-US" dirty="0"/>
              <a:t>   </a:t>
            </a:r>
            <a:r>
              <a:rPr lang="en-US" dirty="0">
                <a:latin typeface="+mn-lt"/>
              </a:rPr>
              <a:t> Implement a campus-wide bias incident reporting system</a:t>
            </a:r>
            <a:endParaRPr lang="en-US" dirty="0">
              <a:latin typeface="+mn-lt"/>
              <a:cs typeface="Calibri"/>
            </a:endParaRPr>
          </a:p>
          <a:p>
            <a:pPr marL="1141413" lvl="1" indent="-684213">
              <a:spcBef>
                <a:spcPts val="0"/>
              </a:spcBef>
              <a:buNone/>
              <a:tabLst>
                <a:tab pos="1254125" algn="l"/>
              </a:tabLst>
              <a:defRPr/>
            </a:pPr>
            <a:r>
              <a:rPr lang="en-US" dirty="0">
                <a:latin typeface="+mn-lt"/>
              </a:rPr>
              <a:t>2.10 Reimagine and transform college participatory governance processes and structures to address equity and antiracism in all integrated planning and resource allocation decisions</a:t>
            </a:r>
            <a:endParaRPr lang="en-US" dirty="0">
              <a:latin typeface="+mn-lt"/>
              <a:cs typeface="Calibri"/>
            </a:endParaRPr>
          </a:p>
          <a:p>
            <a:pPr marL="1141413" lvl="1" indent="-684213">
              <a:spcBef>
                <a:spcPts val="0"/>
              </a:spcBef>
              <a:buNone/>
              <a:tabLst>
                <a:tab pos="1254125" algn="l"/>
              </a:tabLst>
              <a:defRPr/>
            </a:pPr>
            <a:r>
              <a:rPr lang="en-US" dirty="0">
                <a:latin typeface="+mn-lt"/>
              </a:rPr>
              <a:t>2.11 Develop the College Cultural Center (carry forward from last year)</a:t>
            </a:r>
            <a:endParaRPr lang="en-US" dirty="0">
              <a:latin typeface="+mn-lt"/>
              <a:cs typeface="Calibri"/>
            </a:endParaRPr>
          </a:p>
          <a:p>
            <a:pPr marL="0" indent="0">
              <a:buNone/>
            </a:pPr>
            <a:endParaRPr lang="en-US" sz="2400" dirty="0"/>
          </a:p>
        </p:txBody>
      </p:sp>
      <p:sp>
        <p:nvSpPr>
          <p:cNvPr id="4" name="Slide Number Placeholder 3">
            <a:extLst>
              <a:ext uri="{FF2B5EF4-FFF2-40B4-BE49-F238E27FC236}">
                <a16:creationId xmlns:a16="http://schemas.microsoft.com/office/drawing/2014/main" id="{C5D56415-14A4-4736-A907-0E337874AE0F}"/>
              </a:ext>
            </a:extLst>
          </p:cNvPr>
          <p:cNvSpPr>
            <a:spLocks noGrp="1"/>
          </p:cNvSpPr>
          <p:nvPr>
            <p:ph type="sldNum" sz="quarter" idx="12"/>
          </p:nvPr>
        </p:nvSpPr>
        <p:spPr>
          <a:xfrm>
            <a:off x="10351362" y="6356350"/>
            <a:ext cx="1002437" cy="365125"/>
          </a:xfrm>
        </p:spPr>
        <p:txBody>
          <a:bodyP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6CBFEEA3-8C1D-497F-9E1F-962111B3BC91}" type="slidenum">
              <a:rPr kumimoji="0" lang="en-US" sz="1200" b="0" i="0" u="none" strike="noStrike" kern="1200" cap="none" spc="0" normalizeH="0" baseline="0" noProof="0">
                <a:ln>
                  <a:noFill/>
                </a:ln>
                <a:solidFill>
                  <a:prstClr val="black">
                    <a:lumMod val="50000"/>
                    <a:lumOff val="50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3</a:t>
            </a:fld>
            <a:endParaRPr kumimoji="0" lang="en-US" sz="1200" b="0" i="0" u="none" strike="noStrike" kern="1200" cap="none" spc="0" normalizeH="0" baseline="0" noProof="0">
              <a:ln>
                <a:noFill/>
              </a:ln>
              <a:solidFill>
                <a:prstClr val="black">
                  <a:lumMod val="50000"/>
                  <a:lumOff val="50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626983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072BF1-051F-4F00-8978-A5B39A8B2DEC}"/>
              </a:ext>
            </a:extLst>
          </p:cNvPr>
          <p:cNvSpPr>
            <a:spLocks noGrp="1"/>
          </p:cNvSpPr>
          <p:nvPr>
            <p:ph type="title"/>
          </p:nvPr>
        </p:nvSpPr>
        <p:spPr>
          <a:xfrm>
            <a:off x="26715" y="433387"/>
            <a:ext cx="11747274" cy="1325563"/>
          </a:xfrm>
        </p:spPr>
        <p:txBody>
          <a:bodyPr>
            <a:normAutofit fontScale="90000"/>
          </a:bodyPr>
          <a:lstStyle/>
          <a:p>
            <a:pPr marL="687388" indent="-687388"/>
            <a:r>
              <a:rPr lang="en-US" sz="2700" dirty="0">
                <a:latin typeface="+mn-lt"/>
              </a:rPr>
              <a:t>2.8    Provide regular, accessible, planned and intentional professional development opportunities (including implicit bias and antiracism training every two years) to all employees that sustains their personal growth and professional development over the course of employees’ careers.</a:t>
            </a:r>
            <a:endParaRPr lang="en-US" dirty="0">
              <a:latin typeface="+mn-lt"/>
              <a:cs typeface="Calibri"/>
            </a:endParaRPr>
          </a:p>
        </p:txBody>
      </p:sp>
      <p:sp>
        <p:nvSpPr>
          <p:cNvPr id="5" name="Text Placeholder 4">
            <a:extLst>
              <a:ext uri="{FF2B5EF4-FFF2-40B4-BE49-F238E27FC236}">
                <a16:creationId xmlns:a16="http://schemas.microsoft.com/office/drawing/2014/main" id="{2F78F4B4-38DC-4437-951D-9DBAD9D0F141}"/>
              </a:ext>
            </a:extLst>
          </p:cNvPr>
          <p:cNvSpPr>
            <a:spLocks noGrp="1"/>
          </p:cNvSpPr>
          <p:nvPr>
            <p:ph type="body" idx="1"/>
          </p:nvPr>
        </p:nvSpPr>
        <p:spPr/>
        <p:txBody>
          <a:bodyPr/>
          <a:lstStyle/>
          <a:p>
            <a:r>
              <a:rPr lang="en-US" dirty="0"/>
              <a:t>Challenges?</a:t>
            </a:r>
          </a:p>
        </p:txBody>
      </p:sp>
      <p:sp>
        <p:nvSpPr>
          <p:cNvPr id="6" name="Content Placeholder 5">
            <a:extLst>
              <a:ext uri="{FF2B5EF4-FFF2-40B4-BE49-F238E27FC236}">
                <a16:creationId xmlns:a16="http://schemas.microsoft.com/office/drawing/2014/main" id="{98E0AE57-AD86-4EED-A2FD-D15004492002}"/>
              </a:ext>
            </a:extLst>
          </p:cNvPr>
          <p:cNvSpPr>
            <a:spLocks noGrp="1"/>
          </p:cNvSpPr>
          <p:nvPr>
            <p:ph sz="half" idx="2"/>
          </p:nvPr>
        </p:nvSpPr>
        <p:spPr>
          <a:xfrm>
            <a:off x="839789" y="2505075"/>
            <a:ext cx="4916578" cy="3684588"/>
          </a:xfrm>
        </p:spPr>
        <p:txBody>
          <a:bodyPr>
            <a:normAutofit fontScale="40000" lnSpcReduction="20000"/>
          </a:bodyPr>
          <a:lstStyle/>
          <a:p>
            <a:pPr fontAlgn="base"/>
            <a:r>
              <a:rPr lang="en-US" dirty="0"/>
              <a:t>The current HR implicit bias training needs an update</a:t>
            </a:r>
          </a:p>
          <a:p>
            <a:pPr fontAlgn="base"/>
            <a:r>
              <a:rPr lang="en-US" dirty="0"/>
              <a:t>Make sure this also happens in the classroom</a:t>
            </a:r>
            <a:endParaRPr lang="en-US" b="1" dirty="0"/>
          </a:p>
          <a:p>
            <a:pPr fontAlgn="base"/>
            <a:r>
              <a:rPr lang="en-US" dirty="0"/>
              <a:t>The training should be mandatory through HR</a:t>
            </a:r>
          </a:p>
          <a:p>
            <a:pPr fontAlgn="base"/>
            <a:r>
              <a:rPr lang="en-US" dirty="0"/>
              <a:t>The training should not be mandatory.  Rather, move from compliance to culture change, to engaging professional development </a:t>
            </a:r>
          </a:p>
          <a:p>
            <a:pPr fontAlgn="base"/>
            <a:r>
              <a:rPr lang="en-US" dirty="0"/>
              <a:t>If we make it mandatory, are people going to get upset?</a:t>
            </a:r>
          </a:p>
          <a:p>
            <a:pPr fontAlgn="base"/>
            <a:r>
              <a:rPr lang="en-US" dirty="0"/>
              <a:t>Will this be a new policing system?</a:t>
            </a:r>
          </a:p>
          <a:p>
            <a:pPr fontAlgn="base"/>
            <a:r>
              <a:rPr lang="en-US" dirty="0"/>
              <a:t>This may feel overwhelming to people - it is hard to find enough time for something “extra” - especially at peak times in the academic year (Flex)</a:t>
            </a:r>
            <a:endParaRPr lang="en-US" b="1" dirty="0"/>
          </a:p>
          <a:p>
            <a:pPr fontAlgn="base"/>
            <a:r>
              <a:rPr lang="en-US" dirty="0"/>
              <a:t>Can we offer it at off-peak times?  Noon on Fridays?</a:t>
            </a:r>
          </a:p>
          <a:p>
            <a:pPr fontAlgn="base"/>
            <a:r>
              <a:rPr lang="en-US" dirty="0"/>
              <a:t>Sometimes it’s the same folks engaged in this work - how can we create policy or other mechanisms to make sure everyone participates/engages</a:t>
            </a:r>
          </a:p>
          <a:p>
            <a:pPr fontAlgn="base"/>
            <a:r>
              <a:rPr lang="en-US" dirty="0"/>
              <a:t>Who can facilitate an open and safe space to have hard conversations?</a:t>
            </a:r>
          </a:p>
          <a:p>
            <a:pPr fontAlgn="base"/>
            <a:r>
              <a:rPr lang="en-US" dirty="0"/>
              <a:t>How can we create a culture in which we are willing to be vulnerable and accept that we need help?</a:t>
            </a:r>
          </a:p>
          <a:p>
            <a:pPr fontAlgn="base"/>
            <a:r>
              <a:rPr lang="en-US" dirty="0"/>
              <a:t>We will need commitment and participation from all constituent groups, including administrators  </a:t>
            </a:r>
          </a:p>
        </p:txBody>
      </p:sp>
      <p:sp>
        <p:nvSpPr>
          <p:cNvPr id="7" name="Text Placeholder 6">
            <a:extLst>
              <a:ext uri="{FF2B5EF4-FFF2-40B4-BE49-F238E27FC236}">
                <a16:creationId xmlns:a16="http://schemas.microsoft.com/office/drawing/2014/main" id="{149C16A8-0617-41ED-A6EC-9C16F5142C08}"/>
              </a:ext>
            </a:extLst>
          </p:cNvPr>
          <p:cNvSpPr>
            <a:spLocks noGrp="1"/>
          </p:cNvSpPr>
          <p:nvPr>
            <p:ph type="body" sz="quarter" idx="3"/>
          </p:nvPr>
        </p:nvSpPr>
        <p:spPr/>
        <p:txBody>
          <a:bodyPr/>
          <a:lstStyle/>
          <a:p>
            <a:r>
              <a:rPr lang="en-US" dirty="0"/>
              <a:t>Needed to Complete?</a:t>
            </a:r>
          </a:p>
        </p:txBody>
      </p:sp>
      <p:sp>
        <p:nvSpPr>
          <p:cNvPr id="8" name="Content Placeholder 7">
            <a:extLst>
              <a:ext uri="{FF2B5EF4-FFF2-40B4-BE49-F238E27FC236}">
                <a16:creationId xmlns:a16="http://schemas.microsoft.com/office/drawing/2014/main" id="{EE8C5870-A877-4903-9B77-1A231BE4FB26}"/>
              </a:ext>
            </a:extLst>
          </p:cNvPr>
          <p:cNvSpPr>
            <a:spLocks noGrp="1"/>
          </p:cNvSpPr>
          <p:nvPr>
            <p:ph sz="quarter" idx="4"/>
          </p:nvPr>
        </p:nvSpPr>
        <p:spPr/>
        <p:txBody>
          <a:bodyPr>
            <a:normAutofit fontScale="40000" lnSpcReduction="20000"/>
          </a:bodyPr>
          <a:lstStyle/>
          <a:p>
            <a:pPr fontAlgn="base"/>
            <a:r>
              <a:rPr lang="en-US" dirty="0"/>
              <a:t>Need to identify staff responsible.  We know from QOTL that making the training, offering it, tracking who is taking it, when they’ve done it, is a job in and of itself.</a:t>
            </a:r>
          </a:p>
          <a:p>
            <a:pPr fontAlgn="base"/>
            <a:r>
              <a:rPr lang="en-US" dirty="0"/>
              <a:t>Can we include implicit bias in the QOTL or other required training?</a:t>
            </a:r>
          </a:p>
          <a:p>
            <a:pPr fontAlgn="base"/>
            <a:r>
              <a:rPr lang="en-US" dirty="0"/>
              <a:t>We will need to modify the HR implicit bias training for faculty and staff.  Include different case studies, different scenarios.</a:t>
            </a:r>
          </a:p>
          <a:p>
            <a:pPr fontAlgn="base"/>
            <a:r>
              <a:rPr lang="en-US" dirty="0"/>
              <a:t>We have various actors in this space that still need to be coordinated (EAPC, PD Committee, Senates, Faculty Teaching &amp; Learning Center, HR)</a:t>
            </a:r>
          </a:p>
          <a:p>
            <a:pPr fontAlgn="base"/>
            <a:r>
              <a:rPr lang="en-US" dirty="0"/>
              <a:t>Who has the skills to create a curriculum?  EAPC?  This may require external support/experts/consultants</a:t>
            </a:r>
          </a:p>
          <a:p>
            <a:pPr fontAlgn="base"/>
            <a:r>
              <a:rPr lang="en-US" dirty="0"/>
              <a:t>Can we have some kind of on-going drop in resource - so it’s not just one, long training, but also on-going dialog spaces or drop in places to ask a question</a:t>
            </a:r>
          </a:p>
          <a:p>
            <a:pPr fontAlgn="base"/>
            <a:r>
              <a:rPr lang="en-US" dirty="0"/>
              <a:t>Continue Campus-wide activities for all employees such as speakers, reading a book together (in person and on-line)</a:t>
            </a:r>
          </a:p>
          <a:p>
            <a:pPr fontAlgn="base"/>
            <a:r>
              <a:rPr lang="en-US" dirty="0"/>
              <a:t>Create an open space to discuss current events</a:t>
            </a:r>
          </a:p>
          <a:p>
            <a:pPr fontAlgn="base"/>
            <a:r>
              <a:rPr lang="en-US" dirty="0"/>
              <a:t>Pay classified staff to do training outside of flex day.</a:t>
            </a:r>
          </a:p>
          <a:p>
            <a:pPr fontAlgn="base"/>
            <a:r>
              <a:rPr lang="en-US" dirty="0"/>
              <a:t>Do we need an outside third party person to respond to incidents of bias so that we can avoid the possibility of retribution?</a:t>
            </a:r>
          </a:p>
          <a:p>
            <a:pPr fontAlgn="base"/>
            <a:r>
              <a:rPr lang="en-US" dirty="0"/>
              <a:t>We have to close the loop.  </a:t>
            </a:r>
          </a:p>
        </p:txBody>
      </p:sp>
      <p:sp>
        <p:nvSpPr>
          <p:cNvPr id="4" name="Slide Number Placeholder 3">
            <a:extLst>
              <a:ext uri="{FF2B5EF4-FFF2-40B4-BE49-F238E27FC236}">
                <a16:creationId xmlns:a16="http://schemas.microsoft.com/office/drawing/2014/main" id="{576E7DC4-A906-426B-AA2A-74F64EA39F62}"/>
              </a:ext>
            </a:extLst>
          </p:cNvPr>
          <p:cNvSpPr>
            <a:spLocks noGrp="1"/>
          </p:cNvSpPr>
          <p:nvPr>
            <p:ph type="sldNum" sz="quarter" idx="12"/>
          </p:nvPr>
        </p:nvSpPr>
        <p:spPr/>
        <p:txBody>
          <a:bodyPr/>
          <a:lstStyle/>
          <a:p>
            <a:fld id="{6CBFEEA3-8C1D-497F-9E1F-962111B3BC91}" type="slidenum">
              <a:rPr lang="en-US" smtClean="0"/>
              <a:t>4</a:t>
            </a:fld>
            <a:endParaRPr lang="en-US"/>
          </a:p>
        </p:txBody>
      </p:sp>
    </p:spTree>
    <p:extLst>
      <p:ext uri="{BB962C8B-B14F-4D97-AF65-F5344CB8AC3E}">
        <p14:creationId xmlns:p14="http://schemas.microsoft.com/office/powerpoint/2010/main" val="18954449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437D92E4-93A2-40C7-8F74-7279520C3061}"/>
              </a:ext>
            </a:extLst>
          </p:cNvPr>
          <p:cNvSpPr>
            <a:spLocks noGrp="1"/>
          </p:cNvSpPr>
          <p:nvPr>
            <p:ph type="title"/>
          </p:nvPr>
        </p:nvSpPr>
        <p:spPr/>
        <p:txBody>
          <a:bodyPr/>
          <a:lstStyle/>
          <a:p>
            <a:r>
              <a:rPr lang="en-US" dirty="0"/>
              <a:t>Who will do what on EMP 2.8?</a:t>
            </a:r>
          </a:p>
        </p:txBody>
      </p:sp>
      <p:sp>
        <p:nvSpPr>
          <p:cNvPr id="9" name="Content Placeholder 8">
            <a:extLst>
              <a:ext uri="{FF2B5EF4-FFF2-40B4-BE49-F238E27FC236}">
                <a16:creationId xmlns:a16="http://schemas.microsoft.com/office/drawing/2014/main" id="{EBD0CBF2-977F-4E95-8725-19D68617C5D4}"/>
              </a:ext>
            </a:extLst>
          </p:cNvPr>
          <p:cNvSpPr>
            <a:spLocks noGrp="1"/>
          </p:cNvSpPr>
          <p:nvPr>
            <p:ph idx="1"/>
          </p:nvPr>
        </p:nvSpPr>
        <p:spPr/>
        <p:txBody>
          <a:bodyPr>
            <a:normAutofit fontScale="70000" lnSpcReduction="20000"/>
          </a:bodyPr>
          <a:lstStyle/>
          <a:p>
            <a:pPr marL="0" indent="0">
              <a:lnSpc>
                <a:spcPct val="120000"/>
              </a:lnSpc>
              <a:buNone/>
            </a:pPr>
            <a:r>
              <a:rPr lang="en-US" b="1" dirty="0"/>
              <a:t>Task Force Lead: </a:t>
            </a:r>
            <a:r>
              <a:rPr lang="en-US" dirty="0"/>
              <a:t>Dean Anniqua Rana</a:t>
            </a:r>
            <a:endParaRPr lang="en-US" b="1" dirty="0"/>
          </a:p>
          <a:p>
            <a:pPr marL="0" indent="0">
              <a:lnSpc>
                <a:spcPct val="120000"/>
              </a:lnSpc>
              <a:buNone/>
            </a:pPr>
            <a:endParaRPr lang="en-US" dirty="0"/>
          </a:p>
          <a:p>
            <a:pPr marL="0" indent="0">
              <a:lnSpc>
                <a:spcPct val="120000"/>
              </a:lnSpc>
              <a:buNone/>
            </a:pPr>
            <a:r>
              <a:rPr lang="en-US" b="1" dirty="0"/>
              <a:t>Task Force Members (open to all): </a:t>
            </a:r>
            <a:r>
              <a:rPr lang="en-US" dirty="0"/>
              <a:t>PDPC, Prof. Ellen Young, Prof. Lezlee Ware, EAPC Tri-Chair, Krystal Martinez and/or their representatives, Prof. Ray Lapuz (FLP), Roz Young (Classified Senate rep (continuing in 2023-24?), and invite others so all constituencies are represented. Consider District HR PD as well (especially the IDEAL program)</a:t>
            </a:r>
          </a:p>
          <a:p>
            <a:pPr marL="0" indent="0">
              <a:lnSpc>
                <a:spcPct val="120000"/>
              </a:lnSpc>
              <a:buNone/>
            </a:pPr>
            <a:endParaRPr lang="en-US" dirty="0"/>
          </a:p>
          <a:p>
            <a:pPr marL="0" indent="0">
              <a:lnSpc>
                <a:spcPct val="120000"/>
              </a:lnSpc>
              <a:buNone/>
            </a:pPr>
            <a:r>
              <a:rPr lang="en-US" b="1" dirty="0"/>
              <a:t>Desired Outcome:  </a:t>
            </a:r>
            <a:r>
              <a:rPr lang="en-US" dirty="0"/>
              <a:t>a draft college-wide professional development plan and recommendations</a:t>
            </a:r>
          </a:p>
          <a:p>
            <a:pPr marL="0" indent="0">
              <a:lnSpc>
                <a:spcPct val="120000"/>
              </a:lnSpc>
              <a:buNone/>
            </a:pPr>
            <a:endParaRPr lang="en-US" dirty="0"/>
          </a:p>
          <a:p>
            <a:pPr marL="0" indent="0">
              <a:lnSpc>
                <a:spcPct val="120000"/>
              </a:lnSpc>
              <a:buNone/>
            </a:pPr>
            <a:r>
              <a:rPr lang="en-US" b="1" dirty="0"/>
              <a:t>Timing: </a:t>
            </a:r>
            <a:r>
              <a:rPr lang="en-US" dirty="0"/>
              <a:t>Report and recommendations to PBC before the end of the Fall 2023 term</a:t>
            </a:r>
          </a:p>
        </p:txBody>
      </p:sp>
      <p:sp>
        <p:nvSpPr>
          <p:cNvPr id="7" name="Slide Number Placeholder 6">
            <a:extLst>
              <a:ext uri="{FF2B5EF4-FFF2-40B4-BE49-F238E27FC236}">
                <a16:creationId xmlns:a16="http://schemas.microsoft.com/office/drawing/2014/main" id="{91124C7B-02D6-4F2C-8F3B-B6D17E65053E}"/>
              </a:ext>
            </a:extLst>
          </p:cNvPr>
          <p:cNvSpPr>
            <a:spLocks noGrp="1"/>
          </p:cNvSpPr>
          <p:nvPr>
            <p:ph type="sldNum" sz="quarter" idx="12"/>
          </p:nvPr>
        </p:nvSpPr>
        <p:spPr/>
        <p:txBody>
          <a:bodyPr/>
          <a:lstStyle/>
          <a:p>
            <a:fld id="{6CBFEEA3-8C1D-497F-9E1F-962111B3BC91}" type="slidenum">
              <a:rPr lang="en-US" smtClean="0"/>
              <a:t>5</a:t>
            </a:fld>
            <a:endParaRPr lang="en-US"/>
          </a:p>
        </p:txBody>
      </p:sp>
    </p:spTree>
    <p:extLst>
      <p:ext uri="{BB962C8B-B14F-4D97-AF65-F5344CB8AC3E}">
        <p14:creationId xmlns:p14="http://schemas.microsoft.com/office/powerpoint/2010/main" val="30690811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072BF1-051F-4F00-8978-A5B39A8B2DEC}"/>
              </a:ext>
            </a:extLst>
          </p:cNvPr>
          <p:cNvSpPr>
            <a:spLocks noGrp="1"/>
          </p:cNvSpPr>
          <p:nvPr>
            <p:ph type="title"/>
          </p:nvPr>
        </p:nvSpPr>
        <p:spPr>
          <a:xfrm>
            <a:off x="252549" y="365125"/>
            <a:ext cx="11295017" cy="1325563"/>
          </a:xfrm>
        </p:spPr>
        <p:txBody>
          <a:bodyPr>
            <a:normAutofit fontScale="90000"/>
          </a:bodyPr>
          <a:lstStyle/>
          <a:p>
            <a:pPr marL="514350" indent="-514350"/>
            <a:r>
              <a:rPr lang="en-US" sz="2700" dirty="0">
                <a:latin typeface="+mn-lt"/>
              </a:rPr>
              <a:t>2.9  Implement a campus-wide bias incident reporting system with safeguards for victims and transparent methods for addressing all reports effectively. Ensure that privacy-protected data on incidents are disseminated for analysis, policy improvements, and prevention.</a:t>
            </a:r>
            <a:endParaRPr lang="en-US" dirty="0">
              <a:latin typeface="+mn-lt"/>
              <a:cs typeface="Calibri"/>
            </a:endParaRPr>
          </a:p>
        </p:txBody>
      </p:sp>
      <p:sp>
        <p:nvSpPr>
          <p:cNvPr id="5" name="Text Placeholder 4">
            <a:extLst>
              <a:ext uri="{FF2B5EF4-FFF2-40B4-BE49-F238E27FC236}">
                <a16:creationId xmlns:a16="http://schemas.microsoft.com/office/drawing/2014/main" id="{2F78F4B4-38DC-4437-951D-9DBAD9D0F141}"/>
              </a:ext>
            </a:extLst>
          </p:cNvPr>
          <p:cNvSpPr>
            <a:spLocks noGrp="1"/>
          </p:cNvSpPr>
          <p:nvPr>
            <p:ph type="body" idx="1"/>
          </p:nvPr>
        </p:nvSpPr>
        <p:spPr/>
        <p:txBody>
          <a:bodyPr/>
          <a:lstStyle/>
          <a:p>
            <a:r>
              <a:rPr lang="en-US" dirty="0"/>
              <a:t>Challenges?</a:t>
            </a:r>
          </a:p>
        </p:txBody>
      </p:sp>
      <p:sp>
        <p:nvSpPr>
          <p:cNvPr id="6" name="Content Placeholder 5">
            <a:extLst>
              <a:ext uri="{FF2B5EF4-FFF2-40B4-BE49-F238E27FC236}">
                <a16:creationId xmlns:a16="http://schemas.microsoft.com/office/drawing/2014/main" id="{98E0AE57-AD86-4EED-A2FD-D15004492002}"/>
              </a:ext>
            </a:extLst>
          </p:cNvPr>
          <p:cNvSpPr>
            <a:spLocks noGrp="1"/>
          </p:cNvSpPr>
          <p:nvPr>
            <p:ph sz="half" idx="2"/>
          </p:nvPr>
        </p:nvSpPr>
        <p:spPr/>
        <p:txBody>
          <a:bodyPr>
            <a:normAutofit fontScale="40000" lnSpcReduction="20000"/>
          </a:bodyPr>
          <a:lstStyle/>
          <a:p>
            <a:pPr fontAlgn="base"/>
            <a:r>
              <a:rPr lang="en-US" dirty="0"/>
              <a:t>Staffing - where does this live?</a:t>
            </a:r>
          </a:p>
          <a:p>
            <a:pPr fontAlgn="base"/>
            <a:r>
              <a:rPr lang="en-US" dirty="0"/>
              <a:t>Coordinate with the District Office so we don’t duplicate efforts.  </a:t>
            </a:r>
          </a:p>
          <a:p>
            <a:pPr fontAlgn="base"/>
            <a:r>
              <a:rPr lang="en-US" dirty="0"/>
              <a:t>People don’t know the current process.  What is it?  We need to educate people.</a:t>
            </a:r>
          </a:p>
          <a:p>
            <a:pPr fontAlgn="base"/>
            <a:r>
              <a:rPr lang="en-US" dirty="0"/>
              <a:t>How does this relate to the CARES reports?  </a:t>
            </a:r>
          </a:p>
          <a:p>
            <a:pPr fontAlgn="base"/>
            <a:r>
              <a:rPr lang="en-US" dirty="0"/>
              <a:t>How will a “bias incident reporting system” interact or integrate with existing disciplinary or evaluation systems.  </a:t>
            </a:r>
          </a:p>
          <a:p>
            <a:pPr fontAlgn="base"/>
            <a:r>
              <a:rPr lang="en-US" dirty="0"/>
              <a:t>Tutors, peer mentors assist in filing bias reports via the CARES reports.  Adding another reporting system may be a challenge.</a:t>
            </a:r>
          </a:p>
          <a:p>
            <a:pPr fontAlgn="base"/>
            <a:r>
              <a:rPr lang="en-US" dirty="0"/>
              <a:t>Trust in and support for this process may be challenging - people may fear they will be targeted as aggressors.  So we will need clarity about what will happen as a result of the report, and what are potential outcomes for both the person reporting and the person/incident being reported.  </a:t>
            </a:r>
          </a:p>
          <a:p>
            <a:pPr fontAlgn="base"/>
            <a:r>
              <a:rPr lang="en-US" dirty="0"/>
              <a:t>We will need to address privacy concerns.</a:t>
            </a:r>
          </a:p>
          <a:p>
            <a:pPr fontAlgn="base"/>
            <a:r>
              <a:rPr lang="en-US" dirty="0"/>
              <a:t>We want to avoid a hostile environment.  Call in, not out.</a:t>
            </a:r>
          </a:p>
          <a:p>
            <a:pPr fontAlgn="base"/>
            <a:r>
              <a:rPr lang="en-US" dirty="0"/>
              <a:t>We need closure once the issues are reported.  More openness and transparency.</a:t>
            </a:r>
          </a:p>
        </p:txBody>
      </p:sp>
      <p:sp>
        <p:nvSpPr>
          <p:cNvPr id="7" name="Text Placeholder 6">
            <a:extLst>
              <a:ext uri="{FF2B5EF4-FFF2-40B4-BE49-F238E27FC236}">
                <a16:creationId xmlns:a16="http://schemas.microsoft.com/office/drawing/2014/main" id="{149C16A8-0617-41ED-A6EC-9C16F5142C08}"/>
              </a:ext>
            </a:extLst>
          </p:cNvPr>
          <p:cNvSpPr>
            <a:spLocks noGrp="1"/>
          </p:cNvSpPr>
          <p:nvPr>
            <p:ph type="body" sz="quarter" idx="3"/>
          </p:nvPr>
        </p:nvSpPr>
        <p:spPr/>
        <p:txBody>
          <a:bodyPr/>
          <a:lstStyle/>
          <a:p>
            <a:r>
              <a:rPr lang="en-US" dirty="0"/>
              <a:t>Needed to Complete?</a:t>
            </a:r>
          </a:p>
        </p:txBody>
      </p:sp>
      <p:sp>
        <p:nvSpPr>
          <p:cNvPr id="8" name="Content Placeholder 7">
            <a:extLst>
              <a:ext uri="{FF2B5EF4-FFF2-40B4-BE49-F238E27FC236}">
                <a16:creationId xmlns:a16="http://schemas.microsoft.com/office/drawing/2014/main" id="{EE8C5870-A877-4903-9B77-1A231BE4FB26}"/>
              </a:ext>
            </a:extLst>
          </p:cNvPr>
          <p:cNvSpPr>
            <a:spLocks noGrp="1"/>
          </p:cNvSpPr>
          <p:nvPr>
            <p:ph sz="quarter" idx="4"/>
          </p:nvPr>
        </p:nvSpPr>
        <p:spPr/>
        <p:txBody>
          <a:bodyPr>
            <a:normAutofit fontScale="40000" lnSpcReduction="20000"/>
          </a:bodyPr>
          <a:lstStyle/>
          <a:p>
            <a:pPr fontAlgn="base"/>
            <a:r>
              <a:rPr lang="en-US" dirty="0"/>
              <a:t>We need to ensure that there isn’t retribution for reporting</a:t>
            </a:r>
          </a:p>
          <a:p>
            <a:pPr fontAlgn="base"/>
            <a:r>
              <a:rPr lang="en-US" dirty="0"/>
              <a:t>We need to define a reportable bias incident </a:t>
            </a:r>
          </a:p>
          <a:p>
            <a:pPr fontAlgn="base"/>
            <a:r>
              <a:rPr lang="en-US" dirty="0"/>
              <a:t>Are College personnel trained to formally investigate bias? When might a complaint process go directly to the HR complaint process.</a:t>
            </a:r>
          </a:p>
          <a:p>
            <a:pPr fontAlgn="base"/>
            <a:r>
              <a:rPr lang="en-US" dirty="0"/>
              <a:t>Need clarification about reporting process, objectives, expectations. </a:t>
            </a:r>
          </a:p>
          <a:p>
            <a:pPr fontAlgn="base"/>
            <a:r>
              <a:rPr lang="en-US" dirty="0"/>
              <a:t>We will need training.  Perhaps a video that walks people through the process.</a:t>
            </a:r>
          </a:p>
          <a:p>
            <a:pPr fontAlgn="base"/>
            <a:r>
              <a:rPr lang="en-US" dirty="0"/>
              <a:t>Just like Early Alert, we need to build trust and this may take time.</a:t>
            </a:r>
          </a:p>
          <a:p>
            <a:pPr fontAlgn="base"/>
            <a:r>
              <a:rPr lang="en-US" dirty="0"/>
              <a:t>Provide support to those who may feel threatened.</a:t>
            </a:r>
          </a:p>
          <a:p>
            <a:pPr fontAlgn="base"/>
            <a:r>
              <a:rPr lang="en-US" dirty="0"/>
              <a:t>Communicate that the system is for everyone, that it is identity based, and that everyone can use it and potentially benefit from it (for example, older employees might have fear of it, but they also could benefit from it)</a:t>
            </a:r>
          </a:p>
          <a:p>
            <a:pPr fontAlgn="base"/>
            <a:r>
              <a:rPr lang="en-US" dirty="0"/>
              <a:t>Part-timers - we will really need to think through how to on-board them with this and how to allay any fears they might have of it.</a:t>
            </a:r>
          </a:p>
          <a:p>
            <a:pPr fontAlgn="base"/>
            <a:r>
              <a:rPr lang="en-US" dirty="0"/>
              <a:t>Will it be anonymous?</a:t>
            </a:r>
          </a:p>
          <a:p>
            <a:pPr fontAlgn="base"/>
            <a:r>
              <a:rPr lang="en-US" dirty="0"/>
              <a:t>Learn from the incidents reported and train the managers on how to support</a:t>
            </a:r>
          </a:p>
          <a:p>
            <a:pPr fontAlgn="base"/>
            <a:r>
              <a:rPr lang="en-US" dirty="0"/>
              <a:t>Emotional support and intelligence</a:t>
            </a:r>
          </a:p>
          <a:p>
            <a:pPr fontAlgn="base"/>
            <a:r>
              <a:rPr lang="en-US" dirty="0"/>
              <a:t>Use a restorative justice framework</a:t>
            </a:r>
          </a:p>
          <a:p>
            <a:pPr marL="0" indent="0">
              <a:buNone/>
            </a:pPr>
            <a:endParaRPr lang="en-US" dirty="0"/>
          </a:p>
        </p:txBody>
      </p:sp>
      <p:sp>
        <p:nvSpPr>
          <p:cNvPr id="4" name="Slide Number Placeholder 3">
            <a:extLst>
              <a:ext uri="{FF2B5EF4-FFF2-40B4-BE49-F238E27FC236}">
                <a16:creationId xmlns:a16="http://schemas.microsoft.com/office/drawing/2014/main" id="{576E7DC4-A906-426B-AA2A-74F64EA39F62}"/>
              </a:ext>
            </a:extLst>
          </p:cNvPr>
          <p:cNvSpPr>
            <a:spLocks noGrp="1"/>
          </p:cNvSpPr>
          <p:nvPr>
            <p:ph type="sldNum" sz="quarter" idx="12"/>
          </p:nvPr>
        </p:nvSpPr>
        <p:spPr/>
        <p:txBody>
          <a:bodyPr/>
          <a:lstStyle/>
          <a:p>
            <a:fld id="{6CBFEEA3-8C1D-497F-9E1F-962111B3BC91}" type="slidenum">
              <a:rPr lang="en-US" smtClean="0"/>
              <a:t>6</a:t>
            </a:fld>
            <a:endParaRPr lang="en-US"/>
          </a:p>
        </p:txBody>
      </p:sp>
    </p:spTree>
    <p:extLst>
      <p:ext uri="{BB962C8B-B14F-4D97-AF65-F5344CB8AC3E}">
        <p14:creationId xmlns:p14="http://schemas.microsoft.com/office/powerpoint/2010/main" val="38619981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437D92E4-93A2-40C7-8F74-7279520C3061}"/>
              </a:ext>
            </a:extLst>
          </p:cNvPr>
          <p:cNvSpPr>
            <a:spLocks noGrp="1"/>
          </p:cNvSpPr>
          <p:nvPr>
            <p:ph type="title"/>
          </p:nvPr>
        </p:nvSpPr>
        <p:spPr/>
        <p:txBody>
          <a:bodyPr/>
          <a:lstStyle/>
          <a:p>
            <a:r>
              <a:rPr lang="en-US" dirty="0"/>
              <a:t>Who will do what on EMP 2.9?</a:t>
            </a:r>
          </a:p>
        </p:txBody>
      </p:sp>
      <p:sp>
        <p:nvSpPr>
          <p:cNvPr id="9" name="Content Placeholder 8">
            <a:extLst>
              <a:ext uri="{FF2B5EF4-FFF2-40B4-BE49-F238E27FC236}">
                <a16:creationId xmlns:a16="http://schemas.microsoft.com/office/drawing/2014/main" id="{EBD0CBF2-977F-4E95-8725-19D68617C5D4}"/>
              </a:ext>
            </a:extLst>
          </p:cNvPr>
          <p:cNvSpPr>
            <a:spLocks noGrp="1"/>
          </p:cNvSpPr>
          <p:nvPr>
            <p:ph idx="1"/>
          </p:nvPr>
        </p:nvSpPr>
        <p:spPr/>
        <p:txBody>
          <a:bodyPr/>
          <a:lstStyle/>
          <a:p>
            <a:pPr marL="0" indent="0">
              <a:lnSpc>
                <a:spcPct val="100000"/>
              </a:lnSpc>
              <a:buNone/>
            </a:pPr>
            <a:r>
              <a:rPr lang="en-US" b="1" dirty="0"/>
              <a:t>Leads: </a:t>
            </a:r>
            <a:r>
              <a:rPr lang="en-US" dirty="0"/>
              <a:t>Dr. Kealoha, Dean Hartman; and Mwanaisha Sims and Dr. </a:t>
            </a:r>
            <a:r>
              <a:rPr lang="en-US" dirty="0" err="1"/>
              <a:t>O’KenZoe</a:t>
            </a:r>
            <a:r>
              <a:rPr lang="en-US" dirty="0"/>
              <a:t> Selassie-</a:t>
            </a:r>
            <a:r>
              <a:rPr lang="en-US" dirty="0" err="1"/>
              <a:t>Okpe</a:t>
            </a:r>
            <a:r>
              <a:rPr lang="en-US" dirty="0"/>
              <a:t> (District)</a:t>
            </a:r>
          </a:p>
          <a:p>
            <a:pPr marL="0" indent="0">
              <a:lnSpc>
                <a:spcPct val="100000"/>
              </a:lnSpc>
              <a:buNone/>
            </a:pPr>
            <a:endParaRPr lang="en-US" dirty="0"/>
          </a:p>
          <a:p>
            <a:pPr marL="0" indent="0">
              <a:lnSpc>
                <a:spcPct val="100000"/>
              </a:lnSpc>
              <a:buNone/>
            </a:pPr>
            <a:r>
              <a:rPr lang="en-US" b="1" dirty="0"/>
              <a:t>Desired Outcomes: </a:t>
            </a:r>
            <a:r>
              <a:rPr lang="en-US" dirty="0"/>
              <a:t>recommendations to EAPC and PBC</a:t>
            </a:r>
          </a:p>
          <a:p>
            <a:pPr marL="0" indent="0">
              <a:lnSpc>
                <a:spcPct val="100000"/>
              </a:lnSpc>
              <a:buNone/>
            </a:pPr>
            <a:endParaRPr lang="en-US" dirty="0"/>
          </a:p>
          <a:p>
            <a:pPr marL="0" indent="0">
              <a:lnSpc>
                <a:spcPct val="100000"/>
              </a:lnSpc>
              <a:buNone/>
            </a:pPr>
            <a:r>
              <a:rPr lang="en-US" b="1" dirty="0"/>
              <a:t>Timing: </a:t>
            </a:r>
            <a:r>
              <a:rPr lang="en-US" dirty="0"/>
              <a:t>Action items to EAPC and PBC in September, 2023 regarding next steps</a:t>
            </a:r>
            <a:endParaRPr lang="en-US" b="1" dirty="0"/>
          </a:p>
        </p:txBody>
      </p:sp>
      <p:sp>
        <p:nvSpPr>
          <p:cNvPr id="7" name="Slide Number Placeholder 6">
            <a:extLst>
              <a:ext uri="{FF2B5EF4-FFF2-40B4-BE49-F238E27FC236}">
                <a16:creationId xmlns:a16="http://schemas.microsoft.com/office/drawing/2014/main" id="{91124C7B-02D6-4F2C-8F3B-B6D17E65053E}"/>
              </a:ext>
            </a:extLst>
          </p:cNvPr>
          <p:cNvSpPr>
            <a:spLocks noGrp="1"/>
          </p:cNvSpPr>
          <p:nvPr>
            <p:ph type="sldNum" sz="quarter" idx="12"/>
          </p:nvPr>
        </p:nvSpPr>
        <p:spPr/>
        <p:txBody>
          <a:bodyPr/>
          <a:lstStyle/>
          <a:p>
            <a:fld id="{6CBFEEA3-8C1D-497F-9E1F-962111B3BC91}" type="slidenum">
              <a:rPr lang="en-US" smtClean="0"/>
              <a:t>7</a:t>
            </a:fld>
            <a:endParaRPr lang="en-US"/>
          </a:p>
        </p:txBody>
      </p:sp>
    </p:spTree>
    <p:extLst>
      <p:ext uri="{BB962C8B-B14F-4D97-AF65-F5344CB8AC3E}">
        <p14:creationId xmlns:p14="http://schemas.microsoft.com/office/powerpoint/2010/main" val="26266248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072BF1-051F-4F00-8978-A5B39A8B2DEC}"/>
              </a:ext>
            </a:extLst>
          </p:cNvPr>
          <p:cNvSpPr>
            <a:spLocks noGrp="1"/>
          </p:cNvSpPr>
          <p:nvPr>
            <p:ph type="title"/>
          </p:nvPr>
        </p:nvSpPr>
        <p:spPr>
          <a:xfrm>
            <a:off x="182880" y="365125"/>
            <a:ext cx="11172508" cy="1325563"/>
          </a:xfrm>
        </p:spPr>
        <p:txBody>
          <a:bodyPr>
            <a:noAutofit/>
          </a:bodyPr>
          <a:lstStyle/>
          <a:p>
            <a:pPr marL="627063" indent="-627063"/>
            <a:r>
              <a:rPr lang="en-US" sz="2400" dirty="0">
                <a:latin typeface="+mn-lt"/>
              </a:rPr>
              <a:t>2.10 Reimagine and transform college participatory governance processes and structures to: (1) address equity and antiracism in all integrated planning and resource allocation decisions; (2) increase student voice in college processes, including program review; and (3) ensure classified staff have adequate time to contribute to the committees and councils on which they serve. </a:t>
            </a:r>
            <a:endParaRPr lang="en-US" sz="3600" dirty="0">
              <a:latin typeface="+mn-lt"/>
              <a:cs typeface="Calibri"/>
            </a:endParaRPr>
          </a:p>
        </p:txBody>
      </p:sp>
      <p:sp>
        <p:nvSpPr>
          <p:cNvPr id="5" name="Text Placeholder 4">
            <a:extLst>
              <a:ext uri="{FF2B5EF4-FFF2-40B4-BE49-F238E27FC236}">
                <a16:creationId xmlns:a16="http://schemas.microsoft.com/office/drawing/2014/main" id="{2F78F4B4-38DC-4437-951D-9DBAD9D0F141}"/>
              </a:ext>
            </a:extLst>
          </p:cNvPr>
          <p:cNvSpPr>
            <a:spLocks noGrp="1"/>
          </p:cNvSpPr>
          <p:nvPr>
            <p:ph type="body" idx="1"/>
          </p:nvPr>
        </p:nvSpPr>
        <p:spPr/>
        <p:txBody>
          <a:bodyPr/>
          <a:lstStyle/>
          <a:p>
            <a:r>
              <a:rPr lang="en-US" dirty="0"/>
              <a:t>Challenges?</a:t>
            </a:r>
          </a:p>
        </p:txBody>
      </p:sp>
      <p:sp>
        <p:nvSpPr>
          <p:cNvPr id="6" name="Content Placeholder 5">
            <a:extLst>
              <a:ext uri="{FF2B5EF4-FFF2-40B4-BE49-F238E27FC236}">
                <a16:creationId xmlns:a16="http://schemas.microsoft.com/office/drawing/2014/main" id="{98E0AE57-AD86-4EED-A2FD-D15004492002}"/>
              </a:ext>
            </a:extLst>
          </p:cNvPr>
          <p:cNvSpPr>
            <a:spLocks noGrp="1"/>
          </p:cNvSpPr>
          <p:nvPr>
            <p:ph sz="half" idx="2"/>
          </p:nvPr>
        </p:nvSpPr>
        <p:spPr/>
        <p:txBody>
          <a:bodyPr>
            <a:normAutofit fontScale="77500" lnSpcReduction="20000"/>
          </a:bodyPr>
          <a:lstStyle/>
          <a:p>
            <a:pPr fontAlgn="base"/>
            <a:r>
              <a:rPr lang="en-US" dirty="0"/>
              <a:t>Empower EAPC to lead the antiracism and equity work </a:t>
            </a:r>
          </a:p>
          <a:p>
            <a:pPr fontAlgn="base"/>
            <a:r>
              <a:rPr lang="en-US" dirty="0"/>
              <a:t>Change is hard</a:t>
            </a:r>
          </a:p>
          <a:p>
            <a:pPr fontAlgn="base"/>
            <a:r>
              <a:rPr lang="en-US" dirty="0"/>
              <a:t>People feel like they don’t have time.  Program Review and requesting resources is already a stressful, packed process</a:t>
            </a:r>
          </a:p>
          <a:p>
            <a:pPr fontAlgn="base"/>
            <a:r>
              <a:rPr lang="en-US" dirty="0"/>
              <a:t>How can we improve/incorporate equity considerations into this process better?</a:t>
            </a:r>
          </a:p>
          <a:p>
            <a:pPr fontAlgn="base"/>
            <a:r>
              <a:rPr lang="en-US" dirty="0"/>
              <a:t>Do we need equitable compensation for people who work on this?</a:t>
            </a:r>
          </a:p>
          <a:p>
            <a:pPr marL="0" indent="0">
              <a:buNone/>
            </a:pPr>
            <a:endParaRPr lang="en-US" dirty="0"/>
          </a:p>
        </p:txBody>
      </p:sp>
      <p:sp>
        <p:nvSpPr>
          <p:cNvPr id="7" name="Text Placeholder 6">
            <a:extLst>
              <a:ext uri="{FF2B5EF4-FFF2-40B4-BE49-F238E27FC236}">
                <a16:creationId xmlns:a16="http://schemas.microsoft.com/office/drawing/2014/main" id="{149C16A8-0617-41ED-A6EC-9C16F5142C08}"/>
              </a:ext>
            </a:extLst>
          </p:cNvPr>
          <p:cNvSpPr>
            <a:spLocks noGrp="1"/>
          </p:cNvSpPr>
          <p:nvPr>
            <p:ph type="body" sz="quarter" idx="3"/>
          </p:nvPr>
        </p:nvSpPr>
        <p:spPr/>
        <p:txBody>
          <a:bodyPr/>
          <a:lstStyle/>
          <a:p>
            <a:r>
              <a:rPr lang="en-US" dirty="0"/>
              <a:t>Needed to Complete?</a:t>
            </a:r>
          </a:p>
        </p:txBody>
      </p:sp>
      <p:sp>
        <p:nvSpPr>
          <p:cNvPr id="8" name="Content Placeholder 7">
            <a:extLst>
              <a:ext uri="{FF2B5EF4-FFF2-40B4-BE49-F238E27FC236}">
                <a16:creationId xmlns:a16="http://schemas.microsoft.com/office/drawing/2014/main" id="{EE8C5870-A877-4903-9B77-1A231BE4FB26}"/>
              </a:ext>
            </a:extLst>
          </p:cNvPr>
          <p:cNvSpPr>
            <a:spLocks noGrp="1"/>
          </p:cNvSpPr>
          <p:nvPr>
            <p:ph sz="quarter" idx="4"/>
          </p:nvPr>
        </p:nvSpPr>
        <p:spPr/>
        <p:txBody>
          <a:bodyPr>
            <a:normAutofit fontScale="77500" lnSpcReduction="20000"/>
          </a:bodyPr>
          <a:lstStyle/>
          <a:p>
            <a:pPr fontAlgn="base"/>
            <a:r>
              <a:rPr lang="en-US" dirty="0"/>
              <a:t>Open dialogue and all are regularly informed about or directly engaged in the process.</a:t>
            </a:r>
          </a:p>
          <a:p>
            <a:pPr fontAlgn="base"/>
            <a:r>
              <a:rPr lang="en-US" dirty="0"/>
              <a:t>Streamline decision-making, decision-points. </a:t>
            </a:r>
          </a:p>
          <a:p>
            <a:pPr fontAlgn="base"/>
            <a:r>
              <a:rPr lang="en-US" dirty="0"/>
              <a:t>How do we increase participation in general? </a:t>
            </a:r>
          </a:p>
          <a:p>
            <a:pPr fontAlgn="base"/>
            <a:r>
              <a:rPr lang="en-US" dirty="0"/>
              <a:t>How do we insure representatives represent? (Senates refine # of committees, create a rotation of participation, so people experience different committees, especially including equity work)</a:t>
            </a:r>
          </a:p>
          <a:p>
            <a:pPr marL="0" indent="0">
              <a:buNone/>
            </a:pPr>
            <a:endParaRPr lang="en-US" dirty="0"/>
          </a:p>
        </p:txBody>
      </p:sp>
      <p:sp>
        <p:nvSpPr>
          <p:cNvPr id="4" name="Slide Number Placeholder 3">
            <a:extLst>
              <a:ext uri="{FF2B5EF4-FFF2-40B4-BE49-F238E27FC236}">
                <a16:creationId xmlns:a16="http://schemas.microsoft.com/office/drawing/2014/main" id="{576E7DC4-A906-426B-AA2A-74F64EA39F62}"/>
              </a:ext>
            </a:extLst>
          </p:cNvPr>
          <p:cNvSpPr>
            <a:spLocks noGrp="1"/>
          </p:cNvSpPr>
          <p:nvPr>
            <p:ph type="sldNum" sz="quarter" idx="12"/>
          </p:nvPr>
        </p:nvSpPr>
        <p:spPr/>
        <p:txBody>
          <a:bodyPr/>
          <a:lstStyle/>
          <a:p>
            <a:fld id="{6CBFEEA3-8C1D-497F-9E1F-962111B3BC91}" type="slidenum">
              <a:rPr lang="en-US" smtClean="0"/>
              <a:t>8</a:t>
            </a:fld>
            <a:endParaRPr lang="en-US"/>
          </a:p>
        </p:txBody>
      </p:sp>
    </p:spTree>
    <p:extLst>
      <p:ext uri="{BB962C8B-B14F-4D97-AF65-F5344CB8AC3E}">
        <p14:creationId xmlns:p14="http://schemas.microsoft.com/office/powerpoint/2010/main" val="23551671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437D92E4-93A2-40C7-8F74-7279520C3061}"/>
              </a:ext>
            </a:extLst>
          </p:cNvPr>
          <p:cNvSpPr>
            <a:spLocks noGrp="1"/>
          </p:cNvSpPr>
          <p:nvPr>
            <p:ph type="title"/>
          </p:nvPr>
        </p:nvSpPr>
        <p:spPr/>
        <p:txBody>
          <a:bodyPr/>
          <a:lstStyle/>
          <a:p>
            <a:r>
              <a:rPr lang="en-US" dirty="0"/>
              <a:t>Who will do what on EMP 2.10?</a:t>
            </a:r>
          </a:p>
        </p:txBody>
      </p:sp>
      <p:sp>
        <p:nvSpPr>
          <p:cNvPr id="9" name="Content Placeholder 8">
            <a:extLst>
              <a:ext uri="{FF2B5EF4-FFF2-40B4-BE49-F238E27FC236}">
                <a16:creationId xmlns:a16="http://schemas.microsoft.com/office/drawing/2014/main" id="{EBD0CBF2-977F-4E95-8725-19D68617C5D4}"/>
              </a:ext>
            </a:extLst>
          </p:cNvPr>
          <p:cNvSpPr>
            <a:spLocks noGrp="1"/>
          </p:cNvSpPr>
          <p:nvPr>
            <p:ph idx="1"/>
          </p:nvPr>
        </p:nvSpPr>
        <p:spPr/>
        <p:txBody>
          <a:bodyPr/>
          <a:lstStyle/>
          <a:p>
            <a:pPr marL="0" indent="0">
              <a:lnSpc>
                <a:spcPct val="100000"/>
              </a:lnSpc>
              <a:buNone/>
            </a:pPr>
            <a:r>
              <a:rPr lang="en-US" b="1" dirty="0"/>
              <a:t>Leads: </a:t>
            </a:r>
            <a:r>
              <a:rPr lang="en-US" dirty="0"/>
              <a:t>EAPC Tri-Chairs, Kiran Malavade, Krystal Martinez, Michiko Kealoha</a:t>
            </a:r>
            <a:endParaRPr lang="en-US" b="1" dirty="0"/>
          </a:p>
          <a:p>
            <a:pPr marL="0" indent="0">
              <a:lnSpc>
                <a:spcPct val="100000"/>
              </a:lnSpc>
              <a:buNone/>
            </a:pPr>
            <a:endParaRPr lang="en-US" dirty="0"/>
          </a:p>
          <a:p>
            <a:pPr marL="0" indent="0">
              <a:lnSpc>
                <a:spcPct val="100000"/>
              </a:lnSpc>
              <a:buNone/>
            </a:pPr>
            <a:r>
              <a:rPr lang="en-US" b="1" dirty="0"/>
              <a:t>Desired Outcomes this fall: </a:t>
            </a:r>
            <a:r>
              <a:rPr lang="en-US" dirty="0"/>
              <a:t>Refine EAPC priorities:  PD, policies and procedures, clarify LAEP student projects</a:t>
            </a:r>
          </a:p>
          <a:p>
            <a:pPr marL="0" indent="0">
              <a:lnSpc>
                <a:spcPct val="100000"/>
              </a:lnSpc>
              <a:buNone/>
            </a:pPr>
            <a:endParaRPr lang="en-US" dirty="0"/>
          </a:p>
          <a:p>
            <a:pPr marL="0" indent="0">
              <a:lnSpc>
                <a:spcPct val="100000"/>
              </a:lnSpc>
              <a:buNone/>
            </a:pPr>
            <a:r>
              <a:rPr lang="en-US" b="1" dirty="0"/>
              <a:t>Timing: </a:t>
            </a:r>
            <a:r>
              <a:rPr lang="en-US" dirty="0"/>
              <a:t>On-going</a:t>
            </a:r>
            <a:endParaRPr lang="en-US" b="1" dirty="0"/>
          </a:p>
        </p:txBody>
      </p:sp>
      <p:sp>
        <p:nvSpPr>
          <p:cNvPr id="7" name="Slide Number Placeholder 6">
            <a:extLst>
              <a:ext uri="{FF2B5EF4-FFF2-40B4-BE49-F238E27FC236}">
                <a16:creationId xmlns:a16="http://schemas.microsoft.com/office/drawing/2014/main" id="{91124C7B-02D6-4F2C-8F3B-B6D17E65053E}"/>
              </a:ext>
            </a:extLst>
          </p:cNvPr>
          <p:cNvSpPr>
            <a:spLocks noGrp="1"/>
          </p:cNvSpPr>
          <p:nvPr>
            <p:ph type="sldNum" sz="quarter" idx="12"/>
          </p:nvPr>
        </p:nvSpPr>
        <p:spPr/>
        <p:txBody>
          <a:bodyPr/>
          <a:lstStyle/>
          <a:p>
            <a:fld id="{6CBFEEA3-8C1D-497F-9E1F-962111B3BC91}" type="slidenum">
              <a:rPr lang="en-US" smtClean="0"/>
              <a:t>9</a:t>
            </a:fld>
            <a:endParaRPr lang="en-US"/>
          </a:p>
        </p:txBody>
      </p:sp>
    </p:spTree>
    <p:extLst>
      <p:ext uri="{BB962C8B-B14F-4D97-AF65-F5344CB8AC3E}">
        <p14:creationId xmlns:p14="http://schemas.microsoft.com/office/powerpoint/2010/main" val="84411095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2bc55ecc-363e-43e9-bfac-4ba2e86f45ee"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29551A415522C74CB2195B1A777E9A7C" ma:contentTypeVersion="16" ma:contentTypeDescription="Create a new document." ma:contentTypeScope="" ma:versionID="62a45d35d0d2df7e248a64a9ebb33117">
  <xsd:schema xmlns:xsd="http://www.w3.org/2001/XMLSchema" xmlns:xs="http://www.w3.org/2001/XMLSchema" xmlns:p="http://schemas.microsoft.com/office/2006/metadata/properties" xmlns:ns3="2bc55ecc-363e-43e9-bfac-4ba2e86f45ee" xmlns:ns4="bb5bbb0b-6c89-44d7-be61-0adfe653f983" targetNamespace="http://schemas.microsoft.com/office/2006/metadata/properties" ma:root="true" ma:fieldsID="5431c2195653a300b77fb74b98ce3c0c" ns3:_="" ns4:_="">
    <xsd:import namespace="2bc55ecc-363e-43e9-bfac-4ba2e86f45ee"/>
    <xsd:import namespace="bb5bbb0b-6c89-44d7-be61-0adfe653f983"/>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EventHashCode" minOccurs="0"/>
                <xsd:element ref="ns3:MediaServiceGenerationTime" minOccurs="0"/>
                <xsd:element ref="ns3:MediaServiceDateTaken" minOccurs="0"/>
                <xsd:element ref="ns3:MediaServiceLocation" minOccurs="0"/>
                <xsd:element ref="ns4:SharedWithUsers" minOccurs="0"/>
                <xsd:element ref="ns4:SharedWithDetails" minOccurs="0"/>
                <xsd:element ref="ns4:SharingHintHash" minOccurs="0"/>
                <xsd:element ref="ns3:MediaServiceAutoKeyPoints" minOccurs="0"/>
                <xsd:element ref="ns3:MediaServiceKeyPoints" minOccurs="0"/>
                <xsd:element ref="ns3:MediaLengthInSeconds" minOccurs="0"/>
                <xsd:element ref="ns3:_activity"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bc55ecc-363e-43e9-bfac-4ba2e86f45e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MediaLengthInSeconds" ma:index="21" nillable="true" ma:displayName="MediaLengthInSeconds" ma:hidden="true" ma:internalName="MediaLengthInSeconds" ma:readOnly="true">
      <xsd:simpleType>
        <xsd:restriction base="dms:Unknown"/>
      </xsd:simpleType>
    </xsd:element>
    <xsd:element name="_activity" ma:index="22" nillable="true" ma:displayName="_activity" ma:hidden="true" ma:internalName="_activity">
      <xsd:simpleType>
        <xsd:restriction base="dms:Note"/>
      </xsd:simple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b5bbb0b-6c89-44d7-be61-0adfe653f983"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ingHintHash" ma:index="1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9DE4525-FEA8-4104-ABA3-7386C48711D5}">
  <ds:schemaRefs>
    <ds:schemaRef ds:uri="http://schemas.microsoft.com/office/2006/documentManagement/types"/>
    <ds:schemaRef ds:uri="bb5bbb0b-6c89-44d7-be61-0adfe653f983"/>
    <ds:schemaRef ds:uri="http://schemas.microsoft.com/office/2006/metadata/properties"/>
    <ds:schemaRef ds:uri="http://purl.org/dc/dcmitype/"/>
    <ds:schemaRef ds:uri="http://purl.org/dc/terms/"/>
    <ds:schemaRef ds:uri="http://www.w3.org/XML/1998/namespace"/>
    <ds:schemaRef ds:uri="http://schemas.microsoft.com/office/infopath/2007/PartnerControls"/>
    <ds:schemaRef ds:uri="http://schemas.openxmlformats.org/package/2006/metadata/core-properties"/>
    <ds:schemaRef ds:uri="2bc55ecc-363e-43e9-bfac-4ba2e86f45ee"/>
    <ds:schemaRef ds:uri="http://purl.org/dc/elements/1.1/"/>
  </ds:schemaRefs>
</ds:datastoreItem>
</file>

<file path=customXml/itemProps2.xml><?xml version="1.0" encoding="utf-8"?>
<ds:datastoreItem xmlns:ds="http://schemas.openxmlformats.org/officeDocument/2006/customXml" ds:itemID="{7F53AB8C-F7BF-484C-B613-5C3A4D7A64C2}">
  <ds:schemaRefs>
    <ds:schemaRef ds:uri="http://schemas.microsoft.com/sharepoint/v3/contenttype/forms"/>
  </ds:schemaRefs>
</ds:datastoreItem>
</file>

<file path=customXml/itemProps3.xml><?xml version="1.0" encoding="utf-8"?>
<ds:datastoreItem xmlns:ds="http://schemas.openxmlformats.org/officeDocument/2006/customXml" ds:itemID="{0C4CB0F7-B413-43A4-B615-8A47D52C620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bc55ecc-363e-43e9-bfac-4ba2e86f45ee"/>
    <ds:schemaRef ds:uri="bb5bbb0b-6c89-44d7-be61-0adfe653f98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624</TotalTime>
  <Words>3659</Words>
  <Application>Microsoft Office PowerPoint</Application>
  <PresentationFormat>Widescreen</PresentationFormat>
  <Paragraphs>261</Paragraphs>
  <Slides>20</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20</vt:i4>
      </vt:variant>
    </vt:vector>
  </HeadingPairs>
  <TitlesOfParts>
    <vt:vector size="25" baseType="lpstr">
      <vt:lpstr>Arial</vt:lpstr>
      <vt:lpstr>Calibri</vt:lpstr>
      <vt:lpstr>Calibri Light</vt:lpstr>
      <vt:lpstr>Office Theme</vt:lpstr>
      <vt:lpstr>1_Office Theme</vt:lpstr>
      <vt:lpstr>Annual Plan for implementing the College’s  5-year Education Master Plan  2023-24  Presented to the Planning &amp; Budgeting Council on September 6, 2023 </vt:lpstr>
      <vt:lpstr>PowerPoint Presentation</vt:lpstr>
      <vt:lpstr>Priority #1:  Create and sustain an inclusive, antiracist, and equity-minded campus culture</vt:lpstr>
      <vt:lpstr>2.8    Provide regular, accessible, planned and intentional professional development opportunities (including implicit bias and antiracism training every two years) to all employees that sustains their personal growth and professional development over the course of employees’ careers.</vt:lpstr>
      <vt:lpstr>Who will do what on EMP 2.8?</vt:lpstr>
      <vt:lpstr>2.9  Implement a campus-wide bias incident reporting system with safeguards for victims and transparent methods for addressing all reports effectively. Ensure that privacy-protected data on incidents are disseminated for analysis, policy improvements, and prevention.</vt:lpstr>
      <vt:lpstr>Who will do what on EMP 2.9?</vt:lpstr>
      <vt:lpstr>2.10 Reimagine and transform college participatory governance processes and structures to: (1) address equity and antiracism in all integrated planning and resource allocation decisions; (2) increase student voice in college processes, including program review; and (3) ensure classified staff have adequate time to contribute to the committees and councils on which they serve. </vt:lpstr>
      <vt:lpstr>Who will do what on EMP 2.10?</vt:lpstr>
      <vt:lpstr>2.11 Develop the College Cultural Center (Multicultural Center) to provide timely, relevant, and intentional programming that serves the needs of the campus community in a manner that supports antiracist work at the College and more effective support for and representation of diverse racial, ethnic, and LGBTQ+ groups in the community. Include student voices on an ongoing basis to ensure the Cultural Center fosters leadership development opportunities that support understanding and interpreting various points of view that emerge from a diverse world of peoples and cultures – carry this initiative forward from last year</vt:lpstr>
      <vt:lpstr>Who will do what on EMP 2.11?</vt:lpstr>
      <vt:lpstr>Priority #2: Expand Programs and Opportunities   (in NFO, BH, EPA w/emphasis on BIPOC communities)</vt:lpstr>
      <vt:lpstr>Priority #2: Expand programs and opportunities to new community members in N. Fair Oaks, Belle Haven, and East Palo Alto, especially BIPOC communities?</vt:lpstr>
      <vt:lpstr>Who will do what on Priority #2?</vt:lpstr>
      <vt:lpstr>Priority #3: Strengthen K-16 pathways and transfer</vt:lpstr>
      <vt:lpstr>Priority #3: Strengthen K-16 pathways and transfer</vt:lpstr>
      <vt:lpstr>Who will do what on Priority #3?</vt:lpstr>
      <vt:lpstr>Priority #4: Reimagine how we support students’ accessing career opportunities</vt:lpstr>
      <vt:lpstr>Priority #4: Reimagine how we support students’ accessing career opportunities</vt:lpstr>
      <vt:lpstr>Who will do what on Priority #4?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Leadership Retreat  August 11, 2022</dc:title>
  <dc:creator>Engel, Karen</dc:creator>
  <cp:lastModifiedBy>Engel, Karen</cp:lastModifiedBy>
  <cp:revision>20</cp:revision>
  <dcterms:created xsi:type="dcterms:W3CDTF">2022-08-10T16:51:06Z</dcterms:created>
  <dcterms:modified xsi:type="dcterms:W3CDTF">2023-08-25T16:52:43Z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0x01010029551A415522C74CB2195B1A777E9A7C</vt:lpwstr>
  </property>
</Properties>
</file>