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30"/>
  </p:notesMasterIdLst>
  <p:sldIdLst>
    <p:sldId id="257" r:id="rId6"/>
    <p:sldId id="390" r:id="rId7"/>
    <p:sldId id="412" r:id="rId8"/>
    <p:sldId id="454" r:id="rId9"/>
    <p:sldId id="455" r:id="rId10"/>
    <p:sldId id="456" r:id="rId11"/>
    <p:sldId id="457" r:id="rId12"/>
    <p:sldId id="441" r:id="rId13"/>
    <p:sldId id="458" r:id="rId14"/>
    <p:sldId id="420" r:id="rId15"/>
    <p:sldId id="459" r:id="rId16"/>
    <p:sldId id="445" r:id="rId17"/>
    <p:sldId id="460" r:id="rId18"/>
    <p:sldId id="469" r:id="rId19"/>
    <p:sldId id="461" r:id="rId20"/>
    <p:sldId id="462" r:id="rId21"/>
    <p:sldId id="463" r:id="rId22"/>
    <p:sldId id="464" r:id="rId23"/>
    <p:sldId id="465" r:id="rId24"/>
    <p:sldId id="466" r:id="rId25"/>
    <p:sldId id="467" r:id="rId26"/>
    <p:sldId id="468" r:id="rId27"/>
    <p:sldId id="470" r:id="rId28"/>
    <p:sldId id="47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7" autoAdjust="0"/>
    <p:restoredTop sz="94660"/>
  </p:normalViewPr>
  <p:slideViewPr>
    <p:cSldViewPr snapToGrid="0">
      <p:cViewPr varScale="1">
        <p:scale>
          <a:sx n="64" d="100"/>
          <a:sy n="64" d="100"/>
        </p:scale>
        <p:origin x="79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A0306-3AA8-49C3-9E9F-8E6B49092F46}" type="datetimeFigureOut">
              <a:rPr lang="en-US" smtClean="0"/>
              <a:t>9/1/2023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7137-CC97-4951-9F27-5A08A56F0601}" type="slidenum">
              <a:rPr lang="en-US" smtClean="0"/>
              <a:t>‹#›</a:t>
            </a:fld>
            <a:endParaRPr lang="en-US"/>
          </a:p>
        </p:txBody>
      </p:sp>
    </p:spTree>
    <p:extLst>
      <p:ext uri="{BB962C8B-B14F-4D97-AF65-F5344CB8AC3E}">
        <p14:creationId xmlns:p14="http://schemas.microsoft.com/office/powerpoint/2010/main" val="36038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46C00-E8C0-4E8A-A980-AF39DB33E7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EAA500-5D6F-4037-AF2B-217DB706CC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70991D-1E17-455F-9FC5-798B20D6CCDA}"/>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8B165CE1-9606-4674-ABDB-85F875C09E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CCC02-ACA0-4024-85BF-F1F32081B861}"/>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51982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CA3A4-E404-4229-8C8A-0543FCC088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AB838A-F7FE-4638-A03E-77E5EA3908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886D7A-64A9-4F66-8C9F-46E34E416017}"/>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163AD0FD-5E40-4E3E-831C-4859B38F1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2CA0E-FBE8-44F0-A63E-FE265CFB31B9}"/>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427022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4D2A3-498F-4BB8-AB74-03CC1D0298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4DC549-933E-458B-9DB4-3ECD8B38AE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6283ED-265B-4FEC-B9EF-FE072F0EF778}"/>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52CF7A57-0BE2-4B9C-86AA-E8C3B7A9F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BAB14-509A-40BC-BC9E-62CA0617347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426675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6A60F-3E6C-44FA-863E-871A0E4137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0D5C22-28CC-4783-B1A4-570D1EAB9C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79A374-1E7E-4B5B-B950-E2D5340A8708}"/>
              </a:ext>
            </a:extLst>
          </p:cNvPr>
          <p:cNvSpPr>
            <a:spLocks noGrp="1"/>
          </p:cNvSpPr>
          <p:nvPr>
            <p:ph type="dt" sz="half" idx="10"/>
          </p:nvPr>
        </p:nvSpPr>
        <p:spPr/>
        <p:txBody>
          <a:bodyPr/>
          <a:lstStyle/>
          <a:p>
            <a:fld id="{7D850141-8D8D-4DC0-9E86-49A6F0C97C96}" type="datetime1">
              <a:rPr lang="en-US" smtClean="0"/>
              <a:t>9/1/2023</a:t>
            </a:fld>
            <a:endParaRPr lang="en-US"/>
          </a:p>
        </p:txBody>
      </p:sp>
      <p:sp>
        <p:nvSpPr>
          <p:cNvPr id="5" name="Footer Placeholder 4">
            <a:extLst>
              <a:ext uri="{FF2B5EF4-FFF2-40B4-BE49-F238E27FC236}">
                <a16:creationId xmlns:a16="http://schemas.microsoft.com/office/drawing/2014/main" id="{51CD5752-61F3-408D-A3D8-9F2FDDE6A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7795-4463-4FF5-878C-3DEE10FD85C7}"/>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947176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6808-41E8-417E-B685-5219439C3C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2862DF-1B2F-44C5-8FCE-415B137D56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5EDEAD-B7F3-4288-BD41-DDDAEF9D09F6}"/>
              </a:ext>
            </a:extLst>
          </p:cNvPr>
          <p:cNvSpPr>
            <a:spLocks noGrp="1"/>
          </p:cNvSpPr>
          <p:nvPr>
            <p:ph type="dt" sz="half" idx="10"/>
          </p:nvPr>
        </p:nvSpPr>
        <p:spPr/>
        <p:txBody>
          <a:bodyPr/>
          <a:lstStyle/>
          <a:p>
            <a:fld id="{B4EACDAA-067E-46B0-A8C3-74E2A7A6C10D}" type="datetime1">
              <a:rPr lang="en-US" smtClean="0"/>
              <a:t>9/1/2023</a:t>
            </a:fld>
            <a:endParaRPr lang="en-US"/>
          </a:p>
        </p:txBody>
      </p:sp>
      <p:sp>
        <p:nvSpPr>
          <p:cNvPr id="5" name="Footer Placeholder 4">
            <a:extLst>
              <a:ext uri="{FF2B5EF4-FFF2-40B4-BE49-F238E27FC236}">
                <a16:creationId xmlns:a16="http://schemas.microsoft.com/office/drawing/2014/main" id="{BBCD48B3-DB68-45E3-9AED-C1784EBBC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E2697-40B5-41EE-B31B-DEF3F1DEEBC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92080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6C89-DA07-4DAB-8CA2-4935DA09D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4ABB2A-F0BD-44EC-842D-7B33D44BF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FB8C0F-F5F7-4019-BB4C-7068BD2F8F38}"/>
              </a:ext>
            </a:extLst>
          </p:cNvPr>
          <p:cNvSpPr>
            <a:spLocks noGrp="1"/>
          </p:cNvSpPr>
          <p:nvPr>
            <p:ph type="dt" sz="half" idx="10"/>
          </p:nvPr>
        </p:nvSpPr>
        <p:spPr/>
        <p:txBody>
          <a:bodyPr/>
          <a:lstStyle/>
          <a:p>
            <a:fld id="{9B0D795E-1FD9-449B-A540-303350E28EA4}" type="datetime1">
              <a:rPr lang="en-US" smtClean="0"/>
              <a:t>9/1/2023</a:t>
            </a:fld>
            <a:endParaRPr lang="en-US"/>
          </a:p>
        </p:txBody>
      </p:sp>
      <p:sp>
        <p:nvSpPr>
          <p:cNvPr id="5" name="Footer Placeholder 4">
            <a:extLst>
              <a:ext uri="{FF2B5EF4-FFF2-40B4-BE49-F238E27FC236}">
                <a16:creationId xmlns:a16="http://schemas.microsoft.com/office/drawing/2014/main" id="{BC2203C1-6F27-4580-B59F-35E1A155C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DD032-8A62-44E5-8850-0D8AC84A7ABA}"/>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292569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2A1-FB53-47E3-910B-2AC0D0EE5A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3BFC3F-7A9A-4C50-B9D2-654C55D52C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8A4D3B-6F4B-45D9-A43C-478B58BB4AD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96A4E-4D95-4212-A715-0920FC67142A}"/>
              </a:ext>
            </a:extLst>
          </p:cNvPr>
          <p:cNvSpPr>
            <a:spLocks noGrp="1"/>
          </p:cNvSpPr>
          <p:nvPr>
            <p:ph type="dt" sz="half" idx="10"/>
          </p:nvPr>
        </p:nvSpPr>
        <p:spPr/>
        <p:txBody>
          <a:bodyPr/>
          <a:lstStyle/>
          <a:p>
            <a:fld id="{2CEFE316-090E-4534-843C-CCF13FBECA23}" type="datetime1">
              <a:rPr lang="en-US" smtClean="0"/>
              <a:t>9/1/2023</a:t>
            </a:fld>
            <a:endParaRPr lang="en-US"/>
          </a:p>
        </p:txBody>
      </p:sp>
      <p:sp>
        <p:nvSpPr>
          <p:cNvPr id="6" name="Footer Placeholder 5">
            <a:extLst>
              <a:ext uri="{FF2B5EF4-FFF2-40B4-BE49-F238E27FC236}">
                <a16:creationId xmlns:a16="http://schemas.microsoft.com/office/drawing/2014/main" id="{7598AAA3-AB34-4093-AAA9-CD7A3D2B16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3180AA-EB28-4700-A1FF-77653A487502}"/>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708911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9A8DD-E5B4-4300-AD13-A7B82A7DAD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8E12B-E745-411B-A389-A7046B2084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631BE7-86DD-4EE9-973E-E1FFE5367A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DFE8DE-5D6E-455B-BE36-0F8912A64B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46CDA3-3392-4C64-9B5A-23579DA1DC8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CB4D10-4931-408E-86AF-278B30C482CF}"/>
              </a:ext>
            </a:extLst>
          </p:cNvPr>
          <p:cNvSpPr>
            <a:spLocks noGrp="1"/>
          </p:cNvSpPr>
          <p:nvPr>
            <p:ph type="dt" sz="half" idx="10"/>
          </p:nvPr>
        </p:nvSpPr>
        <p:spPr/>
        <p:txBody>
          <a:bodyPr/>
          <a:lstStyle/>
          <a:p>
            <a:fld id="{5F401056-F52A-437C-A1A7-C0EE5021AEE9}" type="datetime1">
              <a:rPr lang="en-US" smtClean="0"/>
              <a:t>9/1/2023</a:t>
            </a:fld>
            <a:endParaRPr lang="en-US"/>
          </a:p>
        </p:txBody>
      </p:sp>
      <p:sp>
        <p:nvSpPr>
          <p:cNvPr id="8" name="Footer Placeholder 7">
            <a:extLst>
              <a:ext uri="{FF2B5EF4-FFF2-40B4-BE49-F238E27FC236}">
                <a16:creationId xmlns:a16="http://schemas.microsoft.com/office/drawing/2014/main" id="{236B6F84-2EF8-4EA6-93B5-B7F88342A7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90A85A-18D2-46D0-9312-C6650AEB279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00311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C9C9D-0E6B-4697-A7E3-73C41A493E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4BC3D1-5297-45EA-80F4-8B22CA65C01B}"/>
              </a:ext>
            </a:extLst>
          </p:cNvPr>
          <p:cNvSpPr>
            <a:spLocks noGrp="1"/>
          </p:cNvSpPr>
          <p:nvPr>
            <p:ph type="dt" sz="half" idx="10"/>
          </p:nvPr>
        </p:nvSpPr>
        <p:spPr/>
        <p:txBody>
          <a:bodyPr/>
          <a:lstStyle/>
          <a:p>
            <a:fld id="{E061D2F6-A7CD-4CA4-A6CE-19373A0F1CDC}" type="datetime1">
              <a:rPr lang="en-US" smtClean="0"/>
              <a:t>9/1/2023</a:t>
            </a:fld>
            <a:endParaRPr lang="en-US"/>
          </a:p>
        </p:txBody>
      </p:sp>
      <p:sp>
        <p:nvSpPr>
          <p:cNvPr id="4" name="Footer Placeholder 3">
            <a:extLst>
              <a:ext uri="{FF2B5EF4-FFF2-40B4-BE49-F238E27FC236}">
                <a16:creationId xmlns:a16="http://schemas.microsoft.com/office/drawing/2014/main" id="{F237C8B6-3AB1-4458-ADD8-4446CB2AFA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C7B67C-5F0B-438E-BF5D-08FF1B153893}"/>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968464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E61C1E-731F-422F-A6FE-4AB2D6FCB647}"/>
              </a:ext>
            </a:extLst>
          </p:cNvPr>
          <p:cNvSpPr>
            <a:spLocks noGrp="1"/>
          </p:cNvSpPr>
          <p:nvPr>
            <p:ph type="dt" sz="half" idx="10"/>
          </p:nvPr>
        </p:nvSpPr>
        <p:spPr/>
        <p:txBody>
          <a:bodyPr/>
          <a:lstStyle/>
          <a:p>
            <a:fld id="{D7161605-4D77-49F2-A411-C31B086A9B3B}" type="datetime1">
              <a:rPr lang="en-US" smtClean="0"/>
              <a:t>9/1/2023</a:t>
            </a:fld>
            <a:endParaRPr lang="en-US"/>
          </a:p>
        </p:txBody>
      </p:sp>
      <p:sp>
        <p:nvSpPr>
          <p:cNvPr id="3" name="Footer Placeholder 2">
            <a:extLst>
              <a:ext uri="{FF2B5EF4-FFF2-40B4-BE49-F238E27FC236}">
                <a16:creationId xmlns:a16="http://schemas.microsoft.com/office/drawing/2014/main" id="{A66F79BA-8440-4F6D-8600-35F2AB3FE0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6C3BB6-20DC-41E6-A765-FB671E032FE9}"/>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41758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3D920-5590-4FAA-8DE7-6E24640A6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F72A2B-CF1A-4C3B-8B27-9CE4D5E024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9BD8FB-53D8-4FB5-974F-EDD97D3A1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C3765A-1D29-4E0D-8C05-B0BFE5D7CA87}"/>
              </a:ext>
            </a:extLst>
          </p:cNvPr>
          <p:cNvSpPr>
            <a:spLocks noGrp="1"/>
          </p:cNvSpPr>
          <p:nvPr>
            <p:ph type="dt" sz="half" idx="10"/>
          </p:nvPr>
        </p:nvSpPr>
        <p:spPr/>
        <p:txBody>
          <a:bodyPr/>
          <a:lstStyle/>
          <a:p>
            <a:fld id="{D57D777C-7AF4-451F-9759-35D4A8C0DDF6}" type="datetime1">
              <a:rPr lang="en-US" smtClean="0"/>
              <a:t>9/1/2023</a:t>
            </a:fld>
            <a:endParaRPr lang="en-US"/>
          </a:p>
        </p:txBody>
      </p:sp>
      <p:sp>
        <p:nvSpPr>
          <p:cNvPr id="6" name="Footer Placeholder 5">
            <a:extLst>
              <a:ext uri="{FF2B5EF4-FFF2-40B4-BE49-F238E27FC236}">
                <a16:creationId xmlns:a16="http://schemas.microsoft.com/office/drawing/2014/main" id="{30492E24-598B-474C-9EBC-AF0E31438E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D90EE9-5317-4295-B776-D74E0A787B1A}"/>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95713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B445F-9F3A-4A05-8291-981A94924E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820737-0B4F-465D-9A90-FFB6240983F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2F5DB-5503-44C7-9597-7728F415F48A}"/>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BBBE53BD-209E-448E-8D7F-6CA7A842B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88852-673B-4F5C-AAA7-F398F4A0F504}"/>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2477937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013F-5595-43E7-B2DC-F105FFAB6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1D5FE1-E1A5-4822-B3F3-F172815E71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88D3B9-6F5D-4329-B254-85852D493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070E28-B19C-40E0-A4BA-B5755C9C614B}"/>
              </a:ext>
            </a:extLst>
          </p:cNvPr>
          <p:cNvSpPr>
            <a:spLocks noGrp="1"/>
          </p:cNvSpPr>
          <p:nvPr>
            <p:ph type="dt" sz="half" idx="10"/>
          </p:nvPr>
        </p:nvSpPr>
        <p:spPr/>
        <p:txBody>
          <a:bodyPr/>
          <a:lstStyle/>
          <a:p>
            <a:fld id="{3DDAD323-E57E-43CB-88DA-F4BC08A04B73}" type="datetime1">
              <a:rPr lang="en-US" smtClean="0"/>
              <a:t>9/1/2023</a:t>
            </a:fld>
            <a:endParaRPr lang="en-US"/>
          </a:p>
        </p:txBody>
      </p:sp>
      <p:sp>
        <p:nvSpPr>
          <p:cNvPr id="6" name="Footer Placeholder 5">
            <a:extLst>
              <a:ext uri="{FF2B5EF4-FFF2-40B4-BE49-F238E27FC236}">
                <a16:creationId xmlns:a16="http://schemas.microsoft.com/office/drawing/2014/main" id="{E4FB9392-B66A-4C0E-99A5-883F5AE7C7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762869-DF2C-4E4C-A8F4-FF78B2054D9F}"/>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8714806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2AB27-933F-4A91-AC07-A99EB8DF15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E94E5-7076-4E96-8C37-EE0E9121F6B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30EE0E-51D4-4002-AA31-3AE75AF00220}"/>
              </a:ext>
            </a:extLst>
          </p:cNvPr>
          <p:cNvSpPr>
            <a:spLocks noGrp="1"/>
          </p:cNvSpPr>
          <p:nvPr>
            <p:ph type="dt" sz="half" idx="10"/>
          </p:nvPr>
        </p:nvSpPr>
        <p:spPr/>
        <p:txBody>
          <a:bodyPr/>
          <a:lstStyle/>
          <a:p>
            <a:fld id="{B1FB1112-26B8-462B-9193-9BAE97ACF2F1}" type="datetime1">
              <a:rPr lang="en-US" smtClean="0"/>
              <a:t>9/1/2023</a:t>
            </a:fld>
            <a:endParaRPr lang="en-US"/>
          </a:p>
        </p:txBody>
      </p:sp>
      <p:sp>
        <p:nvSpPr>
          <p:cNvPr id="5" name="Footer Placeholder 4">
            <a:extLst>
              <a:ext uri="{FF2B5EF4-FFF2-40B4-BE49-F238E27FC236}">
                <a16:creationId xmlns:a16="http://schemas.microsoft.com/office/drawing/2014/main" id="{640C07E7-717E-4CCA-85AA-DD81FEFF67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D2FBA5-1C51-4EE2-8F46-D4BF2B95535C}"/>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717896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C711DB-FCC3-4316-AFA1-D2C9AC2A53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E79232-4CF0-40E2-A747-2452B8A936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DE556-7609-4908-BA4A-5DC4F8DBDEE1}"/>
              </a:ext>
            </a:extLst>
          </p:cNvPr>
          <p:cNvSpPr>
            <a:spLocks noGrp="1"/>
          </p:cNvSpPr>
          <p:nvPr>
            <p:ph type="dt" sz="half" idx="10"/>
          </p:nvPr>
        </p:nvSpPr>
        <p:spPr/>
        <p:txBody>
          <a:bodyPr/>
          <a:lstStyle/>
          <a:p>
            <a:fld id="{DA578F46-1704-49B1-844B-7484812A892E}" type="datetime1">
              <a:rPr lang="en-US" smtClean="0"/>
              <a:t>9/1/2023</a:t>
            </a:fld>
            <a:endParaRPr lang="en-US"/>
          </a:p>
        </p:txBody>
      </p:sp>
      <p:sp>
        <p:nvSpPr>
          <p:cNvPr id="5" name="Footer Placeholder 4">
            <a:extLst>
              <a:ext uri="{FF2B5EF4-FFF2-40B4-BE49-F238E27FC236}">
                <a16:creationId xmlns:a16="http://schemas.microsoft.com/office/drawing/2014/main" id="{29E06040-959A-4936-BD65-C1871A84F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CCF8A-4FD7-4683-B80F-35AA2659F7B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025068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49E4E-AE0E-4ADD-A7CB-E4F73C27DD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2D5642-7F7F-4C42-B9D9-649B90ABA2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71271C-B428-4A63-9F3E-BA56CE4F9C27}"/>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229E3D4A-6010-46FC-9E09-46BAF017A6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B3873-1652-415D-A2B5-3ABFE16B16CD}"/>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45317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6685-A43F-4626-B690-F6B50AA52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21526E-6154-4D35-8830-3868B832FD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484569-4DDB-490A-B146-5272A18153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5A5886-D1A3-40BE-9A0E-75C6ED08947D}"/>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6" name="Footer Placeholder 5">
            <a:extLst>
              <a:ext uri="{FF2B5EF4-FFF2-40B4-BE49-F238E27FC236}">
                <a16:creationId xmlns:a16="http://schemas.microsoft.com/office/drawing/2014/main" id="{3184B8EC-FD6B-47F4-A416-E3BF5AC8E1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232488-0F8B-4B8C-9797-743794A4A59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78001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21C-7A00-4783-A490-DD0149218C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03BA3A-09A5-4431-9FC5-30AE7DFA2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9EB521B-BEF0-4905-B1DE-8BD2AED1AE9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2965CB-52AD-499B-8B37-2D40E30D07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A75CD1F-6D04-4CFA-A464-BA987481D9D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E1565C-DF40-4686-8B7A-86F00300C2A2}"/>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8" name="Footer Placeholder 7">
            <a:extLst>
              <a:ext uri="{FF2B5EF4-FFF2-40B4-BE49-F238E27FC236}">
                <a16:creationId xmlns:a16="http://schemas.microsoft.com/office/drawing/2014/main" id="{0EB2BA56-264A-424C-9606-200C5AAC7D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7CAE19-C01C-49ED-9098-9AD71F3F40F5}"/>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260418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97AEF-C897-4338-9CE3-5E9F898079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2F2AE2-B5EC-462B-B844-7E3A13CDB69C}"/>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4" name="Footer Placeholder 3">
            <a:extLst>
              <a:ext uri="{FF2B5EF4-FFF2-40B4-BE49-F238E27FC236}">
                <a16:creationId xmlns:a16="http://schemas.microsoft.com/office/drawing/2014/main" id="{7FB4637B-17B1-410B-B483-6D9F038EBD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A2521-DAF7-4527-A1F8-251C7D886588}"/>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8509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748A86-7995-4D00-9514-A89A47D19894}"/>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3" name="Footer Placeholder 2">
            <a:extLst>
              <a:ext uri="{FF2B5EF4-FFF2-40B4-BE49-F238E27FC236}">
                <a16:creationId xmlns:a16="http://schemas.microsoft.com/office/drawing/2014/main" id="{09ACE7D5-9BBA-4D14-8800-39F1A339AC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9A3821-6BCE-42AA-B668-50CB150C993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09992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E0BE-76AC-4975-86E7-68064359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B9646A-8DA9-4984-A264-73F7B5CD31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9784C-584E-4774-8F0D-5E21CC0B0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9E9255-4EED-4124-9AC4-9128857F7669}"/>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6" name="Footer Placeholder 5">
            <a:extLst>
              <a:ext uri="{FF2B5EF4-FFF2-40B4-BE49-F238E27FC236}">
                <a16:creationId xmlns:a16="http://schemas.microsoft.com/office/drawing/2014/main" id="{0FFBC7EB-D18A-4291-A001-F7F5CE5CEC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199E2-BE2F-4B02-86C0-54586DB96A92}"/>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45709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6EA1F-1617-4488-B81F-FC7E7BBAC9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EA6160-DD37-42A4-BB93-D519622FF4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E756F7-67AA-45A2-8673-33F9BB72B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2DAD85-1681-4884-B19B-D6A622DAA8C6}"/>
              </a:ext>
            </a:extLst>
          </p:cNvPr>
          <p:cNvSpPr>
            <a:spLocks noGrp="1"/>
          </p:cNvSpPr>
          <p:nvPr>
            <p:ph type="dt" sz="half" idx="10"/>
          </p:nvPr>
        </p:nvSpPr>
        <p:spPr/>
        <p:txBody>
          <a:bodyPr/>
          <a:lstStyle/>
          <a:p>
            <a:fld id="{A6E0BBD0-1483-4BBF-A7E1-CFAC18E43951}" type="datetimeFigureOut">
              <a:rPr lang="en-US" smtClean="0"/>
              <a:t>9/1/2023</a:t>
            </a:fld>
            <a:endParaRPr lang="en-US"/>
          </a:p>
        </p:txBody>
      </p:sp>
      <p:sp>
        <p:nvSpPr>
          <p:cNvPr id="6" name="Footer Placeholder 5">
            <a:extLst>
              <a:ext uri="{FF2B5EF4-FFF2-40B4-BE49-F238E27FC236}">
                <a16:creationId xmlns:a16="http://schemas.microsoft.com/office/drawing/2014/main" id="{36217C8D-35FC-49C7-B531-AF16AF962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B39A2A-1FF7-456B-83F0-4C6BFAA6DCCD}"/>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3935630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34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BC4B0-FFA5-4790-96D8-6FC6CAF1F5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6FF4D5-3112-4DAA-947E-A726B16297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DDDE14-539A-4D98-80B4-77CE097536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BBD0-1483-4BBF-A7E1-CFAC18E43951}" type="datetimeFigureOut">
              <a:rPr lang="en-US" smtClean="0"/>
              <a:t>9/1/2023</a:t>
            </a:fld>
            <a:endParaRPr lang="en-US"/>
          </a:p>
        </p:txBody>
      </p:sp>
      <p:sp>
        <p:nvSpPr>
          <p:cNvPr id="5" name="Footer Placeholder 4">
            <a:extLst>
              <a:ext uri="{FF2B5EF4-FFF2-40B4-BE49-F238E27FC236}">
                <a16:creationId xmlns:a16="http://schemas.microsoft.com/office/drawing/2014/main" id="{1D64763F-CEA5-440F-94B8-A4466613AE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2205A5-C542-41C8-9AF4-17BDF39A2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EB165-D851-48B6-AE97-A0CA5DE7B284}" type="slidenum">
              <a:rPr lang="en-US" smtClean="0"/>
              <a:t>‹#›</a:t>
            </a:fld>
            <a:endParaRPr lang="en-US"/>
          </a:p>
        </p:txBody>
      </p:sp>
    </p:spTree>
    <p:extLst>
      <p:ext uri="{BB962C8B-B14F-4D97-AF65-F5344CB8AC3E}">
        <p14:creationId xmlns:p14="http://schemas.microsoft.com/office/powerpoint/2010/main" val="231392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149C64-9671-4D02-8B9D-B716C85E30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5CE8F4-F91C-4A3B-8A15-26D8E443BB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1023A-CBEC-4D5C-ADA5-A049014560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34641-F7DA-4852-9095-0BCDE0E275A0}" type="datetime1">
              <a:rPr lang="en-US" smtClean="0"/>
              <a:t>9/1/2023</a:t>
            </a:fld>
            <a:endParaRPr lang="en-US"/>
          </a:p>
        </p:txBody>
      </p:sp>
      <p:sp>
        <p:nvSpPr>
          <p:cNvPr id="5" name="Footer Placeholder 4">
            <a:extLst>
              <a:ext uri="{FF2B5EF4-FFF2-40B4-BE49-F238E27FC236}">
                <a16:creationId xmlns:a16="http://schemas.microsoft.com/office/drawing/2014/main" id="{02F089B8-336F-4A60-9F84-F6B24CF10F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B9D3D6-10E2-4CAB-85A1-8E6C6E502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FEEA3-8C1D-497F-9E1F-962111B3BC91}" type="slidenum">
              <a:rPr lang="en-US" smtClean="0"/>
              <a:t>‹#›</a:t>
            </a:fld>
            <a:endParaRPr lang="en-US"/>
          </a:p>
        </p:txBody>
      </p:sp>
    </p:spTree>
    <p:extLst>
      <p:ext uri="{BB962C8B-B14F-4D97-AF65-F5344CB8AC3E}">
        <p14:creationId xmlns:p14="http://schemas.microsoft.com/office/powerpoint/2010/main" val="170106881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hyperlink" Target="https://canadacollege.edu/plans/leadership-retreat.php"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2">
            <a:extLst>
              <a:ext uri="{FF2B5EF4-FFF2-40B4-BE49-F238E27FC236}">
                <a16:creationId xmlns:a16="http://schemas.microsoft.com/office/drawing/2014/main" id="{B677782B-7F12-3C49-95CB-4EFF786CC278}"/>
              </a:ext>
            </a:extLst>
          </p:cNvPr>
          <p:cNvSpPr>
            <a:spLocks noGrp="1"/>
          </p:cNvSpPr>
          <p:nvPr>
            <p:ph type="ctrTitle"/>
          </p:nvPr>
        </p:nvSpPr>
        <p:spPr>
          <a:xfrm>
            <a:off x="1630019" y="1388441"/>
            <a:ext cx="5406886" cy="3955774"/>
          </a:xfrm>
        </p:spPr>
        <p:txBody>
          <a:bodyPr>
            <a:normAutofit fontScale="90000"/>
          </a:bodyPr>
          <a:lstStyle/>
          <a:p>
            <a:r>
              <a:rPr lang="en-US" sz="4000" b="1" dirty="0">
                <a:solidFill>
                  <a:schemeClr val="bg1"/>
                </a:solidFill>
                <a:latin typeface="+mn-lt"/>
              </a:rPr>
              <a:t>Annual Plan</a:t>
            </a:r>
            <a:br>
              <a:rPr lang="en-US" sz="4000" b="1" dirty="0">
                <a:solidFill>
                  <a:schemeClr val="bg1"/>
                </a:solidFill>
              </a:rPr>
            </a:br>
            <a:r>
              <a:rPr lang="en-US" sz="3200" dirty="0">
                <a:solidFill>
                  <a:schemeClr val="bg1"/>
                </a:solidFill>
              </a:rPr>
              <a:t>for implementing the College’s </a:t>
            </a:r>
            <a:br>
              <a:rPr lang="en-US" sz="3200" dirty="0">
                <a:solidFill>
                  <a:schemeClr val="bg1"/>
                </a:solidFill>
              </a:rPr>
            </a:br>
            <a:r>
              <a:rPr lang="en-US" sz="3200" dirty="0">
                <a:solidFill>
                  <a:schemeClr val="bg1"/>
                </a:solidFill>
              </a:rPr>
              <a:t>5-year Education Master Plan</a:t>
            </a:r>
            <a:br>
              <a:rPr lang="en-US" sz="4000" b="1" dirty="0">
                <a:solidFill>
                  <a:schemeClr val="bg1"/>
                </a:solidFill>
              </a:rPr>
            </a:br>
            <a:br>
              <a:rPr lang="en-US" sz="4000" dirty="0">
                <a:solidFill>
                  <a:schemeClr val="bg1"/>
                </a:solidFill>
              </a:rPr>
            </a:br>
            <a:r>
              <a:rPr lang="en-US" sz="3600" b="1" dirty="0">
                <a:solidFill>
                  <a:schemeClr val="bg1"/>
                </a:solidFill>
                <a:latin typeface="+mn-lt"/>
              </a:rPr>
              <a:t>2023-24</a:t>
            </a:r>
            <a:br>
              <a:rPr lang="en-US" sz="2800" dirty="0">
                <a:solidFill>
                  <a:schemeClr val="bg1"/>
                </a:solidFill>
              </a:rPr>
            </a:br>
            <a:br>
              <a:rPr lang="en-US" sz="2800" dirty="0">
                <a:solidFill>
                  <a:schemeClr val="bg1"/>
                </a:solidFill>
              </a:rPr>
            </a:br>
            <a:r>
              <a:rPr lang="en-US" sz="2800" dirty="0">
                <a:solidFill>
                  <a:schemeClr val="bg1"/>
                </a:solidFill>
              </a:rPr>
              <a:t>Presented to the Planning &amp; Budgeting Council on September 6, 2023</a:t>
            </a:r>
            <a:br>
              <a:rPr lang="en-US" sz="2800" dirty="0">
                <a:solidFill>
                  <a:schemeClr val="bg1"/>
                </a:solidFill>
              </a:rPr>
            </a:br>
            <a:endParaRPr lang="en-US" sz="2800" dirty="0">
              <a:solidFill>
                <a:schemeClr val="bg1"/>
              </a:solidFill>
            </a:endParaRPr>
          </a:p>
        </p:txBody>
      </p:sp>
      <p:sp>
        <p:nvSpPr>
          <p:cNvPr id="2" name="Rectangle 1">
            <a:extLst>
              <a:ext uri="{FF2B5EF4-FFF2-40B4-BE49-F238E27FC236}">
                <a16:creationId xmlns:a16="http://schemas.microsoft.com/office/drawing/2014/main" id="{A8933CE3-DE5A-431C-9E00-6957C245F212}"/>
              </a:ext>
            </a:extLst>
          </p:cNvPr>
          <p:cNvSpPr/>
          <p:nvPr/>
        </p:nvSpPr>
        <p:spPr>
          <a:xfrm>
            <a:off x="8617225" y="0"/>
            <a:ext cx="3680913"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2B02E15-C94D-49D7-9114-DCD2176CD1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14046" y="3518827"/>
            <a:ext cx="2487269" cy="1602959"/>
          </a:xfrm>
          <a:prstGeom prst="rect">
            <a:avLst/>
          </a:prstGeom>
        </p:spPr>
      </p:pic>
      <p:pic>
        <p:nvPicPr>
          <p:cNvPr id="3" name="Picture 2"/>
          <p:cNvPicPr>
            <a:picLocks noChangeAspect="1"/>
          </p:cNvPicPr>
          <p:nvPr/>
        </p:nvPicPr>
        <p:blipFill>
          <a:blip r:embed="rId3"/>
          <a:stretch>
            <a:fillRect/>
          </a:stretch>
        </p:blipFill>
        <p:spPr>
          <a:xfrm>
            <a:off x="9133705" y="1721450"/>
            <a:ext cx="2647950" cy="1190625"/>
          </a:xfrm>
          <a:prstGeom prst="rect">
            <a:avLst/>
          </a:prstGeom>
        </p:spPr>
      </p:pic>
    </p:spTree>
    <p:extLst>
      <p:ext uri="{BB962C8B-B14F-4D97-AF65-F5344CB8AC3E}">
        <p14:creationId xmlns:p14="http://schemas.microsoft.com/office/powerpoint/2010/main" val="1301397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707E74-4C08-4F4B-ACDE-26A5A29CAAB7}"/>
              </a:ext>
            </a:extLst>
          </p:cNvPr>
          <p:cNvSpPr>
            <a:spLocks noGrp="1"/>
          </p:cNvSpPr>
          <p:nvPr>
            <p:ph type="title"/>
          </p:nvPr>
        </p:nvSpPr>
        <p:spPr>
          <a:xfrm>
            <a:off x="621792" y="1161288"/>
            <a:ext cx="3602736" cy="4526280"/>
          </a:xfrm>
        </p:spPr>
        <p:txBody>
          <a:bodyPr>
            <a:normAutofit/>
          </a:bodyPr>
          <a:lstStyle/>
          <a:p>
            <a:r>
              <a:rPr lang="en-US" sz="4000" b="1" u="sng" dirty="0"/>
              <a:t>Priority #3:</a:t>
            </a:r>
            <a:r>
              <a:rPr lang="en-US" sz="4000" b="1" dirty="0"/>
              <a:t> Strengthen K-16 pathways and transfer</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CD1BC83-3A3E-439E-9E22-01F9A536340B}"/>
              </a:ext>
            </a:extLst>
          </p:cNvPr>
          <p:cNvSpPr>
            <a:spLocks noGrp="1"/>
          </p:cNvSpPr>
          <p:nvPr>
            <p:ph idx="1"/>
          </p:nvPr>
        </p:nvSpPr>
        <p:spPr>
          <a:xfrm>
            <a:off x="5434149" y="932688"/>
            <a:ext cx="6408972" cy="4992624"/>
          </a:xfrm>
        </p:spPr>
        <p:txBody>
          <a:bodyPr vert="horz" lIns="91440" tIns="45720" rIns="91440" bIns="45720" rtlCol="0" anchor="ctr">
            <a:normAutofit/>
          </a:bodyPr>
          <a:lstStyle/>
          <a:p>
            <a:pPr marL="0" indent="0">
              <a:buNone/>
            </a:pPr>
            <a:r>
              <a:rPr lang="en-US" b="1" dirty="0"/>
              <a:t>EMP Objectives 2023-24</a:t>
            </a:r>
          </a:p>
          <a:p>
            <a:pPr marL="0" indent="0">
              <a:buNone/>
            </a:pPr>
            <a:endParaRPr lang="en-US" b="1" dirty="0"/>
          </a:p>
          <a:p>
            <a:pPr marL="514350" indent="-514350">
              <a:buNone/>
            </a:pPr>
            <a:r>
              <a:rPr lang="en-US" dirty="0"/>
              <a:t>3.7 Fulfill the MOU with Sequoia UHSD, SF State and CSU East Bay</a:t>
            </a:r>
            <a:endParaRPr lang="en-US" dirty="0">
              <a:cs typeface="Calibri"/>
            </a:endParaRPr>
          </a:p>
          <a:p>
            <a:pPr marL="514350" indent="-514350">
              <a:buNone/>
            </a:pPr>
            <a:r>
              <a:rPr lang="en-US" dirty="0"/>
              <a:t>3.8 Strengthen transfer support services to increase transfers</a:t>
            </a:r>
            <a:endParaRPr lang="en-US" dirty="0">
              <a:cs typeface="Calibri"/>
            </a:endParaRPr>
          </a:p>
          <a:p>
            <a:pPr marL="514350" indent="-514350">
              <a:buNone/>
            </a:pPr>
            <a:r>
              <a:rPr lang="en-US" dirty="0"/>
              <a:t>3.9 Implement AB 1111 (common course numbering) and 928 (</a:t>
            </a:r>
            <a:r>
              <a:rPr lang="en-US" dirty="0" err="1"/>
              <a:t>CalGETC</a:t>
            </a:r>
            <a:r>
              <a:rPr lang="en-US" dirty="0"/>
              <a:t>)</a:t>
            </a:r>
            <a:endParaRPr lang="en-US" dirty="0">
              <a:cs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id="{AAA282C9-538A-4443-9752-3D2A2B439498}"/>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78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892174"/>
            <a:ext cx="10515600" cy="1325563"/>
          </a:xfrm>
        </p:spPr>
        <p:txBody>
          <a:bodyPr/>
          <a:lstStyle/>
          <a:p>
            <a:r>
              <a:rPr lang="en-US" dirty="0"/>
              <a:t>Who will do what on Priority #3?</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187574"/>
            <a:ext cx="10515600" cy="4351338"/>
          </a:xfrm>
        </p:spPr>
        <p:txBody>
          <a:bodyPr>
            <a:normAutofit fontScale="77500" lnSpcReduction="20000"/>
          </a:bodyPr>
          <a:lstStyle/>
          <a:p>
            <a:pPr marL="0" indent="0">
              <a:lnSpc>
                <a:spcPct val="120000"/>
              </a:lnSpc>
              <a:spcBef>
                <a:spcPts val="0"/>
              </a:spcBef>
              <a:buNone/>
            </a:pPr>
            <a:r>
              <a:rPr lang="en-US" b="1" dirty="0"/>
              <a:t>Work Group Lead: </a:t>
            </a:r>
            <a:r>
              <a:rPr lang="en-US" dirty="0"/>
              <a:t>Dr. Chialin Hsieh</a:t>
            </a:r>
          </a:p>
          <a:p>
            <a:pPr marL="0" indent="0">
              <a:lnSpc>
                <a:spcPct val="120000"/>
              </a:lnSpc>
              <a:spcBef>
                <a:spcPts val="0"/>
              </a:spcBef>
              <a:buNone/>
            </a:pPr>
            <a:endParaRPr lang="en-US" dirty="0"/>
          </a:p>
          <a:p>
            <a:pPr marL="0" indent="0">
              <a:lnSpc>
                <a:spcPct val="120000"/>
              </a:lnSpc>
              <a:spcBef>
                <a:spcPts val="0"/>
              </a:spcBef>
              <a:buNone/>
            </a:pPr>
            <a:r>
              <a:rPr lang="en-US" b="1" dirty="0"/>
              <a:t>Work Group Members (open to all): </a:t>
            </a:r>
            <a:r>
              <a:rPr lang="en-US" dirty="0"/>
              <a:t>Max Hartman, Mary Ho, Gonzalo Arrizon, Gloria Darafshi, Ameer Thompson, James Carranza, Stephen Redmond.</a:t>
            </a:r>
            <a:endParaRPr lang="en-US" b="1" dirty="0"/>
          </a:p>
          <a:p>
            <a:pPr marL="0" indent="0">
              <a:lnSpc>
                <a:spcPct val="120000"/>
              </a:lnSpc>
              <a:spcBef>
                <a:spcPts val="0"/>
              </a:spcBef>
              <a:buNone/>
            </a:pPr>
            <a:endParaRPr lang="en-US" dirty="0"/>
          </a:p>
          <a:p>
            <a:pPr marL="0" indent="0">
              <a:lnSpc>
                <a:spcPct val="120000"/>
              </a:lnSpc>
              <a:spcBef>
                <a:spcPts val="0"/>
              </a:spcBef>
              <a:buNone/>
            </a:pPr>
            <a:r>
              <a:rPr lang="en-US" b="1" dirty="0"/>
              <a:t>Desired Outcomes: </a:t>
            </a:r>
            <a:r>
              <a:rPr lang="en-US" dirty="0"/>
              <a:t>Continue implementing our Living Promise MOU and review current Transfer Plan and identify areas of focus for the coming year to improve the ability of Cañada students, particularly BIPOC, low income, and first generation students to transfer to 4-year universities seamlessly in a way that closes the equity obligation the College sees in our transfer rates.</a:t>
            </a:r>
            <a:endParaRPr lang="en-US" b="1" dirty="0"/>
          </a:p>
          <a:p>
            <a:pPr marL="0" indent="0">
              <a:lnSpc>
                <a:spcPct val="120000"/>
              </a:lnSpc>
              <a:spcBef>
                <a:spcPts val="0"/>
              </a:spcBef>
              <a:buNone/>
            </a:pPr>
            <a:endParaRPr lang="en-US" dirty="0"/>
          </a:p>
          <a:p>
            <a:pPr marL="0" indent="0">
              <a:lnSpc>
                <a:spcPct val="120000"/>
              </a:lnSpc>
              <a:spcBef>
                <a:spcPts val="0"/>
              </a:spcBef>
              <a:buNone/>
            </a:pPr>
            <a:r>
              <a:rPr lang="en-US" b="1" dirty="0"/>
              <a:t>Timing: </a:t>
            </a:r>
            <a:r>
              <a:rPr lang="en-US" dirty="0"/>
              <a:t>Recommendations to PBC before the end of the Fall 2023 term.</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11</a:t>
            </a:fld>
            <a:endParaRPr lang="en-US"/>
          </a:p>
        </p:txBody>
      </p:sp>
      <p:sp>
        <p:nvSpPr>
          <p:cNvPr id="5" name="Title 1">
            <a:extLst>
              <a:ext uri="{FF2B5EF4-FFF2-40B4-BE49-F238E27FC236}">
                <a16:creationId xmlns:a16="http://schemas.microsoft.com/office/drawing/2014/main" id="{56ACF9F6-ABAD-4A68-BC2F-673A7B96EF12}"/>
              </a:ext>
            </a:extLst>
          </p:cNvPr>
          <p:cNvSpPr txBox="1">
            <a:spLocks/>
          </p:cNvSpPr>
          <p:nvPr/>
        </p:nvSpPr>
        <p:spPr>
          <a:xfrm>
            <a:off x="353785" y="0"/>
            <a:ext cx="1173915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2388"/>
            <a:r>
              <a:rPr lang="en-US" sz="2000" b="1" i="1" dirty="0">
                <a:solidFill>
                  <a:srgbClr val="006342"/>
                </a:solidFill>
                <a:latin typeface="+mn-lt"/>
              </a:rPr>
              <a:t>Priority #3: Strengthen K-16 pathways and transfer</a:t>
            </a:r>
          </a:p>
        </p:txBody>
      </p:sp>
    </p:spTree>
    <p:extLst>
      <p:ext uri="{BB962C8B-B14F-4D97-AF65-F5344CB8AC3E}">
        <p14:creationId xmlns:p14="http://schemas.microsoft.com/office/powerpoint/2010/main" val="403622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D856AE6-D7E1-42EA-8A37-D6656F2ADDFF}"/>
              </a:ext>
            </a:extLst>
          </p:cNvPr>
          <p:cNvSpPr>
            <a:spLocks noGrp="1"/>
          </p:cNvSpPr>
          <p:nvPr>
            <p:ph type="title"/>
          </p:nvPr>
        </p:nvSpPr>
        <p:spPr>
          <a:xfrm>
            <a:off x="621792" y="1161288"/>
            <a:ext cx="3602736" cy="4526280"/>
          </a:xfrm>
        </p:spPr>
        <p:txBody>
          <a:bodyPr>
            <a:normAutofit/>
          </a:bodyPr>
          <a:lstStyle/>
          <a:p>
            <a:r>
              <a:rPr lang="en-US" sz="4000" b="1" u="sng" dirty="0"/>
              <a:t>Priority #4:</a:t>
            </a:r>
            <a:r>
              <a:rPr lang="en-US" sz="4000" b="1" dirty="0"/>
              <a:t> Reimagine how we support students’ accessing career opportunities</a:t>
            </a:r>
            <a:endParaRPr lang="en-US" sz="4000" dirty="0"/>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D88D713-E4F1-4C94-B996-E8ECFB381519}"/>
              </a:ext>
            </a:extLst>
          </p:cNvPr>
          <p:cNvSpPr>
            <a:spLocks noGrp="1"/>
          </p:cNvSpPr>
          <p:nvPr>
            <p:ph idx="1"/>
          </p:nvPr>
        </p:nvSpPr>
        <p:spPr>
          <a:xfrm>
            <a:off x="5434149" y="616165"/>
            <a:ext cx="5916603" cy="5860131"/>
          </a:xfrm>
        </p:spPr>
        <p:txBody>
          <a:bodyPr anchor="ctr">
            <a:normAutofit/>
          </a:bodyPr>
          <a:lstStyle/>
          <a:p>
            <a:pPr marL="0" indent="0">
              <a:buNone/>
            </a:pPr>
            <a:r>
              <a:rPr lang="en-US" b="1" dirty="0"/>
              <a:t>EMP Objectives</a:t>
            </a:r>
          </a:p>
          <a:p>
            <a:pPr marL="0" indent="0">
              <a:buNone/>
            </a:pPr>
            <a:endParaRPr lang="en-US" b="1" dirty="0"/>
          </a:p>
          <a:p>
            <a:pPr marL="687388" indent="-687388">
              <a:buNone/>
            </a:pPr>
            <a:r>
              <a:rPr lang="en-US" dirty="0"/>
              <a:t>3.10 Centralize and coordinate employer relationships to scale opportunities for students</a:t>
            </a:r>
            <a:endParaRPr lang="en-US" dirty="0">
              <a:cs typeface="Calibri"/>
            </a:endParaRPr>
          </a:p>
          <a:p>
            <a:pPr marL="687388" indent="-687388">
              <a:buNone/>
            </a:pPr>
            <a:r>
              <a:rPr lang="en-US" dirty="0"/>
              <a:t>3.11 Create and expand career exploration experiences for students</a:t>
            </a:r>
          </a:p>
        </p:txBody>
      </p:sp>
      <p:sp>
        <p:nvSpPr>
          <p:cNvPr id="4" name="Slide Number Placeholder 3">
            <a:extLst>
              <a:ext uri="{FF2B5EF4-FFF2-40B4-BE49-F238E27FC236}">
                <a16:creationId xmlns:a16="http://schemas.microsoft.com/office/drawing/2014/main" id="{A90595D5-57FF-4EFC-B624-EB55AE2AED03}"/>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74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784860" y="677069"/>
            <a:ext cx="10515600" cy="1325563"/>
          </a:xfrm>
        </p:spPr>
        <p:txBody>
          <a:bodyPr/>
          <a:lstStyle/>
          <a:p>
            <a:r>
              <a:rPr lang="en-US" dirty="0"/>
              <a:t>Who will do what on Priority #4?</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1869916"/>
            <a:ext cx="10515600" cy="4895851"/>
          </a:xfrm>
        </p:spPr>
        <p:txBody>
          <a:bodyPr>
            <a:normAutofit fontScale="85000" lnSpcReduction="10000"/>
          </a:bodyPr>
          <a:lstStyle/>
          <a:p>
            <a:pPr marL="0" indent="0">
              <a:lnSpc>
                <a:spcPct val="110000"/>
              </a:lnSpc>
              <a:spcBef>
                <a:spcPts val="0"/>
              </a:spcBef>
              <a:buNone/>
            </a:pPr>
            <a:r>
              <a:rPr lang="en-US" b="1" dirty="0"/>
              <a:t>Work Group Lead: </a:t>
            </a:r>
            <a:r>
              <a:rPr lang="en-US" dirty="0"/>
              <a:t>Dr. Karen Engel</a:t>
            </a:r>
            <a:endParaRPr lang="en-US" b="1" dirty="0"/>
          </a:p>
          <a:p>
            <a:pPr marL="0" indent="0">
              <a:lnSpc>
                <a:spcPct val="110000"/>
              </a:lnSpc>
              <a:spcBef>
                <a:spcPts val="0"/>
              </a:spcBef>
              <a:buNone/>
            </a:pPr>
            <a:endParaRPr lang="en-US" dirty="0"/>
          </a:p>
          <a:p>
            <a:pPr marL="0" indent="0">
              <a:lnSpc>
                <a:spcPct val="110000"/>
              </a:lnSpc>
              <a:spcBef>
                <a:spcPts val="0"/>
              </a:spcBef>
              <a:buNone/>
            </a:pPr>
            <a:r>
              <a:rPr lang="en-US" b="1" dirty="0"/>
              <a:t>Work Group Members (open to all): </a:t>
            </a:r>
            <a:r>
              <a:rPr lang="en-US" dirty="0"/>
              <a:t>Hyla Lacefield, Max Hartman, David Gainey, Bob Haick, Interim SW Director, Career Counseling Aid (new hire), Mercedes White, Ron Andrade, </a:t>
            </a:r>
            <a:r>
              <a:rPr lang="en-US"/>
              <a:t>Rance Bobo - EAPC representative, and </a:t>
            </a:r>
            <a:r>
              <a:rPr lang="en-US" dirty="0"/>
              <a:t>(LAEP team (Financial Aid Office) as a resource).</a:t>
            </a:r>
            <a:endParaRPr lang="en-US" b="1" dirty="0"/>
          </a:p>
          <a:p>
            <a:pPr marL="0" indent="0">
              <a:lnSpc>
                <a:spcPct val="110000"/>
              </a:lnSpc>
              <a:spcBef>
                <a:spcPts val="0"/>
              </a:spcBef>
              <a:buNone/>
            </a:pPr>
            <a:endParaRPr lang="en-US" dirty="0"/>
          </a:p>
          <a:p>
            <a:pPr marL="0" indent="0">
              <a:lnSpc>
                <a:spcPct val="110000"/>
              </a:lnSpc>
              <a:spcBef>
                <a:spcPts val="0"/>
              </a:spcBef>
              <a:buNone/>
            </a:pPr>
            <a:r>
              <a:rPr lang="en-US" b="1" dirty="0"/>
              <a:t>Desired Outcomes:  </a:t>
            </a:r>
            <a:r>
              <a:rPr lang="en-US" dirty="0"/>
              <a:t>Recommend to PBC on how we can better serve our students (organizational changes, programmatic changes, communication).  Consider the bigger picture and make recommendations for aligning our relationships with employers to improve and scale career opportunities for students.</a:t>
            </a:r>
          </a:p>
          <a:p>
            <a:pPr marL="0" indent="0">
              <a:lnSpc>
                <a:spcPct val="110000"/>
              </a:lnSpc>
              <a:spcBef>
                <a:spcPts val="0"/>
              </a:spcBef>
              <a:buNone/>
            </a:pPr>
            <a:endParaRPr lang="en-US" dirty="0"/>
          </a:p>
          <a:p>
            <a:pPr marL="0" indent="0">
              <a:lnSpc>
                <a:spcPct val="110000"/>
              </a:lnSpc>
              <a:spcBef>
                <a:spcPts val="0"/>
              </a:spcBef>
              <a:buNone/>
            </a:pPr>
            <a:r>
              <a:rPr lang="en-US" b="1" dirty="0"/>
              <a:t>Timing: </a:t>
            </a:r>
            <a:r>
              <a:rPr lang="en-US" dirty="0"/>
              <a:t>Report recommendations to PBC before the end of the Fall 2023 term.</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13</a:t>
            </a:fld>
            <a:endParaRPr lang="en-US" dirty="0"/>
          </a:p>
        </p:txBody>
      </p:sp>
      <p:sp>
        <p:nvSpPr>
          <p:cNvPr id="5" name="Title 1">
            <a:extLst>
              <a:ext uri="{FF2B5EF4-FFF2-40B4-BE49-F238E27FC236}">
                <a16:creationId xmlns:a16="http://schemas.microsoft.com/office/drawing/2014/main" id="{777FD9A2-10DF-47CF-A23E-C8A27E1D86C1}"/>
              </a:ext>
            </a:extLst>
          </p:cNvPr>
          <p:cNvSpPr txBox="1">
            <a:spLocks/>
          </p:cNvSpPr>
          <p:nvPr/>
        </p:nvSpPr>
        <p:spPr>
          <a:xfrm>
            <a:off x="303711" y="-53975"/>
            <a:ext cx="1173915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2388"/>
            <a:r>
              <a:rPr lang="en-US" sz="2000" b="1" i="1">
                <a:solidFill>
                  <a:srgbClr val="006342"/>
                </a:solidFill>
                <a:latin typeface="+mn-lt"/>
              </a:rPr>
              <a:t>Priority #4: Reimagine how we support students’ accessing career opportunities</a:t>
            </a:r>
            <a:endParaRPr lang="en-US" sz="2000" b="1" i="1" dirty="0">
              <a:solidFill>
                <a:srgbClr val="006342"/>
              </a:solidFill>
              <a:latin typeface="+mn-lt"/>
            </a:endParaRPr>
          </a:p>
        </p:txBody>
      </p:sp>
    </p:spTree>
    <p:extLst>
      <p:ext uri="{BB962C8B-B14F-4D97-AF65-F5344CB8AC3E}">
        <p14:creationId xmlns:p14="http://schemas.microsoft.com/office/powerpoint/2010/main" val="120774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526627-FAF6-4076-96F0-958D969B1BBE}"/>
              </a:ext>
            </a:extLst>
          </p:cNvPr>
          <p:cNvSpPr>
            <a:spLocks noGrp="1"/>
          </p:cNvSpPr>
          <p:nvPr>
            <p:ph type="title"/>
          </p:nvPr>
        </p:nvSpPr>
        <p:spPr/>
        <p:txBody>
          <a:bodyPr/>
          <a:lstStyle/>
          <a:p>
            <a:r>
              <a:rPr lang="en-US" dirty="0"/>
              <a:t>Leadership Retreat</a:t>
            </a:r>
          </a:p>
        </p:txBody>
      </p:sp>
      <p:sp>
        <p:nvSpPr>
          <p:cNvPr id="4" name="Text Placeholder 3">
            <a:extLst>
              <a:ext uri="{FF2B5EF4-FFF2-40B4-BE49-F238E27FC236}">
                <a16:creationId xmlns:a16="http://schemas.microsoft.com/office/drawing/2014/main" id="{8CB52CF7-C8C2-474D-89B9-305420F4714E}"/>
              </a:ext>
            </a:extLst>
          </p:cNvPr>
          <p:cNvSpPr>
            <a:spLocks noGrp="1"/>
          </p:cNvSpPr>
          <p:nvPr>
            <p:ph type="body" idx="1"/>
          </p:nvPr>
        </p:nvSpPr>
        <p:spPr/>
        <p:txBody>
          <a:bodyPr/>
          <a:lstStyle/>
          <a:p>
            <a:r>
              <a:rPr lang="en-US" dirty="0"/>
              <a:t>Small Group Discussion Notes Summary below</a:t>
            </a:r>
          </a:p>
          <a:p>
            <a:r>
              <a:rPr lang="en-US" dirty="0"/>
              <a:t>August 10, 2023</a:t>
            </a:r>
          </a:p>
        </p:txBody>
      </p:sp>
      <p:sp>
        <p:nvSpPr>
          <p:cNvPr id="2" name="Slide Number Placeholder 1">
            <a:extLst>
              <a:ext uri="{FF2B5EF4-FFF2-40B4-BE49-F238E27FC236}">
                <a16:creationId xmlns:a16="http://schemas.microsoft.com/office/drawing/2014/main" id="{F4D3BB75-1442-42F0-9B45-A7879FC15993}"/>
              </a:ext>
            </a:extLst>
          </p:cNvPr>
          <p:cNvSpPr>
            <a:spLocks noGrp="1"/>
          </p:cNvSpPr>
          <p:nvPr>
            <p:ph type="sldNum" sz="quarter" idx="12"/>
          </p:nvPr>
        </p:nvSpPr>
        <p:spPr/>
        <p:txBody>
          <a:bodyPr/>
          <a:lstStyle/>
          <a:p>
            <a:fld id="{6CBFEEA3-8C1D-497F-9E1F-962111B3BC91}" type="slidenum">
              <a:rPr lang="en-US" smtClean="0"/>
              <a:t>14</a:t>
            </a:fld>
            <a:endParaRPr lang="en-US"/>
          </a:p>
        </p:txBody>
      </p:sp>
    </p:spTree>
    <p:extLst>
      <p:ext uri="{BB962C8B-B14F-4D97-AF65-F5344CB8AC3E}">
        <p14:creationId xmlns:p14="http://schemas.microsoft.com/office/powerpoint/2010/main" val="290825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1C99C5-A620-4AC8-8C78-9159FD1C0608}"/>
              </a:ext>
            </a:extLst>
          </p:cNvPr>
          <p:cNvSpPr>
            <a:spLocks noGrp="1"/>
          </p:cNvSpPr>
          <p:nvPr>
            <p:ph type="sldNum" sz="quarter" idx="12"/>
          </p:nvPr>
        </p:nvSpPr>
        <p:spPr/>
        <p:txBody>
          <a:bodyPr/>
          <a:lstStyle/>
          <a:p>
            <a:fld id="{6CBFEEA3-8C1D-497F-9E1F-962111B3BC91}" type="slidenum">
              <a:rPr lang="en-US" smtClean="0"/>
              <a:t>15</a:t>
            </a:fld>
            <a:endParaRPr lang="en-US"/>
          </a:p>
        </p:txBody>
      </p:sp>
      <p:sp>
        <p:nvSpPr>
          <p:cNvPr id="4" name="Rectangle 3">
            <a:extLst>
              <a:ext uri="{FF2B5EF4-FFF2-40B4-BE49-F238E27FC236}">
                <a16:creationId xmlns:a16="http://schemas.microsoft.com/office/drawing/2014/main" id="{2A8D9EFB-5ADB-4F7A-BBCF-1C9C8B667C58}"/>
              </a:ext>
            </a:extLst>
          </p:cNvPr>
          <p:cNvSpPr/>
          <p:nvPr/>
        </p:nvSpPr>
        <p:spPr>
          <a:xfrm>
            <a:off x="838200" y="508595"/>
            <a:ext cx="9852660" cy="584775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#1: Create and sustain an inclusive, antiracist, and equity-minded campus culture</a:t>
            </a:r>
            <a:endParaRPr lang="en-US" b="1" dirty="0"/>
          </a:p>
          <a:p>
            <a:pPr>
              <a:spcBef>
                <a:spcPts val="1200"/>
              </a:spcBef>
              <a:spcAft>
                <a:spcPts val="1200"/>
              </a:spcAft>
            </a:pPr>
            <a:r>
              <a:rPr lang="en-US" sz="1200" b="1" dirty="0">
                <a:solidFill>
                  <a:srgbClr val="0000FF"/>
                </a:solidFill>
                <a:latin typeface="Arial" panose="020B0604020202020204" pitchFamily="34" charset="0"/>
              </a:rPr>
              <a:t>EMP 2.8</a:t>
            </a:r>
            <a:endParaRPr lang="en-US" dirty="0"/>
          </a:p>
          <a:p>
            <a:pPr>
              <a:spcBef>
                <a:spcPts val="1200"/>
              </a:spcBef>
              <a:spcAft>
                <a:spcPts val="1200"/>
              </a:spcAft>
            </a:pPr>
            <a:r>
              <a:rPr lang="en-US" sz="1200" dirty="0">
                <a:solidFill>
                  <a:srgbClr val="0000FF"/>
                </a:solidFill>
                <a:latin typeface="Arial" panose="020B0604020202020204" pitchFamily="34" charset="0"/>
              </a:rPr>
              <a:t>Provide regular, accessible, planned and intentional professional development opportunities (including implicit bias and antiracism training every two years) to all employees that sustains their personal growth and professional development over the course of employees’ careers. </a:t>
            </a:r>
            <a:endParaRPr lang="en-US" dirty="0"/>
          </a:p>
          <a:p>
            <a:r>
              <a:rPr lang="en-US" sz="1200" b="1" dirty="0">
                <a:solidFill>
                  <a:srgbClr val="000000"/>
                </a:solidFill>
                <a:latin typeface="Arial" panose="020B0604020202020204" pitchFamily="34" charset="0"/>
              </a:rPr>
              <a:t>Challenges 2.8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current HR implicit bias training needs an update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this also happens in the classroom</a:t>
            </a:r>
            <a:endParaRPr lang="en-US" sz="1200" b="1"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training should be mandatory through HR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training should not be mandatory.  Rather, move from compliance to culture change, to engaging professional development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If we make it mandatory, are people going to get upset?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this be a new policing system?</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This may feel overwhelming to people - it is hard to find enough time for something “extra” - especially at peak times in the academic year (Flex)</a:t>
            </a:r>
            <a:endParaRPr lang="en-US" sz="1200" b="1"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offer it at off-peak times?  Noon on Fridays? Summertime for staff?</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Keenan can be silly and may be too low of a bar, but it could get us started and meet with less resistance.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Sometimes it’s the same folks engaged in this work - how can we create policy or other mechanisms to make sure everyone participates/engages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Who can facilitate an open and safe space to have hard conversations?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create a culture in which we are willing to be vulnerable and accept that we need help?</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commitment and participation from all constituent groups, including administrators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Administrators need support so they can model behavior for how their teams can/should respond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Trainings are incomplete. We don’t discuss how whiteness in America influences the people of color. What are the next steps after we discuss this?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Our Board policies need to be changed</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Role playing could help</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Case studies could help</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Shared experiences could help</a:t>
            </a:r>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55884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375597-4A65-4AFE-A04F-FC82B49A11CE}"/>
              </a:ext>
            </a:extLst>
          </p:cNvPr>
          <p:cNvSpPr>
            <a:spLocks noGrp="1"/>
          </p:cNvSpPr>
          <p:nvPr>
            <p:ph type="sldNum" sz="quarter" idx="12"/>
          </p:nvPr>
        </p:nvSpPr>
        <p:spPr/>
        <p:txBody>
          <a:bodyPr/>
          <a:lstStyle/>
          <a:p>
            <a:fld id="{6CBFEEA3-8C1D-497F-9E1F-962111B3BC91}" type="slidenum">
              <a:rPr lang="en-US" smtClean="0"/>
              <a:t>16</a:t>
            </a:fld>
            <a:endParaRPr lang="en-US"/>
          </a:p>
        </p:txBody>
      </p:sp>
      <p:sp>
        <p:nvSpPr>
          <p:cNvPr id="4" name="Rectangle 3">
            <a:extLst>
              <a:ext uri="{FF2B5EF4-FFF2-40B4-BE49-F238E27FC236}">
                <a16:creationId xmlns:a16="http://schemas.microsoft.com/office/drawing/2014/main" id="{18C1C547-8B1F-4CD4-8205-AE70463CD30C}"/>
              </a:ext>
            </a:extLst>
          </p:cNvPr>
          <p:cNvSpPr/>
          <p:nvPr/>
        </p:nvSpPr>
        <p:spPr>
          <a:xfrm>
            <a:off x="754380" y="1278037"/>
            <a:ext cx="9944100" cy="5078313"/>
          </a:xfrm>
          <a:prstGeom prst="rect">
            <a:avLst/>
          </a:prstGeom>
        </p:spPr>
        <p:txBody>
          <a:bodyPr wrap="square">
            <a:spAutoFit/>
          </a:bodyPr>
          <a:lstStyle/>
          <a:p>
            <a:r>
              <a:rPr lang="en-US" sz="1200" b="1" dirty="0">
                <a:solidFill>
                  <a:srgbClr val="000000"/>
                </a:solidFill>
                <a:latin typeface="Arial" panose="020B0604020202020204" pitchFamily="34" charset="0"/>
              </a:rPr>
              <a:t>Needed 2.8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It needs to be practical - 1 or 2 things that one can implement in daily life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identify staff responsible for organizing it.  We know from QOTL that making the training, offering it, tracking who is taking it, when they’ve done it, is a job in and of itself.</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Who has the skills to create a curriculum?  EAPC?  This may require external support/experts/consultants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include implicit bias in the QOTL or other required training?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include it in existing meetings or structures? Division meetings, for example?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to modify the HR implicit bias training for faculty and staff.  Include different case studies, different scenarios.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Adjuncts will need to be included and compensated.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Pay classified staff to do training outside of flex day.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have various actors in this space that still need to be coordinated (EAPC, PD Committee, Senates, Faculty Teaching &amp; Learning Center, HR)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have some kind of on-going drop in resource - so it’s not just one, long training, but also on-going dialog spaces or drop in places to ask a question</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Continue Campus-wide activities for all employees such as speakers, reading a book together (in person and on-line)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an open space to discuss current events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need an outside third party person to respond to incidents of bias so that we can avoid the possibility of retribution?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Review our policies and procedures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Something like a CARES team that would respond to incidents of bias would help.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have to close the loop.  If you don’t see the loop closed we feel like nothing is done.  Doesn’t have to be specific if that is not appropriate, just confirmation that things are followed up and done.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never hear back, and we know we can’t, but we need to have some means of being heard. Without the mechanism for return, it doesn’t work.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Communication - is key </a:t>
            </a:r>
          </a:p>
          <a:p>
            <a:br>
              <a:rPr lang="en-US" dirty="0"/>
            </a:br>
            <a:endParaRPr lang="en-US" dirty="0"/>
          </a:p>
        </p:txBody>
      </p:sp>
    </p:spTree>
    <p:extLst>
      <p:ext uri="{BB962C8B-B14F-4D97-AF65-F5344CB8AC3E}">
        <p14:creationId xmlns:p14="http://schemas.microsoft.com/office/powerpoint/2010/main" val="3698124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C99FE7-639A-426B-91FD-E337F5DBB368}"/>
              </a:ext>
            </a:extLst>
          </p:cNvPr>
          <p:cNvSpPr>
            <a:spLocks noGrp="1"/>
          </p:cNvSpPr>
          <p:nvPr>
            <p:ph type="sldNum" sz="quarter" idx="12"/>
          </p:nvPr>
        </p:nvSpPr>
        <p:spPr/>
        <p:txBody>
          <a:bodyPr/>
          <a:lstStyle/>
          <a:p>
            <a:fld id="{6CBFEEA3-8C1D-497F-9E1F-962111B3BC91}" type="slidenum">
              <a:rPr lang="en-US" smtClean="0"/>
              <a:t>17</a:t>
            </a:fld>
            <a:endParaRPr lang="en-US"/>
          </a:p>
        </p:txBody>
      </p:sp>
      <p:sp>
        <p:nvSpPr>
          <p:cNvPr id="4" name="Rectangle 3">
            <a:extLst>
              <a:ext uri="{FF2B5EF4-FFF2-40B4-BE49-F238E27FC236}">
                <a16:creationId xmlns:a16="http://schemas.microsoft.com/office/drawing/2014/main" id="{B31F415C-148A-4EF6-A5BD-76ACC355EF39}"/>
              </a:ext>
            </a:extLst>
          </p:cNvPr>
          <p:cNvSpPr/>
          <p:nvPr/>
        </p:nvSpPr>
        <p:spPr>
          <a:xfrm>
            <a:off x="541020" y="305068"/>
            <a:ext cx="10165080" cy="6247864"/>
          </a:xfrm>
          <a:prstGeom prst="rect">
            <a:avLst/>
          </a:prstGeom>
        </p:spPr>
        <p:txBody>
          <a:bodyPr wrap="square">
            <a:spAutoFit/>
          </a:bodyPr>
          <a:lstStyle/>
          <a:p>
            <a:pPr>
              <a:spcBef>
                <a:spcPts val="1200"/>
              </a:spcBef>
              <a:spcAft>
                <a:spcPts val="1200"/>
              </a:spcAft>
            </a:pPr>
            <a:r>
              <a:rPr lang="en-US" sz="1200" b="1" dirty="0">
                <a:solidFill>
                  <a:srgbClr val="0000FF"/>
                </a:solidFill>
                <a:latin typeface="Arial" panose="020B0604020202020204" pitchFamily="34" charset="0"/>
              </a:rPr>
              <a:t>EMP 2.9</a:t>
            </a:r>
            <a:endParaRPr lang="en-US" dirty="0"/>
          </a:p>
          <a:p>
            <a:pPr>
              <a:spcBef>
                <a:spcPts val="1200"/>
              </a:spcBef>
              <a:spcAft>
                <a:spcPts val="1200"/>
              </a:spcAft>
            </a:pPr>
            <a:r>
              <a:rPr lang="en-US" sz="1200" dirty="0">
                <a:solidFill>
                  <a:srgbClr val="0000FF"/>
                </a:solidFill>
                <a:latin typeface="Arial" panose="020B0604020202020204" pitchFamily="34" charset="0"/>
              </a:rPr>
              <a:t>Implement a campus-wide bias incident reporting system with safeguards for victims and transparent methods for addressing all reports effectively. Ensure that privacy-protected data on incidents are disseminated for analysis, policy improvements, and prevention.</a:t>
            </a:r>
            <a:endParaRPr lang="en-US" dirty="0"/>
          </a:p>
          <a:p>
            <a:r>
              <a:rPr lang="en-US" sz="1200" b="1" dirty="0">
                <a:solidFill>
                  <a:srgbClr val="000000"/>
                </a:solidFill>
                <a:latin typeface="Arial" panose="020B0604020202020204" pitchFamily="34" charset="0"/>
              </a:rPr>
              <a:t>Challenges 2.9</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Staffing - where does this live?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Coordinate with the District Office so we don’t duplicate efforts.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People don’t know the current process.  What is it?  We need to educate people.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does this relate to the CARES reports?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will a “bias incident reporting system” interact or integrate with existing disciplinary or evaluation systems.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Tutors, peer mentors assist in filing bias reports via the CARES reports.  Adding another reporting system may be a challenge.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Trust in and support for this process may be challenging - people may fear they will be targeted as aggressors.  So we will need clarity about what will happen as a result of the report, and what are potential outcomes for both the person reporting and the person/incident being reported.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to address privacy concerns.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want to avoid a hostile environment.  Call in, not out.</a:t>
            </a:r>
          </a:p>
          <a:p>
            <a:pPr marL="171450" indent="-171450" fontAlgn="base">
              <a:spcAft>
                <a:spcPts val="1200"/>
              </a:spcAft>
              <a:buFont typeface="Arial" panose="020B0604020202020204" pitchFamily="34" charset="0"/>
              <a:buChar char="•"/>
            </a:pPr>
            <a:r>
              <a:rPr lang="en-US" sz="1200" dirty="0">
                <a:solidFill>
                  <a:srgbClr val="000000"/>
                </a:solidFill>
                <a:latin typeface="Arial" panose="020B0604020202020204" pitchFamily="34" charset="0"/>
              </a:rPr>
              <a:t>We need closure once the issues are reported.  More openness and transparency.</a:t>
            </a:r>
          </a:p>
          <a:p>
            <a:r>
              <a:rPr lang="en-US" sz="1200" b="1" dirty="0">
                <a:solidFill>
                  <a:srgbClr val="000000"/>
                </a:solidFill>
                <a:latin typeface="Arial" panose="020B0604020202020204" pitchFamily="34" charset="0"/>
              </a:rPr>
              <a:t>Needed 2.9</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ensure that there isn’t retribution for reporting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define a reportable bias incident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Are College personnel trained to formally investigate bias? When might a complaint process go directly to the HR complaint process.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clarification about reporting process, objectives, expectations.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training.  Perhaps a video that walks people through the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Just like Early Alert, we need to build trust and this may take time.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support to those who may feel threatened.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Communicate that the system is for everyone, that it is identity based, and that everyone can use it and potentially benefit from it (for example, older employees might have fear of it, but they also could benefit from it)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Part-timers - we will really need to think through how to on-board them with this and how to allay any fears they might have of it.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it be anonymous?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Learn from the incidents reported and train the managers on how to support</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Emotional support and intelligence</a:t>
            </a:r>
            <a:endParaRPr lang="en-US" sz="1100" dirty="0">
              <a:solidFill>
                <a:srgbClr val="000000"/>
              </a:solidFill>
              <a:latin typeface="Arial" panose="020B0604020202020204" pitchFamily="34" charset="0"/>
            </a:endParaRPr>
          </a:p>
          <a:p>
            <a:pPr marL="171450" indent="-171450" fontAlgn="base">
              <a:spcAft>
                <a:spcPts val="1200"/>
              </a:spcAft>
              <a:buFont typeface="Arial" panose="020B0604020202020204" pitchFamily="34" charset="0"/>
              <a:buChar char="•"/>
            </a:pPr>
            <a:r>
              <a:rPr lang="en-US" sz="1200" dirty="0">
                <a:solidFill>
                  <a:srgbClr val="000000"/>
                </a:solidFill>
                <a:latin typeface="Arial" panose="020B0604020202020204" pitchFamily="34" charset="0"/>
              </a:rPr>
              <a:t>Use a restorative justice framework</a:t>
            </a:r>
          </a:p>
        </p:txBody>
      </p:sp>
    </p:spTree>
    <p:extLst>
      <p:ext uri="{BB962C8B-B14F-4D97-AF65-F5344CB8AC3E}">
        <p14:creationId xmlns:p14="http://schemas.microsoft.com/office/powerpoint/2010/main" val="1485606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146523-9548-4849-BB8D-53C32E547DC1}"/>
              </a:ext>
            </a:extLst>
          </p:cNvPr>
          <p:cNvSpPr>
            <a:spLocks noGrp="1"/>
          </p:cNvSpPr>
          <p:nvPr>
            <p:ph type="sldNum" sz="quarter" idx="12"/>
          </p:nvPr>
        </p:nvSpPr>
        <p:spPr/>
        <p:txBody>
          <a:bodyPr/>
          <a:lstStyle/>
          <a:p>
            <a:fld id="{6CBFEEA3-8C1D-497F-9E1F-962111B3BC91}" type="slidenum">
              <a:rPr lang="en-US" smtClean="0"/>
              <a:t>18</a:t>
            </a:fld>
            <a:endParaRPr lang="en-US"/>
          </a:p>
        </p:txBody>
      </p:sp>
      <p:sp>
        <p:nvSpPr>
          <p:cNvPr id="3" name="Rectangle 2">
            <a:extLst>
              <a:ext uri="{FF2B5EF4-FFF2-40B4-BE49-F238E27FC236}">
                <a16:creationId xmlns:a16="http://schemas.microsoft.com/office/drawing/2014/main" id="{D2EDEA2B-15DD-48D2-891B-658E6EC16558}"/>
              </a:ext>
            </a:extLst>
          </p:cNvPr>
          <p:cNvSpPr/>
          <p:nvPr/>
        </p:nvSpPr>
        <p:spPr>
          <a:xfrm>
            <a:off x="838200" y="1117818"/>
            <a:ext cx="10393680" cy="5663089"/>
          </a:xfrm>
          <a:prstGeom prst="rect">
            <a:avLst/>
          </a:prstGeom>
        </p:spPr>
        <p:txBody>
          <a:bodyPr wrap="square">
            <a:spAutoFit/>
          </a:bodyPr>
          <a:lstStyle/>
          <a:p>
            <a:pPr>
              <a:spcBef>
                <a:spcPts val="1200"/>
              </a:spcBef>
              <a:spcAft>
                <a:spcPts val="1200"/>
              </a:spcAft>
            </a:pPr>
            <a:r>
              <a:rPr lang="en-US" sz="1200" b="1" dirty="0">
                <a:solidFill>
                  <a:srgbClr val="0000FF"/>
                </a:solidFill>
                <a:latin typeface="Arial" panose="020B0604020202020204" pitchFamily="34" charset="0"/>
              </a:rPr>
              <a:t>EMP 2.10</a:t>
            </a:r>
            <a:endParaRPr lang="en-US" dirty="0"/>
          </a:p>
          <a:p>
            <a:pPr>
              <a:spcBef>
                <a:spcPts val="1200"/>
              </a:spcBef>
              <a:spcAft>
                <a:spcPts val="1200"/>
              </a:spcAft>
            </a:pPr>
            <a:r>
              <a:rPr lang="en-US" sz="1200" dirty="0">
                <a:solidFill>
                  <a:srgbClr val="0000FF"/>
                </a:solidFill>
                <a:latin typeface="Arial" panose="020B0604020202020204" pitchFamily="34" charset="0"/>
              </a:rPr>
              <a:t>Reimagine and transform college participatory governance processes and structures to: (1) address equity and antiracism in all integrated planning and resource allocation decisions; (2) increase student voice in college processes, including program review; and (3) ensure classified staff have adequate time to contribute to the committees and councils on which they serve.</a:t>
            </a:r>
            <a:r>
              <a:rPr lang="en-US" sz="1200" dirty="0">
                <a:solidFill>
                  <a:srgbClr val="000000"/>
                </a:solidFill>
                <a:latin typeface="Calibri" panose="020F0502020204030204" pitchFamily="34" charset="0"/>
              </a:rPr>
              <a:t> </a:t>
            </a:r>
            <a:endParaRPr lang="en-US" dirty="0"/>
          </a:p>
          <a:p>
            <a:pPr>
              <a:spcBef>
                <a:spcPts val="1200"/>
              </a:spcBef>
              <a:spcAft>
                <a:spcPts val="1200"/>
              </a:spcAft>
            </a:pPr>
            <a:r>
              <a:rPr lang="en-US" sz="1200" b="1" dirty="0">
                <a:solidFill>
                  <a:srgbClr val="000000"/>
                </a:solidFill>
                <a:latin typeface="Arial" panose="020B0604020202020204" pitchFamily="34" charset="0"/>
              </a:rPr>
              <a:t>Challenges 2.10</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Empower EAPC to lead the antiracism and equity work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Change is hard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People feel like they don’t have time.  Program Review and requesting resources is already a stressful, packed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improve/incorporate equity considerations into this process better?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need equitable compensation for people who work on this?</a:t>
            </a:r>
          </a:p>
          <a:p>
            <a:br>
              <a:rPr lang="en-US" dirty="0"/>
            </a:br>
            <a:r>
              <a:rPr lang="en-US" sz="1200" b="1" dirty="0">
                <a:solidFill>
                  <a:srgbClr val="000000"/>
                </a:solidFill>
                <a:latin typeface="Arial" panose="020B0604020202020204" pitchFamily="34" charset="0"/>
              </a:rPr>
              <a:t>Needed 2.10</a:t>
            </a:r>
            <a:endParaRPr lang="en-US" dirty="0"/>
          </a:p>
          <a:p>
            <a:pPr fontAlgn="base"/>
            <a:endParaRPr lang="en-US" sz="12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Open dialogue and all are regularly informed about or directly engaged in the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Streamline decision-making, decision-points.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increase participation in general?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insure representatives represent? (Senates refine # of committees, create a rotation of participation, so people experience different committees, especially including equity work)</a:t>
            </a:r>
          </a:p>
          <a:p>
            <a:br>
              <a:rPr lang="en-US" dirty="0"/>
            </a:br>
            <a:br>
              <a:rPr lang="en-US" dirty="0"/>
            </a:br>
            <a:endParaRPr lang="en-US" dirty="0"/>
          </a:p>
          <a:p>
            <a:br>
              <a:rPr lang="en-US" dirty="0"/>
            </a:br>
            <a:endParaRPr lang="en-US" dirty="0"/>
          </a:p>
        </p:txBody>
      </p:sp>
    </p:spTree>
    <p:extLst>
      <p:ext uri="{BB962C8B-B14F-4D97-AF65-F5344CB8AC3E}">
        <p14:creationId xmlns:p14="http://schemas.microsoft.com/office/powerpoint/2010/main" val="1078678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DCE2A6-13E2-4A2F-A518-DFE17A844C74}"/>
              </a:ext>
            </a:extLst>
          </p:cNvPr>
          <p:cNvSpPr>
            <a:spLocks noGrp="1"/>
          </p:cNvSpPr>
          <p:nvPr>
            <p:ph type="sldNum" sz="quarter" idx="12"/>
          </p:nvPr>
        </p:nvSpPr>
        <p:spPr/>
        <p:txBody>
          <a:bodyPr/>
          <a:lstStyle/>
          <a:p>
            <a:fld id="{6CBFEEA3-8C1D-497F-9E1F-962111B3BC91}" type="slidenum">
              <a:rPr lang="en-US" smtClean="0"/>
              <a:t>19</a:t>
            </a:fld>
            <a:endParaRPr lang="en-US"/>
          </a:p>
        </p:txBody>
      </p:sp>
      <p:sp>
        <p:nvSpPr>
          <p:cNvPr id="3" name="Rectangle 2">
            <a:extLst>
              <a:ext uri="{FF2B5EF4-FFF2-40B4-BE49-F238E27FC236}">
                <a16:creationId xmlns:a16="http://schemas.microsoft.com/office/drawing/2014/main" id="{D0E65E7C-8038-4288-B462-7B7C48F3150C}"/>
              </a:ext>
            </a:extLst>
          </p:cNvPr>
          <p:cNvSpPr/>
          <p:nvPr/>
        </p:nvSpPr>
        <p:spPr>
          <a:xfrm>
            <a:off x="838200" y="640913"/>
            <a:ext cx="10157460" cy="6217087"/>
          </a:xfrm>
          <a:prstGeom prst="rect">
            <a:avLst/>
          </a:prstGeom>
        </p:spPr>
        <p:txBody>
          <a:bodyPr wrap="square">
            <a:spAutoFit/>
          </a:bodyPr>
          <a:lstStyle/>
          <a:p>
            <a:r>
              <a:rPr lang="en-US" sz="1200" b="1" dirty="0">
                <a:solidFill>
                  <a:srgbClr val="0000FF"/>
                </a:solidFill>
                <a:latin typeface="Arial" panose="020B0604020202020204" pitchFamily="34" charset="0"/>
              </a:rPr>
              <a:t>EMP 2.11</a:t>
            </a:r>
            <a:endParaRPr lang="en-US" dirty="0"/>
          </a:p>
          <a:p>
            <a:pPr>
              <a:spcBef>
                <a:spcPts val="1200"/>
              </a:spcBef>
              <a:spcAft>
                <a:spcPts val="1200"/>
              </a:spcAft>
            </a:pPr>
            <a:r>
              <a:rPr lang="en-US" sz="1200" dirty="0">
                <a:solidFill>
                  <a:srgbClr val="0000FF"/>
                </a:solidFill>
                <a:latin typeface="Arial" panose="020B0604020202020204" pitchFamily="34" charset="0"/>
              </a:rPr>
              <a:t>Develop the College Cultural Center (Multicultural Center) to provide timely, relevant, and intentional programming that serves the needs of the campus community in a manner that supports antiracist work at the College and more effective support for and representation of diverse racial, ethnic, and LGBTQ+ groups in the community. Include student voices on an ongoing basis to ensure the Cultural Center fosters leadership development opportunities that support understanding and interpreting various points of view that emerge from a diverse world of peoples and cultures.</a:t>
            </a:r>
            <a:endParaRPr lang="en-US" dirty="0"/>
          </a:p>
          <a:p>
            <a:r>
              <a:rPr lang="en-US" sz="1200" b="1" dirty="0">
                <a:solidFill>
                  <a:srgbClr val="000000"/>
                </a:solidFill>
                <a:latin typeface="Arial" panose="020B0604020202020204" pitchFamily="34" charset="0"/>
              </a:rPr>
              <a:t>Challenges 2.11</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Cultural Center does not have a solidified budget.  What programs do we do and not do, how do we decide?  What if we have to turn people away?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engage students to use the space and what may they do in it?</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does it interact with other special programs on campus?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it is inclusive and celebrates the diverse cultures at Canada College.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that the impact of the Cultural Center is felt campus-wide, not just in the current space.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It is important for outside community partners to utilize the space.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that the Center has an online presence (social media/website)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Sometimes we see the goal, but connection may be lacking–or some may not even believe that bias or racism directly impacts people “here.”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create an institutional network of sustainability and continuity over time?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the Cultural Center have circles or a safe space for folks to get together and say what they are going to say,  “Do you want us to just listen or is this something different…”</a:t>
            </a:r>
          </a:p>
          <a:p>
            <a:br>
              <a:rPr lang="en-US" dirty="0"/>
            </a:br>
            <a:r>
              <a:rPr lang="en-US" sz="1200" b="1" dirty="0">
                <a:solidFill>
                  <a:srgbClr val="000000"/>
                </a:solidFill>
                <a:latin typeface="Arial" panose="020B0604020202020204" pitchFamily="34" charset="0"/>
              </a:rPr>
              <a:t>Needed 2.11</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Ensure that equity and antiracist work and work of the Cultural Center is integrated throughout the college.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the Cultural Center be open in the evening as well for our evening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First </a:t>
            </a:r>
            <a:r>
              <a:rPr lang="en-US" sz="1200" dirty="0" err="1">
                <a:solidFill>
                  <a:srgbClr val="000000"/>
                </a:solidFill>
                <a:latin typeface="Arial" panose="020B0604020202020204" pitchFamily="34" charset="0"/>
              </a:rPr>
              <a:t>wednesday</a:t>
            </a:r>
            <a:r>
              <a:rPr lang="en-US" sz="1200" dirty="0">
                <a:solidFill>
                  <a:srgbClr val="000000"/>
                </a:solidFill>
                <a:latin typeface="Arial" panose="020B0604020202020204" pitchFamily="34" charset="0"/>
              </a:rPr>
              <a:t> or something, once a month brave spaces, maybe over lunch.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Could we hold courses in the Cultural Center?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Extra credit for events and things through the cultural center and community events.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all students and professors know about Umoja.</a:t>
            </a:r>
          </a:p>
          <a:p>
            <a:br>
              <a:rPr lang="en-US" dirty="0"/>
            </a:br>
            <a:endParaRPr lang="en-US" dirty="0"/>
          </a:p>
        </p:txBody>
      </p:sp>
    </p:spTree>
    <p:extLst>
      <p:ext uri="{BB962C8B-B14F-4D97-AF65-F5344CB8AC3E}">
        <p14:creationId xmlns:p14="http://schemas.microsoft.com/office/powerpoint/2010/main" val="229456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7A507CC-CC09-4C4F-AB28-F7C21C632597}"/>
              </a:ext>
            </a:extLst>
          </p:cNvPr>
          <p:cNvGraphicFramePr>
            <a:graphicFrameLocks/>
          </p:cNvGraphicFramePr>
          <p:nvPr>
            <p:extLst>
              <p:ext uri="{D42A27DB-BD31-4B8C-83A1-F6EECF244321}">
                <p14:modId xmlns:p14="http://schemas.microsoft.com/office/powerpoint/2010/main" val="2127670168"/>
              </p:ext>
            </p:extLst>
          </p:nvPr>
        </p:nvGraphicFramePr>
        <p:xfrm>
          <a:off x="72887" y="741359"/>
          <a:ext cx="12046226" cy="5176498"/>
        </p:xfrm>
        <a:graphic>
          <a:graphicData uri="http://schemas.openxmlformats.org/drawingml/2006/table">
            <a:tbl>
              <a:tblPr firstRow="1" bandRow="1">
                <a:tableStyleId>{68D230F3-CF80-4859-8CE7-A43EE81993B5}</a:tableStyleId>
              </a:tblPr>
              <a:tblGrid>
                <a:gridCol w="12046226">
                  <a:extLst>
                    <a:ext uri="{9D8B030D-6E8A-4147-A177-3AD203B41FA5}">
                      <a16:colId xmlns:a16="http://schemas.microsoft.com/office/drawing/2014/main" val="978649721"/>
                    </a:ext>
                  </a:extLst>
                </a:gridCol>
              </a:tblGrid>
              <a:tr h="1190912">
                <a:tc>
                  <a:txBody>
                    <a:bodyPr/>
                    <a:lstStyle/>
                    <a:p>
                      <a:pPr algn="ctr"/>
                      <a:r>
                        <a:rPr lang="en-US" sz="3600" dirty="0">
                          <a:solidFill>
                            <a:schemeClr val="bg1"/>
                          </a:solidFill>
                          <a:latin typeface="+mn-lt"/>
                        </a:rPr>
                        <a:t>Proposed Top 4 EMP Priorities for 2023-24</a:t>
                      </a:r>
                    </a:p>
                  </a:txBody>
                  <a:tcPr anchor="ctr"/>
                </a:tc>
                <a:extLst>
                  <a:ext uri="{0D108BD9-81ED-4DB2-BD59-A6C34878D82A}">
                    <a16:rowId xmlns:a16="http://schemas.microsoft.com/office/drawing/2014/main" val="2887983676"/>
                  </a:ext>
                </a:extLst>
              </a:tr>
              <a:tr h="948501">
                <a:tc>
                  <a:txBody>
                    <a:bodyPr/>
                    <a:lstStyle/>
                    <a:p>
                      <a:pPr marL="342900" indent="-342900">
                        <a:buFont typeface="Arial" panose="020B0604020202020204" pitchFamily="34" charset="0"/>
                        <a:buChar char="•"/>
                      </a:pPr>
                      <a:r>
                        <a:rPr lang="en-US" sz="2800" b="0" dirty="0">
                          <a:solidFill>
                            <a:schemeClr val="bg1"/>
                          </a:solidFill>
                        </a:rPr>
                        <a:t>Create and sustain an inclusive, antiracist, and equity-minded campus culture</a:t>
                      </a:r>
                    </a:p>
                  </a:txBody>
                  <a:tcPr anchor="ctr"/>
                </a:tc>
                <a:extLst>
                  <a:ext uri="{0D108BD9-81ED-4DB2-BD59-A6C34878D82A}">
                    <a16:rowId xmlns:a16="http://schemas.microsoft.com/office/drawing/2014/main" val="2028658153"/>
                  </a:ext>
                </a:extLst>
              </a:tr>
              <a:tr h="948501">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solidFill>
                            <a:schemeClr val="bg1"/>
                          </a:solidFill>
                          <a:latin typeface="+mn-lt"/>
                        </a:rPr>
                        <a:t>Expand programs and opportunities to new community members in N. Fair Oaks, Belle Haven, and East Palo Alto, especially BIPOC communities </a:t>
                      </a:r>
                    </a:p>
                  </a:txBody>
                  <a:tcPr anchor="ctr"/>
                </a:tc>
                <a:extLst>
                  <a:ext uri="{0D108BD9-81ED-4DB2-BD59-A6C34878D82A}">
                    <a16:rowId xmlns:a16="http://schemas.microsoft.com/office/drawing/2014/main" val="3156930501"/>
                  </a:ext>
                </a:extLst>
              </a:tr>
              <a:tr h="1044292">
                <a:tc>
                  <a:txBody>
                    <a:bodyPr/>
                    <a:lstStyle/>
                    <a:p>
                      <a:pPr marL="342900" indent="-342900">
                        <a:buFont typeface="Arial" panose="020B0604020202020204" pitchFamily="34" charset="0"/>
                        <a:buChar char="•"/>
                      </a:pPr>
                      <a:r>
                        <a:rPr lang="en-US" sz="2800" b="0" dirty="0">
                          <a:solidFill>
                            <a:schemeClr val="bg1"/>
                          </a:solidFill>
                        </a:rPr>
                        <a:t>Strengthen transfer support services to increase transfers</a:t>
                      </a:r>
                    </a:p>
                  </a:txBody>
                  <a:tcPr anchor="ctr"/>
                </a:tc>
                <a:extLst>
                  <a:ext uri="{0D108BD9-81ED-4DB2-BD59-A6C34878D82A}">
                    <a16:rowId xmlns:a16="http://schemas.microsoft.com/office/drawing/2014/main" val="394712905"/>
                  </a:ext>
                </a:extLst>
              </a:tr>
              <a:tr h="1044292">
                <a:tc>
                  <a:txBody>
                    <a:bodyPr/>
                    <a:lstStyle/>
                    <a:p>
                      <a:pPr marL="342900" indent="-342900">
                        <a:buFont typeface="Arial" panose="020B0604020202020204" pitchFamily="34" charset="0"/>
                        <a:buChar char="•"/>
                      </a:pPr>
                      <a:r>
                        <a:rPr lang="en-US" sz="2800" b="0" dirty="0">
                          <a:solidFill>
                            <a:schemeClr val="bg1"/>
                          </a:solidFill>
                          <a:latin typeface="+mn-lt"/>
                        </a:rPr>
                        <a:t>Reimagine how we support students’ accessing career opportunities</a:t>
                      </a:r>
                    </a:p>
                  </a:txBody>
                  <a:tcPr anchor="ctr"/>
                </a:tc>
                <a:extLst>
                  <a:ext uri="{0D108BD9-81ED-4DB2-BD59-A6C34878D82A}">
                    <a16:rowId xmlns:a16="http://schemas.microsoft.com/office/drawing/2014/main" val="1750142108"/>
                  </a:ext>
                </a:extLst>
              </a:tr>
            </a:tbl>
          </a:graphicData>
        </a:graphic>
      </p:graphicFrame>
    </p:spTree>
    <p:extLst>
      <p:ext uri="{BB962C8B-B14F-4D97-AF65-F5344CB8AC3E}">
        <p14:creationId xmlns:p14="http://schemas.microsoft.com/office/powerpoint/2010/main" val="189061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153531-BD14-402D-B521-72FFB70912BD}"/>
              </a:ext>
            </a:extLst>
          </p:cNvPr>
          <p:cNvSpPr>
            <a:spLocks noGrp="1"/>
          </p:cNvSpPr>
          <p:nvPr>
            <p:ph type="sldNum" sz="quarter" idx="12"/>
          </p:nvPr>
        </p:nvSpPr>
        <p:spPr/>
        <p:txBody>
          <a:bodyPr/>
          <a:lstStyle/>
          <a:p>
            <a:fld id="{6CBFEEA3-8C1D-497F-9E1F-962111B3BC91}" type="slidenum">
              <a:rPr lang="en-US" smtClean="0"/>
              <a:t>20</a:t>
            </a:fld>
            <a:endParaRPr lang="en-US"/>
          </a:p>
        </p:txBody>
      </p:sp>
      <p:sp>
        <p:nvSpPr>
          <p:cNvPr id="3" name="Rectangle 2">
            <a:extLst>
              <a:ext uri="{FF2B5EF4-FFF2-40B4-BE49-F238E27FC236}">
                <a16:creationId xmlns:a16="http://schemas.microsoft.com/office/drawing/2014/main" id="{E18953FE-95CD-4798-A687-C2656A041C03}"/>
              </a:ext>
            </a:extLst>
          </p:cNvPr>
          <p:cNvSpPr/>
          <p:nvPr/>
        </p:nvSpPr>
        <p:spPr>
          <a:xfrm>
            <a:off x="247650" y="256193"/>
            <a:ext cx="11529060" cy="6601807"/>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#2: Expand programs and opportunities to new community members in N. Fair Oaks, Belle Haven, and East Palo Alto, especially BIPOC communities</a:t>
            </a:r>
            <a:endParaRPr lang="en-US" b="1" dirty="0"/>
          </a:p>
          <a:p>
            <a:br>
              <a:rPr lang="en-US" dirty="0"/>
            </a:br>
            <a:r>
              <a:rPr lang="en-US" sz="1200" b="1" dirty="0">
                <a:solidFill>
                  <a:srgbClr val="000000"/>
                </a:solidFill>
                <a:latin typeface="Arial" panose="020B0604020202020204" pitchFamily="34" charset="0"/>
              </a:rPr>
              <a:t>Challenges</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Only a few staff are actually from these communities or have familiarity with them or what the College is currently doing to serve these communities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Job Train is not that close to Belle Haven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Traffic is an obstacle and so the time classes start, even at Menlo Park, really matters.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Improve night school</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Not enough transportation for students to get to campus.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Public transportation if you leave at 6 am it takes about 1 hour and ½ to get to campus. It’s expensive to get to campus from these communities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closest High School is Menlo Atherton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Food, transportation, access to </a:t>
            </a:r>
            <a:r>
              <a:rPr lang="en-US" sz="1200" dirty="0" err="1">
                <a:solidFill>
                  <a:srgbClr val="000000"/>
                </a:solidFill>
                <a:latin typeface="Arial" panose="020B0604020202020204" pitchFamily="34" charset="0"/>
              </a:rPr>
              <a:t>wifi</a:t>
            </a:r>
            <a:r>
              <a:rPr lang="en-US" sz="1200" dirty="0">
                <a:solidFill>
                  <a:srgbClr val="000000"/>
                </a:solidFill>
                <a:latin typeface="Arial" panose="020B0604020202020204" pitchFamily="34" charset="0"/>
              </a:rPr>
              <a:t> are all challenges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Would a Redwood City location make more sense?  It’s the center of the transit network.</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work better with employers to understand what kinds of programs might be most beneficial for our community members?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lack of childcare is a big obstacle for some community members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If our transfer numbers are low, then high school students from EPA may be more likely to choose Foothill or </a:t>
            </a:r>
            <a:r>
              <a:rPr lang="en-US" sz="1200" dirty="0" err="1">
                <a:solidFill>
                  <a:srgbClr val="000000"/>
                </a:solidFill>
                <a:latin typeface="Arial" panose="020B0604020202020204" pitchFamily="34" charset="0"/>
              </a:rPr>
              <a:t>DeAnza</a:t>
            </a:r>
            <a:endParaRPr lang="en-US" sz="1200" dirty="0">
              <a:solidFill>
                <a:srgbClr val="000000"/>
              </a:solidFill>
              <a:latin typeface="Arial" panose="020B0604020202020204" pitchFamily="34" charset="0"/>
            </a:endParaRPr>
          </a:p>
          <a:p>
            <a:br>
              <a:rPr lang="en-US" dirty="0"/>
            </a:br>
            <a:r>
              <a:rPr lang="en-US" sz="1200" b="1" dirty="0">
                <a:solidFill>
                  <a:srgbClr val="000000"/>
                </a:solidFill>
                <a:latin typeface="Arial" panose="020B0604020202020204" pitchFamily="34" charset="0"/>
              </a:rPr>
              <a:t>Needed:</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Partner with the Boys and Girls club. Have space within that community for students to work from there.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a space for students to work and do their online courses. The space must have good internet.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internet and technology.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know if we’re offering programs that the students want? Vocational/professional certificate programs? Professional certificate?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offer Lyft. Can we expand it? Students have to be 18 or older, which makes it challenging for middle college students.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financially sustainable ways to get more people to campus.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Check the UC Berkeley's intervention to help with transportation (Nimsi)</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Speak with people at churches and other community centers to promote CAN and connect with the community.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Meta opened a community center. Try to partner with them to have a Cañada representation.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Contact with Meta or other partners to offer stackable certificates.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Meet with the city council to see how Cañada can better serve the Belle Haven community.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Utilize the Menlo Park center as a satellite. Not for credit classes. Collaborate with Ikea/ Target and local businesses in BH for them to get jobs so they can pursue long term goals to transfer.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Learning communities and maybe a summer bridge learning community for high school students supported by effective transportation.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Go talk to community members and employers to understand what the opportunities are.</a:t>
            </a:r>
          </a:p>
        </p:txBody>
      </p:sp>
    </p:spTree>
    <p:extLst>
      <p:ext uri="{BB962C8B-B14F-4D97-AF65-F5344CB8AC3E}">
        <p14:creationId xmlns:p14="http://schemas.microsoft.com/office/powerpoint/2010/main" val="188245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5E1351-ABC1-4C25-8EFD-F6402CE82FB0}"/>
              </a:ext>
            </a:extLst>
          </p:cNvPr>
          <p:cNvSpPr>
            <a:spLocks noGrp="1"/>
          </p:cNvSpPr>
          <p:nvPr>
            <p:ph type="sldNum" sz="quarter" idx="12"/>
          </p:nvPr>
        </p:nvSpPr>
        <p:spPr/>
        <p:txBody>
          <a:bodyPr/>
          <a:lstStyle/>
          <a:p>
            <a:fld id="{6CBFEEA3-8C1D-497F-9E1F-962111B3BC91}" type="slidenum">
              <a:rPr lang="en-US" smtClean="0"/>
              <a:t>21</a:t>
            </a:fld>
            <a:endParaRPr lang="en-US"/>
          </a:p>
        </p:txBody>
      </p:sp>
      <p:sp>
        <p:nvSpPr>
          <p:cNvPr id="3" name="Rectangle 2">
            <a:extLst>
              <a:ext uri="{FF2B5EF4-FFF2-40B4-BE49-F238E27FC236}">
                <a16:creationId xmlns:a16="http://schemas.microsoft.com/office/drawing/2014/main" id="{DA32E8D0-180A-432D-87DC-D01F122399EA}"/>
              </a:ext>
            </a:extLst>
          </p:cNvPr>
          <p:cNvSpPr/>
          <p:nvPr/>
        </p:nvSpPr>
        <p:spPr>
          <a:xfrm>
            <a:off x="552450" y="1001038"/>
            <a:ext cx="11193780" cy="5355312"/>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#3: Strengthen transfer support services to increase transfers</a:t>
            </a:r>
            <a:endParaRPr lang="en-US" b="1" dirty="0"/>
          </a:p>
          <a:p>
            <a:r>
              <a:rPr lang="en-US" sz="1200" b="1" dirty="0">
                <a:solidFill>
                  <a:srgbClr val="0000FF"/>
                </a:solidFill>
                <a:latin typeface="Arial" panose="020B0604020202020204" pitchFamily="34" charset="0"/>
              </a:rPr>
              <a:t>EMP 3.8</a:t>
            </a:r>
            <a:endParaRPr lang="en-US" dirty="0"/>
          </a:p>
          <a:p>
            <a:pPr>
              <a:spcBef>
                <a:spcPts val="1200"/>
              </a:spcBef>
              <a:spcAft>
                <a:spcPts val="1200"/>
              </a:spcAft>
            </a:pPr>
            <a:r>
              <a:rPr lang="en-US" sz="1200" dirty="0">
                <a:solidFill>
                  <a:srgbClr val="0000FF"/>
                </a:solidFill>
                <a:latin typeface="Arial" panose="020B0604020202020204" pitchFamily="34" charset="0"/>
              </a:rPr>
              <a:t>Strengthen transfer support services by, (1) building University pathways and expanding the University Center, (2) increasing by 35% the number of Cañada College transfer-seeking students who achieve transfer readiness and the number of students who apply to a 4-year University ­­­between 2022 and 2027 (adjusted for enrollment fluctuations) and, (3) reduce the transfer equity gap for low-income, first generation, and Black, Indigenous, and People of Color (BIPOC) students.  </a:t>
            </a:r>
            <a:endParaRPr lang="en-US" dirty="0"/>
          </a:p>
          <a:p>
            <a:r>
              <a:rPr lang="en-US" sz="1200" b="1" dirty="0">
                <a:solidFill>
                  <a:srgbClr val="000000"/>
                </a:solidFill>
                <a:latin typeface="Arial" panose="020B0604020202020204" pitchFamily="34" charset="0"/>
              </a:rPr>
              <a:t>Needed 3.8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Multiple Transfer Fairs to include schools other than UCs and CSUs.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Have university transfer representatives on campus.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Streamlining the transfer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Take advantage of Transfer agreements and bring more university partnerships.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Guided Pathway and embedded counseling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students support groups- peer to peer support-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Invest more in more proactive counseling with dedicated counselors.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Invite Gonzalo to the community breakfast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 Invite Gonzalo to meet with instructional deans.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Marketing’s “What’s Happening at Cañada Event Calendar” can start populating transfer deadlines.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add evening hours for the Transfer Center?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all even know about the transfer process?  How can we improve what we all know about it? Faculty could help carry the message if we give it to them</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Financial Aid office could partner more with our main transfer partner students to ensure hand holding in the financial aid process. Let’s do this ASAP within our Living the Promise partners:  East Bay, SF State.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address the equity gap in transfer for Hispanic students.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help use LAEP funds to support Latinx transfer students? Can we create on campus jobs?  In IT?  Chem Labs? Facilities?  Maybe we need to be at our own job fair!!!?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Package SEPs with the LAEP programs…make it a default…especially for Latino male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all help students write their PIQs?</a:t>
            </a:r>
            <a:endParaRPr lang="en-US" sz="13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Give a transfer presentation during October flex</a:t>
            </a:r>
          </a:p>
        </p:txBody>
      </p:sp>
    </p:spTree>
    <p:extLst>
      <p:ext uri="{BB962C8B-B14F-4D97-AF65-F5344CB8AC3E}">
        <p14:creationId xmlns:p14="http://schemas.microsoft.com/office/powerpoint/2010/main" val="435359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13F8B1-0155-4377-A8E6-5628BE6F26A9}"/>
              </a:ext>
            </a:extLst>
          </p:cNvPr>
          <p:cNvSpPr>
            <a:spLocks noGrp="1"/>
          </p:cNvSpPr>
          <p:nvPr>
            <p:ph type="sldNum" sz="quarter" idx="12"/>
          </p:nvPr>
        </p:nvSpPr>
        <p:spPr/>
        <p:txBody>
          <a:bodyPr/>
          <a:lstStyle/>
          <a:p>
            <a:fld id="{6CBFEEA3-8C1D-497F-9E1F-962111B3BC91}" type="slidenum">
              <a:rPr lang="en-US" smtClean="0"/>
              <a:t>22</a:t>
            </a:fld>
            <a:endParaRPr lang="en-US"/>
          </a:p>
        </p:txBody>
      </p:sp>
      <p:sp>
        <p:nvSpPr>
          <p:cNvPr id="3" name="Rectangle 2">
            <a:extLst>
              <a:ext uri="{FF2B5EF4-FFF2-40B4-BE49-F238E27FC236}">
                <a16:creationId xmlns:a16="http://schemas.microsoft.com/office/drawing/2014/main" id="{70E532AF-154D-488E-8118-81B93532C57F}"/>
              </a:ext>
            </a:extLst>
          </p:cNvPr>
          <p:cNvSpPr/>
          <p:nvPr/>
        </p:nvSpPr>
        <p:spPr>
          <a:xfrm>
            <a:off x="586740" y="1296130"/>
            <a:ext cx="11193780" cy="387798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#3: Strengthen transfer support services to increase transfers</a:t>
            </a:r>
            <a:endParaRPr lang="en-US" b="1" dirty="0"/>
          </a:p>
          <a:p>
            <a:r>
              <a:rPr lang="en-US" sz="1200" b="1" dirty="0">
                <a:solidFill>
                  <a:srgbClr val="0000FF"/>
                </a:solidFill>
                <a:latin typeface="Arial" panose="020B0604020202020204" pitchFamily="34" charset="0"/>
              </a:rPr>
              <a:t>EMP 3.8</a:t>
            </a:r>
            <a:endParaRPr lang="en-US" dirty="0"/>
          </a:p>
          <a:p>
            <a:pPr>
              <a:spcBef>
                <a:spcPts val="1200"/>
              </a:spcBef>
              <a:spcAft>
                <a:spcPts val="1200"/>
              </a:spcAft>
            </a:pPr>
            <a:r>
              <a:rPr lang="en-US" sz="1200" dirty="0">
                <a:solidFill>
                  <a:srgbClr val="0000FF"/>
                </a:solidFill>
                <a:latin typeface="Arial" panose="020B0604020202020204" pitchFamily="34" charset="0"/>
              </a:rPr>
              <a:t>Strengthen transfer support services by, (1) building University pathways and expanding the University Center, (2) increasing by 35% the number of Cañada College transfer-seeking students who achieve transfer readiness and the number of students who apply to a 4-year University ­­­between 2022 and 2027 (adjusted for enrollment fluctuations) and, (3) reduce the transfer equity gap for low-income, first generation, and Black, Indigenous, and People of Color (BIPOC) students.  </a:t>
            </a:r>
            <a:endParaRPr lang="en-US" dirty="0"/>
          </a:p>
          <a:p>
            <a:r>
              <a:rPr lang="en-US" sz="1200" b="1" dirty="0">
                <a:solidFill>
                  <a:srgbClr val="000000"/>
                </a:solidFill>
                <a:latin typeface="Arial" panose="020B0604020202020204" pitchFamily="34" charset="0"/>
              </a:rPr>
              <a:t>Challenges 3.8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Changes to IGETC, program plans, ADT mandate:  All these changes bring a lot of complexities to staff and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Transfer process is intimidating, demoralizing and challenging for students, especially if students end up taking unnecessary courses.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Transferring is such a complicated process, how can we better support students in understanding the process and deadlines?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 students experience inconsistent advice from general counselors.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What are we offering for undecided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 many new pathway programs- dual admissions and CSU pathway programs, how do we make that more visible?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get data about what dual admissions students we have on our campus?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promote this program?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What about non- recent high school grads?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Handbook for first generation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partner with instructional faculty? </a:t>
            </a:r>
          </a:p>
          <a:p>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80598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47721F-F848-4E63-9255-88CD420DDC9C}"/>
              </a:ext>
            </a:extLst>
          </p:cNvPr>
          <p:cNvSpPr>
            <a:spLocks noGrp="1"/>
          </p:cNvSpPr>
          <p:nvPr>
            <p:ph type="sldNum" sz="quarter" idx="12"/>
          </p:nvPr>
        </p:nvSpPr>
        <p:spPr/>
        <p:txBody>
          <a:bodyPr/>
          <a:lstStyle/>
          <a:p>
            <a:fld id="{6CBFEEA3-8C1D-497F-9E1F-962111B3BC91}" type="slidenum">
              <a:rPr lang="en-US" smtClean="0"/>
              <a:t>23</a:t>
            </a:fld>
            <a:endParaRPr lang="en-US"/>
          </a:p>
        </p:txBody>
      </p:sp>
      <p:sp>
        <p:nvSpPr>
          <p:cNvPr id="3" name="Rectangle 2">
            <a:extLst>
              <a:ext uri="{FF2B5EF4-FFF2-40B4-BE49-F238E27FC236}">
                <a16:creationId xmlns:a16="http://schemas.microsoft.com/office/drawing/2014/main" id="{1FE9AF2F-6AE9-4394-850C-7E424C3DB5FF}"/>
              </a:ext>
            </a:extLst>
          </p:cNvPr>
          <p:cNvSpPr/>
          <p:nvPr/>
        </p:nvSpPr>
        <p:spPr>
          <a:xfrm>
            <a:off x="434340" y="227390"/>
            <a:ext cx="11323320" cy="649408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#4: Reimagine how we support students’ accessing career opportunities</a:t>
            </a:r>
            <a:endParaRPr lang="en-US" b="1" dirty="0"/>
          </a:p>
          <a:p>
            <a:pPr>
              <a:spcBef>
                <a:spcPts val="1200"/>
              </a:spcBef>
              <a:spcAft>
                <a:spcPts val="1200"/>
              </a:spcAft>
            </a:pPr>
            <a:r>
              <a:rPr lang="en-US" sz="1200" b="1" dirty="0">
                <a:solidFill>
                  <a:srgbClr val="0000FF"/>
                </a:solidFill>
                <a:latin typeface="Arial" panose="020B0604020202020204" pitchFamily="34" charset="0"/>
              </a:rPr>
              <a:t>EMP 3.10   </a:t>
            </a:r>
            <a:endParaRPr lang="en-US" dirty="0"/>
          </a:p>
          <a:p>
            <a:pPr>
              <a:spcBef>
                <a:spcPts val="1200"/>
              </a:spcBef>
              <a:spcAft>
                <a:spcPts val="1200"/>
              </a:spcAft>
            </a:pPr>
            <a:r>
              <a:rPr lang="en-US" sz="1200" dirty="0">
                <a:solidFill>
                  <a:srgbClr val="0000FF"/>
                </a:solidFill>
                <a:latin typeface="Arial" panose="020B0604020202020204" pitchFamily="34" charset="0"/>
              </a:rPr>
              <a:t>Centralize and coordinate College relationships with community and employer partners in order to expand and improve college partnerships with employers, community organizations, high schools in a manner that scales opportunities for students and improves the community-serving brand of the College and supports our educational mission.</a:t>
            </a:r>
            <a:endParaRPr lang="en-US" dirty="0"/>
          </a:p>
          <a:p>
            <a:r>
              <a:rPr lang="en-US" sz="1200" b="1" dirty="0">
                <a:solidFill>
                  <a:srgbClr val="000000"/>
                </a:solidFill>
                <a:latin typeface="Arial" panose="020B0604020202020204" pitchFamily="34" charset="0"/>
              </a:rPr>
              <a:t>Challenges 3.10</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Our two apprenticeship programs will help us learn how to do this better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better coordinate employer relationships and leverage them to greater impact (into the students’ experience) - we need a vision!  What could this look like?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More expertise to Career centers to support undocumented and immigrant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and develop connections to industry–with intention and direct hand-off.</a:t>
            </a:r>
            <a:r>
              <a:rPr lang="en-US" sz="1200" dirty="0">
                <a:solidFill>
                  <a:srgbClr val="0000FF"/>
                </a:solidFill>
                <a:latin typeface="Arial" panose="020B0604020202020204" pitchFamily="34" charset="0"/>
              </a:rPr>
              <a:t> </a:t>
            </a:r>
            <a:endParaRPr lang="en-US" sz="12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engage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Challenge CRER 137 may not be included in the </a:t>
            </a:r>
            <a:r>
              <a:rPr lang="en-US" sz="1200" dirty="0" err="1">
                <a:solidFill>
                  <a:srgbClr val="000000"/>
                </a:solidFill>
                <a:latin typeface="Arial" panose="020B0604020202020204" pitchFamily="34" charset="0"/>
              </a:rPr>
              <a:t>CalGETC</a:t>
            </a:r>
            <a:r>
              <a:rPr lang="en-US" sz="1200" dirty="0">
                <a:solidFill>
                  <a:srgbClr val="000000"/>
                </a:solidFill>
                <a:latin typeface="Arial" panose="020B0604020202020204" pitchFamily="34" charset="0"/>
              </a:rPr>
              <a:t> pattern….</a:t>
            </a:r>
          </a:p>
          <a:p>
            <a:pPr marL="171450" indent="-171450" fontAlgn="base">
              <a:buFont typeface="Arial" panose="020B0604020202020204" pitchFamily="34" charset="0"/>
              <a:buChar char="•"/>
            </a:pPr>
            <a:r>
              <a:rPr lang="en-US" sz="1200" dirty="0" err="1">
                <a:solidFill>
                  <a:srgbClr val="000000"/>
                </a:solidFill>
                <a:latin typeface="Arial" panose="020B0604020202020204" pitchFamily="34" charset="0"/>
              </a:rPr>
              <a:t>MyMajors</a:t>
            </a:r>
            <a:r>
              <a:rPr lang="en-US" sz="1200" dirty="0">
                <a:solidFill>
                  <a:srgbClr val="000000"/>
                </a:solidFill>
                <a:latin typeface="Arial" panose="020B0604020202020204" pitchFamily="34" charset="0"/>
              </a:rPr>
              <a:t> implementation…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more staffing, space, sustainability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Promote from within and retain institutional knowledge.</a:t>
            </a:r>
          </a:p>
          <a:p>
            <a:br>
              <a:rPr lang="en-US" dirty="0"/>
            </a:br>
            <a:r>
              <a:rPr lang="en-US" sz="1200" b="1" dirty="0">
                <a:solidFill>
                  <a:srgbClr val="000000"/>
                </a:solidFill>
                <a:latin typeface="Arial" panose="020B0604020202020204" pitchFamily="34" charset="0"/>
              </a:rPr>
              <a:t>Needed 3.10 </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Encourage students to use program mapper.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Explore data to identify patterns of success for transfer and all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be inclusive–consider undocumented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eliminate hierarchies between career and transfer?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Every single Umoja student is a transfer student.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partner with our programs?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package career and transfer planning into some kind of umbrella set of messages about “what will happen next”? Maybe:  “Cañada Next”?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Set up job site visits/industry visits like university visits.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ask students better questions to help understand their goals (not what do you want to do, but what do you want your life to look like?)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Define what success in the area of career looks like?  What metrics will we use?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leverage ourselves (administrators, faculty, staff) to serve as career mentors or role models?</a:t>
            </a:r>
            <a:r>
              <a:rPr lang="en-US" sz="700" dirty="0">
                <a:solidFill>
                  <a:srgbClr val="000000"/>
                </a:solidFill>
                <a:latin typeface="Arial" panose="020B0604020202020204" pitchFamily="34" charset="0"/>
              </a:rPr>
              <a:t>  </a:t>
            </a:r>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07846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8067AE-FAC4-4FC9-A319-07466A1B7165}"/>
              </a:ext>
            </a:extLst>
          </p:cNvPr>
          <p:cNvSpPr>
            <a:spLocks noGrp="1"/>
          </p:cNvSpPr>
          <p:nvPr>
            <p:ph type="title"/>
          </p:nvPr>
        </p:nvSpPr>
        <p:spPr/>
        <p:txBody>
          <a:bodyPr>
            <a:normAutofit fontScale="90000"/>
          </a:bodyPr>
          <a:lstStyle/>
          <a:p>
            <a:r>
              <a:rPr lang="en-US" dirty="0"/>
              <a:t>All materials, slides, and notes from the College Leadership Retreat on August 10, 2023 are available at:</a:t>
            </a:r>
          </a:p>
        </p:txBody>
      </p:sp>
      <p:sp>
        <p:nvSpPr>
          <p:cNvPr id="4" name="Text Placeholder 3">
            <a:extLst>
              <a:ext uri="{FF2B5EF4-FFF2-40B4-BE49-F238E27FC236}">
                <a16:creationId xmlns:a16="http://schemas.microsoft.com/office/drawing/2014/main" id="{0B090C79-4B59-47D6-A102-3CBA6C08DD8F}"/>
              </a:ext>
            </a:extLst>
          </p:cNvPr>
          <p:cNvSpPr>
            <a:spLocks noGrp="1"/>
          </p:cNvSpPr>
          <p:nvPr>
            <p:ph type="body" idx="1"/>
          </p:nvPr>
        </p:nvSpPr>
        <p:spPr/>
        <p:txBody>
          <a:bodyPr/>
          <a:lstStyle/>
          <a:p>
            <a:r>
              <a:rPr lang="en-US" dirty="0">
                <a:hlinkClick r:id="rId2"/>
              </a:rPr>
              <a:t>https://canadacollege.edu/plans/leadership-retreat.php</a:t>
            </a:r>
            <a:endParaRPr lang="en-US" dirty="0"/>
          </a:p>
          <a:p>
            <a:endParaRPr lang="en-US" dirty="0"/>
          </a:p>
        </p:txBody>
      </p:sp>
      <p:sp>
        <p:nvSpPr>
          <p:cNvPr id="2" name="Slide Number Placeholder 1">
            <a:extLst>
              <a:ext uri="{FF2B5EF4-FFF2-40B4-BE49-F238E27FC236}">
                <a16:creationId xmlns:a16="http://schemas.microsoft.com/office/drawing/2014/main" id="{BBDA7604-80D1-4CC2-AD42-D94D04861D0A}"/>
              </a:ext>
            </a:extLst>
          </p:cNvPr>
          <p:cNvSpPr>
            <a:spLocks noGrp="1"/>
          </p:cNvSpPr>
          <p:nvPr>
            <p:ph type="sldNum" sz="quarter" idx="12"/>
          </p:nvPr>
        </p:nvSpPr>
        <p:spPr/>
        <p:txBody>
          <a:bodyPr/>
          <a:lstStyle/>
          <a:p>
            <a:fld id="{6CBFEEA3-8C1D-497F-9E1F-962111B3BC91}" type="slidenum">
              <a:rPr lang="en-US" smtClean="0"/>
              <a:t>24</a:t>
            </a:fld>
            <a:endParaRPr lang="en-US"/>
          </a:p>
        </p:txBody>
      </p:sp>
    </p:spTree>
    <p:extLst>
      <p:ext uri="{BB962C8B-B14F-4D97-AF65-F5344CB8AC3E}">
        <p14:creationId xmlns:p14="http://schemas.microsoft.com/office/powerpoint/2010/main" val="301238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D8F423-FDE7-4663-A21F-52307C6DC0E5}"/>
              </a:ext>
            </a:extLst>
          </p:cNvPr>
          <p:cNvSpPr>
            <a:spLocks noGrp="1"/>
          </p:cNvSpPr>
          <p:nvPr>
            <p:ph type="title"/>
          </p:nvPr>
        </p:nvSpPr>
        <p:spPr>
          <a:xfrm>
            <a:off x="621792" y="1161288"/>
            <a:ext cx="3602736" cy="4526280"/>
          </a:xfrm>
        </p:spPr>
        <p:txBody>
          <a:bodyPr>
            <a:normAutofit/>
          </a:bodyPr>
          <a:lstStyle/>
          <a:p>
            <a:r>
              <a:rPr lang="en-US" sz="4000" b="1" u="sng" dirty="0"/>
              <a:t>Priority #1:</a:t>
            </a:r>
            <a:r>
              <a:rPr lang="en-US" sz="4000" b="1" dirty="0"/>
              <a:t> </a:t>
            </a:r>
            <a:br>
              <a:rPr lang="en-US" sz="4000" b="1" dirty="0"/>
            </a:br>
            <a:r>
              <a:rPr lang="en-US" sz="4000" b="1" dirty="0"/>
              <a:t>Create and sustain an inclusive, antiracist, and equity-minded campus culture</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F85E44E-5F80-4CD5-81BB-C80BE1A33677}"/>
              </a:ext>
            </a:extLst>
          </p:cNvPr>
          <p:cNvSpPr>
            <a:spLocks noGrp="1"/>
          </p:cNvSpPr>
          <p:nvPr>
            <p:ph idx="1"/>
          </p:nvPr>
        </p:nvSpPr>
        <p:spPr>
          <a:xfrm>
            <a:off x="5434149" y="932688"/>
            <a:ext cx="5916603" cy="5871854"/>
          </a:xfrm>
        </p:spPr>
        <p:txBody>
          <a:bodyPr vert="horz" lIns="91440" tIns="45720" rIns="91440" bIns="45720" rtlCol="0" anchor="ctr">
            <a:normAutofit/>
          </a:bodyPr>
          <a:lstStyle/>
          <a:p>
            <a:pPr marL="457200" lvl="1" indent="0">
              <a:spcBef>
                <a:spcPts val="0"/>
              </a:spcBef>
              <a:buNone/>
              <a:defRPr/>
            </a:pPr>
            <a:r>
              <a:rPr lang="en-US" b="1" dirty="0"/>
              <a:t>EMP</a:t>
            </a:r>
            <a:r>
              <a:rPr lang="en-US" b="1" dirty="0">
                <a:latin typeface="+mn-lt"/>
              </a:rPr>
              <a:t> Objectives</a:t>
            </a:r>
            <a:r>
              <a:rPr lang="en-US" b="1" dirty="0"/>
              <a:t> for 2023-24</a:t>
            </a:r>
            <a:endParaRPr lang="en-US" b="1" dirty="0">
              <a:latin typeface="+mn-lt"/>
            </a:endParaRPr>
          </a:p>
          <a:p>
            <a:pPr marL="457200" lvl="1" indent="0">
              <a:spcBef>
                <a:spcPts val="0"/>
              </a:spcBef>
              <a:buNone/>
              <a:defRPr/>
            </a:pPr>
            <a:endParaRPr lang="en-US" b="1" dirty="0"/>
          </a:p>
          <a:p>
            <a:pPr marL="1141413" lvl="1" indent="-684213">
              <a:spcBef>
                <a:spcPts val="0"/>
              </a:spcBef>
              <a:buNone/>
              <a:tabLst>
                <a:tab pos="1254125" algn="l"/>
              </a:tabLst>
              <a:defRPr/>
            </a:pPr>
            <a:r>
              <a:rPr lang="en-US" dirty="0">
                <a:latin typeface="+mn-lt"/>
              </a:rPr>
              <a:t>2.8</a:t>
            </a:r>
            <a:r>
              <a:rPr lang="en-US" dirty="0"/>
              <a:t>   </a:t>
            </a:r>
            <a:r>
              <a:rPr lang="en-US" dirty="0">
                <a:latin typeface="+mn-lt"/>
              </a:rPr>
              <a:t> Provide regular professional development that includes implicit bias and antiracism training every 2 years to all employees</a:t>
            </a:r>
            <a:endParaRPr lang="en-US" dirty="0">
              <a:latin typeface="+mn-lt"/>
              <a:cs typeface="Calibri"/>
            </a:endParaRPr>
          </a:p>
          <a:p>
            <a:pPr marL="1141413" lvl="1" indent="-684213">
              <a:spcBef>
                <a:spcPts val="0"/>
              </a:spcBef>
              <a:buNone/>
              <a:tabLst>
                <a:tab pos="1254125" algn="l"/>
              </a:tabLst>
              <a:defRPr/>
            </a:pPr>
            <a:r>
              <a:rPr lang="en-US" dirty="0">
                <a:latin typeface="+mn-lt"/>
              </a:rPr>
              <a:t>2.9</a:t>
            </a:r>
            <a:r>
              <a:rPr lang="en-US" dirty="0"/>
              <a:t>   </a:t>
            </a:r>
            <a:r>
              <a:rPr lang="en-US" dirty="0">
                <a:latin typeface="+mn-lt"/>
              </a:rPr>
              <a:t> Implement a campus-wide bias incident reporting system</a:t>
            </a:r>
            <a:endParaRPr lang="en-US" dirty="0">
              <a:latin typeface="+mn-lt"/>
              <a:cs typeface="Calibri"/>
            </a:endParaRPr>
          </a:p>
          <a:p>
            <a:pPr marL="1141413" lvl="1" indent="-684213">
              <a:spcBef>
                <a:spcPts val="0"/>
              </a:spcBef>
              <a:buNone/>
              <a:tabLst>
                <a:tab pos="1254125" algn="l"/>
              </a:tabLst>
              <a:defRPr/>
            </a:pPr>
            <a:r>
              <a:rPr lang="en-US" dirty="0">
                <a:latin typeface="+mn-lt"/>
              </a:rPr>
              <a:t>2.10 Reimagine and transform college participatory governance processes and structures to address equity and antiracism in all integrated planning and resource allocation decisions</a:t>
            </a:r>
            <a:endParaRPr lang="en-US" dirty="0">
              <a:latin typeface="+mn-lt"/>
              <a:cs typeface="Calibri"/>
            </a:endParaRPr>
          </a:p>
          <a:p>
            <a:pPr marL="1141413" lvl="1" indent="-684213">
              <a:spcBef>
                <a:spcPts val="0"/>
              </a:spcBef>
              <a:buNone/>
              <a:tabLst>
                <a:tab pos="1254125" algn="l"/>
              </a:tabLst>
              <a:defRPr/>
            </a:pPr>
            <a:r>
              <a:rPr lang="en-US" dirty="0">
                <a:latin typeface="+mn-lt"/>
              </a:rPr>
              <a:t>2.11 Develop the College Cultural Center (carry forward from last year)</a:t>
            </a:r>
            <a:endParaRPr lang="en-US" dirty="0">
              <a:latin typeface="+mn-lt"/>
              <a:cs typeface="Calibri"/>
            </a:endParaRPr>
          </a:p>
          <a:p>
            <a:pPr marL="0" indent="0">
              <a:buNone/>
            </a:pPr>
            <a:endParaRPr lang="en-US" sz="2400" dirty="0"/>
          </a:p>
        </p:txBody>
      </p:sp>
      <p:sp>
        <p:nvSpPr>
          <p:cNvPr id="4" name="Slide Number Placeholder 3">
            <a:extLst>
              <a:ext uri="{FF2B5EF4-FFF2-40B4-BE49-F238E27FC236}">
                <a16:creationId xmlns:a16="http://schemas.microsoft.com/office/drawing/2014/main" id="{C5D56415-14A4-4736-A907-0E337874AE0F}"/>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269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165294"/>
            <a:ext cx="10515600" cy="928688"/>
          </a:xfrm>
        </p:spPr>
        <p:txBody>
          <a:bodyPr>
            <a:normAutofit/>
          </a:bodyPr>
          <a:lstStyle/>
          <a:p>
            <a:r>
              <a:rPr lang="en-US" sz="3200" dirty="0">
                <a:latin typeface="+mn-lt"/>
              </a:rPr>
              <a:t>Who will do what on EMP 2.8?</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093982"/>
            <a:ext cx="10515600" cy="4764018"/>
          </a:xfrm>
        </p:spPr>
        <p:txBody>
          <a:bodyPr>
            <a:normAutofit fontScale="70000" lnSpcReduction="20000"/>
          </a:bodyPr>
          <a:lstStyle/>
          <a:p>
            <a:pPr marL="0" indent="0">
              <a:lnSpc>
                <a:spcPct val="120000"/>
              </a:lnSpc>
              <a:buNone/>
            </a:pPr>
            <a:r>
              <a:rPr lang="en-US" b="1" dirty="0"/>
              <a:t>Work Group Lead: </a:t>
            </a:r>
            <a:r>
              <a:rPr lang="en-US" dirty="0"/>
              <a:t>Dean Anniqua Rana</a:t>
            </a:r>
            <a:endParaRPr lang="en-US" b="1" dirty="0"/>
          </a:p>
          <a:p>
            <a:pPr marL="0" indent="0">
              <a:lnSpc>
                <a:spcPct val="120000"/>
              </a:lnSpc>
              <a:buNone/>
            </a:pPr>
            <a:endParaRPr lang="en-US" dirty="0"/>
          </a:p>
          <a:p>
            <a:pPr marL="0" indent="0">
              <a:lnSpc>
                <a:spcPct val="120000"/>
              </a:lnSpc>
              <a:buNone/>
            </a:pPr>
            <a:r>
              <a:rPr lang="en-US" b="1" dirty="0"/>
              <a:t>Work Group Members (open to all): </a:t>
            </a:r>
            <a:r>
              <a:rPr lang="en-US" dirty="0"/>
              <a:t>PDPC, Prof. Ellen Young, Prof. Lezlee Ware, EAPC Tri-Chair, Krystal Martinez and/or their representatives, Prof. Ray Lapuz (FLP), Roz Young (Classified lead for PDPC), and invite others so all constituencies are represented. Consider District HR PD as well (especially the IDEAL program).</a:t>
            </a:r>
          </a:p>
          <a:p>
            <a:pPr marL="0" indent="0">
              <a:lnSpc>
                <a:spcPct val="120000"/>
              </a:lnSpc>
              <a:buNone/>
            </a:pPr>
            <a:endParaRPr lang="en-US" dirty="0"/>
          </a:p>
          <a:p>
            <a:pPr marL="0" indent="0">
              <a:lnSpc>
                <a:spcPct val="120000"/>
              </a:lnSpc>
              <a:buNone/>
            </a:pPr>
            <a:r>
              <a:rPr lang="en-US" b="1" dirty="0"/>
              <a:t>Desired Outcome:  </a:t>
            </a:r>
            <a:r>
              <a:rPr lang="en-US" dirty="0"/>
              <a:t>Contribute to the draft college-wide professional development plan and recommendations with a focus on social justice and antiracism.</a:t>
            </a:r>
          </a:p>
          <a:p>
            <a:pPr marL="0" indent="0">
              <a:lnSpc>
                <a:spcPct val="120000"/>
              </a:lnSpc>
              <a:buNone/>
            </a:pPr>
            <a:endParaRPr lang="en-US" dirty="0"/>
          </a:p>
          <a:p>
            <a:pPr marL="0" indent="0">
              <a:lnSpc>
                <a:spcPct val="120000"/>
              </a:lnSpc>
              <a:buNone/>
            </a:pPr>
            <a:r>
              <a:rPr lang="en-US" b="1" dirty="0"/>
              <a:t>Timing: </a:t>
            </a:r>
            <a:r>
              <a:rPr lang="en-US" dirty="0"/>
              <a:t>Initial recommendations to PBC before the end of the Fall 2023 term.  PDPC to prepare and present a draft College and Professional Development no later than Spring 2024.</a:t>
            </a:r>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4</a:t>
            </a:fld>
            <a:endParaRPr lang="en-US"/>
          </a:p>
        </p:txBody>
      </p:sp>
      <p:sp>
        <p:nvSpPr>
          <p:cNvPr id="5" name="Title 1">
            <a:extLst>
              <a:ext uri="{FF2B5EF4-FFF2-40B4-BE49-F238E27FC236}">
                <a16:creationId xmlns:a16="http://schemas.microsoft.com/office/drawing/2014/main" id="{2486896E-9CE7-45FD-96B9-6244BD6607BE}"/>
              </a:ext>
            </a:extLst>
          </p:cNvPr>
          <p:cNvSpPr txBox="1">
            <a:spLocks/>
          </p:cNvSpPr>
          <p:nvPr/>
        </p:nvSpPr>
        <p:spPr>
          <a:xfrm>
            <a:off x="308655" y="136525"/>
            <a:ext cx="11747274"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7525" indent="-457200"/>
            <a:r>
              <a:rPr lang="en-US" sz="2000" b="1" dirty="0">
                <a:solidFill>
                  <a:srgbClr val="006342"/>
                </a:solidFill>
                <a:latin typeface="+mn-lt"/>
              </a:rPr>
              <a:t>2.8</a:t>
            </a:r>
            <a:r>
              <a:rPr lang="en-US" sz="2000" b="1" dirty="0">
                <a:latin typeface="+mn-lt"/>
              </a:rPr>
              <a:t>  </a:t>
            </a:r>
            <a:r>
              <a:rPr lang="en-US" sz="2000" b="1" i="1" dirty="0">
                <a:solidFill>
                  <a:srgbClr val="006342"/>
                </a:solidFill>
                <a:latin typeface="+mn-lt"/>
              </a:rPr>
              <a:t>Provide regular, accessible, planned and intentional professional development opportunities (including implicit bias and antiracism training every two years) to all employees that sustains their personal growth and professional development over the course of employees’ careers.</a:t>
            </a:r>
            <a:endParaRPr lang="en-US" sz="3600" b="1" i="1" dirty="0">
              <a:solidFill>
                <a:srgbClr val="006342"/>
              </a:solidFill>
              <a:latin typeface="+mn-lt"/>
              <a:cs typeface="Calibri"/>
            </a:endParaRPr>
          </a:p>
        </p:txBody>
      </p:sp>
    </p:spTree>
    <p:extLst>
      <p:ext uri="{BB962C8B-B14F-4D97-AF65-F5344CB8AC3E}">
        <p14:creationId xmlns:p14="http://schemas.microsoft.com/office/powerpoint/2010/main" val="306908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370137"/>
            <a:ext cx="10515600" cy="4351338"/>
          </a:xfrm>
        </p:spPr>
        <p:txBody>
          <a:bodyPr/>
          <a:lstStyle/>
          <a:p>
            <a:pPr marL="0" indent="0">
              <a:lnSpc>
                <a:spcPct val="100000"/>
              </a:lnSpc>
              <a:buNone/>
            </a:pPr>
            <a:r>
              <a:rPr lang="en-US" b="1" dirty="0"/>
              <a:t>Leads: </a:t>
            </a:r>
            <a:r>
              <a:rPr lang="en-US" dirty="0"/>
              <a:t>Dr. Kealoha, Dean Hartman; and Mwanaisha Sims and Dr. </a:t>
            </a:r>
            <a:r>
              <a:rPr lang="en-US" dirty="0" err="1"/>
              <a:t>O’KenZoe</a:t>
            </a:r>
            <a:r>
              <a:rPr lang="en-US" dirty="0"/>
              <a:t> Selassie-</a:t>
            </a:r>
            <a:r>
              <a:rPr lang="en-US" dirty="0" err="1"/>
              <a:t>Okpe</a:t>
            </a:r>
            <a:r>
              <a:rPr lang="en-US" dirty="0"/>
              <a:t> (District)</a:t>
            </a:r>
          </a:p>
          <a:p>
            <a:pPr marL="0" indent="0">
              <a:lnSpc>
                <a:spcPct val="100000"/>
              </a:lnSpc>
              <a:buNone/>
            </a:pPr>
            <a:endParaRPr lang="en-US" dirty="0"/>
          </a:p>
          <a:p>
            <a:pPr marL="0" indent="0">
              <a:lnSpc>
                <a:spcPct val="100000"/>
              </a:lnSpc>
              <a:buNone/>
            </a:pPr>
            <a:r>
              <a:rPr lang="en-US" b="1" dirty="0"/>
              <a:t>Desired Outcomes: </a:t>
            </a:r>
            <a:r>
              <a:rPr lang="en-US" dirty="0"/>
              <a:t>Recommendations for implementation to EAPC and PBC</a:t>
            </a:r>
          </a:p>
          <a:p>
            <a:pPr marL="0" indent="0">
              <a:lnSpc>
                <a:spcPct val="100000"/>
              </a:lnSpc>
              <a:buNone/>
            </a:pPr>
            <a:endParaRPr lang="en-US" dirty="0"/>
          </a:p>
          <a:p>
            <a:pPr marL="0" indent="0">
              <a:lnSpc>
                <a:spcPct val="100000"/>
              </a:lnSpc>
              <a:buNone/>
            </a:pPr>
            <a:r>
              <a:rPr lang="en-US" b="1" dirty="0"/>
              <a:t>Timing: </a:t>
            </a:r>
            <a:r>
              <a:rPr lang="en-US" dirty="0"/>
              <a:t>Action items to EAPC and PBC in September, 2023 regarding recommended next steps</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5</a:t>
            </a:fld>
            <a:endParaRPr lang="en-US"/>
          </a:p>
        </p:txBody>
      </p:sp>
      <p:sp>
        <p:nvSpPr>
          <p:cNvPr id="10" name="Title 7">
            <a:extLst>
              <a:ext uri="{FF2B5EF4-FFF2-40B4-BE49-F238E27FC236}">
                <a16:creationId xmlns:a16="http://schemas.microsoft.com/office/drawing/2014/main" id="{424499F8-8F63-4B06-9EEE-E3D84B143402}"/>
              </a:ext>
            </a:extLst>
          </p:cNvPr>
          <p:cNvSpPr>
            <a:spLocks noGrp="1"/>
          </p:cNvSpPr>
          <p:nvPr>
            <p:ph type="title"/>
          </p:nvPr>
        </p:nvSpPr>
        <p:spPr>
          <a:xfrm>
            <a:off x="838200" y="1355794"/>
            <a:ext cx="10515600" cy="928688"/>
          </a:xfrm>
        </p:spPr>
        <p:txBody>
          <a:bodyPr>
            <a:normAutofit/>
          </a:bodyPr>
          <a:lstStyle/>
          <a:p>
            <a:r>
              <a:rPr lang="en-US" sz="3200" dirty="0">
                <a:latin typeface="+mn-lt"/>
              </a:rPr>
              <a:t>Who will do what on EMP 2.9?</a:t>
            </a:r>
          </a:p>
        </p:txBody>
      </p:sp>
      <p:sp>
        <p:nvSpPr>
          <p:cNvPr id="11" name="Title 1">
            <a:extLst>
              <a:ext uri="{FF2B5EF4-FFF2-40B4-BE49-F238E27FC236}">
                <a16:creationId xmlns:a16="http://schemas.microsoft.com/office/drawing/2014/main" id="{57617819-48EF-4296-9E4B-4D78D8D675E8}"/>
              </a:ext>
            </a:extLst>
          </p:cNvPr>
          <p:cNvSpPr txBox="1">
            <a:spLocks/>
          </p:cNvSpPr>
          <p:nvPr/>
        </p:nvSpPr>
        <p:spPr>
          <a:xfrm>
            <a:off x="308655" y="136525"/>
            <a:ext cx="11747274"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7525" indent="-457200"/>
            <a:r>
              <a:rPr lang="en-US" sz="2000" b="1" dirty="0">
                <a:solidFill>
                  <a:srgbClr val="006342"/>
                </a:solidFill>
                <a:latin typeface="+mn-lt"/>
              </a:rPr>
              <a:t>2.9</a:t>
            </a:r>
            <a:r>
              <a:rPr lang="en-US" sz="2000" b="1" dirty="0">
                <a:latin typeface="+mn-lt"/>
              </a:rPr>
              <a:t>  </a:t>
            </a:r>
            <a:r>
              <a:rPr lang="en-US" sz="2100" b="1" i="1" dirty="0">
                <a:solidFill>
                  <a:srgbClr val="006342"/>
                </a:solidFill>
                <a:latin typeface="+mn-lt"/>
              </a:rPr>
              <a:t>Implement a campus-wide bias incident reporting system with safeguards for victims and transparent methods for addressing all reports effectively. Ensure that privacy-protected data on incidents are disseminated for analysis, policy improvements, and prevention.</a:t>
            </a:r>
          </a:p>
        </p:txBody>
      </p:sp>
    </p:spTree>
    <p:extLst>
      <p:ext uri="{BB962C8B-B14F-4D97-AF65-F5344CB8AC3E}">
        <p14:creationId xmlns:p14="http://schemas.microsoft.com/office/powerpoint/2010/main" val="262662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539081"/>
            <a:ext cx="10515600" cy="1325563"/>
          </a:xfrm>
        </p:spPr>
        <p:txBody>
          <a:bodyPr/>
          <a:lstStyle/>
          <a:p>
            <a:r>
              <a:rPr lang="en-US" dirty="0"/>
              <a:t>Who will do what on EMP 2.10?</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80654" y="2864644"/>
            <a:ext cx="10515600" cy="4351338"/>
          </a:xfrm>
        </p:spPr>
        <p:txBody>
          <a:bodyPr/>
          <a:lstStyle/>
          <a:p>
            <a:pPr marL="0" indent="0">
              <a:lnSpc>
                <a:spcPct val="100000"/>
              </a:lnSpc>
              <a:buNone/>
            </a:pPr>
            <a:r>
              <a:rPr lang="en-US" b="1" dirty="0"/>
              <a:t>Leads: </a:t>
            </a:r>
            <a:r>
              <a:rPr lang="en-US" dirty="0"/>
              <a:t>EAPC Tri-Chairs, Kiran Malavade, Krystal Martinez, Michiko Kealoha</a:t>
            </a:r>
            <a:endParaRPr lang="en-US" b="1" dirty="0"/>
          </a:p>
          <a:p>
            <a:pPr marL="0" indent="0">
              <a:lnSpc>
                <a:spcPct val="100000"/>
              </a:lnSpc>
              <a:buNone/>
            </a:pPr>
            <a:endParaRPr lang="en-US" dirty="0"/>
          </a:p>
          <a:p>
            <a:pPr marL="0" indent="0">
              <a:lnSpc>
                <a:spcPct val="100000"/>
              </a:lnSpc>
              <a:buNone/>
            </a:pPr>
            <a:r>
              <a:rPr lang="en-US" b="1" dirty="0"/>
              <a:t>Desired Outcomes this fall: </a:t>
            </a:r>
            <a:r>
              <a:rPr lang="en-US" dirty="0"/>
              <a:t>Refine EAPC priorities:  PD, policies and procedures</a:t>
            </a:r>
          </a:p>
          <a:p>
            <a:pPr marL="0" indent="0">
              <a:lnSpc>
                <a:spcPct val="100000"/>
              </a:lnSpc>
              <a:buNone/>
            </a:pPr>
            <a:endParaRPr lang="en-US" dirty="0"/>
          </a:p>
          <a:p>
            <a:pPr marL="0" indent="0">
              <a:lnSpc>
                <a:spcPct val="100000"/>
              </a:lnSpc>
              <a:buNone/>
            </a:pPr>
            <a:r>
              <a:rPr lang="en-US" b="1" dirty="0"/>
              <a:t>Timing: </a:t>
            </a:r>
            <a:r>
              <a:rPr lang="en-US" dirty="0"/>
              <a:t>On-going</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6</a:t>
            </a:fld>
            <a:endParaRPr lang="en-US"/>
          </a:p>
        </p:txBody>
      </p:sp>
      <p:sp>
        <p:nvSpPr>
          <p:cNvPr id="5" name="Title 1">
            <a:extLst>
              <a:ext uri="{FF2B5EF4-FFF2-40B4-BE49-F238E27FC236}">
                <a16:creationId xmlns:a16="http://schemas.microsoft.com/office/drawing/2014/main" id="{D9FF14E8-E3C6-4FE7-A9A3-AB150321CF16}"/>
              </a:ext>
            </a:extLst>
          </p:cNvPr>
          <p:cNvSpPr txBox="1">
            <a:spLocks/>
          </p:cNvSpPr>
          <p:nvPr/>
        </p:nvSpPr>
        <p:spPr>
          <a:xfrm>
            <a:off x="220980" y="404018"/>
            <a:ext cx="11834949"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631825" indent="-571500"/>
            <a:r>
              <a:rPr lang="en-US" sz="2000" b="1" dirty="0">
                <a:solidFill>
                  <a:srgbClr val="006342"/>
                </a:solidFill>
                <a:latin typeface="+mn-lt"/>
              </a:rPr>
              <a:t>2.10</a:t>
            </a:r>
            <a:r>
              <a:rPr lang="en-US" sz="2000" b="1" dirty="0">
                <a:latin typeface="+mn-lt"/>
              </a:rPr>
              <a:t>  </a:t>
            </a:r>
            <a:r>
              <a:rPr lang="en-US" sz="2100" b="1" i="1" dirty="0">
                <a:solidFill>
                  <a:srgbClr val="006342"/>
                </a:solidFill>
                <a:latin typeface="+mn-lt"/>
              </a:rPr>
              <a:t>Reimagine and transform college participatory governance processes and structures to: (1) address equity and antiracism in all integrated planning and resource allocation decisions; (2) increase student voice in college processes, including program review; and (3) ensure classified staff have adequate time to contribute to the committees and councils on which they serve. </a:t>
            </a:r>
          </a:p>
        </p:txBody>
      </p:sp>
    </p:spTree>
    <p:extLst>
      <p:ext uri="{BB962C8B-B14F-4D97-AF65-F5344CB8AC3E}">
        <p14:creationId xmlns:p14="http://schemas.microsoft.com/office/powerpoint/2010/main" val="84411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866503"/>
            <a:ext cx="10515600" cy="1325563"/>
          </a:xfrm>
        </p:spPr>
        <p:txBody>
          <a:bodyPr/>
          <a:lstStyle/>
          <a:p>
            <a:r>
              <a:rPr lang="en-US" dirty="0"/>
              <a:t>Who will do what on EMP 2.11?</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3021965"/>
            <a:ext cx="10515600" cy="4351338"/>
          </a:xfrm>
        </p:spPr>
        <p:txBody>
          <a:bodyPr/>
          <a:lstStyle/>
          <a:p>
            <a:pPr marL="0" indent="0">
              <a:lnSpc>
                <a:spcPct val="100000"/>
              </a:lnSpc>
              <a:buNone/>
            </a:pPr>
            <a:r>
              <a:rPr lang="en-US" b="1" dirty="0"/>
              <a:t>Lead: </a:t>
            </a:r>
            <a:r>
              <a:rPr lang="en-US" dirty="0"/>
              <a:t>Dr. Michiko Kealoha</a:t>
            </a:r>
            <a:endParaRPr lang="en-US" b="1" dirty="0"/>
          </a:p>
          <a:p>
            <a:pPr marL="0" indent="0">
              <a:lnSpc>
                <a:spcPct val="100000"/>
              </a:lnSpc>
              <a:buNone/>
            </a:pPr>
            <a:endParaRPr lang="en-US" dirty="0"/>
          </a:p>
          <a:p>
            <a:pPr marL="0" indent="0">
              <a:lnSpc>
                <a:spcPct val="100000"/>
              </a:lnSpc>
              <a:buNone/>
            </a:pPr>
            <a:r>
              <a:rPr lang="en-US" b="1" dirty="0"/>
              <a:t>Participants (open to all): </a:t>
            </a:r>
            <a:r>
              <a:rPr lang="en-US" dirty="0"/>
              <a:t>Cultural Center Staff and SSPC Cultural Center Task Force</a:t>
            </a:r>
          </a:p>
          <a:p>
            <a:pPr marL="0" indent="0">
              <a:lnSpc>
                <a:spcPct val="100000"/>
              </a:lnSpc>
              <a:buNone/>
            </a:pPr>
            <a:endParaRPr lang="en-US" dirty="0"/>
          </a:p>
          <a:p>
            <a:pPr marL="0" indent="0">
              <a:lnSpc>
                <a:spcPct val="100000"/>
              </a:lnSpc>
              <a:buNone/>
            </a:pPr>
            <a:r>
              <a:rPr lang="en-US" b="1" dirty="0"/>
              <a:t>Desired Outcomes:</a:t>
            </a:r>
            <a:r>
              <a:rPr lang="en-US" dirty="0"/>
              <a:t>  Decision about a permanent location to College President by October 2023.</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7</a:t>
            </a:fld>
            <a:endParaRPr lang="en-US"/>
          </a:p>
        </p:txBody>
      </p:sp>
      <p:sp>
        <p:nvSpPr>
          <p:cNvPr id="6" name="Title 1">
            <a:extLst>
              <a:ext uri="{FF2B5EF4-FFF2-40B4-BE49-F238E27FC236}">
                <a16:creationId xmlns:a16="http://schemas.microsoft.com/office/drawing/2014/main" id="{F0761CD2-530B-4D92-A898-A39D907D45E6}"/>
              </a:ext>
            </a:extLst>
          </p:cNvPr>
          <p:cNvSpPr txBox="1">
            <a:spLocks/>
          </p:cNvSpPr>
          <p:nvPr/>
        </p:nvSpPr>
        <p:spPr>
          <a:xfrm>
            <a:off x="266700" y="455890"/>
            <a:ext cx="118491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r>
              <a:rPr lang="en-US" sz="2000" b="1" dirty="0">
                <a:solidFill>
                  <a:srgbClr val="006342"/>
                </a:solidFill>
                <a:latin typeface="+mn-lt"/>
              </a:rPr>
              <a:t>2.11</a:t>
            </a:r>
            <a:r>
              <a:rPr lang="en-US" sz="2000" dirty="0">
                <a:latin typeface="+mn-lt"/>
              </a:rPr>
              <a:t> </a:t>
            </a:r>
            <a:r>
              <a:rPr lang="en-US" sz="2000" b="1" i="1" dirty="0">
                <a:solidFill>
                  <a:srgbClr val="006342"/>
                </a:solidFill>
                <a:latin typeface="+mn-lt"/>
              </a:rPr>
              <a:t>Develop the College Cultural Center (Multicultural Center) to provide timely, relevant, and intentional programming that serves the needs of the campus community in a manner that supports antiracist work at the College and more effective support for and representation of diverse racial, ethnic, and LGBTQ+ groups in the community. Include student voices on an ongoing basis to ensure the Cultural Center fosters leadership development opportunities that support understanding and interpreting various points of view that emerge from a diverse world of peoples and cultures – carry this initiative forward from last year</a:t>
            </a:r>
          </a:p>
        </p:txBody>
      </p:sp>
    </p:spTree>
    <p:extLst>
      <p:ext uri="{BB962C8B-B14F-4D97-AF65-F5344CB8AC3E}">
        <p14:creationId xmlns:p14="http://schemas.microsoft.com/office/powerpoint/2010/main" val="272424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0046E5-09D6-4441-9F2D-7ED3630C6353}"/>
              </a:ext>
            </a:extLst>
          </p:cNvPr>
          <p:cNvSpPr>
            <a:spLocks noGrp="1"/>
          </p:cNvSpPr>
          <p:nvPr>
            <p:ph type="title"/>
          </p:nvPr>
        </p:nvSpPr>
        <p:spPr>
          <a:xfrm>
            <a:off x="621792" y="1161288"/>
            <a:ext cx="3602736" cy="4526280"/>
          </a:xfrm>
        </p:spPr>
        <p:txBody>
          <a:bodyPr>
            <a:normAutofit/>
          </a:bodyPr>
          <a:lstStyle/>
          <a:p>
            <a:r>
              <a:rPr lang="en-US" sz="4000" b="1" u="sng" dirty="0"/>
              <a:t>Priority #2:</a:t>
            </a:r>
            <a:r>
              <a:rPr lang="en-US" sz="4000" b="1" dirty="0"/>
              <a:t> Expand Programs and Opportunities </a:t>
            </a:r>
            <a:br>
              <a:rPr lang="en-US" sz="4000" b="1" dirty="0"/>
            </a:br>
            <a:br>
              <a:rPr lang="en-US" sz="4000" dirty="0"/>
            </a:br>
            <a:r>
              <a:rPr lang="en-US" sz="2800" dirty="0"/>
              <a:t>(in NFO, BH, EPA w/emphasis on BIPOC communities)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1F723CF-A136-4E26-BC7B-E5A47E96CFFA}"/>
              </a:ext>
            </a:extLst>
          </p:cNvPr>
          <p:cNvSpPr>
            <a:spLocks noGrp="1"/>
          </p:cNvSpPr>
          <p:nvPr>
            <p:ph idx="1"/>
          </p:nvPr>
        </p:nvSpPr>
        <p:spPr>
          <a:xfrm>
            <a:off x="5434149" y="932688"/>
            <a:ext cx="6291741" cy="4992624"/>
          </a:xfrm>
        </p:spPr>
        <p:txBody>
          <a:bodyPr vert="horz" lIns="91440" tIns="45720" rIns="91440" bIns="45720" rtlCol="0" anchor="ctr">
            <a:normAutofit/>
          </a:bodyPr>
          <a:lstStyle/>
          <a:p>
            <a:pPr marL="0" indent="0">
              <a:buNone/>
            </a:pPr>
            <a:r>
              <a:rPr lang="en-US" b="1" dirty="0"/>
              <a:t>EMP Objectives for 2023-24</a:t>
            </a:r>
          </a:p>
          <a:p>
            <a:pPr marL="0" indent="0">
              <a:buNone/>
            </a:pPr>
            <a:endParaRPr lang="en-US" b="1" dirty="0"/>
          </a:p>
          <a:p>
            <a:pPr marL="574675" indent="-574675">
              <a:buNone/>
            </a:pPr>
            <a:r>
              <a:rPr lang="en-US" dirty="0"/>
              <a:t>3.6 Triple the number of high school students on campus during the summer and on Saturdays during the academic year</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7630B75F-C1B9-445A-9356-8316DCF9053B}"/>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0149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937260" y="1159000"/>
            <a:ext cx="10515600" cy="1325563"/>
          </a:xfrm>
        </p:spPr>
        <p:txBody>
          <a:bodyPr>
            <a:normAutofit/>
          </a:bodyPr>
          <a:lstStyle/>
          <a:p>
            <a:r>
              <a:rPr lang="en-US" dirty="0"/>
              <a:t>Who will do what on Priority #2?</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937260" y="2484563"/>
            <a:ext cx="10515600" cy="3961958"/>
          </a:xfrm>
        </p:spPr>
        <p:txBody>
          <a:bodyPr>
            <a:normAutofit/>
          </a:bodyPr>
          <a:lstStyle/>
          <a:p>
            <a:pPr marL="0" indent="0">
              <a:lnSpc>
                <a:spcPct val="100000"/>
              </a:lnSpc>
              <a:spcBef>
                <a:spcPts val="0"/>
              </a:spcBef>
              <a:buNone/>
            </a:pPr>
            <a:r>
              <a:rPr lang="en-US" sz="2000" b="1" dirty="0"/>
              <a:t>Work Group Lead: </a:t>
            </a:r>
            <a:r>
              <a:rPr lang="en-US" sz="2000" dirty="0"/>
              <a:t>Dr. Manuel Alejandro Pérez</a:t>
            </a:r>
          </a:p>
          <a:p>
            <a:pPr marL="0" indent="0">
              <a:lnSpc>
                <a:spcPct val="100000"/>
              </a:lnSpc>
              <a:spcBef>
                <a:spcPts val="0"/>
              </a:spcBef>
              <a:buNone/>
            </a:pPr>
            <a:endParaRPr lang="en-US" sz="2000" dirty="0"/>
          </a:p>
          <a:p>
            <a:pPr marL="0" indent="0">
              <a:lnSpc>
                <a:spcPct val="100000"/>
              </a:lnSpc>
              <a:spcBef>
                <a:spcPts val="0"/>
              </a:spcBef>
              <a:buNone/>
            </a:pPr>
            <a:r>
              <a:rPr lang="en-US" sz="2000" b="1" dirty="0"/>
              <a:t>Work Group Members (open to all – meetings will be off campus, in the community): </a:t>
            </a:r>
            <a:r>
              <a:rPr lang="en-US" sz="2000" dirty="0"/>
              <a:t>Stephen Redmond, Mayra Arellano, Estela Garcia, Dean Bennani, Dean Sullivan-Torrez, Umoja and Puente program representatives, </a:t>
            </a:r>
            <a:r>
              <a:rPr lang="en-US" sz="2000" dirty="0" err="1"/>
              <a:t>Silindra</a:t>
            </a:r>
            <a:r>
              <a:rPr lang="en-US" sz="2000" dirty="0"/>
              <a:t> </a:t>
            </a:r>
            <a:r>
              <a:rPr lang="en-US" sz="2000" dirty="0" err="1"/>
              <a:t>McRay</a:t>
            </a:r>
            <a:r>
              <a:rPr lang="en-US" sz="2000" dirty="0"/>
              <a:t> (Chief Strategy Officer, Ravenswood USD and CAN’s newly hired professional expert (temporary contractor) with BDW/Menlo Park)</a:t>
            </a:r>
          </a:p>
          <a:p>
            <a:pPr marL="0" indent="0">
              <a:lnSpc>
                <a:spcPct val="100000"/>
              </a:lnSpc>
              <a:spcBef>
                <a:spcPts val="0"/>
              </a:spcBef>
              <a:buNone/>
            </a:pPr>
            <a:endParaRPr lang="en-US" sz="2400" dirty="0"/>
          </a:p>
          <a:p>
            <a:pPr marL="0" indent="0">
              <a:lnSpc>
                <a:spcPct val="100000"/>
              </a:lnSpc>
              <a:spcBef>
                <a:spcPts val="0"/>
              </a:spcBef>
              <a:buNone/>
            </a:pPr>
            <a:r>
              <a:rPr lang="en-US" sz="2000" b="1" dirty="0"/>
              <a:t>Desired Outcome (recommendations to PBC):</a:t>
            </a:r>
          </a:p>
          <a:p>
            <a:pPr marL="0" indent="0">
              <a:lnSpc>
                <a:spcPct val="100000"/>
              </a:lnSpc>
              <a:spcBef>
                <a:spcPts val="0"/>
              </a:spcBef>
              <a:buNone/>
            </a:pPr>
            <a:r>
              <a:rPr lang="en-US" sz="2000" dirty="0"/>
              <a:t>Continue to develop relationships and strengthen our partnerships in these communities: Boys and Girls Club MOU; Ravenswood USD regarding bringing their students to campus during the summer.</a:t>
            </a:r>
          </a:p>
          <a:p>
            <a:pPr marL="0" indent="0">
              <a:lnSpc>
                <a:spcPct val="100000"/>
              </a:lnSpc>
              <a:spcBef>
                <a:spcPts val="0"/>
              </a:spcBef>
              <a:buNone/>
            </a:pPr>
            <a:endParaRPr lang="en-US" sz="2000" dirty="0"/>
          </a:p>
          <a:p>
            <a:pPr marL="0" indent="0">
              <a:lnSpc>
                <a:spcPct val="100000"/>
              </a:lnSpc>
              <a:spcBef>
                <a:spcPts val="0"/>
              </a:spcBef>
              <a:buNone/>
            </a:pPr>
            <a:r>
              <a:rPr lang="en-US" sz="2000" b="1" dirty="0"/>
              <a:t>Timing: </a:t>
            </a:r>
            <a:r>
              <a:rPr lang="en-US" sz="2000" dirty="0"/>
              <a:t>Update to PBC by the end of Fall 2023 term</a:t>
            </a:r>
            <a:endParaRPr lang="en-US" sz="2000"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9</a:t>
            </a:fld>
            <a:endParaRPr lang="en-US"/>
          </a:p>
        </p:txBody>
      </p:sp>
      <p:sp>
        <p:nvSpPr>
          <p:cNvPr id="5" name="Title 1">
            <a:extLst>
              <a:ext uri="{FF2B5EF4-FFF2-40B4-BE49-F238E27FC236}">
                <a16:creationId xmlns:a16="http://schemas.microsoft.com/office/drawing/2014/main" id="{4CEB7F9F-4E04-4DD5-94C6-CE0EEB83816E}"/>
              </a:ext>
            </a:extLst>
          </p:cNvPr>
          <p:cNvSpPr txBox="1">
            <a:spLocks/>
          </p:cNvSpPr>
          <p:nvPr/>
        </p:nvSpPr>
        <p:spPr>
          <a:xfrm>
            <a:off x="0" y="0"/>
            <a:ext cx="1105879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14400"/>
            <a:r>
              <a:rPr lang="en-US" sz="2000" b="1" i="1" dirty="0">
                <a:solidFill>
                  <a:srgbClr val="006342"/>
                </a:solidFill>
                <a:latin typeface="+mn-lt"/>
              </a:rPr>
              <a:t>Priority #2: </a:t>
            </a:r>
          </a:p>
          <a:p>
            <a:pPr marL="914400"/>
            <a:r>
              <a:rPr lang="en-US" sz="2000" b="1" i="1" dirty="0">
                <a:solidFill>
                  <a:srgbClr val="006342"/>
                </a:solidFill>
                <a:latin typeface="+mn-lt"/>
              </a:rPr>
              <a:t>Expand programs and opportunities to new community members in N. Fair Oaks, Belle Haven, and East Palo Alto, especially BIPOC communities?</a:t>
            </a:r>
          </a:p>
        </p:txBody>
      </p:sp>
    </p:spTree>
    <p:extLst>
      <p:ext uri="{BB962C8B-B14F-4D97-AF65-F5344CB8AC3E}">
        <p14:creationId xmlns:p14="http://schemas.microsoft.com/office/powerpoint/2010/main" val="4157302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6" ma:contentTypeDescription="Create a new document." ma:contentTypeScope="" ma:versionID="62a45d35d0d2df7e248a64a9ebb33117">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5431c2195653a300b77fb74b98ce3c0c"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DE4525-FEA8-4104-ABA3-7386C48711D5}">
  <ds:schemaRefs>
    <ds:schemaRef ds:uri="http://purl.org/dc/elements/1.1/"/>
    <ds:schemaRef ds:uri="bb5bbb0b-6c89-44d7-be61-0adfe653f983"/>
    <ds:schemaRef ds:uri="http://schemas.microsoft.com/office/2006/documentManagement/types"/>
    <ds:schemaRef ds:uri="2bc55ecc-363e-43e9-bfac-4ba2e86f45ee"/>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7F53AB8C-F7BF-484C-B613-5C3A4D7A64C2}">
  <ds:schemaRefs>
    <ds:schemaRef ds:uri="http://schemas.microsoft.com/sharepoint/v3/contenttype/forms"/>
  </ds:schemaRefs>
</ds:datastoreItem>
</file>

<file path=customXml/itemProps3.xml><?xml version="1.0" encoding="utf-8"?>
<ds:datastoreItem xmlns:ds="http://schemas.openxmlformats.org/officeDocument/2006/customXml" ds:itemID="{0C4CB0F7-B413-43A4-B615-8A47D52C62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691</TotalTime>
  <Words>4559</Words>
  <Application>Microsoft Office PowerPoint</Application>
  <PresentationFormat>Widescreen</PresentationFormat>
  <Paragraphs>312</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Calibri Light</vt:lpstr>
      <vt:lpstr>Office Theme</vt:lpstr>
      <vt:lpstr>1_Office Theme</vt:lpstr>
      <vt:lpstr>Annual Plan for implementing the College’s  5-year Education Master Plan  2023-24  Presented to the Planning &amp; Budgeting Council on September 6, 2023 </vt:lpstr>
      <vt:lpstr>PowerPoint Presentation</vt:lpstr>
      <vt:lpstr>Priority #1:  Create and sustain an inclusive, antiracist, and equity-minded campus culture</vt:lpstr>
      <vt:lpstr>Who will do what on EMP 2.8?</vt:lpstr>
      <vt:lpstr>Who will do what on EMP 2.9?</vt:lpstr>
      <vt:lpstr>Who will do what on EMP 2.10?</vt:lpstr>
      <vt:lpstr>Who will do what on EMP 2.11?</vt:lpstr>
      <vt:lpstr>Priority #2: Expand Programs and Opportunities   (in NFO, BH, EPA w/emphasis on BIPOC communities)</vt:lpstr>
      <vt:lpstr>Who will do what on Priority #2?</vt:lpstr>
      <vt:lpstr>Priority #3: Strengthen K-16 pathways and transfer</vt:lpstr>
      <vt:lpstr>Who will do what on Priority #3?</vt:lpstr>
      <vt:lpstr>Priority #4: Reimagine how we support students’ accessing career opportunities</vt:lpstr>
      <vt:lpstr>Who will do what on Priority #4?</vt:lpstr>
      <vt:lpstr>Leadership Retreat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 materials, slides, and notes from the College Leadership Retreat on August 10, 2023 are available 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Retreat  August 11, 2022</dc:title>
  <dc:creator>Engel, Karen</dc:creator>
  <cp:lastModifiedBy>Engel, Karen</cp:lastModifiedBy>
  <cp:revision>24</cp:revision>
  <dcterms:created xsi:type="dcterms:W3CDTF">2022-08-10T16:51:06Z</dcterms:created>
  <dcterms:modified xsi:type="dcterms:W3CDTF">2023-09-01T22:51:03Z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