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3.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Catamaran" panose="020B0604020202020204" charset="0"/>
      <p:regular r:id="rId39"/>
      <p:bold r:id="rId40"/>
    </p:embeddedFont>
    <p:embeddedFont>
      <p:font typeface="Catamaran Light" panose="020B0604020202020204" charset="0"/>
      <p:regular r:id="rId41"/>
      <p:bold r:id="rId42"/>
    </p:embeddedFont>
    <p:embeddedFont>
      <p:font typeface="Fira Sans Extra Condensed Medium" panose="020B0604020202020204" charset="0"/>
      <p:regular r:id="rId43"/>
      <p:bold r:id="rId44"/>
      <p:italic r:id="rId45"/>
      <p:boldItalic r:id="rId46"/>
    </p:embeddedFont>
    <p:embeddedFont>
      <p:font typeface="Livvic" panose="020B0604020202020204" charset="0"/>
      <p:regular r:id="rId47"/>
      <p:bold r:id="rId48"/>
      <p:italic r:id="rId49"/>
      <p:boldItalic r:id="rId50"/>
    </p:embeddedFont>
    <p:embeddedFont>
      <p:font typeface="Roboto"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an Malavade" initials="" lastIdx="2" clrIdx="0"/>
  <p:cmAuthor id="1" name="Michiko Kealoha" initials="" lastIdx="1" clrIdx="1"/>
  <p:cmAuthor id="2" name="Karen Engel"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67838F-7638-4810-9F0B-5BACD77B2104}">
  <a:tblStyle styleId="{D767838F-7638-4810-9F0B-5BACD77B21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3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5-02T15:17:55.901" idx="1">
    <p:pos x="3591" y="366"/>
    <p:text>this was the only data slide that didn't have numbers of actual students. It would be good to have that so that we can maintain the "humanizing" approach Michiko took in the recap slide.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4-05-01T18:31:45.067" idx="1">
    <p:pos x="6000" y="0"/>
    <p:text>COME BACK for animation</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05-01T19:16:21.010" idx="2">
    <p:pos x="2317" y="1852"/>
    <p:text>still working on--waiting for response from Ron--also I don't know what SAOs are</p:text>
  </p:cm>
  <p:cm authorId="2" dt="2024-05-01T19:16:21.010" idx="1">
    <p:pos x="2317" y="1852"/>
    <p:text>SAOs are Service Area Outcomes (the student services version of Student Learning Outcomes) - a way they assess their programs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6fa178d5e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6fa178d5e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Kiran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d0ceafbd41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d0ceafbd41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Kiran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fa178d5e1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6fa178d5e1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d0ceafbd41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d0ceafbd41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Kiran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6fa178d5e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6fa178d5e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d0ceafbd41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d0ceafbd41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6fa178d5e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6fa178d5e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d085351eb1_2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d085351eb1_2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d0ceafbd41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d0ceafbd41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6fa178d5e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6fa178d5e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d085351eb1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d085351eb1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rgbClr val="3C4043"/>
                </a:solidFill>
                <a:highlight>
                  <a:srgbClr val="FFFFFF"/>
                </a:highlight>
              </a:rPr>
              <a:t>Hxstory and definition of plan - Kiran</a:t>
            </a:r>
            <a:endParaRPr>
              <a:solidFill>
                <a:srgbClr val="3C4043"/>
              </a:solidFill>
              <a:highlight>
                <a:srgbClr val="FFFFFF"/>
              </a:highlight>
            </a:endParaRPr>
          </a:p>
          <a:p>
            <a:pPr marL="0" lvl="0" indent="0" algn="l" rtl="0">
              <a:spcBef>
                <a:spcPts val="0"/>
              </a:spcBef>
              <a:spcAft>
                <a:spcPts val="0"/>
              </a:spcAft>
              <a:buNone/>
            </a:pPr>
            <a:r>
              <a:rPr lang="es">
                <a:solidFill>
                  <a:srgbClr val="3C4043"/>
                </a:solidFill>
                <a:highlight>
                  <a:srgbClr val="FFFFFF"/>
                </a:highlight>
              </a:rPr>
              <a:t>Context -Miciko</a:t>
            </a:r>
            <a:endParaRPr>
              <a:solidFill>
                <a:srgbClr val="3C4043"/>
              </a:solidFill>
              <a:highlight>
                <a:srgbClr val="FFFFFF"/>
              </a:highlight>
            </a:endParaRPr>
          </a:p>
          <a:p>
            <a:pPr marL="0" lvl="0" indent="0" algn="l" rtl="0">
              <a:spcBef>
                <a:spcPts val="0"/>
              </a:spcBef>
              <a:spcAft>
                <a:spcPts val="0"/>
              </a:spcAft>
              <a:buNone/>
            </a:pPr>
            <a:endParaRPr>
              <a:solidFill>
                <a:srgbClr val="3C4043"/>
              </a:solidFill>
              <a:highlight>
                <a:srgbClr val="FFFFFF"/>
              </a:highlight>
            </a:endParaRPr>
          </a:p>
          <a:p>
            <a:pPr marL="0" lvl="0" indent="0" algn="l" rtl="0">
              <a:spcBef>
                <a:spcPts val="0"/>
              </a:spcBef>
              <a:spcAft>
                <a:spcPts val="0"/>
              </a:spcAft>
              <a:buNone/>
            </a:pPr>
            <a:r>
              <a:rPr lang="es">
                <a:solidFill>
                  <a:srgbClr val="3C4043"/>
                </a:solidFill>
                <a:highlight>
                  <a:srgbClr val="FFFFFF"/>
                </a:highlight>
              </a:rPr>
              <a:t>Once we get more things that we need to focus on for SEAP - that’s where other items (like welcome center) can be moved to fund 1.</a:t>
            </a:r>
            <a:endParaRPr>
              <a:solidFill>
                <a:srgbClr val="3C4043"/>
              </a:solidFill>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d0ceafbd41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d0ceafbd41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6fa178d5e1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6fa178d5e1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050">
                <a:solidFill>
                  <a:srgbClr val="3C4043"/>
                </a:solidFill>
                <a:highlight>
                  <a:srgbClr val="FFFFFF"/>
                </a:highlight>
                <a:latin typeface="Roboto"/>
                <a:ea typeface="Roboto"/>
                <a:cs typeface="Roboto"/>
                <a:sym typeface="Roboto"/>
              </a:rPr>
              <a:t>Michiko</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d1118ddbdc_1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d1118ddbdc_1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d1118ddbdc_18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d1118ddbdc_18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Kiran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6fa178d5e1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6fa178d5e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Kiran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d0ceafbd41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d0ceafbd41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Kiran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6fa178d5e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6fa178d5e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050">
                <a:solidFill>
                  <a:srgbClr val="3C4043"/>
                </a:solidFill>
                <a:highlight>
                  <a:srgbClr val="FFFFFF"/>
                </a:highlight>
                <a:latin typeface="Roboto"/>
                <a:ea typeface="Roboto"/>
                <a:cs typeface="Roboto"/>
                <a:sym typeface="Roboto"/>
              </a:rPr>
              <a:t>Kiran</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6fa178d5e1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6fa178d5e1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t>Kiran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d1118ddbdc_9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d1118ddbdc_9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Kiran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6fa178d5e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6fa178d5e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s"/>
              <a:t>might be some changes around English because AB1705 plenary is saying it’s not working and very restrictive</a:t>
            </a:r>
            <a:endParaRPr/>
          </a:p>
          <a:p>
            <a:pPr marL="457200" lvl="0" indent="-298450" algn="l" rtl="0">
              <a:spcBef>
                <a:spcPts val="0"/>
              </a:spcBef>
              <a:spcAft>
                <a:spcPts val="0"/>
              </a:spcAft>
              <a:buSzPts val="1100"/>
              <a:buChar char="●"/>
            </a:pPr>
            <a:r>
              <a:rPr lang="es"/>
              <a:t>President PBC comment, “This is the most clear presentation I’ve ever seen and it’s clear where our work is focused on”</a:t>
            </a:r>
            <a:endParaRPr/>
          </a:p>
          <a:p>
            <a:pPr marL="457200" lvl="0" indent="-298450" algn="l" rtl="0">
              <a:spcBef>
                <a:spcPts val="0"/>
              </a:spcBef>
              <a:spcAft>
                <a:spcPts val="0"/>
              </a:spcAft>
              <a:buSzPts val="1100"/>
              <a:buChar char="●"/>
            </a:pPr>
            <a:r>
              <a:rPr lang="es"/>
              <a:t>Is the data really clean?</a:t>
            </a:r>
            <a:endParaRPr/>
          </a:p>
          <a:p>
            <a:pPr marL="457200" lvl="0" indent="-298450" algn="l" rtl="0">
              <a:spcBef>
                <a:spcPts val="0"/>
              </a:spcBef>
              <a:spcAft>
                <a:spcPts val="0"/>
              </a:spcAft>
              <a:buSzPts val="1100"/>
              <a:buChar char="●"/>
            </a:pPr>
            <a:r>
              <a:rPr lang="es"/>
              <a:t>Manuel - the intervention and the identified things we have done is increased the same thing we’ve done well and earned us this achievement data rate, have to shock the system with an intervention like pods and addressing Latine-d study approach for Math or English? More culturally responsive and we’ve never done that before and is that permissible?</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Ludmila is constantly updating the SEAP budget and </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7 counselors - FTE 3.85 average </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EOPC (.8), </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Kiran Equity Coordinator</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Puente and Umoja Coordinators</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Director of Equity</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Welcome Center Full Time 2 full time </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UCC, Foster Youth, Skills Matriculation, Welcome Center</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Guided Pathways</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Adjunct Counselors</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Legal Clinics</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EAPC Summer hours  ($3179.57 faculty overtime management functions)</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Library student assistants</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Operational - Puente, Umoja, Cultural Center, DRC, UCC</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No professional development</a:t>
            </a: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endParaRPr sz="1200" b="1">
              <a:solidFill>
                <a:srgbClr val="434343"/>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s" sz="1200" b="1">
                <a:solidFill>
                  <a:srgbClr val="434343"/>
                </a:solidFill>
                <a:latin typeface="Livvic"/>
                <a:ea typeface="Livvic"/>
                <a:cs typeface="Livvic"/>
                <a:sym typeface="Livvic"/>
              </a:rPr>
              <a:t>Ludmila, Manuel, –transition the SEAP plan and we all understand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d1118ddbdc_7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d1118ddbdc_7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350">
                <a:solidFill>
                  <a:srgbClr val="555555"/>
                </a:solidFill>
                <a:highlight>
                  <a:schemeClr val="lt1"/>
                </a:highlight>
              </a:rPr>
              <a:t>Kiran - Roles</a:t>
            </a:r>
            <a:endParaRPr sz="1350">
              <a:solidFill>
                <a:srgbClr val="555555"/>
              </a:solidFill>
              <a:highlight>
                <a:schemeClr val="lt1"/>
              </a:highlight>
            </a:endParaRPr>
          </a:p>
          <a:p>
            <a:pPr marL="0" lvl="0" indent="0" algn="l" rtl="0">
              <a:lnSpc>
                <a:spcPct val="115000"/>
              </a:lnSpc>
              <a:spcBef>
                <a:spcPts val="2300"/>
              </a:spcBef>
              <a:spcAft>
                <a:spcPts val="0"/>
              </a:spcAft>
              <a:buNone/>
            </a:pPr>
            <a:r>
              <a:rPr lang="es" sz="1350">
                <a:solidFill>
                  <a:srgbClr val="555555"/>
                </a:solidFill>
                <a:highlight>
                  <a:schemeClr val="lt1"/>
                </a:highlight>
              </a:rPr>
              <a:t>Data and More - Michiko</a:t>
            </a:r>
            <a:endParaRPr sz="1350">
              <a:solidFill>
                <a:srgbClr val="555555"/>
              </a:solidFill>
              <a:highlight>
                <a:schemeClr val="lt1"/>
              </a:highlight>
            </a:endParaRPr>
          </a:p>
          <a:p>
            <a:pPr marL="1371600" lvl="2" indent="-314325" algn="l" rtl="0">
              <a:lnSpc>
                <a:spcPct val="115000"/>
              </a:lnSpc>
              <a:spcBef>
                <a:spcPts val="2300"/>
              </a:spcBef>
              <a:spcAft>
                <a:spcPts val="0"/>
              </a:spcAft>
              <a:buClr>
                <a:srgbClr val="555555"/>
              </a:buClr>
              <a:buSzPts val="1350"/>
              <a:buFont typeface="Arial"/>
              <a:buChar char="■"/>
            </a:pPr>
            <a:endParaRPr sz="1350">
              <a:solidFill>
                <a:srgbClr val="555555"/>
              </a:solidFill>
              <a:highlight>
                <a:schemeClr val="lt1"/>
              </a:highlight>
            </a:endParaRPr>
          </a:p>
          <a:p>
            <a:pPr marL="1371600" lvl="2" indent="-314325" algn="l" rtl="0">
              <a:lnSpc>
                <a:spcPct val="115000"/>
              </a:lnSpc>
              <a:spcBef>
                <a:spcPts val="0"/>
              </a:spcBef>
              <a:spcAft>
                <a:spcPts val="0"/>
              </a:spcAft>
              <a:buClr>
                <a:srgbClr val="555555"/>
              </a:buClr>
              <a:buSzPts val="1350"/>
              <a:buFont typeface="Arial"/>
              <a:buChar char="■"/>
            </a:pPr>
            <a:endParaRPr sz="1350">
              <a:solidFill>
                <a:srgbClr val="555555"/>
              </a:solidFill>
              <a:highlight>
                <a:schemeClr val="lt1"/>
              </a:highlight>
            </a:endParaRPr>
          </a:p>
          <a:p>
            <a:pPr marL="1371600" lvl="2" indent="-314325" algn="l" rtl="0">
              <a:lnSpc>
                <a:spcPct val="115000"/>
              </a:lnSpc>
              <a:spcBef>
                <a:spcPts val="0"/>
              </a:spcBef>
              <a:spcAft>
                <a:spcPts val="0"/>
              </a:spcAft>
              <a:buClr>
                <a:srgbClr val="555555"/>
              </a:buClr>
              <a:buSzPts val="1350"/>
              <a:buFont typeface="Arial"/>
              <a:buChar char="■"/>
            </a:pPr>
            <a:r>
              <a:rPr lang="es" sz="1350">
                <a:solidFill>
                  <a:srgbClr val="555555"/>
                </a:solidFill>
                <a:highlight>
                  <a:schemeClr val="lt1"/>
                </a:highlight>
              </a:rPr>
              <a:t>Kiran as Faculty Equity Coordinator = supports in</a:t>
            </a:r>
            <a:endParaRPr sz="1350">
              <a:solidFill>
                <a:srgbClr val="555555"/>
              </a:solidFill>
              <a:highlight>
                <a:schemeClr val="lt1"/>
              </a:highlight>
            </a:endParaRPr>
          </a:p>
          <a:p>
            <a:pPr marL="1371600" lvl="2" indent="-314325" algn="l" rtl="0">
              <a:lnSpc>
                <a:spcPct val="115000"/>
              </a:lnSpc>
              <a:spcBef>
                <a:spcPts val="0"/>
              </a:spcBef>
              <a:spcAft>
                <a:spcPts val="0"/>
              </a:spcAft>
              <a:buClr>
                <a:srgbClr val="555555"/>
              </a:buClr>
              <a:buSzPts val="1350"/>
              <a:buFont typeface="Arial"/>
              <a:buChar char="■"/>
            </a:pPr>
            <a:r>
              <a:rPr lang="es" sz="1350">
                <a:solidFill>
                  <a:srgbClr val="555555"/>
                </a:solidFill>
                <a:highlight>
                  <a:schemeClr val="lt1"/>
                </a:highlight>
              </a:rPr>
              <a:t>Karen as Dean of Planning, Research, Innovation and Effectiveness = supports in gathering data</a:t>
            </a:r>
            <a:endParaRPr sz="1350">
              <a:solidFill>
                <a:srgbClr val="555555"/>
              </a:solidFill>
              <a:highlight>
                <a:schemeClr val="lt1"/>
              </a:highlight>
            </a:endParaRPr>
          </a:p>
          <a:p>
            <a:pPr marL="1371600" lvl="2" indent="-314325" algn="l" rtl="0">
              <a:lnSpc>
                <a:spcPct val="115000"/>
              </a:lnSpc>
              <a:spcBef>
                <a:spcPts val="0"/>
              </a:spcBef>
              <a:spcAft>
                <a:spcPts val="0"/>
              </a:spcAft>
              <a:buClr>
                <a:srgbClr val="555555"/>
              </a:buClr>
              <a:buSzPts val="1350"/>
              <a:buFont typeface="Arial"/>
              <a:buChar char="■"/>
            </a:pPr>
            <a:r>
              <a:rPr lang="es" sz="1350">
                <a:solidFill>
                  <a:srgbClr val="555555"/>
                </a:solidFill>
                <a:highlight>
                  <a:schemeClr val="lt1"/>
                </a:highlight>
              </a:rPr>
              <a:t>Manuel as VPSS = supports in guiding to see big picture, and too much in the red here </a:t>
            </a:r>
            <a:endParaRPr sz="1350">
              <a:solidFill>
                <a:srgbClr val="555555"/>
              </a:solidFill>
              <a:highlight>
                <a:schemeClr val="lt1"/>
              </a:highlight>
            </a:endParaRPr>
          </a:p>
          <a:p>
            <a:pPr marL="1371600" lvl="2" indent="-314325" algn="l" rtl="0">
              <a:lnSpc>
                <a:spcPct val="115000"/>
              </a:lnSpc>
              <a:spcBef>
                <a:spcPts val="0"/>
              </a:spcBef>
              <a:spcAft>
                <a:spcPts val="0"/>
              </a:spcAft>
              <a:buClr>
                <a:srgbClr val="555555"/>
              </a:buClr>
              <a:buSzPts val="1350"/>
              <a:buFont typeface="Arial"/>
              <a:buChar char="■"/>
            </a:pPr>
            <a:r>
              <a:rPr lang="es" sz="1350">
                <a:solidFill>
                  <a:srgbClr val="555555"/>
                </a:solidFill>
                <a:highlight>
                  <a:schemeClr val="lt1"/>
                </a:highlight>
              </a:rPr>
              <a:t>Michiko as Director of Equity = supports in </a:t>
            </a:r>
            <a:endParaRPr sz="1350">
              <a:solidFill>
                <a:srgbClr val="555555"/>
              </a:solidFill>
              <a:highlight>
                <a:schemeClr val="lt1"/>
              </a:highlight>
            </a:endParaRPr>
          </a:p>
          <a:p>
            <a:pPr marL="1371600" lvl="2" indent="-314325" algn="l" rtl="0">
              <a:lnSpc>
                <a:spcPct val="115000"/>
              </a:lnSpc>
              <a:spcBef>
                <a:spcPts val="0"/>
              </a:spcBef>
              <a:spcAft>
                <a:spcPts val="0"/>
              </a:spcAft>
              <a:buClr>
                <a:srgbClr val="555555"/>
              </a:buClr>
              <a:buSzPts val="1350"/>
              <a:buFont typeface="Arial"/>
              <a:buChar char="■"/>
            </a:pPr>
            <a:r>
              <a:rPr lang="es" sz="1350">
                <a:solidFill>
                  <a:srgbClr val="555555"/>
                </a:solidFill>
                <a:highlight>
                  <a:schemeClr val="lt1"/>
                </a:highlight>
              </a:rPr>
              <a:t>Ludmila as Vice President of Administrative Services =  ensuring we are spending correctly, in compliance, and too much in the red here </a:t>
            </a:r>
            <a:endParaRPr sz="1350">
              <a:solidFill>
                <a:srgbClr val="555555"/>
              </a:solidFill>
              <a:highlight>
                <a:schemeClr val="lt1"/>
              </a:highlight>
            </a:endParaRPr>
          </a:p>
          <a:p>
            <a:pPr marL="1371600" lvl="2" indent="-314325" algn="l" rtl="0">
              <a:lnSpc>
                <a:spcPct val="115000"/>
              </a:lnSpc>
              <a:spcBef>
                <a:spcPts val="0"/>
              </a:spcBef>
              <a:spcAft>
                <a:spcPts val="0"/>
              </a:spcAft>
              <a:buClr>
                <a:srgbClr val="555555"/>
              </a:buClr>
              <a:buSzPts val="1350"/>
              <a:buFont typeface="Arial"/>
              <a:buChar char="■"/>
            </a:pPr>
            <a:r>
              <a:rPr lang="es" sz="1350">
                <a:solidFill>
                  <a:srgbClr val="555555"/>
                </a:solidFill>
                <a:highlight>
                  <a:schemeClr val="lt1"/>
                </a:highlight>
              </a:rPr>
              <a:t>Everyone on campus is tied to these metrics!</a:t>
            </a:r>
            <a:endParaRPr>
              <a:solidFill>
                <a:srgbClr val="3C4043"/>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d0ceafbd4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d0ceafbd4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a:p>
            <a:pPr marL="0" lvl="0" indent="0" algn="l" rtl="0">
              <a:spcBef>
                <a:spcPts val="0"/>
              </a:spcBef>
              <a:spcAft>
                <a:spcPts val="0"/>
              </a:spcAft>
              <a:buNone/>
            </a:pPr>
            <a:endParaRPr/>
          </a:p>
          <a:p>
            <a:pPr marL="0" lvl="0" indent="0" algn="l" rtl="0">
              <a:spcBef>
                <a:spcPts val="0"/>
              </a:spcBef>
              <a:spcAft>
                <a:spcPts val="0"/>
              </a:spcAft>
              <a:buNone/>
            </a:pPr>
            <a:r>
              <a:rPr lang="es"/>
              <a:t>5% points versus 5%</a:t>
            </a:r>
            <a:endParaRPr/>
          </a:p>
          <a:p>
            <a:pPr marL="0" lvl="0" indent="0" algn="l" rtl="0">
              <a:spcBef>
                <a:spcPts val="0"/>
              </a:spcBef>
              <a:spcAft>
                <a:spcPts val="0"/>
              </a:spcAft>
              <a:buNone/>
            </a:pPr>
            <a:endParaRPr/>
          </a:p>
          <a:p>
            <a:pPr marL="0" lvl="0" indent="0" algn="l" rtl="0">
              <a:spcBef>
                <a:spcPts val="0"/>
              </a:spcBef>
              <a:spcAft>
                <a:spcPts val="0"/>
              </a:spcAft>
              <a:buNone/>
            </a:pPr>
            <a:r>
              <a:rPr lang="es"/>
              <a:t>Goal sustained means that we have reached that goal and we need to sustain it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050">
                <a:solidFill>
                  <a:srgbClr val="3C4043"/>
                </a:solidFill>
                <a:highlight>
                  <a:srgbClr val="FFFFFF"/>
                </a:highlight>
                <a:latin typeface="Roboto"/>
                <a:ea typeface="Roboto"/>
                <a:cs typeface="Roboto"/>
                <a:sym typeface="Roboto"/>
              </a:rPr>
              <a:t>Michiko</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6ff323de5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6ff323de5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d0ceafbd4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d0ceafbd41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Michiko</a:t>
            </a:r>
            <a:endParaRPr/>
          </a:p>
          <a:p>
            <a:pPr marL="0" lvl="0" indent="0" algn="l" rtl="0">
              <a:spcBef>
                <a:spcPts val="0"/>
              </a:spcBef>
              <a:spcAft>
                <a:spcPts val="0"/>
              </a:spcAft>
              <a:buNone/>
            </a:pPr>
            <a:endParaRPr/>
          </a:p>
          <a:p>
            <a:pPr marL="0" lvl="0" indent="0" algn="l" rtl="0">
              <a:spcBef>
                <a:spcPts val="0"/>
              </a:spcBef>
              <a:spcAft>
                <a:spcPts val="0"/>
              </a:spcAft>
              <a:buNone/>
            </a:pPr>
            <a:r>
              <a:rPr lang="es"/>
              <a:t>The reason we still need to do this work is although we’ve reached the 5%...</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p:cSld name="CUSTOM_35">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p:cSld name="CUSTOM_38">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5" name="Google Shape;65;p12"/>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x columns">
  <p:cSld name="CUSTOM_30">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656422" y="13944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3"/>
          <p:cNvSpPr txBox="1">
            <a:spLocks noGrp="1"/>
          </p:cNvSpPr>
          <p:nvPr>
            <p:ph type="subTitle" idx="1"/>
          </p:nvPr>
        </p:nvSpPr>
        <p:spPr>
          <a:xfrm>
            <a:off x="656425" y="18867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3"/>
          <p:cNvSpPr txBox="1">
            <a:spLocks noGrp="1"/>
          </p:cNvSpPr>
          <p:nvPr>
            <p:ph type="ctrTitle" idx="2"/>
          </p:nvPr>
        </p:nvSpPr>
        <p:spPr>
          <a:xfrm>
            <a:off x="2650710" y="13944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0" name="Google Shape;70;p13"/>
          <p:cNvSpPr txBox="1">
            <a:spLocks noGrp="1"/>
          </p:cNvSpPr>
          <p:nvPr>
            <p:ph type="subTitle" idx="3"/>
          </p:nvPr>
        </p:nvSpPr>
        <p:spPr>
          <a:xfrm>
            <a:off x="2610700" y="18867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1" name="Google Shape;71;p13"/>
          <p:cNvSpPr txBox="1">
            <a:spLocks noGrp="1"/>
          </p:cNvSpPr>
          <p:nvPr>
            <p:ph type="ctrTitle" idx="4"/>
          </p:nvPr>
        </p:nvSpPr>
        <p:spPr>
          <a:xfrm>
            <a:off x="4638106" y="13944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2" name="Google Shape;72;p13"/>
          <p:cNvSpPr txBox="1">
            <a:spLocks noGrp="1"/>
          </p:cNvSpPr>
          <p:nvPr>
            <p:ph type="subTitle" idx="5"/>
          </p:nvPr>
        </p:nvSpPr>
        <p:spPr>
          <a:xfrm>
            <a:off x="4878076" y="18867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3" name="Google Shape;73;p13"/>
          <p:cNvSpPr txBox="1">
            <a:spLocks noGrp="1"/>
          </p:cNvSpPr>
          <p:nvPr>
            <p:ph type="ctrTitle" idx="6"/>
          </p:nvPr>
        </p:nvSpPr>
        <p:spPr>
          <a:xfrm rot="5400000">
            <a:off x="6865575" y="1466125"/>
            <a:ext cx="25530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13"/>
          <p:cNvSpPr txBox="1">
            <a:spLocks noGrp="1"/>
          </p:cNvSpPr>
          <p:nvPr>
            <p:ph type="ctrTitle" idx="7"/>
          </p:nvPr>
        </p:nvSpPr>
        <p:spPr>
          <a:xfrm>
            <a:off x="656422" y="33678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5" name="Google Shape;75;p13"/>
          <p:cNvSpPr txBox="1">
            <a:spLocks noGrp="1"/>
          </p:cNvSpPr>
          <p:nvPr>
            <p:ph type="subTitle" idx="8"/>
          </p:nvPr>
        </p:nvSpPr>
        <p:spPr>
          <a:xfrm>
            <a:off x="656425" y="38601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 name="Google Shape;76;p13"/>
          <p:cNvSpPr txBox="1">
            <a:spLocks noGrp="1"/>
          </p:cNvSpPr>
          <p:nvPr>
            <p:ph type="ctrTitle" idx="9"/>
          </p:nvPr>
        </p:nvSpPr>
        <p:spPr>
          <a:xfrm>
            <a:off x="2650710" y="33678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7" name="Google Shape;77;p13"/>
          <p:cNvSpPr txBox="1">
            <a:spLocks noGrp="1"/>
          </p:cNvSpPr>
          <p:nvPr>
            <p:ph type="subTitle" idx="13"/>
          </p:nvPr>
        </p:nvSpPr>
        <p:spPr>
          <a:xfrm>
            <a:off x="2610700" y="38601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8" name="Google Shape;78;p13"/>
          <p:cNvSpPr txBox="1">
            <a:spLocks noGrp="1"/>
          </p:cNvSpPr>
          <p:nvPr>
            <p:ph type="ctrTitle" idx="14"/>
          </p:nvPr>
        </p:nvSpPr>
        <p:spPr>
          <a:xfrm>
            <a:off x="4638106" y="33678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9" name="Google Shape;79;p13"/>
          <p:cNvSpPr txBox="1">
            <a:spLocks noGrp="1"/>
          </p:cNvSpPr>
          <p:nvPr>
            <p:ph type="subTitle" idx="15"/>
          </p:nvPr>
        </p:nvSpPr>
        <p:spPr>
          <a:xfrm>
            <a:off x="4878076" y="38601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90" name="Google Shape;90;p16"/>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91"/>
        <p:cNvGrpSpPr/>
        <p:nvPr/>
      </p:nvGrpSpPr>
      <p:grpSpPr>
        <a:xfrm>
          <a:off x="0" y="0"/>
          <a:ext cx="0" cy="0"/>
          <a:chOff x="0" y="0"/>
          <a:chExt cx="0" cy="0"/>
        </a:xfrm>
      </p:grpSpPr>
      <p:sp>
        <p:nvSpPr>
          <p:cNvPr id="92" name="Google Shape;92;p17"/>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3" name="Google Shape;93;p17"/>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4" name="Google Shape;94;p17"/>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7"/>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6" name="Google Shape;96;p17"/>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7" name="Google Shape;97;p17"/>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8" name="Google Shape;98;p17"/>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2">
  <p:cSld name="CUSTOM_34">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1" name="Google Shape;101;p18"/>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2" name="Google Shape;102;p18"/>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3" name="Google Shape;103;p18"/>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4" name="Google Shape;104;p18"/>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107" name="Google Shape;107;p19"/>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108"/>
        <p:cNvGrpSpPr/>
        <p:nvPr/>
      </p:nvGrpSpPr>
      <p:grpSpPr>
        <a:xfrm>
          <a:off x="0" y="0"/>
          <a:ext cx="0" cy="0"/>
          <a:chOff x="0" y="0"/>
          <a:chExt cx="0" cy="0"/>
        </a:xfrm>
      </p:grpSpPr>
      <p:sp>
        <p:nvSpPr>
          <p:cNvPr id="109" name="Google Shape;109;p20"/>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0" name="Google Shape;110;p20"/>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3" name="Google Shape;113;p21"/>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21"/>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4" name="Google Shape;54;p8"/>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hyperlink" Target="https://canadacollege.edu/marketing/docs/cc_programs_2023.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comments" Target="../comments/commen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r="14994"/>
          <a:stretch/>
        </p:blipFill>
        <p:spPr>
          <a:xfrm>
            <a:off x="3242500" y="0"/>
            <a:ext cx="5930025" cy="5143500"/>
          </a:xfrm>
          <a:prstGeom prst="rect">
            <a:avLst/>
          </a:prstGeom>
          <a:noFill/>
          <a:ln>
            <a:noFill/>
          </a:ln>
        </p:spPr>
      </p:pic>
      <p:sp>
        <p:nvSpPr>
          <p:cNvPr id="120" name="Google Shape;120;p22"/>
          <p:cNvSpPr/>
          <p:nvPr/>
        </p:nvSpPr>
        <p:spPr>
          <a:xfrm rot="5400000">
            <a:off x="1598975" y="-1012400"/>
            <a:ext cx="2382900" cy="50265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2"/>
          <p:cNvSpPr/>
          <p:nvPr/>
        </p:nvSpPr>
        <p:spPr>
          <a:xfrm rot="-5400000" flipH="1">
            <a:off x="7236175" y="246120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2"/>
          <p:cNvSpPr/>
          <p:nvPr/>
        </p:nvSpPr>
        <p:spPr>
          <a:xfrm rot="-5400000" flipH="1">
            <a:off x="2433150" y="-2433150"/>
            <a:ext cx="5530200" cy="10396500"/>
          </a:xfrm>
          <a:prstGeom prst="rect">
            <a:avLst/>
          </a:prstGeom>
          <a:solidFill>
            <a:srgbClr val="558984">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2"/>
          <p:cNvSpPr txBox="1">
            <a:spLocks noGrp="1"/>
          </p:cNvSpPr>
          <p:nvPr>
            <p:ph type="ctrTitle"/>
          </p:nvPr>
        </p:nvSpPr>
        <p:spPr>
          <a:xfrm>
            <a:off x="340825" y="426225"/>
            <a:ext cx="5222700" cy="17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400">
                <a:solidFill>
                  <a:srgbClr val="FFC800"/>
                </a:solidFill>
              </a:rPr>
              <a:t>Student Equity and Achievement Program</a:t>
            </a:r>
            <a:endParaRPr sz="3400">
              <a:solidFill>
                <a:schemeClr val="lt1"/>
              </a:solidFill>
            </a:endParaRPr>
          </a:p>
          <a:p>
            <a:pPr marL="0" lvl="0" indent="0" algn="l" rtl="0">
              <a:spcBef>
                <a:spcPts val="0"/>
              </a:spcBef>
              <a:spcAft>
                <a:spcPts val="0"/>
              </a:spcAft>
              <a:buNone/>
            </a:pPr>
            <a:r>
              <a:rPr lang="es" sz="3800">
                <a:solidFill>
                  <a:schemeClr val="lt1"/>
                </a:solidFill>
              </a:rPr>
              <a:t>Year 2 of 3 Updates</a:t>
            </a:r>
            <a:endParaRPr sz="3800">
              <a:solidFill>
                <a:schemeClr val="lt1"/>
              </a:solidFill>
            </a:endParaRPr>
          </a:p>
        </p:txBody>
      </p:sp>
      <p:sp>
        <p:nvSpPr>
          <p:cNvPr id="124" name="Google Shape;124;p22"/>
          <p:cNvSpPr txBox="1">
            <a:spLocks noGrp="1"/>
          </p:cNvSpPr>
          <p:nvPr>
            <p:ph type="subTitle" idx="1"/>
          </p:nvPr>
        </p:nvSpPr>
        <p:spPr>
          <a:xfrm>
            <a:off x="340825" y="4335825"/>
            <a:ext cx="2283000" cy="71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b="1">
                <a:solidFill>
                  <a:schemeClr val="accent6"/>
                </a:solidFill>
                <a:latin typeface="Catamaran"/>
                <a:ea typeface="Catamaran"/>
                <a:cs typeface="Catamaran"/>
                <a:sym typeface="Catamaran"/>
              </a:rPr>
              <a:t>Planning and Budgeting Council Presentation</a:t>
            </a:r>
            <a:endParaRPr sz="1700" b="1">
              <a:solidFill>
                <a:schemeClr val="accent6"/>
              </a:solidFill>
              <a:latin typeface="Catamaran"/>
              <a:ea typeface="Catamaran"/>
              <a:cs typeface="Catamaran"/>
              <a:sym typeface="Catamaran"/>
            </a:endParaRPr>
          </a:p>
          <a:p>
            <a:pPr marL="0" lvl="0" indent="0" algn="l" rtl="0">
              <a:spcBef>
                <a:spcPts val="0"/>
              </a:spcBef>
              <a:spcAft>
                <a:spcPts val="0"/>
              </a:spcAft>
              <a:buNone/>
            </a:pPr>
            <a:r>
              <a:rPr lang="es" sz="1700" b="1">
                <a:solidFill>
                  <a:schemeClr val="accent6"/>
                </a:solidFill>
                <a:latin typeface="Catamaran"/>
                <a:ea typeface="Catamaran"/>
                <a:cs typeface="Catamaran"/>
                <a:sym typeface="Catamaran"/>
              </a:rPr>
              <a:t>May 2024</a:t>
            </a:r>
            <a:endParaRPr sz="1700" b="1">
              <a:solidFill>
                <a:schemeClr val="accent6"/>
              </a:solidFill>
              <a:latin typeface="Catamaran"/>
              <a:ea typeface="Catamaran"/>
              <a:cs typeface="Catamaran"/>
              <a:sym typeface="Catamaran"/>
            </a:endParaRPr>
          </a:p>
          <a:p>
            <a:pPr marL="0" lvl="0" indent="0" algn="l" rtl="0">
              <a:spcBef>
                <a:spcPts val="0"/>
              </a:spcBef>
              <a:spcAft>
                <a:spcPts val="0"/>
              </a:spcAft>
              <a:buNone/>
            </a:pPr>
            <a:endParaRPr sz="1700" b="1">
              <a:solidFill>
                <a:schemeClr val="accent6"/>
              </a:solidFill>
              <a:latin typeface="Catamaran"/>
              <a:ea typeface="Catamaran"/>
              <a:cs typeface="Catamaran"/>
              <a:sym typeface="Catamaran"/>
            </a:endParaRPr>
          </a:p>
          <a:p>
            <a:pPr marL="0" lvl="0" indent="0" algn="l" rtl="0">
              <a:spcBef>
                <a:spcPts val="0"/>
              </a:spcBef>
              <a:spcAft>
                <a:spcPts val="0"/>
              </a:spcAft>
              <a:buNone/>
            </a:pPr>
            <a:r>
              <a:rPr lang="es" sz="1500" i="1">
                <a:solidFill>
                  <a:schemeClr val="accent6"/>
                </a:solidFill>
              </a:rPr>
              <a:t>Karen Engel</a:t>
            </a:r>
            <a:endParaRPr sz="1500" i="1">
              <a:solidFill>
                <a:schemeClr val="accent6"/>
              </a:solidFill>
            </a:endParaRPr>
          </a:p>
          <a:p>
            <a:pPr marL="0" lvl="0" indent="0" algn="l" rtl="0">
              <a:spcBef>
                <a:spcPts val="0"/>
              </a:spcBef>
              <a:spcAft>
                <a:spcPts val="0"/>
              </a:spcAft>
              <a:buNone/>
            </a:pPr>
            <a:r>
              <a:rPr lang="es" sz="1500" i="1">
                <a:solidFill>
                  <a:schemeClr val="accent6"/>
                </a:solidFill>
              </a:rPr>
              <a:t>Michiko Kealoha</a:t>
            </a:r>
            <a:endParaRPr sz="1500" i="1">
              <a:solidFill>
                <a:schemeClr val="accent6"/>
              </a:solidFill>
            </a:endParaRPr>
          </a:p>
          <a:p>
            <a:pPr marL="0" lvl="0" indent="0" algn="l" rtl="0">
              <a:spcBef>
                <a:spcPts val="0"/>
              </a:spcBef>
              <a:spcAft>
                <a:spcPts val="0"/>
              </a:spcAft>
              <a:buNone/>
            </a:pPr>
            <a:r>
              <a:rPr lang="es" sz="1500" i="1">
                <a:solidFill>
                  <a:schemeClr val="accent6"/>
                </a:solidFill>
              </a:rPr>
              <a:t>Kiran Malavade</a:t>
            </a:r>
            <a:endParaRPr sz="1500" i="1">
              <a:solidFill>
                <a:schemeClr val="accent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pic>
        <p:nvPicPr>
          <p:cNvPr id="230" name="Google Shape;230;p31"/>
          <p:cNvPicPr preferRelativeResize="0"/>
          <p:nvPr/>
        </p:nvPicPr>
        <p:blipFill>
          <a:blip r:embed="rId3">
            <a:alphaModFix/>
          </a:blip>
          <a:stretch>
            <a:fillRect/>
          </a:stretch>
        </p:blipFill>
        <p:spPr>
          <a:xfrm>
            <a:off x="3647411" y="0"/>
            <a:ext cx="5496578" cy="5143499"/>
          </a:xfrm>
          <a:prstGeom prst="rect">
            <a:avLst/>
          </a:prstGeom>
          <a:noFill/>
          <a:ln>
            <a:noFill/>
          </a:ln>
        </p:spPr>
      </p:pic>
      <p:sp>
        <p:nvSpPr>
          <p:cNvPr id="231" name="Google Shape;231;p31"/>
          <p:cNvSpPr/>
          <p:nvPr/>
        </p:nvSpPr>
        <p:spPr>
          <a:xfrm rot="5400000">
            <a:off x="672225" y="732150"/>
            <a:ext cx="3358800" cy="3972600"/>
          </a:xfrm>
          <a:prstGeom prst="rect">
            <a:avLst/>
          </a:prstGeom>
          <a:solidFill>
            <a:srgbClr val="69B9B2">
              <a:alpha val="7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1"/>
          <p:cNvSpPr txBox="1">
            <a:spLocks noGrp="1"/>
          </p:cNvSpPr>
          <p:nvPr>
            <p:ph type="ctrTitle"/>
          </p:nvPr>
        </p:nvSpPr>
        <p:spPr>
          <a:xfrm>
            <a:off x="756875" y="3308550"/>
            <a:ext cx="2607300" cy="78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900">
                <a:solidFill>
                  <a:schemeClr val="lt1"/>
                </a:solidFill>
              </a:rPr>
              <a:t>Metric #2</a:t>
            </a:r>
            <a:endParaRPr sz="3900">
              <a:solidFill>
                <a:schemeClr val="lt1"/>
              </a:solidFill>
            </a:endParaRPr>
          </a:p>
          <a:p>
            <a:pPr marL="0" lvl="0" indent="0" algn="l" rtl="0">
              <a:lnSpc>
                <a:spcPct val="115000"/>
              </a:lnSpc>
              <a:spcBef>
                <a:spcPts val="0"/>
              </a:spcBef>
              <a:spcAft>
                <a:spcPts val="0"/>
              </a:spcAft>
              <a:buNone/>
            </a:pPr>
            <a:r>
              <a:rPr lang="es" sz="2500">
                <a:solidFill>
                  <a:schemeClr val="lt1"/>
                </a:solidFill>
                <a:latin typeface="Arial"/>
                <a:ea typeface="Arial"/>
                <a:cs typeface="Arial"/>
                <a:sym typeface="Arial"/>
              </a:rPr>
              <a:t>Latine Students Completion of Math &amp; English</a:t>
            </a:r>
            <a:endParaRPr sz="2600">
              <a:solidFill>
                <a:schemeClr val="lt1"/>
              </a:solidFill>
            </a:endParaRPr>
          </a:p>
          <a:p>
            <a:pPr marL="0" lvl="0" indent="0" algn="l" rtl="0">
              <a:lnSpc>
                <a:spcPct val="115000"/>
              </a:lnSpc>
              <a:spcBef>
                <a:spcPts val="0"/>
              </a:spcBef>
              <a:spcAft>
                <a:spcPts val="0"/>
              </a:spcAft>
              <a:buNone/>
            </a:pPr>
            <a:endParaRPr sz="2900">
              <a:solidFill>
                <a:schemeClr val="lt1"/>
              </a:solidFill>
              <a:latin typeface="Arial"/>
              <a:ea typeface="Arial"/>
              <a:cs typeface="Arial"/>
              <a:sym typeface="Arial"/>
            </a:endParaRPr>
          </a:p>
          <a:p>
            <a:pPr marL="0" lvl="0" indent="0" algn="l" rtl="0">
              <a:spcBef>
                <a:spcPts val="0"/>
              </a:spcBef>
              <a:spcAft>
                <a:spcPts val="0"/>
              </a:spcAft>
              <a:buNone/>
            </a:pPr>
            <a:endParaRPr sz="30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32"/>
          <p:cNvSpPr/>
          <p:nvPr/>
        </p:nvSpPr>
        <p:spPr>
          <a:xfrm rot="5400000">
            <a:off x="4276500" y="633950"/>
            <a:ext cx="3358800" cy="3972600"/>
          </a:xfrm>
          <a:prstGeom prst="rect">
            <a:avLst/>
          </a:prstGeom>
          <a:solidFill>
            <a:srgbClr val="69B9B2">
              <a:alpha val="7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txBox="1"/>
          <p:nvPr/>
        </p:nvSpPr>
        <p:spPr>
          <a:xfrm>
            <a:off x="4125575" y="1250550"/>
            <a:ext cx="3842700" cy="23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200" b="1">
                <a:solidFill>
                  <a:schemeClr val="lt1"/>
                </a:solidFill>
              </a:rPr>
              <a:t>Increase </a:t>
            </a:r>
            <a:r>
              <a:rPr lang="es" sz="2200" b="1" u="sng">
                <a:solidFill>
                  <a:schemeClr val="lt1"/>
                </a:solidFill>
              </a:rPr>
              <a:t>first-time</a:t>
            </a:r>
            <a:r>
              <a:rPr lang="es" sz="2200" b="1">
                <a:solidFill>
                  <a:schemeClr val="lt1"/>
                </a:solidFill>
              </a:rPr>
              <a:t>, </a:t>
            </a:r>
            <a:r>
              <a:rPr lang="es" sz="2200" b="1" u="sng">
                <a:solidFill>
                  <a:schemeClr val="lt1"/>
                </a:solidFill>
              </a:rPr>
              <a:t>transfer-seeking</a:t>
            </a:r>
            <a:r>
              <a:rPr lang="es" sz="2200" b="1">
                <a:solidFill>
                  <a:schemeClr val="lt1"/>
                </a:solidFill>
              </a:rPr>
              <a:t> Latine students completing transfer-level Math and English in their first year </a:t>
            </a:r>
            <a:r>
              <a:rPr lang="es" sz="2200" b="1" u="sng">
                <a:solidFill>
                  <a:schemeClr val="lt1"/>
                </a:solidFill>
              </a:rPr>
              <a:t>by 3 percentage points each year</a:t>
            </a:r>
            <a:r>
              <a:rPr lang="es" sz="2200" b="1">
                <a:solidFill>
                  <a:schemeClr val="lt1"/>
                </a:solidFill>
              </a:rPr>
              <a:t>.</a:t>
            </a:r>
            <a:endParaRPr sz="900">
              <a:solidFill>
                <a:schemeClr val="dk1"/>
              </a:solidFill>
              <a:latin typeface="Catamaran Light"/>
              <a:ea typeface="Catamaran Light"/>
              <a:cs typeface="Catamaran Light"/>
              <a:sym typeface="Catamaran Light"/>
            </a:endParaRPr>
          </a:p>
        </p:txBody>
      </p:sp>
      <p:sp>
        <p:nvSpPr>
          <p:cNvPr id="239" name="Google Shape;239;p32"/>
          <p:cNvSpPr txBox="1">
            <a:spLocks noGrp="1"/>
          </p:cNvSpPr>
          <p:nvPr>
            <p:ph type="ctrTitle" idx="4294967295"/>
          </p:nvPr>
        </p:nvSpPr>
        <p:spPr>
          <a:xfrm rot="5400000">
            <a:off x="6520925" y="2221500"/>
            <a:ext cx="4300200" cy="70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5200">
                <a:solidFill>
                  <a:schemeClr val="accent5"/>
                </a:solidFill>
              </a:rPr>
              <a:t>In 3 Years…</a:t>
            </a:r>
            <a:endParaRPr sz="5200">
              <a:solidFill>
                <a:schemeClr val="accent5"/>
              </a:solidFill>
            </a:endParaRPr>
          </a:p>
          <a:p>
            <a:pPr marL="0" lvl="0" indent="0" algn="l" rtl="0">
              <a:spcBef>
                <a:spcPts val="0"/>
              </a:spcBef>
              <a:spcAft>
                <a:spcPts val="0"/>
              </a:spcAft>
              <a:buNone/>
            </a:pPr>
            <a:endParaRPr/>
          </a:p>
        </p:txBody>
      </p:sp>
      <p:pic>
        <p:nvPicPr>
          <p:cNvPr id="240" name="Google Shape;240;p32"/>
          <p:cNvPicPr preferRelativeResize="0"/>
          <p:nvPr/>
        </p:nvPicPr>
        <p:blipFill rotWithShape="1">
          <a:blip r:embed="rId3">
            <a:alphaModFix/>
          </a:blip>
          <a:srcRect l="13419"/>
          <a:stretch/>
        </p:blipFill>
        <p:spPr>
          <a:xfrm>
            <a:off x="127018" y="940850"/>
            <a:ext cx="3842580" cy="3358800"/>
          </a:xfrm>
          <a:prstGeom prst="rect">
            <a:avLst/>
          </a:prstGeom>
          <a:noFill/>
          <a:ln>
            <a:noFill/>
          </a:ln>
        </p:spPr>
      </p:pic>
      <p:sp>
        <p:nvSpPr>
          <p:cNvPr id="241" name="Google Shape;241;p32"/>
          <p:cNvSpPr/>
          <p:nvPr/>
        </p:nvSpPr>
        <p:spPr>
          <a:xfrm>
            <a:off x="2993050" y="3587125"/>
            <a:ext cx="1425000" cy="1503300"/>
          </a:xfrm>
          <a:prstGeom prst="ellipse">
            <a:avLst/>
          </a:prstGeom>
          <a:solidFill>
            <a:schemeClr val="lt1"/>
          </a:solidFill>
          <a:ln w="38100"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Light"/>
              <a:ea typeface="Catamaran Light"/>
              <a:cs typeface="Catamaran Light"/>
              <a:sym typeface="Catamaran Light"/>
            </a:endParaRPr>
          </a:p>
        </p:txBody>
      </p:sp>
      <p:sp>
        <p:nvSpPr>
          <p:cNvPr id="242" name="Google Shape;242;p32"/>
          <p:cNvSpPr txBox="1"/>
          <p:nvPr/>
        </p:nvSpPr>
        <p:spPr>
          <a:xfrm>
            <a:off x="3152525" y="3997525"/>
            <a:ext cx="1177500" cy="1092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300" b="1">
                <a:solidFill>
                  <a:srgbClr val="FF0000"/>
                </a:solidFill>
                <a:latin typeface="Catamaran"/>
                <a:ea typeface="Catamaran"/>
                <a:cs typeface="Catamaran"/>
                <a:sym typeface="Catamaran"/>
              </a:rPr>
              <a:t>Need approx.</a:t>
            </a:r>
            <a:endParaRPr sz="1300" b="1">
              <a:solidFill>
                <a:srgbClr val="FF0000"/>
              </a:solidFill>
              <a:latin typeface="Catamaran"/>
              <a:ea typeface="Catamaran"/>
              <a:cs typeface="Catamaran"/>
              <a:sym typeface="Catamaran"/>
            </a:endParaRPr>
          </a:p>
          <a:p>
            <a:pPr marL="0" lvl="0" indent="0" algn="ctr" rtl="0">
              <a:spcBef>
                <a:spcPts val="0"/>
              </a:spcBef>
              <a:spcAft>
                <a:spcPts val="0"/>
              </a:spcAft>
              <a:buNone/>
            </a:pPr>
            <a:r>
              <a:rPr lang="es" sz="1200" b="1">
                <a:solidFill>
                  <a:srgbClr val="FF0000"/>
                </a:solidFill>
                <a:latin typeface="Catamaran"/>
                <a:ea typeface="Catamaran"/>
                <a:cs typeface="Catamaran"/>
                <a:sym typeface="Catamaran"/>
              </a:rPr>
              <a:t>13% increase </a:t>
            </a:r>
            <a:r>
              <a:rPr lang="es" sz="1100" b="1">
                <a:solidFill>
                  <a:srgbClr val="FF0000"/>
                </a:solidFill>
                <a:latin typeface="Catamaran"/>
                <a:ea typeface="Catamaran"/>
                <a:cs typeface="Catamaran"/>
                <a:sym typeface="Catamaran"/>
              </a:rPr>
              <a:t>to reach goal next year for English</a:t>
            </a:r>
            <a:r>
              <a:rPr lang="es" sz="1200" b="1">
                <a:solidFill>
                  <a:srgbClr val="FF0000"/>
                </a:solidFill>
                <a:latin typeface="Catamaran"/>
                <a:ea typeface="Catamaran"/>
                <a:cs typeface="Catamaran"/>
                <a:sym typeface="Catamaran"/>
              </a:rPr>
              <a:t> </a:t>
            </a:r>
            <a:endParaRPr sz="1200" b="1">
              <a:solidFill>
                <a:srgbClr val="FF0000"/>
              </a:solidFill>
              <a:latin typeface="Catamaran"/>
              <a:ea typeface="Catamaran"/>
              <a:cs typeface="Catamaran"/>
              <a:sym typeface="Catamaran"/>
            </a:endParaRPr>
          </a:p>
        </p:txBody>
      </p:sp>
      <p:sp>
        <p:nvSpPr>
          <p:cNvPr id="243" name="Google Shape;243;p32"/>
          <p:cNvSpPr/>
          <p:nvPr/>
        </p:nvSpPr>
        <p:spPr>
          <a:xfrm>
            <a:off x="3514475" y="3711225"/>
            <a:ext cx="402600" cy="3738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
        <p:nvSpPr>
          <p:cNvPr id="244" name="Google Shape;244;p32"/>
          <p:cNvSpPr/>
          <p:nvPr/>
        </p:nvSpPr>
        <p:spPr>
          <a:xfrm>
            <a:off x="1335813" y="3587125"/>
            <a:ext cx="1425000" cy="1503300"/>
          </a:xfrm>
          <a:prstGeom prst="ellipse">
            <a:avLst/>
          </a:prstGeom>
          <a:solidFill>
            <a:schemeClr val="lt1"/>
          </a:solidFill>
          <a:ln w="38100"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Light"/>
              <a:ea typeface="Catamaran Light"/>
              <a:cs typeface="Catamaran Light"/>
              <a:sym typeface="Catamaran Light"/>
            </a:endParaRPr>
          </a:p>
        </p:txBody>
      </p:sp>
      <p:sp>
        <p:nvSpPr>
          <p:cNvPr id="245" name="Google Shape;245;p32"/>
          <p:cNvSpPr txBox="1"/>
          <p:nvPr/>
        </p:nvSpPr>
        <p:spPr>
          <a:xfrm>
            <a:off x="1495288" y="3997525"/>
            <a:ext cx="1177500" cy="1092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300" b="1">
                <a:solidFill>
                  <a:srgbClr val="FF0000"/>
                </a:solidFill>
                <a:latin typeface="Catamaran"/>
                <a:ea typeface="Catamaran"/>
                <a:cs typeface="Catamaran"/>
                <a:sym typeface="Catamaran"/>
              </a:rPr>
              <a:t>Need approx.</a:t>
            </a:r>
            <a:endParaRPr sz="1300" b="1">
              <a:solidFill>
                <a:srgbClr val="FF0000"/>
              </a:solidFill>
              <a:latin typeface="Catamaran"/>
              <a:ea typeface="Catamaran"/>
              <a:cs typeface="Catamaran"/>
              <a:sym typeface="Catamaran"/>
            </a:endParaRPr>
          </a:p>
          <a:p>
            <a:pPr marL="0" lvl="0" indent="0" algn="ctr" rtl="0">
              <a:spcBef>
                <a:spcPts val="0"/>
              </a:spcBef>
              <a:spcAft>
                <a:spcPts val="0"/>
              </a:spcAft>
              <a:buNone/>
            </a:pPr>
            <a:r>
              <a:rPr lang="es" sz="1200" b="1">
                <a:solidFill>
                  <a:srgbClr val="FF0000"/>
                </a:solidFill>
                <a:latin typeface="Catamaran"/>
                <a:ea typeface="Catamaran"/>
                <a:cs typeface="Catamaran"/>
                <a:sym typeface="Catamaran"/>
              </a:rPr>
              <a:t>16% increase </a:t>
            </a:r>
            <a:r>
              <a:rPr lang="es" sz="1100" b="1">
                <a:solidFill>
                  <a:srgbClr val="FF0000"/>
                </a:solidFill>
                <a:latin typeface="Catamaran"/>
                <a:ea typeface="Catamaran"/>
                <a:cs typeface="Catamaran"/>
                <a:sym typeface="Catamaran"/>
              </a:rPr>
              <a:t>to reach goal next year for Math</a:t>
            </a:r>
            <a:r>
              <a:rPr lang="es" sz="1200" b="1">
                <a:solidFill>
                  <a:srgbClr val="FF0000"/>
                </a:solidFill>
                <a:latin typeface="Catamaran"/>
                <a:ea typeface="Catamaran"/>
                <a:cs typeface="Catamaran"/>
                <a:sym typeface="Catamaran"/>
              </a:rPr>
              <a:t> </a:t>
            </a:r>
            <a:endParaRPr sz="1200" b="1">
              <a:solidFill>
                <a:srgbClr val="FF0000"/>
              </a:solidFill>
              <a:latin typeface="Catamaran"/>
              <a:ea typeface="Catamaran"/>
              <a:cs typeface="Catamaran"/>
              <a:sym typeface="Catamaran"/>
            </a:endParaRPr>
          </a:p>
        </p:txBody>
      </p:sp>
      <p:sp>
        <p:nvSpPr>
          <p:cNvPr id="246" name="Google Shape;246;p32"/>
          <p:cNvSpPr/>
          <p:nvPr/>
        </p:nvSpPr>
        <p:spPr>
          <a:xfrm>
            <a:off x="1857238" y="3711225"/>
            <a:ext cx="402600" cy="3738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
        <p:nvSpPr>
          <p:cNvPr id="247" name="Google Shape;247;p32"/>
          <p:cNvSpPr txBox="1"/>
          <p:nvPr/>
        </p:nvSpPr>
        <p:spPr>
          <a:xfrm>
            <a:off x="6021275" y="4452950"/>
            <a:ext cx="3000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700">
                <a:solidFill>
                  <a:srgbClr val="1F1F1F"/>
                </a:solidFill>
                <a:highlight>
                  <a:schemeClr val="lt1"/>
                </a:highlight>
                <a:latin typeface="Roboto"/>
                <a:ea typeface="Roboto"/>
                <a:cs typeface="Roboto"/>
                <a:sym typeface="Roboto"/>
              </a:rPr>
              <a:t>*The % numbers listed  indicates percentage point goals. </a:t>
            </a:r>
            <a:endParaRPr sz="700">
              <a:solidFill>
                <a:srgbClr val="1F1F1F"/>
              </a:solidFill>
              <a:highlight>
                <a:schemeClr val="lt1"/>
              </a:highlight>
              <a:latin typeface="Roboto"/>
              <a:ea typeface="Roboto"/>
              <a:cs typeface="Roboto"/>
              <a:sym typeface="Roboto"/>
            </a:endParaRPr>
          </a:p>
          <a:p>
            <a:pPr marL="0" lvl="0" indent="0" algn="l" rtl="0">
              <a:spcBef>
                <a:spcPts val="0"/>
              </a:spcBef>
              <a:spcAft>
                <a:spcPts val="0"/>
              </a:spcAft>
              <a:buNone/>
            </a:pPr>
            <a:r>
              <a:rPr lang="es" sz="700">
                <a:solidFill>
                  <a:srgbClr val="1F1F1F"/>
                </a:solidFill>
                <a:highlight>
                  <a:schemeClr val="lt1"/>
                </a:highlight>
                <a:latin typeface="Roboto"/>
                <a:ea typeface="Roboto"/>
                <a:cs typeface="Roboto"/>
                <a:sym typeface="Roboto"/>
              </a:rPr>
              <a:t>Per cent means one hundredth of something. </a:t>
            </a:r>
            <a:endParaRPr sz="700">
              <a:solidFill>
                <a:srgbClr val="1F1F1F"/>
              </a:solidFill>
              <a:highlight>
                <a:schemeClr val="lt1"/>
              </a:highlight>
              <a:latin typeface="Roboto"/>
              <a:ea typeface="Roboto"/>
              <a:cs typeface="Roboto"/>
              <a:sym typeface="Roboto"/>
            </a:endParaRPr>
          </a:p>
          <a:p>
            <a:pPr marL="0" lvl="0" indent="0" algn="l" rtl="0">
              <a:spcBef>
                <a:spcPts val="0"/>
              </a:spcBef>
              <a:spcAft>
                <a:spcPts val="0"/>
              </a:spcAft>
              <a:buNone/>
            </a:pPr>
            <a:r>
              <a:rPr lang="es" sz="700">
                <a:solidFill>
                  <a:srgbClr val="040C28"/>
                </a:solidFill>
                <a:latin typeface="Roboto"/>
                <a:ea typeface="Roboto"/>
                <a:cs typeface="Roboto"/>
                <a:sym typeface="Roboto"/>
              </a:rPr>
              <a:t>Percentage point is used when comparing percentages to one another</a:t>
            </a:r>
            <a:r>
              <a:rPr lang="es" sz="700">
                <a:solidFill>
                  <a:srgbClr val="1F1F1F"/>
                </a:solidFill>
                <a:latin typeface="Roboto"/>
                <a:ea typeface="Roboto"/>
                <a:cs typeface="Roboto"/>
                <a:sym typeface="Roboto"/>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childTnLst>
                                </p:cTn>
                              </p:par>
                              <p:par>
                                <p:cTn id="8" presetID="10" presetClass="entr" presetSubtype="0" fill="hold" nodeType="withEffect">
                                  <p:stCondLst>
                                    <p:cond delay="0"/>
                                  </p:stCondLst>
                                  <p:childTnLst>
                                    <p:set>
                                      <p:cBhvr>
                                        <p:cTn id="9" dur="1" fill="hold">
                                          <p:stCondLst>
                                            <p:cond delay="0"/>
                                          </p:stCondLst>
                                        </p:cTn>
                                        <p:tgtEl>
                                          <p:spTgt spid="242"/>
                                        </p:tgtEl>
                                        <p:attrNameLst>
                                          <p:attrName>style.visibility</p:attrName>
                                        </p:attrNameLst>
                                      </p:cBhvr>
                                      <p:to>
                                        <p:strVal val="visible"/>
                                      </p:to>
                                    </p:set>
                                    <p:animEffect transition="in" filter="fade">
                                      <p:cBhvr>
                                        <p:cTn id="10" dur="1000"/>
                                        <p:tgtEl>
                                          <p:spTgt spid="242"/>
                                        </p:tgtEl>
                                      </p:cBhvr>
                                    </p:animEffect>
                                  </p:childTnLst>
                                </p:cTn>
                              </p:par>
                              <p:par>
                                <p:cTn id="11" presetID="10" presetClass="entr" presetSubtype="0" fill="hold" nodeType="withEffect">
                                  <p:stCondLst>
                                    <p:cond delay="0"/>
                                  </p:stCondLst>
                                  <p:childTnLst>
                                    <p:set>
                                      <p:cBhvr>
                                        <p:cTn id="12" dur="1" fill="hold">
                                          <p:stCondLst>
                                            <p:cond delay="0"/>
                                          </p:stCondLst>
                                        </p:cTn>
                                        <p:tgtEl>
                                          <p:spTgt spid="243"/>
                                        </p:tgtEl>
                                        <p:attrNameLst>
                                          <p:attrName>style.visibility</p:attrName>
                                        </p:attrNameLst>
                                      </p:cBhvr>
                                      <p:to>
                                        <p:strVal val="visible"/>
                                      </p:to>
                                    </p:set>
                                    <p:animEffect transition="in" filter="fade">
                                      <p:cBhvr>
                                        <p:cTn id="13" dur="1000"/>
                                        <p:tgtEl>
                                          <p:spTgt spid="2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4"/>
                                        </p:tgtEl>
                                        <p:attrNameLst>
                                          <p:attrName>style.visibility</p:attrName>
                                        </p:attrNameLst>
                                      </p:cBhvr>
                                      <p:to>
                                        <p:strVal val="visible"/>
                                      </p:to>
                                    </p:set>
                                    <p:animEffect transition="in" filter="fade">
                                      <p:cBhvr>
                                        <p:cTn id="18" dur="1000"/>
                                        <p:tgtEl>
                                          <p:spTgt spid="244"/>
                                        </p:tgtEl>
                                      </p:cBhvr>
                                    </p:animEffect>
                                  </p:childTnLst>
                                </p:cTn>
                              </p:par>
                              <p:par>
                                <p:cTn id="19" presetID="10" presetClass="entr" presetSubtype="0" fill="hold" nodeType="withEffect">
                                  <p:stCondLst>
                                    <p:cond delay="0"/>
                                  </p:stCondLst>
                                  <p:childTnLst>
                                    <p:set>
                                      <p:cBhvr>
                                        <p:cTn id="20" dur="1" fill="hold">
                                          <p:stCondLst>
                                            <p:cond delay="0"/>
                                          </p:stCondLst>
                                        </p:cTn>
                                        <p:tgtEl>
                                          <p:spTgt spid="245"/>
                                        </p:tgtEl>
                                        <p:attrNameLst>
                                          <p:attrName>style.visibility</p:attrName>
                                        </p:attrNameLst>
                                      </p:cBhvr>
                                      <p:to>
                                        <p:strVal val="visible"/>
                                      </p:to>
                                    </p:set>
                                    <p:animEffect transition="in" filter="fade">
                                      <p:cBhvr>
                                        <p:cTn id="21" dur="1000"/>
                                        <p:tgtEl>
                                          <p:spTgt spid="245"/>
                                        </p:tgtEl>
                                      </p:cBhvr>
                                    </p:animEffect>
                                  </p:childTnLst>
                                </p:cTn>
                              </p:par>
                              <p:par>
                                <p:cTn id="22" presetID="10" presetClass="entr" presetSubtype="0" fill="hold" nodeType="withEffect">
                                  <p:stCondLst>
                                    <p:cond delay="0"/>
                                  </p:stCondLst>
                                  <p:childTnLst>
                                    <p:set>
                                      <p:cBhvr>
                                        <p:cTn id="23" dur="1" fill="hold">
                                          <p:stCondLst>
                                            <p:cond delay="0"/>
                                          </p:stCondLst>
                                        </p:cTn>
                                        <p:tgtEl>
                                          <p:spTgt spid="246"/>
                                        </p:tgtEl>
                                        <p:attrNameLst>
                                          <p:attrName>style.visibility</p:attrName>
                                        </p:attrNameLst>
                                      </p:cBhvr>
                                      <p:to>
                                        <p:strVal val="visible"/>
                                      </p:to>
                                    </p:set>
                                    <p:animEffect transition="in" filter="fade">
                                      <p:cBhvr>
                                        <p:cTn id="24" dur="14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Shape 251"/>
        <p:cNvGrpSpPr/>
        <p:nvPr/>
      </p:nvGrpSpPr>
      <p:grpSpPr>
        <a:xfrm>
          <a:off x="0" y="0"/>
          <a:ext cx="0" cy="0"/>
          <a:chOff x="0" y="0"/>
          <a:chExt cx="0" cy="0"/>
        </a:xfrm>
      </p:grpSpPr>
      <p:sp>
        <p:nvSpPr>
          <p:cNvPr id="252" name="Google Shape;252;p33"/>
          <p:cNvSpPr/>
          <p:nvPr/>
        </p:nvSpPr>
        <p:spPr>
          <a:xfrm rot="-5400000">
            <a:off x="6616300" y="-727375"/>
            <a:ext cx="1057500" cy="3337500"/>
          </a:xfrm>
          <a:prstGeom prst="rect">
            <a:avLst/>
          </a:prstGeom>
          <a:solidFill>
            <a:srgbClr val="69B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txBox="1">
            <a:spLocks noGrp="1"/>
          </p:cNvSpPr>
          <p:nvPr>
            <p:ph type="ctrTitle"/>
          </p:nvPr>
        </p:nvSpPr>
        <p:spPr>
          <a:xfrm>
            <a:off x="5701000" y="581225"/>
            <a:ext cx="2888100" cy="720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3200">
                <a:solidFill>
                  <a:schemeClr val="lt1"/>
                </a:solidFill>
              </a:rPr>
              <a:t>Metric 2 Data</a:t>
            </a:r>
            <a:endParaRPr sz="3200">
              <a:solidFill>
                <a:schemeClr val="lt1"/>
              </a:solidFill>
            </a:endParaRPr>
          </a:p>
        </p:txBody>
      </p:sp>
      <p:sp>
        <p:nvSpPr>
          <p:cNvPr id="254" name="Google Shape;254;p33"/>
          <p:cNvSpPr/>
          <p:nvPr/>
        </p:nvSpPr>
        <p:spPr>
          <a:xfrm rot="-5400000">
            <a:off x="6600" y="1660525"/>
            <a:ext cx="1057500" cy="1070700"/>
          </a:xfrm>
          <a:prstGeom prst="rect">
            <a:avLst/>
          </a:prstGeom>
          <a:gradFill>
            <a:gsLst>
              <a:gs pos="0">
                <a:srgbClr val="9ECFCB">
                  <a:alpha val="29019"/>
                </a:srgbClr>
              </a:gs>
              <a:gs pos="100000">
                <a:schemeClr val="accen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55" name="Google Shape;255;p33"/>
          <p:cNvGraphicFramePr/>
          <p:nvPr/>
        </p:nvGraphicFramePr>
        <p:xfrm>
          <a:off x="500925" y="1606888"/>
          <a:ext cx="3000000" cy="3000000"/>
        </p:xfrm>
        <a:graphic>
          <a:graphicData uri="http://schemas.openxmlformats.org/drawingml/2006/table">
            <a:tbl>
              <a:tblPr>
                <a:noFill/>
                <a:tableStyleId>{D767838F-7638-4810-9F0B-5BACD77B2104}</a:tableStyleId>
              </a:tblPr>
              <a:tblGrid>
                <a:gridCol w="1826150">
                  <a:extLst>
                    <a:ext uri="{9D8B030D-6E8A-4147-A177-3AD203B41FA5}">
                      <a16:colId xmlns:a16="http://schemas.microsoft.com/office/drawing/2014/main" val="20000"/>
                    </a:ext>
                  </a:extLst>
                </a:gridCol>
                <a:gridCol w="1410150">
                  <a:extLst>
                    <a:ext uri="{9D8B030D-6E8A-4147-A177-3AD203B41FA5}">
                      <a16:colId xmlns:a16="http://schemas.microsoft.com/office/drawing/2014/main" val="20001"/>
                    </a:ext>
                  </a:extLst>
                </a:gridCol>
                <a:gridCol w="1264725">
                  <a:extLst>
                    <a:ext uri="{9D8B030D-6E8A-4147-A177-3AD203B41FA5}">
                      <a16:colId xmlns:a16="http://schemas.microsoft.com/office/drawing/2014/main" val="20002"/>
                    </a:ext>
                  </a:extLst>
                </a:gridCol>
                <a:gridCol w="1311275">
                  <a:extLst>
                    <a:ext uri="{9D8B030D-6E8A-4147-A177-3AD203B41FA5}">
                      <a16:colId xmlns:a16="http://schemas.microsoft.com/office/drawing/2014/main" val="20003"/>
                    </a:ext>
                  </a:extLst>
                </a:gridCol>
                <a:gridCol w="1311275">
                  <a:extLst>
                    <a:ext uri="{9D8B030D-6E8A-4147-A177-3AD203B41FA5}">
                      <a16:colId xmlns:a16="http://schemas.microsoft.com/office/drawing/2014/main" val="20004"/>
                    </a:ext>
                  </a:extLst>
                </a:gridCol>
                <a:gridCol w="1311275">
                  <a:extLst>
                    <a:ext uri="{9D8B030D-6E8A-4147-A177-3AD203B41FA5}">
                      <a16:colId xmlns:a16="http://schemas.microsoft.com/office/drawing/2014/main" val="20005"/>
                    </a:ext>
                  </a:extLst>
                </a:gridCol>
              </a:tblGrid>
              <a:tr h="381000">
                <a:tc>
                  <a:txBody>
                    <a:bodyPr/>
                    <a:lstStyle/>
                    <a:p>
                      <a:pPr marL="0" lvl="0" indent="0" algn="ctr" rtl="0">
                        <a:spcBef>
                          <a:spcPts val="0"/>
                        </a:spcBef>
                        <a:spcAft>
                          <a:spcPts val="0"/>
                        </a:spcAft>
                        <a:buNone/>
                      </a:pPr>
                      <a:r>
                        <a:rPr lang="es" b="1">
                          <a:solidFill>
                            <a:schemeClr val="lt1"/>
                          </a:solidFill>
                        </a:rPr>
                        <a:t>Outcome for Latine Students</a:t>
                      </a:r>
                      <a:endParaRPr b="1">
                        <a:solidFill>
                          <a:schemeClr val="lt1"/>
                        </a:solidFill>
                      </a:endParaRPr>
                    </a:p>
                  </a:txBody>
                  <a:tcPr marL="91425" marR="91425" marT="91425" marB="91425" anchor="ctr">
                    <a:solidFill>
                      <a:schemeClr val="accent4"/>
                    </a:solidFill>
                  </a:tcPr>
                </a:tc>
                <a:tc>
                  <a:txBody>
                    <a:bodyPr/>
                    <a:lstStyle/>
                    <a:p>
                      <a:pPr marL="0" lvl="0" indent="0" algn="ctr" rtl="0">
                        <a:spcBef>
                          <a:spcPts val="0"/>
                        </a:spcBef>
                        <a:spcAft>
                          <a:spcPts val="0"/>
                        </a:spcAft>
                        <a:buNone/>
                      </a:pPr>
                      <a:r>
                        <a:rPr lang="es" b="1">
                          <a:solidFill>
                            <a:schemeClr val="lt1"/>
                          </a:solidFill>
                        </a:rPr>
                        <a:t>Cohort</a:t>
                      </a:r>
                      <a:endParaRPr b="1">
                        <a:solidFill>
                          <a:schemeClr val="lt1"/>
                        </a:solidFill>
                      </a:endParaRPr>
                    </a:p>
                  </a:txBody>
                  <a:tcPr marL="91425" marR="91425" marT="91425" marB="91425" anchor="ctr">
                    <a:lnB w="9525" cap="flat" cmpd="sng">
                      <a:solidFill>
                        <a:srgbClr val="9E9E9E"/>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es" b="1">
                          <a:solidFill>
                            <a:schemeClr val="lt1"/>
                          </a:solidFill>
                        </a:rPr>
                        <a:t>Fall 2021 </a:t>
                      </a:r>
                      <a:endParaRPr b="1">
                        <a:solidFill>
                          <a:schemeClr val="lt1"/>
                        </a:solidFill>
                      </a:endParaRPr>
                    </a:p>
                    <a:p>
                      <a:pPr marL="0" lvl="0" indent="0" algn="ctr" rtl="0">
                        <a:spcBef>
                          <a:spcPts val="0"/>
                        </a:spcBef>
                        <a:spcAft>
                          <a:spcPts val="0"/>
                        </a:spcAft>
                        <a:buNone/>
                      </a:pPr>
                      <a:r>
                        <a:rPr lang="es" b="1">
                          <a:solidFill>
                            <a:schemeClr val="lt1"/>
                          </a:solidFill>
                        </a:rPr>
                        <a:t>First-Time Student Cohort</a:t>
                      </a:r>
                      <a:endParaRPr b="1">
                        <a:solidFill>
                          <a:schemeClr val="lt1"/>
                        </a:solidFill>
                      </a:endParaRPr>
                    </a:p>
                  </a:txBody>
                  <a:tcPr marL="91425" marR="91425" marT="91425" marB="91425" anchor="ctr">
                    <a:solidFill>
                      <a:schemeClr val="accent4"/>
                    </a:solidFill>
                  </a:tcPr>
                </a:tc>
                <a:tc>
                  <a:txBody>
                    <a:bodyPr/>
                    <a:lstStyle/>
                    <a:p>
                      <a:pPr marL="0" lvl="0" indent="0" algn="ctr" rtl="0">
                        <a:spcBef>
                          <a:spcPts val="0"/>
                        </a:spcBef>
                        <a:spcAft>
                          <a:spcPts val="0"/>
                        </a:spcAft>
                        <a:buNone/>
                      </a:pPr>
                      <a:r>
                        <a:rPr lang="es" b="1">
                          <a:solidFill>
                            <a:schemeClr val="lt1"/>
                          </a:solidFill>
                        </a:rPr>
                        <a:t>Fall 2022 </a:t>
                      </a:r>
                      <a:endParaRPr b="1">
                        <a:solidFill>
                          <a:schemeClr val="lt1"/>
                        </a:solidFill>
                      </a:endParaRPr>
                    </a:p>
                    <a:p>
                      <a:pPr marL="0" lvl="0" indent="0" algn="ctr" rtl="0">
                        <a:spcBef>
                          <a:spcPts val="0"/>
                        </a:spcBef>
                        <a:spcAft>
                          <a:spcPts val="0"/>
                        </a:spcAft>
                        <a:buNone/>
                      </a:pPr>
                      <a:r>
                        <a:rPr lang="es" b="1">
                          <a:solidFill>
                            <a:schemeClr val="lt1"/>
                          </a:solidFill>
                        </a:rPr>
                        <a:t>First-Time Student Cohort</a:t>
                      </a:r>
                      <a:endParaRPr b="1">
                        <a:solidFill>
                          <a:schemeClr val="lt1"/>
                        </a:solidFill>
                      </a:endParaRPr>
                    </a:p>
                  </a:txBody>
                  <a:tcPr marL="91425" marR="91425" marT="91425" marB="91425" anchor="ctr">
                    <a:solidFill>
                      <a:schemeClr val="accent4"/>
                    </a:solidFill>
                  </a:tcPr>
                </a:tc>
                <a:tc>
                  <a:txBody>
                    <a:bodyPr/>
                    <a:lstStyle/>
                    <a:p>
                      <a:pPr marL="0" lvl="0" indent="0" algn="ctr" rtl="0">
                        <a:spcBef>
                          <a:spcPts val="0"/>
                        </a:spcBef>
                        <a:spcAft>
                          <a:spcPts val="0"/>
                        </a:spcAft>
                        <a:buNone/>
                      </a:pPr>
                      <a:r>
                        <a:rPr lang="es" b="1">
                          <a:solidFill>
                            <a:schemeClr val="lt1"/>
                          </a:solidFill>
                        </a:rPr>
                        <a:t>Fall 2023 GOAL</a:t>
                      </a:r>
                      <a:endParaRPr b="1">
                        <a:solidFill>
                          <a:schemeClr val="lt1"/>
                        </a:solidFill>
                      </a:endParaRPr>
                    </a:p>
                  </a:txBody>
                  <a:tcPr marL="91425" marR="91425" marT="91425" marB="91425" anchor="ctr">
                    <a:solidFill>
                      <a:srgbClr val="FFC800"/>
                    </a:solidFill>
                  </a:tcPr>
                </a:tc>
                <a:tc>
                  <a:txBody>
                    <a:bodyPr/>
                    <a:lstStyle/>
                    <a:p>
                      <a:pPr marL="0" lvl="0" indent="0" algn="ctr" rtl="0">
                        <a:spcBef>
                          <a:spcPts val="0"/>
                        </a:spcBef>
                        <a:spcAft>
                          <a:spcPts val="0"/>
                        </a:spcAft>
                        <a:buNone/>
                      </a:pPr>
                      <a:r>
                        <a:rPr lang="es" b="1">
                          <a:solidFill>
                            <a:schemeClr val="lt1"/>
                          </a:solidFill>
                        </a:rPr>
                        <a:t>Fall 2024</a:t>
                      </a:r>
                      <a:endParaRPr b="1">
                        <a:solidFill>
                          <a:schemeClr val="lt1"/>
                        </a:solidFill>
                      </a:endParaRPr>
                    </a:p>
                    <a:p>
                      <a:pPr marL="0" lvl="0" indent="0" algn="ctr" rtl="0">
                        <a:spcBef>
                          <a:spcPts val="0"/>
                        </a:spcBef>
                        <a:spcAft>
                          <a:spcPts val="0"/>
                        </a:spcAft>
                        <a:buNone/>
                      </a:pPr>
                      <a:r>
                        <a:rPr lang="es" b="1">
                          <a:solidFill>
                            <a:schemeClr val="lt1"/>
                          </a:solidFill>
                        </a:rPr>
                        <a:t>GOAL</a:t>
                      </a:r>
                      <a:endParaRPr b="1">
                        <a:solidFill>
                          <a:schemeClr val="lt1"/>
                        </a:solidFill>
                      </a:endParaRPr>
                    </a:p>
                  </a:txBody>
                  <a:tcPr marL="91425" marR="91425" marT="91425" marB="91425" anchor="ctr">
                    <a:solidFill>
                      <a:srgbClr val="FFC800"/>
                    </a:solidFill>
                  </a:tcPr>
                </a:tc>
                <a:extLst>
                  <a:ext uri="{0D108BD9-81ED-4DB2-BD59-A6C34878D82A}">
                    <a16:rowId xmlns:a16="http://schemas.microsoft.com/office/drawing/2014/main" val="10000"/>
                  </a:ext>
                </a:extLst>
              </a:tr>
              <a:tr h="381000">
                <a:tc rowSpan="2">
                  <a:txBody>
                    <a:bodyPr/>
                    <a:lstStyle/>
                    <a:p>
                      <a:pPr marL="0" lvl="0" indent="0" algn="ctr" rtl="0">
                        <a:spcBef>
                          <a:spcPts val="0"/>
                        </a:spcBef>
                        <a:spcAft>
                          <a:spcPts val="0"/>
                        </a:spcAft>
                        <a:buNone/>
                      </a:pPr>
                      <a:r>
                        <a:rPr lang="es" b="1">
                          <a:solidFill>
                            <a:schemeClr val="dk1"/>
                          </a:solidFill>
                        </a:rPr>
                        <a:t>% Completed Transfer-Level ENGLISH within the first year</a:t>
                      </a:r>
                      <a:endParaRPr b="1">
                        <a:solidFill>
                          <a:schemeClr val="dk1"/>
                        </a:solidFill>
                      </a:endParaRPr>
                    </a:p>
                  </a:txBody>
                  <a:tcPr marL="91425" marR="91425" marT="91425" marB="91425" anchor="ctr">
                    <a:lnR w="9525" cap="flat" cmpd="sng">
                      <a:solidFill>
                        <a:srgbClr val="9E9E9E"/>
                      </a:solidFill>
                      <a:prstDash val="solid"/>
                      <a:round/>
                      <a:headEnd type="none" w="sm" len="sm"/>
                      <a:tailEnd type="none" w="sm" len="sm"/>
                    </a:lnR>
                    <a:solidFill>
                      <a:schemeClr val="accent3"/>
                    </a:solidFill>
                  </a:tcPr>
                </a:tc>
                <a:tc>
                  <a:txBody>
                    <a:bodyPr/>
                    <a:lstStyle/>
                    <a:p>
                      <a:pPr marL="0" lvl="0" indent="0" algn="r" rtl="0">
                        <a:spcBef>
                          <a:spcPts val="0"/>
                        </a:spcBef>
                        <a:spcAft>
                          <a:spcPts val="0"/>
                        </a:spcAft>
                        <a:buNone/>
                      </a:pPr>
                      <a:r>
                        <a:rPr lang="es" sz="1100"/>
                        <a:t>Full-time</a:t>
                      </a:r>
                      <a:endParaRPr sz="1100" b="1">
                        <a:solidFill>
                          <a:schemeClr val="lt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s"/>
                        <a:t>61%</a:t>
                      </a:r>
                      <a:endParaRPr/>
                    </a:p>
                  </a:txBody>
                  <a:tcPr marL="91425" marR="91425" marT="91425" marB="91425" anchor="ctr">
                    <a:lnL w="9525" cap="flat" cmpd="sng">
                      <a:solidFill>
                        <a:srgbClr val="9E9E9E"/>
                      </a:solidFill>
                      <a:prstDash val="solid"/>
                      <a:round/>
                      <a:headEnd type="none" w="sm" len="sm"/>
                      <a:tailEnd type="none" w="sm" len="sm"/>
                    </a:lnL>
                    <a:solidFill>
                      <a:schemeClr val="accent3"/>
                    </a:solidFill>
                  </a:tcPr>
                </a:tc>
                <a:tc>
                  <a:txBody>
                    <a:bodyPr/>
                    <a:lstStyle/>
                    <a:p>
                      <a:pPr marL="0" lvl="0" indent="0" algn="ctr" rtl="0">
                        <a:spcBef>
                          <a:spcPts val="0"/>
                        </a:spcBef>
                        <a:spcAft>
                          <a:spcPts val="0"/>
                        </a:spcAft>
                        <a:buNone/>
                      </a:pPr>
                      <a:r>
                        <a:rPr lang="es"/>
                        <a:t>57%</a:t>
                      </a:r>
                      <a:endParaRPr/>
                    </a:p>
                  </a:txBody>
                  <a:tcPr marL="91425" marR="91425" marT="91425" marB="91425" anchor="ctr">
                    <a:solidFill>
                      <a:schemeClr val="accent3"/>
                    </a:solidFill>
                  </a:tcPr>
                </a:tc>
                <a:tc>
                  <a:txBody>
                    <a:bodyPr/>
                    <a:lstStyle/>
                    <a:p>
                      <a:pPr marL="0" lvl="0" indent="0" algn="ctr" rtl="0">
                        <a:spcBef>
                          <a:spcPts val="0"/>
                        </a:spcBef>
                        <a:spcAft>
                          <a:spcPts val="0"/>
                        </a:spcAft>
                        <a:buNone/>
                      </a:pPr>
                      <a:r>
                        <a:rPr lang="es"/>
                        <a:t>64%</a:t>
                      </a:r>
                      <a:endParaRPr/>
                    </a:p>
                  </a:txBody>
                  <a:tcPr marL="91425" marR="91425" marT="91425" marB="91425" anchor="ctr">
                    <a:solidFill>
                      <a:srgbClr val="FFC800"/>
                    </a:solidFill>
                  </a:tcPr>
                </a:tc>
                <a:tc>
                  <a:txBody>
                    <a:bodyPr/>
                    <a:lstStyle/>
                    <a:p>
                      <a:pPr marL="0" lvl="0" indent="0" algn="ctr" rtl="0">
                        <a:spcBef>
                          <a:spcPts val="0"/>
                        </a:spcBef>
                        <a:spcAft>
                          <a:spcPts val="0"/>
                        </a:spcAft>
                        <a:buNone/>
                      </a:pPr>
                      <a:r>
                        <a:rPr lang="es"/>
                        <a:t>67%</a:t>
                      </a:r>
                      <a:endParaRPr/>
                    </a:p>
                  </a:txBody>
                  <a:tcPr marL="91425" marR="91425" marT="91425" marB="91425" anchor="ctr">
                    <a:solidFill>
                      <a:srgbClr val="FFC800"/>
                    </a:solidFill>
                  </a:tcPr>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r" rtl="0">
                        <a:spcBef>
                          <a:spcPts val="0"/>
                        </a:spcBef>
                        <a:spcAft>
                          <a:spcPts val="0"/>
                        </a:spcAft>
                        <a:buNone/>
                      </a:pPr>
                      <a:r>
                        <a:rPr lang="es" sz="1100"/>
                        <a:t>Part-time (6-11.99 units)</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a:t>22%</a:t>
                      </a:r>
                      <a:endParaRPr/>
                    </a:p>
                  </a:txBody>
                  <a:tcPr marL="91425" marR="91425" marT="91425" marB="91425" anchor="ctr">
                    <a:lnL w="9525" cap="flat" cmpd="sng">
                      <a:solidFill>
                        <a:srgbClr val="9E9E9E"/>
                      </a:solidFill>
                      <a:prstDash val="solid"/>
                      <a:round/>
                      <a:headEnd type="none" w="sm" len="sm"/>
                      <a:tailEnd type="none" w="sm" len="sm"/>
                    </a:lnL>
                    <a:solidFill>
                      <a:schemeClr val="lt1"/>
                    </a:solidFill>
                  </a:tcPr>
                </a:tc>
                <a:tc>
                  <a:txBody>
                    <a:bodyPr/>
                    <a:lstStyle/>
                    <a:p>
                      <a:pPr marL="0" lvl="0" indent="0" algn="ctr" rtl="0">
                        <a:spcBef>
                          <a:spcPts val="0"/>
                        </a:spcBef>
                        <a:spcAft>
                          <a:spcPts val="0"/>
                        </a:spcAft>
                        <a:buNone/>
                      </a:pPr>
                      <a:r>
                        <a:rPr lang="es"/>
                        <a:t>15%</a:t>
                      </a: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s"/>
                        <a:t>25%</a:t>
                      </a:r>
                      <a:endParaRPr/>
                    </a:p>
                  </a:txBody>
                  <a:tcPr marL="91425" marR="91425" marT="91425" marB="91425" anchor="ctr">
                    <a:solidFill>
                      <a:srgbClr val="FFC800"/>
                    </a:solidFill>
                  </a:tcPr>
                </a:tc>
                <a:tc>
                  <a:txBody>
                    <a:bodyPr/>
                    <a:lstStyle/>
                    <a:p>
                      <a:pPr marL="0" lvl="0" indent="0" algn="ctr" rtl="0">
                        <a:spcBef>
                          <a:spcPts val="0"/>
                        </a:spcBef>
                        <a:spcAft>
                          <a:spcPts val="0"/>
                        </a:spcAft>
                        <a:buNone/>
                      </a:pPr>
                      <a:r>
                        <a:rPr lang="es"/>
                        <a:t>28%</a:t>
                      </a:r>
                      <a:endParaRPr/>
                    </a:p>
                  </a:txBody>
                  <a:tcPr marL="91425" marR="91425" marT="91425" marB="91425" anchor="ctr">
                    <a:solidFill>
                      <a:srgbClr val="FFC800"/>
                    </a:solidFill>
                  </a:tcPr>
                </a:tc>
                <a:extLst>
                  <a:ext uri="{0D108BD9-81ED-4DB2-BD59-A6C34878D82A}">
                    <a16:rowId xmlns:a16="http://schemas.microsoft.com/office/drawing/2014/main" val="10002"/>
                  </a:ext>
                </a:extLst>
              </a:tr>
              <a:tr h="381000">
                <a:tc rowSpan="2">
                  <a:txBody>
                    <a:bodyPr/>
                    <a:lstStyle/>
                    <a:p>
                      <a:pPr marL="0" lvl="0" indent="0" algn="ctr" rtl="0">
                        <a:spcBef>
                          <a:spcPts val="0"/>
                        </a:spcBef>
                        <a:spcAft>
                          <a:spcPts val="0"/>
                        </a:spcAft>
                        <a:buNone/>
                      </a:pPr>
                      <a:r>
                        <a:rPr lang="es" b="1">
                          <a:solidFill>
                            <a:schemeClr val="dk1"/>
                          </a:solidFill>
                        </a:rPr>
                        <a:t>% Completed Transfer-Level MATH within the first year</a:t>
                      </a:r>
                      <a:endParaRPr b="1">
                        <a:solidFill>
                          <a:schemeClr val="dk1"/>
                        </a:solidFill>
                      </a:endParaRPr>
                    </a:p>
                  </a:txBody>
                  <a:tcPr marL="91425" marR="91425" marT="91425" marB="91425"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chemeClr val="accent3"/>
                    </a:solidFill>
                  </a:tcPr>
                </a:tc>
                <a:tc>
                  <a:txBody>
                    <a:bodyPr/>
                    <a:lstStyle/>
                    <a:p>
                      <a:pPr marL="0" lvl="0" indent="0" algn="r" rtl="0">
                        <a:spcBef>
                          <a:spcPts val="0"/>
                        </a:spcBef>
                        <a:spcAft>
                          <a:spcPts val="0"/>
                        </a:spcAft>
                        <a:buNone/>
                      </a:pPr>
                      <a:r>
                        <a:rPr lang="es" sz="1100"/>
                        <a:t>Full-time</a:t>
                      </a:r>
                      <a:endParaRPr sz="1100" b="1">
                        <a:solidFill>
                          <a:schemeClr val="lt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s"/>
                        <a:t>54%</a:t>
                      </a:r>
                      <a:endParaRPr/>
                    </a:p>
                  </a:txBody>
                  <a:tcPr marL="91425" marR="91425" marT="91425" marB="91425" anchor="ctr">
                    <a:lnL w="9525" cap="flat" cmpd="sng">
                      <a:solidFill>
                        <a:srgbClr val="9E9E9E"/>
                      </a:solidFill>
                      <a:prstDash val="solid"/>
                      <a:round/>
                      <a:headEnd type="none" w="sm" len="sm"/>
                      <a:tailEnd type="none" w="sm" len="sm"/>
                    </a:lnL>
                    <a:solidFill>
                      <a:schemeClr val="accent3"/>
                    </a:solidFill>
                  </a:tcPr>
                </a:tc>
                <a:tc>
                  <a:txBody>
                    <a:bodyPr/>
                    <a:lstStyle/>
                    <a:p>
                      <a:pPr marL="0" lvl="0" indent="0" algn="ctr" rtl="0">
                        <a:spcBef>
                          <a:spcPts val="0"/>
                        </a:spcBef>
                        <a:spcAft>
                          <a:spcPts val="0"/>
                        </a:spcAft>
                        <a:buNone/>
                      </a:pPr>
                      <a:r>
                        <a:rPr lang="es"/>
                        <a:t>47%</a:t>
                      </a:r>
                      <a:endParaRPr/>
                    </a:p>
                  </a:txBody>
                  <a:tcPr marL="91425" marR="91425" marT="91425" marB="91425" anchor="ctr">
                    <a:solidFill>
                      <a:schemeClr val="accent3"/>
                    </a:solidFill>
                  </a:tcPr>
                </a:tc>
                <a:tc>
                  <a:txBody>
                    <a:bodyPr/>
                    <a:lstStyle/>
                    <a:p>
                      <a:pPr marL="0" lvl="0" indent="0" algn="ctr" rtl="0">
                        <a:spcBef>
                          <a:spcPts val="0"/>
                        </a:spcBef>
                        <a:spcAft>
                          <a:spcPts val="0"/>
                        </a:spcAft>
                        <a:buNone/>
                      </a:pPr>
                      <a:r>
                        <a:rPr lang="es"/>
                        <a:t>57%</a:t>
                      </a:r>
                      <a:endParaRPr/>
                    </a:p>
                  </a:txBody>
                  <a:tcPr marL="91425" marR="91425" marT="91425" marB="91425" anchor="ctr">
                    <a:solidFill>
                      <a:srgbClr val="FFC800"/>
                    </a:solidFill>
                  </a:tcPr>
                </a:tc>
                <a:tc>
                  <a:txBody>
                    <a:bodyPr/>
                    <a:lstStyle/>
                    <a:p>
                      <a:pPr marL="0" lvl="0" indent="0" algn="ctr" rtl="0">
                        <a:spcBef>
                          <a:spcPts val="0"/>
                        </a:spcBef>
                        <a:spcAft>
                          <a:spcPts val="0"/>
                        </a:spcAft>
                        <a:buNone/>
                      </a:pPr>
                      <a:r>
                        <a:rPr lang="es"/>
                        <a:t>60%</a:t>
                      </a:r>
                      <a:endParaRPr/>
                    </a:p>
                  </a:txBody>
                  <a:tcPr marL="91425" marR="91425" marT="91425" marB="91425" anchor="ctr">
                    <a:solidFill>
                      <a:srgbClr val="FFC800"/>
                    </a:solidFill>
                  </a:tcPr>
                </a:tc>
                <a:extLst>
                  <a:ext uri="{0D108BD9-81ED-4DB2-BD59-A6C34878D82A}">
                    <a16:rowId xmlns:a16="http://schemas.microsoft.com/office/drawing/2014/main" val="10003"/>
                  </a:ext>
                </a:extLst>
              </a:tr>
              <a:tr h="381000">
                <a:tc vMerge="1">
                  <a:txBody>
                    <a:bodyPr/>
                    <a:lstStyle/>
                    <a:p>
                      <a:endParaRPr lang="en-US"/>
                    </a:p>
                  </a:txBody>
                  <a:tcPr/>
                </a:tc>
                <a:tc>
                  <a:txBody>
                    <a:bodyPr/>
                    <a:lstStyle/>
                    <a:p>
                      <a:pPr marL="0" lvl="0" indent="0" algn="r" rtl="0">
                        <a:spcBef>
                          <a:spcPts val="0"/>
                        </a:spcBef>
                        <a:spcAft>
                          <a:spcPts val="0"/>
                        </a:spcAft>
                        <a:buNone/>
                      </a:pPr>
                      <a:r>
                        <a:rPr lang="es" sz="1100"/>
                        <a:t>Part-time (6-11.99 units)</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a:t>13%</a:t>
                      </a:r>
                      <a:endParaRPr/>
                    </a:p>
                  </a:txBody>
                  <a:tcPr marL="91425" marR="91425" marT="91425" marB="91425" anchor="ctr">
                    <a:lnL w="9525" cap="flat" cmpd="sng">
                      <a:solidFill>
                        <a:srgbClr val="9E9E9E"/>
                      </a:solidFill>
                      <a:prstDash val="solid"/>
                      <a:round/>
                      <a:headEnd type="none" w="sm" len="sm"/>
                      <a:tailEnd type="none" w="sm" len="sm"/>
                    </a:lnL>
                    <a:solidFill>
                      <a:schemeClr val="lt1"/>
                    </a:solidFill>
                  </a:tcPr>
                </a:tc>
                <a:tc>
                  <a:txBody>
                    <a:bodyPr/>
                    <a:lstStyle/>
                    <a:p>
                      <a:pPr marL="0" lvl="0" indent="0" algn="ctr" rtl="0">
                        <a:spcBef>
                          <a:spcPts val="0"/>
                        </a:spcBef>
                        <a:spcAft>
                          <a:spcPts val="0"/>
                        </a:spcAft>
                        <a:buNone/>
                      </a:pPr>
                      <a:r>
                        <a:rPr lang="es"/>
                        <a:t>6%</a:t>
                      </a: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s"/>
                        <a:t>16%</a:t>
                      </a:r>
                      <a:endParaRPr/>
                    </a:p>
                  </a:txBody>
                  <a:tcPr marL="91425" marR="91425" marT="91425" marB="91425" anchor="ctr">
                    <a:solidFill>
                      <a:srgbClr val="FFC800"/>
                    </a:solidFill>
                  </a:tcPr>
                </a:tc>
                <a:tc>
                  <a:txBody>
                    <a:bodyPr/>
                    <a:lstStyle/>
                    <a:p>
                      <a:pPr marL="0" lvl="0" indent="0" algn="ctr" rtl="0">
                        <a:spcBef>
                          <a:spcPts val="0"/>
                        </a:spcBef>
                        <a:spcAft>
                          <a:spcPts val="0"/>
                        </a:spcAft>
                        <a:buNone/>
                      </a:pPr>
                      <a:r>
                        <a:rPr lang="es"/>
                        <a:t>19%</a:t>
                      </a:r>
                      <a:endParaRPr/>
                    </a:p>
                  </a:txBody>
                  <a:tcPr marL="91425" marR="91425" marT="91425" marB="91425" anchor="ctr">
                    <a:solidFill>
                      <a:srgbClr val="FFC800"/>
                    </a:solidFill>
                  </a:tcPr>
                </a:tc>
                <a:extLst>
                  <a:ext uri="{0D108BD9-81ED-4DB2-BD59-A6C34878D82A}">
                    <a16:rowId xmlns:a16="http://schemas.microsoft.com/office/drawing/2014/main" val="10004"/>
                  </a:ext>
                </a:extLst>
              </a:tr>
            </a:tbl>
          </a:graphicData>
        </a:graphic>
      </p:graphicFrame>
      <p:sp>
        <p:nvSpPr>
          <p:cNvPr id="256" name="Google Shape;256;p33"/>
          <p:cNvSpPr txBox="1"/>
          <p:nvPr/>
        </p:nvSpPr>
        <p:spPr>
          <a:xfrm>
            <a:off x="378950" y="556325"/>
            <a:ext cx="4766400" cy="770100"/>
          </a:xfrm>
          <a:prstGeom prst="rect">
            <a:avLst/>
          </a:prstGeom>
          <a:noFill/>
          <a:ln>
            <a:noFill/>
          </a:ln>
        </p:spPr>
        <p:txBody>
          <a:bodyPr spcFirstLastPara="1" wrap="square" lIns="91425" tIns="91425" rIns="91425" bIns="91425" anchor="t" anchorCtr="0">
            <a:spAutoFit/>
          </a:bodyPr>
          <a:lstStyle/>
          <a:p>
            <a:pPr marL="0" marR="164465" lvl="0" indent="0" algn="l" rtl="0">
              <a:lnSpc>
                <a:spcPct val="122916"/>
              </a:lnSpc>
              <a:spcBef>
                <a:spcPts val="45"/>
              </a:spcBef>
              <a:spcAft>
                <a:spcPts val="800"/>
              </a:spcAft>
              <a:buNone/>
            </a:pPr>
            <a:r>
              <a:rPr lang="es" sz="1100">
                <a:solidFill>
                  <a:srgbClr val="333333"/>
                </a:solidFill>
                <a:latin typeface="Calibri"/>
                <a:ea typeface="Calibri"/>
                <a:cs typeface="Calibri"/>
                <a:sym typeface="Calibri"/>
              </a:rPr>
              <a:t>Increase the percentage of first-time, transfer-seeking </a:t>
            </a:r>
            <a:r>
              <a:rPr lang="es" sz="1100" b="1">
                <a:solidFill>
                  <a:srgbClr val="333333"/>
                </a:solidFill>
                <a:latin typeface="Calibri"/>
                <a:ea typeface="Calibri"/>
                <a:cs typeface="Calibri"/>
                <a:sym typeface="Calibri"/>
              </a:rPr>
              <a:t>Latine students</a:t>
            </a:r>
            <a:r>
              <a:rPr lang="es" sz="1100">
                <a:solidFill>
                  <a:srgbClr val="333333"/>
                </a:solidFill>
                <a:latin typeface="Calibri"/>
                <a:ea typeface="Calibri"/>
                <a:cs typeface="Calibri"/>
                <a:sym typeface="Calibri"/>
              </a:rPr>
              <a:t> (Cañada College home campus) completing transfer-level math and English in their first year by 3 percentage points each year, from a Fall 2021 baseline.</a:t>
            </a:r>
            <a:endParaRPr/>
          </a:p>
        </p:txBody>
      </p:sp>
      <p:sp>
        <p:nvSpPr>
          <p:cNvPr id="257" name="Google Shape;257;p33"/>
          <p:cNvSpPr txBox="1"/>
          <p:nvPr/>
        </p:nvSpPr>
        <p:spPr>
          <a:xfrm>
            <a:off x="423875" y="4746125"/>
            <a:ext cx="4766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Catamaran Light"/>
                <a:ea typeface="Catamaran Light"/>
                <a:cs typeface="Catamaran Light"/>
                <a:sym typeface="Catamaran Light"/>
              </a:rPr>
              <a:t>Source:  SAP Strategic Plan Metrics</a:t>
            </a:r>
            <a:endParaRPr sz="900">
              <a:solidFill>
                <a:schemeClr val="dk1"/>
              </a:solidFill>
              <a:latin typeface="Catamaran Light"/>
              <a:ea typeface="Catamaran Light"/>
              <a:cs typeface="Catamaran Light"/>
              <a:sym typeface="Catamaran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4"/>
          <p:cNvSpPr txBox="1">
            <a:spLocks noGrp="1"/>
          </p:cNvSpPr>
          <p:nvPr>
            <p:ph type="subTitle" idx="1"/>
          </p:nvPr>
        </p:nvSpPr>
        <p:spPr>
          <a:xfrm flipH="1">
            <a:off x="3697425" y="705000"/>
            <a:ext cx="2058300" cy="9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a:t>Increasing use of embedded tutors and highly qualified Instructional Aides in the LC; day and evening; </a:t>
            </a:r>
            <a:r>
              <a:rPr lang="es" sz="1200">
                <a:highlight>
                  <a:srgbClr val="FFF2CC"/>
                </a:highlight>
              </a:rPr>
              <a:t>working to expand embedded tutoring program and peer mentor supports.</a:t>
            </a:r>
            <a:endParaRPr sz="1200">
              <a:highlight>
                <a:srgbClr val="FFF2CC"/>
              </a:highlight>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3" name="Google Shape;263;p34"/>
          <p:cNvSpPr/>
          <p:nvPr/>
        </p:nvSpPr>
        <p:spPr>
          <a:xfrm>
            <a:off x="481300" y="3250975"/>
            <a:ext cx="2716200" cy="512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4"/>
          <p:cNvSpPr txBox="1">
            <a:spLocks noGrp="1"/>
          </p:cNvSpPr>
          <p:nvPr>
            <p:ph type="ctrTitle" idx="6"/>
          </p:nvPr>
        </p:nvSpPr>
        <p:spPr>
          <a:xfrm rot="5400000">
            <a:off x="5813475" y="2153750"/>
            <a:ext cx="4300200" cy="84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5200">
                <a:solidFill>
                  <a:srgbClr val="448C79"/>
                </a:solidFill>
              </a:rPr>
              <a:t>Sub-Metrics</a:t>
            </a:r>
            <a:endParaRPr sz="5200">
              <a:solidFill>
                <a:srgbClr val="448C79"/>
              </a:solidFill>
            </a:endParaRPr>
          </a:p>
          <a:p>
            <a:pPr marL="0" lvl="0" indent="0" algn="l" rtl="0">
              <a:spcBef>
                <a:spcPts val="0"/>
              </a:spcBef>
              <a:spcAft>
                <a:spcPts val="0"/>
              </a:spcAft>
              <a:buNone/>
            </a:pPr>
            <a:r>
              <a:rPr lang="es" sz="5200">
                <a:solidFill>
                  <a:srgbClr val="448C79"/>
                </a:solidFill>
              </a:rPr>
              <a:t>#2: </a:t>
            </a:r>
            <a:endParaRPr sz="5200">
              <a:solidFill>
                <a:srgbClr val="448C79"/>
              </a:solidFill>
            </a:endParaRPr>
          </a:p>
          <a:p>
            <a:pPr marL="0" lvl="0" indent="0" algn="l" rtl="0">
              <a:spcBef>
                <a:spcPts val="0"/>
              </a:spcBef>
              <a:spcAft>
                <a:spcPts val="0"/>
              </a:spcAft>
              <a:buNone/>
            </a:pPr>
            <a:endParaRPr>
              <a:solidFill>
                <a:srgbClr val="448C79"/>
              </a:solidFill>
            </a:endParaRPr>
          </a:p>
        </p:txBody>
      </p:sp>
      <p:sp>
        <p:nvSpPr>
          <p:cNvPr id="265" name="Google Shape;265;p34"/>
          <p:cNvSpPr/>
          <p:nvPr/>
        </p:nvSpPr>
        <p:spPr>
          <a:xfrm>
            <a:off x="391325" y="193800"/>
            <a:ext cx="2716200" cy="512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4"/>
          <p:cNvSpPr/>
          <p:nvPr/>
        </p:nvSpPr>
        <p:spPr>
          <a:xfrm flipH="1">
            <a:off x="3697325" y="158450"/>
            <a:ext cx="2716200" cy="512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4"/>
          <p:cNvSpPr txBox="1">
            <a:spLocks noGrp="1"/>
          </p:cNvSpPr>
          <p:nvPr>
            <p:ph type="ctrTitle"/>
          </p:nvPr>
        </p:nvSpPr>
        <p:spPr>
          <a:xfrm>
            <a:off x="3698625" y="222050"/>
            <a:ext cx="27162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Supplemental Instruction </a:t>
            </a:r>
            <a:endParaRPr>
              <a:solidFill>
                <a:schemeClr val="lt1"/>
              </a:solidFill>
            </a:endParaRPr>
          </a:p>
        </p:txBody>
      </p:sp>
      <p:sp>
        <p:nvSpPr>
          <p:cNvPr id="268" name="Google Shape;268;p34"/>
          <p:cNvSpPr txBox="1">
            <a:spLocks noGrp="1"/>
          </p:cNvSpPr>
          <p:nvPr>
            <p:ph type="ctrTitle" idx="5"/>
          </p:nvPr>
        </p:nvSpPr>
        <p:spPr>
          <a:xfrm>
            <a:off x="414750" y="274850"/>
            <a:ext cx="2716200" cy="51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Inclusive Curriculum and Teaching Practices</a:t>
            </a:r>
            <a:endParaRPr>
              <a:solidFill>
                <a:schemeClr val="lt1"/>
              </a:solidFill>
            </a:endParaRPr>
          </a:p>
        </p:txBody>
      </p:sp>
      <p:pic>
        <p:nvPicPr>
          <p:cNvPr id="269" name="Google Shape;269;p34"/>
          <p:cNvPicPr preferRelativeResize="0"/>
          <p:nvPr/>
        </p:nvPicPr>
        <p:blipFill rotWithShape="1">
          <a:blip r:embed="rId3">
            <a:alphaModFix/>
          </a:blip>
          <a:srcRect l="13524" t="26546" r="63873" b="28420"/>
          <a:stretch/>
        </p:blipFill>
        <p:spPr>
          <a:xfrm>
            <a:off x="5830945" y="733802"/>
            <a:ext cx="582575" cy="580388"/>
          </a:xfrm>
          <a:prstGeom prst="rect">
            <a:avLst/>
          </a:prstGeom>
          <a:noFill/>
          <a:ln>
            <a:noFill/>
          </a:ln>
        </p:spPr>
      </p:pic>
      <p:grpSp>
        <p:nvGrpSpPr>
          <p:cNvPr id="270" name="Google Shape;270;p34"/>
          <p:cNvGrpSpPr/>
          <p:nvPr/>
        </p:nvGrpSpPr>
        <p:grpSpPr>
          <a:xfrm>
            <a:off x="5767760" y="2956305"/>
            <a:ext cx="1013745" cy="384883"/>
            <a:chOff x="3416725" y="2111850"/>
            <a:chExt cx="1239600" cy="523650"/>
          </a:xfrm>
        </p:grpSpPr>
        <p:sp>
          <p:nvSpPr>
            <p:cNvPr id="271" name="Google Shape;271;p34"/>
            <p:cNvSpPr/>
            <p:nvPr/>
          </p:nvSpPr>
          <p:spPr>
            <a:xfrm>
              <a:off x="3891775" y="2111850"/>
              <a:ext cx="289500" cy="2955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
          <p:nvSpPr>
            <p:cNvPr id="272" name="Google Shape;272;p34"/>
            <p:cNvSpPr txBox="1"/>
            <p:nvPr/>
          </p:nvSpPr>
          <p:spPr>
            <a:xfrm>
              <a:off x="3416725" y="2380500"/>
              <a:ext cx="1239600" cy="25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800">
                  <a:solidFill>
                    <a:schemeClr val="dk1"/>
                  </a:solidFill>
                  <a:latin typeface="Catamaran Light"/>
                  <a:ea typeface="Catamaran Light"/>
                  <a:cs typeface="Catamaran Light"/>
                  <a:sym typeface="Catamaran Light"/>
                </a:rPr>
                <a:t>Planning to implement</a:t>
              </a:r>
              <a:endParaRPr sz="800">
                <a:solidFill>
                  <a:schemeClr val="dk1"/>
                </a:solidFill>
                <a:latin typeface="Catamaran Light"/>
                <a:ea typeface="Catamaran Light"/>
                <a:cs typeface="Catamaran Light"/>
                <a:sym typeface="Catamaran Light"/>
              </a:endParaRPr>
            </a:p>
          </p:txBody>
        </p:sp>
      </p:grpSp>
      <p:sp>
        <p:nvSpPr>
          <p:cNvPr id="273" name="Google Shape;273;p34"/>
          <p:cNvSpPr txBox="1">
            <a:spLocks noGrp="1"/>
          </p:cNvSpPr>
          <p:nvPr>
            <p:ph type="subTitle" idx="2"/>
          </p:nvPr>
        </p:nvSpPr>
        <p:spPr>
          <a:xfrm>
            <a:off x="438125" y="621900"/>
            <a:ext cx="2131800" cy="11124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s" sz="1100">
                <a:highlight>
                  <a:srgbClr val="FFF2CC"/>
                </a:highlight>
              </a:rPr>
              <a:t>Math &amp; English faculty “Pod” are ongoing</a:t>
            </a:r>
            <a:r>
              <a:rPr lang="es" sz="1100"/>
              <a:t> that reflect on current practices and establishes best practices moving forward </a:t>
            </a:r>
            <a:endParaRPr sz="1100"/>
          </a:p>
          <a:p>
            <a:pPr marL="0" lvl="0" indent="0" algn="l" rtl="0">
              <a:lnSpc>
                <a:spcPct val="115000"/>
              </a:lnSpc>
              <a:spcBef>
                <a:spcPts val="1200"/>
              </a:spcBef>
              <a:spcAft>
                <a:spcPts val="0"/>
              </a:spcAft>
              <a:buNone/>
            </a:pPr>
            <a:r>
              <a:rPr lang="es" sz="1100">
                <a:highlight>
                  <a:srgbClr val="FFF2CC"/>
                </a:highlight>
              </a:rPr>
              <a:t>Mexican American literature class to be offered in Fall 2024.</a:t>
            </a:r>
            <a:endParaRPr sz="1100">
              <a:highlight>
                <a:srgbClr val="FFF2CC"/>
              </a:highlight>
            </a:endParaRPr>
          </a:p>
          <a:p>
            <a:pPr marL="0" lvl="0" indent="0" algn="l" rtl="0">
              <a:lnSpc>
                <a:spcPct val="115000"/>
              </a:lnSpc>
              <a:spcBef>
                <a:spcPts val="1200"/>
              </a:spcBef>
              <a:spcAft>
                <a:spcPts val="1200"/>
              </a:spcAft>
              <a:buNone/>
            </a:pPr>
            <a:r>
              <a:rPr lang="es" sz="1100">
                <a:highlight>
                  <a:srgbClr val="FFF2CC"/>
                </a:highlight>
              </a:rPr>
              <a:t>Puente Professional Development opportunities scheduled for the 2024-25 year.</a:t>
            </a:r>
            <a:endParaRPr sz="1100">
              <a:highlight>
                <a:srgbClr val="FFF2CC"/>
              </a:highlight>
            </a:endParaRPr>
          </a:p>
        </p:txBody>
      </p:sp>
      <p:sp>
        <p:nvSpPr>
          <p:cNvPr id="274" name="Google Shape;274;p34"/>
          <p:cNvSpPr txBox="1">
            <a:spLocks noGrp="1"/>
          </p:cNvSpPr>
          <p:nvPr>
            <p:ph type="subTitle" idx="1"/>
          </p:nvPr>
        </p:nvSpPr>
        <p:spPr>
          <a:xfrm flipH="1">
            <a:off x="3698300" y="2876325"/>
            <a:ext cx="2455500" cy="17625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s" sz="1100">
                <a:highlight>
                  <a:srgbClr val="F4CCCC"/>
                </a:highlight>
              </a:rPr>
              <a:t>Establish Learning Communities for English 105 </a:t>
            </a:r>
            <a:r>
              <a:rPr lang="es" sz="1100"/>
              <a:t>aligned with Ethnic Studies/History to provide culturally responsive instruction and peer support.</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s" sz="1100">
                <a:highlight>
                  <a:srgbClr val="F4CCCC"/>
                </a:highlight>
              </a:rPr>
              <a:t>Evaluate the co-requisite support courses</a:t>
            </a:r>
            <a:r>
              <a:rPr lang="es" sz="1100"/>
              <a:t> in Math and 5-unit English.</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s" sz="1100">
                <a:highlight>
                  <a:srgbClr val="F4CCCC"/>
                </a:highlight>
              </a:rPr>
              <a:t>Establish guidance for first-time students placed into corequisite math and English</a:t>
            </a:r>
            <a:r>
              <a:rPr lang="es" sz="1100"/>
              <a:t> to take one course at a time (but to start in their first term).</a:t>
            </a:r>
            <a:endParaRPr sz="1100"/>
          </a:p>
          <a:p>
            <a:pPr marL="0" lvl="0" indent="0" algn="l" rtl="0">
              <a:spcBef>
                <a:spcPts val="0"/>
              </a:spcBef>
              <a:spcAft>
                <a:spcPts val="0"/>
              </a:spcAft>
              <a:buNone/>
            </a:pPr>
            <a:endParaRPr/>
          </a:p>
        </p:txBody>
      </p:sp>
      <p:pic>
        <p:nvPicPr>
          <p:cNvPr id="275" name="Google Shape;275;p34"/>
          <p:cNvPicPr preferRelativeResize="0"/>
          <p:nvPr/>
        </p:nvPicPr>
        <p:blipFill rotWithShape="1">
          <a:blip r:embed="rId3">
            <a:alphaModFix/>
          </a:blip>
          <a:srcRect l="13524" t="26546" r="63873" b="28420"/>
          <a:stretch/>
        </p:blipFill>
        <p:spPr>
          <a:xfrm>
            <a:off x="2513159" y="786962"/>
            <a:ext cx="582562" cy="580375"/>
          </a:xfrm>
          <a:prstGeom prst="rect">
            <a:avLst/>
          </a:prstGeom>
          <a:noFill/>
          <a:ln>
            <a:noFill/>
          </a:ln>
        </p:spPr>
      </p:pic>
      <p:sp>
        <p:nvSpPr>
          <p:cNvPr id="276" name="Google Shape;276;p34"/>
          <p:cNvSpPr txBox="1">
            <a:spLocks noGrp="1"/>
          </p:cNvSpPr>
          <p:nvPr>
            <p:ph type="subTitle" idx="2"/>
          </p:nvPr>
        </p:nvSpPr>
        <p:spPr>
          <a:xfrm>
            <a:off x="517725" y="3645913"/>
            <a:ext cx="1960200" cy="9402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s" sz="1200"/>
              <a:t>Support services available in alignment with course offerings for day, evening, and part-time students. </a:t>
            </a:r>
            <a:r>
              <a:rPr lang="es" sz="1200">
                <a:highlight>
                  <a:srgbClr val="FFF2CC"/>
                </a:highlight>
              </a:rPr>
              <a:t>Cañada de Noche launched!</a:t>
            </a:r>
            <a:endParaRPr sz="1200">
              <a:highlight>
                <a:srgbClr val="FFF2CC"/>
              </a:highlight>
            </a:endParaRPr>
          </a:p>
        </p:txBody>
      </p:sp>
      <p:sp>
        <p:nvSpPr>
          <p:cNvPr id="277" name="Google Shape;277;p34"/>
          <p:cNvSpPr txBox="1">
            <a:spLocks noGrp="1"/>
          </p:cNvSpPr>
          <p:nvPr>
            <p:ph type="ctrTitle" idx="3"/>
          </p:nvPr>
        </p:nvSpPr>
        <p:spPr>
          <a:xfrm>
            <a:off x="481300" y="3348475"/>
            <a:ext cx="27162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Support Services at Night</a:t>
            </a:r>
            <a:endParaRPr>
              <a:solidFill>
                <a:schemeClr val="lt1"/>
              </a:solidFill>
            </a:endParaRPr>
          </a:p>
        </p:txBody>
      </p:sp>
      <p:pic>
        <p:nvPicPr>
          <p:cNvPr id="278" name="Google Shape;278;p34"/>
          <p:cNvPicPr preferRelativeResize="0"/>
          <p:nvPr/>
        </p:nvPicPr>
        <p:blipFill rotWithShape="1">
          <a:blip r:embed="rId3">
            <a:alphaModFix/>
          </a:blip>
          <a:srcRect l="62541" t="27483" r="14856" b="27483"/>
          <a:stretch/>
        </p:blipFill>
        <p:spPr>
          <a:xfrm>
            <a:off x="2477925" y="3825850"/>
            <a:ext cx="653025" cy="650531"/>
          </a:xfrm>
          <a:prstGeom prst="rect">
            <a:avLst/>
          </a:prstGeom>
          <a:noFill/>
          <a:ln>
            <a:noFill/>
          </a:ln>
        </p:spPr>
      </p:pic>
      <p:sp>
        <p:nvSpPr>
          <p:cNvPr id="279" name="Google Shape;279;p34"/>
          <p:cNvSpPr/>
          <p:nvPr/>
        </p:nvSpPr>
        <p:spPr>
          <a:xfrm flipH="1">
            <a:off x="3734500" y="2222350"/>
            <a:ext cx="2716200" cy="5805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txBox="1">
            <a:spLocks noGrp="1"/>
          </p:cNvSpPr>
          <p:nvPr>
            <p:ph type="ctrTitle"/>
          </p:nvPr>
        </p:nvSpPr>
        <p:spPr>
          <a:xfrm>
            <a:off x="3734500" y="2460200"/>
            <a:ext cx="27162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Additional Support + Assessment</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par>
                                <p:cTn id="8" presetID="10" presetClass="entr" presetSubtype="0"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Effect transition="in" filter="fade">
                                      <p:cBhvr>
                                        <p:cTn id="10" dur="1000"/>
                                        <p:tgtEl>
                                          <p:spTgt spid="268"/>
                                        </p:tgtEl>
                                      </p:cBhvr>
                                    </p:animEffect>
                                  </p:childTnLst>
                                </p:cTn>
                              </p:par>
                              <p:par>
                                <p:cTn id="11" presetID="10" presetClass="entr" presetSubtype="0" fill="hold" nodeType="withEffect">
                                  <p:stCondLst>
                                    <p:cond delay="0"/>
                                  </p:stCondLst>
                                  <p:childTnLst>
                                    <p:set>
                                      <p:cBhvr>
                                        <p:cTn id="12" dur="1" fill="hold">
                                          <p:stCondLst>
                                            <p:cond delay="0"/>
                                          </p:stCondLst>
                                        </p:cTn>
                                        <p:tgtEl>
                                          <p:spTgt spid="273"/>
                                        </p:tgtEl>
                                        <p:attrNameLst>
                                          <p:attrName>style.visibility</p:attrName>
                                        </p:attrNameLst>
                                      </p:cBhvr>
                                      <p:to>
                                        <p:strVal val="visible"/>
                                      </p:to>
                                    </p:set>
                                    <p:animEffect transition="in" filter="fade">
                                      <p:cBhvr>
                                        <p:cTn id="13" dur="1000"/>
                                        <p:tgtEl>
                                          <p:spTgt spid="273"/>
                                        </p:tgtEl>
                                      </p:cBhvr>
                                    </p:animEffect>
                                  </p:childTnLst>
                                </p:cTn>
                              </p:par>
                              <p:par>
                                <p:cTn id="14" presetID="10" presetClass="entr" presetSubtype="0" fill="hold" nodeType="withEffect">
                                  <p:stCondLst>
                                    <p:cond delay="0"/>
                                  </p:stCondLst>
                                  <p:childTnLst>
                                    <p:set>
                                      <p:cBhvr>
                                        <p:cTn id="15" dur="1" fill="hold">
                                          <p:stCondLst>
                                            <p:cond delay="0"/>
                                          </p:stCondLst>
                                        </p:cTn>
                                        <p:tgtEl>
                                          <p:spTgt spid="275"/>
                                        </p:tgtEl>
                                        <p:attrNameLst>
                                          <p:attrName>style.visibility</p:attrName>
                                        </p:attrNameLst>
                                      </p:cBhvr>
                                      <p:to>
                                        <p:strVal val="visible"/>
                                      </p:to>
                                    </p:set>
                                    <p:animEffect transition="in" filter="fade">
                                      <p:cBhvr>
                                        <p:cTn id="16" dur="1000"/>
                                        <p:tgtEl>
                                          <p:spTgt spid="27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2"/>
                                        </p:tgtEl>
                                        <p:attrNameLst>
                                          <p:attrName>style.visibility</p:attrName>
                                        </p:attrNameLst>
                                      </p:cBhvr>
                                      <p:to>
                                        <p:strVal val="visible"/>
                                      </p:to>
                                    </p:set>
                                    <p:animEffect transition="in" filter="fade">
                                      <p:cBhvr>
                                        <p:cTn id="21" dur="1000"/>
                                        <p:tgtEl>
                                          <p:spTgt spid="262"/>
                                        </p:tgtEl>
                                      </p:cBhvr>
                                    </p:animEffect>
                                  </p:childTnLst>
                                </p:cTn>
                              </p:par>
                              <p:par>
                                <p:cTn id="22" presetID="10" presetClass="entr" presetSubtype="0" fill="hold" nodeType="withEffect">
                                  <p:stCondLst>
                                    <p:cond delay="0"/>
                                  </p:stCondLst>
                                  <p:childTnLst>
                                    <p:set>
                                      <p:cBhvr>
                                        <p:cTn id="23" dur="1" fill="hold">
                                          <p:stCondLst>
                                            <p:cond delay="0"/>
                                          </p:stCondLst>
                                        </p:cTn>
                                        <p:tgtEl>
                                          <p:spTgt spid="266"/>
                                        </p:tgtEl>
                                        <p:attrNameLst>
                                          <p:attrName>style.visibility</p:attrName>
                                        </p:attrNameLst>
                                      </p:cBhvr>
                                      <p:to>
                                        <p:strVal val="visible"/>
                                      </p:to>
                                    </p:set>
                                    <p:animEffect transition="in" filter="fade">
                                      <p:cBhvr>
                                        <p:cTn id="24" dur="1000"/>
                                        <p:tgtEl>
                                          <p:spTgt spid="266"/>
                                        </p:tgtEl>
                                      </p:cBhvr>
                                    </p:animEffect>
                                  </p:childTnLst>
                                </p:cTn>
                              </p:par>
                              <p:par>
                                <p:cTn id="25" presetID="10" presetClass="entr" presetSubtype="0" fill="hold" nodeType="withEffect">
                                  <p:stCondLst>
                                    <p:cond delay="0"/>
                                  </p:stCondLst>
                                  <p:childTnLst>
                                    <p:set>
                                      <p:cBhvr>
                                        <p:cTn id="26" dur="1" fill="hold">
                                          <p:stCondLst>
                                            <p:cond delay="0"/>
                                          </p:stCondLst>
                                        </p:cTn>
                                        <p:tgtEl>
                                          <p:spTgt spid="267"/>
                                        </p:tgtEl>
                                        <p:attrNameLst>
                                          <p:attrName>style.visibility</p:attrName>
                                        </p:attrNameLst>
                                      </p:cBhvr>
                                      <p:to>
                                        <p:strVal val="visible"/>
                                      </p:to>
                                    </p:set>
                                    <p:animEffect transition="in" filter="fade">
                                      <p:cBhvr>
                                        <p:cTn id="27" dur="1000"/>
                                        <p:tgtEl>
                                          <p:spTgt spid="267"/>
                                        </p:tgtEl>
                                      </p:cBhvr>
                                    </p:animEffect>
                                  </p:childTnLst>
                                </p:cTn>
                              </p:par>
                              <p:par>
                                <p:cTn id="28" presetID="10" presetClass="entr" presetSubtype="0" fill="hold" nodeType="withEffect">
                                  <p:stCondLst>
                                    <p:cond delay="0"/>
                                  </p:stCondLst>
                                  <p:childTnLst>
                                    <p:set>
                                      <p:cBhvr>
                                        <p:cTn id="29" dur="1" fill="hold">
                                          <p:stCondLst>
                                            <p:cond delay="0"/>
                                          </p:stCondLst>
                                        </p:cTn>
                                        <p:tgtEl>
                                          <p:spTgt spid="269"/>
                                        </p:tgtEl>
                                        <p:attrNameLst>
                                          <p:attrName>style.visibility</p:attrName>
                                        </p:attrNameLst>
                                      </p:cBhvr>
                                      <p:to>
                                        <p:strVal val="visible"/>
                                      </p:to>
                                    </p:set>
                                    <p:animEffect transition="in" filter="fade">
                                      <p:cBhvr>
                                        <p:cTn id="30" dur="1000"/>
                                        <p:tgtEl>
                                          <p:spTgt spid="26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0"/>
                                        </p:tgtEl>
                                        <p:attrNameLst>
                                          <p:attrName>style.visibility</p:attrName>
                                        </p:attrNameLst>
                                      </p:cBhvr>
                                      <p:to>
                                        <p:strVal val="visible"/>
                                      </p:to>
                                    </p:set>
                                    <p:animEffect transition="in" filter="fade">
                                      <p:cBhvr>
                                        <p:cTn id="35" dur="1000"/>
                                        <p:tgtEl>
                                          <p:spTgt spid="270"/>
                                        </p:tgtEl>
                                      </p:cBhvr>
                                    </p:animEffect>
                                  </p:childTnLst>
                                </p:cTn>
                              </p:par>
                              <p:par>
                                <p:cTn id="36" presetID="10" presetClass="entr" presetSubtype="0" fill="hold" nodeType="withEffect">
                                  <p:stCondLst>
                                    <p:cond delay="0"/>
                                  </p:stCondLst>
                                  <p:childTnLst>
                                    <p:set>
                                      <p:cBhvr>
                                        <p:cTn id="37" dur="1" fill="hold">
                                          <p:stCondLst>
                                            <p:cond delay="0"/>
                                          </p:stCondLst>
                                        </p:cTn>
                                        <p:tgtEl>
                                          <p:spTgt spid="274"/>
                                        </p:tgtEl>
                                        <p:attrNameLst>
                                          <p:attrName>style.visibility</p:attrName>
                                        </p:attrNameLst>
                                      </p:cBhvr>
                                      <p:to>
                                        <p:strVal val="visible"/>
                                      </p:to>
                                    </p:set>
                                    <p:animEffect transition="in" filter="fade">
                                      <p:cBhvr>
                                        <p:cTn id="38" dur="1000"/>
                                        <p:tgtEl>
                                          <p:spTgt spid="274"/>
                                        </p:tgtEl>
                                      </p:cBhvr>
                                    </p:animEffect>
                                  </p:childTnLst>
                                </p:cTn>
                              </p:par>
                              <p:par>
                                <p:cTn id="39" presetID="10" presetClass="entr" presetSubtype="0" fill="hold" nodeType="withEffect">
                                  <p:stCondLst>
                                    <p:cond delay="0"/>
                                  </p:stCondLst>
                                  <p:childTnLst>
                                    <p:set>
                                      <p:cBhvr>
                                        <p:cTn id="40" dur="1" fill="hold">
                                          <p:stCondLst>
                                            <p:cond delay="0"/>
                                          </p:stCondLst>
                                        </p:cTn>
                                        <p:tgtEl>
                                          <p:spTgt spid="279"/>
                                        </p:tgtEl>
                                        <p:attrNameLst>
                                          <p:attrName>style.visibility</p:attrName>
                                        </p:attrNameLst>
                                      </p:cBhvr>
                                      <p:to>
                                        <p:strVal val="visible"/>
                                      </p:to>
                                    </p:set>
                                    <p:animEffect transition="in" filter="fade">
                                      <p:cBhvr>
                                        <p:cTn id="41" dur="1000"/>
                                        <p:tgtEl>
                                          <p:spTgt spid="279"/>
                                        </p:tgtEl>
                                      </p:cBhvr>
                                    </p:animEffect>
                                  </p:childTnLst>
                                </p:cTn>
                              </p:par>
                              <p:par>
                                <p:cTn id="42" presetID="10" presetClass="entr" presetSubtype="0" fill="hold" nodeType="withEffect">
                                  <p:stCondLst>
                                    <p:cond delay="0"/>
                                  </p:stCondLst>
                                  <p:childTnLst>
                                    <p:set>
                                      <p:cBhvr>
                                        <p:cTn id="43" dur="1" fill="hold">
                                          <p:stCondLst>
                                            <p:cond delay="0"/>
                                          </p:stCondLst>
                                        </p:cTn>
                                        <p:tgtEl>
                                          <p:spTgt spid="280"/>
                                        </p:tgtEl>
                                        <p:attrNameLst>
                                          <p:attrName>style.visibility</p:attrName>
                                        </p:attrNameLst>
                                      </p:cBhvr>
                                      <p:to>
                                        <p:strVal val="visible"/>
                                      </p:to>
                                    </p:set>
                                    <p:animEffect transition="in" filter="fade">
                                      <p:cBhvr>
                                        <p:cTn id="44" dur="1000"/>
                                        <p:tgtEl>
                                          <p:spTgt spid="28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3"/>
                                        </p:tgtEl>
                                        <p:attrNameLst>
                                          <p:attrName>style.visibility</p:attrName>
                                        </p:attrNameLst>
                                      </p:cBhvr>
                                      <p:to>
                                        <p:strVal val="visible"/>
                                      </p:to>
                                    </p:set>
                                    <p:animEffect transition="in" filter="fade">
                                      <p:cBhvr>
                                        <p:cTn id="49" dur="1000"/>
                                        <p:tgtEl>
                                          <p:spTgt spid="263"/>
                                        </p:tgtEl>
                                      </p:cBhvr>
                                    </p:animEffect>
                                  </p:childTnLst>
                                </p:cTn>
                              </p:par>
                              <p:par>
                                <p:cTn id="50" presetID="10" presetClass="entr" presetSubtype="0" fill="hold" nodeType="withEffect">
                                  <p:stCondLst>
                                    <p:cond delay="0"/>
                                  </p:stCondLst>
                                  <p:childTnLst>
                                    <p:set>
                                      <p:cBhvr>
                                        <p:cTn id="51" dur="1" fill="hold">
                                          <p:stCondLst>
                                            <p:cond delay="0"/>
                                          </p:stCondLst>
                                        </p:cTn>
                                        <p:tgtEl>
                                          <p:spTgt spid="276"/>
                                        </p:tgtEl>
                                        <p:attrNameLst>
                                          <p:attrName>style.visibility</p:attrName>
                                        </p:attrNameLst>
                                      </p:cBhvr>
                                      <p:to>
                                        <p:strVal val="visible"/>
                                      </p:to>
                                    </p:set>
                                    <p:animEffect transition="in" filter="fade">
                                      <p:cBhvr>
                                        <p:cTn id="52" dur="1000"/>
                                        <p:tgtEl>
                                          <p:spTgt spid="276"/>
                                        </p:tgtEl>
                                      </p:cBhvr>
                                    </p:animEffect>
                                  </p:childTnLst>
                                </p:cTn>
                              </p:par>
                              <p:par>
                                <p:cTn id="53" presetID="10" presetClass="entr" presetSubtype="0" fill="hold" nodeType="withEffect">
                                  <p:stCondLst>
                                    <p:cond delay="0"/>
                                  </p:stCondLst>
                                  <p:childTnLst>
                                    <p:set>
                                      <p:cBhvr>
                                        <p:cTn id="54" dur="1" fill="hold">
                                          <p:stCondLst>
                                            <p:cond delay="0"/>
                                          </p:stCondLst>
                                        </p:cTn>
                                        <p:tgtEl>
                                          <p:spTgt spid="277"/>
                                        </p:tgtEl>
                                        <p:attrNameLst>
                                          <p:attrName>style.visibility</p:attrName>
                                        </p:attrNameLst>
                                      </p:cBhvr>
                                      <p:to>
                                        <p:strVal val="visible"/>
                                      </p:to>
                                    </p:set>
                                    <p:animEffect transition="in" filter="fade">
                                      <p:cBhvr>
                                        <p:cTn id="55" dur="1000"/>
                                        <p:tgtEl>
                                          <p:spTgt spid="277"/>
                                        </p:tgtEl>
                                      </p:cBhvr>
                                    </p:animEffect>
                                  </p:childTnLst>
                                </p:cTn>
                              </p:par>
                              <p:par>
                                <p:cTn id="56" presetID="10" presetClass="entr" presetSubtype="0" fill="hold" nodeType="withEffect">
                                  <p:stCondLst>
                                    <p:cond delay="0"/>
                                  </p:stCondLst>
                                  <p:childTnLst>
                                    <p:set>
                                      <p:cBhvr>
                                        <p:cTn id="57" dur="1" fill="hold">
                                          <p:stCondLst>
                                            <p:cond delay="0"/>
                                          </p:stCondLst>
                                        </p:cTn>
                                        <p:tgtEl>
                                          <p:spTgt spid="278"/>
                                        </p:tgtEl>
                                        <p:attrNameLst>
                                          <p:attrName>style.visibility</p:attrName>
                                        </p:attrNameLst>
                                      </p:cBhvr>
                                      <p:to>
                                        <p:strVal val="visible"/>
                                      </p:to>
                                    </p:set>
                                    <p:animEffect transition="in" filter="fade">
                                      <p:cBhvr>
                                        <p:cTn id="58" dur="10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pic>
        <p:nvPicPr>
          <p:cNvPr id="285" name="Google Shape;285;p35"/>
          <p:cNvPicPr preferRelativeResize="0"/>
          <p:nvPr/>
        </p:nvPicPr>
        <p:blipFill>
          <a:blip r:embed="rId3">
            <a:alphaModFix/>
          </a:blip>
          <a:stretch>
            <a:fillRect/>
          </a:stretch>
        </p:blipFill>
        <p:spPr>
          <a:xfrm>
            <a:off x="5053538" y="0"/>
            <a:ext cx="4090450" cy="5143501"/>
          </a:xfrm>
          <a:prstGeom prst="rect">
            <a:avLst/>
          </a:prstGeom>
          <a:noFill/>
          <a:ln>
            <a:noFill/>
          </a:ln>
        </p:spPr>
      </p:pic>
      <p:sp>
        <p:nvSpPr>
          <p:cNvPr id="286" name="Google Shape;286;p35"/>
          <p:cNvSpPr/>
          <p:nvPr/>
        </p:nvSpPr>
        <p:spPr>
          <a:xfrm rot="5400000">
            <a:off x="1128200" y="363450"/>
            <a:ext cx="3747900" cy="4833300"/>
          </a:xfrm>
          <a:prstGeom prst="rect">
            <a:avLst/>
          </a:prstGeom>
          <a:solidFill>
            <a:srgbClr val="C7372F">
              <a:alpha val="5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5"/>
          <p:cNvSpPr txBox="1">
            <a:spLocks noGrp="1"/>
          </p:cNvSpPr>
          <p:nvPr>
            <p:ph type="ctrTitle"/>
          </p:nvPr>
        </p:nvSpPr>
        <p:spPr>
          <a:xfrm>
            <a:off x="939350" y="3711600"/>
            <a:ext cx="2607300" cy="78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900">
                <a:solidFill>
                  <a:schemeClr val="lt1"/>
                </a:solidFill>
              </a:rPr>
              <a:t>Metric #3</a:t>
            </a:r>
            <a:endParaRPr sz="3900">
              <a:solidFill>
                <a:schemeClr val="lt1"/>
              </a:solidFill>
            </a:endParaRPr>
          </a:p>
          <a:p>
            <a:pPr marL="0" lvl="0" indent="0" algn="l" rtl="0">
              <a:lnSpc>
                <a:spcPct val="115000"/>
              </a:lnSpc>
              <a:spcBef>
                <a:spcPts val="0"/>
              </a:spcBef>
              <a:spcAft>
                <a:spcPts val="0"/>
              </a:spcAft>
              <a:buNone/>
            </a:pPr>
            <a:r>
              <a:rPr lang="es" sz="2600">
                <a:solidFill>
                  <a:schemeClr val="lt1"/>
                </a:solidFill>
                <a:latin typeface="Arial"/>
                <a:ea typeface="Arial"/>
                <a:cs typeface="Arial"/>
                <a:sym typeface="Arial"/>
              </a:rPr>
              <a:t>Filipine Students Persist from 1st Semester to 2nd Semester</a:t>
            </a:r>
            <a:endParaRPr sz="34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36"/>
          <p:cNvSpPr/>
          <p:nvPr/>
        </p:nvSpPr>
        <p:spPr>
          <a:xfrm rot="5400000">
            <a:off x="3054650" y="-376400"/>
            <a:ext cx="3358800" cy="4833300"/>
          </a:xfrm>
          <a:prstGeom prst="rect">
            <a:avLst/>
          </a:prstGeom>
          <a:solidFill>
            <a:srgbClr val="C7372F">
              <a:alpha val="5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6"/>
          <p:cNvSpPr txBox="1"/>
          <p:nvPr/>
        </p:nvSpPr>
        <p:spPr>
          <a:xfrm>
            <a:off x="2698675" y="483675"/>
            <a:ext cx="3950700" cy="7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700" b="1">
                <a:solidFill>
                  <a:schemeClr val="lt1"/>
                </a:solidFill>
              </a:rPr>
              <a:t>Increase Filipine students persisting from their first primary term to a second primary term </a:t>
            </a:r>
            <a:r>
              <a:rPr lang="es" sz="2700" b="1" u="sng">
                <a:solidFill>
                  <a:schemeClr val="lt1"/>
                </a:solidFill>
              </a:rPr>
              <a:t>by 3% percentage points each year.</a:t>
            </a:r>
            <a:endParaRPr sz="1700" u="sng">
              <a:solidFill>
                <a:schemeClr val="dk1"/>
              </a:solidFill>
              <a:latin typeface="Catamaran Light"/>
              <a:ea typeface="Catamaran Light"/>
              <a:cs typeface="Catamaran Light"/>
              <a:sym typeface="Catamaran Light"/>
            </a:endParaRPr>
          </a:p>
        </p:txBody>
      </p:sp>
      <p:sp>
        <p:nvSpPr>
          <p:cNvPr id="294" name="Google Shape;294;p36"/>
          <p:cNvSpPr txBox="1">
            <a:spLocks noGrp="1"/>
          </p:cNvSpPr>
          <p:nvPr>
            <p:ph type="ctrTitle" idx="4294967295"/>
          </p:nvPr>
        </p:nvSpPr>
        <p:spPr>
          <a:xfrm rot="5400000">
            <a:off x="6292375" y="2380050"/>
            <a:ext cx="4300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5200">
                <a:solidFill>
                  <a:srgbClr val="C7372F"/>
                </a:solidFill>
              </a:rPr>
              <a:t>In 3 Years…</a:t>
            </a:r>
            <a:endParaRPr>
              <a:solidFill>
                <a:srgbClr val="C7372F"/>
              </a:solidFill>
            </a:endParaRPr>
          </a:p>
        </p:txBody>
      </p:sp>
      <p:pic>
        <p:nvPicPr>
          <p:cNvPr id="295" name="Google Shape;295;p36"/>
          <p:cNvPicPr preferRelativeResize="0"/>
          <p:nvPr/>
        </p:nvPicPr>
        <p:blipFill rotWithShape="1">
          <a:blip r:embed="rId3">
            <a:alphaModFix/>
          </a:blip>
          <a:srcRect l="42940" t="35739" r="13113" b="18333"/>
          <a:stretch/>
        </p:blipFill>
        <p:spPr>
          <a:xfrm flipH="1">
            <a:off x="832831" y="360850"/>
            <a:ext cx="1484574" cy="3358802"/>
          </a:xfrm>
          <a:prstGeom prst="rect">
            <a:avLst/>
          </a:prstGeom>
          <a:noFill/>
          <a:ln>
            <a:noFill/>
          </a:ln>
        </p:spPr>
      </p:pic>
      <p:sp>
        <p:nvSpPr>
          <p:cNvPr id="296" name="Google Shape;296;p36"/>
          <p:cNvSpPr/>
          <p:nvPr/>
        </p:nvSpPr>
        <p:spPr>
          <a:xfrm>
            <a:off x="5994850" y="3393577"/>
            <a:ext cx="1694400" cy="1673100"/>
          </a:xfrm>
          <a:prstGeom prst="ellipse">
            <a:avLst/>
          </a:prstGeom>
          <a:solidFill>
            <a:schemeClr val="lt1"/>
          </a:solidFill>
          <a:ln w="381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Light"/>
              <a:ea typeface="Catamaran Light"/>
              <a:cs typeface="Catamaran Light"/>
              <a:sym typeface="Catamaran Light"/>
            </a:endParaRPr>
          </a:p>
        </p:txBody>
      </p:sp>
      <p:sp>
        <p:nvSpPr>
          <p:cNvPr id="297" name="Google Shape;297;p36"/>
          <p:cNvSpPr txBox="1"/>
          <p:nvPr/>
        </p:nvSpPr>
        <p:spPr>
          <a:xfrm>
            <a:off x="6253300" y="3819878"/>
            <a:ext cx="1177500" cy="1246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b="1">
                <a:solidFill>
                  <a:srgbClr val="FF0000"/>
                </a:solidFill>
                <a:latin typeface="Catamaran"/>
                <a:ea typeface="Catamaran"/>
                <a:cs typeface="Catamaran"/>
                <a:sym typeface="Catamaran"/>
              </a:rPr>
              <a:t>Need </a:t>
            </a:r>
            <a:endParaRPr sz="1500" b="1">
              <a:solidFill>
                <a:srgbClr val="FF0000"/>
              </a:solidFill>
              <a:latin typeface="Catamaran"/>
              <a:ea typeface="Catamaran"/>
              <a:cs typeface="Catamaran"/>
              <a:sym typeface="Catamaran"/>
            </a:endParaRPr>
          </a:p>
          <a:p>
            <a:pPr marL="0" lvl="0" indent="0" algn="ctr" rtl="0">
              <a:spcBef>
                <a:spcPts val="0"/>
              </a:spcBef>
              <a:spcAft>
                <a:spcPts val="0"/>
              </a:spcAft>
              <a:buNone/>
            </a:pPr>
            <a:r>
              <a:rPr lang="es" sz="1500" b="1">
                <a:solidFill>
                  <a:srgbClr val="FF0000"/>
                </a:solidFill>
                <a:latin typeface="Catamaran"/>
                <a:ea typeface="Catamaran"/>
                <a:cs typeface="Catamaran"/>
                <a:sym typeface="Catamaran"/>
              </a:rPr>
              <a:t>17% increase  </a:t>
            </a:r>
            <a:endParaRPr sz="1500" b="1">
              <a:solidFill>
                <a:srgbClr val="FF0000"/>
              </a:solidFill>
              <a:latin typeface="Catamaran"/>
              <a:ea typeface="Catamaran"/>
              <a:cs typeface="Catamaran"/>
              <a:sym typeface="Catamaran"/>
            </a:endParaRPr>
          </a:p>
          <a:p>
            <a:pPr marL="0" lvl="0" indent="0" algn="ctr" rtl="0">
              <a:spcBef>
                <a:spcPts val="0"/>
              </a:spcBef>
              <a:spcAft>
                <a:spcPts val="0"/>
              </a:spcAft>
              <a:buNone/>
            </a:pPr>
            <a:r>
              <a:rPr lang="es" sz="1200" b="1">
                <a:solidFill>
                  <a:srgbClr val="FF0000"/>
                </a:solidFill>
                <a:latin typeface="Catamaran"/>
                <a:ea typeface="Catamaran"/>
                <a:cs typeface="Catamaran"/>
                <a:sym typeface="Catamaran"/>
              </a:rPr>
              <a:t>for full-time students</a:t>
            </a:r>
            <a:endParaRPr sz="1200" b="1">
              <a:solidFill>
                <a:srgbClr val="FF0000"/>
              </a:solidFill>
              <a:latin typeface="Catamaran"/>
              <a:ea typeface="Catamaran"/>
              <a:cs typeface="Catamaran"/>
              <a:sym typeface="Catamaran"/>
            </a:endParaRPr>
          </a:p>
        </p:txBody>
      </p:sp>
      <p:sp>
        <p:nvSpPr>
          <p:cNvPr id="298" name="Google Shape;298;p36"/>
          <p:cNvSpPr/>
          <p:nvPr/>
        </p:nvSpPr>
        <p:spPr>
          <a:xfrm>
            <a:off x="6640750" y="3536000"/>
            <a:ext cx="402600" cy="3738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
        <p:nvSpPr>
          <p:cNvPr id="299" name="Google Shape;299;p36"/>
          <p:cNvSpPr/>
          <p:nvPr/>
        </p:nvSpPr>
        <p:spPr>
          <a:xfrm>
            <a:off x="4159375" y="3391100"/>
            <a:ext cx="1694400" cy="1673100"/>
          </a:xfrm>
          <a:prstGeom prst="ellipse">
            <a:avLst/>
          </a:prstGeom>
          <a:solidFill>
            <a:schemeClr val="lt1"/>
          </a:solidFill>
          <a:ln w="381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Light"/>
              <a:ea typeface="Catamaran Light"/>
              <a:cs typeface="Catamaran Light"/>
              <a:sym typeface="Catamaran Light"/>
            </a:endParaRPr>
          </a:p>
        </p:txBody>
      </p:sp>
      <p:sp>
        <p:nvSpPr>
          <p:cNvPr id="300" name="Google Shape;300;p36"/>
          <p:cNvSpPr txBox="1"/>
          <p:nvPr/>
        </p:nvSpPr>
        <p:spPr>
          <a:xfrm>
            <a:off x="4286125" y="3868550"/>
            <a:ext cx="14409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700" b="1">
                <a:solidFill>
                  <a:srgbClr val="FF0000"/>
                </a:solidFill>
                <a:latin typeface="Catamaran"/>
                <a:ea typeface="Catamaran"/>
                <a:cs typeface="Catamaran"/>
                <a:sym typeface="Catamaran"/>
              </a:rPr>
              <a:t>Need 9% increase </a:t>
            </a:r>
            <a:r>
              <a:rPr lang="es" sz="1600" b="1">
                <a:solidFill>
                  <a:srgbClr val="FF0000"/>
                </a:solidFill>
                <a:latin typeface="Catamaran"/>
                <a:ea typeface="Catamaran"/>
                <a:cs typeface="Catamaran"/>
                <a:sym typeface="Catamaran"/>
              </a:rPr>
              <a:t>for </a:t>
            </a:r>
            <a:r>
              <a:rPr lang="es" sz="1600" b="1" u="sng">
                <a:solidFill>
                  <a:srgbClr val="FF0000"/>
                </a:solidFill>
                <a:latin typeface="Catamaran"/>
                <a:ea typeface="Catamaran"/>
                <a:cs typeface="Catamaran"/>
                <a:sym typeface="Catamaran"/>
              </a:rPr>
              <a:t>part-time </a:t>
            </a:r>
            <a:r>
              <a:rPr lang="es" sz="1600" b="1">
                <a:solidFill>
                  <a:srgbClr val="FF0000"/>
                </a:solidFill>
                <a:latin typeface="Catamaran"/>
                <a:ea typeface="Catamaran"/>
                <a:cs typeface="Catamaran"/>
                <a:sym typeface="Catamaran"/>
              </a:rPr>
              <a:t>students</a:t>
            </a:r>
            <a:endParaRPr sz="1600" b="1">
              <a:solidFill>
                <a:srgbClr val="FF0000"/>
              </a:solidFill>
              <a:latin typeface="Catamaran"/>
              <a:ea typeface="Catamaran"/>
              <a:cs typeface="Catamaran"/>
              <a:sym typeface="Catamaran"/>
            </a:endParaRPr>
          </a:p>
        </p:txBody>
      </p:sp>
      <p:sp>
        <p:nvSpPr>
          <p:cNvPr id="301" name="Google Shape;301;p36"/>
          <p:cNvSpPr/>
          <p:nvPr/>
        </p:nvSpPr>
        <p:spPr>
          <a:xfrm>
            <a:off x="4785075" y="3494750"/>
            <a:ext cx="402600" cy="3738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000"/>
                                        <p:tgtEl>
                                          <p:spTgt spid="297"/>
                                        </p:tgtEl>
                                      </p:cBhvr>
                                    </p:animEffect>
                                  </p:childTnLst>
                                </p:cTn>
                              </p:par>
                              <p:par>
                                <p:cTn id="8" presetID="10" presetClass="entr" presetSubtype="0"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fade">
                                      <p:cBhvr>
                                        <p:cTn id="10" dur="1000"/>
                                        <p:tgtEl>
                                          <p:spTgt spid="298"/>
                                        </p:tgtEl>
                                      </p:cBhvr>
                                    </p:animEffect>
                                  </p:childTnLst>
                                </p:cTn>
                              </p:par>
                              <p:par>
                                <p:cTn id="11" presetID="10" presetClass="entr" presetSubtype="0" fill="hold" nodeType="withEffect">
                                  <p:stCondLst>
                                    <p:cond delay="0"/>
                                  </p:stCondLst>
                                  <p:childTnLst>
                                    <p:set>
                                      <p:cBhvr>
                                        <p:cTn id="12" dur="1" fill="hold">
                                          <p:stCondLst>
                                            <p:cond delay="0"/>
                                          </p:stCondLst>
                                        </p:cTn>
                                        <p:tgtEl>
                                          <p:spTgt spid="296"/>
                                        </p:tgtEl>
                                        <p:attrNameLst>
                                          <p:attrName>style.visibility</p:attrName>
                                        </p:attrNameLst>
                                      </p:cBhvr>
                                      <p:to>
                                        <p:strVal val="visible"/>
                                      </p:to>
                                    </p:set>
                                    <p:animEffect transition="in" filter="fade">
                                      <p:cBhvr>
                                        <p:cTn id="13" dur="1000"/>
                                        <p:tgtEl>
                                          <p:spTgt spid="29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9"/>
                                        </p:tgtEl>
                                        <p:attrNameLst>
                                          <p:attrName>style.visibility</p:attrName>
                                        </p:attrNameLst>
                                      </p:cBhvr>
                                      <p:to>
                                        <p:strVal val="visible"/>
                                      </p:to>
                                    </p:set>
                                    <p:animEffect transition="in" filter="fade">
                                      <p:cBhvr>
                                        <p:cTn id="18" dur="1000"/>
                                        <p:tgtEl>
                                          <p:spTgt spid="299"/>
                                        </p:tgtEl>
                                      </p:cBhvr>
                                    </p:animEffect>
                                  </p:childTnLst>
                                </p:cTn>
                              </p:par>
                              <p:par>
                                <p:cTn id="19" presetID="10" presetClass="entr" presetSubtype="0" fill="hold" nodeType="withEffect">
                                  <p:stCondLst>
                                    <p:cond delay="0"/>
                                  </p:stCondLst>
                                  <p:childTnLst>
                                    <p:set>
                                      <p:cBhvr>
                                        <p:cTn id="20" dur="1" fill="hold">
                                          <p:stCondLst>
                                            <p:cond delay="0"/>
                                          </p:stCondLst>
                                        </p:cTn>
                                        <p:tgtEl>
                                          <p:spTgt spid="300"/>
                                        </p:tgtEl>
                                        <p:attrNameLst>
                                          <p:attrName>style.visibility</p:attrName>
                                        </p:attrNameLst>
                                      </p:cBhvr>
                                      <p:to>
                                        <p:strVal val="visible"/>
                                      </p:to>
                                    </p:set>
                                    <p:animEffect transition="in" filter="fade">
                                      <p:cBhvr>
                                        <p:cTn id="21" dur="1000"/>
                                        <p:tgtEl>
                                          <p:spTgt spid="300"/>
                                        </p:tgtEl>
                                      </p:cBhvr>
                                    </p:animEffect>
                                  </p:childTnLst>
                                </p:cTn>
                              </p:par>
                              <p:par>
                                <p:cTn id="22" presetID="10" presetClass="entr" presetSubtype="0" fill="hold"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fade">
                                      <p:cBhvr>
                                        <p:cTn id="24"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Shape 305"/>
        <p:cNvGrpSpPr/>
        <p:nvPr/>
      </p:nvGrpSpPr>
      <p:grpSpPr>
        <a:xfrm>
          <a:off x="0" y="0"/>
          <a:ext cx="0" cy="0"/>
          <a:chOff x="0" y="0"/>
          <a:chExt cx="0" cy="0"/>
        </a:xfrm>
      </p:grpSpPr>
      <p:sp>
        <p:nvSpPr>
          <p:cNvPr id="306" name="Google Shape;306;p37"/>
          <p:cNvSpPr/>
          <p:nvPr/>
        </p:nvSpPr>
        <p:spPr>
          <a:xfrm rot="-5400000">
            <a:off x="6616300" y="-727375"/>
            <a:ext cx="1057500" cy="3337500"/>
          </a:xfrm>
          <a:prstGeom prst="rect">
            <a:avLst/>
          </a:pr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ctrTitle"/>
          </p:nvPr>
        </p:nvSpPr>
        <p:spPr>
          <a:xfrm>
            <a:off x="5701000" y="581225"/>
            <a:ext cx="2888100" cy="720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3200">
                <a:solidFill>
                  <a:schemeClr val="lt1"/>
                </a:solidFill>
              </a:rPr>
              <a:t>Metric 3 Data</a:t>
            </a:r>
            <a:endParaRPr sz="3200">
              <a:solidFill>
                <a:schemeClr val="lt1"/>
              </a:solidFill>
            </a:endParaRPr>
          </a:p>
        </p:txBody>
      </p:sp>
      <p:sp>
        <p:nvSpPr>
          <p:cNvPr id="308" name="Google Shape;308;p37"/>
          <p:cNvSpPr/>
          <p:nvPr/>
        </p:nvSpPr>
        <p:spPr>
          <a:xfrm rot="-5400000">
            <a:off x="394500" y="4467300"/>
            <a:ext cx="281700" cy="1070700"/>
          </a:xfrm>
          <a:prstGeom prst="rect">
            <a:avLst/>
          </a:prstGeom>
          <a:gradFill>
            <a:gsLst>
              <a:gs pos="0">
                <a:srgbClr val="F5D0D0"/>
              </a:gs>
              <a:gs pos="100000">
                <a:srgbClr val="D96868"/>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txBox="1"/>
          <p:nvPr/>
        </p:nvSpPr>
        <p:spPr>
          <a:xfrm>
            <a:off x="258650" y="531425"/>
            <a:ext cx="4668600" cy="770100"/>
          </a:xfrm>
          <a:prstGeom prst="rect">
            <a:avLst/>
          </a:prstGeom>
          <a:noFill/>
          <a:ln>
            <a:noFill/>
          </a:ln>
        </p:spPr>
        <p:txBody>
          <a:bodyPr spcFirstLastPara="1" wrap="square" lIns="91425" tIns="91425" rIns="91425" bIns="91425" anchor="t" anchorCtr="0">
            <a:spAutoFit/>
          </a:bodyPr>
          <a:lstStyle/>
          <a:p>
            <a:pPr marL="0" marR="164465" lvl="0" indent="0" algn="l" rtl="0">
              <a:lnSpc>
                <a:spcPct val="122916"/>
              </a:lnSpc>
              <a:spcBef>
                <a:spcPts val="45"/>
              </a:spcBef>
              <a:spcAft>
                <a:spcPts val="800"/>
              </a:spcAft>
              <a:buNone/>
            </a:pPr>
            <a:r>
              <a:rPr lang="es" sz="1100">
                <a:solidFill>
                  <a:srgbClr val="333333"/>
                </a:solidFill>
                <a:latin typeface="Calibri"/>
                <a:ea typeface="Calibri"/>
                <a:cs typeface="Calibri"/>
                <a:sym typeface="Calibri"/>
              </a:rPr>
              <a:t>Increase the percentage of </a:t>
            </a:r>
            <a:r>
              <a:rPr lang="es" sz="1100" b="1">
                <a:solidFill>
                  <a:srgbClr val="333333"/>
                </a:solidFill>
                <a:latin typeface="Calibri"/>
                <a:ea typeface="Calibri"/>
                <a:cs typeface="Calibri"/>
                <a:sym typeface="Calibri"/>
              </a:rPr>
              <a:t>Filipino students</a:t>
            </a:r>
            <a:r>
              <a:rPr lang="es" sz="1100">
                <a:solidFill>
                  <a:srgbClr val="333333"/>
                </a:solidFill>
                <a:latin typeface="Calibri"/>
                <a:ea typeface="Calibri"/>
                <a:cs typeface="Calibri"/>
                <a:sym typeface="Calibri"/>
              </a:rPr>
              <a:t> (Cañada College home campus) persisting from their first primary term to a second primary term by 3 percentage points each year from a baseline in Fall 2021 </a:t>
            </a:r>
            <a:endParaRPr/>
          </a:p>
        </p:txBody>
      </p:sp>
      <p:graphicFrame>
        <p:nvGraphicFramePr>
          <p:cNvPr id="310" name="Google Shape;310;p37"/>
          <p:cNvGraphicFramePr/>
          <p:nvPr/>
        </p:nvGraphicFramePr>
        <p:xfrm>
          <a:off x="374075" y="1540675"/>
          <a:ext cx="3000000" cy="3000000"/>
        </p:xfrm>
        <a:graphic>
          <a:graphicData uri="http://schemas.openxmlformats.org/drawingml/2006/table">
            <a:tbl>
              <a:tblPr>
                <a:noFill/>
                <a:tableStyleId>{D767838F-7638-4810-9F0B-5BACD77B2104}</a:tableStyleId>
              </a:tblPr>
              <a:tblGrid>
                <a:gridCol w="1806900">
                  <a:extLst>
                    <a:ext uri="{9D8B030D-6E8A-4147-A177-3AD203B41FA5}">
                      <a16:colId xmlns:a16="http://schemas.microsoft.com/office/drawing/2014/main" val="20000"/>
                    </a:ext>
                  </a:extLst>
                </a:gridCol>
                <a:gridCol w="1395275">
                  <a:extLst>
                    <a:ext uri="{9D8B030D-6E8A-4147-A177-3AD203B41FA5}">
                      <a16:colId xmlns:a16="http://schemas.microsoft.com/office/drawing/2014/main" val="20001"/>
                    </a:ext>
                  </a:extLst>
                </a:gridCol>
                <a:gridCol w="1251400">
                  <a:extLst>
                    <a:ext uri="{9D8B030D-6E8A-4147-A177-3AD203B41FA5}">
                      <a16:colId xmlns:a16="http://schemas.microsoft.com/office/drawing/2014/main" val="20002"/>
                    </a:ext>
                  </a:extLst>
                </a:gridCol>
                <a:gridCol w="1297475">
                  <a:extLst>
                    <a:ext uri="{9D8B030D-6E8A-4147-A177-3AD203B41FA5}">
                      <a16:colId xmlns:a16="http://schemas.microsoft.com/office/drawing/2014/main" val="20003"/>
                    </a:ext>
                  </a:extLst>
                </a:gridCol>
                <a:gridCol w="1297475">
                  <a:extLst>
                    <a:ext uri="{9D8B030D-6E8A-4147-A177-3AD203B41FA5}">
                      <a16:colId xmlns:a16="http://schemas.microsoft.com/office/drawing/2014/main" val="20004"/>
                    </a:ext>
                  </a:extLst>
                </a:gridCol>
                <a:gridCol w="1297475">
                  <a:extLst>
                    <a:ext uri="{9D8B030D-6E8A-4147-A177-3AD203B41FA5}">
                      <a16:colId xmlns:a16="http://schemas.microsoft.com/office/drawing/2014/main" val="20005"/>
                    </a:ext>
                  </a:extLst>
                </a:gridCol>
              </a:tblGrid>
              <a:tr h="381000">
                <a:tc>
                  <a:txBody>
                    <a:bodyPr/>
                    <a:lstStyle/>
                    <a:p>
                      <a:pPr marL="0" lvl="0" indent="0" algn="ctr" rtl="0">
                        <a:spcBef>
                          <a:spcPts val="0"/>
                        </a:spcBef>
                        <a:spcAft>
                          <a:spcPts val="0"/>
                        </a:spcAft>
                        <a:buNone/>
                      </a:pPr>
                      <a:r>
                        <a:rPr lang="es" b="1">
                          <a:solidFill>
                            <a:schemeClr val="lt1"/>
                          </a:solidFill>
                        </a:rPr>
                        <a:t>Outcome for Filipino Students</a:t>
                      </a:r>
                      <a:endParaRPr b="1">
                        <a:solidFill>
                          <a:schemeClr val="lt1"/>
                        </a:solidFill>
                      </a:endParaRPr>
                    </a:p>
                  </a:txBody>
                  <a:tcPr marL="91425" marR="91425" marT="91425" marB="91425" anchor="ctr">
                    <a:solidFill>
                      <a:srgbClr val="C7372F"/>
                    </a:solidFill>
                  </a:tcPr>
                </a:tc>
                <a:tc>
                  <a:txBody>
                    <a:bodyPr/>
                    <a:lstStyle/>
                    <a:p>
                      <a:pPr marL="0" lvl="0" indent="0" algn="ctr" rtl="0">
                        <a:spcBef>
                          <a:spcPts val="0"/>
                        </a:spcBef>
                        <a:spcAft>
                          <a:spcPts val="0"/>
                        </a:spcAft>
                        <a:buNone/>
                      </a:pPr>
                      <a:r>
                        <a:rPr lang="es" b="1">
                          <a:solidFill>
                            <a:schemeClr val="lt1"/>
                          </a:solidFill>
                        </a:rPr>
                        <a:t>Cohort</a:t>
                      </a:r>
                      <a:endParaRPr b="1">
                        <a:solidFill>
                          <a:schemeClr val="lt1"/>
                        </a:solidFill>
                      </a:endParaRPr>
                    </a:p>
                  </a:txBody>
                  <a:tcPr marL="91425" marR="91425" marT="91425" marB="91425" anchor="ctr">
                    <a:lnB w="9525" cap="flat" cmpd="sng">
                      <a:solidFill>
                        <a:srgbClr val="9E9E9E"/>
                      </a:solidFill>
                      <a:prstDash val="solid"/>
                      <a:round/>
                      <a:headEnd type="none" w="sm" len="sm"/>
                      <a:tailEnd type="none" w="sm" len="sm"/>
                    </a:lnB>
                    <a:solidFill>
                      <a:srgbClr val="C7372F"/>
                    </a:solidFill>
                  </a:tcPr>
                </a:tc>
                <a:tc>
                  <a:txBody>
                    <a:bodyPr/>
                    <a:lstStyle/>
                    <a:p>
                      <a:pPr marL="0" lvl="0" indent="0" algn="ctr" rtl="0">
                        <a:spcBef>
                          <a:spcPts val="0"/>
                        </a:spcBef>
                        <a:spcAft>
                          <a:spcPts val="0"/>
                        </a:spcAft>
                        <a:buNone/>
                      </a:pPr>
                      <a:r>
                        <a:rPr lang="es" b="1">
                          <a:solidFill>
                            <a:schemeClr val="lt1"/>
                          </a:solidFill>
                        </a:rPr>
                        <a:t>Fall 2021 </a:t>
                      </a:r>
                      <a:endParaRPr b="1">
                        <a:solidFill>
                          <a:schemeClr val="lt1"/>
                        </a:solidFill>
                      </a:endParaRPr>
                    </a:p>
                    <a:p>
                      <a:pPr marL="0" lvl="0" indent="0" algn="ctr" rtl="0">
                        <a:spcBef>
                          <a:spcPts val="0"/>
                        </a:spcBef>
                        <a:spcAft>
                          <a:spcPts val="0"/>
                        </a:spcAft>
                        <a:buNone/>
                      </a:pPr>
                      <a:r>
                        <a:rPr lang="es" b="1">
                          <a:solidFill>
                            <a:schemeClr val="lt1"/>
                          </a:solidFill>
                        </a:rPr>
                        <a:t>First-Time Student Cohort (15 FT; 6 PT)</a:t>
                      </a:r>
                      <a:endParaRPr b="1">
                        <a:solidFill>
                          <a:schemeClr val="lt1"/>
                        </a:solidFill>
                      </a:endParaRPr>
                    </a:p>
                  </a:txBody>
                  <a:tcPr marL="91425" marR="91425" marT="91425" marB="91425" anchor="ctr">
                    <a:solidFill>
                      <a:srgbClr val="C7372F"/>
                    </a:solidFill>
                  </a:tcPr>
                </a:tc>
                <a:tc>
                  <a:txBody>
                    <a:bodyPr/>
                    <a:lstStyle/>
                    <a:p>
                      <a:pPr marL="0" lvl="0" indent="0" algn="ctr" rtl="0">
                        <a:spcBef>
                          <a:spcPts val="0"/>
                        </a:spcBef>
                        <a:spcAft>
                          <a:spcPts val="0"/>
                        </a:spcAft>
                        <a:buNone/>
                      </a:pPr>
                      <a:r>
                        <a:rPr lang="es" b="1">
                          <a:solidFill>
                            <a:schemeClr val="lt1"/>
                          </a:solidFill>
                        </a:rPr>
                        <a:t>Fall 2022 </a:t>
                      </a:r>
                      <a:endParaRPr b="1">
                        <a:solidFill>
                          <a:schemeClr val="lt1"/>
                        </a:solidFill>
                      </a:endParaRPr>
                    </a:p>
                    <a:p>
                      <a:pPr marL="0" lvl="0" indent="0" algn="ctr" rtl="0">
                        <a:spcBef>
                          <a:spcPts val="0"/>
                        </a:spcBef>
                        <a:spcAft>
                          <a:spcPts val="0"/>
                        </a:spcAft>
                        <a:buNone/>
                      </a:pPr>
                      <a:r>
                        <a:rPr lang="es" b="1">
                          <a:solidFill>
                            <a:schemeClr val="lt1"/>
                          </a:solidFill>
                        </a:rPr>
                        <a:t>First-Time Student Cohort </a:t>
                      </a:r>
                      <a:endParaRPr b="1">
                        <a:solidFill>
                          <a:schemeClr val="lt1"/>
                        </a:solidFill>
                      </a:endParaRPr>
                    </a:p>
                    <a:p>
                      <a:pPr marL="0" lvl="0" indent="0" algn="ctr" rtl="0">
                        <a:spcBef>
                          <a:spcPts val="0"/>
                        </a:spcBef>
                        <a:spcAft>
                          <a:spcPts val="0"/>
                        </a:spcAft>
                        <a:buNone/>
                      </a:pPr>
                      <a:r>
                        <a:rPr lang="es" b="1">
                          <a:solidFill>
                            <a:schemeClr val="lt1"/>
                          </a:solidFill>
                        </a:rPr>
                        <a:t>(15 FT; 6 PT)</a:t>
                      </a:r>
                      <a:endParaRPr b="1">
                        <a:solidFill>
                          <a:schemeClr val="lt1"/>
                        </a:solidFill>
                      </a:endParaRPr>
                    </a:p>
                  </a:txBody>
                  <a:tcPr marL="91425" marR="91425" marT="91425" marB="91425" anchor="ctr">
                    <a:solidFill>
                      <a:srgbClr val="C7372F"/>
                    </a:solidFill>
                  </a:tcPr>
                </a:tc>
                <a:tc>
                  <a:txBody>
                    <a:bodyPr/>
                    <a:lstStyle/>
                    <a:p>
                      <a:pPr marL="0" lvl="0" indent="0" algn="ctr" rtl="0">
                        <a:spcBef>
                          <a:spcPts val="0"/>
                        </a:spcBef>
                        <a:spcAft>
                          <a:spcPts val="0"/>
                        </a:spcAft>
                        <a:buNone/>
                      </a:pPr>
                      <a:r>
                        <a:rPr lang="es" b="1">
                          <a:solidFill>
                            <a:schemeClr val="lt1"/>
                          </a:solidFill>
                        </a:rPr>
                        <a:t>Fall 2023 GOAL</a:t>
                      </a:r>
                      <a:endParaRPr b="1">
                        <a:solidFill>
                          <a:schemeClr val="lt1"/>
                        </a:solidFill>
                      </a:endParaRPr>
                    </a:p>
                  </a:txBody>
                  <a:tcPr marL="91425" marR="91425" marT="91425" marB="91425" anchor="ctr">
                    <a:solidFill>
                      <a:srgbClr val="3EC14F"/>
                    </a:solidFill>
                  </a:tcPr>
                </a:tc>
                <a:tc>
                  <a:txBody>
                    <a:bodyPr/>
                    <a:lstStyle/>
                    <a:p>
                      <a:pPr marL="0" lvl="0" indent="0" algn="ctr" rtl="0">
                        <a:spcBef>
                          <a:spcPts val="0"/>
                        </a:spcBef>
                        <a:spcAft>
                          <a:spcPts val="0"/>
                        </a:spcAft>
                        <a:buNone/>
                      </a:pPr>
                      <a:r>
                        <a:rPr lang="es" b="1">
                          <a:solidFill>
                            <a:schemeClr val="lt1"/>
                          </a:solidFill>
                        </a:rPr>
                        <a:t>Fall 2024</a:t>
                      </a:r>
                      <a:endParaRPr b="1">
                        <a:solidFill>
                          <a:schemeClr val="lt1"/>
                        </a:solidFill>
                      </a:endParaRPr>
                    </a:p>
                    <a:p>
                      <a:pPr marL="0" lvl="0" indent="0" algn="ctr" rtl="0">
                        <a:spcBef>
                          <a:spcPts val="0"/>
                        </a:spcBef>
                        <a:spcAft>
                          <a:spcPts val="0"/>
                        </a:spcAft>
                        <a:buNone/>
                      </a:pPr>
                      <a:r>
                        <a:rPr lang="es" b="1">
                          <a:solidFill>
                            <a:schemeClr val="lt1"/>
                          </a:solidFill>
                        </a:rPr>
                        <a:t>GOAL</a:t>
                      </a:r>
                      <a:endParaRPr b="1">
                        <a:solidFill>
                          <a:schemeClr val="lt1"/>
                        </a:solidFill>
                      </a:endParaRPr>
                    </a:p>
                  </a:txBody>
                  <a:tcPr marL="91425" marR="91425" marT="91425" marB="91425" anchor="ctr">
                    <a:solidFill>
                      <a:srgbClr val="3EC14F"/>
                    </a:solidFill>
                  </a:tcPr>
                </a:tc>
                <a:extLst>
                  <a:ext uri="{0D108BD9-81ED-4DB2-BD59-A6C34878D82A}">
                    <a16:rowId xmlns:a16="http://schemas.microsoft.com/office/drawing/2014/main" val="10000"/>
                  </a:ext>
                </a:extLst>
              </a:tr>
              <a:tr h="381000">
                <a:tc rowSpan="2">
                  <a:txBody>
                    <a:bodyPr/>
                    <a:lstStyle/>
                    <a:p>
                      <a:pPr marL="0" lvl="0" indent="0" algn="ctr" rtl="0">
                        <a:spcBef>
                          <a:spcPts val="0"/>
                        </a:spcBef>
                        <a:spcAft>
                          <a:spcPts val="0"/>
                        </a:spcAft>
                        <a:buNone/>
                      </a:pPr>
                      <a:r>
                        <a:rPr lang="es" b="1">
                          <a:solidFill>
                            <a:schemeClr val="dk1"/>
                          </a:solidFill>
                        </a:rPr>
                        <a:t>Fall to Spring Persistence</a:t>
                      </a:r>
                      <a:endParaRPr b="1">
                        <a:solidFill>
                          <a:schemeClr val="dk1"/>
                        </a:solidFill>
                      </a:endParaRPr>
                    </a:p>
                  </a:txBody>
                  <a:tcPr marL="91425" marR="91425" marT="91425" marB="91425" anchor="ctr">
                    <a:lnR w="9525" cap="flat" cmpd="sng">
                      <a:solidFill>
                        <a:srgbClr val="9E9E9E"/>
                      </a:solidFill>
                      <a:prstDash val="solid"/>
                      <a:round/>
                      <a:headEnd type="none" w="sm" len="sm"/>
                      <a:tailEnd type="none" w="sm" len="sm"/>
                    </a:lnR>
                    <a:solidFill>
                      <a:srgbClr val="C7372F">
                        <a:alpha val="53750"/>
                      </a:srgbClr>
                    </a:solidFill>
                  </a:tcPr>
                </a:tc>
                <a:tc>
                  <a:txBody>
                    <a:bodyPr/>
                    <a:lstStyle/>
                    <a:p>
                      <a:pPr marL="0" lvl="0" indent="0" algn="r" rtl="0">
                        <a:spcBef>
                          <a:spcPts val="0"/>
                        </a:spcBef>
                        <a:spcAft>
                          <a:spcPts val="0"/>
                        </a:spcAft>
                        <a:buNone/>
                      </a:pPr>
                      <a:r>
                        <a:rPr lang="es" sz="1100"/>
                        <a:t>Full-time</a:t>
                      </a:r>
                      <a:endParaRPr sz="1100" b="1">
                        <a:solidFill>
                          <a:schemeClr val="lt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7372F">
                        <a:alpha val="53750"/>
                      </a:srgbClr>
                    </a:solidFill>
                  </a:tcPr>
                </a:tc>
                <a:tc>
                  <a:txBody>
                    <a:bodyPr/>
                    <a:lstStyle/>
                    <a:p>
                      <a:pPr marL="0" lvl="0" indent="0" algn="ctr" rtl="0">
                        <a:spcBef>
                          <a:spcPts val="0"/>
                        </a:spcBef>
                        <a:spcAft>
                          <a:spcPts val="0"/>
                        </a:spcAft>
                        <a:buNone/>
                      </a:pPr>
                      <a:r>
                        <a:rPr lang="es"/>
                        <a:t>73%</a:t>
                      </a:r>
                      <a:endParaRPr/>
                    </a:p>
                  </a:txBody>
                  <a:tcPr marL="91425" marR="91425" marT="91425" marB="91425" anchor="ctr">
                    <a:lnL w="9525" cap="flat" cmpd="sng">
                      <a:solidFill>
                        <a:srgbClr val="9E9E9E"/>
                      </a:solidFill>
                      <a:prstDash val="solid"/>
                      <a:round/>
                      <a:headEnd type="none" w="sm" len="sm"/>
                      <a:tailEnd type="none" w="sm" len="sm"/>
                    </a:lnL>
                    <a:solidFill>
                      <a:srgbClr val="C7372F">
                        <a:alpha val="53750"/>
                      </a:srgbClr>
                    </a:solidFill>
                  </a:tcPr>
                </a:tc>
                <a:tc>
                  <a:txBody>
                    <a:bodyPr/>
                    <a:lstStyle/>
                    <a:p>
                      <a:pPr marL="0" lvl="0" indent="0" algn="ctr" rtl="0">
                        <a:spcBef>
                          <a:spcPts val="0"/>
                        </a:spcBef>
                        <a:spcAft>
                          <a:spcPts val="0"/>
                        </a:spcAft>
                        <a:buNone/>
                      </a:pPr>
                      <a:r>
                        <a:rPr lang="es"/>
                        <a:t>80%</a:t>
                      </a:r>
                      <a:endParaRPr/>
                    </a:p>
                  </a:txBody>
                  <a:tcPr marL="91425" marR="91425" marT="91425" marB="91425" anchor="ctr">
                    <a:solidFill>
                      <a:srgbClr val="C7372F">
                        <a:alpha val="53750"/>
                      </a:srgbClr>
                    </a:solidFill>
                  </a:tcPr>
                </a:tc>
                <a:tc>
                  <a:txBody>
                    <a:bodyPr/>
                    <a:lstStyle/>
                    <a:p>
                      <a:pPr marL="0" lvl="0" indent="0" algn="ctr" rtl="0">
                        <a:spcBef>
                          <a:spcPts val="0"/>
                        </a:spcBef>
                        <a:spcAft>
                          <a:spcPts val="0"/>
                        </a:spcAft>
                        <a:buNone/>
                      </a:pPr>
                      <a:r>
                        <a:rPr lang="es"/>
                        <a:t>79%</a:t>
                      </a:r>
                      <a:endParaRPr/>
                    </a:p>
                  </a:txBody>
                  <a:tcPr marL="91425" marR="91425" marT="91425" marB="91425" anchor="ctr">
                    <a:solidFill>
                      <a:srgbClr val="3EC14F"/>
                    </a:solidFill>
                  </a:tcPr>
                </a:tc>
                <a:tc>
                  <a:txBody>
                    <a:bodyPr/>
                    <a:lstStyle/>
                    <a:p>
                      <a:pPr marL="0" lvl="0" indent="0" algn="ctr" rtl="0">
                        <a:spcBef>
                          <a:spcPts val="0"/>
                        </a:spcBef>
                        <a:spcAft>
                          <a:spcPts val="0"/>
                        </a:spcAft>
                        <a:buNone/>
                      </a:pPr>
                      <a:r>
                        <a:rPr lang="es"/>
                        <a:t>82%</a:t>
                      </a:r>
                      <a:endParaRPr/>
                    </a:p>
                  </a:txBody>
                  <a:tcPr marL="91425" marR="91425" marT="91425" marB="91425" anchor="ctr">
                    <a:solidFill>
                      <a:srgbClr val="3EC14F"/>
                    </a:solidFill>
                  </a:tcPr>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r" rtl="0">
                        <a:spcBef>
                          <a:spcPts val="0"/>
                        </a:spcBef>
                        <a:spcAft>
                          <a:spcPts val="0"/>
                        </a:spcAft>
                        <a:buNone/>
                      </a:pPr>
                      <a:r>
                        <a:rPr lang="es" sz="1100"/>
                        <a:t>Part-time (6-11.99 units)</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a:t>83%</a:t>
                      </a:r>
                      <a:endParaRPr/>
                    </a:p>
                  </a:txBody>
                  <a:tcPr marL="91425" marR="91425" marT="91425" marB="91425" anchor="ctr">
                    <a:lnL w="9525" cap="flat" cmpd="sng">
                      <a:solidFill>
                        <a:srgbClr val="9E9E9E"/>
                      </a:solidFill>
                      <a:prstDash val="solid"/>
                      <a:round/>
                      <a:headEnd type="none" w="sm" len="sm"/>
                      <a:tailEnd type="none" w="sm" len="sm"/>
                    </a:lnL>
                    <a:solidFill>
                      <a:schemeClr val="lt1"/>
                    </a:solidFill>
                  </a:tcPr>
                </a:tc>
                <a:tc>
                  <a:txBody>
                    <a:bodyPr/>
                    <a:lstStyle/>
                    <a:p>
                      <a:pPr marL="0" lvl="0" indent="0" algn="ctr" rtl="0">
                        <a:spcBef>
                          <a:spcPts val="0"/>
                        </a:spcBef>
                        <a:spcAft>
                          <a:spcPts val="0"/>
                        </a:spcAft>
                        <a:buNone/>
                      </a:pPr>
                      <a:r>
                        <a:rPr lang="es"/>
                        <a:t>67%</a:t>
                      </a: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s"/>
                        <a:t>86%</a:t>
                      </a:r>
                      <a:endParaRPr/>
                    </a:p>
                  </a:txBody>
                  <a:tcPr marL="91425" marR="91425" marT="91425" marB="91425" anchor="ctr">
                    <a:solidFill>
                      <a:srgbClr val="3EC14F"/>
                    </a:solidFill>
                  </a:tcPr>
                </a:tc>
                <a:tc>
                  <a:txBody>
                    <a:bodyPr/>
                    <a:lstStyle/>
                    <a:p>
                      <a:pPr marL="0" lvl="0" indent="0" algn="ctr" rtl="0">
                        <a:spcBef>
                          <a:spcPts val="0"/>
                        </a:spcBef>
                        <a:spcAft>
                          <a:spcPts val="0"/>
                        </a:spcAft>
                        <a:buNone/>
                      </a:pPr>
                      <a:r>
                        <a:rPr lang="es"/>
                        <a:t>89%</a:t>
                      </a:r>
                      <a:endParaRPr/>
                    </a:p>
                  </a:txBody>
                  <a:tcPr marL="91425" marR="91425" marT="91425" marB="91425" anchor="ctr">
                    <a:solidFill>
                      <a:srgbClr val="3EC14F"/>
                    </a:solidFill>
                  </a:tcPr>
                </a:tc>
                <a:extLst>
                  <a:ext uri="{0D108BD9-81ED-4DB2-BD59-A6C34878D82A}">
                    <a16:rowId xmlns:a16="http://schemas.microsoft.com/office/drawing/2014/main" val="10002"/>
                  </a:ext>
                </a:extLst>
              </a:tr>
              <a:tr h="381000">
                <a:tc rowSpan="2">
                  <a:txBody>
                    <a:bodyPr/>
                    <a:lstStyle/>
                    <a:p>
                      <a:pPr marL="0" lvl="0" indent="0" algn="ctr" rtl="0">
                        <a:spcBef>
                          <a:spcPts val="0"/>
                        </a:spcBef>
                        <a:spcAft>
                          <a:spcPts val="0"/>
                        </a:spcAft>
                        <a:buNone/>
                      </a:pPr>
                      <a:r>
                        <a:rPr lang="es" b="1">
                          <a:solidFill>
                            <a:schemeClr val="dk1"/>
                          </a:solidFill>
                        </a:rPr>
                        <a:t>Annual Persistence (Fall to Spring to Fall)</a:t>
                      </a:r>
                      <a:endParaRPr b="1">
                        <a:solidFill>
                          <a:schemeClr val="dk1"/>
                        </a:solidFill>
                      </a:endParaRPr>
                    </a:p>
                  </a:txBody>
                  <a:tcPr marL="91425" marR="91425" marT="91425" marB="91425"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C7372F">
                        <a:alpha val="53750"/>
                      </a:srgbClr>
                    </a:solidFill>
                  </a:tcPr>
                </a:tc>
                <a:tc>
                  <a:txBody>
                    <a:bodyPr/>
                    <a:lstStyle/>
                    <a:p>
                      <a:pPr marL="0" lvl="0" indent="0" algn="r" rtl="0">
                        <a:spcBef>
                          <a:spcPts val="0"/>
                        </a:spcBef>
                        <a:spcAft>
                          <a:spcPts val="0"/>
                        </a:spcAft>
                        <a:buNone/>
                      </a:pPr>
                      <a:r>
                        <a:rPr lang="es" sz="1100"/>
                        <a:t>Full-time</a:t>
                      </a:r>
                      <a:endParaRPr sz="1100" b="1">
                        <a:solidFill>
                          <a:schemeClr val="lt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7372F">
                        <a:alpha val="53750"/>
                      </a:srgbClr>
                    </a:solidFill>
                  </a:tcPr>
                </a:tc>
                <a:tc>
                  <a:txBody>
                    <a:bodyPr/>
                    <a:lstStyle/>
                    <a:p>
                      <a:pPr marL="0" lvl="0" indent="0" algn="ctr" rtl="0">
                        <a:spcBef>
                          <a:spcPts val="0"/>
                        </a:spcBef>
                        <a:spcAft>
                          <a:spcPts val="0"/>
                        </a:spcAft>
                        <a:buNone/>
                      </a:pPr>
                      <a:r>
                        <a:rPr lang="es"/>
                        <a:t>60%</a:t>
                      </a:r>
                      <a:endParaRPr/>
                    </a:p>
                  </a:txBody>
                  <a:tcPr marL="91425" marR="91425" marT="91425" marB="91425" anchor="ctr">
                    <a:lnL w="9525" cap="flat" cmpd="sng">
                      <a:solidFill>
                        <a:srgbClr val="9E9E9E"/>
                      </a:solidFill>
                      <a:prstDash val="solid"/>
                      <a:round/>
                      <a:headEnd type="none" w="sm" len="sm"/>
                      <a:tailEnd type="none" w="sm" len="sm"/>
                    </a:lnL>
                    <a:solidFill>
                      <a:srgbClr val="C7372F">
                        <a:alpha val="53750"/>
                      </a:srgbClr>
                    </a:solidFill>
                  </a:tcPr>
                </a:tc>
                <a:tc>
                  <a:txBody>
                    <a:bodyPr/>
                    <a:lstStyle/>
                    <a:p>
                      <a:pPr marL="0" lvl="0" indent="0" algn="ctr" rtl="0">
                        <a:spcBef>
                          <a:spcPts val="0"/>
                        </a:spcBef>
                        <a:spcAft>
                          <a:spcPts val="0"/>
                        </a:spcAft>
                        <a:buNone/>
                      </a:pPr>
                      <a:r>
                        <a:rPr lang="es"/>
                        <a:t>73%</a:t>
                      </a:r>
                      <a:endParaRPr/>
                    </a:p>
                  </a:txBody>
                  <a:tcPr marL="91425" marR="91425" marT="91425" marB="91425" anchor="ctr">
                    <a:solidFill>
                      <a:srgbClr val="C7372F">
                        <a:alpha val="53750"/>
                      </a:srgbClr>
                    </a:solidFill>
                  </a:tcPr>
                </a:tc>
                <a:tc>
                  <a:txBody>
                    <a:bodyPr/>
                    <a:lstStyle/>
                    <a:p>
                      <a:pPr marL="0" lvl="0" indent="0" algn="ctr" rtl="0">
                        <a:spcBef>
                          <a:spcPts val="0"/>
                        </a:spcBef>
                        <a:spcAft>
                          <a:spcPts val="0"/>
                        </a:spcAft>
                        <a:buNone/>
                      </a:pPr>
                      <a:r>
                        <a:rPr lang="es"/>
                        <a:t>63%</a:t>
                      </a:r>
                      <a:endParaRPr/>
                    </a:p>
                  </a:txBody>
                  <a:tcPr marL="91425" marR="91425" marT="91425" marB="91425" anchor="ctr">
                    <a:solidFill>
                      <a:srgbClr val="3EC14F"/>
                    </a:solidFill>
                  </a:tcPr>
                </a:tc>
                <a:tc>
                  <a:txBody>
                    <a:bodyPr/>
                    <a:lstStyle/>
                    <a:p>
                      <a:pPr marL="0" lvl="0" indent="0" algn="ctr" rtl="0">
                        <a:spcBef>
                          <a:spcPts val="0"/>
                        </a:spcBef>
                        <a:spcAft>
                          <a:spcPts val="0"/>
                        </a:spcAft>
                        <a:buNone/>
                      </a:pPr>
                      <a:r>
                        <a:rPr lang="es"/>
                        <a:t>66%</a:t>
                      </a:r>
                      <a:endParaRPr/>
                    </a:p>
                  </a:txBody>
                  <a:tcPr marL="91425" marR="91425" marT="91425" marB="91425" anchor="ctr">
                    <a:solidFill>
                      <a:srgbClr val="3EC14F"/>
                    </a:solidFill>
                  </a:tcPr>
                </a:tc>
                <a:extLst>
                  <a:ext uri="{0D108BD9-81ED-4DB2-BD59-A6C34878D82A}">
                    <a16:rowId xmlns:a16="http://schemas.microsoft.com/office/drawing/2014/main" val="10003"/>
                  </a:ext>
                </a:extLst>
              </a:tr>
              <a:tr h="381000">
                <a:tc vMerge="1">
                  <a:txBody>
                    <a:bodyPr/>
                    <a:lstStyle/>
                    <a:p>
                      <a:endParaRPr lang="en-US"/>
                    </a:p>
                  </a:txBody>
                  <a:tcPr/>
                </a:tc>
                <a:tc>
                  <a:txBody>
                    <a:bodyPr/>
                    <a:lstStyle/>
                    <a:p>
                      <a:pPr marL="0" lvl="0" indent="0" algn="r" rtl="0">
                        <a:spcBef>
                          <a:spcPts val="0"/>
                        </a:spcBef>
                        <a:spcAft>
                          <a:spcPts val="0"/>
                        </a:spcAft>
                        <a:buNone/>
                      </a:pPr>
                      <a:r>
                        <a:rPr lang="es" sz="1100"/>
                        <a:t>Part-time (6-11.99 units)</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a:t>67%</a:t>
                      </a:r>
                      <a:endParaRPr/>
                    </a:p>
                  </a:txBody>
                  <a:tcPr marL="91425" marR="91425" marT="91425" marB="91425" anchor="ctr">
                    <a:lnL w="9525" cap="flat" cmpd="sng">
                      <a:solidFill>
                        <a:srgbClr val="9E9E9E"/>
                      </a:solidFill>
                      <a:prstDash val="solid"/>
                      <a:round/>
                      <a:headEnd type="none" w="sm" len="sm"/>
                      <a:tailEnd type="none" w="sm" len="sm"/>
                    </a:lnL>
                    <a:solidFill>
                      <a:schemeClr val="lt1"/>
                    </a:solidFill>
                  </a:tcPr>
                </a:tc>
                <a:tc>
                  <a:txBody>
                    <a:bodyPr/>
                    <a:lstStyle/>
                    <a:p>
                      <a:pPr marL="0" lvl="0" indent="0" algn="ctr" rtl="0">
                        <a:spcBef>
                          <a:spcPts val="0"/>
                        </a:spcBef>
                        <a:spcAft>
                          <a:spcPts val="0"/>
                        </a:spcAft>
                        <a:buNone/>
                      </a:pPr>
                      <a:r>
                        <a:rPr lang="es"/>
                        <a:t>50%</a:t>
                      </a: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s"/>
                        <a:t>70%</a:t>
                      </a:r>
                      <a:endParaRPr/>
                    </a:p>
                  </a:txBody>
                  <a:tcPr marL="91425" marR="91425" marT="91425" marB="91425" anchor="ctr">
                    <a:solidFill>
                      <a:srgbClr val="3EC14F"/>
                    </a:solidFill>
                  </a:tcPr>
                </a:tc>
                <a:tc>
                  <a:txBody>
                    <a:bodyPr/>
                    <a:lstStyle/>
                    <a:p>
                      <a:pPr marL="0" lvl="0" indent="0" algn="ctr" rtl="0">
                        <a:spcBef>
                          <a:spcPts val="0"/>
                        </a:spcBef>
                        <a:spcAft>
                          <a:spcPts val="0"/>
                        </a:spcAft>
                        <a:buNone/>
                      </a:pPr>
                      <a:r>
                        <a:rPr lang="es"/>
                        <a:t>73%</a:t>
                      </a:r>
                      <a:endParaRPr/>
                    </a:p>
                  </a:txBody>
                  <a:tcPr marL="91425" marR="91425" marT="91425" marB="91425" anchor="ctr">
                    <a:solidFill>
                      <a:srgbClr val="3EC14F"/>
                    </a:solidFill>
                  </a:tcPr>
                </a:tc>
                <a:extLst>
                  <a:ext uri="{0D108BD9-81ED-4DB2-BD59-A6C34878D82A}">
                    <a16:rowId xmlns:a16="http://schemas.microsoft.com/office/drawing/2014/main" val="10004"/>
                  </a:ext>
                </a:extLst>
              </a:tr>
            </a:tbl>
          </a:graphicData>
        </a:graphic>
      </p:graphicFrame>
      <p:sp>
        <p:nvSpPr>
          <p:cNvPr id="311" name="Google Shape;311;p37"/>
          <p:cNvSpPr txBox="1"/>
          <p:nvPr/>
        </p:nvSpPr>
        <p:spPr>
          <a:xfrm>
            <a:off x="348375" y="4559050"/>
            <a:ext cx="4766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Catamaran Light"/>
                <a:ea typeface="Catamaran Light"/>
                <a:cs typeface="Catamaran Light"/>
                <a:sym typeface="Catamaran Light"/>
              </a:rPr>
              <a:t>Source:  SAP Strategic Plan Metrics</a:t>
            </a:r>
            <a:endParaRPr sz="900">
              <a:solidFill>
                <a:schemeClr val="dk1"/>
              </a:solidFill>
              <a:latin typeface="Catamaran Light"/>
              <a:ea typeface="Catamaran Light"/>
              <a:cs typeface="Catamaran Light"/>
              <a:sym typeface="Catamaran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8"/>
          <p:cNvSpPr txBox="1">
            <a:spLocks noGrp="1"/>
          </p:cNvSpPr>
          <p:nvPr>
            <p:ph type="subTitle" idx="1"/>
          </p:nvPr>
        </p:nvSpPr>
        <p:spPr>
          <a:xfrm flipH="1">
            <a:off x="251150" y="989750"/>
            <a:ext cx="2777400" cy="75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a:t>The Cultural Center and AANAPISI STAR held the </a:t>
            </a:r>
            <a:r>
              <a:rPr lang="es" sz="1200">
                <a:highlight>
                  <a:srgbClr val="FFF2CC"/>
                </a:highlight>
              </a:rPr>
              <a:t>first FilipinX event</a:t>
            </a:r>
            <a:r>
              <a:rPr lang="es" sz="1200"/>
              <a:t> on campus together, where students, faculty and staff shared their hxstories.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s" sz="1200"/>
              <a:t>The Office of Equity also held an </a:t>
            </a:r>
            <a:r>
              <a:rPr lang="es" sz="1200">
                <a:highlight>
                  <a:srgbClr val="FFF2CC"/>
                </a:highlight>
              </a:rPr>
              <a:t>Equity Excursions to </a:t>
            </a:r>
            <a:r>
              <a:rPr lang="es" sz="1200" i="1">
                <a:highlight>
                  <a:srgbClr val="FFF2CC"/>
                </a:highlight>
              </a:rPr>
              <a:t>Larry the Musical</a:t>
            </a:r>
            <a:r>
              <a:rPr lang="es" sz="1200">
                <a:highlight>
                  <a:srgbClr val="FFF2CC"/>
                </a:highlight>
              </a:rPr>
              <a:t>,</a:t>
            </a:r>
            <a:r>
              <a:rPr lang="es" sz="1200"/>
              <a:t> highlighting FilipinX leadership in the farmworkers movement.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s" sz="1200"/>
              <a:t>The Cultural Center and AANAPISI STAR also held the first </a:t>
            </a:r>
            <a:r>
              <a:rPr lang="es" sz="1200">
                <a:highlight>
                  <a:srgbClr val="FFF2CC"/>
                </a:highlight>
              </a:rPr>
              <a:t>AANHPI Showcase, highlighting FilipinX performances</a:t>
            </a:r>
            <a:r>
              <a:rPr lang="es" sz="1200"/>
              <a:t> and a tininkling closing workshop.</a:t>
            </a:r>
            <a:endParaRPr sz="1200"/>
          </a:p>
          <a:p>
            <a:pPr marL="0" lvl="0" indent="0" algn="l" rtl="0">
              <a:spcBef>
                <a:spcPts val="0"/>
              </a:spcBef>
              <a:spcAft>
                <a:spcPts val="0"/>
              </a:spcAft>
              <a:buNone/>
            </a:pPr>
            <a:endParaRPr/>
          </a:p>
        </p:txBody>
      </p:sp>
      <p:sp>
        <p:nvSpPr>
          <p:cNvPr id="317" name="Google Shape;317;p38"/>
          <p:cNvSpPr txBox="1">
            <a:spLocks noGrp="1"/>
          </p:cNvSpPr>
          <p:nvPr>
            <p:ph type="ctrTitle" idx="6"/>
          </p:nvPr>
        </p:nvSpPr>
        <p:spPr>
          <a:xfrm rot="5400000">
            <a:off x="5945400" y="2309175"/>
            <a:ext cx="43002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5200">
                <a:solidFill>
                  <a:srgbClr val="C7372F"/>
                </a:solidFill>
              </a:rPr>
              <a:t>Sub-Metrics</a:t>
            </a:r>
            <a:endParaRPr sz="5200">
              <a:solidFill>
                <a:srgbClr val="C7372F"/>
              </a:solidFill>
            </a:endParaRPr>
          </a:p>
          <a:p>
            <a:pPr marL="0" lvl="0" indent="0" algn="l" rtl="0">
              <a:spcBef>
                <a:spcPts val="0"/>
              </a:spcBef>
              <a:spcAft>
                <a:spcPts val="0"/>
              </a:spcAft>
              <a:buNone/>
            </a:pPr>
            <a:r>
              <a:rPr lang="es" sz="5200">
                <a:solidFill>
                  <a:srgbClr val="C7372F"/>
                </a:solidFill>
              </a:rPr>
              <a:t>#3</a:t>
            </a:r>
            <a:endParaRPr sz="5200">
              <a:solidFill>
                <a:srgbClr val="C7372F"/>
              </a:solidFill>
            </a:endParaRPr>
          </a:p>
          <a:p>
            <a:pPr marL="0" lvl="0" indent="0" algn="l" rtl="0">
              <a:spcBef>
                <a:spcPts val="0"/>
              </a:spcBef>
              <a:spcAft>
                <a:spcPts val="0"/>
              </a:spcAft>
              <a:buNone/>
            </a:pPr>
            <a:endParaRPr>
              <a:solidFill>
                <a:srgbClr val="C7372F"/>
              </a:solidFill>
            </a:endParaRPr>
          </a:p>
        </p:txBody>
      </p:sp>
      <p:sp>
        <p:nvSpPr>
          <p:cNvPr id="318" name="Google Shape;318;p38"/>
          <p:cNvSpPr/>
          <p:nvPr/>
        </p:nvSpPr>
        <p:spPr>
          <a:xfrm flipH="1">
            <a:off x="251275" y="402825"/>
            <a:ext cx="3517800" cy="512100"/>
          </a:xfrm>
          <a:prstGeom prst="rect">
            <a:avLst/>
          </a:prstGeom>
          <a:solidFill>
            <a:srgbClr val="C7372F">
              <a:alpha val="5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8"/>
          <p:cNvSpPr txBox="1">
            <a:spLocks noGrp="1"/>
          </p:cNvSpPr>
          <p:nvPr>
            <p:ph type="ctrTitle"/>
          </p:nvPr>
        </p:nvSpPr>
        <p:spPr>
          <a:xfrm>
            <a:off x="405763" y="499975"/>
            <a:ext cx="39000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800">
                <a:solidFill>
                  <a:schemeClr val="lt1"/>
                </a:solidFill>
              </a:rPr>
              <a:t>Cultural Programming</a:t>
            </a:r>
            <a:endParaRPr sz="1800">
              <a:solidFill>
                <a:schemeClr val="lt1"/>
              </a:solidFill>
            </a:endParaRPr>
          </a:p>
        </p:txBody>
      </p:sp>
      <p:sp>
        <p:nvSpPr>
          <p:cNvPr id="320" name="Google Shape;320;p38"/>
          <p:cNvSpPr txBox="1">
            <a:spLocks noGrp="1"/>
          </p:cNvSpPr>
          <p:nvPr>
            <p:ph type="ctrTitle" idx="5"/>
          </p:nvPr>
        </p:nvSpPr>
        <p:spPr>
          <a:xfrm>
            <a:off x="3110724" y="1519585"/>
            <a:ext cx="3246600" cy="41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Enrollment </a:t>
            </a:r>
            <a:endParaRPr>
              <a:solidFill>
                <a:schemeClr val="lt1"/>
              </a:solidFill>
            </a:endParaRPr>
          </a:p>
        </p:txBody>
      </p:sp>
      <p:pic>
        <p:nvPicPr>
          <p:cNvPr id="321" name="Google Shape;321;p38"/>
          <p:cNvPicPr preferRelativeResize="0"/>
          <p:nvPr/>
        </p:nvPicPr>
        <p:blipFill rotWithShape="1">
          <a:blip r:embed="rId3">
            <a:alphaModFix/>
          </a:blip>
          <a:srcRect l="13524" t="26546" r="63873" b="28420"/>
          <a:stretch/>
        </p:blipFill>
        <p:spPr>
          <a:xfrm>
            <a:off x="3028550" y="989750"/>
            <a:ext cx="756425" cy="753600"/>
          </a:xfrm>
          <a:prstGeom prst="rect">
            <a:avLst/>
          </a:prstGeom>
          <a:noFill/>
          <a:ln>
            <a:noFill/>
          </a:ln>
        </p:spPr>
      </p:pic>
      <p:pic>
        <p:nvPicPr>
          <p:cNvPr id="322" name="Google Shape;322;p38"/>
          <p:cNvPicPr preferRelativeResize="0"/>
          <p:nvPr/>
        </p:nvPicPr>
        <p:blipFill rotWithShape="1">
          <a:blip r:embed="rId4">
            <a:alphaModFix/>
          </a:blip>
          <a:srcRect l="19858" t="14788" r="21597" b="22967"/>
          <a:stretch/>
        </p:blipFill>
        <p:spPr>
          <a:xfrm>
            <a:off x="329100" y="3702103"/>
            <a:ext cx="1703400" cy="1306674"/>
          </a:xfrm>
          <a:prstGeom prst="rect">
            <a:avLst/>
          </a:prstGeom>
          <a:noFill/>
          <a:ln>
            <a:noFill/>
          </a:ln>
        </p:spPr>
      </p:pic>
      <p:pic>
        <p:nvPicPr>
          <p:cNvPr id="323" name="Google Shape;323;p38"/>
          <p:cNvPicPr preferRelativeResize="0"/>
          <p:nvPr/>
        </p:nvPicPr>
        <p:blipFill rotWithShape="1">
          <a:blip r:embed="rId5">
            <a:alphaModFix/>
          </a:blip>
          <a:srcRect l="2001" t="32230" r="33855" b="25131"/>
          <a:stretch/>
        </p:blipFill>
        <p:spPr>
          <a:xfrm>
            <a:off x="2032500" y="3702099"/>
            <a:ext cx="943817" cy="1306675"/>
          </a:xfrm>
          <a:prstGeom prst="rect">
            <a:avLst/>
          </a:prstGeom>
          <a:noFill/>
          <a:ln>
            <a:noFill/>
          </a:ln>
        </p:spPr>
      </p:pic>
      <p:sp>
        <p:nvSpPr>
          <p:cNvPr id="324" name="Google Shape;324;p38"/>
          <p:cNvSpPr/>
          <p:nvPr/>
        </p:nvSpPr>
        <p:spPr>
          <a:xfrm>
            <a:off x="4022100" y="397700"/>
            <a:ext cx="3178800" cy="512100"/>
          </a:xfrm>
          <a:prstGeom prst="rect">
            <a:avLst/>
          </a:prstGeom>
          <a:solidFill>
            <a:srgbClr val="C7372F">
              <a:alpha val="5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8"/>
          <p:cNvSpPr txBox="1">
            <a:spLocks noGrp="1"/>
          </p:cNvSpPr>
          <p:nvPr>
            <p:ph type="subTitle" idx="2"/>
          </p:nvPr>
        </p:nvSpPr>
        <p:spPr>
          <a:xfrm>
            <a:off x="4022100" y="2585325"/>
            <a:ext cx="2544600" cy="75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00">
                <a:highlight>
                  <a:srgbClr val="FFF2CC"/>
                </a:highlight>
              </a:rPr>
              <a:t>Peer mentoring program is off the ground</a:t>
            </a:r>
            <a:r>
              <a:rPr lang="es" sz="1300"/>
              <a:t>, successfully supporting students, and growing!</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s" sz="1300"/>
              <a:t>With </a:t>
            </a:r>
            <a:r>
              <a:rPr lang="es" sz="1300">
                <a:highlight>
                  <a:srgbClr val="FFF2CC"/>
                </a:highlight>
              </a:rPr>
              <a:t>mentors presenting at Flex and National conferences</a:t>
            </a:r>
            <a:r>
              <a:rPr lang="es" sz="1300"/>
              <a:t>.</a:t>
            </a:r>
            <a:endParaRPr sz="13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6" name="Google Shape;326;p38"/>
          <p:cNvSpPr txBox="1">
            <a:spLocks noGrp="1"/>
          </p:cNvSpPr>
          <p:nvPr>
            <p:ph type="ctrTitle" idx="3"/>
          </p:nvPr>
        </p:nvSpPr>
        <p:spPr>
          <a:xfrm>
            <a:off x="4022100" y="326613"/>
            <a:ext cx="3273900" cy="51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AAPI Focus Support &amp; Services</a:t>
            </a:r>
            <a:endParaRPr>
              <a:solidFill>
                <a:schemeClr val="lt1"/>
              </a:solidFill>
            </a:endParaRPr>
          </a:p>
        </p:txBody>
      </p:sp>
      <p:pic>
        <p:nvPicPr>
          <p:cNvPr id="327" name="Google Shape;327;p38"/>
          <p:cNvPicPr preferRelativeResize="0"/>
          <p:nvPr/>
        </p:nvPicPr>
        <p:blipFill rotWithShape="1">
          <a:blip r:embed="rId3">
            <a:alphaModFix/>
          </a:blip>
          <a:srcRect l="13524" t="26546" r="63873" b="28420"/>
          <a:stretch/>
        </p:blipFill>
        <p:spPr>
          <a:xfrm>
            <a:off x="6468525" y="2585329"/>
            <a:ext cx="663200" cy="660675"/>
          </a:xfrm>
          <a:prstGeom prst="rect">
            <a:avLst/>
          </a:prstGeom>
          <a:noFill/>
          <a:ln>
            <a:noFill/>
          </a:ln>
        </p:spPr>
      </p:pic>
      <p:pic>
        <p:nvPicPr>
          <p:cNvPr id="328" name="Google Shape;328;p38"/>
          <p:cNvPicPr preferRelativeResize="0"/>
          <p:nvPr/>
        </p:nvPicPr>
        <p:blipFill rotWithShape="1">
          <a:blip r:embed="rId6">
            <a:alphaModFix/>
          </a:blip>
          <a:srcRect t="9052" b="17650"/>
          <a:stretch/>
        </p:blipFill>
        <p:spPr>
          <a:xfrm>
            <a:off x="4022100" y="985675"/>
            <a:ext cx="3178799" cy="14526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par>
                                <p:cTn id="8" presetID="10" presetClass="entr" presetSubtype="0" fill="hold" nodeType="withEffect">
                                  <p:stCondLst>
                                    <p:cond delay="0"/>
                                  </p:stCondLst>
                                  <p:childTnLst>
                                    <p:set>
                                      <p:cBhvr>
                                        <p:cTn id="9" dur="1" fill="hold">
                                          <p:stCondLst>
                                            <p:cond delay="0"/>
                                          </p:stCondLst>
                                        </p:cTn>
                                        <p:tgtEl>
                                          <p:spTgt spid="318"/>
                                        </p:tgtEl>
                                        <p:attrNameLst>
                                          <p:attrName>style.visibility</p:attrName>
                                        </p:attrNameLst>
                                      </p:cBhvr>
                                      <p:to>
                                        <p:strVal val="visible"/>
                                      </p:to>
                                    </p:set>
                                    <p:animEffect transition="in" filter="fade">
                                      <p:cBhvr>
                                        <p:cTn id="10" dur="1000"/>
                                        <p:tgtEl>
                                          <p:spTgt spid="318"/>
                                        </p:tgtEl>
                                      </p:cBhvr>
                                    </p:animEffect>
                                  </p:childTnLst>
                                </p:cTn>
                              </p:par>
                              <p:par>
                                <p:cTn id="11" presetID="10" presetClass="entr" presetSubtype="0"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animEffect transition="in" filter="fade">
                                      <p:cBhvr>
                                        <p:cTn id="13" dur="1000"/>
                                        <p:tgtEl>
                                          <p:spTgt spid="319"/>
                                        </p:tgtEl>
                                      </p:cBhvr>
                                    </p:animEffect>
                                  </p:childTnLst>
                                </p:cTn>
                              </p:par>
                              <p:par>
                                <p:cTn id="14" presetID="10" presetClass="entr" presetSubtype="0" fill="hold" nodeType="withEffect">
                                  <p:stCondLst>
                                    <p:cond delay="0"/>
                                  </p:stCondLst>
                                  <p:childTnLst>
                                    <p:set>
                                      <p:cBhvr>
                                        <p:cTn id="15" dur="1" fill="hold">
                                          <p:stCondLst>
                                            <p:cond delay="0"/>
                                          </p:stCondLst>
                                        </p:cTn>
                                        <p:tgtEl>
                                          <p:spTgt spid="320"/>
                                        </p:tgtEl>
                                        <p:attrNameLst>
                                          <p:attrName>style.visibility</p:attrName>
                                        </p:attrNameLst>
                                      </p:cBhvr>
                                      <p:to>
                                        <p:strVal val="visible"/>
                                      </p:to>
                                    </p:set>
                                    <p:animEffect transition="in" filter="fade">
                                      <p:cBhvr>
                                        <p:cTn id="16" dur="1000"/>
                                        <p:tgtEl>
                                          <p:spTgt spid="320"/>
                                        </p:tgtEl>
                                      </p:cBhvr>
                                    </p:animEffect>
                                  </p:childTnLst>
                                </p:cTn>
                              </p:par>
                              <p:par>
                                <p:cTn id="17" presetID="10" presetClass="entr" presetSubtype="0" fill="hold" nodeType="withEffect">
                                  <p:stCondLst>
                                    <p:cond delay="0"/>
                                  </p:stCondLst>
                                  <p:childTnLst>
                                    <p:set>
                                      <p:cBhvr>
                                        <p:cTn id="18" dur="1" fill="hold">
                                          <p:stCondLst>
                                            <p:cond delay="0"/>
                                          </p:stCondLst>
                                        </p:cTn>
                                        <p:tgtEl>
                                          <p:spTgt spid="321"/>
                                        </p:tgtEl>
                                        <p:attrNameLst>
                                          <p:attrName>style.visibility</p:attrName>
                                        </p:attrNameLst>
                                      </p:cBhvr>
                                      <p:to>
                                        <p:strVal val="visible"/>
                                      </p:to>
                                    </p:set>
                                    <p:animEffect transition="in" filter="fade">
                                      <p:cBhvr>
                                        <p:cTn id="19" dur="1000"/>
                                        <p:tgtEl>
                                          <p:spTgt spid="321"/>
                                        </p:tgtEl>
                                      </p:cBhvr>
                                    </p:animEffect>
                                  </p:childTnLst>
                                </p:cTn>
                              </p:par>
                              <p:par>
                                <p:cTn id="20" presetID="10" presetClass="entr" presetSubtype="0" fill="hold" nodeType="withEffect">
                                  <p:stCondLst>
                                    <p:cond delay="0"/>
                                  </p:stCondLst>
                                  <p:childTnLst>
                                    <p:set>
                                      <p:cBhvr>
                                        <p:cTn id="21" dur="1" fill="hold">
                                          <p:stCondLst>
                                            <p:cond delay="0"/>
                                          </p:stCondLst>
                                        </p:cTn>
                                        <p:tgtEl>
                                          <p:spTgt spid="322"/>
                                        </p:tgtEl>
                                        <p:attrNameLst>
                                          <p:attrName>style.visibility</p:attrName>
                                        </p:attrNameLst>
                                      </p:cBhvr>
                                      <p:to>
                                        <p:strVal val="visible"/>
                                      </p:to>
                                    </p:set>
                                    <p:animEffect transition="in" filter="fade">
                                      <p:cBhvr>
                                        <p:cTn id="22" dur="1000"/>
                                        <p:tgtEl>
                                          <p:spTgt spid="322"/>
                                        </p:tgtEl>
                                      </p:cBhvr>
                                    </p:animEffect>
                                  </p:childTnLst>
                                </p:cTn>
                              </p:par>
                              <p:par>
                                <p:cTn id="23" presetID="10" presetClass="entr" presetSubtype="0" fill="hold" nodeType="withEffect">
                                  <p:stCondLst>
                                    <p:cond delay="0"/>
                                  </p:stCondLst>
                                  <p:childTnLst>
                                    <p:set>
                                      <p:cBhvr>
                                        <p:cTn id="24" dur="1" fill="hold">
                                          <p:stCondLst>
                                            <p:cond delay="0"/>
                                          </p:stCondLst>
                                        </p:cTn>
                                        <p:tgtEl>
                                          <p:spTgt spid="323"/>
                                        </p:tgtEl>
                                        <p:attrNameLst>
                                          <p:attrName>style.visibility</p:attrName>
                                        </p:attrNameLst>
                                      </p:cBhvr>
                                      <p:to>
                                        <p:strVal val="visible"/>
                                      </p:to>
                                    </p:set>
                                    <p:animEffect transition="in" filter="fade">
                                      <p:cBhvr>
                                        <p:cTn id="25" dur="1000"/>
                                        <p:tgtEl>
                                          <p:spTgt spid="3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0"/>
                                        </p:tgtEl>
                                        <p:attrNameLst>
                                          <p:attrName>style.visibility</p:attrName>
                                        </p:attrNameLst>
                                      </p:cBhvr>
                                      <p:to>
                                        <p:strVal val="visible"/>
                                      </p:to>
                                    </p:set>
                                    <p:animEffect transition="in" filter="fade">
                                      <p:cBhvr>
                                        <p:cTn id="30" dur="1000"/>
                                        <p:tgtEl>
                                          <p:spTgt spid="320"/>
                                        </p:tgtEl>
                                      </p:cBhvr>
                                    </p:animEffect>
                                  </p:childTnLst>
                                </p:cTn>
                              </p:par>
                              <p:par>
                                <p:cTn id="31" presetID="10" presetClass="entr" presetSubtype="0" fill="hold" nodeType="withEffect">
                                  <p:stCondLst>
                                    <p:cond delay="0"/>
                                  </p:stCondLst>
                                  <p:childTnLst>
                                    <p:set>
                                      <p:cBhvr>
                                        <p:cTn id="32" dur="1" fill="hold">
                                          <p:stCondLst>
                                            <p:cond delay="0"/>
                                          </p:stCondLst>
                                        </p:cTn>
                                        <p:tgtEl>
                                          <p:spTgt spid="324"/>
                                        </p:tgtEl>
                                        <p:attrNameLst>
                                          <p:attrName>style.visibility</p:attrName>
                                        </p:attrNameLst>
                                      </p:cBhvr>
                                      <p:to>
                                        <p:strVal val="visible"/>
                                      </p:to>
                                    </p:set>
                                    <p:animEffect transition="in" filter="fade">
                                      <p:cBhvr>
                                        <p:cTn id="33" dur="1000"/>
                                        <p:tgtEl>
                                          <p:spTgt spid="324"/>
                                        </p:tgtEl>
                                      </p:cBhvr>
                                    </p:animEffect>
                                  </p:childTnLst>
                                </p:cTn>
                              </p:par>
                              <p:par>
                                <p:cTn id="34" presetID="10" presetClass="entr" presetSubtype="0" fill="hold" nodeType="withEffect">
                                  <p:stCondLst>
                                    <p:cond delay="0"/>
                                  </p:stCondLst>
                                  <p:childTnLst>
                                    <p:set>
                                      <p:cBhvr>
                                        <p:cTn id="35" dur="1" fill="hold">
                                          <p:stCondLst>
                                            <p:cond delay="0"/>
                                          </p:stCondLst>
                                        </p:cTn>
                                        <p:tgtEl>
                                          <p:spTgt spid="325"/>
                                        </p:tgtEl>
                                        <p:attrNameLst>
                                          <p:attrName>style.visibility</p:attrName>
                                        </p:attrNameLst>
                                      </p:cBhvr>
                                      <p:to>
                                        <p:strVal val="visible"/>
                                      </p:to>
                                    </p:set>
                                    <p:animEffect transition="in" filter="fade">
                                      <p:cBhvr>
                                        <p:cTn id="36" dur="1000"/>
                                        <p:tgtEl>
                                          <p:spTgt spid="325"/>
                                        </p:tgtEl>
                                      </p:cBhvr>
                                    </p:animEffect>
                                  </p:childTnLst>
                                </p:cTn>
                              </p:par>
                              <p:par>
                                <p:cTn id="37" presetID="10" presetClass="entr" presetSubtype="0" fill="hold" nodeType="withEffect">
                                  <p:stCondLst>
                                    <p:cond delay="0"/>
                                  </p:stCondLst>
                                  <p:childTnLst>
                                    <p:set>
                                      <p:cBhvr>
                                        <p:cTn id="38" dur="1" fill="hold">
                                          <p:stCondLst>
                                            <p:cond delay="0"/>
                                          </p:stCondLst>
                                        </p:cTn>
                                        <p:tgtEl>
                                          <p:spTgt spid="326"/>
                                        </p:tgtEl>
                                        <p:attrNameLst>
                                          <p:attrName>style.visibility</p:attrName>
                                        </p:attrNameLst>
                                      </p:cBhvr>
                                      <p:to>
                                        <p:strVal val="visible"/>
                                      </p:to>
                                    </p:set>
                                    <p:animEffect transition="in" filter="fade">
                                      <p:cBhvr>
                                        <p:cTn id="39" dur="1000"/>
                                        <p:tgtEl>
                                          <p:spTgt spid="326"/>
                                        </p:tgtEl>
                                      </p:cBhvr>
                                    </p:animEffect>
                                  </p:childTnLst>
                                </p:cTn>
                              </p:par>
                              <p:par>
                                <p:cTn id="40" presetID="10" presetClass="entr" presetSubtype="0" fill="hold" nodeType="withEffect">
                                  <p:stCondLst>
                                    <p:cond delay="0"/>
                                  </p:stCondLst>
                                  <p:childTnLst>
                                    <p:set>
                                      <p:cBhvr>
                                        <p:cTn id="41" dur="1" fill="hold">
                                          <p:stCondLst>
                                            <p:cond delay="0"/>
                                          </p:stCondLst>
                                        </p:cTn>
                                        <p:tgtEl>
                                          <p:spTgt spid="327"/>
                                        </p:tgtEl>
                                        <p:attrNameLst>
                                          <p:attrName>style.visibility</p:attrName>
                                        </p:attrNameLst>
                                      </p:cBhvr>
                                      <p:to>
                                        <p:strVal val="visible"/>
                                      </p:to>
                                    </p:set>
                                    <p:animEffect transition="in" filter="fade">
                                      <p:cBhvr>
                                        <p:cTn id="42" dur="1000"/>
                                        <p:tgtEl>
                                          <p:spTgt spid="327"/>
                                        </p:tgtEl>
                                      </p:cBhvr>
                                    </p:animEffect>
                                  </p:childTnLst>
                                </p:cTn>
                              </p:par>
                              <p:par>
                                <p:cTn id="43" presetID="10" presetClass="entr" presetSubtype="0" fill="hold" nodeType="withEffect">
                                  <p:stCondLst>
                                    <p:cond delay="0"/>
                                  </p:stCondLst>
                                  <p:childTnLst>
                                    <p:set>
                                      <p:cBhvr>
                                        <p:cTn id="44" dur="1" fill="hold">
                                          <p:stCondLst>
                                            <p:cond delay="0"/>
                                          </p:stCondLst>
                                        </p:cTn>
                                        <p:tgtEl>
                                          <p:spTgt spid="328"/>
                                        </p:tgtEl>
                                        <p:attrNameLst>
                                          <p:attrName>style.visibility</p:attrName>
                                        </p:attrNameLst>
                                      </p:cBhvr>
                                      <p:to>
                                        <p:strVal val="visible"/>
                                      </p:to>
                                    </p:set>
                                    <p:animEffect transition="in" filter="fade">
                                      <p:cBhvr>
                                        <p:cTn id="45"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9"/>
          <p:cNvSpPr txBox="1">
            <a:spLocks noGrp="1"/>
          </p:cNvSpPr>
          <p:nvPr>
            <p:ph type="ctrTitle" idx="6"/>
          </p:nvPr>
        </p:nvSpPr>
        <p:spPr>
          <a:xfrm rot="5400000">
            <a:off x="5945400" y="2309175"/>
            <a:ext cx="43002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5200">
                <a:solidFill>
                  <a:srgbClr val="C7372F"/>
                </a:solidFill>
              </a:rPr>
              <a:t>Sub-Metrics</a:t>
            </a:r>
            <a:endParaRPr sz="5200">
              <a:solidFill>
                <a:srgbClr val="C7372F"/>
              </a:solidFill>
            </a:endParaRPr>
          </a:p>
          <a:p>
            <a:pPr marL="0" lvl="0" indent="0" algn="l" rtl="0">
              <a:spcBef>
                <a:spcPts val="0"/>
              </a:spcBef>
              <a:spcAft>
                <a:spcPts val="0"/>
              </a:spcAft>
              <a:buNone/>
            </a:pPr>
            <a:r>
              <a:rPr lang="es" sz="5200">
                <a:solidFill>
                  <a:srgbClr val="C7372F"/>
                </a:solidFill>
              </a:rPr>
              <a:t>#3 </a:t>
            </a:r>
            <a:endParaRPr>
              <a:solidFill>
                <a:srgbClr val="C7372F"/>
              </a:solidFill>
            </a:endParaRPr>
          </a:p>
        </p:txBody>
      </p:sp>
      <p:sp>
        <p:nvSpPr>
          <p:cNvPr id="334" name="Google Shape;334;p39"/>
          <p:cNvSpPr/>
          <p:nvPr/>
        </p:nvSpPr>
        <p:spPr>
          <a:xfrm>
            <a:off x="200650" y="241175"/>
            <a:ext cx="3110700" cy="512100"/>
          </a:xfrm>
          <a:prstGeom prst="rect">
            <a:avLst/>
          </a:prstGeom>
          <a:solidFill>
            <a:srgbClr val="C7372F">
              <a:alpha val="5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9"/>
          <p:cNvSpPr txBox="1">
            <a:spLocks noGrp="1"/>
          </p:cNvSpPr>
          <p:nvPr>
            <p:ph type="subTitle" idx="4"/>
          </p:nvPr>
        </p:nvSpPr>
        <p:spPr>
          <a:xfrm>
            <a:off x="3664288" y="826575"/>
            <a:ext cx="2426700" cy="15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a:t>Strengthen antiracism in teaching, learning, and service through the STAR/ARC to </a:t>
            </a:r>
            <a:r>
              <a:rPr lang="es" sz="1400">
                <a:highlight>
                  <a:srgbClr val="F4CCCC"/>
                </a:highlight>
              </a:rPr>
              <a:t>dispel problematic assumptions and bias</a:t>
            </a:r>
            <a:r>
              <a:rPr lang="es" sz="1400"/>
              <a:t> that show up in the classroom and support services</a:t>
            </a:r>
            <a:r>
              <a:rPr lang="es" sz="1400">
                <a:highlight>
                  <a:srgbClr val="F4CCCC"/>
                </a:highlight>
              </a:rPr>
              <a:t> through professional development opportunities</a:t>
            </a:r>
            <a:r>
              <a:rPr lang="es" sz="1400"/>
              <a:t>. </a:t>
            </a:r>
            <a:endParaRPr sz="1400"/>
          </a:p>
          <a:p>
            <a:pPr marL="0" lvl="0" indent="0" algn="l" rtl="0">
              <a:spcBef>
                <a:spcPts val="0"/>
              </a:spcBef>
              <a:spcAft>
                <a:spcPts val="0"/>
              </a:spcAft>
              <a:buNone/>
            </a:pPr>
            <a:r>
              <a:rPr lang="es" sz="1400"/>
              <a:t> </a:t>
            </a:r>
            <a:endParaRPr sz="1400"/>
          </a:p>
          <a:p>
            <a:pPr marL="0" lvl="0" indent="0" algn="l" rtl="0">
              <a:spcBef>
                <a:spcPts val="0"/>
              </a:spcBef>
              <a:spcAft>
                <a:spcPts val="0"/>
              </a:spcAft>
              <a:buNone/>
            </a:pPr>
            <a:r>
              <a:rPr lang="es" sz="1400">
                <a:highlight>
                  <a:srgbClr val="F4CCCC"/>
                </a:highlight>
              </a:rPr>
              <a:t>Increase</a:t>
            </a:r>
            <a:r>
              <a:rPr lang="es" sz="1400"/>
              <a:t> in the use of equity- minded and </a:t>
            </a:r>
            <a:r>
              <a:rPr lang="es" sz="1400">
                <a:highlight>
                  <a:srgbClr val="F4CCCC"/>
                </a:highlight>
              </a:rPr>
              <a:t>antiracist curriculum</a:t>
            </a:r>
            <a:r>
              <a:rPr lang="es" sz="1400"/>
              <a:t> and effective andragogical methods.</a:t>
            </a:r>
            <a:endParaRPr sz="1400"/>
          </a:p>
        </p:txBody>
      </p:sp>
      <p:sp>
        <p:nvSpPr>
          <p:cNvPr id="336" name="Google Shape;336;p39"/>
          <p:cNvSpPr txBox="1">
            <a:spLocks noGrp="1"/>
          </p:cNvSpPr>
          <p:nvPr>
            <p:ph type="ctrTitle" idx="5"/>
          </p:nvPr>
        </p:nvSpPr>
        <p:spPr>
          <a:xfrm>
            <a:off x="3752024" y="46850"/>
            <a:ext cx="29046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Enrollment </a:t>
            </a:r>
            <a:endParaRPr>
              <a:solidFill>
                <a:schemeClr val="lt1"/>
              </a:solidFill>
            </a:endParaRPr>
          </a:p>
        </p:txBody>
      </p:sp>
      <p:grpSp>
        <p:nvGrpSpPr>
          <p:cNvPr id="337" name="Google Shape;337;p39"/>
          <p:cNvGrpSpPr/>
          <p:nvPr/>
        </p:nvGrpSpPr>
        <p:grpSpPr>
          <a:xfrm>
            <a:off x="2450904" y="826563"/>
            <a:ext cx="1060354" cy="538329"/>
            <a:chOff x="3416713" y="2111850"/>
            <a:chExt cx="1239600" cy="625673"/>
          </a:xfrm>
        </p:grpSpPr>
        <p:sp>
          <p:nvSpPr>
            <p:cNvPr id="338" name="Google Shape;338;p39"/>
            <p:cNvSpPr/>
            <p:nvPr/>
          </p:nvSpPr>
          <p:spPr>
            <a:xfrm>
              <a:off x="3891775" y="2111850"/>
              <a:ext cx="289500" cy="2955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
          <p:nvSpPr>
            <p:cNvPr id="339" name="Google Shape;339;p39"/>
            <p:cNvSpPr txBox="1"/>
            <p:nvPr/>
          </p:nvSpPr>
          <p:spPr>
            <a:xfrm>
              <a:off x="3416713" y="2380523"/>
              <a:ext cx="1239600" cy="3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800">
                  <a:solidFill>
                    <a:schemeClr val="dk1"/>
                  </a:solidFill>
                  <a:latin typeface="Catamaran Light"/>
                  <a:ea typeface="Catamaran Light"/>
                  <a:cs typeface="Catamaran Light"/>
                  <a:sym typeface="Catamaran Light"/>
                </a:rPr>
                <a:t>Planning to implement</a:t>
              </a:r>
              <a:endParaRPr sz="800">
                <a:solidFill>
                  <a:schemeClr val="dk1"/>
                </a:solidFill>
                <a:latin typeface="Catamaran Light"/>
                <a:ea typeface="Catamaran Light"/>
                <a:cs typeface="Catamaran Light"/>
                <a:sym typeface="Catamaran Light"/>
              </a:endParaRPr>
            </a:p>
          </p:txBody>
        </p:sp>
      </p:grpSp>
      <p:sp>
        <p:nvSpPr>
          <p:cNvPr id="340" name="Google Shape;340;p39"/>
          <p:cNvSpPr/>
          <p:nvPr/>
        </p:nvSpPr>
        <p:spPr>
          <a:xfrm>
            <a:off x="3664301" y="260200"/>
            <a:ext cx="2992200" cy="512100"/>
          </a:xfrm>
          <a:prstGeom prst="rect">
            <a:avLst/>
          </a:prstGeom>
          <a:solidFill>
            <a:srgbClr val="C7372F">
              <a:alpha val="5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9"/>
          <p:cNvSpPr txBox="1">
            <a:spLocks noGrp="1"/>
          </p:cNvSpPr>
          <p:nvPr>
            <p:ph type="ctrTitle" idx="5"/>
          </p:nvPr>
        </p:nvSpPr>
        <p:spPr>
          <a:xfrm>
            <a:off x="3740512" y="193875"/>
            <a:ext cx="2839800" cy="51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Equity &amp; Antiracist PD</a:t>
            </a:r>
            <a:endParaRPr>
              <a:solidFill>
                <a:schemeClr val="lt1"/>
              </a:solidFill>
            </a:endParaRPr>
          </a:p>
        </p:txBody>
      </p:sp>
      <p:sp>
        <p:nvSpPr>
          <p:cNvPr id="342" name="Google Shape;342;p39"/>
          <p:cNvSpPr txBox="1">
            <a:spLocks noGrp="1"/>
          </p:cNvSpPr>
          <p:nvPr>
            <p:ph type="ctrTitle" idx="5"/>
          </p:nvPr>
        </p:nvSpPr>
        <p:spPr>
          <a:xfrm>
            <a:off x="261325" y="333675"/>
            <a:ext cx="26871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Outreach &amp; Enrollment</a:t>
            </a:r>
            <a:endParaRPr>
              <a:solidFill>
                <a:schemeClr val="lt1"/>
              </a:solidFill>
            </a:endParaRPr>
          </a:p>
        </p:txBody>
      </p:sp>
      <p:grpSp>
        <p:nvGrpSpPr>
          <p:cNvPr id="343" name="Google Shape;343;p39"/>
          <p:cNvGrpSpPr/>
          <p:nvPr/>
        </p:nvGrpSpPr>
        <p:grpSpPr>
          <a:xfrm>
            <a:off x="5788986" y="878175"/>
            <a:ext cx="1013745" cy="538335"/>
            <a:chOff x="3450627" y="2111842"/>
            <a:chExt cx="1239600" cy="550501"/>
          </a:xfrm>
        </p:grpSpPr>
        <p:sp>
          <p:nvSpPr>
            <p:cNvPr id="344" name="Google Shape;344;p39"/>
            <p:cNvSpPr/>
            <p:nvPr/>
          </p:nvSpPr>
          <p:spPr>
            <a:xfrm>
              <a:off x="3891764" y="2111842"/>
              <a:ext cx="357300" cy="2955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
          <p:nvSpPr>
            <p:cNvPr id="345" name="Google Shape;345;p39"/>
            <p:cNvSpPr txBox="1"/>
            <p:nvPr/>
          </p:nvSpPr>
          <p:spPr>
            <a:xfrm>
              <a:off x="3450627" y="2407343"/>
              <a:ext cx="1239600" cy="25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800">
                  <a:solidFill>
                    <a:schemeClr val="dk1"/>
                  </a:solidFill>
                  <a:latin typeface="Catamaran Light"/>
                  <a:ea typeface="Catamaran Light"/>
                  <a:cs typeface="Catamaran Light"/>
                  <a:sym typeface="Catamaran Light"/>
                </a:rPr>
                <a:t>Planning to implement</a:t>
              </a:r>
              <a:endParaRPr sz="800">
                <a:solidFill>
                  <a:schemeClr val="dk1"/>
                </a:solidFill>
                <a:latin typeface="Catamaran Light"/>
                <a:ea typeface="Catamaran Light"/>
                <a:cs typeface="Catamaran Light"/>
                <a:sym typeface="Catamaran Light"/>
              </a:endParaRPr>
            </a:p>
          </p:txBody>
        </p:sp>
      </p:grpSp>
      <p:sp>
        <p:nvSpPr>
          <p:cNvPr id="346" name="Google Shape;346;p39"/>
          <p:cNvSpPr txBox="1">
            <a:spLocks noGrp="1"/>
          </p:cNvSpPr>
          <p:nvPr>
            <p:ph type="subTitle" idx="2"/>
          </p:nvPr>
        </p:nvSpPr>
        <p:spPr>
          <a:xfrm>
            <a:off x="200650" y="771300"/>
            <a:ext cx="2598900" cy="184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500">
                <a:highlight>
                  <a:srgbClr val="F4CCCC"/>
                </a:highlight>
              </a:rPr>
              <a:t>Streamline proactive registration to address Filipino student persistence </a:t>
            </a:r>
            <a:r>
              <a:rPr lang="es" sz="1500"/>
              <a:t>between terms.</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s" sz="1500">
                <a:highlight>
                  <a:srgbClr val="F4CCCC"/>
                </a:highlight>
              </a:rPr>
              <a:t>Earlier outreach to Filipino students about Ethnic Studies </a:t>
            </a:r>
            <a:r>
              <a:rPr lang="es" sz="1500"/>
              <a:t>classes and curriculum; learning community with Ethnic Studies</a:t>
            </a:r>
            <a:endParaRPr sz="15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1000"/>
                                        <p:tgtEl>
                                          <p:spTgt spid="334"/>
                                        </p:tgtEl>
                                      </p:cBhvr>
                                    </p:animEffect>
                                  </p:childTnLst>
                                </p:cTn>
                              </p:par>
                              <p:par>
                                <p:cTn id="8" presetID="10" presetClass="entr" presetSubtype="0" fill="hold" nodeType="withEffect">
                                  <p:stCondLst>
                                    <p:cond delay="0"/>
                                  </p:stCondLst>
                                  <p:childTnLst>
                                    <p:set>
                                      <p:cBhvr>
                                        <p:cTn id="9" dur="1" fill="hold">
                                          <p:stCondLst>
                                            <p:cond delay="0"/>
                                          </p:stCondLst>
                                        </p:cTn>
                                        <p:tgtEl>
                                          <p:spTgt spid="337"/>
                                        </p:tgtEl>
                                        <p:attrNameLst>
                                          <p:attrName>style.visibility</p:attrName>
                                        </p:attrNameLst>
                                      </p:cBhvr>
                                      <p:to>
                                        <p:strVal val="visible"/>
                                      </p:to>
                                    </p:set>
                                    <p:animEffect transition="in" filter="fade">
                                      <p:cBhvr>
                                        <p:cTn id="10" dur="1000"/>
                                        <p:tgtEl>
                                          <p:spTgt spid="337"/>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animEffect transition="in" filter="fade">
                                      <p:cBhvr>
                                        <p:cTn id="13" dur="1000"/>
                                        <p:tgtEl>
                                          <p:spTgt spid="346"/>
                                        </p:tgtEl>
                                      </p:cBhvr>
                                    </p:animEffect>
                                  </p:childTnLst>
                                </p:cTn>
                              </p:par>
                              <p:par>
                                <p:cTn id="14" presetID="10" presetClass="entr" presetSubtype="0" fill="hold" nodeType="withEffect">
                                  <p:stCondLst>
                                    <p:cond delay="0"/>
                                  </p:stCondLst>
                                  <p:childTnLst>
                                    <p:set>
                                      <p:cBhvr>
                                        <p:cTn id="15" dur="1" fill="hold">
                                          <p:stCondLst>
                                            <p:cond delay="0"/>
                                          </p:stCondLst>
                                        </p:cTn>
                                        <p:tgtEl>
                                          <p:spTgt spid="342"/>
                                        </p:tgtEl>
                                        <p:attrNameLst>
                                          <p:attrName>style.visibility</p:attrName>
                                        </p:attrNameLst>
                                      </p:cBhvr>
                                      <p:to>
                                        <p:strVal val="visible"/>
                                      </p:to>
                                    </p:set>
                                    <p:animEffect transition="in" filter="fade">
                                      <p:cBhvr>
                                        <p:cTn id="16" dur="1000"/>
                                        <p:tgtEl>
                                          <p:spTgt spid="3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5"/>
                                        </p:tgtEl>
                                        <p:attrNameLst>
                                          <p:attrName>style.visibility</p:attrName>
                                        </p:attrNameLst>
                                      </p:cBhvr>
                                      <p:to>
                                        <p:strVal val="visible"/>
                                      </p:to>
                                    </p:set>
                                    <p:animEffect transition="in" filter="fade">
                                      <p:cBhvr>
                                        <p:cTn id="21" dur="1000"/>
                                        <p:tgtEl>
                                          <p:spTgt spid="335"/>
                                        </p:tgtEl>
                                      </p:cBhvr>
                                    </p:animEffect>
                                  </p:childTnLst>
                                </p:cTn>
                              </p:par>
                              <p:par>
                                <p:cTn id="22" presetID="10" presetClass="entr" presetSubtype="0" fill="hold" nodeType="withEffect">
                                  <p:stCondLst>
                                    <p:cond delay="0"/>
                                  </p:stCondLst>
                                  <p:childTnLst>
                                    <p:set>
                                      <p:cBhvr>
                                        <p:cTn id="23" dur="1" fill="hold">
                                          <p:stCondLst>
                                            <p:cond delay="0"/>
                                          </p:stCondLst>
                                        </p:cTn>
                                        <p:tgtEl>
                                          <p:spTgt spid="336"/>
                                        </p:tgtEl>
                                        <p:attrNameLst>
                                          <p:attrName>style.visibility</p:attrName>
                                        </p:attrNameLst>
                                      </p:cBhvr>
                                      <p:to>
                                        <p:strVal val="visible"/>
                                      </p:to>
                                    </p:set>
                                    <p:animEffect transition="in" filter="fade">
                                      <p:cBhvr>
                                        <p:cTn id="24" dur="1000"/>
                                        <p:tgtEl>
                                          <p:spTgt spid="336"/>
                                        </p:tgtEl>
                                      </p:cBhvr>
                                    </p:animEffect>
                                  </p:childTnLst>
                                </p:cTn>
                              </p:par>
                              <p:par>
                                <p:cTn id="25" presetID="10" presetClass="entr" presetSubtype="0" fill="hold" nodeType="withEffect">
                                  <p:stCondLst>
                                    <p:cond delay="0"/>
                                  </p:stCondLst>
                                  <p:childTnLst>
                                    <p:set>
                                      <p:cBhvr>
                                        <p:cTn id="26" dur="1" fill="hold">
                                          <p:stCondLst>
                                            <p:cond delay="0"/>
                                          </p:stCondLst>
                                        </p:cTn>
                                        <p:tgtEl>
                                          <p:spTgt spid="340"/>
                                        </p:tgtEl>
                                        <p:attrNameLst>
                                          <p:attrName>style.visibility</p:attrName>
                                        </p:attrNameLst>
                                      </p:cBhvr>
                                      <p:to>
                                        <p:strVal val="visible"/>
                                      </p:to>
                                    </p:set>
                                    <p:animEffect transition="in" filter="fade">
                                      <p:cBhvr>
                                        <p:cTn id="27" dur="1000"/>
                                        <p:tgtEl>
                                          <p:spTgt spid="340"/>
                                        </p:tgtEl>
                                      </p:cBhvr>
                                    </p:animEffect>
                                  </p:childTnLst>
                                </p:cTn>
                              </p:par>
                              <p:par>
                                <p:cTn id="28" presetID="10" presetClass="entr" presetSubtype="0" fill="hold" nodeType="withEffect">
                                  <p:stCondLst>
                                    <p:cond delay="0"/>
                                  </p:stCondLst>
                                  <p:childTnLst>
                                    <p:set>
                                      <p:cBhvr>
                                        <p:cTn id="29" dur="1" fill="hold">
                                          <p:stCondLst>
                                            <p:cond delay="0"/>
                                          </p:stCondLst>
                                        </p:cTn>
                                        <p:tgtEl>
                                          <p:spTgt spid="341"/>
                                        </p:tgtEl>
                                        <p:attrNameLst>
                                          <p:attrName>style.visibility</p:attrName>
                                        </p:attrNameLst>
                                      </p:cBhvr>
                                      <p:to>
                                        <p:strVal val="visible"/>
                                      </p:to>
                                    </p:set>
                                    <p:animEffect transition="in" filter="fade">
                                      <p:cBhvr>
                                        <p:cTn id="30" dur="1000"/>
                                        <p:tgtEl>
                                          <p:spTgt spid="341"/>
                                        </p:tgtEl>
                                      </p:cBhvr>
                                    </p:animEffect>
                                  </p:childTnLst>
                                </p:cTn>
                              </p:par>
                              <p:par>
                                <p:cTn id="31" presetID="10" presetClass="entr" presetSubtype="0" fill="hold" nodeType="withEffect">
                                  <p:stCondLst>
                                    <p:cond delay="0"/>
                                  </p:stCondLst>
                                  <p:childTnLst>
                                    <p:set>
                                      <p:cBhvr>
                                        <p:cTn id="32" dur="1" fill="hold">
                                          <p:stCondLst>
                                            <p:cond delay="0"/>
                                          </p:stCondLst>
                                        </p:cTn>
                                        <p:tgtEl>
                                          <p:spTgt spid="343"/>
                                        </p:tgtEl>
                                        <p:attrNameLst>
                                          <p:attrName>style.visibility</p:attrName>
                                        </p:attrNameLst>
                                      </p:cBhvr>
                                      <p:to>
                                        <p:strVal val="visible"/>
                                      </p:to>
                                    </p:set>
                                    <p:animEffect transition="in" filter="fade">
                                      <p:cBhvr>
                                        <p:cTn id="33"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pic>
        <p:nvPicPr>
          <p:cNvPr id="351" name="Google Shape;351;p40"/>
          <p:cNvPicPr preferRelativeResize="0"/>
          <p:nvPr/>
        </p:nvPicPr>
        <p:blipFill rotWithShape="1">
          <a:blip r:embed="rId3">
            <a:alphaModFix/>
          </a:blip>
          <a:srcRect l="11720" t="1748" r="12613"/>
          <a:stretch/>
        </p:blipFill>
        <p:spPr>
          <a:xfrm>
            <a:off x="3516575" y="15225"/>
            <a:ext cx="6579000" cy="5143501"/>
          </a:xfrm>
          <a:prstGeom prst="rect">
            <a:avLst/>
          </a:prstGeom>
          <a:noFill/>
          <a:ln>
            <a:noFill/>
          </a:ln>
        </p:spPr>
      </p:pic>
      <p:sp>
        <p:nvSpPr>
          <p:cNvPr id="352" name="Google Shape;352;p40"/>
          <p:cNvSpPr/>
          <p:nvPr/>
        </p:nvSpPr>
        <p:spPr>
          <a:xfrm rot="5400000">
            <a:off x="465575" y="1168650"/>
            <a:ext cx="3358800" cy="3099600"/>
          </a:xfrm>
          <a:prstGeom prst="rect">
            <a:avLst/>
          </a:prstGeom>
          <a:solidFill>
            <a:srgbClr val="6851AC">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txBox="1">
            <a:spLocks noGrp="1"/>
          </p:cNvSpPr>
          <p:nvPr>
            <p:ph type="ctrTitle"/>
          </p:nvPr>
        </p:nvSpPr>
        <p:spPr>
          <a:xfrm>
            <a:off x="909275" y="4146750"/>
            <a:ext cx="2607300" cy="78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900">
                <a:solidFill>
                  <a:schemeClr val="lt1"/>
                </a:solidFill>
              </a:rPr>
              <a:t>Metric #4</a:t>
            </a:r>
            <a:endParaRPr sz="3900">
              <a:solidFill>
                <a:schemeClr val="lt1"/>
              </a:solidFill>
            </a:endParaRPr>
          </a:p>
          <a:p>
            <a:pPr marL="0" lvl="0" indent="0" algn="l" rtl="0">
              <a:lnSpc>
                <a:spcPct val="115000"/>
              </a:lnSpc>
              <a:spcBef>
                <a:spcPts val="0"/>
              </a:spcBef>
              <a:spcAft>
                <a:spcPts val="0"/>
              </a:spcAft>
              <a:buNone/>
            </a:pPr>
            <a:r>
              <a:rPr lang="es" sz="2500">
                <a:solidFill>
                  <a:srgbClr val="F8FAFB"/>
                </a:solidFill>
                <a:latin typeface="Arial"/>
                <a:ea typeface="Arial"/>
                <a:cs typeface="Arial"/>
                <a:sym typeface="Arial"/>
              </a:rPr>
              <a:t>Latine Students Have Increased Transfer Rates</a:t>
            </a:r>
            <a:endParaRPr sz="2500">
              <a:solidFill>
                <a:srgbClr val="F8FAFB"/>
              </a:solidFill>
              <a:latin typeface="Arial"/>
              <a:ea typeface="Arial"/>
              <a:cs typeface="Arial"/>
              <a:sym typeface="Arial"/>
            </a:endParaRPr>
          </a:p>
          <a:p>
            <a:pPr marL="0" lvl="0" indent="0" algn="l" rtl="0">
              <a:lnSpc>
                <a:spcPct val="115000"/>
              </a:lnSpc>
              <a:spcBef>
                <a:spcPts val="0"/>
              </a:spcBef>
              <a:spcAft>
                <a:spcPts val="0"/>
              </a:spcAft>
              <a:buNone/>
            </a:pPr>
            <a:endParaRPr sz="2200">
              <a:solidFill>
                <a:schemeClr val="lt1"/>
              </a:solidFill>
              <a:latin typeface="Arial"/>
              <a:ea typeface="Arial"/>
              <a:cs typeface="Arial"/>
              <a:sym typeface="Arial"/>
            </a:endParaRPr>
          </a:p>
          <a:p>
            <a:pPr marL="0" lvl="0" indent="0" algn="l" rtl="0">
              <a:lnSpc>
                <a:spcPct val="115000"/>
              </a:lnSpc>
              <a:spcBef>
                <a:spcPts val="0"/>
              </a:spcBef>
              <a:spcAft>
                <a:spcPts val="0"/>
              </a:spcAft>
              <a:buNone/>
            </a:pPr>
            <a:endParaRPr sz="2900">
              <a:solidFill>
                <a:schemeClr val="lt1"/>
              </a:solidFill>
              <a:latin typeface="Arial"/>
              <a:ea typeface="Arial"/>
              <a:cs typeface="Arial"/>
              <a:sym typeface="Arial"/>
            </a:endParaRPr>
          </a:p>
          <a:p>
            <a:pPr marL="0" lvl="0" indent="0" algn="l" rtl="0">
              <a:spcBef>
                <a:spcPts val="0"/>
              </a:spcBef>
              <a:spcAft>
                <a:spcPts val="0"/>
              </a:spcAft>
              <a:buNone/>
            </a:pPr>
            <a:endParaRPr sz="30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8"/>
        <p:cNvGrpSpPr/>
        <p:nvPr/>
      </p:nvGrpSpPr>
      <p:grpSpPr>
        <a:xfrm>
          <a:off x="0" y="0"/>
          <a:ext cx="0" cy="0"/>
          <a:chOff x="0" y="0"/>
          <a:chExt cx="0" cy="0"/>
        </a:xfrm>
      </p:grpSpPr>
      <p:sp>
        <p:nvSpPr>
          <p:cNvPr id="129" name="Google Shape;129;p23"/>
          <p:cNvSpPr/>
          <p:nvPr/>
        </p:nvSpPr>
        <p:spPr>
          <a:xfrm rot="-5400000" flipH="1">
            <a:off x="-769350" y="770700"/>
            <a:ext cx="5140800" cy="360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3"/>
          <p:cNvSpPr txBox="1">
            <a:spLocks noGrp="1"/>
          </p:cNvSpPr>
          <p:nvPr>
            <p:ph type="ctrTitle"/>
          </p:nvPr>
        </p:nvSpPr>
        <p:spPr>
          <a:xfrm>
            <a:off x="3675550" y="1884275"/>
            <a:ext cx="5418900" cy="31854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1250" b="0">
              <a:solidFill>
                <a:schemeClr val="accent5"/>
              </a:solidFill>
              <a:highlight>
                <a:srgbClr val="FFFFFF"/>
              </a:highlight>
              <a:latin typeface="Arial"/>
              <a:ea typeface="Arial"/>
              <a:cs typeface="Arial"/>
              <a:sym typeface="Arial"/>
            </a:endParaRPr>
          </a:p>
          <a:p>
            <a:pPr marL="0" lvl="0" indent="0" algn="l" rtl="0">
              <a:lnSpc>
                <a:spcPct val="115000"/>
              </a:lnSpc>
              <a:spcBef>
                <a:spcPts val="2300"/>
              </a:spcBef>
              <a:spcAft>
                <a:spcPts val="0"/>
              </a:spcAft>
              <a:buNone/>
            </a:pPr>
            <a:r>
              <a:rPr lang="es" sz="1100" u="sng">
                <a:solidFill>
                  <a:schemeClr val="accent5"/>
                </a:solidFill>
                <a:highlight>
                  <a:srgbClr val="FFFFFF"/>
                </a:highlight>
                <a:latin typeface="Arial"/>
                <a:ea typeface="Arial"/>
                <a:cs typeface="Arial"/>
                <a:sym typeface="Arial"/>
              </a:rPr>
              <a:t>Hxstory</a:t>
            </a:r>
            <a:endParaRPr sz="1100" u="sng">
              <a:solidFill>
                <a:schemeClr val="accent5"/>
              </a:solidFill>
              <a:highlight>
                <a:srgbClr val="FFFFFF"/>
              </a:highlight>
              <a:latin typeface="Arial"/>
              <a:ea typeface="Arial"/>
              <a:cs typeface="Arial"/>
              <a:sym typeface="Arial"/>
            </a:endParaRPr>
          </a:p>
          <a:p>
            <a:pPr marL="457200" lvl="0" indent="-298450" algn="l" rtl="0">
              <a:lnSpc>
                <a:spcPct val="115000"/>
              </a:lnSpc>
              <a:spcBef>
                <a:spcPts val="0"/>
              </a:spcBef>
              <a:spcAft>
                <a:spcPts val="0"/>
              </a:spcAft>
              <a:buClr>
                <a:schemeClr val="accent5"/>
              </a:buClr>
              <a:buSzPts val="1100"/>
              <a:buFont typeface="Arial"/>
              <a:buChar char="●"/>
            </a:pPr>
            <a:r>
              <a:rPr lang="es" sz="1100" b="0">
                <a:solidFill>
                  <a:schemeClr val="accent5"/>
                </a:solidFill>
                <a:highlight>
                  <a:srgbClr val="FFFFFF"/>
                </a:highlight>
                <a:latin typeface="Arial"/>
                <a:ea typeface="Arial"/>
                <a:cs typeface="Arial"/>
                <a:sym typeface="Arial"/>
              </a:rPr>
              <a:t>Created by the state Chancellor’s Office in 2018</a:t>
            </a:r>
            <a:endParaRPr sz="1100" b="0">
              <a:solidFill>
                <a:schemeClr val="accent5"/>
              </a:solidFill>
              <a:highlight>
                <a:srgbClr val="FFFFFF"/>
              </a:highlight>
              <a:latin typeface="Arial"/>
              <a:ea typeface="Arial"/>
              <a:cs typeface="Arial"/>
              <a:sym typeface="Arial"/>
            </a:endParaRPr>
          </a:p>
          <a:p>
            <a:pPr marL="457200" lvl="0" indent="-298450" algn="l" rtl="0">
              <a:lnSpc>
                <a:spcPct val="115000"/>
              </a:lnSpc>
              <a:spcBef>
                <a:spcPts val="0"/>
              </a:spcBef>
              <a:spcAft>
                <a:spcPts val="0"/>
              </a:spcAft>
              <a:buClr>
                <a:schemeClr val="accent5"/>
              </a:buClr>
              <a:buSzPts val="1100"/>
              <a:buFont typeface="Arial"/>
              <a:buChar char="●"/>
            </a:pPr>
            <a:r>
              <a:rPr lang="es" sz="1100" b="0">
                <a:solidFill>
                  <a:schemeClr val="accent5"/>
                </a:solidFill>
                <a:highlight>
                  <a:srgbClr val="FFFFFF"/>
                </a:highlight>
                <a:latin typeface="Arial"/>
                <a:ea typeface="Arial"/>
                <a:cs typeface="Arial"/>
                <a:sym typeface="Arial"/>
              </a:rPr>
              <a:t>Combined the statewide initiatives:</a:t>
            </a:r>
            <a:endParaRPr sz="1100" b="0">
              <a:solidFill>
                <a:schemeClr val="accent5"/>
              </a:solidFill>
              <a:highlight>
                <a:srgbClr val="FFFFFF"/>
              </a:highlight>
              <a:latin typeface="Arial"/>
              <a:ea typeface="Arial"/>
              <a:cs typeface="Arial"/>
              <a:sym typeface="Arial"/>
            </a:endParaRPr>
          </a:p>
          <a:p>
            <a:pPr marL="914400" lvl="1" indent="-298450" algn="l" rtl="0">
              <a:lnSpc>
                <a:spcPct val="115000"/>
              </a:lnSpc>
              <a:spcBef>
                <a:spcPts val="0"/>
              </a:spcBef>
              <a:spcAft>
                <a:spcPts val="0"/>
              </a:spcAft>
              <a:buClr>
                <a:schemeClr val="accent5"/>
              </a:buClr>
              <a:buSzPts val="1100"/>
              <a:buFont typeface="Arial"/>
              <a:buChar char="○"/>
            </a:pPr>
            <a:r>
              <a:rPr lang="es" sz="1100" b="0">
                <a:solidFill>
                  <a:schemeClr val="accent5"/>
                </a:solidFill>
                <a:highlight>
                  <a:srgbClr val="FFFFFF"/>
                </a:highlight>
                <a:latin typeface="Arial"/>
                <a:ea typeface="Arial"/>
                <a:cs typeface="Arial"/>
                <a:sym typeface="Arial"/>
              </a:rPr>
              <a:t>“Student Success and Support Program”</a:t>
            </a:r>
            <a:endParaRPr sz="1100" b="0">
              <a:solidFill>
                <a:schemeClr val="accent5"/>
              </a:solidFill>
              <a:highlight>
                <a:srgbClr val="FFFFFF"/>
              </a:highlight>
              <a:latin typeface="Arial"/>
              <a:ea typeface="Arial"/>
              <a:cs typeface="Arial"/>
              <a:sym typeface="Arial"/>
            </a:endParaRPr>
          </a:p>
          <a:p>
            <a:pPr marL="914400" lvl="1" indent="-298450" algn="l" rtl="0">
              <a:lnSpc>
                <a:spcPct val="115000"/>
              </a:lnSpc>
              <a:spcBef>
                <a:spcPts val="0"/>
              </a:spcBef>
              <a:spcAft>
                <a:spcPts val="0"/>
              </a:spcAft>
              <a:buClr>
                <a:schemeClr val="accent5"/>
              </a:buClr>
              <a:buSzPts val="1100"/>
              <a:buFont typeface="Arial"/>
              <a:buChar char="○"/>
            </a:pPr>
            <a:r>
              <a:rPr lang="es" sz="1100" b="0">
                <a:solidFill>
                  <a:schemeClr val="accent5"/>
                </a:solidFill>
                <a:highlight>
                  <a:srgbClr val="FFFFFF"/>
                </a:highlight>
                <a:latin typeface="Arial"/>
                <a:ea typeface="Arial"/>
                <a:cs typeface="Arial"/>
                <a:sym typeface="Arial"/>
              </a:rPr>
              <a:t>“Basic Skills Initiative”</a:t>
            </a:r>
            <a:endParaRPr sz="1100" b="0">
              <a:solidFill>
                <a:schemeClr val="accent5"/>
              </a:solidFill>
              <a:highlight>
                <a:srgbClr val="FFFFFF"/>
              </a:highlight>
              <a:latin typeface="Arial"/>
              <a:ea typeface="Arial"/>
              <a:cs typeface="Arial"/>
              <a:sym typeface="Arial"/>
            </a:endParaRPr>
          </a:p>
          <a:p>
            <a:pPr marL="914400" lvl="1" indent="-298450" algn="l" rtl="0">
              <a:lnSpc>
                <a:spcPct val="115000"/>
              </a:lnSpc>
              <a:spcBef>
                <a:spcPts val="0"/>
              </a:spcBef>
              <a:spcAft>
                <a:spcPts val="0"/>
              </a:spcAft>
              <a:buClr>
                <a:schemeClr val="accent5"/>
              </a:buClr>
              <a:buSzPts val="1100"/>
              <a:buFont typeface="Arial"/>
              <a:buChar char="○"/>
            </a:pPr>
            <a:r>
              <a:rPr lang="es" sz="1100" b="0">
                <a:solidFill>
                  <a:schemeClr val="accent5"/>
                </a:solidFill>
                <a:highlight>
                  <a:srgbClr val="FFFFFF"/>
                </a:highlight>
                <a:latin typeface="Arial"/>
                <a:ea typeface="Arial"/>
                <a:cs typeface="Arial"/>
                <a:sym typeface="Arial"/>
              </a:rPr>
              <a:t>“Student Equity”</a:t>
            </a:r>
            <a:endParaRPr sz="1100" b="0">
              <a:solidFill>
                <a:schemeClr val="accent5"/>
              </a:solidFill>
              <a:highlight>
                <a:srgbClr val="FFFFFF"/>
              </a:highlight>
              <a:latin typeface="Arial"/>
              <a:ea typeface="Arial"/>
              <a:cs typeface="Arial"/>
              <a:sym typeface="Arial"/>
            </a:endParaRPr>
          </a:p>
          <a:p>
            <a:pPr marL="0" lvl="0" indent="0" algn="l" rtl="0">
              <a:lnSpc>
                <a:spcPct val="115000"/>
              </a:lnSpc>
              <a:spcBef>
                <a:spcPts val="2300"/>
              </a:spcBef>
              <a:spcAft>
                <a:spcPts val="0"/>
              </a:spcAft>
              <a:buNone/>
            </a:pPr>
            <a:r>
              <a:rPr lang="es" sz="1100" u="sng">
                <a:solidFill>
                  <a:schemeClr val="accent5"/>
                </a:solidFill>
                <a:highlight>
                  <a:srgbClr val="FFFFFF"/>
                </a:highlight>
                <a:latin typeface="Arial"/>
                <a:ea typeface="Arial"/>
                <a:cs typeface="Arial"/>
                <a:sym typeface="Arial"/>
              </a:rPr>
              <a:t>What is the Plan?</a:t>
            </a:r>
            <a:endParaRPr sz="1100" u="sng">
              <a:solidFill>
                <a:schemeClr val="accent5"/>
              </a:solidFill>
              <a:highlight>
                <a:srgbClr val="FFFFFF"/>
              </a:highlight>
              <a:latin typeface="Arial"/>
              <a:ea typeface="Arial"/>
              <a:cs typeface="Arial"/>
              <a:sym typeface="Arial"/>
            </a:endParaRPr>
          </a:p>
          <a:p>
            <a:pPr marL="457200" lvl="0" indent="-298450" algn="l" rtl="0">
              <a:lnSpc>
                <a:spcPct val="115000"/>
              </a:lnSpc>
              <a:spcBef>
                <a:spcPts val="0"/>
              </a:spcBef>
              <a:spcAft>
                <a:spcPts val="0"/>
              </a:spcAft>
              <a:buClr>
                <a:schemeClr val="accent5"/>
              </a:buClr>
              <a:buSzPts val="1100"/>
              <a:buFont typeface="Arial"/>
              <a:buChar char="●"/>
            </a:pPr>
            <a:r>
              <a:rPr lang="es" sz="1100" b="0">
                <a:solidFill>
                  <a:schemeClr val="accent5"/>
                </a:solidFill>
                <a:highlight>
                  <a:srgbClr val="FFFFFF"/>
                </a:highlight>
                <a:latin typeface="Arial"/>
                <a:ea typeface="Arial"/>
                <a:cs typeface="Arial"/>
                <a:sym typeface="Arial"/>
              </a:rPr>
              <a:t>Actions we will take to improve achievement for disproportionately impacted student groups</a:t>
            </a:r>
            <a:endParaRPr sz="1100" b="0">
              <a:solidFill>
                <a:schemeClr val="accent5"/>
              </a:solidFill>
              <a:highlight>
                <a:srgbClr val="FFFFFF"/>
              </a:highlight>
              <a:latin typeface="Arial"/>
              <a:ea typeface="Arial"/>
              <a:cs typeface="Arial"/>
              <a:sym typeface="Arial"/>
            </a:endParaRPr>
          </a:p>
          <a:p>
            <a:pPr marL="457200" lvl="0" indent="-298450" algn="l" rtl="0">
              <a:lnSpc>
                <a:spcPct val="115000"/>
              </a:lnSpc>
              <a:spcBef>
                <a:spcPts val="0"/>
              </a:spcBef>
              <a:spcAft>
                <a:spcPts val="0"/>
              </a:spcAft>
              <a:buClr>
                <a:schemeClr val="accent5"/>
              </a:buClr>
              <a:buSzPts val="1100"/>
              <a:buFont typeface="Arial"/>
              <a:buChar char="●"/>
            </a:pPr>
            <a:r>
              <a:rPr lang="es" sz="1100" b="0">
                <a:solidFill>
                  <a:schemeClr val="accent5"/>
                </a:solidFill>
                <a:highlight>
                  <a:srgbClr val="FFFFFF"/>
                </a:highlight>
                <a:latin typeface="Arial"/>
                <a:ea typeface="Arial"/>
                <a:cs typeface="Arial"/>
                <a:sym typeface="Arial"/>
              </a:rPr>
              <a:t>Benchmarks to meet each year towards equity</a:t>
            </a:r>
            <a:endParaRPr sz="1100" b="0">
              <a:solidFill>
                <a:schemeClr val="accent5"/>
              </a:solidFill>
              <a:highlight>
                <a:srgbClr val="FFFFFF"/>
              </a:highlight>
              <a:latin typeface="Arial"/>
              <a:ea typeface="Arial"/>
              <a:cs typeface="Arial"/>
              <a:sym typeface="Arial"/>
            </a:endParaRPr>
          </a:p>
          <a:p>
            <a:pPr marL="0" lvl="0" indent="0" algn="l" rtl="0">
              <a:lnSpc>
                <a:spcPct val="115000"/>
              </a:lnSpc>
              <a:spcBef>
                <a:spcPts val="1000"/>
              </a:spcBef>
              <a:spcAft>
                <a:spcPts val="0"/>
              </a:spcAft>
              <a:buNone/>
            </a:pPr>
            <a:r>
              <a:rPr lang="es" sz="1100" u="sng">
                <a:solidFill>
                  <a:schemeClr val="accent5"/>
                </a:solidFill>
                <a:highlight>
                  <a:schemeClr val="lt1"/>
                </a:highlight>
                <a:latin typeface="Arial"/>
                <a:ea typeface="Arial"/>
                <a:cs typeface="Arial"/>
                <a:sym typeface="Arial"/>
              </a:rPr>
              <a:t>Context</a:t>
            </a:r>
            <a:endParaRPr sz="1100" b="0">
              <a:solidFill>
                <a:srgbClr val="555555"/>
              </a:solidFill>
              <a:highlight>
                <a:schemeClr val="lt1"/>
              </a:highlight>
              <a:latin typeface="Arial"/>
              <a:ea typeface="Arial"/>
              <a:cs typeface="Arial"/>
              <a:sym typeface="Arial"/>
            </a:endParaRPr>
          </a:p>
          <a:p>
            <a:pPr marL="457200" lvl="0" indent="-298450" algn="l" rtl="0">
              <a:lnSpc>
                <a:spcPct val="115000"/>
              </a:lnSpc>
              <a:spcBef>
                <a:spcPts val="0"/>
              </a:spcBef>
              <a:spcAft>
                <a:spcPts val="0"/>
              </a:spcAft>
              <a:buClr>
                <a:schemeClr val="accent5"/>
              </a:buClr>
              <a:buSzPts val="1100"/>
              <a:buFont typeface="Arial"/>
              <a:buChar char="●"/>
            </a:pPr>
            <a:r>
              <a:rPr lang="es" sz="1100" b="0">
                <a:solidFill>
                  <a:schemeClr val="accent5"/>
                </a:solidFill>
                <a:highlight>
                  <a:schemeClr val="lt1"/>
                </a:highlight>
                <a:latin typeface="Arial"/>
                <a:ea typeface="Arial"/>
                <a:cs typeface="Arial"/>
                <a:sym typeface="Arial"/>
              </a:rPr>
              <a:t>We get $1.8 million from the state </a:t>
            </a:r>
            <a:endParaRPr sz="1100" b="0">
              <a:solidFill>
                <a:schemeClr val="accent5"/>
              </a:solidFill>
              <a:highlight>
                <a:schemeClr val="lt1"/>
              </a:highlight>
              <a:latin typeface="Arial"/>
              <a:ea typeface="Arial"/>
              <a:cs typeface="Arial"/>
              <a:sym typeface="Arial"/>
            </a:endParaRPr>
          </a:p>
          <a:p>
            <a:pPr marL="457200" lvl="0" indent="-298450" algn="l" rtl="0">
              <a:lnSpc>
                <a:spcPct val="115000"/>
              </a:lnSpc>
              <a:spcBef>
                <a:spcPts val="0"/>
              </a:spcBef>
              <a:spcAft>
                <a:spcPts val="0"/>
              </a:spcAft>
              <a:buClr>
                <a:schemeClr val="accent5"/>
              </a:buClr>
              <a:buSzPts val="1100"/>
              <a:buFont typeface="Arial"/>
              <a:buChar char="●"/>
            </a:pPr>
            <a:r>
              <a:rPr lang="es" sz="1100" b="0">
                <a:solidFill>
                  <a:schemeClr val="accent5"/>
                </a:solidFill>
                <a:highlight>
                  <a:schemeClr val="lt1"/>
                </a:highlight>
                <a:latin typeface="Arial"/>
                <a:ea typeface="Arial"/>
                <a:cs typeface="Arial"/>
                <a:sym typeface="Arial"/>
              </a:rPr>
              <a:t>The state wants to see how we boost achievement</a:t>
            </a:r>
            <a:endParaRPr sz="1100" b="0">
              <a:solidFill>
                <a:schemeClr val="accent5"/>
              </a:solidFill>
              <a:highlight>
                <a:schemeClr val="lt1"/>
              </a:highlight>
              <a:latin typeface="Arial"/>
              <a:ea typeface="Arial"/>
              <a:cs typeface="Arial"/>
              <a:sym typeface="Arial"/>
            </a:endParaRPr>
          </a:p>
          <a:p>
            <a:pPr marL="457200" lvl="0" indent="-298450" algn="l" rtl="0">
              <a:lnSpc>
                <a:spcPct val="115000"/>
              </a:lnSpc>
              <a:spcBef>
                <a:spcPts val="0"/>
              </a:spcBef>
              <a:spcAft>
                <a:spcPts val="0"/>
              </a:spcAft>
              <a:buClr>
                <a:schemeClr val="accent5"/>
              </a:buClr>
              <a:buSzPts val="1100"/>
              <a:buFont typeface="Arial"/>
              <a:buChar char="●"/>
            </a:pPr>
            <a:r>
              <a:rPr lang="es" sz="1100" b="0">
                <a:solidFill>
                  <a:schemeClr val="accent5"/>
                </a:solidFill>
                <a:highlight>
                  <a:schemeClr val="lt1"/>
                </a:highlight>
                <a:latin typeface="Arial"/>
                <a:ea typeface="Arial"/>
                <a:cs typeface="Arial"/>
                <a:sym typeface="Arial"/>
              </a:rPr>
              <a:t>Annually, we review how we’re doing</a:t>
            </a:r>
            <a:endParaRPr sz="1100" b="0">
              <a:solidFill>
                <a:schemeClr val="accent5"/>
              </a:solidFill>
              <a:highlight>
                <a:srgbClr val="FFFFFF"/>
              </a:highlight>
              <a:latin typeface="Arial"/>
              <a:ea typeface="Arial"/>
              <a:cs typeface="Arial"/>
              <a:sym typeface="Arial"/>
            </a:endParaRPr>
          </a:p>
        </p:txBody>
      </p:sp>
      <p:sp>
        <p:nvSpPr>
          <p:cNvPr id="131" name="Google Shape;131;p23"/>
          <p:cNvSpPr txBox="1"/>
          <p:nvPr/>
        </p:nvSpPr>
        <p:spPr>
          <a:xfrm>
            <a:off x="188875" y="237975"/>
            <a:ext cx="3366900" cy="69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4000" b="1">
                <a:solidFill>
                  <a:srgbClr val="FFC800"/>
                </a:solidFill>
                <a:latin typeface="Catamaran"/>
                <a:ea typeface="Catamaran"/>
                <a:cs typeface="Catamaran"/>
                <a:sym typeface="Catamaran"/>
              </a:rPr>
              <a:t>What is the</a:t>
            </a:r>
            <a:endParaRPr sz="4000" b="1">
              <a:solidFill>
                <a:srgbClr val="FFC800"/>
              </a:solidFill>
              <a:latin typeface="Catamaran"/>
              <a:ea typeface="Catamaran"/>
              <a:cs typeface="Catamaran"/>
              <a:sym typeface="Catamaran"/>
            </a:endParaRPr>
          </a:p>
          <a:p>
            <a:pPr marL="0" lvl="0" indent="0" algn="l" rtl="0">
              <a:spcBef>
                <a:spcPts val="0"/>
              </a:spcBef>
              <a:spcAft>
                <a:spcPts val="0"/>
              </a:spcAft>
              <a:buNone/>
            </a:pPr>
            <a:r>
              <a:rPr lang="es" sz="4000" b="1">
                <a:solidFill>
                  <a:srgbClr val="FFC800"/>
                </a:solidFill>
                <a:latin typeface="Catamaran"/>
                <a:ea typeface="Catamaran"/>
                <a:cs typeface="Catamaran"/>
                <a:sym typeface="Catamaran"/>
              </a:rPr>
              <a:t>Student Equity and Achievement Program?</a:t>
            </a:r>
            <a:endParaRPr sz="4000" b="1">
              <a:solidFill>
                <a:srgbClr val="FFC800"/>
              </a:solidFill>
              <a:latin typeface="Catamaran"/>
              <a:ea typeface="Catamaran"/>
              <a:cs typeface="Catamaran"/>
              <a:sym typeface="Catamaran"/>
            </a:endParaRPr>
          </a:p>
        </p:txBody>
      </p:sp>
      <p:pic>
        <p:nvPicPr>
          <p:cNvPr id="132" name="Google Shape;132;p23"/>
          <p:cNvPicPr preferRelativeResize="0"/>
          <p:nvPr/>
        </p:nvPicPr>
        <p:blipFill rotWithShape="1">
          <a:blip r:embed="rId3">
            <a:alphaModFix/>
          </a:blip>
          <a:srcRect t="25839" b="28699"/>
          <a:stretch/>
        </p:blipFill>
        <p:spPr>
          <a:xfrm>
            <a:off x="3602100" y="0"/>
            <a:ext cx="5565798" cy="16864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p41"/>
          <p:cNvSpPr/>
          <p:nvPr/>
        </p:nvSpPr>
        <p:spPr>
          <a:xfrm rot="5400000">
            <a:off x="3718725" y="787500"/>
            <a:ext cx="3358800" cy="3187500"/>
          </a:xfrm>
          <a:prstGeom prst="rect">
            <a:avLst/>
          </a:prstGeom>
          <a:solidFill>
            <a:srgbClr val="6851AC">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txBox="1">
            <a:spLocks noGrp="1"/>
          </p:cNvSpPr>
          <p:nvPr>
            <p:ph type="ctrTitle"/>
          </p:nvPr>
        </p:nvSpPr>
        <p:spPr>
          <a:xfrm>
            <a:off x="4206375" y="3733350"/>
            <a:ext cx="2607300" cy="7845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2500">
              <a:solidFill>
                <a:srgbClr val="F8FAFB"/>
              </a:solidFill>
              <a:latin typeface="Arial"/>
              <a:ea typeface="Arial"/>
              <a:cs typeface="Arial"/>
              <a:sym typeface="Arial"/>
            </a:endParaRPr>
          </a:p>
          <a:p>
            <a:pPr marL="0" lvl="0" indent="0" algn="l" rtl="0">
              <a:lnSpc>
                <a:spcPct val="115000"/>
              </a:lnSpc>
              <a:spcBef>
                <a:spcPts val="0"/>
              </a:spcBef>
              <a:spcAft>
                <a:spcPts val="0"/>
              </a:spcAft>
              <a:buNone/>
            </a:pPr>
            <a:endParaRPr sz="2200">
              <a:solidFill>
                <a:schemeClr val="lt1"/>
              </a:solidFill>
              <a:latin typeface="Arial"/>
              <a:ea typeface="Arial"/>
              <a:cs typeface="Arial"/>
              <a:sym typeface="Arial"/>
            </a:endParaRPr>
          </a:p>
          <a:p>
            <a:pPr marL="0" lvl="0" indent="0" algn="l" rtl="0">
              <a:lnSpc>
                <a:spcPct val="115000"/>
              </a:lnSpc>
              <a:spcBef>
                <a:spcPts val="0"/>
              </a:spcBef>
              <a:spcAft>
                <a:spcPts val="0"/>
              </a:spcAft>
              <a:buNone/>
            </a:pPr>
            <a:endParaRPr sz="2900">
              <a:solidFill>
                <a:schemeClr val="lt1"/>
              </a:solidFill>
              <a:latin typeface="Arial"/>
              <a:ea typeface="Arial"/>
              <a:cs typeface="Arial"/>
              <a:sym typeface="Arial"/>
            </a:endParaRPr>
          </a:p>
          <a:p>
            <a:pPr marL="0" lvl="0" indent="0" algn="l" rtl="0">
              <a:spcBef>
                <a:spcPts val="0"/>
              </a:spcBef>
              <a:spcAft>
                <a:spcPts val="0"/>
              </a:spcAft>
              <a:buNone/>
            </a:pPr>
            <a:endParaRPr sz="3000">
              <a:solidFill>
                <a:schemeClr val="lt1"/>
              </a:solidFill>
            </a:endParaRPr>
          </a:p>
        </p:txBody>
      </p:sp>
      <p:sp>
        <p:nvSpPr>
          <p:cNvPr id="360" name="Google Shape;360;p41"/>
          <p:cNvSpPr txBox="1"/>
          <p:nvPr/>
        </p:nvSpPr>
        <p:spPr>
          <a:xfrm>
            <a:off x="4062225" y="800550"/>
            <a:ext cx="2607300" cy="6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300" b="1">
                <a:solidFill>
                  <a:srgbClr val="F8FAFB"/>
                </a:solidFill>
              </a:rPr>
              <a:t>Increase Latine students transferring to a 4-year  institution </a:t>
            </a:r>
            <a:r>
              <a:rPr lang="es" sz="2300" b="1" u="sng">
                <a:solidFill>
                  <a:srgbClr val="F8FAFB"/>
                </a:solidFill>
              </a:rPr>
              <a:t>within 3 years by 4 percentage points each year.</a:t>
            </a:r>
            <a:endParaRPr sz="1000" u="sng">
              <a:solidFill>
                <a:schemeClr val="dk1"/>
              </a:solidFill>
              <a:latin typeface="Catamaran Light"/>
              <a:ea typeface="Catamaran Light"/>
              <a:cs typeface="Catamaran Light"/>
              <a:sym typeface="Catamaran Light"/>
            </a:endParaRPr>
          </a:p>
        </p:txBody>
      </p:sp>
      <p:sp>
        <p:nvSpPr>
          <p:cNvPr id="361" name="Google Shape;361;p41"/>
          <p:cNvSpPr txBox="1">
            <a:spLocks noGrp="1"/>
          </p:cNvSpPr>
          <p:nvPr>
            <p:ph type="ctrTitle" idx="4294967295"/>
          </p:nvPr>
        </p:nvSpPr>
        <p:spPr>
          <a:xfrm rot="5400000">
            <a:off x="5737275" y="2153750"/>
            <a:ext cx="4300200" cy="84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5200">
                <a:solidFill>
                  <a:srgbClr val="6851AC"/>
                </a:solidFill>
              </a:rPr>
              <a:t>In 3 Years…</a:t>
            </a:r>
            <a:endParaRPr sz="5200">
              <a:solidFill>
                <a:srgbClr val="6851AC"/>
              </a:solidFill>
            </a:endParaRPr>
          </a:p>
          <a:p>
            <a:pPr marL="0" lvl="0" indent="0" algn="l" rtl="0">
              <a:spcBef>
                <a:spcPts val="0"/>
              </a:spcBef>
              <a:spcAft>
                <a:spcPts val="0"/>
              </a:spcAft>
              <a:buNone/>
            </a:pPr>
            <a:endParaRPr sz="5200">
              <a:solidFill>
                <a:srgbClr val="6851AC"/>
              </a:solidFill>
            </a:endParaRPr>
          </a:p>
          <a:p>
            <a:pPr marL="0" lvl="0" indent="0" algn="l" rtl="0">
              <a:spcBef>
                <a:spcPts val="0"/>
              </a:spcBef>
              <a:spcAft>
                <a:spcPts val="0"/>
              </a:spcAft>
              <a:buNone/>
            </a:pPr>
            <a:endParaRPr>
              <a:solidFill>
                <a:srgbClr val="448C79"/>
              </a:solidFill>
            </a:endParaRPr>
          </a:p>
        </p:txBody>
      </p:sp>
      <p:pic>
        <p:nvPicPr>
          <p:cNvPr id="362" name="Google Shape;362;p41"/>
          <p:cNvPicPr preferRelativeResize="0"/>
          <p:nvPr/>
        </p:nvPicPr>
        <p:blipFill rotWithShape="1">
          <a:blip r:embed="rId3">
            <a:alphaModFix/>
          </a:blip>
          <a:srcRect l="17837"/>
          <a:stretch/>
        </p:blipFill>
        <p:spPr>
          <a:xfrm>
            <a:off x="664125" y="701850"/>
            <a:ext cx="3140250" cy="3358800"/>
          </a:xfrm>
          <a:prstGeom prst="rect">
            <a:avLst/>
          </a:prstGeom>
          <a:noFill/>
          <a:ln>
            <a:noFill/>
          </a:ln>
        </p:spPr>
      </p:pic>
      <p:sp>
        <p:nvSpPr>
          <p:cNvPr id="363" name="Google Shape;363;p41"/>
          <p:cNvSpPr/>
          <p:nvPr/>
        </p:nvSpPr>
        <p:spPr>
          <a:xfrm>
            <a:off x="5915325" y="3557275"/>
            <a:ext cx="1302900" cy="1257600"/>
          </a:xfrm>
          <a:prstGeom prst="ellipse">
            <a:avLst/>
          </a:prstGeom>
          <a:solidFill>
            <a:schemeClr val="lt1"/>
          </a:solid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Light"/>
              <a:ea typeface="Catamaran Light"/>
              <a:cs typeface="Catamaran Light"/>
              <a:sym typeface="Catamaran Light"/>
            </a:endParaRPr>
          </a:p>
        </p:txBody>
      </p:sp>
      <p:sp>
        <p:nvSpPr>
          <p:cNvPr id="364" name="Google Shape;364;p41"/>
          <p:cNvSpPr txBox="1"/>
          <p:nvPr/>
        </p:nvSpPr>
        <p:spPr>
          <a:xfrm>
            <a:off x="5978025" y="3891475"/>
            <a:ext cx="1177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FF0000"/>
                </a:solidFill>
                <a:latin typeface="Catamaran"/>
                <a:ea typeface="Catamaran"/>
                <a:cs typeface="Catamaran"/>
                <a:sym typeface="Catamaran"/>
              </a:rPr>
              <a:t>Need 11% increase to reach goal next year</a:t>
            </a:r>
            <a:endParaRPr sz="1200" b="1">
              <a:solidFill>
                <a:srgbClr val="FF0000"/>
              </a:solidFill>
              <a:latin typeface="Catamaran"/>
              <a:ea typeface="Catamaran"/>
              <a:cs typeface="Catamaran"/>
              <a:sym typeface="Catamaran"/>
            </a:endParaRPr>
          </a:p>
        </p:txBody>
      </p:sp>
      <p:sp>
        <p:nvSpPr>
          <p:cNvPr id="365" name="Google Shape;365;p41"/>
          <p:cNvSpPr/>
          <p:nvPr/>
        </p:nvSpPr>
        <p:spPr>
          <a:xfrm>
            <a:off x="6365475" y="3622900"/>
            <a:ext cx="402600" cy="3738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1000"/>
                                        <p:tgtEl>
                                          <p:spTgt spid="364"/>
                                        </p:tgtEl>
                                      </p:cBhvr>
                                    </p:animEffect>
                                  </p:childTnLst>
                                </p:cTn>
                              </p:par>
                              <p:par>
                                <p:cTn id="8" presetID="10" presetClass="entr" presetSubtype="0" fill="hold" nodeType="withEffect">
                                  <p:stCondLst>
                                    <p:cond delay="0"/>
                                  </p:stCondLst>
                                  <p:childTnLst>
                                    <p:set>
                                      <p:cBhvr>
                                        <p:cTn id="9" dur="1" fill="hold">
                                          <p:stCondLst>
                                            <p:cond delay="0"/>
                                          </p:stCondLst>
                                        </p:cTn>
                                        <p:tgtEl>
                                          <p:spTgt spid="365"/>
                                        </p:tgtEl>
                                        <p:attrNameLst>
                                          <p:attrName>style.visibility</p:attrName>
                                        </p:attrNameLst>
                                      </p:cBhvr>
                                      <p:to>
                                        <p:strVal val="visible"/>
                                      </p:to>
                                    </p:set>
                                    <p:animEffect transition="in" filter="fade">
                                      <p:cBhvr>
                                        <p:cTn id="10" dur="1000"/>
                                        <p:tgtEl>
                                          <p:spTgt spid="365"/>
                                        </p:tgtEl>
                                      </p:cBhvr>
                                    </p:animEffect>
                                  </p:childTnLst>
                                </p:cTn>
                              </p:par>
                              <p:par>
                                <p:cTn id="11" presetID="10" presetClass="entr" presetSubtype="0" fill="hold" nodeType="withEffect">
                                  <p:stCondLst>
                                    <p:cond delay="0"/>
                                  </p:stCondLst>
                                  <p:childTnLst>
                                    <p:set>
                                      <p:cBhvr>
                                        <p:cTn id="12" dur="1" fill="hold">
                                          <p:stCondLst>
                                            <p:cond delay="0"/>
                                          </p:stCondLst>
                                        </p:cTn>
                                        <p:tgtEl>
                                          <p:spTgt spid="363"/>
                                        </p:tgtEl>
                                        <p:attrNameLst>
                                          <p:attrName>style.visibility</p:attrName>
                                        </p:attrNameLst>
                                      </p:cBhvr>
                                      <p:to>
                                        <p:strVal val="visible"/>
                                      </p:to>
                                    </p:set>
                                    <p:animEffect transition="in" filter="fade">
                                      <p:cBhvr>
                                        <p:cTn id="13"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Shape 369"/>
        <p:cNvGrpSpPr/>
        <p:nvPr/>
      </p:nvGrpSpPr>
      <p:grpSpPr>
        <a:xfrm>
          <a:off x="0" y="0"/>
          <a:ext cx="0" cy="0"/>
          <a:chOff x="0" y="0"/>
          <a:chExt cx="0" cy="0"/>
        </a:xfrm>
      </p:grpSpPr>
      <p:sp>
        <p:nvSpPr>
          <p:cNvPr id="370" name="Google Shape;370;p42"/>
          <p:cNvSpPr/>
          <p:nvPr/>
        </p:nvSpPr>
        <p:spPr>
          <a:xfrm rot="-5400000">
            <a:off x="6616300" y="-727375"/>
            <a:ext cx="1057500" cy="3337500"/>
          </a:xfrm>
          <a:prstGeom prst="rect">
            <a:avLst/>
          </a:prstGeom>
          <a:solidFill>
            <a:srgbClr val="685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2"/>
          <p:cNvSpPr txBox="1">
            <a:spLocks noGrp="1"/>
          </p:cNvSpPr>
          <p:nvPr>
            <p:ph type="ctrTitle"/>
          </p:nvPr>
        </p:nvSpPr>
        <p:spPr>
          <a:xfrm>
            <a:off x="5701000" y="581225"/>
            <a:ext cx="2888100" cy="720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3200">
                <a:solidFill>
                  <a:schemeClr val="lt1"/>
                </a:solidFill>
              </a:rPr>
              <a:t>Metric 4 Data</a:t>
            </a:r>
            <a:endParaRPr sz="3200">
              <a:solidFill>
                <a:schemeClr val="lt1"/>
              </a:solidFill>
            </a:endParaRPr>
          </a:p>
        </p:txBody>
      </p:sp>
      <p:sp>
        <p:nvSpPr>
          <p:cNvPr id="372" name="Google Shape;372;p42"/>
          <p:cNvSpPr/>
          <p:nvPr/>
        </p:nvSpPr>
        <p:spPr>
          <a:xfrm rot="-5400000">
            <a:off x="572700" y="4037100"/>
            <a:ext cx="533700" cy="1679100"/>
          </a:xfrm>
          <a:prstGeom prst="rect">
            <a:avLst/>
          </a:prstGeom>
          <a:gradFill>
            <a:gsLst>
              <a:gs pos="0">
                <a:srgbClr val="DBD4EB"/>
              </a:gs>
              <a:gs pos="100000">
                <a:srgbClr val="9080BB"/>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2"/>
          <p:cNvSpPr txBox="1"/>
          <p:nvPr/>
        </p:nvSpPr>
        <p:spPr>
          <a:xfrm>
            <a:off x="152400" y="3699300"/>
            <a:ext cx="4766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Catamaran Light"/>
                <a:ea typeface="Catamaran Light"/>
                <a:cs typeface="Catamaran Light"/>
                <a:sym typeface="Catamaran Light"/>
              </a:rPr>
              <a:t>Source:  SAP Report: 4-Year Institution Transfer Rates</a:t>
            </a:r>
            <a:endParaRPr sz="900">
              <a:solidFill>
                <a:schemeClr val="dk1"/>
              </a:solidFill>
              <a:latin typeface="Catamaran Light"/>
              <a:ea typeface="Catamaran Light"/>
              <a:cs typeface="Catamaran Light"/>
              <a:sym typeface="Catamaran Light"/>
            </a:endParaRPr>
          </a:p>
        </p:txBody>
      </p:sp>
      <p:sp>
        <p:nvSpPr>
          <p:cNvPr id="374" name="Google Shape;374;p42"/>
          <p:cNvSpPr txBox="1"/>
          <p:nvPr/>
        </p:nvSpPr>
        <p:spPr>
          <a:xfrm>
            <a:off x="489575" y="556325"/>
            <a:ext cx="4701600" cy="770100"/>
          </a:xfrm>
          <a:prstGeom prst="rect">
            <a:avLst/>
          </a:prstGeom>
          <a:noFill/>
          <a:ln>
            <a:noFill/>
          </a:ln>
        </p:spPr>
        <p:txBody>
          <a:bodyPr spcFirstLastPara="1" wrap="square" lIns="91425" tIns="91425" rIns="91425" bIns="91425" anchor="t" anchorCtr="0">
            <a:spAutoFit/>
          </a:bodyPr>
          <a:lstStyle/>
          <a:p>
            <a:pPr marL="0" marR="164465" lvl="0" indent="0" algn="l" rtl="0">
              <a:lnSpc>
                <a:spcPct val="122916"/>
              </a:lnSpc>
              <a:spcBef>
                <a:spcPts val="45"/>
              </a:spcBef>
              <a:spcAft>
                <a:spcPts val="800"/>
              </a:spcAft>
              <a:buNone/>
            </a:pPr>
            <a:r>
              <a:rPr lang="es" sz="1100">
                <a:solidFill>
                  <a:srgbClr val="333333"/>
                </a:solidFill>
                <a:latin typeface="Calibri"/>
                <a:ea typeface="Calibri"/>
                <a:cs typeface="Calibri"/>
                <a:sym typeface="Calibri"/>
              </a:rPr>
              <a:t>Increase the percentage of </a:t>
            </a:r>
            <a:r>
              <a:rPr lang="es" sz="1100" b="1">
                <a:solidFill>
                  <a:srgbClr val="333333"/>
                </a:solidFill>
                <a:latin typeface="Calibri"/>
                <a:ea typeface="Calibri"/>
                <a:cs typeface="Calibri"/>
                <a:sym typeface="Calibri"/>
              </a:rPr>
              <a:t>Hispanic students</a:t>
            </a:r>
            <a:r>
              <a:rPr lang="es" sz="1100">
                <a:solidFill>
                  <a:srgbClr val="333333"/>
                </a:solidFill>
                <a:latin typeface="Calibri"/>
                <a:ea typeface="Calibri"/>
                <a:cs typeface="Calibri"/>
                <a:sym typeface="Calibri"/>
              </a:rPr>
              <a:t> transferring to a four-year institution within three years by 4 percentage points each year from Fall 2017 First-time Cohort</a:t>
            </a:r>
            <a:endParaRPr/>
          </a:p>
        </p:txBody>
      </p:sp>
      <p:pic>
        <p:nvPicPr>
          <p:cNvPr id="375" name="Google Shape;375;p42"/>
          <p:cNvPicPr preferRelativeResize="0"/>
          <p:nvPr/>
        </p:nvPicPr>
        <p:blipFill>
          <a:blip r:embed="rId3">
            <a:alphaModFix/>
          </a:blip>
          <a:stretch>
            <a:fillRect/>
          </a:stretch>
        </p:blipFill>
        <p:spPr>
          <a:xfrm>
            <a:off x="152400" y="1622525"/>
            <a:ext cx="8839204" cy="1994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3"/>
          <p:cNvSpPr txBox="1">
            <a:spLocks noGrp="1"/>
          </p:cNvSpPr>
          <p:nvPr>
            <p:ph type="subTitle" idx="1"/>
          </p:nvPr>
        </p:nvSpPr>
        <p:spPr>
          <a:xfrm flipH="1">
            <a:off x="3679400" y="752375"/>
            <a:ext cx="1913400" cy="115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00"/>
              <a:t>Provided approximately </a:t>
            </a:r>
            <a:r>
              <a:rPr lang="es" sz="1300">
                <a:highlight>
                  <a:srgbClr val="FFF2CC"/>
                </a:highlight>
              </a:rPr>
              <a:t>12,000 Lyft rides</a:t>
            </a:r>
            <a:r>
              <a:rPr lang="es" sz="1300"/>
              <a:t> to and from campus to </a:t>
            </a:r>
            <a:r>
              <a:rPr lang="es" sz="1300">
                <a:highlight>
                  <a:srgbClr val="FFF2CC"/>
                </a:highlight>
              </a:rPr>
              <a:t>East Palo Alto, Belle Haven, North Fair Oaks</a:t>
            </a:r>
            <a:endParaRPr sz="1300">
              <a:highlight>
                <a:srgbClr val="FFF2CC"/>
              </a:highlight>
            </a:endParaRPr>
          </a:p>
        </p:txBody>
      </p:sp>
      <p:sp>
        <p:nvSpPr>
          <p:cNvPr id="381" name="Google Shape;381;p43"/>
          <p:cNvSpPr/>
          <p:nvPr/>
        </p:nvSpPr>
        <p:spPr>
          <a:xfrm>
            <a:off x="303525" y="175075"/>
            <a:ext cx="2716200" cy="512100"/>
          </a:xfrm>
          <a:prstGeom prst="rect">
            <a:avLst/>
          </a:prstGeom>
          <a:solidFill>
            <a:srgbClr val="6851AC">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3"/>
          <p:cNvSpPr txBox="1">
            <a:spLocks noGrp="1"/>
          </p:cNvSpPr>
          <p:nvPr>
            <p:ph type="ctrTitle" idx="6"/>
          </p:nvPr>
        </p:nvSpPr>
        <p:spPr>
          <a:xfrm rot="5400000">
            <a:off x="5737275" y="2153750"/>
            <a:ext cx="4300200" cy="84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5200">
                <a:solidFill>
                  <a:srgbClr val="6851AC"/>
                </a:solidFill>
              </a:rPr>
              <a:t>Sub-Metrics</a:t>
            </a:r>
            <a:endParaRPr sz="5200">
              <a:solidFill>
                <a:srgbClr val="6851AC"/>
              </a:solidFill>
            </a:endParaRPr>
          </a:p>
          <a:p>
            <a:pPr marL="0" lvl="0" indent="0" algn="l" rtl="0">
              <a:spcBef>
                <a:spcPts val="0"/>
              </a:spcBef>
              <a:spcAft>
                <a:spcPts val="0"/>
              </a:spcAft>
              <a:buNone/>
            </a:pPr>
            <a:r>
              <a:rPr lang="es" sz="5200">
                <a:solidFill>
                  <a:srgbClr val="6851AC"/>
                </a:solidFill>
              </a:rPr>
              <a:t>#4</a:t>
            </a:r>
            <a:endParaRPr sz="5200">
              <a:solidFill>
                <a:srgbClr val="6851AC"/>
              </a:solidFill>
            </a:endParaRPr>
          </a:p>
          <a:p>
            <a:pPr marL="0" lvl="0" indent="0" algn="l" rtl="0">
              <a:spcBef>
                <a:spcPts val="0"/>
              </a:spcBef>
              <a:spcAft>
                <a:spcPts val="0"/>
              </a:spcAft>
              <a:buNone/>
            </a:pPr>
            <a:endParaRPr>
              <a:solidFill>
                <a:srgbClr val="448C79"/>
              </a:solidFill>
            </a:endParaRPr>
          </a:p>
        </p:txBody>
      </p:sp>
      <p:sp>
        <p:nvSpPr>
          <p:cNvPr id="383" name="Google Shape;383;p43"/>
          <p:cNvSpPr/>
          <p:nvPr/>
        </p:nvSpPr>
        <p:spPr>
          <a:xfrm flipH="1">
            <a:off x="3652988" y="162725"/>
            <a:ext cx="2716200" cy="512100"/>
          </a:xfrm>
          <a:prstGeom prst="rect">
            <a:avLst/>
          </a:prstGeom>
          <a:solidFill>
            <a:srgbClr val="6851AC">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3"/>
          <p:cNvSpPr txBox="1">
            <a:spLocks noGrp="1"/>
          </p:cNvSpPr>
          <p:nvPr>
            <p:ph type="ctrTitle"/>
          </p:nvPr>
        </p:nvSpPr>
        <p:spPr>
          <a:xfrm>
            <a:off x="3754325" y="226325"/>
            <a:ext cx="22149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Improve Transit</a:t>
            </a:r>
            <a:endParaRPr>
              <a:solidFill>
                <a:schemeClr val="lt1"/>
              </a:solidFill>
            </a:endParaRPr>
          </a:p>
        </p:txBody>
      </p:sp>
      <p:sp>
        <p:nvSpPr>
          <p:cNvPr id="385" name="Google Shape;385;p43"/>
          <p:cNvSpPr txBox="1">
            <a:spLocks noGrp="1"/>
          </p:cNvSpPr>
          <p:nvPr>
            <p:ph type="subTitle" idx="2"/>
          </p:nvPr>
        </p:nvSpPr>
        <p:spPr>
          <a:xfrm>
            <a:off x="303525" y="547375"/>
            <a:ext cx="2169600" cy="11124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s" sz="1300">
                <a:highlight>
                  <a:srgbClr val="FFF2CC"/>
                </a:highlight>
              </a:rPr>
              <a:t>First Spanish Language Entrepreneurship program</a:t>
            </a:r>
            <a:r>
              <a:rPr lang="es" sz="1300"/>
              <a:t> based in Menlo Park, and it was well attended. (Primarily women.) </a:t>
            </a:r>
            <a:endParaRPr sz="1300"/>
          </a:p>
          <a:p>
            <a:pPr marL="0" lvl="0" indent="0" algn="l" rtl="0">
              <a:lnSpc>
                <a:spcPct val="115000"/>
              </a:lnSpc>
              <a:spcBef>
                <a:spcPts val="1200"/>
              </a:spcBef>
              <a:spcAft>
                <a:spcPts val="0"/>
              </a:spcAft>
              <a:buNone/>
            </a:pPr>
            <a:r>
              <a:rPr lang="es" sz="1300"/>
              <a:t>The </a:t>
            </a:r>
            <a:r>
              <a:rPr lang="es" sz="1300">
                <a:highlight>
                  <a:srgbClr val="FFF2CC"/>
                </a:highlight>
              </a:rPr>
              <a:t>new water program</a:t>
            </a:r>
            <a:r>
              <a:rPr lang="es" sz="1300"/>
              <a:t> has been doing very well at </a:t>
            </a:r>
            <a:r>
              <a:rPr lang="es" sz="1300">
                <a:highlight>
                  <a:srgbClr val="FFF2CC"/>
                </a:highlight>
              </a:rPr>
              <a:t>Menlo Park.</a:t>
            </a:r>
            <a:endParaRPr sz="1300">
              <a:highlight>
                <a:srgbClr val="FFF2CC"/>
              </a:highlight>
            </a:endParaRPr>
          </a:p>
          <a:p>
            <a:pPr marL="0" lvl="0" indent="0" algn="l" rtl="0">
              <a:spcBef>
                <a:spcPts val="1200"/>
              </a:spcBef>
              <a:spcAft>
                <a:spcPts val="0"/>
              </a:spcAft>
              <a:buNone/>
            </a:pPr>
            <a:endParaRPr/>
          </a:p>
        </p:txBody>
      </p:sp>
      <p:sp>
        <p:nvSpPr>
          <p:cNvPr id="386" name="Google Shape;386;p43"/>
          <p:cNvSpPr txBox="1">
            <a:spLocks noGrp="1"/>
          </p:cNvSpPr>
          <p:nvPr>
            <p:ph type="ctrTitle" idx="3"/>
          </p:nvPr>
        </p:nvSpPr>
        <p:spPr>
          <a:xfrm>
            <a:off x="400428" y="238668"/>
            <a:ext cx="26193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Career Education</a:t>
            </a:r>
            <a:endParaRPr>
              <a:solidFill>
                <a:schemeClr val="lt1"/>
              </a:solidFill>
            </a:endParaRPr>
          </a:p>
        </p:txBody>
      </p:sp>
      <p:pic>
        <p:nvPicPr>
          <p:cNvPr id="387" name="Google Shape;387;p43"/>
          <p:cNvPicPr preferRelativeResize="0"/>
          <p:nvPr/>
        </p:nvPicPr>
        <p:blipFill rotWithShape="1">
          <a:blip r:embed="rId3">
            <a:alphaModFix/>
          </a:blip>
          <a:srcRect l="13524" t="26546" r="63873" b="28420"/>
          <a:stretch/>
        </p:blipFill>
        <p:spPr>
          <a:xfrm>
            <a:off x="2378850" y="759975"/>
            <a:ext cx="640875" cy="638451"/>
          </a:xfrm>
          <a:prstGeom prst="rect">
            <a:avLst/>
          </a:prstGeom>
          <a:noFill/>
          <a:ln>
            <a:noFill/>
          </a:ln>
        </p:spPr>
      </p:pic>
      <p:pic>
        <p:nvPicPr>
          <p:cNvPr id="388" name="Google Shape;388;p43"/>
          <p:cNvPicPr preferRelativeResize="0"/>
          <p:nvPr/>
        </p:nvPicPr>
        <p:blipFill rotWithShape="1">
          <a:blip r:embed="rId3">
            <a:alphaModFix/>
          </a:blip>
          <a:srcRect l="13524" t="26546" r="63873" b="28420"/>
          <a:stretch/>
        </p:blipFill>
        <p:spPr>
          <a:xfrm>
            <a:off x="5784301" y="704975"/>
            <a:ext cx="640874" cy="638450"/>
          </a:xfrm>
          <a:prstGeom prst="rect">
            <a:avLst/>
          </a:prstGeom>
          <a:noFill/>
          <a:ln>
            <a:noFill/>
          </a:ln>
        </p:spPr>
      </p:pic>
      <p:sp>
        <p:nvSpPr>
          <p:cNvPr id="389" name="Google Shape;389;p43"/>
          <p:cNvSpPr/>
          <p:nvPr/>
        </p:nvSpPr>
        <p:spPr>
          <a:xfrm>
            <a:off x="3653000" y="2063875"/>
            <a:ext cx="2716200" cy="512100"/>
          </a:xfrm>
          <a:prstGeom prst="rect">
            <a:avLst/>
          </a:prstGeom>
          <a:solidFill>
            <a:srgbClr val="6851AC">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3"/>
          <p:cNvSpPr txBox="1">
            <a:spLocks noGrp="1"/>
          </p:cNvSpPr>
          <p:nvPr>
            <p:ph type="subTitle" idx="2"/>
          </p:nvPr>
        </p:nvSpPr>
        <p:spPr>
          <a:xfrm>
            <a:off x="3653000" y="2436175"/>
            <a:ext cx="2169600" cy="11124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s" sz="1300">
                <a:highlight>
                  <a:srgbClr val="FFF2CC"/>
                </a:highlight>
              </a:rPr>
              <a:t>Retention specialists hired</a:t>
            </a:r>
            <a:r>
              <a:rPr lang="es" sz="1300"/>
              <a:t>, they are actively case managing our Latine students to ensure they are making progress towards completion.</a:t>
            </a:r>
            <a:endParaRPr sz="1300"/>
          </a:p>
          <a:p>
            <a:pPr marL="0" lvl="0" indent="0" algn="l" rtl="0">
              <a:lnSpc>
                <a:spcPct val="115000"/>
              </a:lnSpc>
              <a:spcBef>
                <a:spcPts val="1200"/>
              </a:spcBef>
              <a:spcAft>
                <a:spcPts val="1200"/>
              </a:spcAft>
              <a:buNone/>
            </a:pPr>
            <a:r>
              <a:rPr lang="es" sz="1300"/>
              <a:t>New Developing Hispanic Serving Institutions </a:t>
            </a:r>
            <a:r>
              <a:rPr lang="es" sz="1300">
                <a:highlight>
                  <a:srgbClr val="FFF2CC"/>
                </a:highlight>
              </a:rPr>
              <a:t>DHSI mini grant process established</a:t>
            </a:r>
            <a:r>
              <a:rPr lang="es" sz="1300"/>
              <a:t>. </a:t>
            </a:r>
            <a:endParaRPr sz="1300"/>
          </a:p>
        </p:txBody>
      </p:sp>
      <p:sp>
        <p:nvSpPr>
          <p:cNvPr id="391" name="Google Shape;391;p43"/>
          <p:cNvSpPr txBox="1">
            <a:spLocks noGrp="1"/>
          </p:cNvSpPr>
          <p:nvPr>
            <p:ph type="ctrTitle" idx="3"/>
          </p:nvPr>
        </p:nvSpPr>
        <p:spPr>
          <a:xfrm>
            <a:off x="3701449" y="2347375"/>
            <a:ext cx="3299700" cy="384900"/>
          </a:xfrm>
          <a:prstGeom prst="rect">
            <a:avLst/>
          </a:prstGeom>
        </p:spPr>
        <p:txBody>
          <a:bodyPr spcFirstLastPara="1" wrap="square" lIns="91425" tIns="91425" rIns="91425" bIns="91425" anchor="b" anchorCtr="0">
            <a:noAutofit/>
          </a:bodyPr>
          <a:lstStyle/>
          <a:p>
            <a:pPr marL="0" lvl="0" indent="0" algn="l" rtl="0">
              <a:lnSpc>
                <a:spcPct val="115000"/>
              </a:lnSpc>
              <a:spcBef>
                <a:spcPts val="1200"/>
              </a:spcBef>
              <a:spcAft>
                <a:spcPts val="1200"/>
              </a:spcAft>
              <a:buNone/>
            </a:pPr>
            <a:r>
              <a:rPr lang="es">
                <a:solidFill>
                  <a:schemeClr val="lt1"/>
                </a:solidFill>
              </a:rPr>
              <a:t>Interest Area Success </a:t>
            </a:r>
            <a:endParaRPr>
              <a:solidFill>
                <a:schemeClr val="lt1"/>
              </a:solidFill>
            </a:endParaRPr>
          </a:p>
        </p:txBody>
      </p:sp>
      <p:pic>
        <p:nvPicPr>
          <p:cNvPr id="392" name="Google Shape;392;p43"/>
          <p:cNvPicPr preferRelativeResize="0"/>
          <p:nvPr/>
        </p:nvPicPr>
        <p:blipFill rotWithShape="1">
          <a:blip r:embed="rId3">
            <a:alphaModFix/>
          </a:blip>
          <a:srcRect l="13524" t="26546" r="63873" b="28420"/>
          <a:stretch/>
        </p:blipFill>
        <p:spPr>
          <a:xfrm>
            <a:off x="5784300" y="2673150"/>
            <a:ext cx="640875" cy="638444"/>
          </a:xfrm>
          <a:prstGeom prst="rect">
            <a:avLst/>
          </a:prstGeom>
          <a:noFill/>
          <a:ln>
            <a:noFill/>
          </a:ln>
        </p:spPr>
      </p:pic>
      <p:pic>
        <p:nvPicPr>
          <p:cNvPr id="393" name="Google Shape;393;p43"/>
          <p:cNvPicPr preferRelativeResize="0"/>
          <p:nvPr/>
        </p:nvPicPr>
        <p:blipFill rotWithShape="1">
          <a:blip r:embed="rId4">
            <a:alphaModFix/>
          </a:blip>
          <a:srcRect l="3574" t="4616" r="4063" b="23585"/>
          <a:stretch/>
        </p:blipFill>
        <p:spPr>
          <a:xfrm>
            <a:off x="400425" y="2971700"/>
            <a:ext cx="2619301" cy="16223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childTnLst>
                                </p:cTn>
                              </p:par>
                              <p:par>
                                <p:cTn id="8" presetID="10" presetClass="entr" presetSubtype="0" fill="hold" nodeType="withEffect">
                                  <p:stCondLst>
                                    <p:cond delay="0"/>
                                  </p:stCondLst>
                                  <p:childTnLst>
                                    <p:set>
                                      <p:cBhvr>
                                        <p:cTn id="9" dur="1" fill="hold">
                                          <p:stCondLst>
                                            <p:cond delay="0"/>
                                          </p:stCondLst>
                                        </p:cTn>
                                        <p:tgtEl>
                                          <p:spTgt spid="385"/>
                                        </p:tgtEl>
                                        <p:attrNameLst>
                                          <p:attrName>style.visibility</p:attrName>
                                        </p:attrNameLst>
                                      </p:cBhvr>
                                      <p:to>
                                        <p:strVal val="visible"/>
                                      </p:to>
                                    </p:set>
                                    <p:animEffect transition="in" filter="fade">
                                      <p:cBhvr>
                                        <p:cTn id="10" dur="1000"/>
                                        <p:tgtEl>
                                          <p:spTgt spid="385"/>
                                        </p:tgtEl>
                                      </p:cBhvr>
                                    </p:animEffect>
                                  </p:childTnLst>
                                </p:cTn>
                              </p:par>
                              <p:par>
                                <p:cTn id="11" presetID="10" presetClass="entr" presetSubtype="0" fill="hold" nodeType="withEffect">
                                  <p:stCondLst>
                                    <p:cond delay="0"/>
                                  </p:stCondLst>
                                  <p:childTnLst>
                                    <p:set>
                                      <p:cBhvr>
                                        <p:cTn id="12" dur="1" fill="hold">
                                          <p:stCondLst>
                                            <p:cond delay="0"/>
                                          </p:stCondLst>
                                        </p:cTn>
                                        <p:tgtEl>
                                          <p:spTgt spid="386"/>
                                        </p:tgtEl>
                                        <p:attrNameLst>
                                          <p:attrName>style.visibility</p:attrName>
                                        </p:attrNameLst>
                                      </p:cBhvr>
                                      <p:to>
                                        <p:strVal val="visible"/>
                                      </p:to>
                                    </p:set>
                                    <p:animEffect transition="in" filter="fade">
                                      <p:cBhvr>
                                        <p:cTn id="13" dur="1000"/>
                                        <p:tgtEl>
                                          <p:spTgt spid="386"/>
                                        </p:tgtEl>
                                      </p:cBhvr>
                                    </p:animEffect>
                                  </p:childTnLst>
                                </p:cTn>
                              </p:par>
                              <p:par>
                                <p:cTn id="14" presetID="10" presetClass="entr" presetSubtype="0" fill="hold" nodeType="withEffect">
                                  <p:stCondLst>
                                    <p:cond delay="0"/>
                                  </p:stCondLst>
                                  <p:childTnLst>
                                    <p:set>
                                      <p:cBhvr>
                                        <p:cTn id="15" dur="1" fill="hold">
                                          <p:stCondLst>
                                            <p:cond delay="0"/>
                                          </p:stCondLst>
                                        </p:cTn>
                                        <p:tgtEl>
                                          <p:spTgt spid="387"/>
                                        </p:tgtEl>
                                        <p:attrNameLst>
                                          <p:attrName>style.visibility</p:attrName>
                                        </p:attrNameLst>
                                      </p:cBhvr>
                                      <p:to>
                                        <p:strVal val="visible"/>
                                      </p:to>
                                    </p:set>
                                    <p:animEffect transition="in" filter="fade">
                                      <p:cBhvr>
                                        <p:cTn id="16" dur="1000"/>
                                        <p:tgtEl>
                                          <p:spTgt spid="38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80"/>
                                        </p:tgtEl>
                                        <p:attrNameLst>
                                          <p:attrName>style.visibility</p:attrName>
                                        </p:attrNameLst>
                                      </p:cBhvr>
                                      <p:to>
                                        <p:strVal val="visible"/>
                                      </p:to>
                                    </p:set>
                                    <p:animEffect transition="in" filter="fade">
                                      <p:cBhvr>
                                        <p:cTn id="21" dur="1000"/>
                                        <p:tgtEl>
                                          <p:spTgt spid="380"/>
                                        </p:tgtEl>
                                      </p:cBhvr>
                                    </p:animEffect>
                                  </p:childTnLst>
                                </p:cTn>
                              </p:par>
                              <p:par>
                                <p:cTn id="22" presetID="10" presetClass="entr" presetSubtype="0" fill="hold" nodeType="withEffect">
                                  <p:stCondLst>
                                    <p:cond delay="0"/>
                                  </p:stCondLst>
                                  <p:childTnLst>
                                    <p:set>
                                      <p:cBhvr>
                                        <p:cTn id="23" dur="1" fill="hold">
                                          <p:stCondLst>
                                            <p:cond delay="0"/>
                                          </p:stCondLst>
                                        </p:cTn>
                                        <p:tgtEl>
                                          <p:spTgt spid="383"/>
                                        </p:tgtEl>
                                        <p:attrNameLst>
                                          <p:attrName>style.visibility</p:attrName>
                                        </p:attrNameLst>
                                      </p:cBhvr>
                                      <p:to>
                                        <p:strVal val="visible"/>
                                      </p:to>
                                    </p:set>
                                    <p:animEffect transition="in" filter="fade">
                                      <p:cBhvr>
                                        <p:cTn id="24" dur="1000"/>
                                        <p:tgtEl>
                                          <p:spTgt spid="383"/>
                                        </p:tgtEl>
                                      </p:cBhvr>
                                    </p:animEffect>
                                  </p:childTnLst>
                                </p:cTn>
                              </p:par>
                              <p:par>
                                <p:cTn id="25" presetID="10" presetClass="entr" presetSubtype="0" fill="hold" nodeType="withEffect">
                                  <p:stCondLst>
                                    <p:cond delay="0"/>
                                  </p:stCondLst>
                                  <p:childTnLst>
                                    <p:set>
                                      <p:cBhvr>
                                        <p:cTn id="26" dur="1" fill="hold">
                                          <p:stCondLst>
                                            <p:cond delay="0"/>
                                          </p:stCondLst>
                                        </p:cTn>
                                        <p:tgtEl>
                                          <p:spTgt spid="384"/>
                                        </p:tgtEl>
                                        <p:attrNameLst>
                                          <p:attrName>style.visibility</p:attrName>
                                        </p:attrNameLst>
                                      </p:cBhvr>
                                      <p:to>
                                        <p:strVal val="visible"/>
                                      </p:to>
                                    </p:set>
                                    <p:animEffect transition="in" filter="fade">
                                      <p:cBhvr>
                                        <p:cTn id="27" dur="1000"/>
                                        <p:tgtEl>
                                          <p:spTgt spid="384"/>
                                        </p:tgtEl>
                                      </p:cBhvr>
                                    </p:animEffect>
                                  </p:childTnLst>
                                </p:cTn>
                              </p:par>
                              <p:par>
                                <p:cTn id="28" presetID="10" presetClass="entr" presetSubtype="0" fill="hold" nodeType="withEffect">
                                  <p:stCondLst>
                                    <p:cond delay="0"/>
                                  </p:stCondLst>
                                  <p:childTnLst>
                                    <p:set>
                                      <p:cBhvr>
                                        <p:cTn id="29" dur="1" fill="hold">
                                          <p:stCondLst>
                                            <p:cond delay="0"/>
                                          </p:stCondLst>
                                        </p:cTn>
                                        <p:tgtEl>
                                          <p:spTgt spid="388"/>
                                        </p:tgtEl>
                                        <p:attrNameLst>
                                          <p:attrName>style.visibility</p:attrName>
                                        </p:attrNameLst>
                                      </p:cBhvr>
                                      <p:to>
                                        <p:strVal val="visible"/>
                                      </p:to>
                                    </p:set>
                                    <p:animEffect transition="in" filter="fade">
                                      <p:cBhvr>
                                        <p:cTn id="30" dur="1000"/>
                                        <p:tgtEl>
                                          <p:spTgt spid="38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9"/>
                                        </p:tgtEl>
                                        <p:attrNameLst>
                                          <p:attrName>style.visibility</p:attrName>
                                        </p:attrNameLst>
                                      </p:cBhvr>
                                      <p:to>
                                        <p:strVal val="visible"/>
                                      </p:to>
                                    </p:set>
                                    <p:animEffect transition="in" filter="fade">
                                      <p:cBhvr>
                                        <p:cTn id="35" dur="1000"/>
                                        <p:tgtEl>
                                          <p:spTgt spid="389"/>
                                        </p:tgtEl>
                                      </p:cBhvr>
                                    </p:animEffect>
                                  </p:childTnLst>
                                </p:cTn>
                              </p:par>
                              <p:par>
                                <p:cTn id="36" presetID="10" presetClass="entr" presetSubtype="0" fill="hold" nodeType="withEffect">
                                  <p:stCondLst>
                                    <p:cond delay="0"/>
                                  </p:stCondLst>
                                  <p:childTnLst>
                                    <p:set>
                                      <p:cBhvr>
                                        <p:cTn id="37" dur="1" fill="hold">
                                          <p:stCondLst>
                                            <p:cond delay="0"/>
                                          </p:stCondLst>
                                        </p:cTn>
                                        <p:tgtEl>
                                          <p:spTgt spid="390"/>
                                        </p:tgtEl>
                                        <p:attrNameLst>
                                          <p:attrName>style.visibility</p:attrName>
                                        </p:attrNameLst>
                                      </p:cBhvr>
                                      <p:to>
                                        <p:strVal val="visible"/>
                                      </p:to>
                                    </p:set>
                                    <p:animEffect transition="in" filter="fade">
                                      <p:cBhvr>
                                        <p:cTn id="38" dur="1000"/>
                                        <p:tgtEl>
                                          <p:spTgt spid="390"/>
                                        </p:tgtEl>
                                      </p:cBhvr>
                                    </p:animEffect>
                                  </p:childTnLst>
                                </p:cTn>
                              </p:par>
                              <p:par>
                                <p:cTn id="39" presetID="10" presetClass="entr" presetSubtype="0" fill="hold" nodeType="withEffect">
                                  <p:stCondLst>
                                    <p:cond delay="0"/>
                                  </p:stCondLst>
                                  <p:childTnLst>
                                    <p:set>
                                      <p:cBhvr>
                                        <p:cTn id="40" dur="1" fill="hold">
                                          <p:stCondLst>
                                            <p:cond delay="0"/>
                                          </p:stCondLst>
                                        </p:cTn>
                                        <p:tgtEl>
                                          <p:spTgt spid="391"/>
                                        </p:tgtEl>
                                        <p:attrNameLst>
                                          <p:attrName>style.visibility</p:attrName>
                                        </p:attrNameLst>
                                      </p:cBhvr>
                                      <p:to>
                                        <p:strVal val="visible"/>
                                      </p:to>
                                    </p:set>
                                    <p:animEffect transition="in" filter="fade">
                                      <p:cBhvr>
                                        <p:cTn id="41" dur="1000"/>
                                        <p:tgtEl>
                                          <p:spTgt spid="391"/>
                                        </p:tgtEl>
                                      </p:cBhvr>
                                    </p:animEffect>
                                  </p:childTnLst>
                                </p:cTn>
                              </p:par>
                              <p:par>
                                <p:cTn id="42" presetID="10" presetClass="entr" presetSubtype="0" fill="hold" nodeType="withEffect">
                                  <p:stCondLst>
                                    <p:cond delay="0"/>
                                  </p:stCondLst>
                                  <p:childTnLst>
                                    <p:set>
                                      <p:cBhvr>
                                        <p:cTn id="43" dur="1" fill="hold">
                                          <p:stCondLst>
                                            <p:cond delay="0"/>
                                          </p:stCondLst>
                                        </p:cTn>
                                        <p:tgtEl>
                                          <p:spTgt spid="393"/>
                                        </p:tgtEl>
                                        <p:attrNameLst>
                                          <p:attrName>style.visibility</p:attrName>
                                        </p:attrNameLst>
                                      </p:cBhvr>
                                      <p:to>
                                        <p:strVal val="visible"/>
                                      </p:to>
                                    </p:set>
                                    <p:animEffect transition="in" filter="fade">
                                      <p:cBhvr>
                                        <p:cTn id="44" dur="1000"/>
                                        <p:tgtEl>
                                          <p:spTgt spid="393"/>
                                        </p:tgtEl>
                                      </p:cBhvr>
                                    </p:animEffect>
                                  </p:childTnLst>
                                </p:cTn>
                              </p:par>
                              <p:par>
                                <p:cTn id="45" presetID="10" presetClass="entr" presetSubtype="0" fill="hold" nodeType="withEffect">
                                  <p:stCondLst>
                                    <p:cond delay="0"/>
                                  </p:stCondLst>
                                  <p:childTnLst>
                                    <p:set>
                                      <p:cBhvr>
                                        <p:cTn id="46" dur="1" fill="hold">
                                          <p:stCondLst>
                                            <p:cond delay="0"/>
                                          </p:stCondLst>
                                        </p:cTn>
                                        <p:tgtEl>
                                          <p:spTgt spid="392"/>
                                        </p:tgtEl>
                                        <p:attrNameLst>
                                          <p:attrName>style.visibility</p:attrName>
                                        </p:attrNameLst>
                                      </p:cBhvr>
                                      <p:to>
                                        <p:strVal val="visible"/>
                                      </p:to>
                                    </p:set>
                                    <p:animEffect transition="in" filter="fade">
                                      <p:cBhvr>
                                        <p:cTn id="47"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4"/>
          <p:cNvSpPr txBox="1">
            <a:spLocks noGrp="1"/>
          </p:cNvSpPr>
          <p:nvPr>
            <p:ph type="ctrTitle" idx="6"/>
          </p:nvPr>
        </p:nvSpPr>
        <p:spPr>
          <a:xfrm rot="5400000">
            <a:off x="5737275" y="2153750"/>
            <a:ext cx="4300200" cy="84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5200">
                <a:solidFill>
                  <a:srgbClr val="6851AC"/>
                </a:solidFill>
              </a:rPr>
              <a:t>Sub-Metrics</a:t>
            </a:r>
            <a:endParaRPr sz="5200">
              <a:solidFill>
                <a:srgbClr val="6851AC"/>
              </a:solidFill>
            </a:endParaRPr>
          </a:p>
          <a:p>
            <a:pPr marL="0" lvl="0" indent="0" algn="l" rtl="0">
              <a:spcBef>
                <a:spcPts val="0"/>
              </a:spcBef>
              <a:spcAft>
                <a:spcPts val="0"/>
              </a:spcAft>
              <a:buNone/>
            </a:pPr>
            <a:r>
              <a:rPr lang="es" sz="5200">
                <a:solidFill>
                  <a:srgbClr val="6851AC"/>
                </a:solidFill>
              </a:rPr>
              <a:t>#4 </a:t>
            </a:r>
            <a:endParaRPr sz="5200">
              <a:solidFill>
                <a:srgbClr val="6851AC"/>
              </a:solidFill>
            </a:endParaRPr>
          </a:p>
          <a:p>
            <a:pPr marL="0" lvl="0" indent="0" algn="l" rtl="0">
              <a:spcBef>
                <a:spcPts val="0"/>
              </a:spcBef>
              <a:spcAft>
                <a:spcPts val="0"/>
              </a:spcAft>
              <a:buNone/>
            </a:pPr>
            <a:endParaRPr>
              <a:solidFill>
                <a:srgbClr val="448C79"/>
              </a:solidFill>
            </a:endParaRPr>
          </a:p>
        </p:txBody>
      </p:sp>
      <p:sp>
        <p:nvSpPr>
          <p:cNvPr id="399" name="Google Shape;399;p44"/>
          <p:cNvSpPr/>
          <p:nvPr/>
        </p:nvSpPr>
        <p:spPr>
          <a:xfrm>
            <a:off x="304800" y="305975"/>
            <a:ext cx="2855400" cy="587700"/>
          </a:xfrm>
          <a:prstGeom prst="rect">
            <a:avLst/>
          </a:prstGeom>
          <a:solidFill>
            <a:srgbClr val="6851AC">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4"/>
          <p:cNvSpPr txBox="1">
            <a:spLocks noGrp="1"/>
          </p:cNvSpPr>
          <p:nvPr>
            <p:ph type="ctrTitle" idx="5"/>
          </p:nvPr>
        </p:nvSpPr>
        <p:spPr>
          <a:xfrm>
            <a:off x="431275" y="427045"/>
            <a:ext cx="2602500" cy="44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Course Schedule </a:t>
            </a:r>
            <a:endParaRPr>
              <a:solidFill>
                <a:schemeClr val="lt1"/>
              </a:solidFill>
            </a:endParaRPr>
          </a:p>
        </p:txBody>
      </p:sp>
      <p:pic>
        <p:nvPicPr>
          <p:cNvPr id="401" name="Google Shape;401;p44"/>
          <p:cNvPicPr preferRelativeResize="0"/>
          <p:nvPr/>
        </p:nvPicPr>
        <p:blipFill rotWithShape="1">
          <a:blip r:embed="rId3">
            <a:alphaModFix/>
          </a:blip>
          <a:srcRect l="62672" t="27483" r="14725" b="27483"/>
          <a:stretch/>
        </p:blipFill>
        <p:spPr>
          <a:xfrm>
            <a:off x="2449399" y="984651"/>
            <a:ext cx="710800" cy="772875"/>
          </a:xfrm>
          <a:prstGeom prst="rect">
            <a:avLst/>
          </a:prstGeom>
          <a:noFill/>
          <a:ln>
            <a:noFill/>
          </a:ln>
        </p:spPr>
      </p:pic>
      <p:sp>
        <p:nvSpPr>
          <p:cNvPr id="402" name="Google Shape;402;p44"/>
          <p:cNvSpPr txBox="1">
            <a:spLocks noGrp="1"/>
          </p:cNvSpPr>
          <p:nvPr>
            <p:ph type="subTitle" idx="2"/>
          </p:nvPr>
        </p:nvSpPr>
        <p:spPr>
          <a:xfrm>
            <a:off x="304800" y="733300"/>
            <a:ext cx="2135700" cy="12765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s" sz="1300"/>
              <a:t>Intentionally built out each program of study to be completable in two years across in as many modalities as possible. </a:t>
            </a:r>
            <a:r>
              <a:rPr lang="es" sz="1300">
                <a:highlight>
                  <a:srgbClr val="D9EAD3"/>
                </a:highlight>
              </a:rPr>
              <a:t>New instructional program map </a:t>
            </a:r>
            <a:r>
              <a:rPr lang="es" sz="1300" u="sng">
                <a:solidFill>
                  <a:srgbClr val="0000FF"/>
                </a:solidFill>
              </a:rPr>
              <a:t>l</a:t>
            </a:r>
            <a:r>
              <a:rPr lang="es" sz="1300" u="sng">
                <a:solidFill>
                  <a:srgbClr val="0000FF"/>
                </a:solidFill>
                <a:hlinkClick r:id="rId4">
                  <a:extLst>
                    <a:ext uri="{A12FA001-AC4F-418D-AE19-62706E023703}">
                      <ahyp:hlinkClr xmlns:ahyp="http://schemas.microsoft.com/office/drawing/2018/hyperlinkcolor" val="tx"/>
                    </a:ext>
                  </a:extLst>
                </a:hlinkClick>
              </a:rPr>
              <a:t>inked here.</a:t>
            </a:r>
            <a:endParaRPr sz="1300">
              <a:solidFill>
                <a:srgbClr val="0000FF"/>
              </a:solidFill>
            </a:endParaRPr>
          </a:p>
          <a:p>
            <a:pPr marL="0" lvl="0" indent="0" algn="l" rtl="0">
              <a:lnSpc>
                <a:spcPct val="115000"/>
              </a:lnSpc>
              <a:spcBef>
                <a:spcPts val="1200"/>
              </a:spcBef>
              <a:spcAft>
                <a:spcPts val="1200"/>
              </a:spcAft>
              <a:buNone/>
            </a:pPr>
            <a:br>
              <a:rPr lang="es" sz="1300">
                <a:solidFill>
                  <a:srgbClr val="0000FF"/>
                </a:solidFill>
              </a:rPr>
            </a:br>
            <a:r>
              <a:rPr lang="es" sz="1300">
                <a:solidFill>
                  <a:schemeClr val="accent2"/>
                </a:solidFill>
                <a:highlight>
                  <a:srgbClr val="D9EAD3"/>
                </a:highlight>
              </a:rPr>
              <a:t>New mini-mester!</a:t>
            </a:r>
            <a:endParaRPr sz="1300">
              <a:highlight>
                <a:srgbClr val="D9EAD3"/>
              </a:highlight>
            </a:endParaRPr>
          </a:p>
        </p:txBody>
      </p:sp>
      <p:sp>
        <p:nvSpPr>
          <p:cNvPr id="403" name="Google Shape;403;p44"/>
          <p:cNvSpPr/>
          <p:nvPr/>
        </p:nvSpPr>
        <p:spPr>
          <a:xfrm flipH="1">
            <a:off x="3964075" y="305975"/>
            <a:ext cx="2928600" cy="587700"/>
          </a:xfrm>
          <a:prstGeom prst="rect">
            <a:avLst/>
          </a:prstGeom>
          <a:solidFill>
            <a:srgbClr val="6851AC">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4"/>
          <p:cNvSpPr txBox="1">
            <a:spLocks noGrp="1"/>
          </p:cNvSpPr>
          <p:nvPr>
            <p:ph type="ctrTitle"/>
          </p:nvPr>
        </p:nvSpPr>
        <p:spPr>
          <a:xfrm>
            <a:off x="4035337" y="416931"/>
            <a:ext cx="2328600" cy="44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Technology Loans</a:t>
            </a:r>
            <a:endParaRPr>
              <a:solidFill>
                <a:schemeClr val="lt1"/>
              </a:solidFill>
            </a:endParaRPr>
          </a:p>
        </p:txBody>
      </p:sp>
      <p:sp>
        <p:nvSpPr>
          <p:cNvPr id="405" name="Google Shape;405;p44"/>
          <p:cNvSpPr txBox="1"/>
          <p:nvPr/>
        </p:nvSpPr>
        <p:spPr>
          <a:xfrm>
            <a:off x="4012200" y="903675"/>
            <a:ext cx="2351700" cy="457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s">
                <a:latin typeface="Catamaran Light"/>
                <a:ea typeface="Catamaran Light"/>
                <a:cs typeface="Catamaran Light"/>
                <a:sym typeface="Catamaran Light"/>
              </a:rPr>
              <a:t>Have</a:t>
            </a:r>
            <a:r>
              <a:rPr lang="es">
                <a:highlight>
                  <a:srgbClr val="D9EAD3"/>
                </a:highlight>
                <a:latin typeface="Catamaran Light"/>
                <a:ea typeface="Catamaran Light"/>
                <a:cs typeface="Catamaran Light"/>
                <a:sym typeface="Catamaran Light"/>
              </a:rPr>
              <a:t> increased 100 new hotspots </a:t>
            </a:r>
            <a:r>
              <a:rPr lang="es">
                <a:latin typeface="Catamaran Light"/>
                <a:ea typeface="Catamaran Light"/>
                <a:cs typeface="Catamaran Light"/>
                <a:sym typeface="Catamaran Light"/>
              </a:rPr>
              <a:t>this academic year through one-time funds, and using </a:t>
            </a:r>
            <a:r>
              <a:rPr lang="es">
                <a:highlight>
                  <a:srgbClr val="D9EAD3"/>
                </a:highlight>
                <a:latin typeface="Catamaran Light"/>
                <a:ea typeface="Catamaran Light"/>
                <a:cs typeface="Catamaran Light"/>
                <a:sym typeface="Catamaran Light"/>
              </a:rPr>
              <a:t>SEAP dollars to cover student assistants </a:t>
            </a:r>
            <a:r>
              <a:rPr lang="es">
                <a:latin typeface="Catamaran Light"/>
                <a:ea typeface="Catamaran Light"/>
                <a:cs typeface="Catamaran Light"/>
                <a:sym typeface="Catamaran Light"/>
              </a:rPr>
              <a:t>who help loan out these materials.</a:t>
            </a:r>
            <a:endParaRPr>
              <a:latin typeface="Catamaran Light"/>
              <a:ea typeface="Catamaran Light"/>
              <a:cs typeface="Catamaran Light"/>
              <a:sym typeface="Catamaran Light"/>
            </a:endParaRPr>
          </a:p>
          <a:p>
            <a:pPr marL="0" lvl="0" indent="0" algn="l" rtl="0">
              <a:lnSpc>
                <a:spcPct val="115000"/>
              </a:lnSpc>
              <a:spcBef>
                <a:spcPts val="1200"/>
              </a:spcBef>
              <a:spcAft>
                <a:spcPts val="0"/>
              </a:spcAft>
              <a:buNone/>
            </a:pPr>
            <a:r>
              <a:rPr lang="es">
                <a:latin typeface="Catamaran Light"/>
                <a:ea typeface="Catamaran Light"/>
                <a:cs typeface="Catamaran Light"/>
                <a:sym typeface="Catamaran Light"/>
              </a:rPr>
              <a:t>Chromebook/PC = Latine students make up 69% of population borrowing.</a:t>
            </a:r>
            <a:endParaRPr>
              <a:latin typeface="Catamaran Light"/>
              <a:ea typeface="Catamaran Light"/>
              <a:cs typeface="Catamaran Light"/>
              <a:sym typeface="Catamaran Light"/>
            </a:endParaRPr>
          </a:p>
          <a:p>
            <a:pPr marL="0" lvl="0" indent="0" algn="l" rtl="0">
              <a:lnSpc>
                <a:spcPct val="115000"/>
              </a:lnSpc>
              <a:spcBef>
                <a:spcPts val="1200"/>
              </a:spcBef>
              <a:spcAft>
                <a:spcPts val="0"/>
              </a:spcAft>
              <a:buNone/>
            </a:pPr>
            <a:r>
              <a:rPr lang="es">
                <a:latin typeface="Catamaran Light"/>
                <a:ea typeface="Catamaran Light"/>
                <a:cs typeface="Catamaran Light"/>
                <a:sym typeface="Catamaran Light"/>
              </a:rPr>
              <a:t>Hotspot = </a:t>
            </a:r>
            <a:r>
              <a:rPr lang="es">
                <a:highlight>
                  <a:srgbClr val="D9EAD3"/>
                </a:highlight>
                <a:latin typeface="Catamaran Light"/>
                <a:ea typeface="Catamaran Light"/>
                <a:cs typeface="Catamaran Light"/>
                <a:sym typeface="Catamaran Light"/>
              </a:rPr>
              <a:t>Latine students make up 71% of population borrowing.</a:t>
            </a:r>
            <a:r>
              <a:rPr lang="es">
                <a:latin typeface="Catamaran Light"/>
                <a:ea typeface="Catamaran Light"/>
                <a:cs typeface="Catamaran Light"/>
                <a:sym typeface="Catamaran Light"/>
              </a:rPr>
              <a:t> </a:t>
            </a:r>
            <a:endParaRPr>
              <a:latin typeface="Catamaran Light"/>
              <a:ea typeface="Catamaran Light"/>
              <a:cs typeface="Catamaran Light"/>
              <a:sym typeface="Catamaran Light"/>
            </a:endParaRPr>
          </a:p>
          <a:p>
            <a:pPr marL="0" lvl="0" indent="0" algn="l" rtl="0">
              <a:lnSpc>
                <a:spcPct val="115000"/>
              </a:lnSpc>
              <a:spcBef>
                <a:spcPts val="1200"/>
              </a:spcBef>
              <a:spcAft>
                <a:spcPts val="0"/>
              </a:spcAft>
              <a:buNone/>
            </a:pPr>
            <a:endParaRPr>
              <a:latin typeface="Catamaran Light"/>
              <a:ea typeface="Catamaran Light"/>
              <a:cs typeface="Catamaran Light"/>
              <a:sym typeface="Catamaran Light"/>
            </a:endParaRPr>
          </a:p>
          <a:p>
            <a:pPr marL="0" lvl="0" indent="0" algn="l" rtl="0">
              <a:lnSpc>
                <a:spcPct val="115000"/>
              </a:lnSpc>
              <a:spcBef>
                <a:spcPts val="1200"/>
              </a:spcBef>
              <a:spcAft>
                <a:spcPts val="0"/>
              </a:spcAft>
              <a:buNone/>
            </a:pPr>
            <a:endParaRPr>
              <a:latin typeface="Catamaran Light"/>
              <a:ea typeface="Catamaran Light"/>
              <a:cs typeface="Catamaran Light"/>
              <a:sym typeface="Catamaran Light"/>
            </a:endParaRPr>
          </a:p>
          <a:p>
            <a:pPr marL="0" lvl="0" indent="0" algn="l" rtl="0">
              <a:spcBef>
                <a:spcPts val="1200"/>
              </a:spcBef>
              <a:spcAft>
                <a:spcPts val="0"/>
              </a:spcAft>
              <a:buNone/>
            </a:pPr>
            <a:endParaRPr sz="1000">
              <a:latin typeface="Catamaran Light"/>
              <a:ea typeface="Catamaran Light"/>
              <a:cs typeface="Catamaran Light"/>
              <a:sym typeface="Catamaran Light"/>
            </a:endParaRPr>
          </a:p>
        </p:txBody>
      </p:sp>
      <p:pic>
        <p:nvPicPr>
          <p:cNvPr id="406" name="Google Shape;406;p44"/>
          <p:cNvPicPr preferRelativeResize="0"/>
          <p:nvPr/>
        </p:nvPicPr>
        <p:blipFill rotWithShape="1">
          <a:blip r:embed="rId3">
            <a:alphaModFix/>
          </a:blip>
          <a:srcRect l="68460" t="27483" r="14725" b="27483"/>
          <a:stretch/>
        </p:blipFill>
        <p:spPr>
          <a:xfrm>
            <a:off x="6516300" y="903675"/>
            <a:ext cx="528775" cy="772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par>
                                <p:cTn id="8" presetID="10" presetClass="entr" presetSubtype="0" fill="hold" nodeType="withEffect">
                                  <p:stCondLst>
                                    <p:cond delay="0"/>
                                  </p:stCondLst>
                                  <p:childTnLst>
                                    <p:set>
                                      <p:cBhvr>
                                        <p:cTn id="9" dur="1" fill="hold">
                                          <p:stCondLst>
                                            <p:cond delay="0"/>
                                          </p:stCondLst>
                                        </p:cTn>
                                        <p:tgtEl>
                                          <p:spTgt spid="400"/>
                                        </p:tgtEl>
                                        <p:attrNameLst>
                                          <p:attrName>style.visibility</p:attrName>
                                        </p:attrNameLst>
                                      </p:cBhvr>
                                      <p:to>
                                        <p:strVal val="visible"/>
                                      </p:to>
                                    </p:set>
                                    <p:animEffect transition="in" filter="fade">
                                      <p:cBhvr>
                                        <p:cTn id="10" dur="1000"/>
                                        <p:tgtEl>
                                          <p:spTgt spid="400"/>
                                        </p:tgtEl>
                                      </p:cBhvr>
                                    </p:animEffect>
                                  </p:childTnLst>
                                </p:cTn>
                              </p:par>
                              <p:par>
                                <p:cTn id="11" presetID="10" presetClass="entr" presetSubtype="0" fill="hold" nodeType="withEffect">
                                  <p:stCondLst>
                                    <p:cond delay="0"/>
                                  </p:stCondLst>
                                  <p:childTnLst>
                                    <p:set>
                                      <p:cBhvr>
                                        <p:cTn id="12" dur="1" fill="hold">
                                          <p:stCondLst>
                                            <p:cond delay="0"/>
                                          </p:stCondLst>
                                        </p:cTn>
                                        <p:tgtEl>
                                          <p:spTgt spid="401"/>
                                        </p:tgtEl>
                                        <p:attrNameLst>
                                          <p:attrName>style.visibility</p:attrName>
                                        </p:attrNameLst>
                                      </p:cBhvr>
                                      <p:to>
                                        <p:strVal val="visible"/>
                                      </p:to>
                                    </p:set>
                                    <p:animEffect transition="in" filter="fade">
                                      <p:cBhvr>
                                        <p:cTn id="13" dur="1000"/>
                                        <p:tgtEl>
                                          <p:spTgt spid="401"/>
                                        </p:tgtEl>
                                      </p:cBhvr>
                                    </p:animEffect>
                                  </p:childTnLst>
                                </p:cTn>
                              </p:par>
                              <p:par>
                                <p:cTn id="14" presetID="10" presetClass="entr" presetSubtype="0" fill="hold" nodeType="withEffect">
                                  <p:stCondLst>
                                    <p:cond delay="0"/>
                                  </p:stCondLst>
                                  <p:childTnLst>
                                    <p:set>
                                      <p:cBhvr>
                                        <p:cTn id="15" dur="1" fill="hold">
                                          <p:stCondLst>
                                            <p:cond delay="0"/>
                                          </p:stCondLst>
                                        </p:cTn>
                                        <p:tgtEl>
                                          <p:spTgt spid="402"/>
                                        </p:tgtEl>
                                        <p:attrNameLst>
                                          <p:attrName>style.visibility</p:attrName>
                                        </p:attrNameLst>
                                      </p:cBhvr>
                                      <p:to>
                                        <p:strVal val="visible"/>
                                      </p:to>
                                    </p:set>
                                    <p:animEffect transition="in" filter="fade">
                                      <p:cBhvr>
                                        <p:cTn id="16" dur="1000"/>
                                        <p:tgtEl>
                                          <p:spTgt spid="40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3"/>
                                        </p:tgtEl>
                                        <p:attrNameLst>
                                          <p:attrName>style.visibility</p:attrName>
                                        </p:attrNameLst>
                                      </p:cBhvr>
                                      <p:to>
                                        <p:strVal val="visible"/>
                                      </p:to>
                                    </p:set>
                                    <p:animEffect transition="in" filter="fade">
                                      <p:cBhvr>
                                        <p:cTn id="21" dur="1000"/>
                                        <p:tgtEl>
                                          <p:spTgt spid="403"/>
                                        </p:tgtEl>
                                      </p:cBhvr>
                                    </p:animEffect>
                                  </p:childTnLst>
                                </p:cTn>
                              </p:par>
                              <p:par>
                                <p:cTn id="22" presetID="10" presetClass="entr" presetSubtype="0" fill="hold" nodeType="withEffect">
                                  <p:stCondLst>
                                    <p:cond delay="0"/>
                                  </p:stCondLst>
                                  <p:childTnLst>
                                    <p:set>
                                      <p:cBhvr>
                                        <p:cTn id="23" dur="1" fill="hold">
                                          <p:stCondLst>
                                            <p:cond delay="0"/>
                                          </p:stCondLst>
                                        </p:cTn>
                                        <p:tgtEl>
                                          <p:spTgt spid="404"/>
                                        </p:tgtEl>
                                        <p:attrNameLst>
                                          <p:attrName>style.visibility</p:attrName>
                                        </p:attrNameLst>
                                      </p:cBhvr>
                                      <p:to>
                                        <p:strVal val="visible"/>
                                      </p:to>
                                    </p:set>
                                    <p:animEffect transition="in" filter="fade">
                                      <p:cBhvr>
                                        <p:cTn id="24" dur="1000"/>
                                        <p:tgtEl>
                                          <p:spTgt spid="404"/>
                                        </p:tgtEl>
                                      </p:cBhvr>
                                    </p:animEffect>
                                  </p:childTnLst>
                                </p:cTn>
                              </p:par>
                              <p:par>
                                <p:cTn id="25" presetID="10" presetClass="entr" presetSubtype="0" fill="hold" nodeType="withEffect">
                                  <p:stCondLst>
                                    <p:cond delay="0"/>
                                  </p:stCondLst>
                                  <p:childTnLst>
                                    <p:set>
                                      <p:cBhvr>
                                        <p:cTn id="26" dur="1" fill="hold">
                                          <p:stCondLst>
                                            <p:cond delay="0"/>
                                          </p:stCondLst>
                                        </p:cTn>
                                        <p:tgtEl>
                                          <p:spTgt spid="405"/>
                                        </p:tgtEl>
                                        <p:attrNameLst>
                                          <p:attrName>style.visibility</p:attrName>
                                        </p:attrNameLst>
                                      </p:cBhvr>
                                      <p:to>
                                        <p:strVal val="visible"/>
                                      </p:to>
                                    </p:set>
                                    <p:animEffect transition="in" filter="fade">
                                      <p:cBhvr>
                                        <p:cTn id="27" dur="1000"/>
                                        <p:tgtEl>
                                          <p:spTgt spid="405"/>
                                        </p:tgtEl>
                                      </p:cBhvr>
                                    </p:animEffect>
                                  </p:childTnLst>
                                </p:cTn>
                              </p:par>
                              <p:par>
                                <p:cTn id="28" presetID="10" presetClass="entr" presetSubtype="0" fill="hold" nodeType="withEffect">
                                  <p:stCondLst>
                                    <p:cond delay="0"/>
                                  </p:stCondLst>
                                  <p:childTnLst>
                                    <p:set>
                                      <p:cBhvr>
                                        <p:cTn id="29" dur="1" fill="hold">
                                          <p:stCondLst>
                                            <p:cond delay="0"/>
                                          </p:stCondLst>
                                        </p:cTn>
                                        <p:tgtEl>
                                          <p:spTgt spid="406"/>
                                        </p:tgtEl>
                                        <p:attrNameLst>
                                          <p:attrName>style.visibility</p:attrName>
                                        </p:attrNameLst>
                                      </p:cBhvr>
                                      <p:to>
                                        <p:strVal val="visible"/>
                                      </p:to>
                                    </p:set>
                                    <p:animEffect transition="in" filter="fade">
                                      <p:cBhvr>
                                        <p:cTn id="30" dur="1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pic>
        <p:nvPicPr>
          <p:cNvPr id="411" name="Google Shape;411;p45"/>
          <p:cNvPicPr preferRelativeResize="0"/>
          <p:nvPr/>
        </p:nvPicPr>
        <p:blipFill rotWithShape="1">
          <a:blip r:embed="rId3">
            <a:alphaModFix/>
          </a:blip>
          <a:srcRect l="3574" r="7945"/>
          <a:stretch/>
        </p:blipFill>
        <p:spPr>
          <a:xfrm>
            <a:off x="4155750" y="0"/>
            <a:ext cx="5016826" cy="5143501"/>
          </a:xfrm>
          <a:prstGeom prst="rect">
            <a:avLst/>
          </a:prstGeom>
          <a:noFill/>
          <a:ln>
            <a:noFill/>
          </a:ln>
        </p:spPr>
      </p:pic>
      <p:sp>
        <p:nvSpPr>
          <p:cNvPr id="412" name="Google Shape;412;p45"/>
          <p:cNvSpPr/>
          <p:nvPr/>
        </p:nvSpPr>
        <p:spPr>
          <a:xfrm rot="5400000">
            <a:off x="602825" y="332650"/>
            <a:ext cx="3358800" cy="3963000"/>
          </a:xfrm>
          <a:prstGeom prst="rect">
            <a:avLst/>
          </a:prstGeom>
          <a:solidFill>
            <a:srgbClr val="3EC14F">
              <a:alpha val="49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5"/>
          <p:cNvSpPr txBox="1">
            <a:spLocks noGrp="1"/>
          </p:cNvSpPr>
          <p:nvPr>
            <p:ph type="ctrTitle"/>
          </p:nvPr>
        </p:nvSpPr>
        <p:spPr>
          <a:xfrm>
            <a:off x="833075" y="3841950"/>
            <a:ext cx="2607300" cy="78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900">
                <a:solidFill>
                  <a:schemeClr val="lt1"/>
                </a:solidFill>
              </a:rPr>
              <a:t>Metric #5</a:t>
            </a:r>
            <a:endParaRPr sz="3900">
              <a:solidFill>
                <a:schemeClr val="lt1"/>
              </a:solidFill>
            </a:endParaRPr>
          </a:p>
          <a:p>
            <a:pPr marL="0" lvl="0" indent="0" algn="l" rtl="0">
              <a:lnSpc>
                <a:spcPct val="115000"/>
              </a:lnSpc>
              <a:spcBef>
                <a:spcPts val="0"/>
              </a:spcBef>
              <a:spcAft>
                <a:spcPts val="0"/>
              </a:spcAft>
              <a:buNone/>
            </a:pPr>
            <a:r>
              <a:rPr lang="es" sz="2900">
                <a:solidFill>
                  <a:srgbClr val="F8FAFB"/>
                </a:solidFill>
                <a:latin typeface="Arial"/>
                <a:ea typeface="Arial"/>
                <a:cs typeface="Arial"/>
                <a:sym typeface="Arial"/>
              </a:rPr>
              <a:t>Latino Degree Completion </a:t>
            </a:r>
            <a:endParaRPr sz="2900">
              <a:solidFill>
                <a:srgbClr val="F8FAFB"/>
              </a:solidFill>
              <a:latin typeface="Arial"/>
              <a:ea typeface="Arial"/>
              <a:cs typeface="Arial"/>
              <a:sym typeface="Arial"/>
            </a:endParaRPr>
          </a:p>
          <a:p>
            <a:pPr marL="0" lvl="0" indent="0" algn="l" rtl="0">
              <a:lnSpc>
                <a:spcPct val="115000"/>
              </a:lnSpc>
              <a:spcBef>
                <a:spcPts val="0"/>
              </a:spcBef>
              <a:spcAft>
                <a:spcPts val="0"/>
              </a:spcAft>
              <a:buNone/>
            </a:pPr>
            <a:endParaRPr sz="2200">
              <a:solidFill>
                <a:schemeClr val="lt1"/>
              </a:solidFill>
              <a:latin typeface="Arial"/>
              <a:ea typeface="Arial"/>
              <a:cs typeface="Arial"/>
              <a:sym typeface="Arial"/>
            </a:endParaRPr>
          </a:p>
          <a:p>
            <a:pPr marL="0" lvl="0" indent="0" algn="l" rtl="0">
              <a:lnSpc>
                <a:spcPct val="115000"/>
              </a:lnSpc>
              <a:spcBef>
                <a:spcPts val="0"/>
              </a:spcBef>
              <a:spcAft>
                <a:spcPts val="0"/>
              </a:spcAft>
              <a:buNone/>
            </a:pPr>
            <a:endParaRPr sz="2900">
              <a:solidFill>
                <a:schemeClr val="lt1"/>
              </a:solidFill>
              <a:latin typeface="Arial"/>
              <a:ea typeface="Arial"/>
              <a:cs typeface="Arial"/>
              <a:sym typeface="Arial"/>
            </a:endParaRPr>
          </a:p>
          <a:p>
            <a:pPr marL="0" lvl="0" indent="0" algn="l" rtl="0">
              <a:spcBef>
                <a:spcPts val="0"/>
              </a:spcBef>
              <a:spcAft>
                <a:spcPts val="0"/>
              </a:spcAft>
              <a:buNone/>
            </a:pPr>
            <a:endParaRPr sz="30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7"/>
        <p:cNvGrpSpPr/>
        <p:nvPr/>
      </p:nvGrpSpPr>
      <p:grpSpPr>
        <a:xfrm>
          <a:off x="0" y="0"/>
          <a:ext cx="0" cy="0"/>
          <a:chOff x="0" y="0"/>
          <a:chExt cx="0" cy="0"/>
        </a:xfrm>
      </p:grpSpPr>
      <p:sp>
        <p:nvSpPr>
          <p:cNvPr id="418" name="Google Shape;418;p46"/>
          <p:cNvSpPr/>
          <p:nvPr/>
        </p:nvSpPr>
        <p:spPr>
          <a:xfrm rot="5400000">
            <a:off x="3606850" y="426875"/>
            <a:ext cx="3358800" cy="3963000"/>
          </a:xfrm>
          <a:prstGeom prst="rect">
            <a:avLst/>
          </a:prstGeom>
          <a:solidFill>
            <a:srgbClr val="3EC14F">
              <a:alpha val="49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6"/>
          <p:cNvSpPr txBox="1"/>
          <p:nvPr/>
        </p:nvSpPr>
        <p:spPr>
          <a:xfrm>
            <a:off x="3556300" y="991775"/>
            <a:ext cx="3590100" cy="5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b="1">
                <a:solidFill>
                  <a:srgbClr val="F8FAFB"/>
                </a:solidFill>
              </a:rPr>
              <a:t>Increase Latino (Male) students </a:t>
            </a:r>
            <a:r>
              <a:rPr lang="es" sz="2800" b="1" u="sng">
                <a:solidFill>
                  <a:srgbClr val="F8FAFB"/>
                </a:solidFill>
              </a:rPr>
              <a:t>completing a degree within 3 years by 2 percentage points</a:t>
            </a:r>
            <a:r>
              <a:rPr lang="es" sz="2800" b="1">
                <a:solidFill>
                  <a:srgbClr val="F8FAFB"/>
                </a:solidFill>
              </a:rPr>
              <a:t>.</a:t>
            </a:r>
            <a:endParaRPr sz="1500">
              <a:solidFill>
                <a:schemeClr val="dk1"/>
              </a:solidFill>
              <a:latin typeface="Catamaran Light"/>
              <a:ea typeface="Catamaran Light"/>
              <a:cs typeface="Catamaran Light"/>
              <a:sym typeface="Catamaran Light"/>
            </a:endParaRPr>
          </a:p>
        </p:txBody>
      </p:sp>
      <p:sp>
        <p:nvSpPr>
          <p:cNvPr id="420" name="Google Shape;420;p46"/>
          <p:cNvSpPr txBox="1">
            <a:spLocks noGrp="1"/>
          </p:cNvSpPr>
          <p:nvPr>
            <p:ph type="ctrTitle" idx="4294967295"/>
          </p:nvPr>
        </p:nvSpPr>
        <p:spPr>
          <a:xfrm rot="5400000">
            <a:off x="6326100" y="2280375"/>
            <a:ext cx="4300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5200">
                <a:solidFill>
                  <a:srgbClr val="3EC14F"/>
                </a:solidFill>
              </a:rPr>
              <a:t>In 3 Years…</a:t>
            </a:r>
            <a:endParaRPr sz="5200">
              <a:solidFill>
                <a:srgbClr val="3EC14F"/>
              </a:solidFill>
            </a:endParaRPr>
          </a:p>
          <a:p>
            <a:pPr marL="0" lvl="0" indent="0" algn="l" rtl="0">
              <a:spcBef>
                <a:spcPts val="0"/>
              </a:spcBef>
              <a:spcAft>
                <a:spcPts val="0"/>
              </a:spcAft>
              <a:buNone/>
            </a:pPr>
            <a:endParaRPr sz="5200">
              <a:solidFill>
                <a:srgbClr val="3EC14F"/>
              </a:solidFill>
            </a:endParaRPr>
          </a:p>
          <a:p>
            <a:pPr marL="0" lvl="0" indent="0" algn="l" rtl="0">
              <a:spcBef>
                <a:spcPts val="0"/>
              </a:spcBef>
              <a:spcAft>
                <a:spcPts val="0"/>
              </a:spcAft>
              <a:buNone/>
            </a:pPr>
            <a:endParaRPr>
              <a:solidFill>
                <a:srgbClr val="3EC14F"/>
              </a:solidFill>
            </a:endParaRPr>
          </a:p>
        </p:txBody>
      </p:sp>
      <p:pic>
        <p:nvPicPr>
          <p:cNvPr id="421" name="Google Shape;421;p46"/>
          <p:cNvPicPr preferRelativeResize="0"/>
          <p:nvPr/>
        </p:nvPicPr>
        <p:blipFill>
          <a:blip r:embed="rId3">
            <a:alphaModFix/>
          </a:blip>
          <a:stretch>
            <a:fillRect/>
          </a:stretch>
        </p:blipFill>
        <p:spPr>
          <a:xfrm>
            <a:off x="514800" y="728975"/>
            <a:ext cx="2789956" cy="3358799"/>
          </a:xfrm>
          <a:prstGeom prst="rect">
            <a:avLst/>
          </a:prstGeom>
          <a:noFill/>
          <a:ln>
            <a:noFill/>
          </a:ln>
        </p:spPr>
      </p:pic>
      <p:sp>
        <p:nvSpPr>
          <p:cNvPr id="422" name="Google Shape;422;p46"/>
          <p:cNvSpPr/>
          <p:nvPr/>
        </p:nvSpPr>
        <p:spPr>
          <a:xfrm>
            <a:off x="4551825" y="3684750"/>
            <a:ext cx="1263300" cy="1260300"/>
          </a:xfrm>
          <a:prstGeom prst="ellipse">
            <a:avLst/>
          </a:prstGeom>
          <a:solidFill>
            <a:schemeClr val="lt1"/>
          </a:solidFill>
          <a:ln w="381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Light"/>
              <a:ea typeface="Catamaran Light"/>
              <a:cs typeface="Catamaran Light"/>
              <a:sym typeface="Catamaran Light"/>
            </a:endParaRPr>
          </a:p>
        </p:txBody>
      </p:sp>
      <p:pic>
        <p:nvPicPr>
          <p:cNvPr id="423" name="Google Shape;423;p46"/>
          <p:cNvPicPr preferRelativeResize="0"/>
          <p:nvPr/>
        </p:nvPicPr>
        <p:blipFill rotWithShape="1">
          <a:blip r:embed="rId4">
            <a:alphaModFix/>
          </a:blip>
          <a:srcRect l="68953" t="32615" r="19262" b="42182"/>
          <a:stretch/>
        </p:blipFill>
        <p:spPr>
          <a:xfrm>
            <a:off x="4958938" y="3773950"/>
            <a:ext cx="449075" cy="480200"/>
          </a:xfrm>
          <a:prstGeom prst="rect">
            <a:avLst/>
          </a:prstGeom>
          <a:noFill/>
          <a:ln>
            <a:noFill/>
          </a:ln>
        </p:spPr>
      </p:pic>
      <p:sp>
        <p:nvSpPr>
          <p:cNvPr id="424" name="Google Shape;424;p46"/>
          <p:cNvSpPr txBox="1"/>
          <p:nvPr/>
        </p:nvSpPr>
        <p:spPr>
          <a:xfrm>
            <a:off x="4744138" y="4113750"/>
            <a:ext cx="886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76D42C"/>
                </a:solidFill>
                <a:latin typeface="Catamaran"/>
                <a:ea typeface="Catamaran"/>
                <a:cs typeface="Catamaran"/>
                <a:sym typeface="Catamaran"/>
              </a:rPr>
              <a:t>Goal </a:t>
            </a:r>
            <a:endParaRPr sz="1200" b="1">
              <a:solidFill>
                <a:srgbClr val="76D42C"/>
              </a:solidFill>
              <a:latin typeface="Catamaran"/>
              <a:ea typeface="Catamaran"/>
              <a:cs typeface="Catamaran"/>
              <a:sym typeface="Catamaran"/>
            </a:endParaRPr>
          </a:p>
          <a:p>
            <a:pPr marL="0" lvl="0" indent="0" algn="ctr" rtl="0">
              <a:spcBef>
                <a:spcPts val="0"/>
              </a:spcBef>
              <a:spcAft>
                <a:spcPts val="0"/>
              </a:spcAft>
              <a:buNone/>
            </a:pPr>
            <a:r>
              <a:rPr lang="es" sz="1200" b="1">
                <a:solidFill>
                  <a:srgbClr val="76D42C"/>
                </a:solidFill>
                <a:latin typeface="Catamaran"/>
                <a:ea typeface="Catamaran"/>
                <a:cs typeface="Catamaran"/>
                <a:sym typeface="Catamaran"/>
              </a:rPr>
              <a:t>Sustained </a:t>
            </a:r>
            <a:r>
              <a:rPr lang="es" sz="900" b="1">
                <a:solidFill>
                  <a:srgbClr val="76D42C"/>
                </a:solidFill>
                <a:latin typeface="Catamaran"/>
                <a:ea typeface="Catamaran"/>
                <a:cs typeface="Catamaran"/>
                <a:sym typeface="Catamaran"/>
              </a:rPr>
              <a:t>for Full Time Students!</a:t>
            </a:r>
            <a:endParaRPr sz="900" b="1">
              <a:solidFill>
                <a:srgbClr val="76D42C"/>
              </a:solidFill>
              <a:latin typeface="Catamaran"/>
              <a:ea typeface="Catamaran"/>
              <a:cs typeface="Catamaran"/>
              <a:sym typeface="Catamaran"/>
            </a:endParaRPr>
          </a:p>
        </p:txBody>
      </p:sp>
      <p:sp>
        <p:nvSpPr>
          <p:cNvPr id="425" name="Google Shape;425;p46"/>
          <p:cNvSpPr/>
          <p:nvPr/>
        </p:nvSpPr>
        <p:spPr>
          <a:xfrm>
            <a:off x="6188575" y="3736075"/>
            <a:ext cx="1263300" cy="1260300"/>
          </a:xfrm>
          <a:prstGeom prst="ellipse">
            <a:avLst/>
          </a:prstGeom>
          <a:solidFill>
            <a:schemeClr val="lt1"/>
          </a:solidFill>
          <a:ln w="381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Light"/>
              <a:ea typeface="Catamaran Light"/>
              <a:cs typeface="Catamaran Light"/>
              <a:sym typeface="Catamaran Light"/>
            </a:endParaRPr>
          </a:p>
        </p:txBody>
      </p:sp>
      <p:sp>
        <p:nvSpPr>
          <p:cNvPr id="426" name="Google Shape;426;p46"/>
          <p:cNvSpPr txBox="1"/>
          <p:nvPr/>
        </p:nvSpPr>
        <p:spPr>
          <a:xfrm>
            <a:off x="6231475" y="4087763"/>
            <a:ext cx="11775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FF0000"/>
                </a:solidFill>
                <a:latin typeface="Catamaran"/>
                <a:ea typeface="Catamaran"/>
                <a:cs typeface="Catamaran"/>
                <a:sym typeface="Catamaran"/>
              </a:rPr>
              <a:t>Need 11% increase </a:t>
            </a:r>
            <a:r>
              <a:rPr lang="es" sz="800" b="1">
                <a:solidFill>
                  <a:srgbClr val="FF0000"/>
                </a:solidFill>
                <a:latin typeface="Catamaran"/>
                <a:ea typeface="Catamaran"/>
                <a:cs typeface="Catamaran"/>
                <a:sym typeface="Catamaran"/>
              </a:rPr>
              <a:t>for part-time students to reach goal next year</a:t>
            </a:r>
            <a:endParaRPr sz="800" b="1">
              <a:solidFill>
                <a:srgbClr val="FF0000"/>
              </a:solidFill>
              <a:latin typeface="Catamaran"/>
              <a:ea typeface="Catamaran"/>
              <a:cs typeface="Catamaran"/>
              <a:sym typeface="Catamaran"/>
            </a:endParaRPr>
          </a:p>
        </p:txBody>
      </p:sp>
      <p:sp>
        <p:nvSpPr>
          <p:cNvPr id="427" name="Google Shape;427;p46"/>
          <p:cNvSpPr/>
          <p:nvPr/>
        </p:nvSpPr>
        <p:spPr>
          <a:xfrm>
            <a:off x="6618925" y="3804388"/>
            <a:ext cx="402600" cy="3738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1000"/>
                                        <p:tgtEl>
                                          <p:spTgt spid="423"/>
                                        </p:tgtEl>
                                      </p:cBhvr>
                                    </p:animEffect>
                                  </p:childTnLst>
                                </p:cTn>
                              </p:par>
                              <p:par>
                                <p:cTn id="8" presetID="10" presetClass="entr" presetSubtype="0" fill="hold" nodeType="withEffect">
                                  <p:stCondLst>
                                    <p:cond delay="0"/>
                                  </p:stCondLst>
                                  <p:childTnLst>
                                    <p:set>
                                      <p:cBhvr>
                                        <p:cTn id="9" dur="1" fill="hold">
                                          <p:stCondLst>
                                            <p:cond delay="0"/>
                                          </p:stCondLst>
                                        </p:cTn>
                                        <p:tgtEl>
                                          <p:spTgt spid="424"/>
                                        </p:tgtEl>
                                        <p:attrNameLst>
                                          <p:attrName>style.visibility</p:attrName>
                                        </p:attrNameLst>
                                      </p:cBhvr>
                                      <p:to>
                                        <p:strVal val="visible"/>
                                      </p:to>
                                    </p:set>
                                    <p:animEffect transition="in" filter="fade">
                                      <p:cBhvr>
                                        <p:cTn id="10" dur="1000"/>
                                        <p:tgtEl>
                                          <p:spTgt spid="424"/>
                                        </p:tgtEl>
                                      </p:cBhvr>
                                    </p:animEffect>
                                  </p:childTnLst>
                                </p:cTn>
                              </p:par>
                              <p:par>
                                <p:cTn id="11" presetID="10" presetClass="entr" presetSubtype="0" fill="hold" nodeType="withEffect">
                                  <p:stCondLst>
                                    <p:cond delay="0"/>
                                  </p:stCondLst>
                                  <p:childTnLst>
                                    <p:set>
                                      <p:cBhvr>
                                        <p:cTn id="12" dur="1" fill="hold">
                                          <p:stCondLst>
                                            <p:cond delay="0"/>
                                          </p:stCondLst>
                                        </p:cTn>
                                        <p:tgtEl>
                                          <p:spTgt spid="422"/>
                                        </p:tgtEl>
                                        <p:attrNameLst>
                                          <p:attrName>style.visibility</p:attrName>
                                        </p:attrNameLst>
                                      </p:cBhvr>
                                      <p:to>
                                        <p:strVal val="visible"/>
                                      </p:to>
                                    </p:set>
                                    <p:animEffect transition="in" filter="fade">
                                      <p:cBhvr>
                                        <p:cTn id="13" dur="1000"/>
                                        <p:tgtEl>
                                          <p:spTgt spid="4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26"/>
                                        </p:tgtEl>
                                        <p:attrNameLst>
                                          <p:attrName>style.visibility</p:attrName>
                                        </p:attrNameLst>
                                      </p:cBhvr>
                                      <p:to>
                                        <p:strVal val="visible"/>
                                      </p:to>
                                    </p:set>
                                    <p:animEffect transition="in" filter="fade">
                                      <p:cBhvr>
                                        <p:cTn id="18" dur="1000"/>
                                        <p:tgtEl>
                                          <p:spTgt spid="426"/>
                                        </p:tgtEl>
                                      </p:cBhvr>
                                    </p:animEffect>
                                  </p:childTnLst>
                                </p:cTn>
                              </p:par>
                              <p:par>
                                <p:cTn id="19" presetID="10" presetClass="entr" presetSubtype="0" fill="hold" nodeType="withEffect">
                                  <p:stCondLst>
                                    <p:cond delay="0"/>
                                  </p:stCondLst>
                                  <p:childTnLst>
                                    <p:set>
                                      <p:cBhvr>
                                        <p:cTn id="20" dur="1" fill="hold">
                                          <p:stCondLst>
                                            <p:cond delay="0"/>
                                          </p:stCondLst>
                                        </p:cTn>
                                        <p:tgtEl>
                                          <p:spTgt spid="427"/>
                                        </p:tgtEl>
                                        <p:attrNameLst>
                                          <p:attrName>style.visibility</p:attrName>
                                        </p:attrNameLst>
                                      </p:cBhvr>
                                      <p:to>
                                        <p:strVal val="visible"/>
                                      </p:to>
                                    </p:set>
                                    <p:animEffect transition="in" filter="fade">
                                      <p:cBhvr>
                                        <p:cTn id="21" dur="10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Shape 431"/>
        <p:cNvGrpSpPr/>
        <p:nvPr/>
      </p:nvGrpSpPr>
      <p:grpSpPr>
        <a:xfrm>
          <a:off x="0" y="0"/>
          <a:ext cx="0" cy="0"/>
          <a:chOff x="0" y="0"/>
          <a:chExt cx="0" cy="0"/>
        </a:xfrm>
      </p:grpSpPr>
      <p:sp>
        <p:nvSpPr>
          <p:cNvPr id="432" name="Google Shape;432;p47"/>
          <p:cNvSpPr/>
          <p:nvPr/>
        </p:nvSpPr>
        <p:spPr>
          <a:xfrm rot="-5400000">
            <a:off x="6616300" y="-727375"/>
            <a:ext cx="1057500" cy="3337500"/>
          </a:xfrm>
          <a:prstGeom prst="rect">
            <a:avLst/>
          </a:prstGeom>
          <a:solidFill>
            <a:srgbClr val="3EC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7"/>
          <p:cNvSpPr txBox="1">
            <a:spLocks noGrp="1"/>
          </p:cNvSpPr>
          <p:nvPr>
            <p:ph type="ctrTitle"/>
          </p:nvPr>
        </p:nvSpPr>
        <p:spPr>
          <a:xfrm>
            <a:off x="5701000" y="581225"/>
            <a:ext cx="2888100" cy="720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3200">
                <a:solidFill>
                  <a:schemeClr val="lt1"/>
                </a:solidFill>
              </a:rPr>
              <a:t>Metric 5 Data</a:t>
            </a:r>
            <a:endParaRPr sz="3200">
              <a:solidFill>
                <a:schemeClr val="lt1"/>
              </a:solidFill>
            </a:endParaRPr>
          </a:p>
        </p:txBody>
      </p:sp>
      <p:sp>
        <p:nvSpPr>
          <p:cNvPr id="434" name="Google Shape;434;p47"/>
          <p:cNvSpPr/>
          <p:nvPr/>
        </p:nvSpPr>
        <p:spPr>
          <a:xfrm rot="-5400000">
            <a:off x="6600" y="1660525"/>
            <a:ext cx="1057500" cy="1070700"/>
          </a:xfrm>
          <a:prstGeom prst="rect">
            <a:avLst/>
          </a:prstGeom>
          <a:gradFill>
            <a:gsLst>
              <a:gs pos="0">
                <a:srgbClr val="DCECD5"/>
              </a:gs>
              <a:gs pos="100000">
                <a:srgbClr val="92BC8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7"/>
          <p:cNvSpPr txBox="1"/>
          <p:nvPr/>
        </p:nvSpPr>
        <p:spPr>
          <a:xfrm>
            <a:off x="319825" y="452225"/>
            <a:ext cx="4569900" cy="978300"/>
          </a:xfrm>
          <a:prstGeom prst="rect">
            <a:avLst/>
          </a:prstGeom>
          <a:noFill/>
          <a:ln>
            <a:noFill/>
          </a:ln>
        </p:spPr>
        <p:txBody>
          <a:bodyPr spcFirstLastPara="1" wrap="square" lIns="91425" tIns="91425" rIns="91425" bIns="91425" anchor="t" anchorCtr="0">
            <a:spAutoFit/>
          </a:bodyPr>
          <a:lstStyle/>
          <a:p>
            <a:pPr marL="0" marR="164465" lvl="0" indent="0" algn="l" rtl="0">
              <a:lnSpc>
                <a:spcPct val="122916"/>
              </a:lnSpc>
              <a:spcBef>
                <a:spcPts val="45"/>
              </a:spcBef>
              <a:spcAft>
                <a:spcPts val="800"/>
              </a:spcAft>
              <a:buNone/>
            </a:pPr>
            <a:r>
              <a:rPr lang="es" sz="1100">
                <a:solidFill>
                  <a:srgbClr val="333333"/>
                </a:solidFill>
                <a:latin typeface="Calibri"/>
                <a:ea typeface="Calibri"/>
                <a:cs typeface="Calibri"/>
                <a:sym typeface="Calibri"/>
              </a:rPr>
              <a:t>Increase the percentage of </a:t>
            </a:r>
            <a:r>
              <a:rPr lang="es" sz="1100" b="1">
                <a:solidFill>
                  <a:srgbClr val="333333"/>
                </a:solidFill>
                <a:latin typeface="Calibri"/>
                <a:ea typeface="Calibri"/>
                <a:cs typeface="Calibri"/>
                <a:sym typeface="Calibri"/>
              </a:rPr>
              <a:t>Latino (Hispanic Male)</a:t>
            </a:r>
            <a:r>
              <a:rPr lang="es" sz="1100">
                <a:solidFill>
                  <a:srgbClr val="333333"/>
                </a:solidFill>
                <a:latin typeface="Calibri"/>
                <a:ea typeface="Calibri"/>
                <a:cs typeface="Calibri"/>
                <a:sym typeface="Calibri"/>
              </a:rPr>
              <a:t> students attaining the Vision for Success and completing a degree within three years by 2 percentage points each year from baseline of the the 2018 full-time cohort.</a:t>
            </a:r>
            <a:endParaRPr sz="1100">
              <a:solidFill>
                <a:srgbClr val="333333"/>
              </a:solidFill>
              <a:latin typeface="Calibri"/>
              <a:ea typeface="Calibri"/>
              <a:cs typeface="Calibri"/>
              <a:sym typeface="Calibri"/>
            </a:endParaRPr>
          </a:p>
        </p:txBody>
      </p:sp>
      <p:graphicFrame>
        <p:nvGraphicFramePr>
          <p:cNvPr id="436" name="Google Shape;436;p47"/>
          <p:cNvGraphicFramePr/>
          <p:nvPr/>
        </p:nvGraphicFramePr>
        <p:xfrm>
          <a:off x="367650" y="1869913"/>
          <a:ext cx="3000000" cy="3000000"/>
        </p:xfrm>
        <a:graphic>
          <a:graphicData uri="http://schemas.openxmlformats.org/drawingml/2006/table">
            <a:tbl>
              <a:tblPr>
                <a:noFill/>
                <a:tableStyleId>{D767838F-7638-4810-9F0B-5BACD77B2104}</a:tableStyleId>
              </a:tblPr>
              <a:tblGrid>
                <a:gridCol w="2147750">
                  <a:extLst>
                    <a:ext uri="{9D8B030D-6E8A-4147-A177-3AD203B41FA5}">
                      <a16:colId xmlns:a16="http://schemas.microsoft.com/office/drawing/2014/main" val="20000"/>
                    </a:ext>
                  </a:extLst>
                </a:gridCol>
                <a:gridCol w="1658500">
                  <a:extLst>
                    <a:ext uri="{9D8B030D-6E8A-4147-A177-3AD203B41FA5}">
                      <a16:colId xmlns:a16="http://schemas.microsoft.com/office/drawing/2014/main" val="20001"/>
                    </a:ext>
                  </a:extLst>
                </a:gridCol>
                <a:gridCol w="1487450">
                  <a:extLst>
                    <a:ext uri="{9D8B030D-6E8A-4147-A177-3AD203B41FA5}">
                      <a16:colId xmlns:a16="http://schemas.microsoft.com/office/drawing/2014/main" val="20002"/>
                    </a:ext>
                  </a:extLst>
                </a:gridCol>
                <a:gridCol w="1542225">
                  <a:extLst>
                    <a:ext uri="{9D8B030D-6E8A-4147-A177-3AD203B41FA5}">
                      <a16:colId xmlns:a16="http://schemas.microsoft.com/office/drawing/2014/main" val="20003"/>
                    </a:ext>
                  </a:extLst>
                </a:gridCol>
                <a:gridCol w="154222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s" b="1">
                          <a:solidFill>
                            <a:schemeClr val="lt1"/>
                          </a:solidFill>
                        </a:rPr>
                        <a:t>Outcome for Latino Male (Degree Seeking) Students</a:t>
                      </a:r>
                      <a:endParaRPr b="1">
                        <a:solidFill>
                          <a:schemeClr val="lt1"/>
                        </a:solidFill>
                      </a:endParaRPr>
                    </a:p>
                  </a:txBody>
                  <a:tcPr marL="91425" marR="91425" marT="91425" marB="91425" anchor="ctr">
                    <a:solidFill>
                      <a:srgbClr val="3EC14F"/>
                    </a:solidFill>
                  </a:tcPr>
                </a:tc>
                <a:tc>
                  <a:txBody>
                    <a:bodyPr/>
                    <a:lstStyle/>
                    <a:p>
                      <a:pPr marL="0" lvl="0" indent="0" algn="ctr" rtl="0">
                        <a:spcBef>
                          <a:spcPts val="0"/>
                        </a:spcBef>
                        <a:spcAft>
                          <a:spcPts val="0"/>
                        </a:spcAft>
                        <a:buNone/>
                      </a:pPr>
                      <a:r>
                        <a:rPr lang="es" b="1">
                          <a:solidFill>
                            <a:schemeClr val="lt1"/>
                          </a:solidFill>
                        </a:rPr>
                        <a:t>First-Time Cohort</a:t>
                      </a:r>
                      <a:endParaRPr b="1">
                        <a:solidFill>
                          <a:schemeClr val="lt1"/>
                        </a:solidFill>
                      </a:endParaRPr>
                    </a:p>
                  </a:txBody>
                  <a:tcPr marL="91425" marR="91425" marT="91425" marB="91425" anchor="ctr">
                    <a:lnB w="9525" cap="flat" cmpd="sng">
                      <a:solidFill>
                        <a:srgbClr val="9E9E9E"/>
                      </a:solidFill>
                      <a:prstDash val="solid"/>
                      <a:round/>
                      <a:headEnd type="none" w="sm" len="sm"/>
                      <a:tailEnd type="none" w="sm" len="sm"/>
                    </a:lnB>
                    <a:solidFill>
                      <a:srgbClr val="3EC14F"/>
                    </a:solidFill>
                  </a:tcPr>
                </a:tc>
                <a:tc>
                  <a:txBody>
                    <a:bodyPr/>
                    <a:lstStyle/>
                    <a:p>
                      <a:pPr marL="0" lvl="0" indent="0" algn="ctr" rtl="0">
                        <a:spcBef>
                          <a:spcPts val="0"/>
                        </a:spcBef>
                        <a:spcAft>
                          <a:spcPts val="0"/>
                        </a:spcAft>
                        <a:buNone/>
                      </a:pPr>
                      <a:r>
                        <a:rPr lang="es" b="1">
                          <a:solidFill>
                            <a:schemeClr val="lt1"/>
                          </a:solidFill>
                        </a:rPr>
                        <a:t>Fall 2018 </a:t>
                      </a:r>
                      <a:endParaRPr b="1">
                        <a:solidFill>
                          <a:schemeClr val="lt1"/>
                        </a:solidFill>
                      </a:endParaRPr>
                    </a:p>
                    <a:p>
                      <a:pPr marL="0" lvl="0" indent="0" algn="ctr" rtl="0">
                        <a:spcBef>
                          <a:spcPts val="0"/>
                        </a:spcBef>
                        <a:spcAft>
                          <a:spcPts val="0"/>
                        </a:spcAft>
                        <a:buNone/>
                      </a:pPr>
                      <a:r>
                        <a:rPr lang="es" b="1">
                          <a:solidFill>
                            <a:schemeClr val="lt1"/>
                          </a:solidFill>
                        </a:rPr>
                        <a:t>Cohort </a:t>
                      </a:r>
                      <a:endParaRPr b="1">
                        <a:solidFill>
                          <a:schemeClr val="lt1"/>
                        </a:solidFill>
                      </a:endParaRPr>
                    </a:p>
                    <a:p>
                      <a:pPr marL="0" lvl="0" indent="0" algn="ctr" rtl="0">
                        <a:spcBef>
                          <a:spcPts val="0"/>
                        </a:spcBef>
                        <a:spcAft>
                          <a:spcPts val="0"/>
                        </a:spcAft>
                        <a:buNone/>
                      </a:pPr>
                      <a:r>
                        <a:rPr lang="es" b="1">
                          <a:solidFill>
                            <a:schemeClr val="lt1"/>
                          </a:solidFill>
                        </a:rPr>
                        <a:t>(94 FT; 20 PT)</a:t>
                      </a:r>
                      <a:endParaRPr b="1">
                        <a:solidFill>
                          <a:schemeClr val="lt1"/>
                        </a:solidFill>
                      </a:endParaRPr>
                    </a:p>
                  </a:txBody>
                  <a:tcPr marL="91425" marR="91425" marT="91425" marB="91425" anchor="ctr">
                    <a:solidFill>
                      <a:srgbClr val="3EC14F"/>
                    </a:solidFill>
                  </a:tcPr>
                </a:tc>
                <a:tc>
                  <a:txBody>
                    <a:bodyPr/>
                    <a:lstStyle/>
                    <a:p>
                      <a:pPr marL="0" lvl="0" indent="0" algn="ctr" rtl="0">
                        <a:spcBef>
                          <a:spcPts val="0"/>
                        </a:spcBef>
                        <a:spcAft>
                          <a:spcPts val="0"/>
                        </a:spcAft>
                        <a:buNone/>
                      </a:pPr>
                      <a:r>
                        <a:rPr lang="es" b="1">
                          <a:solidFill>
                            <a:schemeClr val="lt1"/>
                          </a:solidFill>
                        </a:rPr>
                        <a:t>Fall 2019 </a:t>
                      </a:r>
                      <a:endParaRPr b="1">
                        <a:solidFill>
                          <a:schemeClr val="lt1"/>
                        </a:solidFill>
                      </a:endParaRPr>
                    </a:p>
                    <a:p>
                      <a:pPr marL="0" lvl="0" indent="0" algn="ctr" rtl="0">
                        <a:spcBef>
                          <a:spcPts val="0"/>
                        </a:spcBef>
                        <a:spcAft>
                          <a:spcPts val="0"/>
                        </a:spcAft>
                        <a:buNone/>
                      </a:pPr>
                      <a:r>
                        <a:rPr lang="es" b="1">
                          <a:solidFill>
                            <a:schemeClr val="lt1"/>
                          </a:solidFill>
                        </a:rPr>
                        <a:t>Cohort </a:t>
                      </a:r>
                      <a:endParaRPr b="1">
                        <a:solidFill>
                          <a:schemeClr val="lt1"/>
                        </a:solidFill>
                      </a:endParaRPr>
                    </a:p>
                    <a:p>
                      <a:pPr marL="0" lvl="0" indent="0" algn="ctr" rtl="0">
                        <a:spcBef>
                          <a:spcPts val="0"/>
                        </a:spcBef>
                        <a:spcAft>
                          <a:spcPts val="0"/>
                        </a:spcAft>
                        <a:buNone/>
                      </a:pPr>
                      <a:r>
                        <a:rPr lang="es" b="1">
                          <a:solidFill>
                            <a:schemeClr val="lt1"/>
                          </a:solidFill>
                        </a:rPr>
                        <a:t>(105 FT; 34 PT)</a:t>
                      </a:r>
                      <a:endParaRPr b="1">
                        <a:solidFill>
                          <a:schemeClr val="lt1"/>
                        </a:solidFill>
                      </a:endParaRPr>
                    </a:p>
                  </a:txBody>
                  <a:tcPr marL="91425" marR="91425" marT="91425" marB="91425" anchor="ctr">
                    <a:solidFill>
                      <a:srgbClr val="3EC14F"/>
                    </a:solidFill>
                  </a:tcPr>
                </a:tc>
                <a:tc>
                  <a:txBody>
                    <a:bodyPr/>
                    <a:lstStyle/>
                    <a:p>
                      <a:pPr marL="0" lvl="0" indent="0" algn="ctr" rtl="0">
                        <a:spcBef>
                          <a:spcPts val="0"/>
                        </a:spcBef>
                        <a:spcAft>
                          <a:spcPts val="0"/>
                        </a:spcAft>
                        <a:buNone/>
                      </a:pPr>
                      <a:r>
                        <a:rPr lang="es" b="1">
                          <a:solidFill>
                            <a:schemeClr val="lt1"/>
                          </a:solidFill>
                        </a:rPr>
                        <a:t>Fall 2020 Cohort</a:t>
                      </a:r>
                      <a:endParaRPr b="1">
                        <a:solidFill>
                          <a:schemeClr val="lt1"/>
                        </a:solidFill>
                      </a:endParaRPr>
                    </a:p>
                    <a:p>
                      <a:pPr marL="0" lvl="0" indent="0" algn="ctr" rtl="0">
                        <a:spcBef>
                          <a:spcPts val="0"/>
                        </a:spcBef>
                        <a:spcAft>
                          <a:spcPts val="0"/>
                        </a:spcAft>
                        <a:buNone/>
                      </a:pPr>
                      <a:r>
                        <a:rPr lang="es" b="1">
                          <a:solidFill>
                            <a:schemeClr val="lt1"/>
                          </a:solidFill>
                        </a:rPr>
                        <a:t>GOAL</a:t>
                      </a:r>
                      <a:endParaRPr b="1">
                        <a:solidFill>
                          <a:schemeClr val="lt1"/>
                        </a:solidFill>
                      </a:endParaRPr>
                    </a:p>
                  </a:txBody>
                  <a:tcPr marL="91425" marR="91425" marT="91425" marB="91425" anchor="ctr">
                    <a:solidFill>
                      <a:srgbClr val="FFC800"/>
                    </a:solidFill>
                  </a:tcPr>
                </a:tc>
                <a:extLst>
                  <a:ext uri="{0D108BD9-81ED-4DB2-BD59-A6C34878D82A}">
                    <a16:rowId xmlns:a16="http://schemas.microsoft.com/office/drawing/2014/main" val="10000"/>
                  </a:ext>
                </a:extLst>
              </a:tr>
              <a:tr h="381000">
                <a:tc rowSpan="2">
                  <a:txBody>
                    <a:bodyPr/>
                    <a:lstStyle/>
                    <a:p>
                      <a:pPr marL="0" lvl="0" indent="0" algn="ctr" rtl="0">
                        <a:spcBef>
                          <a:spcPts val="0"/>
                        </a:spcBef>
                        <a:spcAft>
                          <a:spcPts val="0"/>
                        </a:spcAft>
                        <a:buNone/>
                      </a:pPr>
                      <a:r>
                        <a:rPr lang="es" b="1">
                          <a:solidFill>
                            <a:schemeClr val="dk1"/>
                          </a:solidFill>
                        </a:rPr>
                        <a:t>Completing an AA, AS, or AD-T within 3 years</a:t>
                      </a:r>
                      <a:endParaRPr b="1">
                        <a:solidFill>
                          <a:schemeClr val="dk1"/>
                        </a:solidFill>
                      </a:endParaRPr>
                    </a:p>
                  </a:txBody>
                  <a:tcPr marL="91425" marR="91425" marT="91425" marB="91425" anchor="ctr">
                    <a:lnR w="9525" cap="flat" cmpd="sng">
                      <a:solidFill>
                        <a:srgbClr val="9E9E9E"/>
                      </a:solidFill>
                      <a:prstDash val="solid"/>
                      <a:round/>
                      <a:headEnd type="none" w="sm" len="sm"/>
                      <a:tailEnd type="none" w="sm" len="sm"/>
                    </a:lnR>
                    <a:solidFill>
                      <a:srgbClr val="B6D7A8"/>
                    </a:solidFill>
                  </a:tcPr>
                </a:tc>
                <a:tc>
                  <a:txBody>
                    <a:bodyPr/>
                    <a:lstStyle/>
                    <a:p>
                      <a:pPr marL="0" lvl="0" indent="0" algn="r" rtl="0">
                        <a:spcBef>
                          <a:spcPts val="0"/>
                        </a:spcBef>
                        <a:spcAft>
                          <a:spcPts val="0"/>
                        </a:spcAft>
                        <a:buNone/>
                      </a:pPr>
                      <a:r>
                        <a:rPr lang="es" sz="1100"/>
                        <a:t>Full-time</a:t>
                      </a:r>
                      <a:endParaRPr sz="1100" b="1">
                        <a:solidFill>
                          <a:schemeClr val="lt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ADCDE"/>
                    </a:solidFill>
                  </a:tcPr>
                </a:tc>
                <a:tc>
                  <a:txBody>
                    <a:bodyPr/>
                    <a:lstStyle/>
                    <a:p>
                      <a:pPr marL="0" lvl="0" indent="0" algn="ctr" rtl="0">
                        <a:spcBef>
                          <a:spcPts val="0"/>
                        </a:spcBef>
                        <a:spcAft>
                          <a:spcPts val="0"/>
                        </a:spcAft>
                        <a:buNone/>
                      </a:pPr>
                      <a:r>
                        <a:rPr lang="es"/>
                        <a:t>18%</a:t>
                      </a:r>
                      <a:endParaRPr/>
                    </a:p>
                  </a:txBody>
                  <a:tcPr marL="91425" marR="91425" marT="91425" marB="91425" anchor="ctr">
                    <a:lnL w="9525" cap="flat" cmpd="sng">
                      <a:solidFill>
                        <a:srgbClr val="9E9E9E"/>
                      </a:solidFill>
                      <a:prstDash val="solid"/>
                      <a:round/>
                      <a:headEnd type="none" w="sm" len="sm"/>
                      <a:tailEnd type="none" w="sm" len="sm"/>
                    </a:lnL>
                    <a:solidFill>
                      <a:srgbClr val="DADCDE"/>
                    </a:solidFill>
                  </a:tcPr>
                </a:tc>
                <a:tc>
                  <a:txBody>
                    <a:bodyPr/>
                    <a:lstStyle/>
                    <a:p>
                      <a:pPr marL="0" lvl="0" indent="0" algn="ctr" rtl="0">
                        <a:spcBef>
                          <a:spcPts val="0"/>
                        </a:spcBef>
                        <a:spcAft>
                          <a:spcPts val="0"/>
                        </a:spcAft>
                        <a:buNone/>
                      </a:pPr>
                      <a:r>
                        <a:rPr lang="es"/>
                        <a:t>23%</a:t>
                      </a:r>
                      <a:endParaRPr/>
                    </a:p>
                  </a:txBody>
                  <a:tcPr marL="91425" marR="91425" marT="91425" marB="91425" anchor="ctr">
                    <a:solidFill>
                      <a:srgbClr val="DADCDE"/>
                    </a:solidFill>
                  </a:tcPr>
                </a:tc>
                <a:tc>
                  <a:txBody>
                    <a:bodyPr/>
                    <a:lstStyle/>
                    <a:p>
                      <a:pPr marL="0" lvl="0" indent="0" algn="ctr" rtl="0">
                        <a:spcBef>
                          <a:spcPts val="0"/>
                        </a:spcBef>
                        <a:spcAft>
                          <a:spcPts val="0"/>
                        </a:spcAft>
                        <a:buNone/>
                      </a:pPr>
                      <a:r>
                        <a:rPr lang="es"/>
                        <a:t>22%+</a:t>
                      </a:r>
                      <a:endParaRPr/>
                    </a:p>
                  </a:txBody>
                  <a:tcPr marL="91425" marR="91425" marT="91425" marB="91425" anchor="ctr">
                    <a:solidFill>
                      <a:srgbClr val="FFC800"/>
                    </a:solidFill>
                  </a:tcPr>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r" rtl="0">
                        <a:spcBef>
                          <a:spcPts val="0"/>
                        </a:spcBef>
                        <a:spcAft>
                          <a:spcPts val="0"/>
                        </a:spcAft>
                        <a:buNone/>
                      </a:pPr>
                      <a:r>
                        <a:rPr lang="es" sz="1100"/>
                        <a:t>Part-time (6-11.99 units)</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a:t>5%</a:t>
                      </a:r>
                      <a:endParaRPr/>
                    </a:p>
                  </a:txBody>
                  <a:tcPr marL="91425" marR="91425" marT="91425" marB="91425" anchor="ctr">
                    <a:lnL w="9525" cap="flat" cmpd="sng">
                      <a:solidFill>
                        <a:srgbClr val="9E9E9E"/>
                      </a:solidFill>
                      <a:prstDash val="solid"/>
                      <a:round/>
                      <a:headEnd type="none" w="sm" len="sm"/>
                      <a:tailEnd type="none" w="sm" len="sm"/>
                    </a:lnL>
                    <a:solidFill>
                      <a:schemeClr val="lt1"/>
                    </a:solidFill>
                  </a:tcPr>
                </a:tc>
                <a:tc>
                  <a:txBody>
                    <a:bodyPr/>
                    <a:lstStyle/>
                    <a:p>
                      <a:pPr marL="0" lvl="0" indent="0" algn="ctr" rtl="0">
                        <a:spcBef>
                          <a:spcPts val="0"/>
                        </a:spcBef>
                        <a:spcAft>
                          <a:spcPts val="0"/>
                        </a:spcAft>
                        <a:buNone/>
                      </a:pPr>
                      <a:r>
                        <a:rPr lang="es"/>
                        <a:t>0%</a:t>
                      </a: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s"/>
                        <a:t>9%</a:t>
                      </a:r>
                      <a:endParaRPr/>
                    </a:p>
                  </a:txBody>
                  <a:tcPr marL="91425" marR="91425" marT="91425" marB="91425" anchor="ctr">
                    <a:solidFill>
                      <a:srgbClr val="FFC800"/>
                    </a:solidFill>
                  </a:tcPr>
                </a:tc>
                <a:extLst>
                  <a:ext uri="{0D108BD9-81ED-4DB2-BD59-A6C34878D82A}">
                    <a16:rowId xmlns:a16="http://schemas.microsoft.com/office/drawing/2014/main" val="10002"/>
                  </a:ext>
                </a:extLst>
              </a:tr>
            </a:tbl>
          </a:graphicData>
        </a:graphic>
      </p:graphicFrame>
      <p:sp>
        <p:nvSpPr>
          <p:cNvPr id="437" name="Google Shape;437;p47"/>
          <p:cNvSpPr txBox="1"/>
          <p:nvPr/>
        </p:nvSpPr>
        <p:spPr>
          <a:xfrm>
            <a:off x="598825" y="4132825"/>
            <a:ext cx="4766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dk1"/>
                </a:solidFill>
                <a:latin typeface="Catamaran Light"/>
                <a:ea typeface="Catamaran Light"/>
                <a:cs typeface="Catamaran Light"/>
                <a:sym typeface="Catamaran Light"/>
              </a:rPr>
              <a:t>Source:  SAP Strategic Plan Metrics</a:t>
            </a:r>
            <a:endParaRPr sz="900">
              <a:solidFill>
                <a:schemeClr val="dk1"/>
              </a:solidFill>
              <a:latin typeface="Catamaran Light"/>
              <a:ea typeface="Catamaran Light"/>
              <a:cs typeface="Catamaran Light"/>
              <a:sym typeface="Catamaran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8"/>
          <p:cNvSpPr txBox="1">
            <a:spLocks noGrp="1"/>
          </p:cNvSpPr>
          <p:nvPr>
            <p:ph type="ctrTitle" idx="6"/>
          </p:nvPr>
        </p:nvSpPr>
        <p:spPr>
          <a:xfrm rot="5400000">
            <a:off x="5687625" y="2332700"/>
            <a:ext cx="43002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5200">
                <a:solidFill>
                  <a:srgbClr val="3EC14F"/>
                </a:solidFill>
              </a:rPr>
              <a:t>Sub-Metrics</a:t>
            </a:r>
            <a:endParaRPr sz="5200">
              <a:solidFill>
                <a:srgbClr val="3EC14F"/>
              </a:solidFill>
            </a:endParaRPr>
          </a:p>
          <a:p>
            <a:pPr marL="0" lvl="0" indent="0" algn="l" rtl="0">
              <a:spcBef>
                <a:spcPts val="0"/>
              </a:spcBef>
              <a:spcAft>
                <a:spcPts val="0"/>
              </a:spcAft>
              <a:buNone/>
            </a:pPr>
            <a:r>
              <a:rPr lang="es" sz="5200">
                <a:solidFill>
                  <a:srgbClr val="3EC14F"/>
                </a:solidFill>
              </a:rPr>
              <a:t>#5</a:t>
            </a:r>
            <a:endParaRPr sz="5200">
              <a:solidFill>
                <a:srgbClr val="3EC14F"/>
              </a:solidFill>
            </a:endParaRPr>
          </a:p>
          <a:p>
            <a:pPr marL="0" lvl="0" indent="0" algn="l" rtl="0">
              <a:spcBef>
                <a:spcPts val="0"/>
              </a:spcBef>
              <a:spcAft>
                <a:spcPts val="0"/>
              </a:spcAft>
              <a:buNone/>
            </a:pPr>
            <a:endParaRPr>
              <a:solidFill>
                <a:srgbClr val="3EC14F"/>
              </a:solidFill>
            </a:endParaRPr>
          </a:p>
        </p:txBody>
      </p:sp>
      <p:sp>
        <p:nvSpPr>
          <p:cNvPr id="443" name="Google Shape;443;p48"/>
          <p:cNvSpPr/>
          <p:nvPr/>
        </p:nvSpPr>
        <p:spPr>
          <a:xfrm>
            <a:off x="217500" y="267750"/>
            <a:ext cx="2819700" cy="512100"/>
          </a:xfrm>
          <a:prstGeom prst="rect">
            <a:avLst/>
          </a:prstGeom>
          <a:solidFill>
            <a:srgbClr val="3EC14F">
              <a:alpha val="49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8"/>
          <p:cNvSpPr txBox="1">
            <a:spLocks noGrp="1"/>
          </p:cNvSpPr>
          <p:nvPr>
            <p:ph type="subTitle" idx="2"/>
          </p:nvPr>
        </p:nvSpPr>
        <p:spPr>
          <a:xfrm>
            <a:off x="217475" y="640050"/>
            <a:ext cx="2479500" cy="22044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s" sz="1100">
                <a:highlight>
                  <a:srgbClr val="FFF2CC"/>
                </a:highlight>
              </a:rPr>
              <a:t>NDNU BA completion program offers culturally responsive counseling</a:t>
            </a:r>
            <a:r>
              <a:rPr lang="es" sz="1100"/>
              <a:t> and mentoring for Latinx students</a:t>
            </a:r>
            <a:endParaRPr sz="1100"/>
          </a:p>
          <a:p>
            <a:pPr marL="0" lvl="0" indent="0" algn="l" rtl="0">
              <a:lnSpc>
                <a:spcPct val="115000"/>
              </a:lnSpc>
              <a:spcBef>
                <a:spcPts val="1200"/>
              </a:spcBef>
              <a:spcAft>
                <a:spcPts val="0"/>
              </a:spcAft>
              <a:buNone/>
            </a:pPr>
            <a:r>
              <a:rPr lang="es" sz="1100"/>
              <a:t>ARC program in partnership with</a:t>
            </a:r>
            <a:r>
              <a:rPr lang="es" sz="1100">
                <a:highlight>
                  <a:srgbClr val="FFF2CC"/>
                </a:highlight>
              </a:rPr>
              <a:t> SFSU </a:t>
            </a:r>
            <a:r>
              <a:rPr lang="es" sz="1100"/>
              <a:t>also </a:t>
            </a:r>
            <a:r>
              <a:rPr lang="es" sz="1100">
                <a:highlight>
                  <a:srgbClr val="FFF2CC"/>
                </a:highlight>
              </a:rPr>
              <a:t>serves first-gen Latinx students.</a:t>
            </a:r>
            <a:endParaRPr sz="1100">
              <a:highlight>
                <a:srgbClr val="FFF2CC"/>
              </a:highlight>
            </a:endParaRPr>
          </a:p>
          <a:p>
            <a:pPr marL="0" lvl="0" indent="0" algn="l" rtl="0">
              <a:lnSpc>
                <a:spcPct val="115000"/>
              </a:lnSpc>
              <a:spcBef>
                <a:spcPts val="1200"/>
              </a:spcBef>
              <a:spcAft>
                <a:spcPts val="0"/>
              </a:spcAft>
              <a:buNone/>
            </a:pPr>
            <a:r>
              <a:rPr lang="es" sz="1100">
                <a:highlight>
                  <a:srgbClr val="FFF2CC"/>
                </a:highlight>
              </a:rPr>
              <a:t>Collaboration with Promise, TRIO, EOP through University Visits </a:t>
            </a:r>
            <a:r>
              <a:rPr lang="es" sz="1100"/>
              <a:t>Planning Group.</a:t>
            </a:r>
            <a:endParaRPr sz="1100"/>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1200"/>
              </a:spcAft>
              <a:buNone/>
            </a:pPr>
            <a:endParaRPr sz="1100"/>
          </a:p>
        </p:txBody>
      </p:sp>
      <p:sp>
        <p:nvSpPr>
          <p:cNvPr id="445" name="Google Shape;445;p48"/>
          <p:cNvSpPr txBox="1">
            <a:spLocks noGrp="1"/>
          </p:cNvSpPr>
          <p:nvPr>
            <p:ph type="ctrTitle" idx="3"/>
          </p:nvPr>
        </p:nvSpPr>
        <p:spPr>
          <a:xfrm>
            <a:off x="265953" y="331343"/>
            <a:ext cx="26193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Colts-U Transfer Center</a:t>
            </a:r>
            <a:endParaRPr>
              <a:solidFill>
                <a:schemeClr val="lt1"/>
              </a:solidFill>
            </a:endParaRPr>
          </a:p>
        </p:txBody>
      </p:sp>
      <p:pic>
        <p:nvPicPr>
          <p:cNvPr id="446" name="Google Shape;446;p48"/>
          <p:cNvPicPr preferRelativeResize="0"/>
          <p:nvPr/>
        </p:nvPicPr>
        <p:blipFill rotWithShape="1">
          <a:blip r:embed="rId3">
            <a:alphaModFix/>
          </a:blip>
          <a:srcRect l="13524" t="26546" r="63873" b="28420"/>
          <a:stretch/>
        </p:blipFill>
        <p:spPr>
          <a:xfrm>
            <a:off x="2523150" y="810001"/>
            <a:ext cx="514060" cy="512100"/>
          </a:xfrm>
          <a:prstGeom prst="rect">
            <a:avLst/>
          </a:prstGeom>
          <a:noFill/>
          <a:ln>
            <a:noFill/>
          </a:ln>
        </p:spPr>
      </p:pic>
      <p:sp>
        <p:nvSpPr>
          <p:cNvPr id="447" name="Google Shape;447;p48"/>
          <p:cNvSpPr txBox="1">
            <a:spLocks noGrp="1"/>
          </p:cNvSpPr>
          <p:nvPr>
            <p:ph type="subTitle" idx="1"/>
          </p:nvPr>
        </p:nvSpPr>
        <p:spPr>
          <a:xfrm flipH="1">
            <a:off x="3654525" y="579550"/>
            <a:ext cx="2527500" cy="23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00"/>
          </a:p>
          <a:p>
            <a:pPr marL="0" lvl="0" indent="0" algn="l" rtl="0">
              <a:spcBef>
                <a:spcPts val="0"/>
              </a:spcBef>
              <a:spcAft>
                <a:spcPts val="0"/>
              </a:spcAft>
              <a:buNone/>
            </a:pPr>
            <a:r>
              <a:rPr lang="es" sz="1200"/>
              <a:t>The Constituent Relationship Management (CRM) System can show in an integrated system of support for students for transfer. </a:t>
            </a:r>
            <a:endParaRPr sz="1200"/>
          </a:p>
          <a:p>
            <a:pPr marL="0" lvl="0" indent="0" algn="l" rtl="0">
              <a:spcBef>
                <a:spcPts val="0"/>
              </a:spcBef>
              <a:spcAft>
                <a:spcPts val="0"/>
              </a:spcAft>
              <a:buNone/>
            </a:pPr>
            <a:endParaRPr sz="700"/>
          </a:p>
          <a:p>
            <a:pPr marL="0" lvl="0" indent="0" algn="l" rtl="0">
              <a:spcBef>
                <a:spcPts val="0"/>
              </a:spcBef>
              <a:spcAft>
                <a:spcPts val="0"/>
              </a:spcAft>
              <a:buNone/>
            </a:pPr>
            <a:r>
              <a:rPr lang="es" sz="1200">
                <a:highlight>
                  <a:srgbClr val="FFF2CC"/>
                </a:highlight>
              </a:rPr>
              <a:t>Welcome Center team gets people through matriculation, and SEAP currently funds the Welcome Center.</a:t>
            </a:r>
            <a:endParaRPr sz="1200">
              <a:highlight>
                <a:srgbClr val="FFF2CC"/>
              </a:highlight>
            </a:endParaRPr>
          </a:p>
          <a:p>
            <a:pPr marL="0" lvl="0" indent="0" algn="l" rtl="0">
              <a:spcBef>
                <a:spcPts val="0"/>
              </a:spcBef>
              <a:spcAft>
                <a:spcPts val="0"/>
              </a:spcAft>
              <a:buNone/>
            </a:pPr>
            <a:endParaRPr sz="1100"/>
          </a:p>
        </p:txBody>
      </p:sp>
      <p:sp>
        <p:nvSpPr>
          <p:cNvPr id="448" name="Google Shape;448;p48"/>
          <p:cNvSpPr/>
          <p:nvPr/>
        </p:nvSpPr>
        <p:spPr>
          <a:xfrm flipH="1">
            <a:off x="3654603" y="267750"/>
            <a:ext cx="3336000" cy="512100"/>
          </a:xfrm>
          <a:prstGeom prst="rect">
            <a:avLst/>
          </a:prstGeom>
          <a:solidFill>
            <a:srgbClr val="3EC14F">
              <a:alpha val="49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8"/>
          <p:cNvSpPr txBox="1">
            <a:spLocks noGrp="1"/>
          </p:cNvSpPr>
          <p:nvPr>
            <p:ph type="ctrTitle"/>
          </p:nvPr>
        </p:nvSpPr>
        <p:spPr>
          <a:xfrm>
            <a:off x="3755925" y="331350"/>
            <a:ext cx="30606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Integrated Support</a:t>
            </a:r>
            <a:endParaRPr>
              <a:solidFill>
                <a:schemeClr val="lt1"/>
              </a:solidFill>
            </a:endParaRPr>
          </a:p>
        </p:txBody>
      </p:sp>
      <p:pic>
        <p:nvPicPr>
          <p:cNvPr id="450" name="Google Shape;450;p48"/>
          <p:cNvPicPr preferRelativeResize="0"/>
          <p:nvPr/>
        </p:nvPicPr>
        <p:blipFill rotWithShape="1">
          <a:blip r:embed="rId3">
            <a:alphaModFix/>
          </a:blip>
          <a:srcRect l="13524" t="26546" r="63873" b="28420"/>
          <a:stretch/>
        </p:blipFill>
        <p:spPr>
          <a:xfrm>
            <a:off x="6537723" y="2991714"/>
            <a:ext cx="514050" cy="512120"/>
          </a:xfrm>
          <a:prstGeom prst="rect">
            <a:avLst/>
          </a:prstGeom>
          <a:noFill/>
          <a:ln>
            <a:noFill/>
          </a:ln>
        </p:spPr>
      </p:pic>
      <p:sp>
        <p:nvSpPr>
          <p:cNvPr id="451" name="Google Shape;451;p48"/>
          <p:cNvSpPr/>
          <p:nvPr/>
        </p:nvSpPr>
        <p:spPr>
          <a:xfrm flipH="1">
            <a:off x="217475" y="2783975"/>
            <a:ext cx="2819700" cy="512100"/>
          </a:xfrm>
          <a:prstGeom prst="rect">
            <a:avLst/>
          </a:prstGeom>
          <a:solidFill>
            <a:srgbClr val="3EC14F">
              <a:alpha val="49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8"/>
          <p:cNvSpPr txBox="1">
            <a:spLocks noGrp="1"/>
          </p:cNvSpPr>
          <p:nvPr>
            <p:ph type="ctrTitle"/>
          </p:nvPr>
        </p:nvSpPr>
        <p:spPr>
          <a:xfrm>
            <a:off x="217500" y="2847575"/>
            <a:ext cx="27162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Expanding Key Programs</a:t>
            </a:r>
            <a:endParaRPr>
              <a:solidFill>
                <a:schemeClr val="lt1"/>
              </a:solidFill>
            </a:endParaRPr>
          </a:p>
        </p:txBody>
      </p:sp>
      <p:sp>
        <p:nvSpPr>
          <p:cNvPr id="453" name="Google Shape;453;p48"/>
          <p:cNvSpPr txBox="1">
            <a:spLocks noGrp="1"/>
          </p:cNvSpPr>
          <p:nvPr>
            <p:ph type="subTitle" idx="2"/>
          </p:nvPr>
        </p:nvSpPr>
        <p:spPr>
          <a:xfrm>
            <a:off x="217500" y="3156275"/>
            <a:ext cx="2233500" cy="11124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s" sz="1100"/>
              <a:t>Expansion of EOPS and Promise, including </a:t>
            </a:r>
            <a:r>
              <a:rPr lang="es" sz="1100">
                <a:highlight>
                  <a:srgbClr val="FFF2CC"/>
                </a:highlight>
              </a:rPr>
              <a:t>financial literacy workshops.</a:t>
            </a:r>
            <a:endParaRPr sz="1100">
              <a:highlight>
                <a:srgbClr val="FFF2CC"/>
              </a:highlight>
            </a:endParaRPr>
          </a:p>
          <a:p>
            <a:pPr marL="0" lvl="0" indent="0" algn="l" rtl="0">
              <a:lnSpc>
                <a:spcPct val="115000"/>
              </a:lnSpc>
              <a:spcBef>
                <a:spcPts val="1200"/>
              </a:spcBef>
              <a:spcAft>
                <a:spcPts val="1200"/>
              </a:spcAft>
              <a:buNone/>
            </a:pPr>
            <a:r>
              <a:rPr lang="es" sz="1200">
                <a:solidFill>
                  <a:schemeClr val="dk1"/>
                </a:solidFill>
              </a:rPr>
              <a:t>When </a:t>
            </a:r>
            <a:r>
              <a:rPr lang="es" sz="1200">
                <a:solidFill>
                  <a:schemeClr val="dk1"/>
                </a:solidFill>
                <a:highlight>
                  <a:srgbClr val="FFF2CC"/>
                </a:highlight>
              </a:rPr>
              <a:t>SB893</a:t>
            </a:r>
            <a:r>
              <a:rPr lang="es" sz="1200">
                <a:solidFill>
                  <a:schemeClr val="dk1"/>
                </a:solidFill>
              </a:rPr>
              <a:t> started in Spring 2023, it only paid for tuition and fees. Now, it has </a:t>
            </a:r>
            <a:r>
              <a:rPr lang="es" sz="1200">
                <a:solidFill>
                  <a:schemeClr val="dk1"/>
                </a:solidFill>
                <a:highlight>
                  <a:srgbClr val="FFF2CC"/>
                </a:highlight>
              </a:rPr>
              <a:t>expanded to additional resources.</a:t>
            </a:r>
            <a:endParaRPr>
              <a:highlight>
                <a:srgbClr val="FFF2CC"/>
              </a:highlight>
            </a:endParaRPr>
          </a:p>
        </p:txBody>
      </p:sp>
      <p:pic>
        <p:nvPicPr>
          <p:cNvPr id="454" name="Google Shape;454;p48"/>
          <p:cNvPicPr preferRelativeResize="0"/>
          <p:nvPr/>
        </p:nvPicPr>
        <p:blipFill rotWithShape="1">
          <a:blip r:embed="rId3">
            <a:alphaModFix/>
          </a:blip>
          <a:srcRect l="13524" t="26546" r="63873" b="28420"/>
          <a:stretch/>
        </p:blipFill>
        <p:spPr>
          <a:xfrm>
            <a:off x="2566700" y="3359201"/>
            <a:ext cx="514060" cy="512100"/>
          </a:xfrm>
          <a:prstGeom prst="rect">
            <a:avLst/>
          </a:prstGeom>
          <a:noFill/>
          <a:ln>
            <a:noFill/>
          </a:ln>
        </p:spPr>
      </p:pic>
      <p:sp>
        <p:nvSpPr>
          <p:cNvPr id="455" name="Google Shape;455;p48"/>
          <p:cNvSpPr txBox="1">
            <a:spLocks noGrp="1"/>
          </p:cNvSpPr>
          <p:nvPr>
            <p:ph type="subTitle" idx="2"/>
          </p:nvPr>
        </p:nvSpPr>
        <p:spPr>
          <a:xfrm>
            <a:off x="3679725" y="2940175"/>
            <a:ext cx="3015900" cy="1112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150">
                <a:highlight>
                  <a:srgbClr val="FFF2CC"/>
                </a:highlight>
              </a:rPr>
              <a:t>Speaker Series Interest Areas support Latine narratives.</a:t>
            </a:r>
            <a:endParaRPr sz="1150">
              <a:highlight>
                <a:srgbClr val="FFF2CC"/>
              </a:highlight>
            </a:endParaRPr>
          </a:p>
          <a:p>
            <a:pPr marL="0" lvl="0" indent="0" algn="l" rtl="0">
              <a:lnSpc>
                <a:spcPct val="115000"/>
              </a:lnSpc>
              <a:spcBef>
                <a:spcPts val="0"/>
              </a:spcBef>
              <a:spcAft>
                <a:spcPts val="0"/>
              </a:spcAft>
              <a:buNone/>
            </a:pPr>
            <a:endParaRPr sz="650"/>
          </a:p>
          <a:p>
            <a:pPr marL="0" lvl="0" indent="0" algn="l" rtl="0">
              <a:lnSpc>
                <a:spcPct val="115000"/>
              </a:lnSpc>
              <a:spcBef>
                <a:spcPts val="0"/>
              </a:spcBef>
              <a:spcAft>
                <a:spcPts val="0"/>
              </a:spcAft>
              <a:buNone/>
            </a:pPr>
            <a:r>
              <a:rPr lang="es" sz="1150"/>
              <a:t>Transfer Center developed new Service Area Outcome to include Latine narratives in transfer workshops and campus visits. Cultural Center and DHSI grant working together to create </a:t>
            </a:r>
            <a:r>
              <a:rPr lang="es" sz="1150">
                <a:highlight>
                  <a:srgbClr val="FFF2CC"/>
                </a:highlight>
              </a:rPr>
              <a:t>culturally responsive workshops and activities</a:t>
            </a:r>
            <a:r>
              <a:rPr lang="es" sz="1150"/>
              <a:t>.</a:t>
            </a:r>
            <a:endParaRPr sz="1150"/>
          </a:p>
          <a:p>
            <a:pPr marL="0" lvl="0" indent="0" algn="l" rtl="0">
              <a:lnSpc>
                <a:spcPct val="115000"/>
              </a:lnSpc>
              <a:spcBef>
                <a:spcPts val="0"/>
              </a:spcBef>
              <a:spcAft>
                <a:spcPts val="0"/>
              </a:spcAft>
              <a:buNone/>
            </a:pPr>
            <a:endParaRPr sz="450"/>
          </a:p>
          <a:p>
            <a:pPr marL="0" lvl="0" indent="0" algn="l" rtl="0">
              <a:lnSpc>
                <a:spcPct val="115000"/>
              </a:lnSpc>
              <a:spcBef>
                <a:spcPts val="0"/>
              </a:spcBef>
              <a:spcAft>
                <a:spcPts val="0"/>
              </a:spcAft>
              <a:buNone/>
            </a:pPr>
            <a:r>
              <a:rPr lang="es" sz="1150">
                <a:highlight>
                  <a:srgbClr val="FFF2CC"/>
                </a:highlight>
              </a:rPr>
              <a:t>Puente flex day training</a:t>
            </a:r>
            <a:r>
              <a:rPr lang="es" sz="1150"/>
              <a:t> sessions for faculty, staff, and student leaders. </a:t>
            </a:r>
            <a:endParaRPr sz="1150"/>
          </a:p>
        </p:txBody>
      </p:sp>
      <p:sp>
        <p:nvSpPr>
          <p:cNvPr id="456" name="Google Shape;456;p48"/>
          <p:cNvSpPr/>
          <p:nvPr/>
        </p:nvSpPr>
        <p:spPr>
          <a:xfrm flipH="1">
            <a:off x="3679728" y="2402975"/>
            <a:ext cx="3336000" cy="512100"/>
          </a:xfrm>
          <a:prstGeom prst="rect">
            <a:avLst/>
          </a:prstGeom>
          <a:solidFill>
            <a:srgbClr val="3EC14F">
              <a:alpha val="49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8"/>
          <p:cNvSpPr txBox="1">
            <a:spLocks noGrp="1"/>
          </p:cNvSpPr>
          <p:nvPr>
            <p:ph type="ctrTitle"/>
          </p:nvPr>
        </p:nvSpPr>
        <p:spPr>
          <a:xfrm>
            <a:off x="3672025" y="2466575"/>
            <a:ext cx="33360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Race Conscious Programming</a:t>
            </a:r>
            <a:endParaRPr>
              <a:solidFill>
                <a:schemeClr val="lt1"/>
              </a:solidFill>
            </a:endParaRPr>
          </a:p>
        </p:txBody>
      </p:sp>
      <p:pic>
        <p:nvPicPr>
          <p:cNvPr id="458" name="Google Shape;458;p48"/>
          <p:cNvPicPr preferRelativeResize="0"/>
          <p:nvPr/>
        </p:nvPicPr>
        <p:blipFill rotWithShape="1">
          <a:blip r:embed="rId3">
            <a:alphaModFix/>
          </a:blip>
          <a:srcRect l="13524" t="26546" r="63873" b="28420"/>
          <a:stretch/>
        </p:blipFill>
        <p:spPr>
          <a:xfrm>
            <a:off x="6275401" y="810000"/>
            <a:ext cx="639600" cy="6372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par>
                                <p:cTn id="8" presetID="10" presetClass="entr" presetSubtype="0" fill="hold" nodeType="withEffect">
                                  <p:stCondLst>
                                    <p:cond delay="0"/>
                                  </p:stCondLst>
                                  <p:childTnLst>
                                    <p:set>
                                      <p:cBhvr>
                                        <p:cTn id="9" dur="1" fill="hold">
                                          <p:stCondLst>
                                            <p:cond delay="0"/>
                                          </p:stCondLst>
                                        </p:cTn>
                                        <p:tgtEl>
                                          <p:spTgt spid="444"/>
                                        </p:tgtEl>
                                        <p:attrNameLst>
                                          <p:attrName>style.visibility</p:attrName>
                                        </p:attrNameLst>
                                      </p:cBhvr>
                                      <p:to>
                                        <p:strVal val="visible"/>
                                      </p:to>
                                    </p:set>
                                    <p:animEffect transition="in" filter="fade">
                                      <p:cBhvr>
                                        <p:cTn id="10" dur="1000"/>
                                        <p:tgtEl>
                                          <p:spTgt spid="444"/>
                                        </p:tgtEl>
                                      </p:cBhvr>
                                    </p:animEffect>
                                  </p:childTnLst>
                                </p:cTn>
                              </p:par>
                              <p:par>
                                <p:cTn id="11" presetID="10" presetClass="entr" presetSubtype="0" fill="hold" nodeType="withEffect">
                                  <p:stCondLst>
                                    <p:cond delay="0"/>
                                  </p:stCondLst>
                                  <p:childTnLst>
                                    <p:set>
                                      <p:cBhvr>
                                        <p:cTn id="12" dur="1" fill="hold">
                                          <p:stCondLst>
                                            <p:cond delay="0"/>
                                          </p:stCondLst>
                                        </p:cTn>
                                        <p:tgtEl>
                                          <p:spTgt spid="445"/>
                                        </p:tgtEl>
                                        <p:attrNameLst>
                                          <p:attrName>style.visibility</p:attrName>
                                        </p:attrNameLst>
                                      </p:cBhvr>
                                      <p:to>
                                        <p:strVal val="visible"/>
                                      </p:to>
                                    </p:set>
                                    <p:animEffect transition="in" filter="fade">
                                      <p:cBhvr>
                                        <p:cTn id="13" dur="1000"/>
                                        <p:tgtEl>
                                          <p:spTgt spid="445"/>
                                        </p:tgtEl>
                                      </p:cBhvr>
                                    </p:animEffect>
                                  </p:childTnLst>
                                </p:cTn>
                              </p:par>
                              <p:par>
                                <p:cTn id="14" presetID="10" presetClass="entr" presetSubtype="0" fill="hold" nodeType="withEffect">
                                  <p:stCondLst>
                                    <p:cond delay="0"/>
                                  </p:stCondLst>
                                  <p:childTnLst>
                                    <p:set>
                                      <p:cBhvr>
                                        <p:cTn id="15" dur="1" fill="hold">
                                          <p:stCondLst>
                                            <p:cond delay="0"/>
                                          </p:stCondLst>
                                        </p:cTn>
                                        <p:tgtEl>
                                          <p:spTgt spid="446"/>
                                        </p:tgtEl>
                                        <p:attrNameLst>
                                          <p:attrName>style.visibility</p:attrName>
                                        </p:attrNameLst>
                                      </p:cBhvr>
                                      <p:to>
                                        <p:strVal val="visible"/>
                                      </p:to>
                                    </p:set>
                                    <p:animEffect transition="in" filter="fade">
                                      <p:cBhvr>
                                        <p:cTn id="16" dur="1000"/>
                                        <p:tgtEl>
                                          <p:spTgt spid="4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7"/>
                                        </p:tgtEl>
                                        <p:attrNameLst>
                                          <p:attrName>style.visibility</p:attrName>
                                        </p:attrNameLst>
                                      </p:cBhvr>
                                      <p:to>
                                        <p:strVal val="visible"/>
                                      </p:to>
                                    </p:set>
                                    <p:animEffect transition="in" filter="fade">
                                      <p:cBhvr>
                                        <p:cTn id="21" dur="1000"/>
                                        <p:tgtEl>
                                          <p:spTgt spid="447"/>
                                        </p:tgtEl>
                                      </p:cBhvr>
                                    </p:animEffect>
                                  </p:childTnLst>
                                </p:cTn>
                              </p:par>
                              <p:par>
                                <p:cTn id="22" presetID="10" presetClass="entr" presetSubtype="0" fill="hold" nodeType="withEffect">
                                  <p:stCondLst>
                                    <p:cond delay="0"/>
                                  </p:stCondLst>
                                  <p:childTnLst>
                                    <p:set>
                                      <p:cBhvr>
                                        <p:cTn id="23" dur="1" fill="hold">
                                          <p:stCondLst>
                                            <p:cond delay="0"/>
                                          </p:stCondLst>
                                        </p:cTn>
                                        <p:tgtEl>
                                          <p:spTgt spid="448"/>
                                        </p:tgtEl>
                                        <p:attrNameLst>
                                          <p:attrName>style.visibility</p:attrName>
                                        </p:attrNameLst>
                                      </p:cBhvr>
                                      <p:to>
                                        <p:strVal val="visible"/>
                                      </p:to>
                                    </p:set>
                                    <p:animEffect transition="in" filter="fade">
                                      <p:cBhvr>
                                        <p:cTn id="24" dur="1000"/>
                                        <p:tgtEl>
                                          <p:spTgt spid="448"/>
                                        </p:tgtEl>
                                      </p:cBhvr>
                                    </p:animEffect>
                                  </p:childTnLst>
                                </p:cTn>
                              </p:par>
                              <p:par>
                                <p:cTn id="25" presetID="10" presetClass="entr" presetSubtype="0" fill="hold" nodeType="withEffect">
                                  <p:stCondLst>
                                    <p:cond delay="0"/>
                                  </p:stCondLst>
                                  <p:childTnLst>
                                    <p:set>
                                      <p:cBhvr>
                                        <p:cTn id="26" dur="1" fill="hold">
                                          <p:stCondLst>
                                            <p:cond delay="0"/>
                                          </p:stCondLst>
                                        </p:cTn>
                                        <p:tgtEl>
                                          <p:spTgt spid="449"/>
                                        </p:tgtEl>
                                        <p:attrNameLst>
                                          <p:attrName>style.visibility</p:attrName>
                                        </p:attrNameLst>
                                      </p:cBhvr>
                                      <p:to>
                                        <p:strVal val="visible"/>
                                      </p:to>
                                    </p:set>
                                    <p:animEffect transition="in" filter="fade">
                                      <p:cBhvr>
                                        <p:cTn id="27" dur="1000"/>
                                        <p:tgtEl>
                                          <p:spTgt spid="449"/>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1000"/>
                                        <p:tgtEl>
                                          <p:spTgt spid="45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1"/>
                                        </p:tgtEl>
                                        <p:attrNameLst>
                                          <p:attrName>style.visibility</p:attrName>
                                        </p:attrNameLst>
                                      </p:cBhvr>
                                      <p:to>
                                        <p:strVal val="visible"/>
                                      </p:to>
                                    </p:set>
                                    <p:animEffect transition="in" filter="fade">
                                      <p:cBhvr>
                                        <p:cTn id="35" dur="1000"/>
                                        <p:tgtEl>
                                          <p:spTgt spid="451"/>
                                        </p:tgtEl>
                                      </p:cBhvr>
                                    </p:animEffect>
                                  </p:childTnLst>
                                </p:cTn>
                              </p:par>
                              <p:par>
                                <p:cTn id="36" presetID="10" presetClass="entr" presetSubtype="0" fill="hold" nodeType="withEffect">
                                  <p:stCondLst>
                                    <p:cond delay="0"/>
                                  </p:stCondLst>
                                  <p:childTnLst>
                                    <p:set>
                                      <p:cBhvr>
                                        <p:cTn id="37" dur="1" fill="hold">
                                          <p:stCondLst>
                                            <p:cond delay="0"/>
                                          </p:stCondLst>
                                        </p:cTn>
                                        <p:tgtEl>
                                          <p:spTgt spid="452"/>
                                        </p:tgtEl>
                                        <p:attrNameLst>
                                          <p:attrName>style.visibility</p:attrName>
                                        </p:attrNameLst>
                                      </p:cBhvr>
                                      <p:to>
                                        <p:strVal val="visible"/>
                                      </p:to>
                                    </p:set>
                                    <p:animEffect transition="in" filter="fade">
                                      <p:cBhvr>
                                        <p:cTn id="38" dur="1000"/>
                                        <p:tgtEl>
                                          <p:spTgt spid="452"/>
                                        </p:tgtEl>
                                      </p:cBhvr>
                                    </p:animEffect>
                                  </p:childTnLst>
                                </p:cTn>
                              </p:par>
                              <p:par>
                                <p:cTn id="39" presetID="10" presetClass="entr" presetSubtype="0" fill="hold" nodeType="withEffect">
                                  <p:stCondLst>
                                    <p:cond delay="0"/>
                                  </p:stCondLst>
                                  <p:childTnLst>
                                    <p:set>
                                      <p:cBhvr>
                                        <p:cTn id="40" dur="1" fill="hold">
                                          <p:stCondLst>
                                            <p:cond delay="0"/>
                                          </p:stCondLst>
                                        </p:cTn>
                                        <p:tgtEl>
                                          <p:spTgt spid="453"/>
                                        </p:tgtEl>
                                        <p:attrNameLst>
                                          <p:attrName>style.visibility</p:attrName>
                                        </p:attrNameLst>
                                      </p:cBhvr>
                                      <p:to>
                                        <p:strVal val="visible"/>
                                      </p:to>
                                    </p:set>
                                    <p:animEffect transition="in" filter="fade">
                                      <p:cBhvr>
                                        <p:cTn id="41" dur="1000"/>
                                        <p:tgtEl>
                                          <p:spTgt spid="453"/>
                                        </p:tgtEl>
                                      </p:cBhvr>
                                    </p:animEffect>
                                  </p:childTnLst>
                                </p:cTn>
                              </p:par>
                              <p:par>
                                <p:cTn id="42" presetID="10" presetClass="entr" presetSubtype="0" fill="hold" nodeType="withEffect">
                                  <p:stCondLst>
                                    <p:cond delay="0"/>
                                  </p:stCondLst>
                                  <p:childTnLst>
                                    <p:set>
                                      <p:cBhvr>
                                        <p:cTn id="43" dur="1" fill="hold">
                                          <p:stCondLst>
                                            <p:cond delay="0"/>
                                          </p:stCondLst>
                                        </p:cTn>
                                        <p:tgtEl>
                                          <p:spTgt spid="454"/>
                                        </p:tgtEl>
                                        <p:attrNameLst>
                                          <p:attrName>style.visibility</p:attrName>
                                        </p:attrNameLst>
                                      </p:cBhvr>
                                      <p:to>
                                        <p:strVal val="visible"/>
                                      </p:to>
                                    </p:set>
                                    <p:animEffect transition="in" filter="fade">
                                      <p:cBhvr>
                                        <p:cTn id="44" dur="1000"/>
                                        <p:tgtEl>
                                          <p:spTgt spid="45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50"/>
                                        </p:tgtEl>
                                        <p:attrNameLst>
                                          <p:attrName>style.visibility</p:attrName>
                                        </p:attrNameLst>
                                      </p:cBhvr>
                                      <p:to>
                                        <p:strVal val="visible"/>
                                      </p:to>
                                    </p:set>
                                    <p:animEffect transition="in" filter="fade">
                                      <p:cBhvr>
                                        <p:cTn id="49" dur="1000"/>
                                        <p:tgtEl>
                                          <p:spTgt spid="450"/>
                                        </p:tgtEl>
                                      </p:cBhvr>
                                    </p:animEffect>
                                  </p:childTnLst>
                                </p:cTn>
                              </p:par>
                              <p:par>
                                <p:cTn id="50" presetID="10" presetClass="entr" presetSubtype="0" fill="hold" nodeType="withEffect">
                                  <p:stCondLst>
                                    <p:cond delay="0"/>
                                  </p:stCondLst>
                                  <p:childTnLst>
                                    <p:set>
                                      <p:cBhvr>
                                        <p:cTn id="51" dur="1" fill="hold">
                                          <p:stCondLst>
                                            <p:cond delay="0"/>
                                          </p:stCondLst>
                                        </p:cTn>
                                        <p:tgtEl>
                                          <p:spTgt spid="455"/>
                                        </p:tgtEl>
                                        <p:attrNameLst>
                                          <p:attrName>style.visibility</p:attrName>
                                        </p:attrNameLst>
                                      </p:cBhvr>
                                      <p:to>
                                        <p:strVal val="visible"/>
                                      </p:to>
                                    </p:set>
                                    <p:animEffect transition="in" filter="fade">
                                      <p:cBhvr>
                                        <p:cTn id="52" dur="1000"/>
                                        <p:tgtEl>
                                          <p:spTgt spid="455"/>
                                        </p:tgtEl>
                                      </p:cBhvr>
                                    </p:animEffect>
                                  </p:childTnLst>
                                </p:cTn>
                              </p:par>
                              <p:par>
                                <p:cTn id="53" presetID="10" presetClass="entr" presetSubtype="0" fill="hold" nodeType="withEffect">
                                  <p:stCondLst>
                                    <p:cond delay="0"/>
                                  </p:stCondLst>
                                  <p:childTnLst>
                                    <p:set>
                                      <p:cBhvr>
                                        <p:cTn id="54" dur="1" fill="hold">
                                          <p:stCondLst>
                                            <p:cond delay="0"/>
                                          </p:stCondLst>
                                        </p:cTn>
                                        <p:tgtEl>
                                          <p:spTgt spid="456"/>
                                        </p:tgtEl>
                                        <p:attrNameLst>
                                          <p:attrName>style.visibility</p:attrName>
                                        </p:attrNameLst>
                                      </p:cBhvr>
                                      <p:to>
                                        <p:strVal val="visible"/>
                                      </p:to>
                                    </p:set>
                                    <p:animEffect transition="in" filter="fade">
                                      <p:cBhvr>
                                        <p:cTn id="55" dur="1000"/>
                                        <p:tgtEl>
                                          <p:spTgt spid="456"/>
                                        </p:tgtEl>
                                      </p:cBhvr>
                                    </p:animEffect>
                                  </p:childTnLst>
                                </p:cTn>
                              </p:par>
                              <p:par>
                                <p:cTn id="56" presetID="10" presetClass="entr" presetSubtype="0" fill="hold" nodeType="withEffect">
                                  <p:stCondLst>
                                    <p:cond delay="0"/>
                                  </p:stCondLst>
                                  <p:childTnLst>
                                    <p:set>
                                      <p:cBhvr>
                                        <p:cTn id="57" dur="1" fill="hold">
                                          <p:stCondLst>
                                            <p:cond delay="0"/>
                                          </p:stCondLst>
                                        </p:cTn>
                                        <p:tgtEl>
                                          <p:spTgt spid="457"/>
                                        </p:tgtEl>
                                        <p:attrNameLst>
                                          <p:attrName>style.visibility</p:attrName>
                                        </p:attrNameLst>
                                      </p:cBhvr>
                                      <p:to>
                                        <p:strVal val="visible"/>
                                      </p:to>
                                    </p:set>
                                    <p:animEffect transition="in" filter="fade">
                                      <p:cBhvr>
                                        <p:cTn id="58" dur="1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9"/>
          <p:cNvSpPr txBox="1">
            <a:spLocks noGrp="1"/>
          </p:cNvSpPr>
          <p:nvPr>
            <p:ph type="title"/>
          </p:nvPr>
        </p:nvSpPr>
        <p:spPr>
          <a:xfrm>
            <a:off x="1149150" y="367825"/>
            <a:ext cx="6852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500">
                <a:solidFill>
                  <a:srgbClr val="3EC14F"/>
                </a:solidFill>
              </a:rPr>
              <a:t>How are we continuing this work?</a:t>
            </a:r>
            <a:endParaRPr sz="4500">
              <a:solidFill>
                <a:srgbClr val="3EC14F"/>
              </a:solidFill>
            </a:endParaRPr>
          </a:p>
          <a:p>
            <a:pPr marL="0" lvl="0" indent="0" algn="ctr" rtl="0">
              <a:spcBef>
                <a:spcPts val="0"/>
              </a:spcBef>
              <a:spcAft>
                <a:spcPts val="0"/>
              </a:spcAft>
              <a:buNone/>
            </a:pPr>
            <a:endParaRPr sz="4500">
              <a:solidFill>
                <a:srgbClr val="3EC14F"/>
              </a:solidFill>
            </a:endParaRPr>
          </a:p>
          <a:p>
            <a:pPr marL="0" lvl="0" indent="0" algn="ctr" rtl="0">
              <a:spcBef>
                <a:spcPts val="0"/>
              </a:spcBef>
              <a:spcAft>
                <a:spcPts val="0"/>
              </a:spcAft>
              <a:buNone/>
            </a:pPr>
            <a:endParaRPr sz="2000" b="0">
              <a:solidFill>
                <a:srgbClr val="3EC14F"/>
              </a:solidFill>
            </a:endParaRPr>
          </a:p>
        </p:txBody>
      </p:sp>
      <p:sp>
        <p:nvSpPr>
          <p:cNvPr id="464" name="Google Shape;464;p49"/>
          <p:cNvSpPr/>
          <p:nvPr/>
        </p:nvSpPr>
        <p:spPr>
          <a:xfrm rot="-5400000">
            <a:off x="4046850" y="39150"/>
            <a:ext cx="1057500" cy="9151200"/>
          </a:xfrm>
          <a:prstGeom prst="rect">
            <a:avLst/>
          </a:prstGeom>
          <a:gradFill>
            <a:gsLst>
              <a:gs pos="0">
                <a:srgbClr val="DCECD5"/>
              </a:gs>
              <a:gs pos="100000">
                <a:srgbClr val="92BC8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5" name="Google Shape;465;p49"/>
          <p:cNvPicPr preferRelativeResize="0"/>
          <p:nvPr/>
        </p:nvPicPr>
        <p:blipFill rotWithShape="1">
          <a:blip r:embed="rId3">
            <a:alphaModFix/>
          </a:blip>
          <a:srcRect t="33211" r="37690" b="11426"/>
          <a:stretch/>
        </p:blipFill>
        <p:spPr>
          <a:xfrm>
            <a:off x="3006375" y="3404875"/>
            <a:ext cx="3138451" cy="1568576"/>
          </a:xfrm>
          <a:prstGeom prst="rect">
            <a:avLst/>
          </a:prstGeom>
          <a:noFill/>
          <a:ln>
            <a:noFill/>
          </a:ln>
        </p:spPr>
      </p:pic>
      <p:pic>
        <p:nvPicPr>
          <p:cNvPr id="466" name="Google Shape;466;p49"/>
          <p:cNvPicPr preferRelativeResize="0"/>
          <p:nvPr/>
        </p:nvPicPr>
        <p:blipFill rotWithShape="1">
          <a:blip r:embed="rId3">
            <a:alphaModFix/>
          </a:blip>
          <a:srcRect l="1135" t="35746" r="37480" b="54144"/>
          <a:stretch/>
        </p:blipFill>
        <p:spPr>
          <a:xfrm>
            <a:off x="369100" y="2223500"/>
            <a:ext cx="8404301" cy="778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0"/>
          <p:cNvSpPr txBox="1">
            <a:spLocks noGrp="1"/>
          </p:cNvSpPr>
          <p:nvPr>
            <p:ph type="title"/>
          </p:nvPr>
        </p:nvSpPr>
        <p:spPr>
          <a:xfrm>
            <a:off x="2840175" y="1382650"/>
            <a:ext cx="329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500">
                <a:solidFill>
                  <a:srgbClr val="3EC14F"/>
                </a:solidFill>
              </a:rPr>
              <a:t>Q&amp;A</a:t>
            </a:r>
            <a:endParaRPr>
              <a:solidFill>
                <a:srgbClr val="3EC14F"/>
              </a:solidFill>
            </a:endParaRPr>
          </a:p>
        </p:txBody>
      </p:sp>
      <p:sp>
        <p:nvSpPr>
          <p:cNvPr id="472" name="Google Shape;472;p50"/>
          <p:cNvSpPr/>
          <p:nvPr/>
        </p:nvSpPr>
        <p:spPr>
          <a:xfrm rot="-5400000">
            <a:off x="4046850" y="39150"/>
            <a:ext cx="1057500" cy="9151200"/>
          </a:xfrm>
          <a:prstGeom prst="rect">
            <a:avLst/>
          </a:prstGeom>
          <a:gradFill>
            <a:gsLst>
              <a:gs pos="0">
                <a:srgbClr val="DCECD5"/>
              </a:gs>
              <a:gs pos="100000">
                <a:srgbClr val="92BC8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6"/>
        <p:cNvGrpSpPr/>
        <p:nvPr/>
      </p:nvGrpSpPr>
      <p:grpSpPr>
        <a:xfrm>
          <a:off x="0" y="0"/>
          <a:ext cx="0" cy="0"/>
          <a:chOff x="0" y="0"/>
          <a:chExt cx="0" cy="0"/>
        </a:xfrm>
      </p:grpSpPr>
      <p:sp>
        <p:nvSpPr>
          <p:cNvPr id="137" name="Google Shape;137;p24"/>
          <p:cNvSpPr/>
          <p:nvPr/>
        </p:nvSpPr>
        <p:spPr>
          <a:xfrm rot="-5400000" flipH="1">
            <a:off x="594800" y="-594750"/>
            <a:ext cx="20355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4"/>
          <p:cNvSpPr txBox="1">
            <a:spLocks noGrp="1"/>
          </p:cNvSpPr>
          <p:nvPr>
            <p:ph type="ctrTitle"/>
          </p:nvPr>
        </p:nvSpPr>
        <p:spPr>
          <a:xfrm>
            <a:off x="189475" y="2998950"/>
            <a:ext cx="8808000" cy="21231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s" sz="2450">
                <a:solidFill>
                  <a:schemeClr val="accent1"/>
                </a:solidFill>
                <a:highlight>
                  <a:srgbClr val="FFFFFF"/>
                </a:highlight>
                <a:latin typeface="Arial"/>
                <a:ea typeface="Arial"/>
                <a:cs typeface="Arial"/>
                <a:sym typeface="Arial"/>
              </a:rPr>
              <a:t>ALL OF US support student equity and achievement!</a:t>
            </a:r>
            <a:endParaRPr sz="2450">
              <a:solidFill>
                <a:schemeClr val="accent1"/>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850">
              <a:solidFill>
                <a:srgbClr val="555555"/>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s" sz="1250">
                <a:solidFill>
                  <a:srgbClr val="555555"/>
                </a:solidFill>
                <a:highlight>
                  <a:srgbClr val="FFFFFF"/>
                </a:highlight>
                <a:latin typeface="Arial"/>
                <a:ea typeface="Arial"/>
                <a:cs typeface="Arial"/>
                <a:sym typeface="Arial"/>
              </a:rPr>
              <a:t>Our Roles</a:t>
            </a:r>
            <a:endParaRPr sz="1250">
              <a:solidFill>
                <a:srgbClr val="555555"/>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s" sz="1250" b="0">
                <a:solidFill>
                  <a:srgbClr val="555555"/>
                </a:solidFill>
                <a:highlight>
                  <a:schemeClr val="lt1"/>
                </a:highlight>
                <a:latin typeface="Arial"/>
                <a:ea typeface="Arial"/>
                <a:cs typeface="Arial"/>
                <a:sym typeface="Arial"/>
              </a:rPr>
              <a:t>The following metrics and actions were written by a planning group of VPSS, Deans of Counseling, ASLT and PRIE, and ACES leadership, based on college feedback through participatory governance, submitted to and approved by the state.</a:t>
            </a:r>
            <a:endParaRPr sz="1250" b="0">
              <a:solidFill>
                <a:srgbClr val="555555"/>
              </a:solidFill>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550" b="0">
              <a:solidFill>
                <a:srgbClr val="555555"/>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s" sz="1250" b="0">
                <a:solidFill>
                  <a:srgbClr val="555555"/>
                </a:solidFill>
                <a:highlight>
                  <a:srgbClr val="FFFFFF"/>
                </a:highlight>
                <a:latin typeface="Arial"/>
                <a:ea typeface="Arial"/>
                <a:cs typeface="Arial"/>
                <a:sym typeface="Arial"/>
              </a:rPr>
              <a:t>Our current Director of Equity and Faculty Equity Coordinator lead the reporting out to the college and state. </a:t>
            </a:r>
            <a:endParaRPr sz="1250" b="0">
              <a:solidFill>
                <a:srgbClr val="555555"/>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s" sz="1250" b="0">
                <a:solidFill>
                  <a:srgbClr val="555555"/>
                </a:solidFill>
                <a:highlight>
                  <a:srgbClr val="FFFFFF"/>
                </a:highlight>
                <a:latin typeface="Arial"/>
                <a:ea typeface="Arial"/>
                <a:cs typeface="Arial"/>
                <a:sym typeface="Arial"/>
              </a:rPr>
              <a:t>We reached out to many of you on the status of the following goals.</a:t>
            </a:r>
            <a:endParaRPr sz="1250" b="0">
              <a:solidFill>
                <a:srgbClr val="555555"/>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250">
              <a:solidFill>
                <a:srgbClr val="555555"/>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s" sz="1250">
                <a:solidFill>
                  <a:srgbClr val="555555"/>
                </a:solidFill>
                <a:highlight>
                  <a:srgbClr val="FFFFFF"/>
                </a:highlight>
                <a:latin typeface="Arial"/>
                <a:ea typeface="Arial"/>
                <a:cs typeface="Arial"/>
                <a:sym typeface="Arial"/>
              </a:rPr>
              <a:t>Full Data Packet</a:t>
            </a:r>
            <a:endParaRPr sz="1250">
              <a:solidFill>
                <a:srgbClr val="555555"/>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s" sz="1250" b="0">
                <a:solidFill>
                  <a:srgbClr val="555555"/>
                </a:solidFill>
                <a:highlight>
                  <a:srgbClr val="FFFFFF"/>
                </a:highlight>
                <a:latin typeface="Arial"/>
                <a:ea typeface="Arial"/>
                <a:cs typeface="Arial"/>
                <a:sym typeface="Arial"/>
              </a:rPr>
              <a:t>This has the latest data pull–and the college is waiting for this term to end to get more data. </a:t>
            </a:r>
            <a:endParaRPr sz="1250" b="0">
              <a:solidFill>
                <a:srgbClr val="555555"/>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s" sz="1250" b="0" i="1">
                <a:solidFill>
                  <a:srgbClr val="555555"/>
                </a:solidFill>
                <a:highlight>
                  <a:srgbClr val="FFFFFF"/>
                </a:highlight>
                <a:latin typeface="Arial"/>
                <a:ea typeface="Arial"/>
                <a:cs typeface="Arial"/>
                <a:sym typeface="Arial"/>
              </a:rPr>
              <a:t>(We need to also document this progress for accreditation.)</a:t>
            </a:r>
            <a:endParaRPr sz="1250" b="0" i="1">
              <a:solidFill>
                <a:srgbClr val="555555"/>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250">
              <a:solidFill>
                <a:srgbClr val="555555"/>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s" sz="1250">
                <a:solidFill>
                  <a:srgbClr val="555555"/>
                </a:solidFill>
                <a:highlight>
                  <a:srgbClr val="FFFFFF"/>
                </a:highlight>
                <a:latin typeface="Arial"/>
                <a:ea typeface="Arial"/>
                <a:cs typeface="Arial"/>
                <a:sym typeface="Arial"/>
              </a:rPr>
              <a:t>If we have more to add–please kindly let us know.</a:t>
            </a:r>
            <a:endParaRPr sz="1250">
              <a:solidFill>
                <a:srgbClr val="555555"/>
              </a:solidFill>
              <a:highlight>
                <a:srgbClr val="FFFFFF"/>
              </a:highlight>
              <a:latin typeface="Arial"/>
              <a:ea typeface="Arial"/>
              <a:cs typeface="Arial"/>
              <a:sym typeface="Arial"/>
            </a:endParaRPr>
          </a:p>
        </p:txBody>
      </p:sp>
      <p:sp>
        <p:nvSpPr>
          <p:cNvPr id="139" name="Google Shape;139;p24"/>
          <p:cNvSpPr txBox="1"/>
          <p:nvPr/>
        </p:nvSpPr>
        <p:spPr>
          <a:xfrm>
            <a:off x="188875" y="365825"/>
            <a:ext cx="2866200" cy="69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4000" b="1">
                <a:solidFill>
                  <a:srgbClr val="FFC800"/>
                </a:solidFill>
                <a:latin typeface="Catamaran"/>
                <a:ea typeface="Catamaran"/>
                <a:cs typeface="Catamaran"/>
                <a:sym typeface="Catamaran"/>
              </a:rPr>
              <a:t>Who “does”</a:t>
            </a:r>
            <a:endParaRPr sz="4000" b="1">
              <a:solidFill>
                <a:srgbClr val="FFC800"/>
              </a:solidFill>
              <a:latin typeface="Catamaran"/>
              <a:ea typeface="Catamaran"/>
              <a:cs typeface="Catamaran"/>
              <a:sym typeface="Catamaran"/>
            </a:endParaRPr>
          </a:p>
          <a:p>
            <a:pPr marL="0" lvl="0" indent="0" algn="l" rtl="0">
              <a:spcBef>
                <a:spcPts val="0"/>
              </a:spcBef>
              <a:spcAft>
                <a:spcPts val="0"/>
              </a:spcAft>
              <a:buNone/>
            </a:pPr>
            <a:r>
              <a:rPr lang="es" sz="4000" b="1">
                <a:solidFill>
                  <a:srgbClr val="FFC800"/>
                </a:solidFill>
                <a:latin typeface="Catamaran"/>
                <a:ea typeface="Catamaran"/>
                <a:cs typeface="Catamaran"/>
                <a:sym typeface="Catamaran"/>
              </a:rPr>
              <a:t>SEAP?</a:t>
            </a:r>
            <a:endParaRPr sz="4000" b="1">
              <a:solidFill>
                <a:srgbClr val="FFC800"/>
              </a:solidFill>
              <a:latin typeface="Catamaran"/>
              <a:ea typeface="Catamaran"/>
              <a:cs typeface="Catamaran"/>
              <a:sym typeface="Catamaran"/>
            </a:endParaRPr>
          </a:p>
        </p:txBody>
      </p:sp>
      <p:pic>
        <p:nvPicPr>
          <p:cNvPr id="140" name="Google Shape;140;p24"/>
          <p:cNvPicPr preferRelativeResize="0"/>
          <p:nvPr/>
        </p:nvPicPr>
        <p:blipFill rotWithShape="1">
          <a:blip r:embed="rId3">
            <a:alphaModFix/>
          </a:blip>
          <a:srcRect t="19154" b="28311"/>
          <a:stretch/>
        </p:blipFill>
        <p:spPr>
          <a:xfrm>
            <a:off x="3195950" y="-8325"/>
            <a:ext cx="5918950" cy="2035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4"/>
        <p:cNvGrpSpPr/>
        <p:nvPr/>
      </p:nvGrpSpPr>
      <p:grpSpPr>
        <a:xfrm>
          <a:off x="0" y="0"/>
          <a:ext cx="0" cy="0"/>
          <a:chOff x="0" y="0"/>
          <a:chExt cx="0" cy="0"/>
        </a:xfrm>
      </p:grpSpPr>
      <p:sp>
        <p:nvSpPr>
          <p:cNvPr id="145" name="Google Shape;145;p25"/>
          <p:cNvSpPr/>
          <p:nvPr/>
        </p:nvSpPr>
        <p:spPr>
          <a:xfrm rot="-5400000" flipH="1">
            <a:off x="-95785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5"/>
          <p:cNvSpPr txBox="1">
            <a:spLocks noGrp="1"/>
          </p:cNvSpPr>
          <p:nvPr>
            <p:ph type="title" idx="8"/>
          </p:nvPr>
        </p:nvSpPr>
        <p:spPr>
          <a:xfrm>
            <a:off x="2023007" y="2358300"/>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03</a:t>
            </a:r>
            <a:endParaRPr>
              <a:solidFill>
                <a:schemeClr val="lt1"/>
              </a:solidFill>
            </a:endParaRPr>
          </a:p>
        </p:txBody>
      </p:sp>
      <p:sp>
        <p:nvSpPr>
          <p:cNvPr id="147" name="Google Shape;147;p25"/>
          <p:cNvSpPr txBox="1">
            <a:spLocks noGrp="1"/>
          </p:cNvSpPr>
          <p:nvPr>
            <p:ph type="ctrTitle"/>
          </p:nvPr>
        </p:nvSpPr>
        <p:spPr>
          <a:xfrm>
            <a:off x="3400900" y="281900"/>
            <a:ext cx="5336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r>
              <a:rPr lang="es" sz="2000">
                <a:solidFill>
                  <a:srgbClr val="FF9900"/>
                </a:solidFill>
                <a:latin typeface="Arial"/>
                <a:ea typeface="Arial"/>
                <a:cs typeface="Arial"/>
                <a:sym typeface="Arial"/>
              </a:rPr>
              <a:t>Successful Enrollment for Black Students</a:t>
            </a:r>
            <a:endParaRPr sz="2100">
              <a:solidFill>
                <a:srgbClr val="FF9900"/>
              </a:solidFill>
            </a:endParaRPr>
          </a:p>
        </p:txBody>
      </p:sp>
      <p:sp>
        <p:nvSpPr>
          <p:cNvPr id="148" name="Google Shape;148;p25"/>
          <p:cNvSpPr txBox="1">
            <a:spLocks noGrp="1"/>
          </p:cNvSpPr>
          <p:nvPr>
            <p:ph type="title" idx="2"/>
          </p:nvPr>
        </p:nvSpPr>
        <p:spPr>
          <a:xfrm>
            <a:off x="2043857" y="281913"/>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01</a:t>
            </a:r>
            <a:endParaRPr>
              <a:solidFill>
                <a:schemeClr val="lt1"/>
              </a:solidFill>
            </a:endParaRPr>
          </a:p>
        </p:txBody>
      </p:sp>
      <p:sp>
        <p:nvSpPr>
          <p:cNvPr id="149" name="Google Shape;149;p25"/>
          <p:cNvSpPr txBox="1">
            <a:spLocks noGrp="1"/>
          </p:cNvSpPr>
          <p:nvPr>
            <p:ph type="title" idx="5"/>
          </p:nvPr>
        </p:nvSpPr>
        <p:spPr>
          <a:xfrm>
            <a:off x="2043857" y="1258313"/>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02</a:t>
            </a:r>
            <a:endParaRPr>
              <a:solidFill>
                <a:schemeClr val="lt1"/>
              </a:solidFill>
            </a:endParaRPr>
          </a:p>
        </p:txBody>
      </p:sp>
      <p:sp>
        <p:nvSpPr>
          <p:cNvPr id="150" name="Google Shape;150;p25"/>
          <p:cNvSpPr txBox="1">
            <a:spLocks noGrp="1"/>
          </p:cNvSpPr>
          <p:nvPr>
            <p:ph type="title" idx="15"/>
          </p:nvPr>
        </p:nvSpPr>
        <p:spPr>
          <a:xfrm>
            <a:off x="2023007" y="3332638"/>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04</a:t>
            </a:r>
            <a:endParaRPr>
              <a:solidFill>
                <a:schemeClr val="lt1"/>
              </a:solidFill>
            </a:endParaRPr>
          </a:p>
        </p:txBody>
      </p:sp>
      <p:sp>
        <p:nvSpPr>
          <p:cNvPr id="151" name="Google Shape;151;p25"/>
          <p:cNvSpPr txBox="1">
            <a:spLocks noGrp="1"/>
          </p:cNvSpPr>
          <p:nvPr>
            <p:ph type="title" idx="18"/>
          </p:nvPr>
        </p:nvSpPr>
        <p:spPr>
          <a:xfrm>
            <a:off x="2043857" y="4306988"/>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05</a:t>
            </a:r>
            <a:endParaRPr>
              <a:solidFill>
                <a:schemeClr val="lt1"/>
              </a:solidFill>
            </a:endParaRPr>
          </a:p>
        </p:txBody>
      </p:sp>
      <p:sp>
        <p:nvSpPr>
          <p:cNvPr id="152" name="Google Shape;152;p25"/>
          <p:cNvSpPr txBox="1"/>
          <p:nvPr/>
        </p:nvSpPr>
        <p:spPr>
          <a:xfrm>
            <a:off x="188875" y="823025"/>
            <a:ext cx="2316600" cy="69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4000" b="1">
                <a:solidFill>
                  <a:srgbClr val="FFC800"/>
                </a:solidFill>
                <a:latin typeface="Catamaran"/>
                <a:ea typeface="Catamaran"/>
                <a:cs typeface="Catamaran"/>
                <a:sym typeface="Catamaran"/>
              </a:rPr>
              <a:t>Cañada Equity</a:t>
            </a:r>
            <a:endParaRPr sz="4000" b="1">
              <a:solidFill>
                <a:srgbClr val="FFC800"/>
              </a:solidFill>
              <a:latin typeface="Catamaran"/>
              <a:ea typeface="Catamaran"/>
              <a:cs typeface="Catamaran"/>
              <a:sym typeface="Catamaran"/>
            </a:endParaRPr>
          </a:p>
          <a:p>
            <a:pPr marL="0" lvl="0" indent="0" algn="l" rtl="0">
              <a:spcBef>
                <a:spcPts val="0"/>
              </a:spcBef>
              <a:spcAft>
                <a:spcPts val="0"/>
              </a:spcAft>
              <a:buNone/>
            </a:pPr>
            <a:r>
              <a:rPr lang="es" sz="4000" b="1">
                <a:solidFill>
                  <a:srgbClr val="FFC800"/>
                </a:solidFill>
                <a:latin typeface="Catamaran"/>
                <a:ea typeface="Catamaran"/>
                <a:cs typeface="Catamaran"/>
                <a:sym typeface="Catamaran"/>
              </a:rPr>
              <a:t>Goals</a:t>
            </a:r>
            <a:endParaRPr sz="4000" b="1">
              <a:solidFill>
                <a:srgbClr val="FFC800"/>
              </a:solidFill>
              <a:latin typeface="Catamaran"/>
              <a:ea typeface="Catamaran"/>
              <a:cs typeface="Catamaran"/>
              <a:sym typeface="Catamaran"/>
            </a:endParaRPr>
          </a:p>
        </p:txBody>
      </p:sp>
      <p:sp>
        <p:nvSpPr>
          <p:cNvPr id="153" name="Google Shape;153;p25"/>
          <p:cNvSpPr txBox="1">
            <a:spLocks noGrp="1"/>
          </p:cNvSpPr>
          <p:nvPr>
            <p:ph type="ctrTitle"/>
          </p:nvPr>
        </p:nvSpPr>
        <p:spPr>
          <a:xfrm>
            <a:off x="3400900" y="1418688"/>
            <a:ext cx="5438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r>
              <a:rPr lang="es" sz="2000">
                <a:solidFill>
                  <a:schemeClr val="accent4"/>
                </a:solidFill>
                <a:latin typeface="Arial"/>
                <a:ea typeface="Arial"/>
                <a:cs typeface="Arial"/>
                <a:sym typeface="Arial"/>
              </a:rPr>
              <a:t>Complete Transfer-Level Math &amp; English for Latine Students</a:t>
            </a:r>
            <a:endParaRPr sz="2100">
              <a:solidFill>
                <a:schemeClr val="accent4"/>
              </a:solidFill>
            </a:endParaRPr>
          </a:p>
        </p:txBody>
      </p:sp>
      <p:sp>
        <p:nvSpPr>
          <p:cNvPr id="154" name="Google Shape;154;p25"/>
          <p:cNvSpPr txBox="1">
            <a:spLocks noGrp="1"/>
          </p:cNvSpPr>
          <p:nvPr>
            <p:ph type="ctrTitle"/>
          </p:nvPr>
        </p:nvSpPr>
        <p:spPr>
          <a:xfrm>
            <a:off x="3400900" y="2555475"/>
            <a:ext cx="5438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r>
              <a:rPr lang="es" sz="2000">
                <a:solidFill>
                  <a:srgbClr val="E06666"/>
                </a:solidFill>
                <a:latin typeface="Arial"/>
                <a:ea typeface="Arial"/>
                <a:cs typeface="Arial"/>
                <a:sym typeface="Arial"/>
              </a:rPr>
              <a:t>Persist from First Primary Term to Secondary Term for Filipine Students</a:t>
            </a:r>
            <a:endParaRPr sz="2100">
              <a:solidFill>
                <a:srgbClr val="E06666"/>
              </a:solidFill>
            </a:endParaRPr>
          </a:p>
        </p:txBody>
      </p:sp>
      <p:sp>
        <p:nvSpPr>
          <p:cNvPr id="155" name="Google Shape;155;p25"/>
          <p:cNvSpPr txBox="1">
            <a:spLocks noGrp="1"/>
          </p:cNvSpPr>
          <p:nvPr>
            <p:ph type="ctrTitle"/>
          </p:nvPr>
        </p:nvSpPr>
        <p:spPr>
          <a:xfrm>
            <a:off x="3400900" y="3524888"/>
            <a:ext cx="5438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r>
              <a:rPr lang="es" sz="2000">
                <a:solidFill>
                  <a:srgbClr val="8E7CC3"/>
                </a:solidFill>
                <a:latin typeface="Arial"/>
                <a:ea typeface="Arial"/>
                <a:cs typeface="Arial"/>
                <a:sym typeface="Arial"/>
              </a:rPr>
              <a:t>Increased Transfer Rates for Latine Students </a:t>
            </a:r>
            <a:endParaRPr sz="2000">
              <a:solidFill>
                <a:srgbClr val="8E7CC3"/>
              </a:solidFill>
              <a:latin typeface="Arial"/>
              <a:ea typeface="Arial"/>
              <a:cs typeface="Arial"/>
              <a:sym typeface="Arial"/>
            </a:endParaRPr>
          </a:p>
        </p:txBody>
      </p:sp>
      <p:sp>
        <p:nvSpPr>
          <p:cNvPr id="156" name="Google Shape;156;p25"/>
          <p:cNvSpPr txBox="1">
            <a:spLocks noGrp="1"/>
          </p:cNvSpPr>
          <p:nvPr>
            <p:ph type="ctrTitle"/>
          </p:nvPr>
        </p:nvSpPr>
        <p:spPr>
          <a:xfrm>
            <a:off x="3400900" y="4306988"/>
            <a:ext cx="5438400" cy="5778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s" sz="2000">
                <a:solidFill>
                  <a:srgbClr val="3EC14F"/>
                </a:solidFill>
                <a:latin typeface="Arial"/>
                <a:ea typeface="Arial"/>
                <a:cs typeface="Arial"/>
                <a:sym typeface="Arial"/>
              </a:rPr>
              <a:t>Complete a Degree for Latino Males</a:t>
            </a:r>
            <a:endParaRPr sz="2000">
              <a:solidFill>
                <a:srgbClr val="3EC14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pic>
        <p:nvPicPr>
          <p:cNvPr id="161" name="Google Shape;161;p26"/>
          <p:cNvPicPr preferRelativeResize="0"/>
          <p:nvPr/>
        </p:nvPicPr>
        <p:blipFill rotWithShape="1">
          <a:blip r:embed="rId3">
            <a:alphaModFix/>
          </a:blip>
          <a:srcRect r="12219"/>
          <a:stretch/>
        </p:blipFill>
        <p:spPr>
          <a:xfrm>
            <a:off x="5361550" y="-100662"/>
            <a:ext cx="3689900" cy="5638225"/>
          </a:xfrm>
          <a:prstGeom prst="rect">
            <a:avLst/>
          </a:prstGeom>
          <a:noFill/>
          <a:ln>
            <a:noFill/>
          </a:ln>
        </p:spPr>
      </p:pic>
      <p:sp>
        <p:nvSpPr>
          <p:cNvPr id="162" name="Google Shape;162;p26"/>
          <p:cNvSpPr/>
          <p:nvPr/>
        </p:nvSpPr>
        <p:spPr>
          <a:xfrm rot="5400000">
            <a:off x="1428875" y="205200"/>
            <a:ext cx="3358800" cy="5026500"/>
          </a:xfrm>
          <a:prstGeom prst="rect">
            <a:avLst/>
          </a:prstGeom>
          <a:solidFill>
            <a:srgbClr val="FF9900">
              <a:alpha val="6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6"/>
          <p:cNvSpPr txBox="1">
            <a:spLocks noGrp="1"/>
          </p:cNvSpPr>
          <p:nvPr>
            <p:ph type="ctrTitle"/>
          </p:nvPr>
        </p:nvSpPr>
        <p:spPr>
          <a:xfrm>
            <a:off x="985475" y="3689550"/>
            <a:ext cx="2607300" cy="78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900">
                <a:solidFill>
                  <a:schemeClr val="lt1"/>
                </a:solidFill>
              </a:rPr>
              <a:t>Metric #1</a:t>
            </a:r>
            <a:endParaRPr sz="3900">
              <a:solidFill>
                <a:schemeClr val="lt1"/>
              </a:solidFill>
            </a:endParaRPr>
          </a:p>
          <a:p>
            <a:pPr marL="0" lvl="0" indent="0" algn="l" rtl="0">
              <a:lnSpc>
                <a:spcPct val="115000"/>
              </a:lnSpc>
              <a:spcBef>
                <a:spcPts val="0"/>
              </a:spcBef>
              <a:spcAft>
                <a:spcPts val="0"/>
              </a:spcAft>
              <a:buNone/>
            </a:pPr>
            <a:r>
              <a:rPr lang="es" sz="2900">
                <a:solidFill>
                  <a:schemeClr val="lt1"/>
                </a:solidFill>
                <a:latin typeface="Arial"/>
                <a:ea typeface="Arial"/>
                <a:cs typeface="Arial"/>
                <a:sym typeface="Arial"/>
              </a:rPr>
              <a:t>Black Students SuccessfullyEnroll</a:t>
            </a:r>
            <a:endParaRPr sz="3000">
              <a:solidFill>
                <a:schemeClr val="lt1"/>
              </a:solidFill>
            </a:endParaRPr>
          </a:p>
          <a:p>
            <a:pPr marL="0" lvl="0" indent="0" algn="l" rtl="0">
              <a:spcBef>
                <a:spcPts val="0"/>
              </a:spcBef>
              <a:spcAft>
                <a:spcPts val="0"/>
              </a:spcAft>
              <a:buNone/>
            </a:pPr>
            <a:endParaRPr sz="30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Google Shape;168;p27"/>
          <p:cNvSpPr/>
          <p:nvPr/>
        </p:nvSpPr>
        <p:spPr>
          <a:xfrm rot="5400000">
            <a:off x="3212975" y="152625"/>
            <a:ext cx="3818700" cy="4647900"/>
          </a:xfrm>
          <a:prstGeom prst="rect">
            <a:avLst/>
          </a:prstGeom>
          <a:solidFill>
            <a:srgbClr val="FF9900">
              <a:alpha val="6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7"/>
          <p:cNvSpPr txBox="1">
            <a:spLocks noGrp="1"/>
          </p:cNvSpPr>
          <p:nvPr>
            <p:ph type="ctrTitle"/>
          </p:nvPr>
        </p:nvSpPr>
        <p:spPr>
          <a:xfrm>
            <a:off x="3250398" y="4129725"/>
            <a:ext cx="4262400" cy="71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100">
                <a:solidFill>
                  <a:schemeClr val="lt1"/>
                </a:solidFill>
                <a:latin typeface="Arial"/>
                <a:ea typeface="Arial"/>
                <a:cs typeface="Arial"/>
                <a:sym typeface="Arial"/>
              </a:rPr>
              <a:t>Increase percentage of Black students who enroll in Cañada </a:t>
            </a:r>
            <a:r>
              <a:rPr lang="es" sz="3100" u="sng">
                <a:solidFill>
                  <a:schemeClr val="lt1"/>
                </a:solidFill>
                <a:latin typeface="Arial"/>
                <a:ea typeface="Arial"/>
                <a:cs typeface="Arial"/>
                <a:sym typeface="Arial"/>
              </a:rPr>
              <a:t>by 5 percentage points</a:t>
            </a:r>
            <a:r>
              <a:rPr lang="es" sz="3100">
                <a:solidFill>
                  <a:schemeClr val="lt1"/>
                </a:solidFill>
                <a:latin typeface="Arial"/>
                <a:ea typeface="Arial"/>
                <a:cs typeface="Arial"/>
                <a:sym typeface="Arial"/>
              </a:rPr>
              <a:t> each year.</a:t>
            </a:r>
            <a:endParaRPr sz="3100">
              <a:solidFill>
                <a:schemeClr val="lt1"/>
              </a:solidFill>
              <a:latin typeface="Arial"/>
              <a:ea typeface="Arial"/>
              <a:cs typeface="Arial"/>
              <a:sym typeface="Arial"/>
            </a:endParaRPr>
          </a:p>
          <a:p>
            <a:pPr marL="0" lvl="0" indent="0" algn="l" rtl="0">
              <a:spcBef>
                <a:spcPts val="0"/>
              </a:spcBef>
              <a:spcAft>
                <a:spcPts val="0"/>
              </a:spcAft>
              <a:buNone/>
            </a:pPr>
            <a:endParaRPr sz="3100">
              <a:solidFill>
                <a:schemeClr val="lt1"/>
              </a:solidFill>
              <a:latin typeface="Arial"/>
              <a:ea typeface="Arial"/>
              <a:cs typeface="Arial"/>
              <a:sym typeface="Arial"/>
            </a:endParaRPr>
          </a:p>
          <a:p>
            <a:pPr marL="0" lvl="0" indent="0" algn="l" rtl="0">
              <a:spcBef>
                <a:spcPts val="0"/>
              </a:spcBef>
              <a:spcAft>
                <a:spcPts val="0"/>
              </a:spcAft>
              <a:buNone/>
            </a:pPr>
            <a:endParaRPr sz="3800">
              <a:solidFill>
                <a:schemeClr val="lt1"/>
              </a:solidFill>
            </a:endParaRPr>
          </a:p>
        </p:txBody>
      </p:sp>
      <p:sp>
        <p:nvSpPr>
          <p:cNvPr id="170" name="Google Shape;170;p27"/>
          <p:cNvSpPr txBox="1">
            <a:spLocks noGrp="1"/>
          </p:cNvSpPr>
          <p:nvPr>
            <p:ph type="ctrTitle" idx="4294967295"/>
          </p:nvPr>
        </p:nvSpPr>
        <p:spPr>
          <a:xfrm rot="5400000">
            <a:off x="6139925" y="2221500"/>
            <a:ext cx="4300200" cy="70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5200">
                <a:solidFill>
                  <a:srgbClr val="FF9900"/>
                </a:solidFill>
              </a:rPr>
              <a:t>In 3 Years…</a:t>
            </a:r>
            <a:endParaRPr sz="5200">
              <a:solidFill>
                <a:srgbClr val="FF9900"/>
              </a:solidFill>
            </a:endParaRPr>
          </a:p>
          <a:p>
            <a:pPr marL="0" lvl="0" indent="0" algn="l" rtl="0">
              <a:spcBef>
                <a:spcPts val="0"/>
              </a:spcBef>
              <a:spcAft>
                <a:spcPts val="0"/>
              </a:spcAft>
              <a:buNone/>
            </a:pPr>
            <a:endParaRPr/>
          </a:p>
        </p:txBody>
      </p:sp>
      <p:pic>
        <p:nvPicPr>
          <p:cNvPr id="171" name="Google Shape;171;p27"/>
          <p:cNvPicPr preferRelativeResize="0"/>
          <p:nvPr/>
        </p:nvPicPr>
        <p:blipFill rotWithShape="1">
          <a:blip r:embed="rId3">
            <a:alphaModFix/>
          </a:blip>
          <a:srcRect t="3823" b="1542"/>
          <a:stretch/>
        </p:blipFill>
        <p:spPr>
          <a:xfrm>
            <a:off x="304800" y="567225"/>
            <a:ext cx="2493574" cy="3818700"/>
          </a:xfrm>
          <a:prstGeom prst="rect">
            <a:avLst/>
          </a:prstGeom>
          <a:noFill/>
          <a:ln>
            <a:noFill/>
          </a:ln>
        </p:spPr>
      </p:pic>
      <p:sp>
        <p:nvSpPr>
          <p:cNvPr id="172" name="Google Shape;172;p27"/>
          <p:cNvSpPr/>
          <p:nvPr/>
        </p:nvSpPr>
        <p:spPr>
          <a:xfrm>
            <a:off x="6540725" y="3771075"/>
            <a:ext cx="1057500" cy="1043700"/>
          </a:xfrm>
          <a:prstGeom prst="ellipse">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Light"/>
              <a:ea typeface="Catamaran Light"/>
              <a:cs typeface="Catamaran Light"/>
              <a:sym typeface="Catamaran Light"/>
            </a:endParaRPr>
          </a:p>
        </p:txBody>
      </p:sp>
      <p:pic>
        <p:nvPicPr>
          <p:cNvPr id="173" name="Google Shape;173;p27"/>
          <p:cNvPicPr preferRelativeResize="0"/>
          <p:nvPr/>
        </p:nvPicPr>
        <p:blipFill rotWithShape="1">
          <a:blip r:embed="rId4">
            <a:alphaModFix/>
          </a:blip>
          <a:srcRect l="68953" t="32615" r="19262" b="42182"/>
          <a:stretch/>
        </p:blipFill>
        <p:spPr>
          <a:xfrm>
            <a:off x="6844938" y="3867850"/>
            <a:ext cx="449075" cy="480200"/>
          </a:xfrm>
          <a:prstGeom prst="rect">
            <a:avLst/>
          </a:prstGeom>
          <a:noFill/>
          <a:ln>
            <a:noFill/>
          </a:ln>
        </p:spPr>
      </p:pic>
      <p:sp>
        <p:nvSpPr>
          <p:cNvPr id="174" name="Google Shape;174;p27"/>
          <p:cNvSpPr txBox="1"/>
          <p:nvPr/>
        </p:nvSpPr>
        <p:spPr>
          <a:xfrm>
            <a:off x="6626063" y="4200050"/>
            <a:ext cx="886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76D42C"/>
                </a:solidFill>
                <a:latin typeface="Catamaran"/>
                <a:ea typeface="Catamaran"/>
                <a:cs typeface="Catamaran"/>
                <a:sym typeface="Catamaran"/>
              </a:rPr>
              <a:t>Goal </a:t>
            </a:r>
            <a:endParaRPr sz="1200" b="1">
              <a:solidFill>
                <a:srgbClr val="76D42C"/>
              </a:solidFill>
              <a:latin typeface="Catamaran"/>
              <a:ea typeface="Catamaran"/>
              <a:cs typeface="Catamaran"/>
              <a:sym typeface="Catamaran"/>
            </a:endParaRPr>
          </a:p>
          <a:p>
            <a:pPr marL="0" lvl="0" indent="0" algn="ctr" rtl="0">
              <a:spcBef>
                <a:spcPts val="0"/>
              </a:spcBef>
              <a:spcAft>
                <a:spcPts val="0"/>
              </a:spcAft>
              <a:buNone/>
            </a:pPr>
            <a:r>
              <a:rPr lang="es" sz="1200" b="1">
                <a:solidFill>
                  <a:srgbClr val="76D42C"/>
                </a:solidFill>
                <a:latin typeface="Catamaran"/>
                <a:ea typeface="Catamaran"/>
                <a:cs typeface="Catamaran"/>
                <a:sym typeface="Catamaran"/>
              </a:rPr>
              <a:t>Sustained!</a:t>
            </a:r>
            <a:endParaRPr sz="1200" b="1">
              <a:solidFill>
                <a:srgbClr val="76D42C"/>
              </a:solidFill>
              <a:latin typeface="Catamaran"/>
              <a:ea typeface="Catamaran"/>
              <a:cs typeface="Catamaran"/>
              <a:sym typeface="Catamaran"/>
            </a:endParaRPr>
          </a:p>
        </p:txBody>
      </p:sp>
      <p:sp>
        <p:nvSpPr>
          <p:cNvPr id="175" name="Google Shape;175;p27"/>
          <p:cNvSpPr txBox="1"/>
          <p:nvPr/>
        </p:nvSpPr>
        <p:spPr>
          <a:xfrm>
            <a:off x="6438025" y="3079600"/>
            <a:ext cx="188100" cy="1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solidFill>
                <a:schemeClr val="lt1"/>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par>
                                <p:cTn id="8" presetID="10"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par>
                                <p:cTn id="11" presetID="10" presetClass="entr" presetSubtype="0" fill="hold" nodeType="withEffect">
                                  <p:stCondLst>
                                    <p:cond delay="0"/>
                                  </p:stCondLst>
                                  <p:childTnLst>
                                    <p:set>
                                      <p:cBhvr>
                                        <p:cTn id="12" dur="1" fill="hold">
                                          <p:stCondLst>
                                            <p:cond delay="0"/>
                                          </p:stCondLst>
                                        </p:cTn>
                                        <p:tgtEl>
                                          <p:spTgt spid="172"/>
                                        </p:tgtEl>
                                        <p:attrNameLst>
                                          <p:attrName>style.visibility</p:attrName>
                                        </p:attrNameLst>
                                      </p:cBhvr>
                                      <p:to>
                                        <p:strVal val="visible"/>
                                      </p:to>
                                    </p:set>
                                    <p:animEffect transition="in" filter="fade">
                                      <p:cBhvr>
                                        <p:cTn id="13"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Shape 179"/>
        <p:cNvGrpSpPr/>
        <p:nvPr/>
      </p:nvGrpSpPr>
      <p:grpSpPr>
        <a:xfrm>
          <a:off x="0" y="0"/>
          <a:ext cx="0" cy="0"/>
          <a:chOff x="0" y="0"/>
          <a:chExt cx="0" cy="0"/>
        </a:xfrm>
      </p:grpSpPr>
      <p:sp>
        <p:nvSpPr>
          <p:cNvPr id="180" name="Google Shape;180;p28"/>
          <p:cNvSpPr/>
          <p:nvPr/>
        </p:nvSpPr>
        <p:spPr>
          <a:xfrm rot="-5400000">
            <a:off x="6616300" y="-727375"/>
            <a:ext cx="1057500" cy="33375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txBox="1">
            <a:spLocks noGrp="1"/>
          </p:cNvSpPr>
          <p:nvPr>
            <p:ph type="ctrTitle"/>
          </p:nvPr>
        </p:nvSpPr>
        <p:spPr>
          <a:xfrm>
            <a:off x="5701000" y="581225"/>
            <a:ext cx="2888100" cy="720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3200">
                <a:solidFill>
                  <a:schemeClr val="lt1"/>
                </a:solidFill>
              </a:rPr>
              <a:t>Metric 1 Data</a:t>
            </a:r>
            <a:endParaRPr sz="3200">
              <a:solidFill>
                <a:schemeClr val="lt1"/>
              </a:solidFill>
            </a:endParaRPr>
          </a:p>
        </p:txBody>
      </p:sp>
      <p:sp>
        <p:nvSpPr>
          <p:cNvPr id="182" name="Google Shape;182;p28"/>
          <p:cNvSpPr/>
          <p:nvPr/>
        </p:nvSpPr>
        <p:spPr>
          <a:xfrm rot="-5400000">
            <a:off x="-424350" y="4320150"/>
            <a:ext cx="1247700" cy="399000"/>
          </a:xfrm>
          <a:prstGeom prst="rect">
            <a:avLst/>
          </a:prstGeom>
          <a:gradFill>
            <a:gsLst>
              <a:gs pos="0">
                <a:srgbClr val="FDECDB"/>
              </a:gs>
              <a:gs pos="100000">
                <a:srgbClr val="F0AA6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txBox="1"/>
          <p:nvPr/>
        </p:nvSpPr>
        <p:spPr>
          <a:xfrm>
            <a:off x="551400" y="700025"/>
            <a:ext cx="4402500" cy="770100"/>
          </a:xfrm>
          <a:prstGeom prst="rect">
            <a:avLst/>
          </a:prstGeom>
          <a:noFill/>
          <a:ln>
            <a:noFill/>
          </a:ln>
        </p:spPr>
        <p:txBody>
          <a:bodyPr spcFirstLastPara="1" wrap="square" lIns="91425" tIns="91425" rIns="91425" bIns="91425" anchor="t" anchorCtr="0">
            <a:spAutoFit/>
          </a:bodyPr>
          <a:lstStyle/>
          <a:p>
            <a:pPr marL="0" marR="164465" lvl="0" indent="0" algn="l" rtl="0">
              <a:lnSpc>
                <a:spcPct val="122916"/>
              </a:lnSpc>
              <a:spcBef>
                <a:spcPts val="45"/>
              </a:spcBef>
              <a:spcAft>
                <a:spcPts val="800"/>
              </a:spcAft>
              <a:buNone/>
            </a:pPr>
            <a:r>
              <a:rPr lang="es" sz="1100">
                <a:solidFill>
                  <a:srgbClr val="333333"/>
                </a:solidFill>
                <a:latin typeface="Calibri"/>
                <a:ea typeface="Calibri"/>
                <a:cs typeface="Calibri"/>
                <a:sym typeface="Calibri"/>
              </a:rPr>
              <a:t>Increase percentage of </a:t>
            </a:r>
            <a:r>
              <a:rPr lang="es" sz="1100" b="1">
                <a:solidFill>
                  <a:srgbClr val="333333"/>
                </a:solidFill>
                <a:latin typeface="Calibri"/>
                <a:ea typeface="Calibri"/>
                <a:cs typeface="Calibri"/>
                <a:sym typeface="Calibri"/>
              </a:rPr>
              <a:t>Black/African American applicants</a:t>
            </a:r>
            <a:r>
              <a:rPr lang="es" sz="1100">
                <a:solidFill>
                  <a:srgbClr val="333333"/>
                </a:solidFill>
                <a:latin typeface="Calibri"/>
                <a:ea typeface="Calibri"/>
                <a:cs typeface="Calibri"/>
                <a:sym typeface="Calibri"/>
              </a:rPr>
              <a:t> who enroll in the first year after applying by 5 percentage points each year, from a baseline Summer/Fall 2021</a:t>
            </a:r>
            <a:endParaRPr/>
          </a:p>
        </p:txBody>
      </p:sp>
      <p:sp>
        <p:nvSpPr>
          <p:cNvPr id="184" name="Google Shape;184;p28"/>
          <p:cNvSpPr txBox="1"/>
          <p:nvPr/>
        </p:nvSpPr>
        <p:spPr>
          <a:xfrm>
            <a:off x="589925" y="4241125"/>
            <a:ext cx="3857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000">
                <a:solidFill>
                  <a:schemeClr val="dk1"/>
                </a:solidFill>
                <a:latin typeface="Catamaran Light"/>
                <a:ea typeface="Catamaran Light"/>
                <a:cs typeface="Catamaran Light"/>
                <a:sym typeface="Catamaran Light"/>
              </a:rPr>
              <a:t>Source: SAP SEAP Reports (Access)</a:t>
            </a:r>
            <a:endParaRPr sz="1000">
              <a:solidFill>
                <a:schemeClr val="dk1"/>
              </a:solidFill>
              <a:latin typeface="Catamaran Light"/>
              <a:ea typeface="Catamaran Light"/>
              <a:cs typeface="Catamaran Light"/>
              <a:sym typeface="Catamaran Light"/>
            </a:endParaRPr>
          </a:p>
        </p:txBody>
      </p:sp>
      <p:pic>
        <p:nvPicPr>
          <p:cNvPr id="185" name="Google Shape;185;p28"/>
          <p:cNvPicPr preferRelativeResize="0"/>
          <p:nvPr/>
        </p:nvPicPr>
        <p:blipFill>
          <a:blip r:embed="rId3">
            <a:alphaModFix/>
          </a:blip>
          <a:stretch>
            <a:fillRect/>
          </a:stretch>
        </p:blipFill>
        <p:spPr>
          <a:xfrm>
            <a:off x="660550" y="1622525"/>
            <a:ext cx="7576164" cy="25753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p:nvPr/>
        </p:nvSpPr>
        <p:spPr>
          <a:xfrm>
            <a:off x="3924225" y="540000"/>
            <a:ext cx="2716200" cy="512100"/>
          </a:xfrm>
          <a:prstGeom prst="rect">
            <a:avLst/>
          </a:prstGeom>
          <a:solidFill>
            <a:srgbClr val="FF9900">
              <a:alpha val="6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txBox="1">
            <a:spLocks noGrp="1"/>
          </p:cNvSpPr>
          <p:nvPr>
            <p:ph type="ctrTitle" idx="6"/>
          </p:nvPr>
        </p:nvSpPr>
        <p:spPr>
          <a:xfrm rot="5400000">
            <a:off x="5809725" y="2226200"/>
            <a:ext cx="4300200" cy="70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5200">
                <a:solidFill>
                  <a:srgbClr val="FF9900"/>
                </a:solidFill>
              </a:rPr>
              <a:t>Sub-Metrics #1</a:t>
            </a:r>
            <a:endParaRPr sz="5200">
              <a:solidFill>
                <a:srgbClr val="FF9900"/>
              </a:solidFill>
            </a:endParaRPr>
          </a:p>
          <a:p>
            <a:pPr marL="0" lvl="0" indent="0" algn="l" rtl="0">
              <a:spcBef>
                <a:spcPts val="0"/>
              </a:spcBef>
              <a:spcAft>
                <a:spcPts val="0"/>
              </a:spcAft>
              <a:buNone/>
            </a:pPr>
            <a:endParaRPr/>
          </a:p>
        </p:txBody>
      </p:sp>
      <p:sp>
        <p:nvSpPr>
          <p:cNvPr id="192" name="Google Shape;192;p29"/>
          <p:cNvSpPr txBox="1">
            <a:spLocks noGrp="1"/>
          </p:cNvSpPr>
          <p:nvPr>
            <p:ph type="subTitle" idx="2"/>
          </p:nvPr>
        </p:nvSpPr>
        <p:spPr>
          <a:xfrm>
            <a:off x="3920003" y="1098399"/>
            <a:ext cx="19602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a:highlight>
                  <a:srgbClr val="D9EAD3"/>
                </a:highlight>
              </a:rPr>
              <a:t>Implement SB 893 (free college) </a:t>
            </a:r>
            <a:r>
              <a:rPr lang="es" sz="1400"/>
              <a:t>to identify and eliminate financial barriers related to enrollment.</a:t>
            </a:r>
            <a:endParaRPr sz="1400"/>
          </a:p>
        </p:txBody>
      </p:sp>
      <p:sp>
        <p:nvSpPr>
          <p:cNvPr id="193" name="Google Shape;193;p29"/>
          <p:cNvSpPr txBox="1">
            <a:spLocks noGrp="1"/>
          </p:cNvSpPr>
          <p:nvPr>
            <p:ph type="ctrTitle" idx="3"/>
          </p:nvPr>
        </p:nvSpPr>
        <p:spPr>
          <a:xfrm>
            <a:off x="3946953" y="603593"/>
            <a:ext cx="26193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Financial Barriers</a:t>
            </a:r>
            <a:endParaRPr>
              <a:solidFill>
                <a:schemeClr val="lt1"/>
              </a:solidFill>
            </a:endParaRPr>
          </a:p>
        </p:txBody>
      </p:sp>
      <p:pic>
        <p:nvPicPr>
          <p:cNvPr id="194" name="Google Shape;194;p29"/>
          <p:cNvPicPr preferRelativeResize="0"/>
          <p:nvPr/>
        </p:nvPicPr>
        <p:blipFill rotWithShape="1">
          <a:blip r:embed="rId3">
            <a:alphaModFix/>
          </a:blip>
          <a:srcRect l="62672" t="27483" r="14725" b="27483"/>
          <a:stretch/>
        </p:blipFill>
        <p:spPr>
          <a:xfrm>
            <a:off x="5939926" y="1130924"/>
            <a:ext cx="700500" cy="697845"/>
          </a:xfrm>
          <a:prstGeom prst="rect">
            <a:avLst/>
          </a:prstGeom>
          <a:noFill/>
          <a:ln>
            <a:noFill/>
          </a:ln>
        </p:spPr>
      </p:pic>
      <p:sp>
        <p:nvSpPr>
          <p:cNvPr id="195" name="Google Shape;195;p29"/>
          <p:cNvSpPr/>
          <p:nvPr/>
        </p:nvSpPr>
        <p:spPr>
          <a:xfrm flipH="1">
            <a:off x="779000" y="540000"/>
            <a:ext cx="2716200" cy="512100"/>
          </a:xfrm>
          <a:prstGeom prst="rect">
            <a:avLst/>
          </a:prstGeom>
          <a:solidFill>
            <a:srgbClr val="FF9900">
              <a:alpha val="6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txBox="1">
            <a:spLocks noGrp="1"/>
          </p:cNvSpPr>
          <p:nvPr>
            <p:ph type="ctrTitle"/>
          </p:nvPr>
        </p:nvSpPr>
        <p:spPr>
          <a:xfrm>
            <a:off x="779000" y="603600"/>
            <a:ext cx="27162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Employee Affinity Spaces</a:t>
            </a:r>
            <a:endParaRPr>
              <a:solidFill>
                <a:schemeClr val="lt1"/>
              </a:solidFill>
            </a:endParaRPr>
          </a:p>
        </p:txBody>
      </p:sp>
      <p:sp>
        <p:nvSpPr>
          <p:cNvPr id="197" name="Google Shape;197;p29"/>
          <p:cNvSpPr txBox="1"/>
          <p:nvPr/>
        </p:nvSpPr>
        <p:spPr>
          <a:xfrm>
            <a:off x="720000" y="809925"/>
            <a:ext cx="18933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Catamaran Light"/>
              <a:ea typeface="Catamaran Light"/>
              <a:cs typeface="Catamaran Light"/>
              <a:sym typeface="Catamaran Light"/>
            </a:endParaRPr>
          </a:p>
          <a:p>
            <a:pPr marL="0" lvl="0" indent="0" algn="l" rtl="0">
              <a:spcBef>
                <a:spcPts val="0"/>
              </a:spcBef>
              <a:spcAft>
                <a:spcPts val="0"/>
              </a:spcAft>
              <a:buNone/>
            </a:pPr>
            <a:endParaRPr sz="1200">
              <a:latin typeface="Catamaran Light"/>
              <a:ea typeface="Catamaran Light"/>
              <a:cs typeface="Catamaran Light"/>
              <a:sym typeface="Catamaran Light"/>
            </a:endParaRPr>
          </a:p>
          <a:p>
            <a:pPr marL="0" lvl="0" indent="0" algn="l" rtl="0">
              <a:spcBef>
                <a:spcPts val="0"/>
              </a:spcBef>
              <a:spcAft>
                <a:spcPts val="0"/>
              </a:spcAft>
              <a:buNone/>
            </a:pPr>
            <a:r>
              <a:rPr lang="es">
                <a:latin typeface="Catamaran Light"/>
                <a:ea typeface="Catamaran Light"/>
                <a:cs typeface="Catamaran Light"/>
                <a:sym typeface="Catamaran Light"/>
              </a:rPr>
              <a:t>Equity and Antiracism Council co-led </a:t>
            </a:r>
            <a:r>
              <a:rPr lang="es">
                <a:highlight>
                  <a:srgbClr val="D9EAD3"/>
                </a:highlight>
                <a:latin typeface="Catamaran Light"/>
                <a:ea typeface="Catamaran Light"/>
                <a:cs typeface="Catamaran Light"/>
                <a:sym typeface="Catamaran Light"/>
              </a:rPr>
              <a:t>creation of district-wide procedure for affinity groups.</a:t>
            </a:r>
            <a:endParaRPr sz="1200">
              <a:highlight>
                <a:srgbClr val="D9EAD3"/>
              </a:highlight>
              <a:latin typeface="Catamaran Light"/>
              <a:ea typeface="Catamaran Light"/>
              <a:cs typeface="Catamaran Light"/>
              <a:sym typeface="Catamaran Light"/>
            </a:endParaRPr>
          </a:p>
        </p:txBody>
      </p:sp>
      <p:pic>
        <p:nvPicPr>
          <p:cNvPr id="198" name="Google Shape;198;p29"/>
          <p:cNvPicPr preferRelativeResize="0"/>
          <p:nvPr/>
        </p:nvPicPr>
        <p:blipFill rotWithShape="1">
          <a:blip r:embed="rId3">
            <a:alphaModFix/>
          </a:blip>
          <a:srcRect l="62672" t="27483" r="14725" b="27483"/>
          <a:stretch/>
        </p:blipFill>
        <p:spPr>
          <a:xfrm>
            <a:off x="2720598" y="1199124"/>
            <a:ext cx="700500" cy="6978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childTnLst>
                                </p:cTn>
                              </p:par>
                              <p:par>
                                <p:cTn id="8" presetID="10" presetClass="entr" presetSubtype="0" fill="hold"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1000"/>
                                        <p:tgtEl>
                                          <p:spTgt spid="196"/>
                                        </p:tgtEl>
                                      </p:cBhvr>
                                    </p:animEffect>
                                  </p:childTnLst>
                                </p:cTn>
                              </p:par>
                              <p:par>
                                <p:cTn id="11" presetID="10" presetClass="entr" presetSubtype="0" fill="hold" nodeType="withEffect">
                                  <p:stCondLst>
                                    <p:cond delay="0"/>
                                  </p:stCondLst>
                                  <p:childTnLst>
                                    <p:set>
                                      <p:cBhvr>
                                        <p:cTn id="12" dur="1" fill="hold">
                                          <p:stCondLst>
                                            <p:cond delay="0"/>
                                          </p:stCondLst>
                                        </p:cTn>
                                        <p:tgtEl>
                                          <p:spTgt spid="197"/>
                                        </p:tgtEl>
                                        <p:attrNameLst>
                                          <p:attrName>style.visibility</p:attrName>
                                        </p:attrNameLst>
                                      </p:cBhvr>
                                      <p:to>
                                        <p:strVal val="visible"/>
                                      </p:to>
                                    </p:set>
                                    <p:animEffect transition="in" filter="fade">
                                      <p:cBhvr>
                                        <p:cTn id="13" dur="1000"/>
                                        <p:tgtEl>
                                          <p:spTgt spid="197"/>
                                        </p:tgtEl>
                                      </p:cBhvr>
                                    </p:animEffect>
                                  </p:childTnLst>
                                </p:cTn>
                              </p:par>
                              <p:par>
                                <p:cTn id="14" presetID="10" presetClass="entr" presetSubtype="0" fill="hold" nodeType="withEffect">
                                  <p:stCondLst>
                                    <p:cond delay="0"/>
                                  </p:stCondLst>
                                  <p:childTnLst>
                                    <p:set>
                                      <p:cBhvr>
                                        <p:cTn id="15" dur="1" fill="hold">
                                          <p:stCondLst>
                                            <p:cond delay="0"/>
                                          </p:stCondLst>
                                        </p:cTn>
                                        <p:tgtEl>
                                          <p:spTgt spid="198"/>
                                        </p:tgtEl>
                                        <p:attrNameLst>
                                          <p:attrName>style.visibility</p:attrName>
                                        </p:attrNameLst>
                                      </p:cBhvr>
                                      <p:to>
                                        <p:strVal val="visible"/>
                                      </p:to>
                                    </p:set>
                                    <p:animEffect transition="in" filter="fade">
                                      <p:cBhvr>
                                        <p:cTn id="16" dur="1000"/>
                                        <p:tgtEl>
                                          <p:spTgt spid="19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fade">
                                      <p:cBhvr>
                                        <p:cTn id="21" dur="1000"/>
                                        <p:tgtEl>
                                          <p:spTgt spid="190"/>
                                        </p:tgtEl>
                                      </p:cBhvr>
                                    </p:animEffect>
                                  </p:childTnLst>
                                </p:cTn>
                              </p:par>
                              <p:par>
                                <p:cTn id="22" presetID="10" presetClass="entr" presetSubtype="0" fill="hold" nodeType="withEffect">
                                  <p:stCondLst>
                                    <p:cond delay="0"/>
                                  </p:stCondLst>
                                  <p:childTnLst>
                                    <p:set>
                                      <p:cBhvr>
                                        <p:cTn id="23" dur="1" fill="hold">
                                          <p:stCondLst>
                                            <p:cond delay="0"/>
                                          </p:stCondLst>
                                        </p:cTn>
                                        <p:tgtEl>
                                          <p:spTgt spid="192"/>
                                        </p:tgtEl>
                                        <p:attrNameLst>
                                          <p:attrName>style.visibility</p:attrName>
                                        </p:attrNameLst>
                                      </p:cBhvr>
                                      <p:to>
                                        <p:strVal val="visible"/>
                                      </p:to>
                                    </p:set>
                                    <p:animEffect transition="in" filter="fade">
                                      <p:cBhvr>
                                        <p:cTn id="24" dur="1000"/>
                                        <p:tgtEl>
                                          <p:spTgt spid="192"/>
                                        </p:tgtEl>
                                      </p:cBhvr>
                                    </p:animEffect>
                                  </p:childTnLst>
                                </p:cTn>
                              </p:par>
                              <p:par>
                                <p:cTn id="25" presetID="10" presetClass="entr" presetSubtype="0" fill="hold" nodeType="withEffect">
                                  <p:stCondLst>
                                    <p:cond delay="0"/>
                                  </p:stCondLst>
                                  <p:childTnLst>
                                    <p:set>
                                      <p:cBhvr>
                                        <p:cTn id="26" dur="1" fill="hold">
                                          <p:stCondLst>
                                            <p:cond delay="0"/>
                                          </p:stCondLst>
                                        </p:cTn>
                                        <p:tgtEl>
                                          <p:spTgt spid="193"/>
                                        </p:tgtEl>
                                        <p:attrNameLst>
                                          <p:attrName>style.visibility</p:attrName>
                                        </p:attrNameLst>
                                      </p:cBhvr>
                                      <p:to>
                                        <p:strVal val="visible"/>
                                      </p:to>
                                    </p:set>
                                    <p:animEffect transition="in" filter="fade">
                                      <p:cBhvr>
                                        <p:cTn id="27" dur="1000"/>
                                        <p:tgtEl>
                                          <p:spTgt spid="193"/>
                                        </p:tgtEl>
                                      </p:cBhvr>
                                    </p:animEffect>
                                  </p:childTnLst>
                                </p:cTn>
                              </p:par>
                              <p:par>
                                <p:cTn id="28" presetID="10" presetClass="entr" presetSubtype="0" fill="hold" nodeType="withEffect">
                                  <p:stCondLst>
                                    <p:cond delay="0"/>
                                  </p:stCondLst>
                                  <p:childTnLst>
                                    <p:set>
                                      <p:cBhvr>
                                        <p:cTn id="29" dur="1" fill="hold">
                                          <p:stCondLst>
                                            <p:cond delay="0"/>
                                          </p:stCondLst>
                                        </p:cTn>
                                        <p:tgtEl>
                                          <p:spTgt spid="194"/>
                                        </p:tgtEl>
                                        <p:attrNameLst>
                                          <p:attrName>style.visibility</p:attrName>
                                        </p:attrNameLst>
                                      </p:cBhvr>
                                      <p:to>
                                        <p:strVal val="visible"/>
                                      </p:to>
                                    </p:set>
                                    <p:animEffect transition="in" filter="fade">
                                      <p:cBhvr>
                                        <p:cTn id="30"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subTitle" idx="1"/>
          </p:nvPr>
        </p:nvSpPr>
        <p:spPr>
          <a:xfrm flipH="1">
            <a:off x="661000" y="975900"/>
            <a:ext cx="2214900" cy="24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a:t>Institutionalize strategic plans for outreach and </a:t>
            </a:r>
            <a:r>
              <a:rPr lang="es" sz="1200">
                <a:highlight>
                  <a:srgbClr val="FFF2CC"/>
                </a:highlight>
              </a:rPr>
              <a:t>recruitment of Black students in East Palo Alto </a:t>
            </a:r>
            <a:r>
              <a:rPr lang="es" sz="1200"/>
              <a:t>with UMOJA and College Recruiters.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s" sz="1200">
                <a:highlight>
                  <a:srgbClr val="FFF2CC"/>
                </a:highlight>
              </a:rPr>
              <a:t>EMP 3.2 top goal this year.</a:t>
            </a:r>
            <a:endParaRPr sz="1200">
              <a:highlight>
                <a:srgbClr val="FFF2CC"/>
              </a:highlight>
            </a:endParaRPr>
          </a:p>
          <a:p>
            <a:pPr marL="0" lvl="0" indent="0" algn="l" rtl="0">
              <a:spcBef>
                <a:spcPts val="0"/>
              </a:spcBef>
              <a:spcAft>
                <a:spcPts val="0"/>
              </a:spcAft>
              <a:buNone/>
            </a:pPr>
            <a:r>
              <a:rPr lang="es" sz="1200">
                <a:highlight>
                  <a:srgbClr val="FFF2CC"/>
                </a:highlight>
              </a:rPr>
              <a:t>North Fair Oaks Listening Session.</a:t>
            </a:r>
            <a:endParaRPr sz="1200">
              <a:highlight>
                <a:srgbClr val="FFF2CC"/>
              </a:highlight>
            </a:endParaRPr>
          </a:p>
          <a:p>
            <a:pPr marL="0" lvl="0" indent="0" algn="l" rtl="0">
              <a:spcBef>
                <a:spcPts val="0"/>
              </a:spcBef>
              <a:spcAft>
                <a:spcPts val="0"/>
              </a:spcAft>
              <a:buNone/>
            </a:pPr>
            <a:endParaRPr>
              <a:highlight>
                <a:srgbClr val="FFF2CC"/>
              </a:highlight>
            </a:endParaRPr>
          </a:p>
        </p:txBody>
      </p:sp>
      <p:sp>
        <p:nvSpPr>
          <p:cNvPr id="204" name="Google Shape;204;p30"/>
          <p:cNvSpPr txBox="1">
            <a:spLocks noGrp="1"/>
          </p:cNvSpPr>
          <p:nvPr>
            <p:ph type="ctrTitle" idx="6"/>
          </p:nvPr>
        </p:nvSpPr>
        <p:spPr>
          <a:xfrm rot="5400000">
            <a:off x="5809725" y="2226200"/>
            <a:ext cx="4300200" cy="70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5200">
                <a:solidFill>
                  <a:srgbClr val="FF9900"/>
                </a:solidFill>
              </a:rPr>
              <a:t>Sub-Metrics #1</a:t>
            </a:r>
            <a:endParaRPr sz="5200">
              <a:solidFill>
                <a:srgbClr val="FF9900"/>
              </a:solidFill>
            </a:endParaRPr>
          </a:p>
          <a:p>
            <a:pPr marL="0" lvl="0" indent="0" algn="l" rtl="0">
              <a:spcBef>
                <a:spcPts val="0"/>
              </a:spcBef>
              <a:spcAft>
                <a:spcPts val="0"/>
              </a:spcAft>
              <a:buNone/>
            </a:pPr>
            <a:endParaRPr/>
          </a:p>
        </p:txBody>
      </p:sp>
      <p:sp>
        <p:nvSpPr>
          <p:cNvPr id="205" name="Google Shape;205;p30"/>
          <p:cNvSpPr/>
          <p:nvPr/>
        </p:nvSpPr>
        <p:spPr>
          <a:xfrm>
            <a:off x="3909950" y="2978400"/>
            <a:ext cx="2716200" cy="512100"/>
          </a:xfrm>
          <a:prstGeom prst="rect">
            <a:avLst/>
          </a:prstGeom>
          <a:solidFill>
            <a:srgbClr val="FF9900">
              <a:alpha val="6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0"/>
          <p:cNvSpPr/>
          <p:nvPr/>
        </p:nvSpPr>
        <p:spPr>
          <a:xfrm flipH="1">
            <a:off x="661000" y="387600"/>
            <a:ext cx="2716200" cy="512100"/>
          </a:xfrm>
          <a:prstGeom prst="rect">
            <a:avLst/>
          </a:prstGeom>
          <a:solidFill>
            <a:srgbClr val="FF9900">
              <a:alpha val="6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0"/>
          <p:cNvSpPr txBox="1">
            <a:spLocks noGrp="1"/>
          </p:cNvSpPr>
          <p:nvPr>
            <p:ph type="ctrTitle"/>
          </p:nvPr>
        </p:nvSpPr>
        <p:spPr>
          <a:xfrm>
            <a:off x="733575" y="481350"/>
            <a:ext cx="22149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Outreach</a:t>
            </a:r>
            <a:endParaRPr>
              <a:solidFill>
                <a:schemeClr val="lt1"/>
              </a:solidFill>
            </a:endParaRPr>
          </a:p>
        </p:txBody>
      </p:sp>
      <p:sp>
        <p:nvSpPr>
          <p:cNvPr id="208" name="Google Shape;208;p30"/>
          <p:cNvSpPr txBox="1">
            <a:spLocks noGrp="1"/>
          </p:cNvSpPr>
          <p:nvPr>
            <p:ph type="subTitle" idx="4"/>
          </p:nvPr>
        </p:nvSpPr>
        <p:spPr>
          <a:xfrm>
            <a:off x="3953725" y="3499650"/>
            <a:ext cx="2155500" cy="13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a:t>Implement regular quantitative and </a:t>
            </a:r>
            <a:r>
              <a:rPr lang="es" sz="1200">
                <a:highlight>
                  <a:srgbClr val="F4CCCC"/>
                </a:highlight>
              </a:rPr>
              <a:t>qualitative assessments to document the Black experience </a:t>
            </a:r>
            <a:r>
              <a:rPr lang="es" sz="1200"/>
              <a:t>at Cañada.</a:t>
            </a:r>
            <a:endParaRPr sz="1200"/>
          </a:p>
          <a:p>
            <a:pPr marL="0" lvl="0" indent="0" algn="l" rtl="0">
              <a:spcBef>
                <a:spcPts val="0"/>
              </a:spcBef>
              <a:spcAft>
                <a:spcPts val="0"/>
              </a:spcAft>
              <a:buNone/>
            </a:pPr>
            <a:endParaRPr sz="1200">
              <a:highlight>
                <a:srgbClr val="F4CCCC"/>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9" name="Google Shape;209;p30"/>
          <p:cNvSpPr txBox="1">
            <a:spLocks noGrp="1"/>
          </p:cNvSpPr>
          <p:nvPr>
            <p:ph type="ctrTitle" idx="5"/>
          </p:nvPr>
        </p:nvSpPr>
        <p:spPr>
          <a:xfrm>
            <a:off x="4030241" y="3042765"/>
            <a:ext cx="24756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Assessment</a:t>
            </a:r>
            <a:endParaRPr>
              <a:solidFill>
                <a:schemeClr val="lt1"/>
              </a:solidFill>
            </a:endParaRPr>
          </a:p>
        </p:txBody>
      </p:sp>
      <p:pic>
        <p:nvPicPr>
          <p:cNvPr id="210" name="Google Shape;210;p30"/>
          <p:cNvPicPr preferRelativeResize="0"/>
          <p:nvPr/>
        </p:nvPicPr>
        <p:blipFill rotWithShape="1">
          <a:blip r:embed="rId3">
            <a:alphaModFix/>
          </a:blip>
          <a:srcRect l="13524" t="26546" r="63873" b="28420"/>
          <a:stretch/>
        </p:blipFill>
        <p:spPr>
          <a:xfrm>
            <a:off x="2855475" y="972769"/>
            <a:ext cx="426175" cy="424557"/>
          </a:xfrm>
          <a:prstGeom prst="rect">
            <a:avLst/>
          </a:prstGeom>
          <a:noFill/>
          <a:ln>
            <a:noFill/>
          </a:ln>
        </p:spPr>
      </p:pic>
      <p:grpSp>
        <p:nvGrpSpPr>
          <p:cNvPr id="211" name="Google Shape;211;p30"/>
          <p:cNvGrpSpPr/>
          <p:nvPr/>
        </p:nvGrpSpPr>
        <p:grpSpPr>
          <a:xfrm>
            <a:off x="5889022" y="3641180"/>
            <a:ext cx="1013745" cy="384883"/>
            <a:chOff x="3416725" y="2111850"/>
            <a:chExt cx="1239600" cy="523650"/>
          </a:xfrm>
        </p:grpSpPr>
        <p:sp>
          <p:nvSpPr>
            <p:cNvPr id="212" name="Google Shape;212;p30"/>
            <p:cNvSpPr/>
            <p:nvPr/>
          </p:nvSpPr>
          <p:spPr>
            <a:xfrm>
              <a:off x="3891775" y="2111850"/>
              <a:ext cx="289500" cy="2955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
          <p:nvSpPr>
            <p:cNvPr id="213" name="Google Shape;213;p30"/>
            <p:cNvSpPr txBox="1"/>
            <p:nvPr/>
          </p:nvSpPr>
          <p:spPr>
            <a:xfrm>
              <a:off x="3416725" y="2380500"/>
              <a:ext cx="1239600" cy="25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800">
                  <a:solidFill>
                    <a:schemeClr val="dk1"/>
                  </a:solidFill>
                  <a:latin typeface="Catamaran Light"/>
                  <a:ea typeface="Catamaran Light"/>
                  <a:cs typeface="Catamaran Light"/>
                  <a:sym typeface="Catamaran Light"/>
                </a:rPr>
                <a:t>Planning to implement</a:t>
              </a:r>
              <a:endParaRPr sz="800">
                <a:solidFill>
                  <a:schemeClr val="dk1"/>
                </a:solidFill>
                <a:latin typeface="Catamaran Light"/>
                <a:ea typeface="Catamaran Light"/>
                <a:cs typeface="Catamaran Light"/>
                <a:sym typeface="Catamaran Light"/>
              </a:endParaRPr>
            </a:p>
          </p:txBody>
        </p:sp>
      </p:grpSp>
      <p:sp>
        <p:nvSpPr>
          <p:cNvPr id="214" name="Google Shape;214;p30"/>
          <p:cNvSpPr txBox="1">
            <a:spLocks noGrp="1"/>
          </p:cNvSpPr>
          <p:nvPr>
            <p:ph type="subTitle" idx="1"/>
          </p:nvPr>
        </p:nvSpPr>
        <p:spPr>
          <a:xfrm flipH="1">
            <a:off x="3833850" y="985500"/>
            <a:ext cx="2843700" cy="114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a:t>Highlighted events: </a:t>
            </a:r>
            <a:endParaRPr sz="1200"/>
          </a:p>
          <a:p>
            <a:pPr marL="0" lvl="0" indent="0" algn="l" rtl="0">
              <a:spcBef>
                <a:spcPts val="0"/>
              </a:spcBef>
              <a:spcAft>
                <a:spcPts val="0"/>
              </a:spcAft>
              <a:buNone/>
            </a:pPr>
            <a:r>
              <a:rPr lang="es" sz="1200">
                <a:highlight>
                  <a:srgbClr val="FFF2CC"/>
                </a:highlight>
              </a:rPr>
              <a:t>HBCU visits! </a:t>
            </a:r>
            <a:endParaRPr sz="1200">
              <a:highlight>
                <a:srgbClr val="FFF2CC"/>
              </a:highlight>
            </a:endParaRPr>
          </a:p>
          <a:p>
            <a:pPr marL="0" lvl="0" indent="0" algn="l" rtl="0">
              <a:spcBef>
                <a:spcPts val="0"/>
              </a:spcBef>
              <a:spcAft>
                <a:spcPts val="0"/>
              </a:spcAft>
              <a:buNone/>
            </a:pPr>
            <a:r>
              <a:rPr lang="es" sz="1200">
                <a:highlight>
                  <a:srgbClr val="FFF2CC"/>
                </a:highlight>
              </a:rPr>
              <a:t>50 person Black Panther Equity Excursion </a:t>
            </a:r>
            <a:endParaRPr sz="1200">
              <a:highlight>
                <a:srgbClr val="FFF2CC"/>
              </a:highlight>
            </a:endParaRPr>
          </a:p>
          <a:p>
            <a:pPr marL="0" lvl="0" indent="0" algn="l" rtl="0">
              <a:spcBef>
                <a:spcPts val="0"/>
              </a:spcBef>
              <a:spcAft>
                <a:spcPts val="0"/>
              </a:spcAft>
              <a:buNone/>
            </a:pPr>
            <a:r>
              <a:rPr lang="es" sz="1200">
                <a:highlight>
                  <a:srgbClr val="FFF2CC"/>
                </a:highlight>
              </a:rPr>
              <a:t>Black History Month w/high schools</a:t>
            </a:r>
            <a:endParaRPr sz="1200">
              <a:highlight>
                <a:srgbClr val="FFF2CC"/>
              </a:highlight>
            </a:endParaRPr>
          </a:p>
          <a:p>
            <a:pPr marL="0" lvl="0" indent="0" algn="l" rtl="0">
              <a:spcBef>
                <a:spcPts val="0"/>
              </a:spcBef>
              <a:spcAft>
                <a:spcPts val="0"/>
              </a:spcAft>
              <a:buNone/>
            </a:pPr>
            <a:endParaRPr sz="1200"/>
          </a:p>
        </p:txBody>
      </p:sp>
      <p:sp>
        <p:nvSpPr>
          <p:cNvPr id="215" name="Google Shape;215;p30"/>
          <p:cNvSpPr/>
          <p:nvPr/>
        </p:nvSpPr>
        <p:spPr>
          <a:xfrm flipH="1">
            <a:off x="3833750" y="387600"/>
            <a:ext cx="2716200" cy="512100"/>
          </a:xfrm>
          <a:prstGeom prst="rect">
            <a:avLst/>
          </a:prstGeom>
          <a:solidFill>
            <a:srgbClr val="FF9900">
              <a:alpha val="6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0"/>
          <p:cNvSpPr txBox="1">
            <a:spLocks noGrp="1"/>
          </p:cNvSpPr>
          <p:nvPr>
            <p:ph type="ctrTitle"/>
          </p:nvPr>
        </p:nvSpPr>
        <p:spPr>
          <a:xfrm>
            <a:off x="3910700" y="481350"/>
            <a:ext cx="25623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Cultural Events Shared</a:t>
            </a:r>
            <a:endParaRPr>
              <a:solidFill>
                <a:schemeClr val="lt1"/>
              </a:solidFill>
            </a:endParaRPr>
          </a:p>
        </p:txBody>
      </p:sp>
      <p:pic>
        <p:nvPicPr>
          <p:cNvPr id="217" name="Google Shape;217;p30"/>
          <p:cNvPicPr preferRelativeResize="0"/>
          <p:nvPr/>
        </p:nvPicPr>
        <p:blipFill rotWithShape="1">
          <a:blip r:embed="rId3">
            <a:alphaModFix/>
          </a:blip>
          <a:srcRect l="13524" t="26546" r="63873" b="28420"/>
          <a:stretch/>
        </p:blipFill>
        <p:spPr>
          <a:xfrm>
            <a:off x="6106613" y="972769"/>
            <a:ext cx="426175" cy="424557"/>
          </a:xfrm>
          <a:prstGeom prst="rect">
            <a:avLst/>
          </a:prstGeom>
          <a:noFill/>
          <a:ln>
            <a:noFill/>
          </a:ln>
        </p:spPr>
      </p:pic>
      <p:sp>
        <p:nvSpPr>
          <p:cNvPr id="218" name="Google Shape;218;p30"/>
          <p:cNvSpPr/>
          <p:nvPr/>
        </p:nvSpPr>
        <p:spPr>
          <a:xfrm>
            <a:off x="719500" y="2957100"/>
            <a:ext cx="2716200" cy="512100"/>
          </a:xfrm>
          <a:prstGeom prst="rect">
            <a:avLst/>
          </a:prstGeom>
          <a:solidFill>
            <a:srgbClr val="FF9900">
              <a:alpha val="6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0"/>
          <p:cNvSpPr txBox="1">
            <a:spLocks noGrp="1"/>
          </p:cNvSpPr>
          <p:nvPr>
            <p:ph type="subTitle" idx="4"/>
          </p:nvPr>
        </p:nvSpPr>
        <p:spPr>
          <a:xfrm>
            <a:off x="690700" y="3554550"/>
            <a:ext cx="2155500" cy="13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a:t>Spring Flex Day Presentation: </a:t>
            </a:r>
            <a:r>
              <a:rPr lang="es" sz="1200">
                <a:highlight>
                  <a:srgbClr val="F4CCCC"/>
                </a:highlight>
              </a:rPr>
              <a:t>Increase support for Umoja program</a:t>
            </a:r>
            <a:r>
              <a:rPr lang="es" sz="1200"/>
              <a:t> to institutionalize program deliverables, including having full-time positions in the program. </a:t>
            </a:r>
            <a:endParaRPr>
              <a:solidFill>
                <a:srgbClr val="783F04"/>
              </a:solidFill>
              <a:highlight>
                <a:srgbClr val="FFFFFF"/>
              </a:highlight>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ctr" rtl="0">
              <a:lnSpc>
                <a:spcPct val="115000"/>
              </a:lnSpc>
              <a:spcBef>
                <a:spcPts val="0"/>
              </a:spcBef>
              <a:spcAft>
                <a:spcPts val="0"/>
              </a:spcAft>
              <a:buNone/>
            </a:pPr>
            <a:endParaRPr>
              <a:solidFill>
                <a:srgbClr val="783F04"/>
              </a:solidFill>
              <a:highlight>
                <a:srgbClr val="FFFFFF"/>
              </a:highlight>
              <a:latin typeface="Arial"/>
              <a:ea typeface="Arial"/>
              <a:cs typeface="Arial"/>
              <a:sym typeface="Arial"/>
            </a:endParaRPr>
          </a:p>
          <a:p>
            <a:pPr marL="0" lvl="0" indent="0" algn="l" rtl="0">
              <a:spcBef>
                <a:spcPts val="0"/>
              </a:spcBef>
              <a:spcAft>
                <a:spcPts val="0"/>
              </a:spcAft>
              <a:buNone/>
            </a:pPr>
            <a:endParaRPr sz="1200">
              <a:highlight>
                <a:srgbClr val="F4CCCC"/>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0" name="Google Shape;220;p30"/>
          <p:cNvSpPr txBox="1">
            <a:spLocks noGrp="1"/>
          </p:cNvSpPr>
          <p:nvPr>
            <p:ph type="ctrTitle" idx="5"/>
          </p:nvPr>
        </p:nvSpPr>
        <p:spPr>
          <a:xfrm>
            <a:off x="839791" y="3021465"/>
            <a:ext cx="24756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Supporting Umoja</a:t>
            </a:r>
            <a:endParaRPr>
              <a:solidFill>
                <a:schemeClr val="lt1"/>
              </a:solidFill>
            </a:endParaRPr>
          </a:p>
        </p:txBody>
      </p:sp>
      <p:grpSp>
        <p:nvGrpSpPr>
          <p:cNvPr id="221" name="Google Shape;221;p30"/>
          <p:cNvGrpSpPr/>
          <p:nvPr/>
        </p:nvGrpSpPr>
        <p:grpSpPr>
          <a:xfrm>
            <a:off x="2698572" y="3619880"/>
            <a:ext cx="1013745" cy="384883"/>
            <a:chOff x="3416725" y="2111850"/>
            <a:chExt cx="1239600" cy="523650"/>
          </a:xfrm>
        </p:grpSpPr>
        <p:sp>
          <p:nvSpPr>
            <p:cNvPr id="222" name="Google Shape;222;p30"/>
            <p:cNvSpPr/>
            <p:nvPr/>
          </p:nvSpPr>
          <p:spPr>
            <a:xfrm>
              <a:off x="3891775" y="2111850"/>
              <a:ext cx="289500" cy="295500"/>
            </a:xfrm>
            <a:prstGeom prst="ellipse">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C7372F"/>
                </a:solidFill>
                <a:latin typeface="Catamaran Light"/>
                <a:ea typeface="Catamaran Light"/>
                <a:cs typeface="Catamaran Light"/>
                <a:sym typeface="Catamaran Light"/>
              </a:endParaRPr>
            </a:p>
          </p:txBody>
        </p:sp>
        <p:sp>
          <p:nvSpPr>
            <p:cNvPr id="223" name="Google Shape;223;p30"/>
            <p:cNvSpPr txBox="1"/>
            <p:nvPr/>
          </p:nvSpPr>
          <p:spPr>
            <a:xfrm>
              <a:off x="3416725" y="2380500"/>
              <a:ext cx="1239600" cy="25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800">
                  <a:solidFill>
                    <a:schemeClr val="dk1"/>
                  </a:solidFill>
                  <a:latin typeface="Catamaran Light"/>
                  <a:ea typeface="Catamaran Light"/>
                  <a:cs typeface="Catamaran Light"/>
                  <a:sym typeface="Catamaran Light"/>
                </a:rPr>
                <a:t>Planning to implement</a:t>
              </a:r>
              <a:endParaRPr sz="800">
                <a:solidFill>
                  <a:schemeClr val="dk1"/>
                </a:solidFill>
                <a:latin typeface="Catamaran Light"/>
                <a:ea typeface="Catamaran Light"/>
                <a:cs typeface="Catamaran Light"/>
                <a:sym typeface="Catamaran Light"/>
              </a:endParaRPr>
            </a:p>
          </p:txBody>
        </p:sp>
      </p:grpSp>
      <p:sp>
        <p:nvSpPr>
          <p:cNvPr id="224" name="Google Shape;224;p30"/>
          <p:cNvSpPr/>
          <p:nvPr/>
        </p:nvSpPr>
        <p:spPr>
          <a:xfrm>
            <a:off x="6902775" y="1581875"/>
            <a:ext cx="1057500" cy="1043700"/>
          </a:xfrm>
          <a:prstGeom prst="ellipse">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Light"/>
              <a:ea typeface="Catamaran Light"/>
              <a:cs typeface="Catamaran Light"/>
              <a:sym typeface="Catamaran Light"/>
            </a:endParaRPr>
          </a:p>
        </p:txBody>
      </p:sp>
      <p:sp>
        <p:nvSpPr>
          <p:cNvPr id="225" name="Google Shape;225;p30"/>
          <p:cNvSpPr txBox="1"/>
          <p:nvPr/>
        </p:nvSpPr>
        <p:spPr>
          <a:xfrm>
            <a:off x="6902775" y="1764275"/>
            <a:ext cx="1057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FF9900"/>
                </a:solidFill>
                <a:latin typeface="Catamaran"/>
                <a:ea typeface="Catamaran"/>
                <a:cs typeface="Catamaran"/>
                <a:sym typeface="Catamaran"/>
              </a:rPr>
              <a:t>Equity Lens:</a:t>
            </a:r>
            <a:endParaRPr sz="1200" b="1">
              <a:solidFill>
                <a:srgbClr val="FF9900"/>
              </a:solidFill>
              <a:latin typeface="Catamaran"/>
              <a:ea typeface="Catamaran"/>
              <a:cs typeface="Catamaran"/>
              <a:sym typeface="Catamaran"/>
            </a:endParaRPr>
          </a:p>
          <a:p>
            <a:pPr marL="0" lvl="0" indent="0" algn="ctr" rtl="0">
              <a:spcBef>
                <a:spcPts val="0"/>
              </a:spcBef>
              <a:spcAft>
                <a:spcPts val="0"/>
              </a:spcAft>
              <a:buNone/>
            </a:pPr>
            <a:r>
              <a:rPr lang="es" sz="1000" b="1">
                <a:solidFill>
                  <a:srgbClr val="FF9900"/>
                </a:solidFill>
                <a:latin typeface="Catamaran"/>
                <a:ea typeface="Catamaran"/>
                <a:cs typeface="Catamaran"/>
                <a:sym typeface="Catamaran"/>
              </a:rPr>
              <a:t>133 less Black students </a:t>
            </a:r>
            <a:r>
              <a:rPr lang="es" sz="1000" b="1" u="sng">
                <a:solidFill>
                  <a:srgbClr val="FF9900"/>
                </a:solidFill>
                <a:latin typeface="Catamaran"/>
                <a:ea typeface="Catamaran"/>
                <a:cs typeface="Catamaran"/>
                <a:sym typeface="Catamaran"/>
              </a:rPr>
              <a:t>applying</a:t>
            </a:r>
            <a:endParaRPr sz="1000" b="1" u="sng">
              <a:solidFill>
                <a:srgbClr val="FF99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par>
                                <p:cTn id="8" presetID="10" presetClass="entr" presetSubtype="0"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1000"/>
                                        <p:tgtEl>
                                          <p:spTgt spid="2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3"/>
                                        </p:tgtEl>
                                        <p:attrNameLst>
                                          <p:attrName>style.visibility</p:attrName>
                                        </p:attrNameLst>
                                      </p:cBhvr>
                                      <p:to>
                                        <p:strVal val="visible"/>
                                      </p:to>
                                    </p:set>
                                    <p:animEffect transition="in" filter="fade">
                                      <p:cBhvr>
                                        <p:cTn id="15" dur="1000"/>
                                        <p:tgtEl>
                                          <p:spTgt spid="203"/>
                                        </p:tgtEl>
                                      </p:cBhvr>
                                    </p:animEffect>
                                  </p:childTnLst>
                                </p:cTn>
                              </p:par>
                              <p:par>
                                <p:cTn id="16" presetID="10" presetClass="entr" presetSubtype="0" fill="hold" nodeType="withEffect">
                                  <p:stCondLst>
                                    <p:cond delay="0"/>
                                  </p:stCondLst>
                                  <p:childTnLst>
                                    <p:set>
                                      <p:cBhvr>
                                        <p:cTn id="17" dur="1" fill="hold">
                                          <p:stCondLst>
                                            <p:cond delay="0"/>
                                          </p:stCondLst>
                                        </p:cTn>
                                        <p:tgtEl>
                                          <p:spTgt spid="206"/>
                                        </p:tgtEl>
                                        <p:attrNameLst>
                                          <p:attrName>style.visibility</p:attrName>
                                        </p:attrNameLst>
                                      </p:cBhvr>
                                      <p:to>
                                        <p:strVal val="visible"/>
                                      </p:to>
                                    </p:set>
                                    <p:animEffect transition="in" filter="fade">
                                      <p:cBhvr>
                                        <p:cTn id="18" dur="1000"/>
                                        <p:tgtEl>
                                          <p:spTgt spid="206"/>
                                        </p:tgtEl>
                                      </p:cBhvr>
                                    </p:animEffect>
                                  </p:childTnLst>
                                </p:cTn>
                              </p:par>
                              <p:par>
                                <p:cTn id="19" presetID="10" presetClass="entr" presetSubtype="0" fill="hold" nodeType="withEffect">
                                  <p:stCondLst>
                                    <p:cond delay="0"/>
                                  </p:stCondLst>
                                  <p:childTnLst>
                                    <p:set>
                                      <p:cBhvr>
                                        <p:cTn id="20" dur="1" fill="hold">
                                          <p:stCondLst>
                                            <p:cond delay="0"/>
                                          </p:stCondLst>
                                        </p:cTn>
                                        <p:tgtEl>
                                          <p:spTgt spid="207"/>
                                        </p:tgtEl>
                                        <p:attrNameLst>
                                          <p:attrName>style.visibility</p:attrName>
                                        </p:attrNameLst>
                                      </p:cBhvr>
                                      <p:to>
                                        <p:strVal val="visible"/>
                                      </p:to>
                                    </p:set>
                                    <p:animEffect transition="in" filter="fade">
                                      <p:cBhvr>
                                        <p:cTn id="21" dur="1000"/>
                                        <p:tgtEl>
                                          <p:spTgt spid="207"/>
                                        </p:tgtEl>
                                      </p:cBhvr>
                                    </p:animEffect>
                                  </p:childTnLst>
                                </p:cTn>
                              </p:par>
                              <p:par>
                                <p:cTn id="22" presetID="10" presetClass="entr" presetSubtype="0" fill="hold" nodeType="withEffect">
                                  <p:stCondLst>
                                    <p:cond delay="0"/>
                                  </p:stCondLst>
                                  <p:childTnLst>
                                    <p:set>
                                      <p:cBhvr>
                                        <p:cTn id="23" dur="1" fill="hold">
                                          <p:stCondLst>
                                            <p:cond delay="0"/>
                                          </p:stCondLst>
                                        </p:cTn>
                                        <p:tgtEl>
                                          <p:spTgt spid="210"/>
                                        </p:tgtEl>
                                        <p:attrNameLst>
                                          <p:attrName>style.visibility</p:attrName>
                                        </p:attrNameLst>
                                      </p:cBhvr>
                                      <p:to>
                                        <p:strVal val="visible"/>
                                      </p:to>
                                    </p:set>
                                    <p:animEffect transition="in" filter="fade">
                                      <p:cBhvr>
                                        <p:cTn id="24" dur="1000"/>
                                        <p:tgtEl>
                                          <p:spTgt spid="2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4"/>
                                        </p:tgtEl>
                                        <p:attrNameLst>
                                          <p:attrName>style.visibility</p:attrName>
                                        </p:attrNameLst>
                                      </p:cBhvr>
                                      <p:to>
                                        <p:strVal val="visible"/>
                                      </p:to>
                                    </p:set>
                                    <p:animEffect transition="in" filter="fade">
                                      <p:cBhvr>
                                        <p:cTn id="29" dur="1000"/>
                                        <p:tgtEl>
                                          <p:spTgt spid="214"/>
                                        </p:tgtEl>
                                      </p:cBhvr>
                                    </p:animEffect>
                                  </p:childTnLst>
                                </p:cTn>
                              </p:par>
                              <p:par>
                                <p:cTn id="30" presetID="10" presetClass="entr" presetSubtype="0" fill="hold" nodeType="withEffect">
                                  <p:stCondLst>
                                    <p:cond delay="0"/>
                                  </p:stCondLst>
                                  <p:childTnLst>
                                    <p:set>
                                      <p:cBhvr>
                                        <p:cTn id="31" dur="1" fill="hold">
                                          <p:stCondLst>
                                            <p:cond delay="0"/>
                                          </p:stCondLst>
                                        </p:cTn>
                                        <p:tgtEl>
                                          <p:spTgt spid="215"/>
                                        </p:tgtEl>
                                        <p:attrNameLst>
                                          <p:attrName>style.visibility</p:attrName>
                                        </p:attrNameLst>
                                      </p:cBhvr>
                                      <p:to>
                                        <p:strVal val="visible"/>
                                      </p:to>
                                    </p:set>
                                    <p:animEffect transition="in" filter="fade">
                                      <p:cBhvr>
                                        <p:cTn id="32" dur="1000"/>
                                        <p:tgtEl>
                                          <p:spTgt spid="215"/>
                                        </p:tgtEl>
                                      </p:cBhvr>
                                    </p:animEffect>
                                  </p:childTnLst>
                                </p:cTn>
                              </p:par>
                              <p:par>
                                <p:cTn id="33" presetID="10" presetClass="entr" presetSubtype="0" fill="hold" nodeType="withEffect">
                                  <p:stCondLst>
                                    <p:cond delay="0"/>
                                  </p:stCondLst>
                                  <p:childTnLst>
                                    <p:set>
                                      <p:cBhvr>
                                        <p:cTn id="34" dur="1" fill="hold">
                                          <p:stCondLst>
                                            <p:cond delay="0"/>
                                          </p:stCondLst>
                                        </p:cTn>
                                        <p:tgtEl>
                                          <p:spTgt spid="216"/>
                                        </p:tgtEl>
                                        <p:attrNameLst>
                                          <p:attrName>style.visibility</p:attrName>
                                        </p:attrNameLst>
                                      </p:cBhvr>
                                      <p:to>
                                        <p:strVal val="visible"/>
                                      </p:to>
                                    </p:set>
                                    <p:animEffect transition="in" filter="fade">
                                      <p:cBhvr>
                                        <p:cTn id="35" dur="1000"/>
                                        <p:tgtEl>
                                          <p:spTgt spid="216"/>
                                        </p:tgtEl>
                                      </p:cBhvr>
                                    </p:animEffect>
                                  </p:childTnLst>
                                </p:cTn>
                              </p:par>
                              <p:par>
                                <p:cTn id="36" presetID="10" presetClass="entr" presetSubtype="0" fill="hold" nodeType="withEffect">
                                  <p:stCondLst>
                                    <p:cond delay="0"/>
                                  </p:stCondLst>
                                  <p:childTnLst>
                                    <p:set>
                                      <p:cBhvr>
                                        <p:cTn id="37" dur="1" fill="hold">
                                          <p:stCondLst>
                                            <p:cond delay="0"/>
                                          </p:stCondLst>
                                        </p:cTn>
                                        <p:tgtEl>
                                          <p:spTgt spid="217"/>
                                        </p:tgtEl>
                                        <p:attrNameLst>
                                          <p:attrName>style.visibility</p:attrName>
                                        </p:attrNameLst>
                                      </p:cBhvr>
                                      <p:to>
                                        <p:strVal val="visible"/>
                                      </p:to>
                                    </p:set>
                                    <p:animEffect transition="in" filter="fade">
                                      <p:cBhvr>
                                        <p:cTn id="38" dur="1000"/>
                                        <p:tgtEl>
                                          <p:spTgt spid="2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8"/>
                                        </p:tgtEl>
                                        <p:attrNameLst>
                                          <p:attrName>style.visibility</p:attrName>
                                        </p:attrNameLst>
                                      </p:cBhvr>
                                      <p:to>
                                        <p:strVal val="visible"/>
                                      </p:to>
                                    </p:set>
                                    <p:animEffect transition="in" filter="fade">
                                      <p:cBhvr>
                                        <p:cTn id="43" dur="1000"/>
                                        <p:tgtEl>
                                          <p:spTgt spid="218"/>
                                        </p:tgtEl>
                                      </p:cBhvr>
                                    </p:animEffect>
                                  </p:childTnLst>
                                </p:cTn>
                              </p:par>
                              <p:par>
                                <p:cTn id="44" presetID="10" presetClass="entr" presetSubtype="0" fill="hold" nodeType="withEffect">
                                  <p:stCondLst>
                                    <p:cond delay="0"/>
                                  </p:stCondLst>
                                  <p:childTnLst>
                                    <p:set>
                                      <p:cBhvr>
                                        <p:cTn id="45" dur="1" fill="hold">
                                          <p:stCondLst>
                                            <p:cond delay="0"/>
                                          </p:stCondLst>
                                        </p:cTn>
                                        <p:tgtEl>
                                          <p:spTgt spid="219"/>
                                        </p:tgtEl>
                                        <p:attrNameLst>
                                          <p:attrName>style.visibility</p:attrName>
                                        </p:attrNameLst>
                                      </p:cBhvr>
                                      <p:to>
                                        <p:strVal val="visible"/>
                                      </p:to>
                                    </p:set>
                                    <p:animEffect transition="in" filter="fade">
                                      <p:cBhvr>
                                        <p:cTn id="46" dur="1000"/>
                                        <p:tgtEl>
                                          <p:spTgt spid="219"/>
                                        </p:tgtEl>
                                      </p:cBhvr>
                                    </p:animEffect>
                                  </p:childTnLst>
                                </p:cTn>
                              </p:par>
                              <p:par>
                                <p:cTn id="47" presetID="10" presetClass="entr" presetSubtype="0" fill="hold" nodeType="withEffect">
                                  <p:stCondLst>
                                    <p:cond delay="0"/>
                                  </p:stCondLst>
                                  <p:childTnLst>
                                    <p:set>
                                      <p:cBhvr>
                                        <p:cTn id="48" dur="1" fill="hold">
                                          <p:stCondLst>
                                            <p:cond delay="0"/>
                                          </p:stCondLst>
                                        </p:cTn>
                                        <p:tgtEl>
                                          <p:spTgt spid="220"/>
                                        </p:tgtEl>
                                        <p:attrNameLst>
                                          <p:attrName>style.visibility</p:attrName>
                                        </p:attrNameLst>
                                      </p:cBhvr>
                                      <p:to>
                                        <p:strVal val="visible"/>
                                      </p:to>
                                    </p:set>
                                    <p:animEffect transition="in" filter="fade">
                                      <p:cBhvr>
                                        <p:cTn id="49" dur="1000"/>
                                        <p:tgtEl>
                                          <p:spTgt spid="220"/>
                                        </p:tgtEl>
                                      </p:cBhvr>
                                    </p:animEffect>
                                  </p:childTnLst>
                                </p:cTn>
                              </p:par>
                              <p:par>
                                <p:cTn id="50" presetID="10" presetClass="entr" presetSubtype="0" fill="hold" nodeType="withEffect">
                                  <p:stCondLst>
                                    <p:cond delay="0"/>
                                  </p:stCondLst>
                                  <p:childTnLst>
                                    <p:set>
                                      <p:cBhvr>
                                        <p:cTn id="51" dur="1" fill="hold">
                                          <p:stCondLst>
                                            <p:cond delay="0"/>
                                          </p:stCondLst>
                                        </p:cTn>
                                        <p:tgtEl>
                                          <p:spTgt spid="221"/>
                                        </p:tgtEl>
                                        <p:attrNameLst>
                                          <p:attrName>style.visibility</p:attrName>
                                        </p:attrNameLst>
                                      </p:cBhvr>
                                      <p:to>
                                        <p:strVal val="visible"/>
                                      </p:to>
                                    </p:set>
                                    <p:animEffect transition="in" filter="fade">
                                      <p:cBhvr>
                                        <p:cTn id="52" dur="1000"/>
                                        <p:tgtEl>
                                          <p:spTgt spid="2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5"/>
                                        </p:tgtEl>
                                        <p:attrNameLst>
                                          <p:attrName>style.visibility</p:attrName>
                                        </p:attrNameLst>
                                      </p:cBhvr>
                                      <p:to>
                                        <p:strVal val="visible"/>
                                      </p:to>
                                    </p:set>
                                    <p:animEffect transition="in" filter="fade">
                                      <p:cBhvr>
                                        <p:cTn id="57" dur="1000"/>
                                        <p:tgtEl>
                                          <p:spTgt spid="205"/>
                                        </p:tgtEl>
                                      </p:cBhvr>
                                    </p:animEffect>
                                  </p:childTnLst>
                                </p:cTn>
                              </p:par>
                              <p:par>
                                <p:cTn id="58" presetID="10" presetClass="entr" presetSubtype="0" fill="hold" nodeType="withEffect">
                                  <p:stCondLst>
                                    <p:cond delay="0"/>
                                  </p:stCondLst>
                                  <p:childTnLst>
                                    <p:set>
                                      <p:cBhvr>
                                        <p:cTn id="59" dur="1" fill="hold">
                                          <p:stCondLst>
                                            <p:cond delay="0"/>
                                          </p:stCondLst>
                                        </p:cTn>
                                        <p:tgtEl>
                                          <p:spTgt spid="208"/>
                                        </p:tgtEl>
                                        <p:attrNameLst>
                                          <p:attrName>style.visibility</p:attrName>
                                        </p:attrNameLst>
                                      </p:cBhvr>
                                      <p:to>
                                        <p:strVal val="visible"/>
                                      </p:to>
                                    </p:set>
                                    <p:animEffect transition="in" filter="fade">
                                      <p:cBhvr>
                                        <p:cTn id="60" dur="1000"/>
                                        <p:tgtEl>
                                          <p:spTgt spid="208"/>
                                        </p:tgtEl>
                                      </p:cBhvr>
                                    </p:animEffect>
                                  </p:childTnLst>
                                </p:cTn>
                              </p:par>
                              <p:par>
                                <p:cTn id="61" presetID="10" presetClass="entr" presetSubtype="0" fill="hold" nodeType="withEffect">
                                  <p:stCondLst>
                                    <p:cond delay="0"/>
                                  </p:stCondLst>
                                  <p:childTnLst>
                                    <p:set>
                                      <p:cBhvr>
                                        <p:cTn id="62" dur="1" fill="hold">
                                          <p:stCondLst>
                                            <p:cond delay="0"/>
                                          </p:stCondLst>
                                        </p:cTn>
                                        <p:tgtEl>
                                          <p:spTgt spid="209"/>
                                        </p:tgtEl>
                                        <p:attrNameLst>
                                          <p:attrName>style.visibility</p:attrName>
                                        </p:attrNameLst>
                                      </p:cBhvr>
                                      <p:to>
                                        <p:strVal val="visible"/>
                                      </p:to>
                                    </p:set>
                                    <p:animEffect transition="in" filter="fade">
                                      <p:cBhvr>
                                        <p:cTn id="63" dur="1000"/>
                                        <p:tgtEl>
                                          <p:spTgt spid="209"/>
                                        </p:tgtEl>
                                      </p:cBhvr>
                                    </p:animEffect>
                                  </p:childTnLst>
                                </p:cTn>
                              </p:par>
                              <p:par>
                                <p:cTn id="64" presetID="10" presetClass="entr" presetSubtype="0" fill="hold" nodeType="withEffect">
                                  <p:stCondLst>
                                    <p:cond delay="0"/>
                                  </p:stCondLst>
                                  <p:childTnLst>
                                    <p:set>
                                      <p:cBhvr>
                                        <p:cTn id="65" dur="1" fill="hold">
                                          <p:stCondLst>
                                            <p:cond delay="0"/>
                                          </p:stCondLst>
                                        </p:cTn>
                                        <p:tgtEl>
                                          <p:spTgt spid="211"/>
                                        </p:tgtEl>
                                        <p:attrNameLst>
                                          <p:attrName>style.visibility</p:attrName>
                                        </p:attrNameLst>
                                      </p:cBhvr>
                                      <p:to>
                                        <p:strVal val="visible"/>
                                      </p:to>
                                    </p:set>
                                    <p:animEffect transition="in" filter="fade">
                                      <p:cBhvr>
                                        <p:cTn id="66"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551A415522C74CB2195B1A777E9A7C" ma:contentTypeVersion="18" ma:contentTypeDescription="Create a new document." ma:contentTypeScope="" ma:versionID="d4bb8c2641764e3ca70261afe1b33a53">
  <xsd:schema xmlns:xsd="http://www.w3.org/2001/XMLSchema" xmlns:xs="http://www.w3.org/2001/XMLSchema" xmlns:p="http://schemas.microsoft.com/office/2006/metadata/properties" xmlns:ns3="2bc55ecc-363e-43e9-bfac-4ba2e86f45ee" xmlns:ns4="bb5bbb0b-6c89-44d7-be61-0adfe653f983" targetNamespace="http://schemas.microsoft.com/office/2006/metadata/properties" ma:root="true" ma:fieldsID="9959290da7346403855fa006fec8fe7c" ns3:_="" ns4:_="">
    <xsd:import namespace="2bc55ecc-363e-43e9-bfac-4ba2e86f45ee"/>
    <xsd:import namespace="bb5bbb0b-6c89-44d7-be61-0adfe653f9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55ecc-363e-43e9-bfac-4ba2e86f45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5bbb0b-6c89-44d7-be61-0adfe653f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bc55ecc-363e-43e9-bfac-4ba2e86f45ee" xsi:nil="true"/>
  </documentManagement>
</p:properties>
</file>

<file path=customXml/itemProps1.xml><?xml version="1.0" encoding="utf-8"?>
<ds:datastoreItem xmlns:ds="http://schemas.openxmlformats.org/officeDocument/2006/customXml" ds:itemID="{27419B5A-F09C-4342-BED6-A47C3E3AEC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c55ecc-363e-43e9-bfac-4ba2e86f45ee"/>
    <ds:schemaRef ds:uri="bb5bbb0b-6c89-44d7-be61-0adfe653f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C4E702-2928-4512-B7F8-F3BDE6A6F2F9}">
  <ds:schemaRefs>
    <ds:schemaRef ds:uri="http://schemas.microsoft.com/sharepoint/v3/contenttype/forms"/>
  </ds:schemaRefs>
</ds:datastoreItem>
</file>

<file path=customXml/itemProps3.xml><?xml version="1.0" encoding="utf-8"?>
<ds:datastoreItem xmlns:ds="http://schemas.openxmlformats.org/officeDocument/2006/customXml" ds:itemID="{DBD9A149-B2CF-475A-AEDD-B07A2851A83A}">
  <ds:schemaRefs>
    <ds:schemaRef ds:uri="2bc55ecc-363e-43e9-bfac-4ba2e86f45ee"/>
    <ds:schemaRef ds:uri="http://purl.org/dc/dcmitype/"/>
    <ds:schemaRef ds:uri="http://purl.org/dc/elements/1.1/"/>
    <ds:schemaRef ds:uri="bb5bbb0b-6c89-44d7-be61-0adfe653f983"/>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2298</Words>
  <Application>Microsoft Office PowerPoint</Application>
  <PresentationFormat>On-screen Show (16:9)</PresentationFormat>
  <Paragraphs>389</Paragraphs>
  <Slides>29</Slides>
  <Notes>29</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Fira Sans Extra Condensed Medium</vt:lpstr>
      <vt:lpstr>Roboto</vt:lpstr>
      <vt:lpstr>Calibri</vt:lpstr>
      <vt:lpstr>Catamaran Light</vt:lpstr>
      <vt:lpstr>Livvic</vt:lpstr>
      <vt:lpstr>Catamaran</vt:lpstr>
      <vt:lpstr>Engineering Project Proposal by Slidesgo</vt:lpstr>
      <vt:lpstr>Student Equity and Achievement Program Year 2 of 3 Updates</vt:lpstr>
      <vt:lpstr> Hxstory Created by the state Chancellor’s Office in 2018 Combined the statewide initiatives: “Student Success and Support Program” “Basic Skills Initiative” “Student Equity” What is the Plan? Actions we will take to improve achievement for disproportionately impacted student groups Benchmarks to meet each year towards equity Context We get $1.8 million from the state  The state wants to see how we boost achievement Annually, we review how we’re doing</vt:lpstr>
      <vt:lpstr>ALL OF US support student equity and achievement!  Our Roles The following metrics and actions were written by a planning group of VPSS, Deans of Counseling, ASLT and PRIE, and ACES leadership, based on college feedback through participatory governance, submitted to and approved by the state.  Our current Director of Equity and Faculty Equity Coordinator lead the reporting out to the college and state.  We reached out to many of you on the status of the following goals.  Full Data Packet This has the latest data pull–and the college is waiting for this term to end to get more data.  (We need to also document this progress for accreditation.)  If we have more to add–please kindly let us know.</vt:lpstr>
      <vt:lpstr>03</vt:lpstr>
      <vt:lpstr>Metric #1 Black Students SuccessfullyEnroll </vt:lpstr>
      <vt:lpstr>Increase percentage of Black students who enroll in Cañada by 5 percentage points each year.  </vt:lpstr>
      <vt:lpstr>Metric 1 Data</vt:lpstr>
      <vt:lpstr>Sub-Metrics #1 </vt:lpstr>
      <vt:lpstr>Sub-Metrics #1 </vt:lpstr>
      <vt:lpstr>Metric #2 Latine Students Completion of Math &amp; English  </vt:lpstr>
      <vt:lpstr>In 3 Years… </vt:lpstr>
      <vt:lpstr>Metric 2 Data</vt:lpstr>
      <vt:lpstr>Sub-Metrics #2:  </vt:lpstr>
      <vt:lpstr>Metric #3 Filipine Students Persist from 1st Semester to 2nd Semester</vt:lpstr>
      <vt:lpstr>In 3 Years…</vt:lpstr>
      <vt:lpstr>Metric 3 Data</vt:lpstr>
      <vt:lpstr>Sub-Metrics #3 </vt:lpstr>
      <vt:lpstr>Sub-Metrics #3 </vt:lpstr>
      <vt:lpstr>Metric #4 Latine Students Have Increased Transfer Rates   </vt:lpstr>
      <vt:lpstr>   </vt:lpstr>
      <vt:lpstr>Metric 4 Data</vt:lpstr>
      <vt:lpstr>Sub-Metrics #4 </vt:lpstr>
      <vt:lpstr>Sub-Metrics #4  </vt:lpstr>
      <vt:lpstr>Metric #5 Latino Degree Completion    </vt:lpstr>
      <vt:lpstr>In 3 Years…  </vt:lpstr>
      <vt:lpstr>Metric 5 Data</vt:lpstr>
      <vt:lpstr>Sub-Metrics #5 </vt:lpstr>
      <vt:lpstr>How are we continuing this work?  </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Equity and Achievement Program Year 2 of 3 Updates</dc:title>
  <dc:creator>Engel, Karen</dc:creator>
  <cp:lastModifiedBy>Engel, Karen</cp:lastModifiedBy>
  <cp:revision>1</cp:revision>
  <dcterms:modified xsi:type="dcterms:W3CDTF">2024-05-15T19:56:55Z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0x01010029551A415522C74CB2195B1A777E9A7C</vt:lpwstr>
  </property>
</Properties>
</file>