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460" r:id="rId7"/>
    <p:sldId id="264" r:id="rId8"/>
    <p:sldId id="462" r:id="rId9"/>
    <p:sldId id="469" r:id="rId10"/>
    <p:sldId id="470" r:id="rId11"/>
    <p:sldId id="463" r:id="rId12"/>
    <p:sldId id="464" r:id="rId13"/>
    <p:sldId id="465" r:id="rId14"/>
    <p:sldId id="466" r:id="rId15"/>
    <p:sldId id="467" r:id="rId16"/>
    <p:sldId id="468" r:id="rId17"/>
    <p:sldId id="471" r:id="rId18"/>
    <p:sldId id="472" r:id="rId19"/>
    <p:sldId id="4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9ED66617-13A4-4454-91CE-CB7C898F8E8E}"/>
    <pc:docChg chg="modSld">
      <pc:chgData name="Engel, Karen" userId="b1bdb765-af5a-4eea-b146-a3f1b2df645c" providerId="ADAL" clId="{9ED66617-13A4-4454-91CE-CB7C898F8E8E}" dt="2023-11-30T21:05:00.721" v="1" actId="20577"/>
      <pc:docMkLst>
        <pc:docMk/>
      </pc:docMkLst>
      <pc:sldChg chg="modSp">
        <pc:chgData name="Engel, Karen" userId="b1bdb765-af5a-4eea-b146-a3f1b2df645c" providerId="ADAL" clId="{9ED66617-13A4-4454-91CE-CB7C898F8E8E}" dt="2023-11-30T21:05:00.721" v="1" actId="20577"/>
        <pc:sldMkLst>
          <pc:docMk/>
          <pc:sldMk cId="3786955233" sldId="256"/>
        </pc:sldMkLst>
        <pc:spChg chg="mod">
          <ac:chgData name="Engel, Karen" userId="b1bdb765-af5a-4eea-b146-a3f1b2df645c" providerId="ADAL" clId="{9ED66617-13A4-4454-91CE-CB7C898F8E8E}" dt="2023-11-30T21:05:00.721" v="1" actId="20577"/>
          <ac:spMkLst>
            <pc:docMk/>
            <pc:sldMk cId="3786955233" sldId="256"/>
            <ac:spMk id="2" creationId="{97863F3E-4CF3-4472-9E7A-13B2EA0B67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56BC-06EF-402B-B77A-6E1C03B48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C0D47-0329-4B03-99B4-2D9683DB4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281299-6939-4120-B940-0645496D5CCB}"/>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E47C242E-9591-4DA7-9115-E791AA9D6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2414D-3F69-4416-88C0-FFCE3AD9EEA6}"/>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60885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8498-B7D3-49DB-B3B3-C01D7AAF8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729CD-0647-4D8A-938B-D958FDD4E0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E54EB-D9C1-44CF-9345-E8F2E165C645}"/>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9DD323D6-81B7-4116-93A7-ADF5E3354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69B86-FE81-4DC9-8166-5502E4FE8FF2}"/>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90818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6835C-9F01-49BB-9FE5-C6814F47D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0A6ED-B29B-4273-B93F-4FDB74C12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ABC93-F983-4C67-98C6-F60025DD88C4}"/>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81841E18-B07D-474A-B6F7-48D5C73BB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98E8-38DB-48E8-9ED5-815C00B40620}"/>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60338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938-4F95-4A83-80E6-FF5AD473C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16257-2DB7-47D4-80C0-8981E61E5B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7CF94-2924-4624-A586-66A76A8CDD77}"/>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AACD6684-184F-4051-BCFA-5CD76C054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083B5-E281-4221-8371-C0DF4CC5D751}"/>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64907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8896-7AFF-4B7F-AEBA-C4F577E21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7D3343-EDDC-4F4E-8AC7-7B7092136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5B7C43-D29B-44B4-951E-C0FC474801DD}"/>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0861FB95-9F2F-4A24-B295-D70B84F8F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608E9-AEE4-443B-B5B9-5E4F84953588}"/>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9196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811-3D4A-47A1-AB0E-830026DAD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7C7B9-E136-4446-BC47-05005D9849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F2311-BB79-4A9D-A391-570CF22C80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41683-23D7-4893-86D2-71CBAA869054}"/>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6" name="Footer Placeholder 5">
            <a:extLst>
              <a:ext uri="{FF2B5EF4-FFF2-40B4-BE49-F238E27FC236}">
                <a16:creationId xmlns:a16="http://schemas.microsoft.com/office/drawing/2014/main" id="{EC8F6EB9-FA96-43B2-9F05-4C00A9A0A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ABF9D-E095-4C68-9714-05FACDFA79A4}"/>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51775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74B-50E5-4401-A226-A23855CFC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8101B-A17A-4198-9D78-BEA9B0D03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DD5FDE-5309-4567-80D2-1AB782EF3F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45607-1149-4667-85CB-0D816ADD7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CA1E7B-0CAC-440F-B617-DC907896FB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73037-C68E-458E-82A2-DF481BB50E03}"/>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8" name="Footer Placeholder 7">
            <a:extLst>
              <a:ext uri="{FF2B5EF4-FFF2-40B4-BE49-F238E27FC236}">
                <a16:creationId xmlns:a16="http://schemas.microsoft.com/office/drawing/2014/main" id="{693B5856-F850-4D3C-8066-519972DE6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53C60-C2E8-4201-B3E8-55D33A42F2C2}"/>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315192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0BF6-EF74-45C2-BB4D-C0895220A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BAD06-212E-4D68-A428-0C3A499E726F}"/>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4" name="Footer Placeholder 3">
            <a:extLst>
              <a:ext uri="{FF2B5EF4-FFF2-40B4-BE49-F238E27FC236}">
                <a16:creationId xmlns:a16="http://schemas.microsoft.com/office/drawing/2014/main" id="{001AD367-DB67-45D1-AFAB-7CDEC28ED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97A68-5DE6-437C-89B2-85E7D95F7C90}"/>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75245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64E38-9103-4A30-8AFB-0C6727038FC1}"/>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3" name="Footer Placeholder 2">
            <a:extLst>
              <a:ext uri="{FF2B5EF4-FFF2-40B4-BE49-F238E27FC236}">
                <a16:creationId xmlns:a16="http://schemas.microsoft.com/office/drawing/2014/main" id="{C5E21854-BC80-48DE-B61E-5D4C730E8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E70B8-3CA5-4C91-BF7C-6D68993DF7C6}"/>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215886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04D2-6F65-4E95-AB0D-E0A70F1EE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5389D-957C-4EED-8719-4F17DD5F9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2EA25-EED3-42C4-899B-19662CB72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D6BC12-2961-4AEF-B54A-557460F09B42}"/>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6" name="Footer Placeholder 5">
            <a:extLst>
              <a:ext uri="{FF2B5EF4-FFF2-40B4-BE49-F238E27FC236}">
                <a16:creationId xmlns:a16="http://schemas.microsoft.com/office/drawing/2014/main" id="{70D84409-2273-4797-8DDB-C12148667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59304-2794-4F27-9504-8D14DAC8E8F5}"/>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16112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FEA0-6824-413B-B26D-E9045687F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AF48BF-CCBE-4B80-8DB6-3143CEFE1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546E0-4944-4F4F-B62A-4C806FC65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30205F-C2D4-4005-8ECA-0843A80ED029}"/>
              </a:ext>
            </a:extLst>
          </p:cNvPr>
          <p:cNvSpPr>
            <a:spLocks noGrp="1"/>
          </p:cNvSpPr>
          <p:nvPr>
            <p:ph type="dt" sz="half" idx="10"/>
          </p:nvPr>
        </p:nvSpPr>
        <p:spPr/>
        <p:txBody>
          <a:bodyPr/>
          <a:lstStyle/>
          <a:p>
            <a:fld id="{8E9CF992-09F1-45EB-B997-970940AB97E7}" type="datetimeFigureOut">
              <a:rPr lang="en-US" smtClean="0"/>
              <a:t>11/30/2023</a:t>
            </a:fld>
            <a:endParaRPr lang="en-US"/>
          </a:p>
        </p:txBody>
      </p:sp>
      <p:sp>
        <p:nvSpPr>
          <p:cNvPr id="6" name="Footer Placeholder 5">
            <a:extLst>
              <a:ext uri="{FF2B5EF4-FFF2-40B4-BE49-F238E27FC236}">
                <a16:creationId xmlns:a16="http://schemas.microsoft.com/office/drawing/2014/main" id="{2534FD53-C52A-49AD-A0A5-1CDA46BC1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35187-124D-4680-AC41-36B572BA15AA}"/>
              </a:ext>
            </a:extLst>
          </p:cNvPr>
          <p:cNvSpPr>
            <a:spLocks noGrp="1"/>
          </p:cNvSpPr>
          <p:nvPr>
            <p:ph type="sldNum" sz="quarter" idx="12"/>
          </p:nvPr>
        </p:nvSpPr>
        <p:spPr/>
        <p:txBody>
          <a:bodyPr/>
          <a:lstStyle/>
          <a:p>
            <a:fld id="{6DC83595-546D-4047-94B7-17C709E6A91E}" type="slidenum">
              <a:rPr lang="en-US" smtClean="0"/>
              <a:t>‹#›</a:t>
            </a:fld>
            <a:endParaRPr lang="en-US"/>
          </a:p>
        </p:txBody>
      </p:sp>
    </p:spTree>
    <p:extLst>
      <p:ext uri="{BB962C8B-B14F-4D97-AF65-F5344CB8AC3E}">
        <p14:creationId xmlns:p14="http://schemas.microsoft.com/office/powerpoint/2010/main" val="10692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3002E-9988-4276-8305-1E387FB5E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49036-7C93-4AA3-87A9-D9A3F339F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139D0-EEC3-4FF2-9029-F2A6BABD0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CF992-09F1-45EB-B997-970940AB97E7}" type="datetimeFigureOut">
              <a:rPr lang="en-US" smtClean="0"/>
              <a:t>11/30/2023</a:t>
            </a:fld>
            <a:endParaRPr lang="en-US"/>
          </a:p>
        </p:txBody>
      </p:sp>
      <p:sp>
        <p:nvSpPr>
          <p:cNvPr id="5" name="Footer Placeholder 4">
            <a:extLst>
              <a:ext uri="{FF2B5EF4-FFF2-40B4-BE49-F238E27FC236}">
                <a16:creationId xmlns:a16="http://schemas.microsoft.com/office/drawing/2014/main" id="{95F4D98F-A2B3-452F-9F8D-9D3960041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72FF69-C37F-498E-8A84-82301E214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83595-546D-4047-94B7-17C709E6A91E}" type="slidenum">
              <a:rPr lang="en-US" smtClean="0"/>
              <a:t>‹#›</a:t>
            </a:fld>
            <a:endParaRPr lang="en-US"/>
          </a:p>
        </p:txBody>
      </p:sp>
    </p:spTree>
    <p:extLst>
      <p:ext uri="{BB962C8B-B14F-4D97-AF65-F5344CB8AC3E}">
        <p14:creationId xmlns:p14="http://schemas.microsoft.com/office/powerpoint/2010/main" val="374363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NywGUyDNqP3KGX34Ylb8b3LJ-OUh1RMj/view?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3F3E-4CF3-4472-9E7A-13B2EA0B671F}"/>
              </a:ext>
            </a:extLst>
          </p:cNvPr>
          <p:cNvSpPr>
            <a:spLocks noGrp="1"/>
          </p:cNvSpPr>
          <p:nvPr>
            <p:ph type="ctrTitle"/>
          </p:nvPr>
        </p:nvSpPr>
        <p:spPr>
          <a:xfrm>
            <a:off x="1523999" y="3133079"/>
            <a:ext cx="9144000" cy="2387600"/>
          </a:xfrm>
        </p:spPr>
        <p:txBody>
          <a:bodyPr>
            <a:normAutofit fontScale="90000"/>
          </a:bodyPr>
          <a:lstStyle/>
          <a:p>
            <a:r>
              <a:rPr lang="en-US" sz="4900" b="1" dirty="0"/>
              <a:t>Reimagining Student Access to </a:t>
            </a:r>
            <a:br>
              <a:rPr lang="en-US" sz="4900" b="1" dirty="0"/>
            </a:br>
            <a:r>
              <a:rPr lang="en-US" sz="4900" b="1" dirty="0"/>
              <a:t>Career Opportunities</a:t>
            </a:r>
            <a:br>
              <a:rPr lang="en-US" sz="4900" dirty="0"/>
            </a:br>
            <a:r>
              <a:rPr lang="en-US" sz="4400" b="1" dirty="0"/>
              <a:t>Work Group Recommendations to PBC</a:t>
            </a:r>
            <a:br>
              <a:rPr lang="en-US" sz="4400" dirty="0"/>
            </a:br>
            <a:br>
              <a:rPr lang="en-US" sz="4400" dirty="0"/>
            </a:br>
            <a:r>
              <a:rPr lang="en-US" sz="3100" dirty="0"/>
              <a:t>December 6, 2023</a:t>
            </a:r>
            <a:endParaRPr lang="en-US" dirty="0"/>
          </a:p>
        </p:txBody>
      </p:sp>
      <p:pic>
        <p:nvPicPr>
          <p:cNvPr id="5" name="Picture 4">
            <a:extLst>
              <a:ext uri="{FF2B5EF4-FFF2-40B4-BE49-F238E27FC236}">
                <a16:creationId xmlns:a16="http://schemas.microsoft.com/office/drawing/2014/main" id="{86C9CB12-7BD2-4C99-AB1B-9F3D26882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237" y="885819"/>
            <a:ext cx="2887525" cy="1296663"/>
          </a:xfrm>
          <a:prstGeom prst="rect">
            <a:avLst/>
          </a:prstGeom>
        </p:spPr>
      </p:pic>
    </p:spTree>
    <p:extLst>
      <p:ext uri="{BB962C8B-B14F-4D97-AF65-F5344CB8AC3E}">
        <p14:creationId xmlns:p14="http://schemas.microsoft.com/office/powerpoint/2010/main" val="378695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2"/>
            <a:ext cx="4303143" cy="2001802"/>
          </a:xfrm>
        </p:spPr>
        <p:txBody>
          <a:bodyPr>
            <a:normAutofit fontScale="92500" lnSpcReduction="20000"/>
          </a:bodyPr>
          <a:lstStyle/>
          <a:p>
            <a:pPr marL="0" indent="0" algn="ctr">
              <a:buNone/>
            </a:pPr>
            <a:r>
              <a:rPr lang="en-US" b="1" dirty="0"/>
              <a:t>The college culture shifts so that everyone is aware of the opportunities listed above (career on-ramps) and helps students connect to them.  </a:t>
            </a:r>
          </a:p>
          <a:p>
            <a:pPr marL="0" indent="0" algn="ctr">
              <a:buNone/>
            </a:pPr>
            <a:r>
              <a:rPr lang="en-US" b="1" dirty="0"/>
              <a:t>Such that:</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AFB4366-E70C-4445-9F2F-DC6F75D7D7D3}"/>
              </a:ext>
            </a:extLst>
          </p:cNvPr>
          <p:cNvSpPr/>
          <p:nvPr/>
        </p:nvSpPr>
        <p:spPr>
          <a:xfrm>
            <a:off x="5628019" y="1870120"/>
            <a:ext cx="6086654" cy="4985980"/>
          </a:xfrm>
          <a:prstGeom prst="rect">
            <a:avLst/>
          </a:prstGeom>
        </p:spPr>
        <p:txBody>
          <a:bodyPr wrap="square">
            <a:spAutoFit/>
          </a:bodyPr>
          <a:lstStyle/>
          <a:p>
            <a:pPr marL="285750" indent="-285750" fontAlgn="base">
              <a:buFont typeface="Arial" panose="020B0604020202020204" pitchFamily="34" charset="0"/>
              <a:buChar char="•"/>
            </a:pPr>
            <a:r>
              <a:rPr lang="en-US" dirty="0"/>
              <a:t>Career exploration is a seamless experience for students from “undecided” inquiry through meeting with experts in their chosen field and employment:  </a:t>
            </a:r>
            <a:r>
              <a:rPr lang="en-US" i="1" dirty="0"/>
              <a:t> a collective pipeline of career consciousness</a:t>
            </a:r>
            <a:endParaRPr lang="en-US" dirty="0"/>
          </a:p>
          <a:p>
            <a:pPr marL="285750" indent="-285750" fontAlgn="base">
              <a:buFont typeface="Arial" panose="020B0604020202020204" pitchFamily="34" charset="0"/>
              <a:buChar char="•"/>
            </a:pPr>
            <a:r>
              <a:rPr lang="en-US" dirty="0"/>
              <a:t>Communication about career on-ramps, work, and work-based learning opportunities is clear, consistent, part of our mainstream college experience via our:</a:t>
            </a:r>
          </a:p>
          <a:p>
            <a:pPr marL="742950" lvl="1" indent="-285750" fontAlgn="base">
              <a:buFont typeface="Arial" panose="020B0604020202020204" pitchFamily="34" charset="0"/>
              <a:buChar char="•"/>
            </a:pPr>
            <a:r>
              <a:rPr lang="en-US" sz="1600" dirty="0"/>
              <a:t>Outreach and Recruitment Ambassadors</a:t>
            </a:r>
          </a:p>
          <a:p>
            <a:pPr marL="742950" lvl="1" indent="-285750" fontAlgn="base">
              <a:buFont typeface="Arial" panose="020B0604020202020204" pitchFamily="34" charset="0"/>
              <a:buChar char="•"/>
            </a:pPr>
            <a:r>
              <a:rPr lang="en-US" sz="1600" dirty="0"/>
              <a:t>Website</a:t>
            </a:r>
          </a:p>
          <a:p>
            <a:pPr marL="742950" lvl="1" indent="-285750" fontAlgn="base">
              <a:buFont typeface="Arial" panose="020B0604020202020204" pitchFamily="34" charset="0"/>
              <a:buChar char="•"/>
            </a:pPr>
            <a:r>
              <a:rPr lang="en-US" sz="1600" dirty="0"/>
              <a:t>Catalog</a:t>
            </a:r>
          </a:p>
          <a:p>
            <a:pPr marL="742950" lvl="1" indent="-285750" fontAlgn="base">
              <a:buFont typeface="Arial" panose="020B0604020202020204" pitchFamily="34" charset="0"/>
              <a:buChar char="•"/>
            </a:pPr>
            <a:r>
              <a:rPr lang="en-US" sz="1600" dirty="0"/>
              <a:t>Interest Area Canvas Shells</a:t>
            </a:r>
          </a:p>
          <a:p>
            <a:pPr marL="742950" lvl="1" indent="-285750" fontAlgn="base">
              <a:buFont typeface="Arial" panose="020B0604020202020204" pitchFamily="34" charset="0"/>
              <a:buChar char="•"/>
            </a:pPr>
            <a:r>
              <a:rPr lang="en-US" sz="1600" dirty="0"/>
              <a:t>Career Center Canvas Shell</a:t>
            </a:r>
          </a:p>
          <a:p>
            <a:pPr marL="742950" lvl="1" indent="-285750" fontAlgn="base">
              <a:buFont typeface="Arial" panose="020B0604020202020204" pitchFamily="34" charset="0"/>
              <a:buChar char="•"/>
            </a:pPr>
            <a:r>
              <a:rPr lang="en-US" sz="1600" dirty="0"/>
              <a:t>LinkedIn Pro helps build our alumni network and communicate with students </a:t>
            </a:r>
          </a:p>
          <a:p>
            <a:pPr marL="742950" lvl="1" indent="-285750" fontAlgn="base">
              <a:buFont typeface="Arial" panose="020B0604020202020204" pitchFamily="34" charset="0"/>
              <a:buChar char="•"/>
            </a:pPr>
            <a:r>
              <a:rPr lang="en-US" sz="1600" dirty="0"/>
              <a:t>Print materials</a:t>
            </a:r>
          </a:p>
          <a:p>
            <a:pPr marL="742950" lvl="1" indent="-285750" fontAlgn="base">
              <a:buFont typeface="Arial" panose="020B0604020202020204" pitchFamily="34" charset="0"/>
              <a:buChar char="•"/>
            </a:pPr>
            <a:r>
              <a:rPr lang="en-US" sz="1600" dirty="0"/>
              <a:t>Event calendar</a:t>
            </a:r>
          </a:p>
          <a:p>
            <a:pPr marL="742950" lvl="1" indent="-285750" fontAlgn="base">
              <a:buFont typeface="Arial" panose="020B0604020202020204" pitchFamily="34" charset="0"/>
              <a:buChar char="•"/>
            </a:pPr>
            <a:r>
              <a:rPr lang="en-US" sz="1600" dirty="0"/>
              <a:t>Dual enrollment program</a:t>
            </a:r>
          </a:p>
          <a:p>
            <a:pPr marL="742950" lvl="1" indent="-285750" fontAlgn="base">
              <a:buFont typeface="Arial" panose="020B0604020202020204" pitchFamily="34" charset="0"/>
              <a:buChar char="•"/>
            </a:pPr>
            <a:r>
              <a:rPr lang="en-US" sz="1600" dirty="0"/>
              <a:t>Employer partners (Chambers, Business and Industry Associations)</a:t>
            </a:r>
          </a:p>
        </p:txBody>
      </p:sp>
    </p:spTree>
    <p:extLst>
      <p:ext uri="{BB962C8B-B14F-4D97-AF65-F5344CB8AC3E}">
        <p14:creationId xmlns:p14="http://schemas.microsoft.com/office/powerpoint/2010/main" val="418862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486918"/>
          </a:xfrm>
        </p:spPr>
        <p:txBody>
          <a:bodyPr>
            <a:normAutofit/>
          </a:bodyPr>
          <a:lstStyle/>
          <a:p>
            <a:pPr marL="0" indent="0" algn="ctr">
              <a:buNone/>
            </a:pPr>
            <a:r>
              <a:rPr lang="en-US" b="1" dirty="0"/>
              <a:t>Interest Areas are the focal point for career exploration and work-based learning</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487009-9C7B-495A-B7CA-9D4855E707B3}"/>
              </a:ext>
            </a:extLst>
          </p:cNvPr>
          <p:cNvSpPr/>
          <p:nvPr/>
        </p:nvSpPr>
        <p:spPr>
          <a:xfrm>
            <a:off x="5593512" y="3015410"/>
            <a:ext cx="6190171" cy="1754326"/>
          </a:xfrm>
          <a:prstGeom prst="rect">
            <a:avLst/>
          </a:prstGeom>
        </p:spPr>
        <p:txBody>
          <a:bodyPr wrap="square">
            <a:spAutoFit/>
          </a:bodyPr>
          <a:lstStyle/>
          <a:p>
            <a:pPr marL="285750" indent="-285750" fontAlgn="base">
              <a:buFont typeface="Arial" panose="020B0604020202020204" pitchFamily="34" charset="0"/>
              <a:buChar char="•"/>
            </a:pPr>
            <a:r>
              <a:rPr lang="en-US" dirty="0"/>
              <a:t>Career On-Ramp programs are present in each Interest Area OR</a:t>
            </a:r>
          </a:p>
          <a:p>
            <a:pPr marL="285750" indent="-285750" fontAlgn="base">
              <a:buFont typeface="Arial" panose="020B0604020202020204" pitchFamily="34" charset="0"/>
              <a:buChar char="•"/>
            </a:pPr>
            <a:r>
              <a:rPr lang="en-US" dirty="0"/>
              <a:t>Each Interest Area is utilizing all of the career on-ramp opportunities and communicating effectively with faculty and students and monitoring student participation in career exploration activities.</a:t>
            </a:r>
          </a:p>
        </p:txBody>
      </p:sp>
    </p:spTree>
    <p:extLst>
      <p:ext uri="{BB962C8B-B14F-4D97-AF65-F5344CB8AC3E}">
        <p14:creationId xmlns:p14="http://schemas.microsoft.com/office/powerpoint/2010/main" val="55186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2"/>
            <a:ext cx="4303143" cy="1726379"/>
          </a:xfrm>
        </p:spPr>
        <p:txBody>
          <a:bodyPr>
            <a:normAutofit fontScale="92500" lnSpcReduction="10000"/>
          </a:bodyPr>
          <a:lstStyle/>
          <a:p>
            <a:pPr marL="0" indent="0" algn="ctr">
              <a:buNone/>
            </a:pPr>
            <a:r>
              <a:rPr lang="en-US" b="1" dirty="0"/>
              <a:t>Academic Counselors refer students to career exploration opportunities in a way that helps inform their education goals</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487009-9C7B-495A-B7CA-9D4855E707B3}"/>
              </a:ext>
            </a:extLst>
          </p:cNvPr>
          <p:cNvSpPr/>
          <p:nvPr/>
        </p:nvSpPr>
        <p:spPr>
          <a:xfrm>
            <a:off x="5826425" y="3126446"/>
            <a:ext cx="5439673" cy="1477328"/>
          </a:xfrm>
          <a:prstGeom prst="rect">
            <a:avLst/>
          </a:prstGeom>
        </p:spPr>
        <p:txBody>
          <a:bodyPr wrap="square">
            <a:spAutoFit/>
          </a:bodyPr>
          <a:lstStyle/>
          <a:p>
            <a:pPr marL="285750" indent="-285750" fontAlgn="base">
              <a:buFont typeface="Arial" panose="020B0604020202020204" pitchFamily="34" charset="0"/>
              <a:buChar char="•"/>
            </a:pPr>
            <a:r>
              <a:rPr lang="en-US" dirty="0"/>
              <a:t>Career On-Ramp staff and programs (Career Persons) meet with the Counseling Division regularly to provide up-to-date information about career exploration opportunities, educational pathways, and “talking points”</a:t>
            </a:r>
          </a:p>
        </p:txBody>
      </p:sp>
    </p:spTree>
    <p:extLst>
      <p:ext uri="{BB962C8B-B14F-4D97-AF65-F5344CB8AC3E}">
        <p14:creationId xmlns:p14="http://schemas.microsoft.com/office/powerpoint/2010/main" val="377521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2"/>
            <a:ext cx="4303143" cy="1819161"/>
          </a:xfrm>
        </p:spPr>
        <p:txBody>
          <a:bodyPr>
            <a:normAutofit fontScale="92500" lnSpcReduction="10000"/>
          </a:bodyPr>
          <a:lstStyle/>
          <a:p>
            <a:pPr marL="0" indent="0" algn="ctr">
              <a:buNone/>
            </a:pPr>
            <a:r>
              <a:rPr lang="en-US" b="1" dirty="0"/>
              <a:t>Our not-for-credit students have access to all the same career on-ramp services…        as well as more support to transition to credit programs</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487009-9C7B-495A-B7CA-9D4855E707B3}"/>
              </a:ext>
            </a:extLst>
          </p:cNvPr>
          <p:cNvSpPr/>
          <p:nvPr/>
        </p:nvSpPr>
        <p:spPr>
          <a:xfrm>
            <a:off x="5826425" y="3126446"/>
            <a:ext cx="5439673" cy="2308324"/>
          </a:xfrm>
          <a:prstGeom prst="rect">
            <a:avLst/>
          </a:prstGeom>
        </p:spPr>
        <p:txBody>
          <a:bodyPr wrap="square">
            <a:spAutoFit/>
          </a:bodyPr>
          <a:lstStyle/>
          <a:p>
            <a:pPr marL="285750" indent="-285750" fontAlgn="base">
              <a:buFont typeface="Arial" panose="020B0604020202020204" pitchFamily="34" charset="0"/>
              <a:buChar char="•"/>
            </a:pPr>
            <a:r>
              <a:rPr lang="en-US" dirty="0"/>
              <a:t>Menlo Park program students are better connected to the main campus and services.</a:t>
            </a:r>
          </a:p>
          <a:p>
            <a:pPr marL="285750" indent="-285750" fontAlgn="base">
              <a:buFont typeface="Arial" panose="020B0604020202020204" pitchFamily="34" charset="0"/>
              <a:buChar char="•"/>
            </a:pPr>
            <a:r>
              <a:rPr lang="en-US" dirty="0"/>
              <a:t>Our </a:t>
            </a:r>
            <a:r>
              <a:rPr lang="en-US" u="sng" dirty="0"/>
              <a:t>not-for-credit</a:t>
            </a:r>
            <a:r>
              <a:rPr lang="en-US" dirty="0"/>
              <a:t> programs transition to </a:t>
            </a:r>
            <a:r>
              <a:rPr lang="en-US" u="sng" dirty="0"/>
              <a:t>non-credit</a:t>
            </a:r>
            <a:r>
              <a:rPr lang="en-US" dirty="0"/>
              <a:t> to ensure student access to District services.</a:t>
            </a:r>
            <a:endParaRPr lang="en-US" u="sng" dirty="0"/>
          </a:p>
          <a:p>
            <a:pPr marL="285750" indent="-285750" fontAlgn="base">
              <a:buFont typeface="Arial" panose="020B0604020202020204" pitchFamily="34" charset="0"/>
              <a:buChar char="•"/>
            </a:pPr>
            <a:r>
              <a:rPr lang="en-US" dirty="0"/>
              <a:t>Our not-for-credit pre-apprenticeship and other programs transition to a for-credit program.</a:t>
            </a:r>
          </a:p>
          <a:p>
            <a:pPr marL="285750" indent="-285750" fontAlgn="base">
              <a:buFont typeface="Arial" panose="020B0604020202020204" pitchFamily="34" charset="0"/>
              <a:buChar char="•"/>
            </a:pPr>
            <a:r>
              <a:rPr lang="en-US" dirty="0"/>
              <a:t>Not-for-credit program completers transition directly to employment.</a:t>
            </a:r>
          </a:p>
        </p:txBody>
      </p:sp>
    </p:spTree>
    <p:extLst>
      <p:ext uri="{BB962C8B-B14F-4D97-AF65-F5344CB8AC3E}">
        <p14:creationId xmlns:p14="http://schemas.microsoft.com/office/powerpoint/2010/main" val="51756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486918"/>
          </a:xfrm>
        </p:spPr>
        <p:txBody>
          <a:bodyPr>
            <a:normAutofit lnSpcReduction="10000"/>
          </a:bodyPr>
          <a:lstStyle/>
          <a:p>
            <a:pPr marL="0" indent="0" algn="ctr">
              <a:buNone/>
            </a:pPr>
            <a:r>
              <a:rPr lang="en-US" b="1" dirty="0"/>
              <a:t>Career pathway programs start in high school, adult school, and in partner programs</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487009-9C7B-495A-B7CA-9D4855E707B3}"/>
              </a:ext>
            </a:extLst>
          </p:cNvPr>
          <p:cNvSpPr/>
          <p:nvPr/>
        </p:nvSpPr>
        <p:spPr>
          <a:xfrm>
            <a:off x="5636644" y="2784578"/>
            <a:ext cx="5439673" cy="3416320"/>
          </a:xfrm>
          <a:prstGeom prst="rect">
            <a:avLst/>
          </a:prstGeom>
        </p:spPr>
        <p:txBody>
          <a:bodyPr wrap="square">
            <a:spAutoFit/>
          </a:bodyPr>
          <a:lstStyle/>
          <a:p>
            <a:pPr marL="285750" indent="-285750" fontAlgn="base">
              <a:buFont typeface="Arial" panose="020B0604020202020204" pitchFamily="34" charset="0"/>
              <a:buChar char="•"/>
            </a:pPr>
            <a:r>
              <a:rPr lang="en-US" dirty="0"/>
              <a:t>Career awareness and knowledge of “on-ramps” starts in High School, starting with dual enrollment and summer on-campus opportunities to explore pathways and careers.</a:t>
            </a:r>
          </a:p>
          <a:p>
            <a:pPr marL="285750" indent="-285750" fontAlgn="base">
              <a:buFont typeface="Arial" panose="020B0604020202020204" pitchFamily="34" charset="0"/>
              <a:buChar char="•"/>
            </a:pPr>
            <a:r>
              <a:rPr lang="en-US" dirty="0"/>
              <a:t>Adult School students have seamless access to career pathway programs at SMCCCD. </a:t>
            </a:r>
          </a:p>
          <a:p>
            <a:pPr marL="285750" indent="-285750" fontAlgn="base">
              <a:buFont typeface="Arial" panose="020B0604020202020204" pitchFamily="34" charset="0"/>
              <a:buChar char="•"/>
            </a:pPr>
            <a:r>
              <a:rPr lang="en-US" dirty="0"/>
              <a:t>The College works well with our WIOA partners (NOVA Works) to support job seekers, including youth and those with significant barriers to employment, access education, employment and training, and support services to succeed in the labor market.</a:t>
            </a:r>
          </a:p>
        </p:txBody>
      </p:sp>
    </p:spTree>
    <p:extLst>
      <p:ext uri="{BB962C8B-B14F-4D97-AF65-F5344CB8AC3E}">
        <p14:creationId xmlns:p14="http://schemas.microsoft.com/office/powerpoint/2010/main" val="22115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486918"/>
          </a:xfrm>
        </p:spPr>
        <p:txBody>
          <a:bodyPr>
            <a:normAutofit/>
          </a:bodyPr>
          <a:lstStyle/>
          <a:p>
            <a:pPr marL="0" indent="0" algn="ctr">
              <a:buNone/>
            </a:pPr>
            <a:r>
              <a:rPr lang="en-US" b="1" dirty="0"/>
              <a:t>The College Alumni Network is strong and transparent in LinkedIn</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487009-9C7B-495A-B7CA-9D4855E707B3}"/>
              </a:ext>
            </a:extLst>
          </p:cNvPr>
          <p:cNvSpPr/>
          <p:nvPr/>
        </p:nvSpPr>
        <p:spPr>
          <a:xfrm>
            <a:off x="5636644" y="2784578"/>
            <a:ext cx="5439673" cy="1477328"/>
          </a:xfrm>
          <a:prstGeom prst="rect">
            <a:avLst/>
          </a:prstGeom>
        </p:spPr>
        <p:txBody>
          <a:bodyPr wrap="square">
            <a:spAutoFit/>
          </a:bodyPr>
          <a:lstStyle/>
          <a:p>
            <a:pPr marL="285750" indent="-285750" fontAlgn="base">
              <a:buFont typeface="Arial" panose="020B0604020202020204" pitchFamily="34" charset="0"/>
              <a:buChar char="•"/>
            </a:pPr>
            <a:r>
              <a:rPr lang="en-US" dirty="0"/>
              <a:t>All completers and graduates join the network before they leave.</a:t>
            </a:r>
          </a:p>
          <a:p>
            <a:pPr marL="285750" indent="-285750" fontAlgn="base">
              <a:buFont typeface="Arial" panose="020B0604020202020204" pitchFamily="34" charset="0"/>
              <a:buChar char="•"/>
            </a:pPr>
            <a:r>
              <a:rPr lang="en-US" dirty="0"/>
              <a:t>College career on-ramp programs are able to tap the network to provide all of the work and work-based learning opportunities listed above.</a:t>
            </a:r>
          </a:p>
        </p:txBody>
      </p:sp>
    </p:spTree>
    <p:extLst>
      <p:ext uri="{BB962C8B-B14F-4D97-AF65-F5344CB8AC3E}">
        <p14:creationId xmlns:p14="http://schemas.microsoft.com/office/powerpoint/2010/main" val="409198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DD30-B48C-4256-8C52-3B5050028811}"/>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F1032DCA-9903-42B6-A575-44504FB9B524}"/>
              </a:ext>
            </a:extLst>
          </p:cNvPr>
          <p:cNvSpPr>
            <a:spLocks noGrp="1"/>
          </p:cNvSpPr>
          <p:nvPr>
            <p:ph idx="1"/>
          </p:nvPr>
        </p:nvSpPr>
        <p:spPr/>
        <p:txBody>
          <a:bodyPr>
            <a:normAutofit fontScale="92500" lnSpcReduction="10000"/>
          </a:bodyPr>
          <a:lstStyle/>
          <a:p>
            <a:pPr fontAlgn="base"/>
            <a:r>
              <a:rPr lang="en-US" dirty="0"/>
              <a:t>Ensure the Director of Workforce Development, in close collaboration with the Career Center, is able to enact the Vision above.</a:t>
            </a:r>
          </a:p>
          <a:p>
            <a:pPr fontAlgn="base"/>
            <a:r>
              <a:rPr lang="en-US" dirty="0"/>
              <a:t>Align and coordinate all of the “Career On-Ramp” programs and services at the College more formally. </a:t>
            </a:r>
          </a:p>
          <a:p>
            <a:pPr lvl="1" fontAlgn="base"/>
            <a:r>
              <a:rPr lang="en-US" dirty="0"/>
              <a:t>Ensure that college career “on-ramp” services are accessible, comprehensive, and coordinated and there is a nexus of information sharing.</a:t>
            </a:r>
          </a:p>
          <a:p>
            <a:pPr lvl="1" fontAlgn="base"/>
            <a:r>
              <a:rPr lang="en-US" dirty="0"/>
              <a:t>Develop database tools to facilitate information sharing and employer relationship management between College’s Career On-Ramp programs and services.</a:t>
            </a:r>
          </a:p>
          <a:p>
            <a:pPr fontAlgn="base"/>
            <a:r>
              <a:rPr lang="en-US" dirty="0"/>
              <a:t>Develop non-credit CTE programs and pathways as a way to provide better college services to our not-for-credit students.</a:t>
            </a:r>
          </a:p>
          <a:p>
            <a:pPr fontAlgn="base"/>
            <a:r>
              <a:rPr lang="en-US" dirty="0"/>
              <a:t>Inform the College’s efforts with </a:t>
            </a:r>
            <a:r>
              <a:rPr lang="en-US" dirty="0">
                <a:hlinkClick r:id="rId2"/>
              </a:rPr>
              <a:t>the Governor’s August 31</a:t>
            </a:r>
            <a:r>
              <a:rPr lang="en-US" baseline="30000" dirty="0">
                <a:hlinkClick r:id="rId2"/>
              </a:rPr>
              <a:t>st</a:t>
            </a:r>
            <a:r>
              <a:rPr lang="en-US" dirty="0">
                <a:hlinkClick r:id="rId2"/>
              </a:rPr>
              <a:t> Career Education Executive Order</a:t>
            </a:r>
            <a:endParaRPr lang="en-US" dirty="0"/>
          </a:p>
          <a:p>
            <a:pPr marL="0" indent="0">
              <a:buNone/>
            </a:pPr>
            <a:endParaRPr lang="en-US" dirty="0"/>
          </a:p>
        </p:txBody>
      </p:sp>
    </p:spTree>
    <p:extLst>
      <p:ext uri="{BB962C8B-B14F-4D97-AF65-F5344CB8AC3E}">
        <p14:creationId xmlns:p14="http://schemas.microsoft.com/office/powerpoint/2010/main" val="258808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9AF189-FA8B-4EE3-90DE-D304EA394DDF}"/>
              </a:ext>
            </a:extLst>
          </p:cNvPr>
          <p:cNvGraphicFramePr>
            <a:graphicFrameLocks noGrp="1"/>
          </p:cNvGraphicFramePr>
          <p:nvPr>
            <p:ph idx="1"/>
            <p:extLst>
              <p:ext uri="{D42A27DB-BD31-4B8C-83A1-F6EECF244321}">
                <p14:modId xmlns:p14="http://schemas.microsoft.com/office/powerpoint/2010/main" val="25734995"/>
              </p:ext>
            </p:extLst>
          </p:nvPr>
        </p:nvGraphicFramePr>
        <p:xfrm>
          <a:off x="301924" y="4925479"/>
          <a:ext cx="5805578" cy="1847595"/>
        </p:xfrm>
        <a:graphic>
          <a:graphicData uri="http://schemas.openxmlformats.org/drawingml/2006/table">
            <a:tbl>
              <a:tblPr firstCol="1">
                <a:tableStyleId>{68D230F3-CF80-4859-8CE7-A43EE81993B5}</a:tableStyleId>
              </a:tblPr>
              <a:tblGrid>
                <a:gridCol w="1761884">
                  <a:extLst>
                    <a:ext uri="{9D8B030D-6E8A-4147-A177-3AD203B41FA5}">
                      <a16:colId xmlns:a16="http://schemas.microsoft.com/office/drawing/2014/main" val="610451108"/>
                    </a:ext>
                  </a:extLst>
                </a:gridCol>
                <a:gridCol w="4043694">
                  <a:extLst>
                    <a:ext uri="{9D8B030D-6E8A-4147-A177-3AD203B41FA5}">
                      <a16:colId xmlns:a16="http://schemas.microsoft.com/office/drawing/2014/main" val="37876970"/>
                    </a:ext>
                  </a:extLst>
                </a:gridCol>
              </a:tblGrid>
              <a:tr h="263401">
                <a:tc>
                  <a:txBody>
                    <a:bodyPr/>
                    <a:lstStyle/>
                    <a:p>
                      <a:pPr algn="l" fontAlgn="b"/>
                      <a:r>
                        <a:rPr lang="en-US" sz="1400" u="none" strike="noStrike" dirty="0">
                          <a:effectLst/>
                        </a:rPr>
                        <a:t>Karen Engel</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Dean of Planning, Research, Innovation &amp; Effectiveness</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22979171"/>
                  </a:ext>
                </a:extLst>
              </a:tr>
              <a:tr h="263401">
                <a:tc>
                  <a:txBody>
                    <a:bodyPr/>
                    <a:lstStyle/>
                    <a:p>
                      <a:pPr algn="l" fontAlgn="b"/>
                      <a:r>
                        <a:rPr lang="en-US" sz="1400" u="none" strike="noStrike" dirty="0">
                          <a:effectLst/>
                        </a:rPr>
                        <a:t>Hyla Lacefield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Dean of Business, Design &amp; Workforce</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1439729"/>
                  </a:ext>
                </a:extLst>
              </a:tr>
              <a:tr h="263401">
                <a:tc>
                  <a:txBody>
                    <a:bodyPr/>
                    <a:lstStyle/>
                    <a:p>
                      <a:pPr algn="l" fontAlgn="b"/>
                      <a:r>
                        <a:rPr lang="en-US" sz="1400" u="none" strike="noStrike" dirty="0">
                          <a:effectLst/>
                        </a:rPr>
                        <a:t>Carole Meagher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Interim Workforce Development Director</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4823966"/>
                  </a:ext>
                </a:extLst>
              </a:tr>
              <a:tr h="263401">
                <a:tc>
                  <a:txBody>
                    <a:bodyPr/>
                    <a:lstStyle/>
                    <a:p>
                      <a:pPr algn="l" fontAlgn="b"/>
                      <a:r>
                        <a:rPr lang="en-US" sz="1400" u="none" strike="noStrike">
                          <a:effectLst/>
                        </a:rPr>
                        <a:t>Max Hartman</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Dean of Counseling</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88018042"/>
                  </a:ext>
                </a:extLst>
              </a:tr>
              <a:tr h="263401">
                <a:tc>
                  <a:txBody>
                    <a:bodyPr/>
                    <a:lstStyle/>
                    <a:p>
                      <a:pPr algn="l" fontAlgn="b"/>
                      <a:r>
                        <a:rPr lang="en-US" sz="1400" u="none" strike="noStrike">
                          <a:effectLst/>
                        </a:rPr>
                        <a:t>David Gainey</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Project Director of Apprenticeships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71147"/>
                  </a:ext>
                </a:extLst>
              </a:tr>
              <a:tr h="265295">
                <a:tc>
                  <a:txBody>
                    <a:bodyPr/>
                    <a:lstStyle/>
                    <a:p>
                      <a:pPr algn="l" fontAlgn="b"/>
                      <a:r>
                        <a:rPr lang="en-US" sz="1400" u="none" strike="noStrike" dirty="0">
                          <a:effectLst/>
                        </a:rPr>
                        <a:t>Bob Haick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Program Supervisor (Career Center)</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1864493"/>
                  </a:ext>
                </a:extLst>
              </a:tr>
              <a:tr h="265295">
                <a:tc>
                  <a:txBody>
                    <a:bodyPr/>
                    <a:lstStyle/>
                    <a:p>
                      <a:pPr algn="l" fontAlgn="b"/>
                      <a:r>
                        <a:rPr lang="en-US" sz="1400" b="1" i="0" u="none" strike="noStrike" dirty="0">
                          <a:solidFill>
                            <a:srgbClr val="000000"/>
                          </a:solidFill>
                          <a:effectLst/>
                          <a:latin typeface="Calibri" panose="020F0502020204030204" pitchFamily="34" charset="0"/>
                        </a:rPr>
                        <a:t>Christopher Wardell</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Program Services Coordinator, Financial Aid</a:t>
                      </a:r>
                    </a:p>
                  </a:txBody>
                  <a:tcPr marL="6350" marR="6350" marT="6350" marB="0" anchor="b"/>
                </a:tc>
                <a:extLst>
                  <a:ext uri="{0D108BD9-81ED-4DB2-BD59-A6C34878D82A}">
                    <a16:rowId xmlns:a16="http://schemas.microsoft.com/office/drawing/2014/main" val="1139125842"/>
                  </a:ext>
                </a:extLst>
              </a:tr>
            </a:tbl>
          </a:graphicData>
        </a:graphic>
      </p:graphicFrame>
      <p:sp>
        <p:nvSpPr>
          <p:cNvPr id="5" name="Title 4">
            <a:extLst>
              <a:ext uri="{FF2B5EF4-FFF2-40B4-BE49-F238E27FC236}">
                <a16:creationId xmlns:a16="http://schemas.microsoft.com/office/drawing/2014/main" id="{4C5B1D63-EB6D-4294-ABFC-F4589ED798F8}"/>
              </a:ext>
            </a:extLst>
          </p:cNvPr>
          <p:cNvSpPr>
            <a:spLocks noGrp="1"/>
          </p:cNvSpPr>
          <p:nvPr>
            <p:ph type="title"/>
          </p:nvPr>
        </p:nvSpPr>
        <p:spPr>
          <a:xfrm>
            <a:off x="634028" y="-195757"/>
            <a:ext cx="10515600" cy="1325563"/>
          </a:xfrm>
        </p:spPr>
        <p:txBody>
          <a:bodyPr/>
          <a:lstStyle/>
          <a:p>
            <a:pPr algn="ctr"/>
            <a:r>
              <a:rPr lang="en-US" dirty="0"/>
              <a:t>Work Group Participants</a:t>
            </a:r>
          </a:p>
        </p:txBody>
      </p:sp>
      <p:graphicFrame>
        <p:nvGraphicFramePr>
          <p:cNvPr id="7" name="Content Placeholder 3">
            <a:extLst>
              <a:ext uri="{FF2B5EF4-FFF2-40B4-BE49-F238E27FC236}">
                <a16:creationId xmlns:a16="http://schemas.microsoft.com/office/drawing/2014/main" id="{FBAC912F-81AB-4122-BC06-DE4520D3B2AB}"/>
              </a:ext>
            </a:extLst>
          </p:cNvPr>
          <p:cNvGraphicFramePr>
            <a:graphicFrameLocks/>
          </p:cNvGraphicFramePr>
          <p:nvPr>
            <p:extLst>
              <p:ext uri="{D42A27DB-BD31-4B8C-83A1-F6EECF244321}">
                <p14:modId xmlns:p14="http://schemas.microsoft.com/office/powerpoint/2010/main" val="3868966033"/>
              </p:ext>
            </p:extLst>
          </p:nvPr>
        </p:nvGraphicFramePr>
        <p:xfrm>
          <a:off x="6497158" y="4925479"/>
          <a:ext cx="5131250" cy="1845701"/>
        </p:xfrm>
        <a:graphic>
          <a:graphicData uri="http://schemas.openxmlformats.org/drawingml/2006/table">
            <a:tbl>
              <a:tblPr firstCol="1">
                <a:tableStyleId>{68D230F3-CF80-4859-8CE7-A43EE81993B5}</a:tableStyleId>
              </a:tblPr>
              <a:tblGrid>
                <a:gridCol w="1761884">
                  <a:extLst>
                    <a:ext uri="{9D8B030D-6E8A-4147-A177-3AD203B41FA5}">
                      <a16:colId xmlns:a16="http://schemas.microsoft.com/office/drawing/2014/main" val="610451108"/>
                    </a:ext>
                  </a:extLst>
                </a:gridCol>
                <a:gridCol w="3369366">
                  <a:extLst>
                    <a:ext uri="{9D8B030D-6E8A-4147-A177-3AD203B41FA5}">
                      <a16:colId xmlns:a16="http://schemas.microsoft.com/office/drawing/2014/main" val="37876970"/>
                    </a:ext>
                  </a:extLst>
                </a:gridCol>
              </a:tblGrid>
              <a:tr h="265295">
                <a:tc>
                  <a:txBody>
                    <a:bodyPr/>
                    <a:lstStyle/>
                    <a:p>
                      <a:pPr algn="l" fontAlgn="b"/>
                      <a:r>
                        <a:rPr lang="en-US" sz="1400" b="1" i="0" u="none" strike="noStrike" dirty="0">
                          <a:solidFill>
                            <a:srgbClr val="000000"/>
                          </a:solidFill>
                          <a:effectLst/>
                          <a:latin typeface="Calibri" panose="020F0502020204030204" pitchFamily="34" charset="0"/>
                        </a:rPr>
                        <a:t>Alyssa Lucchini</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Career Center (and Welcome Center)</a:t>
                      </a:r>
                    </a:p>
                  </a:txBody>
                  <a:tcPr marL="6350" marR="6350" marT="6350" marB="0" anchor="b"/>
                </a:tc>
                <a:extLst>
                  <a:ext uri="{0D108BD9-81ED-4DB2-BD59-A6C34878D82A}">
                    <a16:rowId xmlns:a16="http://schemas.microsoft.com/office/drawing/2014/main" val="2269054338"/>
                  </a:ext>
                </a:extLst>
              </a:tr>
              <a:tr h="263401">
                <a:tc>
                  <a:txBody>
                    <a:bodyPr/>
                    <a:lstStyle/>
                    <a:p>
                      <a:pPr algn="l" fontAlgn="b"/>
                      <a:r>
                        <a:rPr lang="en-US" sz="1400" u="none" strike="noStrike" dirty="0">
                          <a:effectLst/>
                        </a:rPr>
                        <a:t>Mercedes White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Program Services Coordinator - Menlo Park</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4652173"/>
                  </a:ext>
                </a:extLst>
              </a:tr>
              <a:tr h="263401">
                <a:tc>
                  <a:txBody>
                    <a:bodyPr/>
                    <a:lstStyle/>
                    <a:p>
                      <a:pPr algn="l" fontAlgn="b"/>
                      <a:r>
                        <a:rPr lang="en-US" sz="1400" u="none" strike="noStrike">
                          <a:effectLst/>
                        </a:rPr>
                        <a:t>Ron Andrade</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Guided Pathways Director</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9267666"/>
                  </a:ext>
                </a:extLst>
              </a:tr>
              <a:tr h="263401">
                <a:tc>
                  <a:txBody>
                    <a:bodyPr/>
                    <a:lstStyle/>
                    <a:p>
                      <a:pPr algn="l" fontAlgn="b"/>
                      <a:r>
                        <a:rPr lang="en-US" sz="1400" b="1" i="0" u="none" strike="noStrike" dirty="0">
                          <a:solidFill>
                            <a:srgbClr val="000000"/>
                          </a:solidFill>
                          <a:effectLst/>
                          <a:latin typeface="Calibri" panose="020F0502020204030204" pitchFamily="34" charset="0"/>
                        </a:rPr>
                        <a:t>Rance Bobo</a:t>
                      </a:r>
                    </a:p>
                  </a:txBody>
                  <a:tcPr marL="6350" marR="6350" marT="6350" marB="0" anchor="b"/>
                </a:tc>
                <a:tc>
                  <a:txBody>
                    <a:bodyPr/>
                    <a:lstStyle/>
                    <a:p>
                      <a:pPr algn="l" fontAlgn="b"/>
                      <a:r>
                        <a:rPr lang="en-US" sz="1400" u="none" strike="noStrike" dirty="0">
                          <a:effectLst/>
                        </a:rPr>
                        <a:t>Program Services Coordinator, STEM Center</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3603116"/>
                  </a:ext>
                </a:extLst>
              </a:tr>
              <a:tr h="263401">
                <a:tc>
                  <a:txBody>
                    <a:bodyPr/>
                    <a:lstStyle/>
                    <a:p>
                      <a:pPr algn="l" fontAlgn="b"/>
                      <a:r>
                        <a:rPr lang="en-US" sz="1400" u="none" strike="noStrike">
                          <a:effectLst/>
                        </a:rPr>
                        <a:t>Alex Jones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Adjunct Faculty - Cooperative Education</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1259592"/>
                  </a:ext>
                </a:extLst>
              </a:tr>
              <a:tr h="263401">
                <a:tc>
                  <a:txBody>
                    <a:bodyPr/>
                    <a:lstStyle/>
                    <a:p>
                      <a:pPr algn="l" fontAlgn="b"/>
                      <a:r>
                        <a:rPr lang="en-US" sz="1400" b="1" i="0" u="none" strike="noStrike" dirty="0">
                          <a:solidFill>
                            <a:srgbClr val="000000"/>
                          </a:solidFill>
                          <a:effectLst/>
                          <a:latin typeface="Calibri" panose="020F0502020204030204" pitchFamily="34" charset="0"/>
                        </a:rPr>
                        <a:t>Stephen Redmond</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Executive Director – Middle College</a:t>
                      </a:r>
                    </a:p>
                  </a:txBody>
                  <a:tcPr marL="6350" marR="6350" marT="6350" marB="0" anchor="b"/>
                </a:tc>
                <a:extLst>
                  <a:ext uri="{0D108BD9-81ED-4DB2-BD59-A6C34878D82A}">
                    <a16:rowId xmlns:a16="http://schemas.microsoft.com/office/drawing/2014/main" val="346346722"/>
                  </a:ext>
                </a:extLst>
              </a:tr>
              <a:tr h="263401">
                <a:tc>
                  <a:txBody>
                    <a:bodyPr/>
                    <a:lstStyle/>
                    <a:p>
                      <a:pPr algn="l" fontAlgn="b"/>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8041894"/>
                  </a:ext>
                </a:extLst>
              </a:tr>
            </a:tbl>
          </a:graphicData>
        </a:graphic>
      </p:graphicFrame>
      <p:pic>
        <p:nvPicPr>
          <p:cNvPr id="1026" name="Picture 2" descr="3b305178-9661-43ef-a6ca-ef89ab5fdfe5@namprd05">
            <a:extLst>
              <a:ext uri="{FF2B5EF4-FFF2-40B4-BE49-F238E27FC236}">
                <a16:creationId xmlns:a16="http://schemas.microsoft.com/office/drawing/2014/main" id="{A2B583CE-C316-40EF-8062-37B1B2AFA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6" t="20240" r="4461" b="24397"/>
          <a:stretch/>
        </p:blipFill>
        <p:spPr bwMode="auto">
          <a:xfrm>
            <a:off x="1821611" y="816528"/>
            <a:ext cx="8548778" cy="38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74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7D92E4-93A2-40C7-8F74-7279520C3061}"/>
              </a:ext>
            </a:extLst>
          </p:cNvPr>
          <p:cNvSpPr>
            <a:spLocks noGrp="1"/>
          </p:cNvSpPr>
          <p:nvPr>
            <p:ph type="title"/>
          </p:nvPr>
        </p:nvSpPr>
        <p:spPr>
          <a:xfrm>
            <a:off x="784860" y="677069"/>
            <a:ext cx="10515600" cy="1325563"/>
          </a:xfrm>
        </p:spPr>
        <p:txBody>
          <a:bodyPr/>
          <a:lstStyle/>
          <a:p>
            <a:r>
              <a:rPr lang="en-US" dirty="0"/>
              <a:t>Who will do what on Priority #4?</a:t>
            </a:r>
          </a:p>
        </p:txBody>
      </p:sp>
      <p:sp>
        <p:nvSpPr>
          <p:cNvPr id="9" name="Content Placeholder 8">
            <a:extLst>
              <a:ext uri="{FF2B5EF4-FFF2-40B4-BE49-F238E27FC236}">
                <a16:creationId xmlns:a16="http://schemas.microsoft.com/office/drawing/2014/main" id="{EBD0CBF2-977F-4E95-8725-19D68617C5D4}"/>
              </a:ext>
            </a:extLst>
          </p:cNvPr>
          <p:cNvSpPr>
            <a:spLocks noGrp="1"/>
          </p:cNvSpPr>
          <p:nvPr>
            <p:ph idx="1"/>
          </p:nvPr>
        </p:nvSpPr>
        <p:spPr>
          <a:xfrm>
            <a:off x="838200" y="1869916"/>
            <a:ext cx="10515600" cy="4895851"/>
          </a:xfrm>
        </p:spPr>
        <p:txBody>
          <a:bodyPr>
            <a:normAutofit/>
          </a:bodyPr>
          <a:lstStyle/>
          <a:p>
            <a:pPr marL="0" indent="0">
              <a:lnSpc>
                <a:spcPct val="110000"/>
              </a:lnSpc>
              <a:spcBef>
                <a:spcPts val="0"/>
              </a:spcBef>
              <a:buNone/>
            </a:pPr>
            <a:r>
              <a:rPr lang="en-US" b="1" dirty="0"/>
              <a:t>Work Group Lead: </a:t>
            </a:r>
            <a:r>
              <a:rPr lang="en-US" dirty="0"/>
              <a:t>Dr. Karen Engel</a:t>
            </a:r>
            <a:endParaRPr lang="en-US" b="1" dirty="0"/>
          </a:p>
          <a:p>
            <a:pPr marL="0" indent="0">
              <a:lnSpc>
                <a:spcPct val="110000"/>
              </a:lnSpc>
              <a:spcBef>
                <a:spcPts val="0"/>
              </a:spcBef>
              <a:buNone/>
            </a:pPr>
            <a:endParaRPr lang="en-US" dirty="0"/>
          </a:p>
          <a:p>
            <a:pPr marL="0" indent="0">
              <a:lnSpc>
                <a:spcPct val="110000"/>
              </a:lnSpc>
              <a:spcBef>
                <a:spcPts val="0"/>
              </a:spcBef>
              <a:buNone/>
            </a:pPr>
            <a:r>
              <a:rPr lang="en-US" b="1" dirty="0"/>
              <a:t>Desired Outcomes:  </a:t>
            </a:r>
            <a:r>
              <a:rPr lang="en-US" dirty="0"/>
              <a:t>Recommend to PBC on how we can better serve our students (organizational changes, programmatic changes, communication).  Consider the bigger picture and make recommendations for aligning our relationships with employers to improve and scale career opportunities for students.</a:t>
            </a:r>
          </a:p>
          <a:p>
            <a:pPr marL="0" indent="0">
              <a:lnSpc>
                <a:spcPct val="110000"/>
              </a:lnSpc>
              <a:spcBef>
                <a:spcPts val="0"/>
              </a:spcBef>
              <a:buNone/>
            </a:pPr>
            <a:endParaRPr lang="en-US" dirty="0"/>
          </a:p>
          <a:p>
            <a:pPr marL="0" indent="0">
              <a:lnSpc>
                <a:spcPct val="110000"/>
              </a:lnSpc>
              <a:spcBef>
                <a:spcPts val="0"/>
              </a:spcBef>
              <a:buNone/>
            </a:pPr>
            <a:r>
              <a:rPr lang="en-US" b="1" dirty="0"/>
              <a:t>Timing: </a:t>
            </a:r>
            <a:r>
              <a:rPr lang="en-US" dirty="0"/>
              <a:t>Report recommendations to PBC before the end of the Fall 2023 term.</a:t>
            </a:r>
            <a:endParaRPr lang="en-US" b="1" dirty="0"/>
          </a:p>
        </p:txBody>
      </p:sp>
      <p:sp>
        <p:nvSpPr>
          <p:cNvPr id="7" name="Slide Number Placeholder 6">
            <a:extLst>
              <a:ext uri="{FF2B5EF4-FFF2-40B4-BE49-F238E27FC236}">
                <a16:creationId xmlns:a16="http://schemas.microsoft.com/office/drawing/2014/main" id="{91124C7B-02D6-4F2C-8F3B-B6D17E65053E}"/>
              </a:ext>
            </a:extLst>
          </p:cNvPr>
          <p:cNvSpPr>
            <a:spLocks noGrp="1"/>
          </p:cNvSpPr>
          <p:nvPr>
            <p:ph type="sldNum" sz="quarter" idx="12"/>
          </p:nvPr>
        </p:nvSpPr>
        <p:spPr/>
        <p:txBody>
          <a:bodyPr/>
          <a:lstStyle/>
          <a:p>
            <a:fld id="{6CBFEEA3-8C1D-497F-9E1F-962111B3BC91}" type="slidenum">
              <a:rPr lang="en-US" smtClean="0"/>
              <a:t>3</a:t>
            </a:fld>
            <a:endParaRPr lang="en-US" dirty="0"/>
          </a:p>
        </p:txBody>
      </p:sp>
      <p:sp>
        <p:nvSpPr>
          <p:cNvPr id="5" name="Title 1">
            <a:extLst>
              <a:ext uri="{FF2B5EF4-FFF2-40B4-BE49-F238E27FC236}">
                <a16:creationId xmlns:a16="http://schemas.microsoft.com/office/drawing/2014/main" id="{777FD9A2-10DF-47CF-A23E-C8A27E1D86C1}"/>
              </a:ext>
            </a:extLst>
          </p:cNvPr>
          <p:cNvSpPr txBox="1">
            <a:spLocks/>
          </p:cNvSpPr>
          <p:nvPr/>
        </p:nvSpPr>
        <p:spPr>
          <a:xfrm>
            <a:off x="303711" y="-53975"/>
            <a:ext cx="1173915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2388"/>
            <a:r>
              <a:rPr lang="en-US" sz="2000" b="1" i="1">
                <a:solidFill>
                  <a:srgbClr val="006342"/>
                </a:solidFill>
                <a:latin typeface="+mn-lt"/>
              </a:rPr>
              <a:t>Priority #4: Reimagine how we support students’ accessing career opportunities</a:t>
            </a:r>
            <a:endParaRPr lang="en-US" sz="2000" b="1" i="1" dirty="0">
              <a:solidFill>
                <a:srgbClr val="006342"/>
              </a:solidFill>
              <a:latin typeface="+mn-lt"/>
            </a:endParaRPr>
          </a:p>
        </p:txBody>
      </p:sp>
    </p:spTree>
    <p:extLst>
      <p:ext uri="{BB962C8B-B14F-4D97-AF65-F5344CB8AC3E}">
        <p14:creationId xmlns:p14="http://schemas.microsoft.com/office/powerpoint/2010/main" val="12077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CC41-4BA0-45A5-9474-0EF0867CD30B}"/>
              </a:ext>
            </a:extLst>
          </p:cNvPr>
          <p:cNvSpPr>
            <a:spLocks noGrp="1"/>
          </p:cNvSpPr>
          <p:nvPr>
            <p:ph type="title"/>
          </p:nvPr>
        </p:nvSpPr>
        <p:spPr>
          <a:xfrm>
            <a:off x="838200" y="166717"/>
            <a:ext cx="10515600" cy="1325563"/>
          </a:xfrm>
        </p:spPr>
        <p:txBody>
          <a:bodyPr/>
          <a:lstStyle/>
          <a:p>
            <a:r>
              <a:rPr lang="en-US" dirty="0"/>
              <a:t>What does it mean to reimagine something?</a:t>
            </a:r>
          </a:p>
        </p:txBody>
      </p:sp>
      <p:pic>
        <p:nvPicPr>
          <p:cNvPr id="2050" name="Picture 2" descr="Reimagining Leadership - Eastside Pathways">
            <a:extLst>
              <a:ext uri="{FF2B5EF4-FFF2-40B4-BE49-F238E27FC236}">
                <a16:creationId xmlns:a16="http://schemas.microsoft.com/office/drawing/2014/main" id="{90423FDF-A655-4992-8769-F9C824E9A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15" y="1381985"/>
            <a:ext cx="6144884" cy="40940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4D0C0BB-EF96-4143-8608-1D89E0567708}"/>
              </a:ext>
            </a:extLst>
          </p:cNvPr>
          <p:cNvSpPr txBox="1">
            <a:spLocks/>
          </p:cNvSpPr>
          <p:nvPr/>
        </p:nvSpPr>
        <p:spPr>
          <a:xfrm>
            <a:off x="1993421" y="5532437"/>
            <a:ext cx="82051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Different outcomes for students</a:t>
            </a:r>
          </a:p>
        </p:txBody>
      </p:sp>
    </p:spTree>
    <p:extLst>
      <p:ext uri="{BB962C8B-B14F-4D97-AF65-F5344CB8AC3E}">
        <p14:creationId xmlns:p14="http://schemas.microsoft.com/office/powerpoint/2010/main" val="285356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43A1-2325-4BCF-B1D3-B681F7BFEB1A}"/>
              </a:ext>
            </a:extLst>
          </p:cNvPr>
          <p:cNvSpPr>
            <a:spLocks noGrp="1"/>
          </p:cNvSpPr>
          <p:nvPr>
            <p:ph type="title"/>
          </p:nvPr>
        </p:nvSpPr>
        <p:spPr>
          <a:xfrm>
            <a:off x="915837" y="742868"/>
            <a:ext cx="10515600" cy="1325563"/>
          </a:xfrm>
        </p:spPr>
        <p:txBody>
          <a:bodyPr/>
          <a:lstStyle/>
          <a:p>
            <a:r>
              <a:rPr lang="en-US" dirty="0"/>
              <a:t>Work Group Process</a:t>
            </a:r>
          </a:p>
        </p:txBody>
      </p:sp>
      <p:sp>
        <p:nvSpPr>
          <p:cNvPr id="3" name="Content Placeholder 2">
            <a:extLst>
              <a:ext uri="{FF2B5EF4-FFF2-40B4-BE49-F238E27FC236}">
                <a16:creationId xmlns:a16="http://schemas.microsoft.com/office/drawing/2014/main" id="{C55A9E3E-26EF-4963-9BFB-01398A341A75}"/>
              </a:ext>
            </a:extLst>
          </p:cNvPr>
          <p:cNvSpPr>
            <a:spLocks noGrp="1"/>
          </p:cNvSpPr>
          <p:nvPr>
            <p:ph idx="1"/>
          </p:nvPr>
        </p:nvSpPr>
        <p:spPr>
          <a:xfrm>
            <a:off x="838201" y="2624361"/>
            <a:ext cx="6520132" cy="1598425"/>
          </a:xfrm>
        </p:spPr>
        <p:txBody>
          <a:bodyPr>
            <a:normAutofit/>
          </a:bodyPr>
          <a:lstStyle/>
          <a:p>
            <a:r>
              <a:rPr lang="en-US" sz="2400" dirty="0"/>
              <a:t>Defined terms </a:t>
            </a:r>
          </a:p>
          <a:p>
            <a:r>
              <a:rPr lang="en-US" sz="2400" dirty="0"/>
              <a:t>Gathered information about our of current employer engagement practices (and data management)</a:t>
            </a:r>
          </a:p>
        </p:txBody>
      </p:sp>
      <p:pic>
        <p:nvPicPr>
          <p:cNvPr id="2050" name="Picture 2" descr="4,300+ Business Process Illustrations, Royalty-Free Vector Graphics &amp; Clip  Art - iStock | Flow chart, Process, Business">
            <a:extLst>
              <a:ext uri="{FF2B5EF4-FFF2-40B4-BE49-F238E27FC236}">
                <a16:creationId xmlns:a16="http://schemas.microsoft.com/office/drawing/2014/main" id="{E9C03E75-3F5E-469E-A31D-0A288D762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933" y="1020510"/>
            <a:ext cx="4451230" cy="2924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F8DD65-C565-4B8C-82A6-7C11E00B81DF}"/>
              </a:ext>
            </a:extLst>
          </p:cNvPr>
          <p:cNvSpPr txBox="1"/>
          <p:nvPr/>
        </p:nvSpPr>
        <p:spPr>
          <a:xfrm>
            <a:off x="838201" y="4071666"/>
            <a:ext cx="10910977" cy="2585323"/>
          </a:xfrm>
          <a:prstGeom prst="rect">
            <a:avLst/>
          </a:prstGeom>
          <a:noFill/>
        </p:spPr>
        <p:txBody>
          <a:bodyPr wrap="square" rtlCol="0">
            <a:spAutoFit/>
          </a:bodyPr>
          <a:lstStyle/>
          <a:p>
            <a:pPr marL="233363" indent="-233363">
              <a:buFont typeface="Arial" panose="020B0604020202020204" pitchFamily="34" charset="0"/>
              <a:buChar char="•"/>
            </a:pPr>
            <a:r>
              <a:rPr lang="en-US" sz="2400" dirty="0"/>
              <a:t>Identified all “Career On-Ramp” programs on campus</a:t>
            </a:r>
          </a:p>
          <a:p>
            <a:pPr marL="233363" indent="-233363">
              <a:buFont typeface="Arial" panose="020B0604020202020204" pitchFamily="34" charset="0"/>
              <a:buChar char="•"/>
            </a:pPr>
            <a:r>
              <a:rPr lang="en-US" sz="2400" dirty="0"/>
              <a:t>Shaped a Vision:  “If the College is successful in providing career opportunities for students, what does it look like?”</a:t>
            </a:r>
          </a:p>
          <a:p>
            <a:pPr marL="233363" indent="-233363">
              <a:buFont typeface="Arial" panose="020B0604020202020204" pitchFamily="34" charset="0"/>
              <a:buChar char="•"/>
            </a:pPr>
            <a:r>
              <a:rPr lang="en-US" sz="2400" dirty="0"/>
              <a:t>Conducted a “focus group” with 7 students to hear their perspectives</a:t>
            </a:r>
          </a:p>
          <a:p>
            <a:pPr marL="233363" indent="-233363">
              <a:buFont typeface="Arial" panose="020B0604020202020204" pitchFamily="34" charset="0"/>
              <a:buChar char="•"/>
            </a:pPr>
            <a:r>
              <a:rPr lang="en-US" sz="2400" dirty="0"/>
              <a:t>Refined our Vision</a:t>
            </a:r>
          </a:p>
          <a:p>
            <a:pPr marL="233363" indent="-233363">
              <a:buFont typeface="Arial" panose="020B0604020202020204" pitchFamily="34" charset="0"/>
              <a:buChar char="•"/>
            </a:pPr>
            <a:r>
              <a:rPr lang="en-US" sz="2400" dirty="0"/>
              <a:t>Finalized our recommendations</a:t>
            </a:r>
          </a:p>
          <a:p>
            <a:endParaRPr lang="en-US" dirty="0"/>
          </a:p>
        </p:txBody>
      </p:sp>
    </p:spTree>
    <p:extLst>
      <p:ext uri="{BB962C8B-B14F-4D97-AF65-F5344CB8AC3E}">
        <p14:creationId xmlns:p14="http://schemas.microsoft.com/office/powerpoint/2010/main" val="312690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0DFC-5517-46B6-90FD-B4BAEB9F1E06}"/>
              </a:ext>
            </a:extLst>
          </p:cNvPr>
          <p:cNvSpPr>
            <a:spLocks noGrp="1"/>
          </p:cNvSpPr>
          <p:nvPr>
            <p:ph type="title"/>
          </p:nvPr>
        </p:nvSpPr>
        <p:spPr>
          <a:xfrm>
            <a:off x="1381664" y="-178340"/>
            <a:ext cx="10515600" cy="1325563"/>
          </a:xfrm>
        </p:spPr>
        <p:txBody>
          <a:bodyPr/>
          <a:lstStyle/>
          <a:p>
            <a:r>
              <a:rPr lang="en-US" dirty="0"/>
              <a:t>Career On-Ramp Constellation of Services</a:t>
            </a:r>
          </a:p>
        </p:txBody>
      </p:sp>
      <p:pic>
        <p:nvPicPr>
          <p:cNvPr id="4" name="Picture 3">
            <a:extLst>
              <a:ext uri="{FF2B5EF4-FFF2-40B4-BE49-F238E27FC236}">
                <a16:creationId xmlns:a16="http://schemas.microsoft.com/office/drawing/2014/main" id="{306695C3-565D-42AE-98BE-B26447C4F6A7}"/>
              </a:ext>
            </a:extLst>
          </p:cNvPr>
          <p:cNvPicPr>
            <a:picLocks noChangeAspect="1"/>
          </p:cNvPicPr>
          <p:nvPr/>
        </p:nvPicPr>
        <p:blipFill rotWithShape="1">
          <a:blip r:embed="rId2"/>
          <a:srcRect l="6462" t="4245" r="4670" b="11793"/>
          <a:stretch/>
        </p:blipFill>
        <p:spPr>
          <a:xfrm>
            <a:off x="1950006" y="887613"/>
            <a:ext cx="8291987" cy="5875693"/>
          </a:xfrm>
          <a:prstGeom prst="rect">
            <a:avLst/>
          </a:prstGeom>
        </p:spPr>
      </p:pic>
      <p:sp>
        <p:nvSpPr>
          <p:cNvPr id="3" name="TextBox 2">
            <a:extLst>
              <a:ext uri="{FF2B5EF4-FFF2-40B4-BE49-F238E27FC236}">
                <a16:creationId xmlns:a16="http://schemas.microsoft.com/office/drawing/2014/main" id="{F93A7CF5-D0A1-4DDA-B9AE-D9D2E4579E0E}"/>
              </a:ext>
            </a:extLst>
          </p:cNvPr>
          <p:cNvSpPr txBox="1"/>
          <p:nvPr/>
        </p:nvSpPr>
        <p:spPr>
          <a:xfrm>
            <a:off x="232913" y="1647643"/>
            <a:ext cx="1242203" cy="1477328"/>
          </a:xfrm>
          <a:prstGeom prst="rect">
            <a:avLst/>
          </a:prstGeom>
          <a:noFill/>
        </p:spPr>
        <p:txBody>
          <a:bodyPr wrap="square" rtlCol="0">
            <a:spAutoFit/>
          </a:bodyPr>
          <a:lstStyle/>
          <a:p>
            <a:pPr algn="ctr"/>
            <a:r>
              <a:rPr lang="en-US" dirty="0"/>
              <a:t>Helping students jump-start career exploration</a:t>
            </a:r>
          </a:p>
        </p:txBody>
      </p:sp>
    </p:spTree>
    <p:extLst>
      <p:ext uri="{BB962C8B-B14F-4D97-AF65-F5344CB8AC3E}">
        <p14:creationId xmlns:p14="http://schemas.microsoft.com/office/powerpoint/2010/main" val="3427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935492"/>
          </a:xfrm>
        </p:spPr>
        <p:txBody>
          <a:bodyPr>
            <a:normAutofit fontScale="85000" lnSpcReduction="20000"/>
          </a:bodyPr>
          <a:lstStyle/>
          <a:p>
            <a:pPr marL="0" indent="0" algn="ctr">
              <a:buNone/>
            </a:pPr>
            <a:r>
              <a:rPr lang="en-US" b="1" dirty="0"/>
              <a:t>The Director of Workforce Development, in close collaboration with the Career Center, ensures all programs that are part of the “career on-ramp” constellation of services at the College </a:t>
            </a:r>
            <a:r>
              <a:rPr lang="en-US" b="1" u="sng" dirty="0"/>
              <a:t>work together </a:t>
            </a:r>
            <a:r>
              <a:rPr lang="en-US" b="1" dirty="0"/>
              <a:t>to:</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2E8472-AD4D-48E8-83B5-E6888DDC6F1F}"/>
              </a:ext>
            </a:extLst>
          </p:cNvPr>
          <p:cNvSpPr/>
          <p:nvPr/>
        </p:nvSpPr>
        <p:spPr>
          <a:xfrm>
            <a:off x="5576260" y="3200076"/>
            <a:ext cx="6155666" cy="2585323"/>
          </a:xfrm>
          <a:prstGeom prst="rect">
            <a:avLst/>
          </a:prstGeom>
        </p:spPr>
        <p:txBody>
          <a:bodyPr wrap="square">
            <a:spAutoFit/>
          </a:bodyPr>
          <a:lstStyle/>
          <a:p>
            <a:pPr marL="285750" indent="-285750" fontAlgn="base">
              <a:buFont typeface="Arial" panose="020B0604020202020204" pitchFamily="34" charset="0"/>
              <a:buChar char="•"/>
            </a:pPr>
            <a:r>
              <a:rPr lang="en-US" dirty="0"/>
              <a:t>share information and data tools</a:t>
            </a:r>
          </a:p>
          <a:p>
            <a:pPr marL="285750" indent="-285750" fontAlgn="base">
              <a:buFont typeface="Arial" panose="020B0604020202020204" pitchFamily="34" charset="0"/>
              <a:buChar char="•"/>
            </a:pPr>
            <a:r>
              <a:rPr lang="en-US" dirty="0"/>
              <a:t>leverage employer relationships to scale opportunities for students</a:t>
            </a:r>
          </a:p>
          <a:p>
            <a:pPr marL="285750" indent="-285750" fontAlgn="base">
              <a:buFont typeface="Arial" panose="020B0604020202020204" pitchFamily="34" charset="0"/>
              <a:buChar char="•"/>
            </a:pPr>
            <a:r>
              <a:rPr lang="en-US" dirty="0"/>
              <a:t>leverage and optimize the college job board:  College Central</a:t>
            </a:r>
          </a:p>
          <a:p>
            <a:pPr marL="285750" indent="-285750" fontAlgn="base">
              <a:buFont typeface="Arial" panose="020B0604020202020204" pitchFamily="34" charset="0"/>
              <a:buChar char="•"/>
            </a:pPr>
            <a:r>
              <a:rPr lang="en-US" dirty="0"/>
              <a:t>coordinate their calendars and services</a:t>
            </a:r>
          </a:p>
          <a:p>
            <a:pPr marL="285750" indent="-285750" fontAlgn="base">
              <a:buFont typeface="Arial" panose="020B0604020202020204" pitchFamily="34" charset="0"/>
              <a:buChar char="•"/>
            </a:pPr>
            <a:r>
              <a:rPr lang="en-US" dirty="0"/>
              <a:t>communicate in a cohesive way</a:t>
            </a:r>
          </a:p>
          <a:p>
            <a:pPr marL="285750" indent="-285750" fontAlgn="base">
              <a:buFont typeface="Arial" panose="020B0604020202020204" pitchFamily="34" charset="0"/>
              <a:buChar char="•"/>
            </a:pPr>
            <a:r>
              <a:rPr lang="en-US" dirty="0"/>
              <a:t>engage community partners and members (including those who are members of our Community Fitness program) to provide opportunities for students</a:t>
            </a:r>
          </a:p>
        </p:txBody>
      </p:sp>
    </p:spTree>
    <p:extLst>
      <p:ext uri="{BB962C8B-B14F-4D97-AF65-F5344CB8AC3E}">
        <p14:creationId xmlns:p14="http://schemas.microsoft.com/office/powerpoint/2010/main" val="115941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486918"/>
          </a:xfrm>
        </p:spPr>
        <p:txBody>
          <a:bodyPr/>
          <a:lstStyle/>
          <a:p>
            <a:pPr marL="0" indent="0" algn="ctr">
              <a:buNone/>
            </a:pPr>
            <a:r>
              <a:rPr lang="en-US" b="1" dirty="0"/>
              <a:t>Students are supported in developing their portfolio of work readiness</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2E8472-AD4D-48E8-83B5-E6888DDC6F1F}"/>
              </a:ext>
            </a:extLst>
          </p:cNvPr>
          <p:cNvSpPr/>
          <p:nvPr/>
        </p:nvSpPr>
        <p:spPr>
          <a:xfrm>
            <a:off x="5265708" y="2983152"/>
            <a:ext cx="6633441" cy="2308324"/>
          </a:xfrm>
          <a:prstGeom prst="rect">
            <a:avLst/>
          </a:prstGeom>
        </p:spPr>
        <p:txBody>
          <a:bodyPr wrap="square">
            <a:spAutoFit/>
          </a:bodyPr>
          <a:lstStyle/>
          <a:p>
            <a:pPr marL="285750" indent="-285750" fontAlgn="base">
              <a:spcBef>
                <a:spcPts val="500"/>
              </a:spcBef>
              <a:buFont typeface="Arial" panose="020B0604020202020204" pitchFamily="34" charset="0"/>
              <a:buChar char="•"/>
            </a:pPr>
            <a:r>
              <a:rPr lang="en-US" dirty="0">
                <a:solidFill>
                  <a:srgbClr val="000000"/>
                </a:solidFill>
                <a:latin typeface="Calibri" panose="020F0502020204030204" pitchFamily="34" charset="0"/>
              </a:rPr>
              <a:t>a LinkedIn Profile (linked with Cañada College so they can remain part of our alumni network); </a:t>
            </a:r>
          </a:p>
          <a:p>
            <a:pPr marL="285750" indent="-285750" fontAlgn="base">
              <a:buFont typeface="Arial" panose="020B0604020202020204" pitchFamily="34" charset="0"/>
              <a:buChar char="•"/>
            </a:pPr>
            <a:r>
              <a:rPr lang="en-US" dirty="0">
                <a:solidFill>
                  <a:srgbClr val="000000"/>
                </a:solidFill>
                <a:latin typeface="Calibri" panose="020F0502020204030204" pitchFamily="34" charset="0"/>
              </a:rPr>
              <a:t>a resume; </a:t>
            </a:r>
          </a:p>
          <a:p>
            <a:pPr marL="285750" indent="-285750" fontAlgn="base">
              <a:buFont typeface="Arial" panose="020B0604020202020204" pitchFamily="34" charset="0"/>
              <a:buChar char="•"/>
            </a:pPr>
            <a:r>
              <a:rPr lang="en-US" dirty="0">
                <a:solidFill>
                  <a:srgbClr val="000000"/>
                </a:solidFill>
                <a:latin typeface="Calibri" panose="020F0502020204030204" pitchFamily="34" charset="0"/>
              </a:rPr>
              <a:t>at least one mock interview and “elevator pitch”</a:t>
            </a:r>
          </a:p>
          <a:p>
            <a:pPr marL="285750" indent="-285750" fontAlgn="base">
              <a:buFont typeface="Arial" panose="020B0604020202020204" pitchFamily="34" charset="0"/>
              <a:buChar char="•"/>
            </a:pPr>
            <a:r>
              <a:rPr lang="en-US" dirty="0">
                <a:solidFill>
                  <a:srgbClr val="000000"/>
                </a:solidFill>
                <a:latin typeface="Calibri" panose="020F0502020204030204" pitchFamily="34" charset="0"/>
              </a:rPr>
              <a:t>practice in conducting themselves professionally (soft skills), and; </a:t>
            </a:r>
          </a:p>
          <a:p>
            <a:pPr marL="285750" indent="-285750" fontAlgn="base">
              <a:buFont typeface="Arial" panose="020B0604020202020204" pitchFamily="34" charset="0"/>
              <a:buChar char="•"/>
            </a:pPr>
            <a:r>
              <a:rPr lang="en-US" dirty="0">
                <a:solidFill>
                  <a:srgbClr val="000000"/>
                </a:solidFill>
                <a:latin typeface="Calibri" panose="020F0502020204030204" pitchFamily="34" charset="0"/>
              </a:rPr>
              <a:t>digital copies of any work products or evidence of capstone projects or other learning outcomes of interest to potential employers.</a:t>
            </a:r>
          </a:p>
        </p:txBody>
      </p:sp>
    </p:spTree>
    <p:extLst>
      <p:ext uri="{BB962C8B-B14F-4D97-AF65-F5344CB8AC3E}">
        <p14:creationId xmlns:p14="http://schemas.microsoft.com/office/powerpoint/2010/main" val="241691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D573-0614-4BDA-B7A7-2F1E1A103ABD}"/>
              </a:ext>
            </a:extLst>
          </p:cNvPr>
          <p:cNvSpPr>
            <a:spLocks noGrp="1"/>
          </p:cNvSpPr>
          <p:nvPr>
            <p:ph type="title"/>
          </p:nvPr>
        </p:nvSpPr>
        <p:spPr/>
        <p:txBody>
          <a:bodyPr/>
          <a:lstStyle/>
          <a:p>
            <a:r>
              <a:rPr lang="en-US" dirty="0"/>
              <a:t>What does it look like if it’s working?</a:t>
            </a:r>
          </a:p>
        </p:txBody>
      </p:sp>
      <p:sp>
        <p:nvSpPr>
          <p:cNvPr id="3" name="Content Placeholder 2">
            <a:extLst>
              <a:ext uri="{FF2B5EF4-FFF2-40B4-BE49-F238E27FC236}">
                <a16:creationId xmlns:a16="http://schemas.microsoft.com/office/drawing/2014/main" id="{0229DB3E-5461-4A89-B9A2-863DBB02B23D}"/>
              </a:ext>
            </a:extLst>
          </p:cNvPr>
          <p:cNvSpPr>
            <a:spLocks noGrp="1"/>
          </p:cNvSpPr>
          <p:nvPr>
            <p:ph idx="1"/>
          </p:nvPr>
        </p:nvSpPr>
        <p:spPr>
          <a:xfrm>
            <a:off x="824542" y="2239693"/>
            <a:ext cx="4303143" cy="1599062"/>
          </a:xfrm>
        </p:spPr>
        <p:txBody>
          <a:bodyPr>
            <a:normAutofit fontScale="92500" lnSpcReduction="10000"/>
          </a:bodyPr>
          <a:lstStyle/>
          <a:p>
            <a:pPr marL="0" indent="0" algn="ctr">
              <a:buNone/>
            </a:pPr>
            <a:r>
              <a:rPr lang="en-US" b="1" dirty="0"/>
              <a:t>Students have experienced several forms of work-based learning </a:t>
            </a:r>
          </a:p>
          <a:p>
            <a:pPr marL="0" indent="0" algn="ctr">
              <a:buNone/>
            </a:pPr>
            <a:r>
              <a:rPr lang="en-US" b="1" dirty="0"/>
              <a:t>(career on-ramps)</a:t>
            </a:r>
          </a:p>
        </p:txBody>
      </p:sp>
      <p:pic>
        <p:nvPicPr>
          <p:cNvPr id="1026" name="Picture 2" descr="Our Vision - Vision Statement Icon (600x354) | Clip art ...">
            <a:extLst>
              <a:ext uri="{FF2B5EF4-FFF2-40B4-BE49-F238E27FC236}">
                <a16:creationId xmlns:a16="http://schemas.microsoft.com/office/drawing/2014/main" id="{1571727A-B1D8-4377-AC05-52B199C07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0" y="4492738"/>
            <a:ext cx="2683264" cy="181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2E8472-AD4D-48E8-83B5-E6888DDC6F1F}"/>
              </a:ext>
            </a:extLst>
          </p:cNvPr>
          <p:cNvSpPr/>
          <p:nvPr/>
        </p:nvSpPr>
        <p:spPr>
          <a:xfrm>
            <a:off x="5351973" y="2491446"/>
            <a:ext cx="6633441" cy="4247317"/>
          </a:xfrm>
          <a:prstGeom prst="rect">
            <a:avLst/>
          </a:prstGeom>
        </p:spPr>
        <p:txBody>
          <a:bodyPr wrap="square">
            <a:spAutoFit/>
          </a:bodyPr>
          <a:lstStyle/>
          <a:p>
            <a:pPr marL="285750" indent="-285750" fontAlgn="base">
              <a:buFont typeface="Arial" panose="020B0604020202020204" pitchFamily="34" charset="0"/>
              <a:buChar char="•"/>
            </a:pPr>
            <a:r>
              <a:rPr lang="en-US" dirty="0"/>
              <a:t>Speakers who are knowledgeable about working in the field(s) in which students have interest</a:t>
            </a:r>
          </a:p>
          <a:p>
            <a:pPr marL="285750" indent="-285750" fontAlgn="base">
              <a:buFont typeface="Arial" panose="020B0604020202020204" pitchFamily="34" charset="0"/>
              <a:buChar char="•"/>
            </a:pPr>
            <a:r>
              <a:rPr lang="en-US" dirty="0"/>
              <a:t>Informational interviews</a:t>
            </a:r>
          </a:p>
          <a:p>
            <a:pPr marL="285750" indent="-285750" fontAlgn="base">
              <a:buFont typeface="Arial" panose="020B0604020202020204" pitchFamily="34" charset="0"/>
              <a:buChar char="•"/>
            </a:pPr>
            <a:r>
              <a:rPr lang="en-US" dirty="0"/>
              <a:t>Employer site visits/industry tours</a:t>
            </a:r>
          </a:p>
          <a:p>
            <a:pPr marL="285750" indent="-285750" fontAlgn="base">
              <a:buFont typeface="Arial" panose="020B0604020202020204" pitchFamily="34" charset="0"/>
              <a:buChar char="•"/>
            </a:pPr>
            <a:r>
              <a:rPr lang="en-US" dirty="0"/>
              <a:t>Field-based research experience</a:t>
            </a:r>
          </a:p>
          <a:p>
            <a:pPr marL="285750" indent="-285750" fontAlgn="base">
              <a:buFont typeface="Arial" panose="020B0604020202020204" pitchFamily="34" charset="0"/>
              <a:buChar char="•"/>
            </a:pPr>
            <a:r>
              <a:rPr lang="en-US" dirty="0"/>
              <a:t>Service learning and/or volunteer opportunities</a:t>
            </a:r>
          </a:p>
          <a:p>
            <a:pPr marL="285750" indent="-285750" fontAlgn="base">
              <a:buFont typeface="Arial" panose="020B0604020202020204" pitchFamily="34" charset="0"/>
              <a:buChar char="•"/>
            </a:pPr>
            <a:r>
              <a:rPr lang="en-US" dirty="0"/>
              <a:t>Job shadows</a:t>
            </a:r>
          </a:p>
          <a:p>
            <a:pPr marL="285750" indent="-285750" fontAlgn="base">
              <a:buFont typeface="Arial" panose="020B0604020202020204" pitchFamily="34" charset="0"/>
              <a:buChar char="•"/>
            </a:pPr>
            <a:r>
              <a:rPr lang="en-US" dirty="0"/>
              <a:t>Internships (paid and unpaid)</a:t>
            </a:r>
          </a:p>
          <a:p>
            <a:pPr marL="285750" indent="-285750" fontAlgn="base">
              <a:buFont typeface="Arial" panose="020B0604020202020204" pitchFamily="34" charset="0"/>
              <a:buChar char="•"/>
            </a:pPr>
            <a:r>
              <a:rPr lang="en-US" dirty="0"/>
              <a:t>Summer jobs (paid and unpaid)</a:t>
            </a:r>
          </a:p>
          <a:p>
            <a:pPr marL="285750" indent="-285750" fontAlgn="base">
              <a:buFont typeface="Arial" panose="020B0604020202020204" pitchFamily="34" charset="0"/>
              <a:buChar char="•"/>
            </a:pPr>
            <a:r>
              <a:rPr lang="en-US" dirty="0"/>
              <a:t>Paid on-campus work related to their field of study (perhaps via the Learning Aligned Employment Program (LAEP))</a:t>
            </a:r>
          </a:p>
          <a:p>
            <a:pPr marL="285750" indent="-285750" fontAlgn="base">
              <a:buFont typeface="Arial" panose="020B0604020202020204" pitchFamily="34" charset="0"/>
              <a:buChar char="•"/>
            </a:pPr>
            <a:r>
              <a:rPr lang="en-US" dirty="0"/>
              <a:t>Cooperative Education (Co-op Ed)</a:t>
            </a:r>
          </a:p>
          <a:p>
            <a:pPr marL="285750" indent="-285750" fontAlgn="base">
              <a:buFont typeface="Arial" panose="020B0604020202020204" pitchFamily="34" charset="0"/>
              <a:buChar char="•"/>
            </a:pPr>
            <a:r>
              <a:rPr lang="en-US" dirty="0"/>
              <a:t>Pre-apprenticeship and apprenticeship</a:t>
            </a:r>
          </a:p>
          <a:p>
            <a:pPr marL="285750" indent="-285750" fontAlgn="base">
              <a:buFont typeface="Arial" panose="020B0604020202020204" pitchFamily="34" charset="0"/>
              <a:buChar char="•"/>
            </a:pPr>
            <a:r>
              <a:rPr lang="en-US" dirty="0"/>
              <a:t>Job placement assistance (Career Fairs as well as other opportunities to connect to employers and apply for employment)</a:t>
            </a:r>
          </a:p>
        </p:txBody>
      </p:sp>
    </p:spTree>
    <p:extLst>
      <p:ext uri="{BB962C8B-B14F-4D97-AF65-F5344CB8AC3E}">
        <p14:creationId xmlns:p14="http://schemas.microsoft.com/office/powerpoint/2010/main" val="33015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7" ma:contentTypeDescription="Create a new document." ma:contentTypeScope="" ma:versionID="67dfb4e804f0f36d3e2bbd6bb2657c0a">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f1456f6b1d7c6a1152a3462ab7fa1521"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Props1.xml><?xml version="1.0" encoding="utf-8"?>
<ds:datastoreItem xmlns:ds="http://schemas.openxmlformats.org/officeDocument/2006/customXml" ds:itemID="{61749194-40D5-46BE-A96B-AD644FFA1ED6}">
  <ds:schemaRefs>
    <ds:schemaRef ds:uri="http://schemas.microsoft.com/sharepoint/v3/contenttype/forms"/>
  </ds:schemaRefs>
</ds:datastoreItem>
</file>

<file path=customXml/itemProps2.xml><?xml version="1.0" encoding="utf-8"?>
<ds:datastoreItem xmlns:ds="http://schemas.openxmlformats.org/officeDocument/2006/customXml" ds:itemID="{303388EB-87F6-4A52-B12F-602FC83E5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681AA0-B670-49FF-BAB9-1E2687BBFA79}">
  <ds:schemaRefs>
    <ds:schemaRef ds:uri="http://purl.org/dc/elements/1.1/"/>
    <ds:schemaRef ds:uri="http://schemas.openxmlformats.org/package/2006/metadata/core-properties"/>
    <ds:schemaRef ds:uri="http://www.w3.org/XML/1998/namespace"/>
    <ds:schemaRef ds:uri="bb5bbb0b-6c89-44d7-be61-0adfe653f983"/>
    <ds:schemaRef ds:uri="http://purl.org/dc/dcmitype/"/>
    <ds:schemaRef ds:uri="http://schemas.microsoft.com/office/2006/documentManagement/types"/>
    <ds:schemaRef ds:uri="http://purl.org/dc/terms/"/>
    <ds:schemaRef ds:uri="http://schemas.microsoft.com/office/infopath/2007/PartnerControls"/>
    <ds:schemaRef ds:uri="2bc55ecc-363e-43e9-bfac-4ba2e86f45e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199</TotalTime>
  <Words>1225</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Reimagining Student Access to  Career Opportunities Work Group Recommendations to PBC  December 6, 2023</vt:lpstr>
      <vt:lpstr>Work Group Participants</vt:lpstr>
      <vt:lpstr>Who will do what on Priority #4?</vt:lpstr>
      <vt:lpstr>What does it mean to reimagine something?</vt:lpstr>
      <vt:lpstr>Work Group Process</vt:lpstr>
      <vt:lpstr>Career On-Ramp Constellation of Services</vt:lpstr>
      <vt:lpstr>What does it look like if it’s working?</vt:lpstr>
      <vt:lpstr>What does it look like if it’s working?</vt:lpstr>
      <vt:lpstr>What does it look like if it’s working?</vt:lpstr>
      <vt:lpstr>What does it look like if it’s working?</vt:lpstr>
      <vt:lpstr>What does it look like if it’s working?</vt:lpstr>
      <vt:lpstr>What does it look like if it’s working?</vt:lpstr>
      <vt:lpstr>What does it look like if it’s working?</vt:lpstr>
      <vt:lpstr>What does it look like if it’s working?</vt:lpstr>
      <vt:lpstr>What does it look like if it’s working?</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Karen</dc:creator>
  <cp:lastModifiedBy>Engel, Karen</cp:lastModifiedBy>
  <cp:revision>10</cp:revision>
  <dcterms:created xsi:type="dcterms:W3CDTF">2023-10-05T01:29:37Z</dcterms:created>
  <dcterms:modified xsi:type="dcterms:W3CDTF">2023-11-30T21:05:04Z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