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 id="2147483648" r:id="rId5"/>
  </p:sldMasterIdLst>
  <p:notesMasterIdLst>
    <p:notesMasterId r:id="rId127"/>
  </p:notesMasterIdLst>
  <p:sldIdLst>
    <p:sldId id="378" r:id="rId6"/>
    <p:sldId id="379" r:id="rId7"/>
    <p:sldId id="380" r:id="rId8"/>
    <p:sldId id="397" r:id="rId9"/>
    <p:sldId id="381" r:id="rId10"/>
    <p:sldId id="390" r:id="rId11"/>
    <p:sldId id="382" r:id="rId12"/>
    <p:sldId id="398" r:id="rId13"/>
    <p:sldId id="383" r:id="rId14"/>
    <p:sldId id="384" r:id="rId15"/>
    <p:sldId id="385" r:id="rId16"/>
    <p:sldId id="386" r:id="rId17"/>
    <p:sldId id="387" r:id="rId18"/>
    <p:sldId id="388" r:id="rId19"/>
    <p:sldId id="256" r:id="rId20"/>
    <p:sldId id="265" r:id="rId21"/>
    <p:sldId id="259" r:id="rId22"/>
    <p:sldId id="260" r:id="rId23"/>
    <p:sldId id="258" r:id="rId24"/>
    <p:sldId id="261" r:id="rId25"/>
    <p:sldId id="270" r:id="rId26"/>
    <p:sldId id="374" r:id="rId27"/>
    <p:sldId id="299" r:id="rId28"/>
    <p:sldId id="373" r:id="rId29"/>
    <p:sldId id="300" r:id="rId30"/>
    <p:sldId id="307" r:id="rId31"/>
    <p:sldId id="323" r:id="rId32"/>
    <p:sldId id="324" r:id="rId33"/>
    <p:sldId id="325" r:id="rId34"/>
    <p:sldId id="326" r:id="rId35"/>
    <p:sldId id="327" r:id="rId36"/>
    <p:sldId id="328" r:id="rId37"/>
    <p:sldId id="317" r:id="rId38"/>
    <p:sldId id="318" r:id="rId39"/>
    <p:sldId id="319" r:id="rId40"/>
    <p:sldId id="320" r:id="rId41"/>
    <p:sldId id="269" r:id="rId42"/>
    <p:sldId id="321" r:id="rId43"/>
    <p:sldId id="322" r:id="rId44"/>
    <p:sldId id="339" r:id="rId45"/>
    <p:sldId id="340" r:id="rId46"/>
    <p:sldId id="341" r:id="rId47"/>
    <p:sldId id="262" r:id="rId48"/>
    <p:sldId id="266" r:id="rId49"/>
    <p:sldId id="263" r:id="rId50"/>
    <p:sldId id="268" r:id="rId51"/>
    <p:sldId id="342" r:id="rId52"/>
    <p:sldId id="264" r:id="rId53"/>
    <p:sldId id="272" r:id="rId54"/>
    <p:sldId id="330" r:id="rId55"/>
    <p:sldId id="257" r:id="rId56"/>
    <p:sldId id="331" r:id="rId57"/>
    <p:sldId id="332" r:id="rId58"/>
    <p:sldId id="333" r:id="rId59"/>
    <p:sldId id="334" r:id="rId60"/>
    <p:sldId id="335" r:id="rId61"/>
    <p:sldId id="336" r:id="rId62"/>
    <p:sldId id="337" r:id="rId63"/>
    <p:sldId id="338" r:id="rId64"/>
    <p:sldId id="273" r:id="rId65"/>
    <p:sldId id="282" r:id="rId66"/>
    <p:sldId id="281" r:id="rId67"/>
    <p:sldId id="303" r:id="rId68"/>
    <p:sldId id="271" r:id="rId69"/>
    <p:sldId id="284" r:id="rId70"/>
    <p:sldId id="358" r:id="rId71"/>
    <p:sldId id="283" r:id="rId72"/>
    <p:sldId id="350" r:id="rId73"/>
    <p:sldId id="352" r:id="rId74"/>
    <p:sldId id="285" r:id="rId75"/>
    <p:sldId id="288" r:id="rId76"/>
    <p:sldId id="392" r:id="rId77"/>
    <p:sldId id="393" r:id="rId78"/>
    <p:sldId id="394" r:id="rId79"/>
    <p:sldId id="395" r:id="rId80"/>
    <p:sldId id="396" r:id="rId81"/>
    <p:sldId id="287" r:id="rId82"/>
    <p:sldId id="290" r:id="rId83"/>
    <p:sldId id="289" r:id="rId84"/>
    <p:sldId id="292" r:id="rId85"/>
    <p:sldId id="347" r:id="rId86"/>
    <p:sldId id="348" r:id="rId87"/>
    <p:sldId id="345" r:id="rId88"/>
    <p:sldId id="346" r:id="rId89"/>
    <p:sldId id="276" r:id="rId90"/>
    <p:sldId id="349" r:id="rId91"/>
    <p:sldId id="353" r:id="rId92"/>
    <p:sldId id="354" r:id="rId93"/>
    <p:sldId id="355" r:id="rId94"/>
    <p:sldId id="356" r:id="rId95"/>
    <p:sldId id="306" r:id="rId96"/>
    <p:sldId id="291" r:id="rId97"/>
    <p:sldId id="294" r:id="rId98"/>
    <p:sldId id="362" r:id="rId99"/>
    <p:sldId id="359" r:id="rId100"/>
    <p:sldId id="363" r:id="rId101"/>
    <p:sldId id="360" r:id="rId102"/>
    <p:sldId id="361" r:id="rId103"/>
    <p:sldId id="364" r:id="rId104"/>
    <p:sldId id="293" r:id="rId105"/>
    <p:sldId id="296" r:id="rId106"/>
    <p:sldId id="295" r:id="rId107"/>
    <p:sldId id="357" r:id="rId108"/>
    <p:sldId id="279" r:id="rId109"/>
    <p:sldId id="298" r:id="rId110"/>
    <p:sldId id="343" r:id="rId111"/>
    <p:sldId id="344" r:id="rId112"/>
    <p:sldId id="297" r:id="rId113"/>
    <p:sldId id="304" r:id="rId114"/>
    <p:sldId id="371" r:id="rId115"/>
    <p:sldId id="372" r:id="rId116"/>
    <p:sldId id="278" r:id="rId117"/>
    <p:sldId id="277" r:id="rId118"/>
    <p:sldId id="366" r:id="rId119"/>
    <p:sldId id="375" r:id="rId120"/>
    <p:sldId id="368" r:id="rId121"/>
    <p:sldId id="376" r:id="rId122"/>
    <p:sldId id="369" r:id="rId123"/>
    <p:sldId id="370" r:id="rId124"/>
    <p:sldId id="377" r:id="rId125"/>
    <p:sldId id="305" r:id="rId1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sieh, Chialin" initials="HC" lastIdx="1" clrIdx="0">
    <p:extLst>
      <p:ext uri="{19B8F6BF-5375-455C-9EA6-DF929625EA0E}">
        <p15:presenceInfo xmlns:p15="http://schemas.microsoft.com/office/powerpoint/2012/main" userId="S::hsiehc@smccd.edu::fd3b69bb-bb9f-4f2f-8865-0957426b16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3D5CF-0AB3-EC16-214A-9F51F17D6849}" v="5" dt="2023-12-06T22:11:23.208"/>
    <p1510:client id="{2D121958-4A9C-32A8-E03E-E3181FA3ABA3}" v="102" dt="2023-12-06T20:21:46.584"/>
    <p1510:client id="{39F4847C-3890-2CF9-6376-3752764D973A}" v="12" dt="2023-12-05T00:48:08.846"/>
    <p1510:client id="{89EC36DC-9DA6-C11C-FE49-A428A9CA06E7}" v="112" dt="2023-12-06T20:41:46.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CAN%20home%20campus%20students%20F23%20(IA%20RS%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Transfer%20Milestone%20Dashboard%20Detail%20(Sv_Student_Current_Courses)%20F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mccd-my.sharepoint.com/personal/engelk_smccd_edu/Documents/Transfer%20Data/2023%20Transfer%20Work%20Group/VfS%20Transfer%20metric.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Cañada Home Campus Students:  Trends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'[CAN home campus students F23 (IA RS report).xlsx]Sheet1'!$P$2</c:f>
              <c:strCache>
                <c:ptCount val="1"/>
                <c:pt idx="0">
                  <c:v>All Home Campus Students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report).xlsx]Sheet1'!$Q$2:$U$2</c:f>
              <c:numCache>
                <c:formatCode>_(* #,##0_);_(* \(#,##0\);_(* "-"??_);_(@_)</c:formatCode>
                <c:ptCount val="5"/>
                <c:pt idx="0">
                  <c:v>4083</c:v>
                </c:pt>
                <c:pt idx="1">
                  <c:v>3522</c:v>
                </c:pt>
                <c:pt idx="2">
                  <c:v>3086</c:v>
                </c:pt>
                <c:pt idx="3">
                  <c:v>3147</c:v>
                </c:pt>
                <c:pt idx="4">
                  <c:v>4644</c:v>
                </c:pt>
              </c:numCache>
            </c:numRef>
          </c:val>
          <c:extLst>
            <c:ext xmlns:c16="http://schemas.microsoft.com/office/drawing/2014/chart" uri="{C3380CC4-5D6E-409C-BE32-E72D297353CC}">
              <c16:uniqueId val="{00000000-7214-4E1C-8FA5-E29347B5C9D6}"/>
            </c:ext>
          </c:extLst>
        </c:ser>
        <c:ser>
          <c:idx val="1"/>
          <c:order val="1"/>
          <c:tx>
            <c:strRef>
              <c:f>'[CAN home campus students F23 (IA RS report).xlsx]Sheet1'!$P$3</c:f>
              <c:strCache>
                <c:ptCount val="1"/>
                <c:pt idx="0">
                  <c:v>Transfer Seeking Home Campus Students</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report).xlsx]Sheet1'!$Q$3:$U$3</c:f>
              <c:numCache>
                <c:formatCode>_(* #,##0_);_(* \(#,##0\);_(* "-"??_);_(@_)</c:formatCode>
                <c:ptCount val="5"/>
                <c:pt idx="0">
                  <c:v>2175</c:v>
                </c:pt>
                <c:pt idx="1">
                  <c:v>1950</c:v>
                </c:pt>
                <c:pt idx="2">
                  <c:v>1657</c:v>
                </c:pt>
                <c:pt idx="3">
                  <c:v>1633</c:v>
                </c:pt>
                <c:pt idx="4">
                  <c:v>1950</c:v>
                </c:pt>
              </c:numCache>
            </c:numRef>
          </c:val>
          <c:extLst>
            <c:ext xmlns:c16="http://schemas.microsoft.com/office/drawing/2014/chart" uri="{C3380CC4-5D6E-409C-BE32-E72D297353CC}">
              <c16:uniqueId val="{00000001-7214-4E1C-8FA5-E29347B5C9D6}"/>
            </c:ext>
          </c:extLst>
        </c:ser>
        <c:ser>
          <c:idx val="2"/>
          <c:order val="2"/>
          <c:tx>
            <c:strRef>
              <c:f>'[CAN home campus students F23 (IA RS report).xlsx]Sheet1'!$P$4</c:f>
              <c:strCache>
                <c:ptCount val="1"/>
                <c:pt idx="0">
                  <c:v>Transfer Seeking Home Campus Students with an Undecided Major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 home campus students F23 (IA RS report).xlsx]Sheet1'!$Q$1:$U$1</c:f>
              <c:strCache>
                <c:ptCount val="5"/>
                <c:pt idx="0">
                  <c:v>Fall 2019</c:v>
                </c:pt>
                <c:pt idx="1">
                  <c:v>Fall 2020</c:v>
                </c:pt>
                <c:pt idx="2">
                  <c:v>Fal 2021</c:v>
                </c:pt>
                <c:pt idx="3">
                  <c:v>Fall 2022</c:v>
                </c:pt>
                <c:pt idx="4">
                  <c:v>Fall 2023</c:v>
                </c:pt>
              </c:strCache>
            </c:strRef>
          </c:cat>
          <c:val>
            <c:numRef>
              <c:f>'[CAN home campus students F23 (IA RS report).xlsx]Sheet1'!$Q$4:$U$4</c:f>
              <c:numCache>
                <c:formatCode>_(* #,##0_);_(* \(#,##0\);_(* "-"??_);_(@_)</c:formatCode>
                <c:ptCount val="5"/>
                <c:pt idx="0">
                  <c:v>325</c:v>
                </c:pt>
                <c:pt idx="1">
                  <c:v>192</c:v>
                </c:pt>
                <c:pt idx="2">
                  <c:v>445</c:v>
                </c:pt>
                <c:pt idx="3">
                  <c:v>179</c:v>
                </c:pt>
                <c:pt idx="4">
                  <c:v>110</c:v>
                </c:pt>
              </c:numCache>
            </c:numRef>
          </c:val>
          <c:extLst>
            <c:ext xmlns:c16="http://schemas.microsoft.com/office/drawing/2014/chart" uri="{C3380CC4-5D6E-409C-BE32-E72D297353CC}">
              <c16:uniqueId val="{00000002-7214-4E1C-8FA5-E29347B5C9D6}"/>
            </c:ext>
          </c:extLst>
        </c:ser>
        <c:dLbls>
          <c:dLblPos val="outEnd"/>
          <c:showLegendKey val="0"/>
          <c:showVal val="1"/>
          <c:showCatName val="0"/>
          <c:showSerName val="0"/>
          <c:showPercent val="0"/>
          <c:showBubbleSize val="0"/>
        </c:dLbls>
        <c:gapWidth val="219"/>
        <c:overlap val="-27"/>
        <c:axId val="1706704815"/>
        <c:axId val="1790526079"/>
      </c:barChart>
      <c:catAx>
        <c:axId val="1706704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90526079"/>
        <c:crosses val="autoZero"/>
        <c:auto val="1"/>
        <c:lblAlgn val="ctr"/>
        <c:lblOffset val="100"/>
        <c:noMultiLvlLbl val="0"/>
      </c:catAx>
      <c:valAx>
        <c:axId val="1790526079"/>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06704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Fall 2023 Degree/Transfer Seeking Home Campus Students </a:t>
            </a:r>
          </a:p>
          <a:p>
            <a:pPr>
              <a:defRPr/>
            </a:pPr>
            <a:r>
              <a:rPr lang="en-US"/>
              <a:t>by Units Earned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'[Transfer Milestone Dashboard Detail (Sv_Student_Current_Courses) F23.xlsx]Sheet2'!$K$2</c:f>
              <c:strCache>
                <c:ptCount val="1"/>
                <c:pt idx="0">
                  <c:v>Earn AA/AS &amp; Transfer to 4 yr.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 Milestone Dashboard Detail (Sv_Student_Current_Courses) F23.xlsx]Sheet2'!$J$3:$J$10</c:f>
              <c:strCache>
                <c:ptCount val="8"/>
                <c:pt idx="0">
                  <c:v>0.5 - 11.9 Units</c:v>
                </c:pt>
                <c:pt idx="1">
                  <c:v>12.0 - 23.9 Units</c:v>
                </c:pt>
                <c:pt idx="2">
                  <c:v>24.0 - 31.9 Units</c:v>
                </c:pt>
                <c:pt idx="3">
                  <c:v>32.0 - 44.9 Units</c:v>
                </c:pt>
                <c:pt idx="4">
                  <c:v>45.0 - 59.9 Units</c:v>
                </c:pt>
                <c:pt idx="5">
                  <c:v>60.0 - 64.9 Units</c:v>
                </c:pt>
                <c:pt idx="6">
                  <c:v>65.0 - 74.9 Units</c:v>
                </c:pt>
                <c:pt idx="7">
                  <c:v>75+ Units</c:v>
                </c:pt>
              </c:strCache>
            </c:strRef>
          </c:cat>
          <c:val>
            <c:numRef>
              <c:f>'[Transfer Milestone Dashboard Detail (Sv_Student_Current_Courses) F23.xlsx]Sheet2'!$K$3:$K$10</c:f>
              <c:numCache>
                <c:formatCode>General</c:formatCode>
                <c:ptCount val="8"/>
                <c:pt idx="0">
                  <c:v>284</c:v>
                </c:pt>
                <c:pt idx="1">
                  <c:v>339</c:v>
                </c:pt>
                <c:pt idx="2">
                  <c:v>168</c:v>
                </c:pt>
                <c:pt idx="3">
                  <c:v>240</c:v>
                </c:pt>
                <c:pt idx="4">
                  <c:v>151</c:v>
                </c:pt>
                <c:pt idx="5">
                  <c:v>58</c:v>
                </c:pt>
                <c:pt idx="6">
                  <c:v>68</c:v>
                </c:pt>
                <c:pt idx="7">
                  <c:v>162</c:v>
                </c:pt>
              </c:numCache>
            </c:numRef>
          </c:val>
          <c:extLst>
            <c:ext xmlns:c16="http://schemas.microsoft.com/office/drawing/2014/chart" uri="{C3380CC4-5D6E-409C-BE32-E72D297353CC}">
              <c16:uniqueId val="{00000000-FD00-49B3-B5BC-FBB6C5B01661}"/>
            </c:ext>
          </c:extLst>
        </c:ser>
        <c:ser>
          <c:idx val="1"/>
          <c:order val="1"/>
          <c:tx>
            <c:strRef>
              <c:f>'[Transfer Milestone Dashboard Detail (Sv_Student_Current_Courses) F23.xlsx]Sheet2'!$L$2</c:f>
              <c:strCache>
                <c:ptCount val="1"/>
                <c:pt idx="0">
                  <c:v>Transfer to 4 yr w/out AA/AS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 Milestone Dashboard Detail (Sv_Student_Current_Courses) F23.xlsx]Sheet2'!$J$3:$J$10</c:f>
              <c:strCache>
                <c:ptCount val="8"/>
                <c:pt idx="0">
                  <c:v>0.5 - 11.9 Units</c:v>
                </c:pt>
                <c:pt idx="1">
                  <c:v>12.0 - 23.9 Units</c:v>
                </c:pt>
                <c:pt idx="2">
                  <c:v>24.0 - 31.9 Units</c:v>
                </c:pt>
                <c:pt idx="3">
                  <c:v>32.0 - 44.9 Units</c:v>
                </c:pt>
                <c:pt idx="4">
                  <c:v>45.0 - 59.9 Units</c:v>
                </c:pt>
                <c:pt idx="5">
                  <c:v>60.0 - 64.9 Units</c:v>
                </c:pt>
                <c:pt idx="6">
                  <c:v>65.0 - 74.9 Units</c:v>
                </c:pt>
                <c:pt idx="7">
                  <c:v>75+ Units</c:v>
                </c:pt>
              </c:strCache>
            </c:strRef>
          </c:cat>
          <c:val>
            <c:numRef>
              <c:f>'[Transfer Milestone Dashboard Detail (Sv_Student_Current_Courses) F23.xlsx]Sheet2'!$L$3:$L$10</c:f>
              <c:numCache>
                <c:formatCode>General</c:formatCode>
                <c:ptCount val="8"/>
                <c:pt idx="0">
                  <c:v>23</c:v>
                </c:pt>
                <c:pt idx="1">
                  <c:v>18</c:v>
                </c:pt>
                <c:pt idx="2">
                  <c:v>2</c:v>
                </c:pt>
                <c:pt idx="3">
                  <c:v>9</c:v>
                </c:pt>
                <c:pt idx="4">
                  <c:v>5</c:v>
                </c:pt>
                <c:pt idx="6">
                  <c:v>2</c:v>
                </c:pt>
                <c:pt idx="7">
                  <c:v>8</c:v>
                </c:pt>
              </c:numCache>
            </c:numRef>
          </c:val>
          <c:extLst>
            <c:ext xmlns:c16="http://schemas.microsoft.com/office/drawing/2014/chart" uri="{C3380CC4-5D6E-409C-BE32-E72D297353CC}">
              <c16:uniqueId val="{00000001-FD00-49B3-B5BC-FBB6C5B01661}"/>
            </c:ext>
          </c:extLst>
        </c:ser>
        <c:dLbls>
          <c:dLblPos val="outEnd"/>
          <c:showLegendKey val="0"/>
          <c:showVal val="1"/>
          <c:showCatName val="0"/>
          <c:showSerName val="0"/>
          <c:showPercent val="0"/>
          <c:showBubbleSize val="0"/>
        </c:dLbls>
        <c:gapWidth val="182"/>
        <c:axId val="1062273743"/>
        <c:axId val="1802455439"/>
      </c:barChart>
      <c:catAx>
        <c:axId val="1062273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2455439"/>
        <c:crosses val="autoZero"/>
        <c:auto val="1"/>
        <c:lblAlgn val="ctr"/>
        <c:lblOffset val="100"/>
        <c:noMultiLvlLbl val="0"/>
      </c:catAx>
      <c:valAx>
        <c:axId val="1802455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62273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Transfers by Race/Ethnicity</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charts'!$B$3</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charts'!$A$4:$A$12</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'Comb charts'!$B$4:$B$12</c:f>
              <c:numCache>
                <c:formatCode>0%</c:formatCode>
                <c:ptCount val="9"/>
                <c:pt idx="0" formatCode="0.0%">
                  <c:v>2.5974025974025974E-3</c:v>
                </c:pt>
                <c:pt idx="1">
                  <c:v>0.15194805194805194</c:v>
                </c:pt>
                <c:pt idx="2">
                  <c:v>1.8181818181818181E-2</c:v>
                </c:pt>
                <c:pt idx="3">
                  <c:v>6.4935064935064929E-2</c:v>
                </c:pt>
                <c:pt idx="4">
                  <c:v>0.32077922077922078</c:v>
                </c:pt>
                <c:pt idx="5">
                  <c:v>0.10909090909090909</c:v>
                </c:pt>
                <c:pt idx="6">
                  <c:v>1.6883116883116882E-2</c:v>
                </c:pt>
                <c:pt idx="7">
                  <c:v>2.4675324675324677E-2</c:v>
                </c:pt>
                <c:pt idx="8">
                  <c:v>0.29090909090909089</c:v>
                </c:pt>
              </c:numCache>
            </c:numRef>
          </c:val>
          <c:extLst>
            <c:ext xmlns:c16="http://schemas.microsoft.com/office/drawing/2014/chart" uri="{C3380CC4-5D6E-409C-BE32-E72D297353CC}">
              <c16:uniqueId val="{00000000-45FB-49D9-A75B-DEBDCD3D7FA7}"/>
            </c:ext>
          </c:extLst>
        </c:ser>
        <c:ser>
          <c:idx val="1"/>
          <c:order val="1"/>
          <c:tx>
            <c:strRef>
              <c:f>'Comb charts'!$C$3</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charts'!$A$4:$A$12</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'Comb charts'!$C$4:$C$12</c:f>
              <c:numCache>
                <c:formatCode>0%</c:formatCode>
                <c:ptCount val="9"/>
                <c:pt idx="0" formatCode="0.0%">
                  <c:v>1.5094339622641509E-3</c:v>
                </c:pt>
                <c:pt idx="1">
                  <c:v>0.14902757619738752</c:v>
                </c:pt>
                <c:pt idx="2">
                  <c:v>2.9143686502177069E-2</c:v>
                </c:pt>
                <c:pt idx="3">
                  <c:v>7.0072568940493463E-2</c:v>
                </c:pt>
                <c:pt idx="4">
                  <c:v>0.44313497822931786</c:v>
                </c:pt>
                <c:pt idx="5">
                  <c:v>5.9564586357039186E-2</c:v>
                </c:pt>
                <c:pt idx="6">
                  <c:v>1.8055152394775037E-2</c:v>
                </c:pt>
                <c:pt idx="7">
                  <c:v>2.9666182873730042E-2</c:v>
                </c:pt>
                <c:pt idx="8">
                  <c:v>0.19982583454281566</c:v>
                </c:pt>
              </c:numCache>
            </c:numRef>
          </c:val>
          <c:extLst>
            <c:ext xmlns:c16="http://schemas.microsoft.com/office/drawing/2014/chart" uri="{C3380CC4-5D6E-409C-BE32-E72D297353CC}">
              <c16:uniqueId val="{00000001-45FB-49D9-A75B-DEBDCD3D7FA7}"/>
            </c:ext>
          </c:extLst>
        </c:ser>
        <c:dLbls>
          <c:dLblPos val="outEnd"/>
          <c:showLegendKey val="0"/>
          <c:showVal val="1"/>
          <c:showCatName val="0"/>
          <c:showSerName val="0"/>
          <c:showPercent val="0"/>
          <c:showBubbleSize val="0"/>
        </c:dLbls>
        <c:gapWidth val="219"/>
        <c:overlap val="-27"/>
        <c:axId val="2024672800"/>
        <c:axId val="2131198880"/>
      </c:barChart>
      <c:catAx>
        <c:axId val="202467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1198880"/>
        <c:crosses val="autoZero"/>
        <c:auto val="1"/>
        <c:lblAlgn val="ctr"/>
        <c:lblOffset val="100"/>
        <c:noMultiLvlLbl val="0"/>
      </c:catAx>
      <c:valAx>
        <c:axId val="21311988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2467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First Generation Transfer Students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'Comb charts'!$B$20</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charts'!$A$21:$A$23</c:f>
              <c:strCache>
                <c:ptCount val="3"/>
                <c:pt idx="0">
                  <c:v>First Generation</c:v>
                </c:pt>
                <c:pt idx="1">
                  <c:v>Not First Generation</c:v>
                </c:pt>
                <c:pt idx="2">
                  <c:v>Unreported</c:v>
                </c:pt>
              </c:strCache>
            </c:strRef>
          </c:cat>
          <c:val>
            <c:numRef>
              <c:f>'Comb charts'!$B$21:$B$23</c:f>
              <c:numCache>
                <c:formatCode>0%</c:formatCode>
                <c:ptCount val="3"/>
                <c:pt idx="0">
                  <c:v>0.41298701298701301</c:v>
                </c:pt>
                <c:pt idx="1">
                  <c:v>0.54545454545454541</c:v>
                </c:pt>
                <c:pt idx="2">
                  <c:v>4.1558441558441558E-2</c:v>
                </c:pt>
              </c:numCache>
            </c:numRef>
          </c:val>
          <c:extLst>
            <c:ext xmlns:c16="http://schemas.microsoft.com/office/drawing/2014/chart" uri="{C3380CC4-5D6E-409C-BE32-E72D297353CC}">
              <c16:uniqueId val="{00000000-1668-43F2-B82E-A1EF23C86770}"/>
            </c:ext>
          </c:extLst>
        </c:ser>
        <c:ser>
          <c:idx val="1"/>
          <c:order val="1"/>
          <c:tx>
            <c:strRef>
              <c:f>'Comb charts'!$C$20</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charts'!$A$21:$A$23</c:f>
              <c:strCache>
                <c:ptCount val="3"/>
                <c:pt idx="0">
                  <c:v>First Generation</c:v>
                </c:pt>
                <c:pt idx="1">
                  <c:v>Not First Generation</c:v>
                </c:pt>
                <c:pt idx="2">
                  <c:v>Unreported</c:v>
                </c:pt>
              </c:strCache>
            </c:strRef>
          </c:cat>
          <c:val>
            <c:numRef>
              <c:f>'Comb charts'!$C$21:$C$23</c:f>
              <c:numCache>
                <c:formatCode>0%</c:formatCode>
                <c:ptCount val="3"/>
                <c:pt idx="0">
                  <c:v>0.54229317851959358</c:v>
                </c:pt>
                <c:pt idx="1">
                  <c:v>0.31082728592162556</c:v>
                </c:pt>
                <c:pt idx="2">
                  <c:v>0.14687953555878083</c:v>
                </c:pt>
              </c:numCache>
            </c:numRef>
          </c:val>
          <c:extLst>
            <c:ext xmlns:c16="http://schemas.microsoft.com/office/drawing/2014/chart" uri="{C3380CC4-5D6E-409C-BE32-E72D297353CC}">
              <c16:uniqueId val="{00000001-1668-43F2-B82E-A1EF23C86770}"/>
            </c:ext>
          </c:extLst>
        </c:ser>
        <c:dLbls>
          <c:dLblPos val="outEnd"/>
          <c:showLegendKey val="0"/>
          <c:showVal val="1"/>
          <c:showCatName val="0"/>
          <c:showSerName val="0"/>
          <c:showPercent val="0"/>
          <c:showBubbleSize val="0"/>
        </c:dLbls>
        <c:gapWidth val="182"/>
        <c:axId val="1717146640"/>
        <c:axId val="1923799152"/>
      </c:barChart>
      <c:catAx>
        <c:axId val="171714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23799152"/>
        <c:crosses val="autoZero"/>
        <c:auto val="1"/>
        <c:lblAlgn val="ctr"/>
        <c:lblOffset val="100"/>
        <c:noMultiLvlLbl val="0"/>
      </c:catAx>
      <c:valAx>
        <c:axId val="192379915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17146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Low Income Transfer Students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charts'!$B$26</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charts'!$A$27:$A$28</c:f>
              <c:strCache>
                <c:ptCount val="2"/>
                <c:pt idx="0">
                  <c:v>No</c:v>
                </c:pt>
                <c:pt idx="1">
                  <c:v>Yes</c:v>
                </c:pt>
              </c:strCache>
            </c:strRef>
          </c:cat>
          <c:val>
            <c:numRef>
              <c:f>'Comb charts'!$B$27:$B$28</c:f>
              <c:numCache>
                <c:formatCode>0%</c:formatCode>
                <c:ptCount val="2"/>
                <c:pt idx="0">
                  <c:v>0.70909090909090911</c:v>
                </c:pt>
                <c:pt idx="1">
                  <c:v>0.29090909090909089</c:v>
                </c:pt>
              </c:numCache>
            </c:numRef>
          </c:val>
          <c:extLst>
            <c:ext xmlns:c16="http://schemas.microsoft.com/office/drawing/2014/chart" uri="{C3380CC4-5D6E-409C-BE32-E72D297353CC}">
              <c16:uniqueId val="{00000000-2307-4E97-BAD2-94BDA541CFA2}"/>
            </c:ext>
          </c:extLst>
        </c:ser>
        <c:ser>
          <c:idx val="1"/>
          <c:order val="1"/>
          <c:tx>
            <c:strRef>
              <c:f>'Comb charts'!$C$26</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charts'!$A$27:$A$28</c:f>
              <c:strCache>
                <c:ptCount val="2"/>
                <c:pt idx="0">
                  <c:v>No</c:v>
                </c:pt>
                <c:pt idx="1">
                  <c:v>Yes</c:v>
                </c:pt>
              </c:strCache>
            </c:strRef>
          </c:cat>
          <c:val>
            <c:numRef>
              <c:f>'Comb charts'!$C$27:$C$28</c:f>
              <c:numCache>
                <c:formatCode>0%</c:formatCode>
                <c:ptCount val="2"/>
                <c:pt idx="0">
                  <c:v>0.51431059506531207</c:v>
                </c:pt>
                <c:pt idx="1">
                  <c:v>0.48568940493468793</c:v>
                </c:pt>
              </c:numCache>
            </c:numRef>
          </c:val>
          <c:extLst>
            <c:ext xmlns:c16="http://schemas.microsoft.com/office/drawing/2014/chart" uri="{C3380CC4-5D6E-409C-BE32-E72D297353CC}">
              <c16:uniqueId val="{00000001-2307-4E97-BAD2-94BDA541CFA2}"/>
            </c:ext>
          </c:extLst>
        </c:ser>
        <c:dLbls>
          <c:dLblPos val="outEnd"/>
          <c:showLegendKey val="0"/>
          <c:showVal val="1"/>
          <c:showCatName val="0"/>
          <c:showSerName val="0"/>
          <c:showPercent val="0"/>
          <c:showBubbleSize val="0"/>
        </c:dLbls>
        <c:gapWidth val="219"/>
        <c:overlap val="-27"/>
        <c:axId val="741507088"/>
        <c:axId val="1949732704"/>
      </c:barChart>
      <c:catAx>
        <c:axId val="74150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49732704"/>
        <c:crosses val="autoZero"/>
        <c:auto val="1"/>
        <c:lblAlgn val="ctr"/>
        <c:lblOffset val="100"/>
        <c:noMultiLvlLbl val="0"/>
      </c:catAx>
      <c:valAx>
        <c:axId val="19497327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150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Transfer Students by Age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'Comb charts'!$B$30</c:f>
              <c:strCache>
                <c:ptCount val="1"/>
                <c:pt idx="0">
                  <c:v>Transferred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charts'!$A$31:$A$36</c:f>
              <c:strCache>
                <c:ptCount val="6"/>
                <c:pt idx="0">
                  <c:v>Age under 18</c:v>
                </c:pt>
                <c:pt idx="1">
                  <c:v>Age 18-22</c:v>
                </c:pt>
                <c:pt idx="2">
                  <c:v>Age 23-28</c:v>
                </c:pt>
                <c:pt idx="3">
                  <c:v>Age 29-39</c:v>
                </c:pt>
                <c:pt idx="4">
                  <c:v>Age 40-49</c:v>
                </c:pt>
                <c:pt idx="5">
                  <c:v>Age 50+</c:v>
                </c:pt>
              </c:strCache>
            </c:strRef>
          </c:cat>
          <c:val>
            <c:numRef>
              <c:f>'Comb charts'!$B$31:$B$36</c:f>
              <c:numCache>
                <c:formatCode>0%</c:formatCode>
                <c:ptCount val="6"/>
                <c:pt idx="0">
                  <c:v>0.22597402597402597</c:v>
                </c:pt>
                <c:pt idx="1">
                  <c:v>0.5025974025974026</c:v>
                </c:pt>
                <c:pt idx="2">
                  <c:v>0.16493506493506493</c:v>
                </c:pt>
                <c:pt idx="3">
                  <c:v>7.9220779220779219E-2</c:v>
                </c:pt>
                <c:pt idx="4">
                  <c:v>1.6883116883116882E-2</c:v>
                </c:pt>
                <c:pt idx="5">
                  <c:v>1.038961038961039E-2</c:v>
                </c:pt>
              </c:numCache>
            </c:numRef>
          </c:val>
          <c:extLst>
            <c:ext xmlns:c16="http://schemas.microsoft.com/office/drawing/2014/chart" uri="{C3380CC4-5D6E-409C-BE32-E72D297353CC}">
              <c16:uniqueId val="{00000000-E309-4970-842A-88880FCFEBCB}"/>
            </c:ext>
          </c:extLst>
        </c:ser>
        <c:ser>
          <c:idx val="1"/>
          <c:order val="1"/>
          <c:tx>
            <c:strRef>
              <c:f>'Comb charts'!$C$30</c:f>
              <c:strCache>
                <c:ptCount val="1"/>
                <c:pt idx="0">
                  <c:v>Expected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 charts'!$A$31:$A$36</c:f>
              <c:strCache>
                <c:ptCount val="6"/>
                <c:pt idx="0">
                  <c:v>Age under 18</c:v>
                </c:pt>
                <c:pt idx="1">
                  <c:v>Age 18-22</c:v>
                </c:pt>
                <c:pt idx="2">
                  <c:v>Age 23-28</c:v>
                </c:pt>
                <c:pt idx="3">
                  <c:v>Age 29-39</c:v>
                </c:pt>
                <c:pt idx="4">
                  <c:v>Age 40-49</c:v>
                </c:pt>
                <c:pt idx="5">
                  <c:v>Age 50+</c:v>
                </c:pt>
              </c:strCache>
            </c:strRef>
          </c:cat>
          <c:val>
            <c:numRef>
              <c:f>'Comb charts'!$C$31:$C$36</c:f>
              <c:numCache>
                <c:formatCode>0%</c:formatCode>
                <c:ptCount val="6"/>
                <c:pt idx="0">
                  <c:v>5.2249637155297535E-4</c:v>
                </c:pt>
                <c:pt idx="1">
                  <c:v>0.17648766328011611</c:v>
                </c:pt>
                <c:pt idx="2">
                  <c:v>0.53155297532656021</c:v>
                </c:pt>
                <c:pt idx="3">
                  <c:v>0.20574746008708272</c:v>
                </c:pt>
                <c:pt idx="4">
                  <c:v>5.2423802612481855E-2</c:v>
                </c:pt>
                <c:pt idx="5">
                  <c:v>3.3265602322206093E-2</c:v>
                </c:pt>
              </c:numCache>
            </c:numRef>
          </c:val>
          <c:extLst>
            <c:ext xmlns:c16="http://schemas.microsoft.com/office/drawing/2014/chart" uri="{C3380CC4-5D6E-409C-BE32-E72D297353CC}">
              <c16:uniqueId val="{00000001-E309-4970-842A-88880FCFEBCB}"/>
            </c:ext>
          </c:extLst>
        </c:ser>
        <c:dLbls>
          <c:dLblPos val="outEnd"/>
          <c:showLegendKey val="0"/>
          <c:showVal val="1"/>
          <c:showCatName val="0"/>
          <c:showSerName val="0"/>
          <c:showPercent val="0"/>
          <c:showBubbleSize val="0"/>
        </c:dLbls>
        <c:gapWidth val="219"/>
        <c:overlap val="-27"/>
        <c:axId val="1717277856"/>
        <c:axId val="2016516688"/>
      </c:barChart>
      <c:catAx>
        <c:axId val="17172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16516688"/>
        <c:crosses val="autoZero"/>
        <c:auto val="1"/>
        <c:lblAlgn val="ctr"/>
        <c:lblOffset val="100"/>
        <c:noMultiLvlLbl val="0"/>
      </c:catAx>
      <c:valAx>
        <c:axId val="2016516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1727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C3E8A-809D-4E7A-9946-E9E1A36A755A}"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7C869-1FCB-45DD-9FC5-218B95E96E7F}" type="slidenum">
              <a:rPr lang="en-US" smtClean="0"/>
              <a:t>‹#›</a:t>
            </a:fld>
            <a:endParaRPr lang="en-US"/>
          </a:p>
        </p:txBody>
      </p:sp>
    </p:spTree>
    <p:extLst>
      <p:ext uri="{BB962C8B-B14F-4D97-AF65-F5344CB8AC3E}">
        <p14:creationId xmlns:p14="http://schemas.microsoft.com/office/powerpoint/2010/main" val="414812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Chialin: slide 1 through 6 (2 min)</a:t>
            </a:r>
          </a:p>
        </p:txBody>
      </p:sp>
      <p:sp>
        <p:nvSpPr>
          <p:cNvPr id="4" name="Slide Number Placeholder 3"/>
          <p:cNvSpPr>
            <a:spLocks noGrp="1"/>
          </p:cNvSpPr>
          <p:nvPr>
            <p:ph type="sldNum" sz="quarter" idx="5"/>
          </p:nvPr>
        </p:nvSpPr>
        <p:spPr/>
        <p:txBody>
          <a:bodyPr/>
          <a:lstStyle/>
          <a:p>
            <a:fld id="{4BF7C869-1FCB-45DD-9FC5-218B95E96E7F}" type="slidenum">
              <a:rPr lang="en-US" smtClean="0"/>
              <a:t>1</a:t>
            </a:fld>
            <a:endParaRPr lang="en-US"/>
          </a:p>
        </p:txBody>
      </p:sp>
    </p:spTree>
    <p:extLst>
      <p:ext uri="{BB962C8B-B14F-4D97-AF65-F5344CB8AC3E}">
        <p14:creationId xmlns:p14="http://schemas.microsoft.com/office/powerpoint/2010/main" val="344442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a:effectLst/>
                <a:latin typeface="Calibri" panose="020F0502020204030204" pitchFamily="34" charset="0"/>
                <a:ea typeface="Calibri" panose="020F0502020204030204" pitchFamily="34" charset="0"/>
                <a:cs typeface="Times New Roman" panose="02020603050405020304" pitchFamily="18" charset="0"/>
              </a:rPr>
              <a:t>Just in case if PBC has questions on Challenges: Anniqua</a:t>
            </a:r>
          </a:p>
          <a:p>
            <a:pPr marL="0" marR="0">
              <a:lnSpc>
                <a:spcPct val="107000"/>
              </a:lnSpc>
              <a:spcBef>
                <a:spcPts val="0"/>
              </a:spcBef>
              <a:spcAft>
                <a:spcPts val="0"/>
              </a:spcAft>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 Communication Gap: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is a need for improved communication both internally among programs and externally with students.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Suggestions include better signage on campus, social marketing emphasizing transfer possibilities, and a shared vision for communication practices.</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 Collaboration Gap: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Collaboration among programs needs improvement, and there is an opportunity to share specific best practices for achieving transfer goals.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importance of a shared goal and coordinated efforts was emphasized.</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Transcript Evaluation Delays: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delay in transcript evaluations, particularly for transfer-bound students, is a significant challenge.</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wait time for students to get their transcripts evaluated and placed on degree works was mentioned as being as long as 12 months.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Advocacy for improving this process, considering it a top priority, was suggested.</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Alignment of Local Degrees: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is a challenge in aligning local degrees, and the need for better alignment of courses within the district to streamline the evaluation process was highlighted.</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Aligning courses more closely within the district was suggested as a potential solution to expedite the transcript evaluation process.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Overall Theme: </a:t>
            </a:r>
            <a:r>
              <a:rPr lang="en-US" sz="1800">
                <a:effectLst/>
                <a:latin typeface="Calibri" panose="020F0502020204030204" pitchFamily="34" charset="0"/>
                <a:ea typeface="Calibri" panose="020F0502020204030204" pitchFamily="34" charset="0"/>
                <a:cs typeface="Times New Roman" panose="02020603050405020304" pitchFamily="18" charset="0"/>
              </a:rPr>
              <a:t>The challenges discussed are interconnected, and addressing them requires a coordinated effort and shared commitment among faculty, programs, and the institution to enhance the transfer process for students.</a:t>
            </a:r>
          </a:p>
          <a:p>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13</a:t>
            </a:fld>
            <a:endParaRPr lang="en-US"/>
          </a:p>
        </p:txBody>
      </p:sp>
    </p:spTree>
    <p:extLst>
      <p:ext uri="{BB962C8B-B14F-4D97-AF65-F5344CB8AC3E}">
        <p14:creationId xmlns:p14="http://schemas.microsoft.com/office/powerpoint/2010/main" val="4023794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Forward-looking Framework for Reflection (feel free to pick and choose which questions you can answer)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19</a:t>
            </a:fld>
            <a:endParaRPr lang="en-US"/>
          </a:p>
        </p:txBody>
      </p:sp>
    </p:spTree>
    <p:extLst>
      <p:ext uri="{BB962C8B-B14F-4D97-AF65-F5344CB8AC3E}">
        <p14:creationId xmlns:p14="http://schemas.microsoft.com/office/powerpoint/2010/main" val="127150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 the 4,644 home campus students enrolled in Fall 2023, 1,950 (42%) are degree and transfer seeking.  Those seeking a degree but not transfer are left out of this analysis.</a:t>
            </a:r>
          </a:p>
        </p:txBody>
      </p:sp>
      <p:sp>
        <p:nvSpPr>
          <p:cNvPr id="4" name="Slide Number Placeholder 3"/>
          <p:cNvSpPr>
            <a:spLocks noGrp="1"/>
          </p:cNvSpPr>
          <p:nvPr>
            <p:ph type="sldNum" sz="quarter" idx="5"/>
          </p:nvPr>
        </p:nvSpPr>
        <p:spPr/>
        <p:txBody>
          <a:bodyPr/>
          <a:lstStyle/>
          <a:p>
            <a:fld id="{2004DCD2-2E85-4865-8D6D-DBF40868383E}" type="slidenum">
              <a:rPr lang="en-US" smtClean="0"/>
              <a:t>30</a:t>
            </a:fld>
            <a:endParaRPr lang="en-US"/>
          </a:p>
        </p:txBody>
      </p:sp>
    </p:spTree>
    <p:extLst>
      <p:ext uri="{BB962C8B-B14F-4D97-AF65-F5344CB8AC3E}">
        <p14:creationId xmlns:p14="http://schemas.microsoft.com/office/powerpoint/2010/main" val="329310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compares the students who actually transferred in 2021-22 with all of those who had a transfer goal in the academic years 2018-2019 through 2020-2021.</a:t>
            </a:r>
          </a:p>
        </p:txBody>
      </p:sp>
      <p:sp>
        <p:nvSpPr>
          <p:cNvPr id="4" name="Slide Number Placeholder 3"/>
          <p:cNvSpPr>
            <a:spLocks noGrp="1"/>
          </p:cNvSpPr>
          <p:nvPr>
            <p:ph type="sldNum" sz="quarter" idx="5"/>
          </p:nvPr>
        </p:nvSpPr>
        <p:spPr/>
        <p:txBody>
          <a:bodyPr/>
          <a:lstStyle/>
          <a:p>
            <a:fld id="{2004DCD2-2E85-4865-8D6D-DBF40868383E}" type="slidenum">
              <a:rPr lang="en-US" smtClean="0"/>
              <a:t>32</a:t>
            </a:fld>
            <a:endParaRPr lang="en-US"/>
          </a:p>
        </p:txBody>
      </p:sp>
    </p:spTree>
    <p:extLst>
      <p:ext uri="{BB962C8B-B14F-4D97-AF65-F5344CB8AC3E}">
        <p14:creationId xmlns:p14="http://schemas.microsoft.com/office/powerpoint/2010/main" val="3069904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37</a:t>
            </a:fld>
            <a:endParaRPr lang="en-US"/>
          </a:p>
        </p:txBody>
      </p:sp>
    </p:spTree>
    <p:extLst>
      <p:ext uri="{BB962C8B-B14F-4D97-AF65-F5344CB8AC3E}">
        <p14:creationId xmlns:p14="http://schemas.microsoft.com/office/powerpoint/2010/main" val="77515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38</a:t>
            </a:fld>
            <a:endParaRPr lang="en-US"/>
          </a:p>
        </p:txBody>
      </p:sp>
    </p:spTree>
    <p:extLst>
      <p:ext uri="{BB962C8B-B14F-4D97-AF65-F5344CB8AC3E}">
        <p14:creationId xmlns:p14="http://schemas.microsoft.com/office/powerpoint/2010/main" val="2846861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compares the students who actually transferred in 2021-22 with all of those who had a transfer goal in the academic years 2018-2019 through 2020-2021.</a:t>
            </a:r>
          </a:p>
          <a:p>
            <a:endParaRPr lang="en-US"/>
          </a:p>
        </p:txBody>
      </p:sp>
      <p:sp>
        <p:nvSpPr>
          <p:cNvPr id="4" name="Slide Number Placeholder 3"/>
          <p:cNvSpPr>
            <a:spLocks noGrp="1"/>
          </p:cNvSpPr>
          <p:nvPr>
            <p:ph type="sldNum" sz="quarter" idx="5"/>
          </p:nvPr>
        </p:nvSpPr>
        <p:spPr/>
        <p:txBody>
          <a:bodyPr/>
          <a:lstStyle/>
          <a:p>
            <a:fld id="{2004DCD2-2E85-4865-8D6D-DBF40868383E}" type="slidenum">
              <a:rPr lang="en-US" smtClean="0"/>
              <a:t>39</a:t>
            </a:fld>
            <a:endParaRPr lang="en-US"/>
          </a:p>
        </p:txBody>
      </p:sp>
    </p:spTree>
    <p:extLst>
      <p:ext uri="{BB962C8B-B14F-4D97-AF65-F5344CB8AC3E}">
        <p14:creationId xmlns:p14="http://schemas.microsoft.com/office/powerpoint/2010/main" val="3862416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Mayra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ba42c17d8_11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27ba42c17d8_11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Mayra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Chialin</a:t>
            </a:r>
          </a:p>
        </p:txBody>
      </p:sp>
      <p:sp>
        <p:nvSpPr>
          <p:cNvPr id="4" name="Slide Number Placeholder 3"/>
          <p:cNvSpPr>
            <a:spLocks noGrp="1"/>
          </p:cNvSpPr>
          <p:nvPr>
            <p:ph type="sldNum" sz="quarter" idx="5"/>
          </p:nvPr>
        </p:nvSpPr>
        <p:spPr/>
        <p:txBody>
          <a:bodyPr/>
          <a:lstStyle/>
          <a:p>
            <a:fld id="{4BF7C869-1FCB-45DD-9FC5-218B95E96E7F}" type="slidenum">
              <a:rPr lang="en-US" smtClean="0"/>
              <a:t>4</a:t>
            </a:fld>
            <a:endParaRPr lang="en-US"/>
          </a:p>
        </p:txBody>
      </p:sp>
    </p:spTree>
    <p:extLst>
      <p:ext uri="{BB962C8B-B14F-4D97-AF65-F5344CB8AC3E}">
        <p14:creationId xmlns:p14="http://schemas.microsoft.com/office/powerpoint/2010/main" val="1741154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ba42c17d8_16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7ba42c17d8_16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ba42c17d8_1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27ba42c17d8_16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Karen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10402d09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410402d091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Mahitha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c120f4ae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8c120f4ae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8c120f4ae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8c120f4ae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10402d0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410402d09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Janette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July 2022: Executive Director Middle College/College and Career, Stephen Redmond</a:t>
            </a:r>
          </a:p>
          <a:p>
            <a:r>
              <a:rPr lang="en-US"/>
              <a:t> July 2022: Student Success Liaison, Louisa Song</a:t>
            </a:r>
            <a:endParaRPr lang="en-US">
              <a:cs typeface="Calibri"/>
            </a:endParaRPr>
          </a:p>
          <a:p>
            <a:r>
              <a:rPr lang="en-US"/>
              <a:t> July 2023: Counselor, Lisa McCahon</a:t>
            </a:r>
          </a:p>
          <a:p>
            <a:endParaRPr lang="en-US">
              <a:cs typeface="Calibri"/>
            </a:endParaRPr>
          </a:p>
          <a:p>
            <a:r>
              <a:rPr lang="en-US"/>
              <a:t>•Spring 2022: Two-day retreat with 15 participants </a:t>
            </a:r>
            <a:endParaRPr lang="en-US">
              <a:cs typeface="Calibri" panose="020F0502020204030204"/>
            </a:endParaRPr>
          </a:p>
          <a:p>
            <a:r>
              <a:rPr lang="en-US"/>
              <a:t>•  Spring 2023: Two-day retreat with 20 participants</a:t>
            </a:r>
            <a:endParaRPr lang="en-US">
              <a:cs typeface="Calibri" panose="020F0502020204030204"/>
            </a:endParaRPr>
          </a:p>
          <a:p>
            <a:r>
              <a:rPr lang="en-US"/>
              <a:t>•  Fall 2023: Two-day retreat with 80 participants</a:t>
            </a:r>
            <a:endParaRPr lang="en-US">
              <a:cs typeface="Calibri"/>
            </a:endParaRPr>
          </a:p>
          <a:p>
            <a:r>
              <a:rPr lang="en-US"/>
              <a:t>•  Spring 2024: Two-day retreat </a:t>
            </a:r>
            <a:endParaRPr lang="en-US">
              <a:cs typeface="Calibri"/>
            </a:endParaRPr>
          </a:p>
          <a:p>
            <a:r>
              <a:rPr lang="en-US"/>
              <a:t>•  Summer 2024: Two-day retreat</a:t>
            </a:r>
            <a:endParaRPr lang="en-US">
              <a:cs typeface="Calibri"/>
            </a:endParaRPr>
          </a:p>
          <a:p>
            <a:endParaRPr lang="en-US">
              <a:cs typeface="Calibri"/>
            </a:endParaRPr>
          </a:p>
          <a:p>
            <a:r>
              <a:rPr lang="en-US"/>
              <a:t>·Graduating Seniors (2,200) received an acceptance letter from Cañada College</a:t>
            </a:r>
          </a:p>
          <a:p>
            <a:r>
              <a:rPr lang="en-US"/>
              <a:t>·Juniors and Seniors (4,400) received a letter from Cañada College to participate in the Concurrent Enrollment Program </a:t>
            </a:r>
          </a:p>
          <a:p>
            <a:r>
              <a:rPr lang="en-US"/>
              <a:t>·Seniors submitted FAFSA or DREAM Act</a:t>
            </a:r>
            <a:br>
              <a:rPr lang="en-US">
                <a:cs typeface="+mn-lt"/>
              </a:rPr>
            </a:br>
            <a:r>
              <a:rPr lang="en-US"/>
              <a:t>Applications for 2020-21, 2021-22, and 2022-23</a:t>
            </a:r>
          </a:p>
          <a:p>
            <a:r>
              <a:rPr lang="en-US"/>
              <a:t>o2022–23: 73% submitted </a:t>
            </a:r>
          </a:p>
          <a:p>
            <a:r>
              <a:rPr lang="en-US"/>
              <a:t>o2021–22: 58% submitted </a:t>
            </a:r>
          </a:p>
          <a:p>
            <a:r>
              <a:rPr lang="en-US"/>
              <a:t>o2020–21: 57% submitted </a:t>
            </a:r>
          </a:p>
          <a:p>
            <a:endParaRPr lang="en-US">
              <a:cs typeface="Calibri" panose="020F0502020204030204"/>
            </a:endParaRPr>
          </a:p>
          <a:p>
            <a:r>
              <a:rPr lang="en-US"/>
              <a:t> 2023-24: Year Two</a:t>
            </a:r>
          </a:p>
          <a:p>
            <a:r>
              <a:rPr lang="en-US"/>
              <a:t>§Continuing work from Year One </a:t>
            </a:r>
          </a:p>
          <a:p>
            <a:r>
              <a:rPr lang="en-US"/>
              <a:t>§Establishing early college access to Ravenswood City School District students</a:t>
            </a:r>
          </a:p>
          <a:p>
            <a:r>
              <a:rPr lang="en-US"/>
              <a:t> 2024-25: Year Three</a:t>
            </a:r>
          </a:p>
          <a:p>
            <a:r>
              <a:rPr lang="en-US"/>
              <a:t>§Continuing work from Year One and Year Two </a:t>
            </a:r>
            <a:endParaRPr lang="en-US">
              <a:cs typeface="Calibri"/>
            </a:endParaRPr>
          </a:p>
          <a:p>
            <a:r>
              <a:rPr lang="en-US"/>
              <a:t>§Developing pathway with Sequoia District Adult School</a:t>
            </a:r>
            <a:endParaRPr lang="en-US">
              <a:cs typeface="Calibri"/>
            </a:endParaRPr>
          </a:p>
          <a:p>
            <a:r>
              <a:rPr lang="en-US"/>
              <a:t>§Developing transfer pathway from Cañada to SFSU and CSU East Bay</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BF7C869-1FCB-45DD-9FC5-218B95E96E7F}" type="slidenum">
              <a:rPr lang="en-US" smtClean="0"/>
              <a:t>61</a:t>
            </a:fld>
            <a:endParaRPr lang="en-US"/>
          </a:p>
        </p:txBody>
      </p:sp>
    </p:spTree>
    <p:extLst>
      <p:ext uri="{BB962C8B-B14F-4D97-AF65-F5344CB8AC3E}">
        <p14:creationId xmlns:p14="http://schemas.microsoft.com/office/powerpoint/2010/main" val="2858995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None/>
            </a:pPr>
            <a:r>
              <a:rPr lang="en-US" sz="1800">
                <a:latin typeface="Arial"/>
                <a:ea typeface="Arial"/>
                <a:cs typeface="Arial"/>
                <a:sym typeface="Arial"/>
              </a:rPr>
              <a:t>Course Enrollments (at census)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2017/18: 215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2018/19: 202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2019/20: 246</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2020/21: 177</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2021/22: 219</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F22:  65 sp?</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Fall 23: 68 spring not in yet</a:t>
            </a:r>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457200" marR="0" lvl="0" indent="0" algn="l" rtl="0">
              <a:lnSpc>
                <a:spcPct val="115000"/>
              </a:lnSpc>
              <a:spcBef>
                <a:spcPts val="0"/>
              </a:spcBef>
              <a:spcAft>
                <a:spcPts val="0"/>
              </a:spcAft>
              <a:buNone/>
            </a:pPr>
            <a:r>
              <a:rPr lang="en-US" sz="1800">
                <a:latin typeface="Arial"/>
                <a:ea typeface="Arial"/>
                <a:cs typeface="Arial"/>
                <a:sym typeface="Arial"/>
              </a:rPr>
              <a:t>Honors Contract Proposals</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2017/18:  54</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2018/19:  67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2019/20:  59</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2020/21:  51</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2021/22:  41</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Fall 23:    36 (only the fall. Spring not in)</a:t>
            </a:r>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457200" marR="0" lvl="0" indent="0" algn="l" rtl="0">
              <a:lnSpc>
                <a:spcPct val="115000"/>
              </a:lnSpc>
              <a:spcBef>
                <a:spcPts val="0"/>
              </a:spcBef>
              <a:spcAft>
                <a:spcPts val="0"/>
              </a:spcAft>
              <a:buNone/>
            </a:pPr>
            <a:r>
              <a:rPr lang="en-US" sz="1800">
                <a:latin typeface="Arial"/>
                <a:ea typeface="Arial"/>
                <a:cs typeface="Arial"/>
                <a:sym typeface="Arial"/>
              </a:rPr>
              <a:t>HTP Student Membership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Sp18: 52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Sp19: 78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Sp21: 100 </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Sp22: 108</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Sp 23: 120?</a:t>
            </a:r>
            <a:endParaRPr/>
          </a:p>
          <a:p>
            <a:pPr marL="457200" marR="0" lvl="0" indent="0" algn="l" rtl="0">
              <a:lnSpc>
                <a:spcPct val="115000"/>
              </a:lnSpc>
              <a:spcBef>
                <a:spcPts val="0"/>
              </a:spcBef>
              <a:spcAft>
                <a:spcPts val="0"/>
              </a:spcAft>
              <a:buNone/>
            </a:pPr>
            <a:r>
              <a:rPr lang="en-US" sz="1800">
                <a:latin typeface="Arial"/>
                <a:ea typeface="Arial"/>
                <a:cs typeface="Arial"/>
                <a:sym typeface="Arial"/>
              </a:rPr>
              <a:t>Fall 23 88 (spring 24 not in)</a:t>
            </a:r>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457200" marR="0" lvl="0" indent="0" algn="l" rtl="0">
              <a:lnSpc>
                <a:spcPct val="115000"/>
              </a:lnSpc>
              <a:spcBef>
                <a:spcPts val="0"/>
              </a:spcBef>
              <a:spcAft>
                <a:spcPts val="0"/>
              </a:spcAft>
              <a:buClr>
                <a:schemeClr val="dk1"/>
              </a:buClr>
              <a:buSzPts val="1800"/>
              <a:buFont typeface="Calibri"/>
              <a:buNone/>
            </a:pPr>
            <a:r>
              <a:rPr lang="en-US" sz="1800"/>
              <a:t>With new GPA 433 eligible students</a:t>
            </a:r>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457200" marR="0" lvl="0" indent="0" algn="l" rtl="0">
              <a:lnSpc>
                <a:spcPct val="115000"/>
              </a:lnSpc>
              <a:spcBef>
                <a:spcPts val="0"/>
              </a:spcBef>
              <a:spcAft>
                <a:spcPts val="0"/>
              </a:spcAft>
              <a:buNone/>
            </a:pPr>
            <a:endParaRPr sz="1800">
              <a:latin typeface="Arial"/>
              <a:ea typeface="Arial"/>
              <a:cs typeface="Arial"/>
              <a:sym typeface="Arial"/>
            </a:endParaRPr>
          </a:p>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en-US" sz="1800" b="1">
                <a:latin typeface="Calibri"/>
                <a:ea typeface="Calibri" panose="020F0502020204030204" pitchFamily="34" charset="0"/>
                <a:cs typeface="Calibri"/>
              </a:rPr>
              <a:t>Chialin</a:t>
            </a:r>
          </a:p>
          <a:p>
            <a:pPr marL="228600">
              <a:lnSpc>
                <a:spcPct val="107000"/>
              </a:lnSpc>
              <a:spcAft>
                <a:spcPts val="800"/>
              </a:spcAft>
            </a:pPr>
            <a:endParaRPr lang="en-US" sz="1800" b="1">
              <a:latin typeface="Calibri"/>
              <a:ea typeface="Calibri" panose="020F0502020204030204" pitchFamily="34" charset="0"/>
              <a:cs typeface="Calibri"/>
            </a:endParaRPr>
          </a:p>
          <a:p>
            <a:pPr marL="228600" marR="0">
              <a:lnSpc>
                <a:spcPct val="107000"/>
              </a:lnSpc>
              <a:spcBef>
                <a:spcPts val="0"/>
              </a:spcBef>
              <a:spcAft>
                <a:spcPts val="800"/>
              </a:spcAft>
            </a:pPr>
            <a:r>
              <a:rPr lang="en-US" sz="1800" b="1">
                <a:effectLst/>
                <a:latin typeface="Calibri"/>
                <a:ea typeface="Calibri" panose="020F0502020204030204" pitchFamily="34" charset="0"/>
                <a:cs typeface="Calibri"/>
              </a:rPr>
              <a:t>Forward-looking Framework for Reflection (feel free to pick and choose which questions you can answer)</a:t>
            </a:r>
            <a:endParaRPr lang="en-US" sz="180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mj-lt"/>
              <a:buAutoNum type="arabicPeriod"/>
            </a:pPr>
            <a:r>
              <a:rPr lang="en-US" sz="1800" b="1">
                <a:effectLst/>
                <a:latin typeface="Calibri"/>
                <a:ea typeface="Calibri" panose="020F0502020204030204" pitchFamily="34" charset="0"/>
                <a:cs typeface="Calibri"/>
              </a:rPr>
              <a:t>How does your program/services support transfer? (Please highlight 1-2 things).</a:t>
            </a:r>
            <a:endParaRPr lang="en-US" sz="180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mj-lt"/>
              <a:buAutoNum type="arabicPeriod"/>
            </a:pPr>
            <a:r>
              <a:rPr lang="en-US" sz="1800" b="1">
                <a:effectLst/>
                <a:latin typeface="Calibri"/>
                <a:ea typeface="Calibri" panose="020F0502020204030204" pitchFamily="34" charset="0"/>
                <a:cs typeface="Calibri"/>
              </a:rPr>
              <a:t>What was the outcome?</a:t>
            </a:r>
            <a:endParaRPr lang="en-US" sz="1800">
              <a:effectLst/>
              <a:latin typeface="Calibri"/>
              <a:ea typeface="Calibri" panose="020F0502020204030204" pitchFamily="34" charset="0"/>
              <a:cs typeface="Calibri"/>
            </a:endParaRPr>
          </a:p>
          <a:p>
            <a:pPr marL="342900" marR="0" lvl="0" indent="-342900">
              <a:lnSpc>
                <a:spcPct val="107000"/>
              </a:lnSpc>
              <a:spcBef>
                <a:spcPts val="0"/>
              </a:spcBef>
              <a:spcAft>
                <a:spcPts val="0"/>
              </a:spcAft>
              <a:buFont typeface="+mj-lt"/>
              <a:buAutoNum type="arabicPeriod"/>
            </a:pPr>
            <a:r>
              <a:rPr lang="en-US" sz="1800" b="1">
                <a:effectLst/>
                <a:latin typeface="Calibri"/>
                <a:ea typeface="Calibri" panose="020F0502020204030204" pitchFamily="34" charset="0"/>
                <a:cs typeface="Calibri"/>
              </a:rPr>
              <a:t>What did we learn?</a:t>
            </a:r>
            <a:endParaRPr lang="en-US" sz="1800">
              <a:effectLst/>
              <a:latin typeface="Calibri"/>
              <a:ea typeface="Calibri" panose="020F0502020204030204" pitchFamily="34" charset="0"/>
              <a:cs typeface="Calibri"/>
            </a:endParaRPr>
          </a:p>
          <a:p>
            <a:pPr marL="342900" marR="0" lvl="0" indent="-342900">
              <a:lnSpc>
                <a:spcPct val="107000"/>
              </a:lnSpc>
              <a:spcBef>
                <a:spcPts val="0"/>
              </a:spcBef>
              <a:spcAft>
                <a:spcPts val="800"/>
              </a:spcAft>
              <a:buFont typeface="+mj-lt"/>
              <a:buAutoNum type="arabicPeriod"/>
            </a:pPr>
            <a:r>
              <a:rPr lang="en-US" sz="1800" b="1">
                <a:effectLst/>
                <a:latin typeface="Calibri"/>
                <a:ea typeface="Calibri" panose="020F0502020204030204" pitchFamily="34" charset="0"/>
                <a:cs typeface="Calibri"/>
              </a:rPr>
              <a:t>What do you need to enhance your transfer services? (i.e., better collaboration)</a:t>
            </a:r>
            <a:endParaRPr lang="en-US" sz="1800">
              <a:effectLst/>
              <a:latin typeface="Calibri"/>
              <a:ea typeface="Calibri" panose="020F0502020204030204" pitchFamily="34" charset="0"/>
              <a:cs typeface="Calibri"/>
            </a:endParaRPr>
          </a:p>
          <a:p>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5</a:t>
            </a:fld>
            <a:endParaRPr lang="en-US"/>
          </a:p>
        </p:txBody>
      </p:sp>
    </p:spTree>
    <p:extLst>
      <p:ext uri="{BB962C8B-B14F-4D97-AF65-F5344CB8AC3E}">
        <p14:creationId xmlns:p14="http://schemas.microsoft.com/office/powerpoint/2010/main" val="2564062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ba46305c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ba46305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595959"/>
                </a:solidFill>
              </a:rPr>
              <a:t>Recommended re-wording of agenda:</a:t>
            </a:r>
            <a:endParaRPr sz="1800">
              <a:solidFill>
                <a:srgbClr val="595959"/>
              </a:solidFill>
            </a:endParaRPr>
          </a:p>
          <a:p>
            <a:pPr marL="0" lvl="0" indent="0" algn="l" rtl="0">
              <a:lnSpc>
                <a:spcPct val="115000"/>
              </a:lnSpc>
              <a:spcBef>
                <a:spcPts val="1200"/>
              </a:spcBef>
              <a:spcAft>
                <a:spcPts val="0"/>
              </a:spcAft>
              <a:buNone/>
            </a:pPr>
            <a:r>
              <a:rPr lang="en" sz="1800">
                <a:solidFill>
                  <a:srgbClr val="595959"/>
                </a:solidFill>
              </a:rPr>
              <a:t>1.)Where we are now</a:t>
            </a:r>
            <a:endParaRPr sz="1800">
              <a:solidFill>
                <a:srgbClr val="595959"/>
              </a:solidFill>
            </a:endParaRPr>
          </a:p>
          <a:p>
            <a:pPr marL="914400" lvl="1" indent="-317500" algn="l" rtl="0">
              <a:lnSpc>
                <a:spcPct val="115000"/>
              </a:lnSpc>
              <a:spcBef>
                <a:spcPts val="1200"/>
              </a:spcBef>
              <a:spcAft>
                <a:spcPts val="0"/>
              </a:spcAft>
              <a:buClr>
                <a:srgbClr val="595959"/>
              </a:buClr>
              <a:buSzPts val="1400"/>
              <a:buAutoNum type="alphaLcPeriod"/>
            </a:pPr>
            <a:r>
              <a:rPr lang="en" sz="1400">
                <a:solidFill>
                  <a:srgbClr val="595959"/>
                </a:solidFill>
              </a:rPr>
              <a:t>Impasse Declared by district </a:t>
            </a:r>
            <a:endParaRPr sz="1400">
              <a:solidFill>
                <a:srgbClr val="595959"/>
              </a:solidFill>
            </a:endParaRPr>
          </a:p>
          <a:p>
            <a:pPr marL="914400" lvl="1" indent="-317500" algn="l" rtl="0">
              <a:lnSpc>
                <a:spcPct val="115000"/>
              </a:lnSpc>
              <a:spcBef>
                <a:spcPts val="0"/>
              </a:spcBef>
              <a:spcAft>
                <a:spcPts val="0"/>
              </a:spcAft>
              <a:buClr>
                <a:srgbClr val="595959"/>
              </a:buClr>
              <a:buSzPts val="1400"/>
              <a:buAutoNum type="alphaLcPeriod"/>
            </a:pPr>
            <a:r>
              <a:rPr lang="en" sz="1400">
                <a:solidFill>
                  <a:srgbClr val="595959"/>
                </a:solidFill>
              </a:rPr>
              <a:t>2 Unfair Labor Practices (ULPs)</a:t>
            </a:r>
            <a:endParaRPr sz="1400">
              <a:solidFill>
                <a:srgbClr val="595959"/>
              </a:solidFill>
            </a:endParaRPr>
          </a:p>
          <a:p>
            <a:pPr marL="457200" lvl="0" indent="-342900" algn="l" rtl="0">
              <a:lnSpc>
                <a:spcPct val="115000"/>
              </a:lnSpc>
              <a:spcBef>
                <a:spcPts val="0"/>
              </a:spcBef>
              <a:spcAft>
                <a:spcPts val="0"/>
              </a:spcAft>
              <a:buClr>
                <a:srgbClr val="595959"/>
              </a:buClr>
              <a:buSzPts val="1800"/>
              <a:buAutoNum type="arabicPeriod"/>
            </a:pPr>
            <a:r>
              <a:rPr lang="en" sz="1800">
                <a:solidFill>
                  <a:srgbClr val="595959"/>
                </a:solidFill>
              </a:rPr>
              <a:t>What action(s) can be taken moving forward</a:t>
            </a:r>
            <a:endParaRPr sz="1800">
              <a:solidFill>
                <a:srgbClr val="595959"/>
              </a:solidFill>
            </a:endParaRPr>
          </a:p>
          <a:p>
            <a:pPr marL="914400" lvl="1" indent="-317500" algn="l" rtl="0">
              <a:lnSpc>
                <a:spcPct val="115000"/>
              </a:lnSpc>
              <a:spcBef>
                <a:spcPts val="0"/>
              </a:spcBef>
              <a:spcAft>
                <a:spcPts val="0"/>
              </a:spcAft>
              <a:buClr>
                <a:srgbClr val="595959"/>
              </a:buClr>
              <a:buSzPts val="1400"/>
              <a:buAutoNum type="alphaLcPeriod"/>
            </a:pPr>
            <a:r>
              <a:rPr lang="en" sz="1400">
                <a:solidFill>
                  <a:srgbClr val="595959"/>
                </a:solidFill>
              </a:rPr>
              <a:t>Make a decision on ratification </a:t>
            </a:r>
            <a:endParaRPr sz="1400">
              <a:solidFill>
                <a:srgbClr val="595959"/>
              </a:solidFill>
            </a:endParaRPr>
          </a:p>
          <a:p>
            <a:pPr marL="914400" lvl="1" indent="-317500" algn="l" rtl="0">
              <a:lnSpc>
                <a:spcPct val="115000"/>
              </a:lnSpc>
              <a:spcBef>
                <a:spcPts val="0"/>
              </a:spcBef>
              <a:spcAft>
                <a:spcPts val="0"/>
              </a:spcAft>
              <a:buClr>
                <a:srgbClr val="595959"/>
              </a:buClr>
              <a:buSzPts val="1400"/>
              <a:buAutoNum type="alphaLcPeriod"/>
            </a:pPr>
            <a:r>
              <a:rPr lang="en" sz="1400">
                <a:solidFill>
                  <a:srgbClr val="595959"/>
                </a:solidFill>
              </a:rPr>
              <a:t>Union Steward System and its benefits (especially at this point in negotiations!) </a:t>
            </a:r>
            <a:endParaRPr sz="1400">
              <a:solidFill>
                <a:srgbClr val="595959"/>
              </a:solidFill>
            </a:endParaRPr>
          </a:p>
          <a:p>
            <a:pPr marL="914400" lvl="1" indent="-317500" algn="l" rtl="0">
              <a:lnSpc>
                <a:spcPct val="115000"/>
              </a:lnSpc>
              <a:spcBef>
                <a:spcPts val="0"/>
              </a:spcBef>
              <a:spcAft>
                <a:spcPts val="0"/>
              </a:spcAft>
              <a:buClr>
                <a:srgbClr val="595959"/>
              </a:buClr>
              <a:buSzPts val="1400"/>
              <a:buAutoNum type="alphaLcPeriod"/>
            </a:pPr>
            <a:r>
              <a:rPr lang="en" sz="1400">
                <a:solidFill>
                  <a:srgbClr val="595959"/>
                </a:solidFill>
              </a:rPr>
              <a:t>How can we make the stewart- facilitate communication work in your department?</a:t>
            </a:r>
            <a:endParaRPr sz="1400">
              <a:solidFill>
                <a:srgbClr val="595959"/>
              </a:solidFill>
            </a:endParaRPr>
          </a:p>
          <a:p>
            <a:pPr marL="914400" lvl="1" indent="-317500" algn="l" rtl="0">
              <a:lnSpc>
                <a:spcPct val="115000"/>
              </a:lnSpc>
              <a:spcBef>
                <a:spcPts val="0"/>
              </a:spcBef>
              <a:spcAft>
                <a:spcPts val="0"/>
              </a:spcAft>
              <a:buClr>
                <a:srgbClr val="595959"/>
              </a:buClr>
              <a:buSzPts val="1400"/>
              <a:buAutoNum type="alphaLcPeriod"/>
            </a:pPr>
            <a:r>
              <a:rPr lang="en" sz="1400">
                <a:solidFill>
                  <a:srgbClr val="595959"/>
                </a:solidFill>
              </a:rPr>
              <a:t>Sign up to be a steward!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4c2df0b9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4c2df0b9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35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4c2df0b9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4c2df0b9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4c2df0b9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4c2df0b9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021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Forward-looking Framework for Reflection (feel free to pick and choose which questions you can answer)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111</a:t>
            </a:fld>
            <a:endParaRPr lang="en-US"/>
          </a:p>
        </p:txBody>
      </p:sp>
    </p:spTree>
    <p:extLst>
      <p:ext uri="{BB962C8B-B14F-4D97-AF65-F5344CB8AC3E}">
        <p14:creationId xmlns:p14="http://schemas.microsoft.com/office/powerpoint/2010/main" val="3252151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these 16 showcased transfer support programs and the feedback and comments from participants, the following highlights the strengths of our transfer efforts </a:t>
            </a:r>
            <a:r>
              <a:rPr lang="en-US" i="1"/>
              <a:t>(additions or ways to strengthen)</a:t>
            </a:r>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114</a:t>
            </a:fld>
            <a:endParaRPr lang="en-US"/>
          </a:p>
        </p:txBody>
      </p:sp>
    </p:spTree>
    <p:extLst>
      <p:ext uri="{BB962C8B-B14F-4D97-AF65-F5344CB8AC3E}">
        <p14:creationId xmlns:p14="http://schemas.microsoft.com/office/powerpoint/2010/main" val="2524741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these 16 showcased transfer support programs and the feedback and comments from participants, the following highlights the challenges of our transfer efforts.</a:t>
            </a:r>
          </a:p>
        </p:txBody>
      </p:sp>
      <p:sp>
        <p:nvSpPr>
          <p:cNvPr id="4" name="Slide Number Placeholder 3"/>
          <p:cNvSpPr>
            <a:spLocks noGrp="1"/>
          </p:cNvSpPr>
          <p:nvPr>
            <p:ph type="sldNum" sz="quarter" idx="5"/>
          </p:nvPr>
        </p:nvSpPr>
        <p:spPr/>
        <p:txBody>
          <a:bodyPr/>
          <a:lstStyle/>
          <a:p>
            <a:fld id="{4BF7C869-1FCB-45DD-9FC5-218B95E96E7F}" type="slidenum">
              <a:rPr lang="en-US" smtClean="0"/>
              <a:t>116</a:t>
            </a:fld>
            <a:endParaRPr lang="en-US"/>
          </a:p>
        </p:txBody>
      </p:sp>
    </p:spTree>
    <p:extLst>
      <p:ext uri="{BB962C8B-B14F-4D97-AF65-F5344CB8AC3E}">
        <p14:creationId xmlns:p14="http://schemas.microsoft.com/office/powerpoint/2010/main" val="1345178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Drawing insights from the 16 showcased transfer support programs, participant feedback and comments, the strengths and challenges in our transfer efforts, the following outlines potential recommendations to </a:t>
            </a:r>
            <a:r>
              <a:rPr lang="en-US" b="1" u="sng"/>
              <a:t>enhance</a:t>
            </a:r>
            <a:r>
              <a:rPr lang="en-US"/>
              <a:t> our support for students and improve internal processes. It's important to note that these recommendations focus on what we need to better serve our students and streamline our internal procedures.</a:t>
            </a:r>
          </a:p>
        </p:txBody>
      </p:sp>
      <p:sp>
        <p:nvSpPr>
          <p:cNvPr id="4" name="Slide Number Placeholder 3"/>
          <p:cNvSpPr>
            <a:spLocks noGrp="1"/>
          </p:cNvSpPr>
          <p:nvPr>
            <p:ph type="sldNum" sz="quarter" idx="5"/>
          </p:nvPr>
        </p:nvSpPr>
        <p:spPr/>
        <p:txBody>
          <a:bodyPr/>
          <a:lstStyle/>
          <a:p>
            <a:fld id="{4BF7C869-1FCB-45DD-9FC5-218B95E96E7F}" type="slidenum">
              <a:rPr lang="en-US" smtClean="0"/>
              <a:t>118</a:t>
            </a:fld>
            <a:endParaRPr lang="en-US"/>
          </a:p>
        </p:txBody>
      </p:sp>
    </p:spTree>
    <p:extLst>
      <p:ext uri="{BB962C8B-B14F-4D97-AF65-F5344CB8AC3E}">
        <p14:creationId xmlns:p14="http://schemas.microsoft.com/office/powerpoint/2010/main" val="3342915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Drawing insights from the 16 showcased transfer support programs, participant feedback and comments, the strengths and challenges in our transfer efforts, the following outlines potential recommendations to </a:t>
            </a:r>
            <a:r>
              <a:rPr lang="en-US" b="1" u="sng"/>
              <a:t>enhance</a:t>
            </a:r>
            <a:r>
              <a:rPr lang="en-US"/>
              <a:t> our support for students and improve internal processes. It's important to note that these recommendations focus on what we need to better serve our students and streamline our internal procedures. </a:t>
            </a:r>
          </a:p>
        </p:txBody>
      </p:sp>
      <p:sp>
        <p:nvSpPr>
          <p:cNvPr id="4" name="Slide Number Placeholder 3"/>
          <p:cNvSpPr>
            <a:spLocks noGrp="1"/>
          </p:cNvSpPr>
          <p:nvPr>
            <p:ph type="sldNum" sz="quarter" idx="5"/>
          </p:nvPr>
        </p:nvSpPr>
        <p:spPr/>
        <p:txBody>
          <a:bodyPr/>
          <a:lstStyle/>
          <a:p>
            <a:fld id="{4BF7C869-1FCB-45DD-9FC5-218B95E96E7F}" type="slidenum">
              <a:rPr lang="en-US" smtClean="0"/>
              <a:t>119</a:t>
            </a:fld>
            <a:endParaRPr lang="en-US"/>
          </a:p>
        </p:txBody>
      </p:sp>
    </p:spTree>
    <p:extLst>
      <p:ext uri="{BB962C8B-B14F-4D97-AF65-F5344CB8AC3E}">
        <p14:creationId xmlns:p14="http://schemas.microsoft.com/office/powerpoint/2010/main" val="19617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Chialin</a:t>
            </a:r>
          </a:p>
        </p:txBody>
      </p:sp>
      <p:sp>
        <p:nvSpPr>
          <p:cNvPr id="4" name="Slide Number Placeholder 3"/>
          <p:cNvSpPr>
            <a:spLocks noGrp="1"/>
          </p:cNvSpPr>
          <p:nvPr>
            <p:ph type="sldNum" sz="quarter" idx="5"/>
          </p:nvPr>
        </p:nvSpPr>
        <p:spPr/>
        <p:txBody>
          <a:bodyPr/>
          <a:lstStyle/>
          <a:p>
            <a:fld id="{4BF7C869-1FCB-45DD-9FC5-218B95E96E7F}" type="slidenum">
              <a:rPr lang="en-US" smtClean="0"/>
              <a:t>6</a:t>
            </a:fld>
            <a:endParaRPr lang="en-US"/>
          </a:p>
        </p:txBody>
      </p:sp>
    </p:spTree>
    <p:extLst>
      <p:ext uri="{BB962C8B-B14F-4D97-AF65-F5344CB8AC3E}">
        <p14:creationId xmlns:p14="http://schemas.microsoft.com/office/powerpoint/2010/main" val="3255517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Lezlee</a:t>
            </a:r>
          </a:p>
          <a:p>
            <a:pPr marL="0" marR="0">
              <a:lnSpc>
                <a:spcPct val="107000"/>
              </a:lnSpc>
              <a:spcBef>
                <a:spcPts val="0"/>
              </a:spcBef>
              <a:spcAft>
                <a:spcPts val="800"/>
              </a:spcAft>
            </a:pPr>
            <a:r>
              <a:rPr lang="en-US" sz="1800" b="1"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Lezlee’s</a:t>
            </a: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Equity Framing Summary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Mattering as a Core Concept</a:t>
            </a:r>
            <a:r>
              <a:rPr lang="en-US" sz="1800">
                <a:effectLst/>
                <a:latin typeface="Calibri" panose="020F0502020204030204" pitchFamily="34" charset="0"/>
                <a:ea typeface="Calibri" panose="020F0502020204030204" pitchFamily="34" charset="0"/>
                <a:cs typeface="Times New Roman" panose="02020603050405020304" pitchFamily="18" charset="0"/>
              </a:rPr>
              <a:t>: Lezlee emphasized the importance of mattering in education, defined as a dual concept involving feeling valued and adding value. This concept is integral to creating a supportive environment for students.</a:t>
            </a:r>
          </a:p>
          <a:p>
            <a:pPr marL="342900" marR="0" lvl="0" indent="-342900">
              <a:lnSpc>
                <a:spcPct val="115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Attendance Tracking and Communication:</a:t>
            </a:r>
            <a:r>
              <a:rPr lang="en-US" sz="1800">
                <a:effectLst/>
                <a:latin typeface="Calibri" panose="020F0502020204030204" pitchFamily="34" charset="0"/>
                <a:ea typeface="Calibri" panose="020F0502020204030204" pitchFamily="34" charset="0"/>
                <a:cs typeface="Times New Roman" panose="02020603050405020304" pitchFamily="18" charset="0"/>
              </a:rPr>
              <a:t> Lezlee shared a practical strategy for actively tracking student attendance and sending emails to absent students. This approach proved effective in promoting attendance and emphasizing the importance of student voices.</a:t>
            </a:r>
          </a:p>
          <a:p>
            <a:pPr marL="342900" marR="0" lvl="0" indent="-342900">
              <a:lnSpc>
                <a:spcPct val="115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Holistic Support for the Whole Student</a:t>
            </a:r>
            <a:r>
              <a:rPr lang="en-US" sz="1800">
                <a:effectLst/>
                <a:latin typeface="Calibri" panose="020F0502020204030204" pitchFamily="34" charset="0"/>
                <a:ea typeface="Calibri" panose="020F0502020204030204" pitchFamily="34" charset="0"/>
                <a:cs typeface="Times New Roman" panose="02020603050405020304" pitchFamily="18" charset="0"/>
              </a:rPr>
              <a:t>: The discussion highlighted the need for a holistic approach to supporting the entire student body, considering factors such as enrollment, campus connections, and affiliations with programs like Umoja, Puente, Promise, and others.</a:t>
            </a:r>
          </a:p>
          <a:p>
            <a:pPr marL="342900" marR="0" lvl="0" indent="-342900">
              <a:lnSpc>
                <a:spcPct val="115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Diversity and Relationship Building</a:t>
            </a:r>
            <a:r>
              <a:rPr lang="en-US" sz="1800">
                <a:effectLst/>
                <a:latin typeface="Calibri" panose="020F0502020204030204" pitchFamily="34" charset="0"/>
                <a:ea typeface="Calibri" panose="020F0502020204030204" pitchFamily="34" charset="0"/>
                <a:cs typeface="Times New Roman" panose="02020603050405020304" pitchFamily="18" charset="0"/>
              </a:rPr>
              <a:t>: Lezlee underscored the significance of recruiting diverse faculty, especially those from underrepresented backgrounds. She emphasized the importance of establishing relationships with academic departments and neighboring universities to enhance diversity in teaching staff.</a:t>
            </a:r>
          </a:p>
          <a:p>
            <a:pPr marL="342900" marR="0" lvl="0" indent="-342900">
              <a:lnSpc>
                <a:spcPct val="115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Inclusive Campus Environment</a:t>
            </a:r>
            <a:r>
              <a:rPr lang="en-US" sz="1800">
                <a:effectLst/>
                <a:latin typeface="Calibri" panose="020F0502020204030204" pitchFamily="34" charset="0"/>
                <a:ea typeface="Calibri" panose="020F0502020204030204" pitchFamily="34" charset="0"/>
                <a:cs typeface="Times New Roman" panose="02020603050405020304" pitchFamily="18" charset="0"/>
              </a:rPr>
              <a:t>: Strategies to create a welcoming and inclusive campus included proactive communication about available resources, such as free transportation and food pantries, and the use of banners and signage to celebrate diverse identities and communities. Lezlee also proposed the formation of a mental health team with diverse representation to address equity in mental health support.</a:t>
            </a:r>
          </a:p>
          <a:p>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7</a:t>
            </a:fld>
            <a:endParaRPr lang="en-US"/>
          </a:p>
        </p:txBody>
      </p:sp>
    </p:spTree>
    <p:extLst>
      <p:ext uri="{BB962C8B-B14F-4D97-AF65-F5344CB8AC3E}">
        <p14:creationId xmlns:p14="http://schemas.microsoft.com/office/powerpoint/2010/main" val="110548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Lezlee</a:t>
            </a:r>
          </a:p>
        </p:txBody>
      </p:sp>
      <p:sp>
        <p:nvSpPr>
          <p:cNvPr id="4" name="Slide Number Placeholder 3"/>
          <p:cNvSpPr>
            <a:spLocks noGrp="1"/>
          </p:cNvSpPr>
          <p:nvPr>
            <p:ph type="sldNum" sz="quarter" idx="5"/>
          </p:nvPr>
        </p:nvSpPr>
        <p:spPr/>
        <p:txBody>
          <a:bodyPr/>
          <a:lstStyle/>
          <a:p>
            <a:fld id="{4BF7C869-1FCB-45DD-9FC5-218B95E96E7F}" type="slidenum">
              <a:rPr lang="en-US" smtClean="0"/>
              <a:t>9</a:t>
            </a:fld>
            <a:endParaRPr lang="en-US"/>
          </a:p>
        </p:txBody>
      </p:sp>
    </p:spTree>
    <p:extLst>
      <p:ext uri="{BB962C8B-B14F-4D97-AF65-F5344CB8AC3E}">
        <p14:creationId xmlns:p14="http://schemas.microsoft.com/office/powerpoint/2010/main" val="21846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Lisa/Gloria</a:t>
            </a:r>
          </a:p>
        </p:txBody>
      </p:sp>
      <p:sp>
        <p:nvSpPr>
          <p:cNvPr id="4" name="Slide Number Placeholder 3"/>
          <p:cNvSpPr>
            <a:spLocks noGrp="1"/>
          </p:cNvSpPr>
          <p:nvPr>
            <p:ph type="sldNum" sz="quarter" idx="5"/>
          </p:nvPr>
        </p:nvSpPr>
        <p:spPr/>
        <p:txBody>
          <a:bodyPr/>
          <a:lstStyle/>
          <a:p>
            <a:fld id="{4BF7C869-1FCB-45DD-9FC5-218B95E96E7F}" type="slidenum">
              <a:rPr lang="en-US" smtClean="0"/>
              <a:t>10</a:t>
            </a:fld>
            <a:endParaRPr lang="en-US"/>
          </a:p>
        </p:txBody>
      </p:sp>
    </p:spTree>
    <p:extLst>
      <p:ext uri="{BB962C8B-B14F-4D97-AF65-F5344CB8AC3E}">
        <p14:creationId xmlns:p14="http://schemas.microsoft.com/office/powerpoint/2010/main" val="372999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Lisa/Gloria</a:t>
            </a:r>
          </a:p>
        </p:txBody>
      </p:sp>
      <p:sp>
        <p:nvSpPr>
          <p:cNvPr id="4" name="Slide Number Placeholder 3"/>
          <p:cNvSpPr>
            <a:spLocks noGrp="1"/>
          </p:cNvSpPr>
          <p:nvPr>
            <p:ph type="sldNum" sz="quarter" idx="5"/>
          </p:nvPr>
        </p:nvSpPr>
        <p:spPr/>
        <p:txBody>
          <a:bodyPr/>
          <a:lstStyle/>
          <a:p>
            <a:fld id="{4BF7C869-1FCB-45DD-9FC5-218B95E96E7F}" type="slidenum">
              <a:rPr lang="en-US" smtClean="0"/>
              <a:t>11</a:t>
            </a:fld>
            <a:endParaRPr lang="en-US"/>
          </a:p>
        </p:txBody>
      </p:sp>
    </p:spTree>
    <p:extLst>
      <p:ext uri="{BB962C8B-B14F-4D97-AF65-F5344CB8AC3E}">
        <p14:creationId xmlns:p14="http://schemas.microsoft.com/office/powerpoint/2010/main" val="387032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Just in case if PBC has questions on Strengths: Anniqua</a:t>
            </a:r>
          </a:p>
          <a:p>
            <a:pPr marL="0" marR="0" lvl="0" indent="0">
              <a:lnSpc>
                <a:spcPct val="107000"/>
              </a:lnSpc>
              <a:spcBef>
                <a:spcPts val="0"/>
              </a:spcBef>
              <a:spcAft>
                <a:spcPts val="0"/>
              </a:spcAft>
              <a:buFont typeface="+mj-lt"/>
              <a:buNone/>
            </a:pP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Early College Access Focus</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is strong support for initiatives related to early college access, particularly reaching out to first-year students intentionally.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includes exposing them to transfer options in the first semester and creating expectations around transfer from the beginning.</a:t>
            </a: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Diversifying University Exposure</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suggestion was made to broaden the exposure to transfer access by including more universities beyond UCs and Cal States.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involves introducing students to a variety of programs, private schools, and HBCUs to provide a more comprehensive understanding of transfer options.</a:t>
            </a: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Enhancing Faculty Involvement:</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was a call for deeper collaboration with faculty members, especially in the context of faculty pods. This involves integrating discussions about college, transfer, and local institutions into the curriculum to better prepare students for the transfer process.</a:t>
            </a: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Data-Informed Decision Making</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need for universal metrics and comprehensive data collection for transfer-related programs was emphasized.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includes establishing benchmarks and goals for transfer success, analyzing programmatic comparisons, and regularly referring to these metrics to identify best practices.</a:t>
            </a: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Alumni Network and Mentorship</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Consideration was given to the creation of an alumni network to support students after they transfer. </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involves connecting students with mentors who have already transferred to provide guidance and support in the new academic environment.</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These takeaways highlight key themes discussed in the meeting, encompassing early access strategies, diverse university exposure, faculty collaboration, data-driven decision-making, and post-transfer support through an alumni network.</a:t>
            </a:r>
          </a:p>
          <a:p>
            <a:endParaRPr lang="en-US"/>
          </a:p>
        </p:txBody>
      </p:sp>
      <p:sp>
        <p:nvSpPr>
          <p:cNvPr id="4" name="Slide Number Placeholder 3"/>
          <p:cNvSpPr>
            <a:spLocks noGrp="1"/>
          </p:cNvSpPr>
          <p:nvPr>
            <p:ph type="sldNum" sz="quarter" idx="5"/>
          </p:nvPr>
        </p:nvSpPr>
        <p:spPr/>
        <p:txBody>
          <a:bodyPr/>
          <a:lstStyle/>
          <a:p>
            <a:fld id="{4BF7C869-1FCB-45DD-9FC5-218B95E96E7F}" type="slidenum">
              <a:rPr lang="en-US" smtClean="0"/>
              <a:t>12</a:t>
            </a:fld>
            <a:endParaRPr lang="en-US"/>
          </a:p>
        </p:txBody>
      </p:sp>
    </p:spTree>
    <p:extLst>
      <p:ext uri="{BB962C8B-B14F-4D97-AF65-F5344CB8AC3E}">
        <p14:creationId xmlns:p14="http://schemas.microsoft.com/office/powerpoint/2010/main" val="47822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0543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9536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23982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38369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38522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61594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4968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4557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g2410402d091_0_79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g2410402d091_0_79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g2410402d091_0_79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0687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45" name="Google Shape;45;p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6"/>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52" name="Google Shape;52;p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37183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59" name="Google Shape;59;p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6" name="Google Shape;66;p8"/>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67" name="Google Shape;67;p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4" name="Google Shape;74;p9"/>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5" name="Google Shape;75;p9"/>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76" name="Google Shape;76;p9"/>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77" name="Google Shape;77;p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95" name="Google Shape;95;p12"/>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96" name="Google Shape;96;p1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a:spLocks noGrp="1"/>
          </p:cNvSpPr>
          <p:nvPr>
            <p:ph type="pic" idx="2"/>
          </p:nvPr>
        </p:nvSpPr>
        <p:spPr>
          <a:xfrm>
            <a:off x="2589212" y="634965"/>
            <a:ext cx="8915400" cy="3854970"/>
          </a:xfrm>
          <a:prstGeom prst="rect">
            <a:avLst/>
          </a:prstGeom>
          <a:noFill/>
          <a:ln>
            <a:noFill/>
          </a:ln>
        </p:spPr>
      </p:sp>
      <p:sp>
        <p:nvSpPr>
          <p:cNvPr id="103" name="Google Shape;103;p13"/>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04" name="Google Shape;104;p1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1" name="Google Shape;111;p1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18" name="Google Shape;118;p15"/>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19" name="Google Shape;119;p1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5"/>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24" name="Google Shape;124;p15"/>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8" name="Google Shape;128;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77299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5" name="Google Shape;135;p17"/>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6" name="Google Shape;136;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17"/>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41" name="Google Shape;141;p17"/>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8"/>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5" name="Google Shape;145;p18"/>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6" name="Google Shape;146;p1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8"/>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9"/>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53" name="Google Shape;153;p1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0"/>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rm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0" name="Google Shape;160;p2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62626"/>
              </a:buClr>
              <a:buSzPts val="2800"/>
              <a:buFont typeface="Century Gothic"/>
              <a:buNone/>
              <a:defRPr/>
            </a:lvl1pPr>
            <a:lvl2pPr lvl="1" algn="l">
              <a:lnSpc>
                <a:spcPct val="100000"/>
              </a:lnSpc>
              <a:spcBef>
                <a:spcPts val="0"/>
              </a:spcBef>
              <a:spcAft>
                <a:spcPts val="0"/>
              </a:spcAft>
              <a:buClr>
                <a:schemeClr val="dk2"/>
              </a:buClr>
              <a:buSzPts val="2800"/>
              <a:buNone/>
              <a:defRPr/>
            </a:lvl2pPr>
            <a:lvl3pPr lvl="2" algn="l">
              <a:lnSpc>
                <a:spcPct val="100000"/>
              </a:lnSpc>
              <a:spcBef>
                <a:spcPts val="0"/>
              </a:spcBef>
              <a:spcAft>
                <a:spcPts val="0"/>
              </a:spcAft>
              <a:buClr>
                <a:schemeClr val="dk2"/>
              </a:buClr>
              <a:buSzPts val="2800"/>
              <a:buNone/>
              <a:defRPr/>
            </a:lvl3pPr>
            <a:lvl4pPr lvl="3" algn="l">
              <a:lnSpc>
                <a:spcPct val="100000"/>
              </a:lnSpc>
              <a:spcBef>
                <a:spcPts val="0"/>
              </a:spcBef>
              <a:spcAft>
                <a:spcPts val="0"/>
              </a:spcAft>
              <a:buClr>
                <a:schemeClr val="dk2"/>
              </a:buClr>
              <a:buSzPts val="2800"/>
              <a:buNone/>
              <a:defRPr/>
            </a:lvl4pPr>
            <a:lvl5pPr lvl="4" algn="l">
              <a:lnSpc>
                <a:spcPct val="100000"/>
              </a:lnSpc>
              <a:spcBef>
                <a:spcPts val="0"/>
              </a:spcBef>
              <a:spcAft>
                <a:spcPts val="0"/>
              </a:spcAft>
              <a:buClr>
                <a:schemeClr val="dk2"/>
              </a:buClr>
              <a:buSzPts val="2800"/>
              <a:buNone/>
              <a:defRPr/>
            </a:lvl5pPr>
            <a:lvl6pPr lvl="5" algn="l">
              <a:lnSpc>
                <a:spcPct val="100000"/>
              </a:lnSpc>
              <a:spcBef>
                <a:spcPts val="0"/>
              </a:spcBef>
              <a:spcAft>
                <a:spcPts val="0"/>
              </a:spcAft>
              <a:buClr>
                <a:schemeClr val="dk2"/>
              </a:buClr>
              <a:buSzPts val="2800"/>
              <a:buNone/>
              <a:defRPr/>
            </a:lvl6pPr>
            <a:lvl7pPr lvl="6" algn="l">
              <a:lnSpc>
                <a:spcPct val="100000"/>
              </a:lnSpc>
              <a:spcBef>
                <a:spcPts val="0"/>
              </a:spcBef>
              <a:spcAft>
                <a:spcPts val="0"/>
              </a:spcAft>
              <a:buClr>
                <a:schemeClr val="dk2"/>
              </a:buClr>
              <a:buSzPts val="2800"/>
              <a:buNone/>
              <a:defRPr/>
            </a:lvl7pPr>
            <a:lvl8pPr lvl="7" algn="l">
              <a:lnSpc>
                <a:spcPct val="100000"/>
              </a:lnSpc>
              <a:spcBef>
                <a:spcPts val="0"/>
              </a:spcBef>
              <a:spcAft>
                <a:spcPts val="0"/>
              </a:spcAft>
              <a:buClr>
                <a:schemeClr val="dk2"/>
              </a:buClr>
              <a:buSzPts val="2800"/>
              <a:buNone/>
              <a:defRPr/>
            </a:lvl8pPr>
            <a:lvl9pPr lvl="8" algn="l">
              <a:lnSpc>
                <a:spcPct val="100000"/>
              </a:lnSpc>
              <a:spcBef>
                <a:spcPts val="0"/>
              </a:spcBef>
              <a:spcAft>
                <a:spcPts val="0"/>
              </a:spcAft>
              <a:buClr>
                <a:schemeClr val="dk2"/>
              </a:buClr>
              <a:buSzPts val="2800"/>
              <a:buNone/>
              <a:defRPr/>
            </a:lvl9pPr>
          </a:lstStyle>
          <a:p>
            <a:endParaRPr/>
          </a:p>
        </p:txBody>
      </p:sp>
      <p:sp>
        <p:nvSpPr>
          <p:cNvPr id="166" name="Google Shape;166;p2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7" name="Google Shape;167;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2638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0690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2195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5201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8135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5592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589907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Google Shape;10;p4"/>
          <p:cNvGrpSpPr/>
          <p:nvPr/>
        </p:nvGrpSpPr>
        <p:grpSpPr>
          <a:xfrm>
            <a:off x="1" y="228600"/>
            <a:ext cx="2851516" cy="6638628"/>
            <a:chOff x="2487613" y="285750"/>
            <a:chExt cx="2428875" cy="5654676"/>
          </a:xfrm>
        </p:grpSpPr>
        <p:sp>
          <p:nvSpPr>
            <p:cNvPr id="11" name="Google Shape;11;p4"/>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4"/>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4"/>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4"/>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4"/>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4"/>
          <p:cNvGrpSpPr/>
          <p:nvPr/>
        </p:nvGrpSpPr>
        <p:grpSpPr>
          <a:xfrm>
            <a:off x="27221" y="-786"/>
            <a:ext cx="2356674" cy="6854039"/>
            <a:chOff x="6627813" y="194833"/>
            <a:chExt cx="1952625" cy="5678918"/>
          </a:xfrm>
        </p:grpSpPr>
        <p:sp>
          <p:nvSpPr>
            <p:cNvPr id="24" name="Google Shape;24;p4"/>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Google Shape;38;p4"/>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Google Shape;39;p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public.tableau.com/app/profile/smcccd/viz/CaadaTransferMilestones/TermSummary"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6.xml.rels><?xml version="1.0" encoding="UTF-8" standalone="yes"?>
<Relationships xmlns="http://schemas.openxmlformats.org/package/2006/relationships"><Relationship Id="rId3" Type="http://schemas.openxmlformats.org/officeDocument/2006/relationships/hyperlink" Target="https://canadacollege.edu/nsfscholar/"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docs.google.com/presentation/d/14DIz5KcQL4cLGhVsF8DwkTyjI7MCl4O7_fR9UrwP5jY/edit?usp=sharing" TargetMode="External"/><Relationship Id="rId3" Type="http://schemas.openxmlformats.org/officeDocument/2006/relationships/hyperlink" Target="https://docs.google.com/document/d/1wwzAxdBW9q-KYWBkSDpr83oLHZRJ0knQVfKQUQlwQ5o/edit?usp=sharing" TargetMode="External"/><Relationship Id="rId7" Type="http://schemas.openxmlformats.org/officeDocument/2006/relationships/hyperlink" Target="https://docs.google.com/document/d/1JVf8jHOHNZxRlROKk8147emaGuwOUNW1_3h-mTcUCUI/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hyperlink" Target="https://canadacollege.edu/honorsprogram/contract-seminar.php" TargetMode="External"/><Relationship Id="rId5" Type="http://schemas.openxmlformats.org/officeDocument/2006/relationships/hyperlink" Target="https://canadacollege.edu/honorsprogram/courses.php" TargetMode="External"/><Relationship Id="rId4" Type="http://schemas.openxmlformats.org/officeDocument/2006/relationships/hyperlink" Target="https://docs.google.com/document/d/1spntmzuBuRygK_Hc9SQbWQyJwudFdfftGvs3b0XSMbo/edit?usp=sharing" TargetMode="External"/><Relationship Id="rId9" Type="http://schemas.openxmlformats.org/officeDocument/2006/relationships/hyperlink" Target="https://docs.google.com/presentation/d/1n3Dym5HoafUwwxpq_IlgYktqd5eP38xmcPYrwvDc6nk/edit?usp=sharing"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canadacollege.edu/honorsprogram/newsletter.php" TargetMode="External"/><Relationship Id="rId3" Type="http://schemas.openxmlformats.org/officeDocument/2006/relationships/hyperlink" Target="https://docs.google.com/document/d/12uCVDp238gIPa8DiSrLtC9n28izQxppNKVnIpR21efc/edit?usp=sharing" TargetMode="External"/><Relationship Id="rId7" Type="http://schemas.openxmlformats.org/officeDocument/2006/relationships/hyperlink" Target="https://docs.google.com/forms/d/15RU2Nevjb6XqxcLL4MSRufxor4PPmsUbqu251dalVqU/edit"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hyperlink" Target="https://youtu.be/V_xi545PSvE?si=hOMm-kH_H-IDicHx" TargetMode="External"/><Relationship Id="rId5" Type="http://schemas.openxmlformats.org/officeDocument/2006/relationships/hyperlink" Target="https://youtu.be/xOpoxQNldtg?si=k4wuXf23AscINLrw" TargetMode="External"/><Relationship Id="rId4" Type="http://schemas.openxmlformats.org/officeDocument/2006/relationships/hyperlink" Target="https://drive.google.com/file/d/1QXxJHq7M9VOiY-46attsiJfb-WQVX4Rc/view?usp=sharing" TargetMode="External"/><Relationship Id="rId9" Type="http://schemas.openxmlformats.org/officeDocument/2006/relationships/hyperlink" Target="https://drive.google.com/file/d/1F7CyIC0opMg9bsHLjv9zcF1RTgj_8-CV/view?usp=shar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hyperlink" Target="https://www.insidehighered.com/sites/default/files/files/Completion_high_achieving_community_college_completion_transfer_outcomes_020216.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22D3-76EB-4E73-AE81-E034E9A77FF6}"/>
              </a:ext>
            </a:extLst>
          </p:cNvPr>
          <p:cNvSpPr>
            <a:spLocks noGrp="1"/>
          </p:cNvSpPr>
          <p:nvPr>
            <p:ph type="ctrTitle"/>
          </p:nvPr>
        </p:nvSpPr>
        <p:spPr>
          <a:xfrm>
            <a:off x="2168799" y="2018566"/>
            <a:ext cx="8915399" cy="2201081"/>
          </a:xfrm>
        </p:spPr>
        <p:txBody>
          <a:bodyPr>
            <a:normAutofit fontScale="90000"/>
          </a:bodyPr>
          <a:lstStyle/>
          <a:p>
            <a:pPr algn="ctr"/>
            <a:r>
              <a:rPr lang="en-US"/>
              <a:t>Transfer Taskforce Recommendations to PBC</a:t>
            </a:r>
            <a:br>
              <a:rPr lang="en-US"/>
            </a:br>
            <a:br>
              <a:rPr lang="en-US" sz="2200"/>
            </a:br>
            <a:r>
              <a:rPr lang="en-US" sz="2200"/>
              <a:t>December 6, 2023</a:t>
            </a:r>
          </a:p>
        </p:txBody>
      </p:sp>
      <p:sp>
        <p:nvSpPr>
          <p:cNvPr id="3" name="Subtitle 2">
            <a:extLst>
              <a:ext uri="{FF2B5EF4-FFF2-40B4-BE49-F238E27FC236}">
                <a16:creationId xmlns:a16="http://schemas.microsoft.com/office/drawing/2014/main" id="{CB541929-9E48-41A2-ACF5-03639A9399D4}"/>
              </a:ext>
            </a:extLst>
          </p:cNvPr>
          <p:cNvSpPr>
            <a:spLocks noGrp="1"/>
          </p:cNvSpPr>
          <p:nvPr>
            <p:ph type="subTitle" idx="1"/>
          </p:nvPr>
        </p:nvSpPr>
        <p:spPr>
          <a:xfrm>
            <a:off x="2294922" y="4529539"/>
            <a:ext cx="8915399" cy="2065713"/>
          </a:xfrm>
        </p:spPr>
        <p:txBody>
          <a:bodyPr>
            <a:normAutofit fontScale="77500" lnSpcReduction="20000"/>
          </a:bodyPr>
          <a:lstStyle/>
          <a:p>
            <a:pPr algn="ctr"/>
            <a:r>
              <a:rPr lang="en-US"/>
              <a:t>Transfer Taskforce Members </a:t>
            </a:r>
          </a:p>
          <a:p>
            <a:pPr algn="ctr"/>
            <a:r>
              <a:rPr lang="en-US" b="1"/>
              <a:t>Presenters:</a:t>
            </a:r>
          </a:p>
          <a:p>
            <a:pPr algn="ctr"/>
            <a:r>
              <a:rPr lang="en-US"/>
              <a:t>Lezlee Ware</a:t>
            </a:r>
          </a:p>
          <a:p>
            <a:pPr algn="ctr"/>
            <a:r>
              <a:rPr lang="en-US"/>
              <a:t>Lisa Palmer</a:t>
            </a:r>
          </a:p>
          <a:p>
            <a:pPr algn="ctr"/>
            <a:r>
              <a:rPr lang="en-US"/>
              <a:t>Gloria Darafshi</a:t>
            </a:r>
          </a:p>
          <a:p>
            <a:pPr algn="ctr"/>
            <a:r>
              <a:rPr lang="en-US"/>
              <a:t>Anniqua Rana</a:t>
            </a:r>
          </a:p>
          <a:p>
            <a:pPr algn="ctr"/>
            <a:r>
              <a:rPr lang="en-US"/>
              <a:t>Chialin Hsieh</a:t>
            </a:r>
          </a:p>
          <a:p>
            <a:pPr algn="ctr"/>
            <a:endParaRPr lang="en-US"/>
          </a:p>
        </p:txBody>
      </p:sp>
      <p:sp>
        <p:nvSpPr>
          <p:cNvPr id="4" name="Slide Number Placeholder 3">
            <a:extLst>
              <a:ext uri="{FF2B5EF4-FFF2-40B4-BE49-F238E27FC236}">
                <a16:creationId xmlns:a16="http://schemas.microsoft.com/office/drawing/2014/main" id="{5DDB4CA1-2EC5-4B5E-A5E0-2B3096B33024}"/>
              </a:ext>
            </a:extLst>
          </p:cNvPr>
          <p:cNvSpPr>
            <a:spLocks noGrp="1"/>
          </p:cNvSpPr>
          <p:nvPr>
            <p:ph type="sldNum" sz="quarter" idx="12"/>
          </p:nvPr>
        </p:nvSpPr>
        <p:spPr/>
        <p:txBody>
          <a:bodyPr/>
          <a:lstStyle/>
          <a:p>
            <a:fld id="{6D22F896-40B5-4ADD-8801-0D06FADFA095}" type="slidenum">
              <a:rPr lang="en-US" smtClean="0"/>
              <a:t>1</a:t>
            </a:fld>
            <a:endParaRPr lang="en-US"/>
          </a:p>
        </p:txBody>
      </p:sp>
      <p:pic>
        <p:nvPicPr>
          <p:cNvPr id="6" name="Picture 5">
            <a:extLst>
              <a:ext uri="{FF2B5EF4-FFF2-40B4-BE49-F238E27FC236}">
                <a16:creationId xmlns:a16="http://schemas.microsoft.com/office/drawing/2014/main" id="{2834B856-8C73-47D6-8CBE-5CB6E05E3751}"/>
              </a:ext>
            </a:extLst>
          </p:cNvPr>
          <p:cNvPicPr>
            <a:picLocks noChangeAspect="1"/>
          </p:cNvPicPr>
          <p:nvPr/>
        </p:nvPicPr>
        <p:blipFill>
          <a:blip r:embed="rId3"/>
          <a:stretch>
            <a:fillRect/>
          </a:stretch>
        </p:blipFill>
        <p:spPr>
          <a:xfrm>
            <a:off x="4816000" y="262748"/>
            <a:ext cx="3426582" cy="1521505"/>
          </a:xfrm>
          <a:prstGeom prst="rect">
            <a:avLst/>
          </a:prstGeom>
        </p:spPr>
      </p:pic>
    </p:spTree>
    <p:extLst>
      <p:ext uri="{BB962C8B-B14F-4D97-AF65-F5344CB8AC3E}">
        <p14:creationId xmlns:p14="http://schemas.microsoft.com/office/powerpoint/2010/main" val="422973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9505-F27F-49DF-B5A7-3E6A8D401C30}"/>
              </a:ext>
            </a:extLst>
          </p:cNvPr>
          <p:cNvSpPr>
            <a:spLocks noGrp="1"/>
          </p:cNvSpPr>
          <p:nvPr>
            <p:ph type="title"/>
          </p:nvPr>
        </p:nvSpPr>
        <p:spPr>
          <a:xfrm>
            <a:off x="2248970" y="289659"/>
            <a:ext cx="8911687" cy="993078"/>
          </a:xfrm>
        </p:spPr>
        <p:txBody>
          <a:bodyPr/>
          <a:lstStyle/>
          <a:p>
            <a:r>
              <a:rPr lang="en-US" sz="3600">
                <a:effectLst/>
                <a:ea typeface="Calibri" panose="020F0502020204030204" pitchFamily="34" charset="0"/>
                <a:cs typeface="Calibri" panose="020F0502020204030204" pitchFamily="34" charset="0"/>
              </a:rPr>
              <a:t>To Accomplish this, We will:</a:t>
            </a:r>
            <a:endParaRPr lang="en-US"/>
          </a:p>
        </p:txBody>
      </p:sp>
      <p:sp>
        <p:nvSpPr>
          <p:cNvPr id="3" name="Content Placeholder 2">
            <a:extLst>
              <a:ext uri="{FF2B5EF4-FFF2-40B4-BE49-F238E27FC236}">
                <a16:creationId xmlns:a16="http://schemas.microsoft.com/office/drawing/2014/main" id="{B85F9F35-2423-45CF-85EF-38156A17E9AA}"/>
              </a:ext>
            </a:extLst>
          </p:cNvPr>
          <p:cNvSpPr>
            <a:spLocks noGrp="1"/>
          </p:cNvSpPr>
          <p:nvPr>
            <p:ph idx="1"/>
          </p:nvPr>
        </p:nvSpPr>
        <p:spPr>
          <a:xfrm>
            <a:off x="1997242" y="1407695"/>
            <a:ext cx="10046369" cy="5143972"/>
          </a:xfrm>
        </p:spPr>
        <p:txBody>
          <a:bodyPr vert="horz" lIns="91440" tIns="45720" rIns="91440" bIns="45720" rtlCol="0" anchor="t">
            <a:normAutofit/>
          </a:bodyPr>
          <a:lstStyle/>
          <a:p>
            <a:pPr marL="342900" marR="0" lvl="0" indent="-342900">
              <a:lnSpc>
                <a:spcPct val="107000"/>
              </a:lnSpc>
              <a:spcBef>
                <a:spcPts val="0"/>
              </a:spcBef>
              <a:spcAft>
                <a:spcPts val="0"/>
              </a:spcAft>
              <a:buFont typeface="+mj-lt"/>
              <a:buAutoNum type="arabicPeriod"/>
            </a:pPr>
            <a:r>
              <a:rPr lang="en-US" sz="2400" b="1">
                <a:effectLst/>
                <a:latin typeface="Calibri" panose="020F0502020204030204" pitchFamily="34" charset="0"/>
                <a:ea typeface="Calibri" panose="020F0502020204030204" pitchFamily="34" charset="0"/>
                <a:cs typeface="Times New Roman" panose="02020603050405020304" pitchFamily="18" charset="0"/>
              </a:rPr>
              <a:t>Enhance Collaboration and Streamline Administrative Processes: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Foster improved communication and collaboration among departments, faculty, and programs</a:t>
            </a:r>
          </a:p>
          <a:p>
            <a:pPr lvl="1" indent="-342900">
              <a:lnSpc>
                <a:spcPct val="107000"/>
              </a:lnSpc>
              <a:spcBef>
                <a:spcPts val="0"/>
              </a:spcBef>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Improve campus visibility through signage such as banners and electronic billboards</a:t>
            </a:r>
          </a:p>
          <a:p>
            <a:pPr lvl="1" indent="-342900">
              <a:lnSpc>
                <a:spcPct val="107000"/>
              </a:lnSpc>
              <a:spcBef>
                <a:spcPts val="0"/>
              </a:spcBef>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Streamline administrative processes among programs to create a more efficient workflow </a:t>
            </a:r>
          </a:p>
          <a:p>
            <a:pPr lvl="1" indent="-342900">
              <a:lnSpc>
                <a:spcPct val="107000"/>
              </a:lnSpc>
              <a:spcBef>
                <a:spcPts val="0"/>
              </a:spcBef>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Create better relationships with universities, including private and out-of-state, to create an alumni network for students</a:t>
            </a:r>
          </a:p>
          <a:p>
            <a:pPr marL="0" marR="0" indent="0">
              <a:lnSpc>
                <a:spcPct val="107000"/>
              </a:lnSpc>
              <a:spcBef>
                <a:spcPts val="0"/>
              </a:spcBef>
              <a:spcAft>
                <a:spcPts val="0"/>
              </a:spcAft>
              <a:buNone/>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a:effectLst/>
                <a:latin typeface="Calibri" panose="020F0502020204030204" pitchFamily="34" charset="0"/>
                <a:ea typeface="Calibri" panose="020F0502020204030204" pitchFamily="34" charset="0"/>
                <a:cs typeface="Times New Roman" panose="02020603050405020304" pitchFamily="18" charset="0"/>
              </a:rPr>
              <a:t>2. Establish Metrics and Data-Informed Decision-Making Processes: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Measure and assess transfer-related initiatives and outcomes</a:t>
            </a:r>
          </a:p>
          <a:p>
            <a:pPr lvl="1" indent="-342900">
              <a:lnSpc>
                <a:spcPct val="107000"/>
              </a:lnSpc>
              <a:spcBef>
                <a:spcPts val="0"/>
              </a:spcBef>
              <a:buFont typeface="Symbol" panose="05050102010706020507" pitchFamily="18" charset="2"/>
              <a:buChar char=""/>
            </a:pPr>
            <a:r>
              <a:rPr lang="en-US" sz="2000">
                <a:effectLst/>
                <a:latin typeface="Calibri" panose="020F0502020204030204" pitchFamily="34" charset="0"/>
                <a:ea typeface="Calibri" panose="020F0502020204030204" pitchFamily="34" charset="0"/>
                <a:cs typeface="Times New Roman" panose="02020603050405020304" pitchFamily="18" charset="0"/>
              </a:rPr>
              <a:t>Use data-informed decision-making to guide program improvements </a:t>
            </a:r>
          </a:p>
          <a:p>
            <a:pPr lvl="1" indent="-342900">
              <a:lnSpc>
                <a:spcPct val="107000"/>
              </a:lnSpc>
              <a:spcBef>
                <a:spcPts val="0"/>
              </a:spcBef>
              <a:spcAft>
                <a:spcPts val="800"/>
              </a:spcAft>
              <a:buFont typeface="Symbol" panose="05050102010706020507" pitchFamily="18" charset="2"/>
              <a:buChar char=""/>
            </a:pPr>
            <a:r>
              <a:rPr lang="en-US" sz="2000">
                <a:latin typeface="Calibri"/>
                <a:ea typeface="Calibri"/>
                <a:cs typeface="Times New Roman"/>
              </a:rPr>
              <a:t>Enhance the work</a:t>
            </a:r>
            <a:r>
              <a:rPr lang="en-US" sz="2000">
                <a:effectLst/>
                <a:latin typeface="Calibri"/>
                <a:ea typeface="Calibri"/>
                <a:cs typeface="Times New Roman"/>
              </a:rPr>
              <a:t> with university partners, including private and out-of-state, to capture student transfer patterns</a:t>
            </a:r>
          </a:p>
          <a:p>
            <a:endParaRPr lang="en-US" sz="2400"/>
          </a:p>
        </p:txBody>
      </p:sp>
      <p:sp>
        <p:nvSpPr>
          <p:cNvPr id="4" name="Slide Number Placeholder 3">
            <a:extLst>
              <a:ext uri="{FF2B5EF4-FFF2-40B4-BE49-F238E27FC236}">
                <a16:creationId xmlns:a16="http://schemas.microsoft.com/office/drawing/2014/main" id="{E9A1F877-EBC2-4B68-83EE-696280B94417}"/>
              </a:ext>
            </a:extLst>
          </p:cNvPr>
          <p:cNvSpPr>
            <a:spLocks noGrp="1"/>
          </p:cNvSpPr>
          <p:nvPr>
            <p:ph type="sldNum" sz="quarter" idx="12"/>
          </p:nvPr>
        </p:nvSpPr>
        <p:spPr/>
        <p:txBody>
          <a:bodyPr/>
          <a:lstStyle/>
          <a:p>
            <a:fld id="{6D22F896-40B5-4ADD-8801-0D06FADFA095}" type="slidenum">
              <a:rPr lang="en-US" smtClean="0"/>
              <a:t>10</a:t>
            </a:fld>
            <a:endParaRPr lang="en-US"/>
          </a:p>
        </p:txBody>
      </p:sp>
    </p:spTree>
    <p:extLst>
      <p:ext uri="{BB962C8B-B14F-4D97-AF65-F5344CB8AC3E}">
        <p14:creationId xmlns:p14="http://schemas.microsoft.com/office/powerpoint/2010/main" val="10209662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640156" y="0"/>
            <a:ext cx="10551844" cy="1280890"/>
          </a:xfrm>
        </p:spPr>
        <p:txBody>
          <a:bodyPr/>
          <a:lstStyle/>
          <a:p>
            <a:r>
              <a:rPr lang="en-US"/>
              <a:t>EOPS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640156" y="787782"/>
            <a:ext cx="10551844" cy="5933058"/>
          </a:xfrm>
        </p:spPr>
        <p:txBody>
          <a:bodyPr>
            <a:normAutofit fontScale="55000" lnSpcReduction="20000"/>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EOPS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 How does your program/services support transfer?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EOPS is committed to helping students transition successfully from community college to four-year institutions. The program provides a comprehensive range of services and resources that play a pivotal role in facilitating students' transfer goals. Notably, EOPS offers specialized counseling services, which are instrumental in guiding students through their academic journey and ensuring they meet the necessary requirements for transfer. The program's counseling component assists students with creating educational plans, selecting appropriate courses, and making informed decisions about their academic and career paths.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Financial assistance is another vital aspect of EOPS support. Students often face financial barriers that can hinder their academic progress, but EOPS alleviates these challenges by offering financial aid in addition to any other support services students receive. This financial aid can encompass covering the costs of course materials, which is a fundamental aspect of ensuring students have access to the resources they need to excel academically.</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Moreover, EOPS goes a step further by providing application fee waivers for California State Universities (CSUs) and University of California (UC) institutions. These fee waivers are valuable for students applying to transfer to these four-year universities, as they alleviate some of the financial burdens associated with the application process. In a practical sense, this support can significantly reduce the financial barriers faced by many students on their transfer journey.</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Group counseling sessions are yet another valuable resource EOPS offers. These sessions provide students with a sense of community and connection, facilitating collaboration and knowledge-sharing among peers. Group counseling can serve as a source of motivation and empowerment, making the transfer process less daunting. Students can learn from one another's experiences and gain valuable insights into the transfer process.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Assistance with EOP (Educational Opportunity Program) applications is a unique feature of EOPS. Students aiming to transfer to CSUs can receive help with their EOP program applications, which is an additional layer of support specifically designed for low-income, historically disadvantaged students. This support ensures that students can access all available resources and opportunities.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 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presentation did not delve into specific outcomes or statistics. However, it did highlight the comprehensive services and benefits that EOPS offers to students to enhance their readiness and success in transferring to four-year institutions. The focus was on the extensive support provided by EOPS rather than quantitative outcomes.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From the presentation, we learned that EOPS has a rich history, with the program having its roots at the College of San Mateo (CSM) in 1969. This historical context highlights the enduring commitment to supporting historically disenfranchised and low-income students in their educational journeys.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Additionally, we learned about the importance of innovation in continuously supporting students effectively. EOPS seeks to adapt and grow by providing additional transfer-related workshops and services. This commitment to innovation underscores the program's dedication to improving and expanding its support for students.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What do you need to enhance your transfer services?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To further enhance their transfer services, EOPS identified several areas of improvement. One key aspect is the need for greater staffing support. The program highlighted the importance of having additional staff members, potentially including a PSC (Part-time Support Counselor) or a retention specialist. These professionals can contribute to the effective management of administrative duties, coordination of program activities, and provision of support services to students.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Another crucial area for enhancement is the prioritization and streamlining of transfer evaluation services (TES). The efficient evaluation of transfer students' coursework is essential to expedite their progress toward their educational goals. Improving the TES process can significantly benefit students by reducing delays and ensuring a smooth transition.</a:t>
            </a:r>
          </a:p>
        </p:txBody>
      </p:sp>
      <p:sp>
        <p:nvSpPr>
          <p:cNvPr id="2" name="Slide Number Placeholder 1">
            <a:extLst>
              <a:ext uri="{FF2B5EF4-FFF2-40B4-BE49-F238E27FC236}">
                <a16:creationId xmlns:a16="http://schemas.microsoft.com/office/drawing/2014/main" id="{228CA325-5364-AF39-3502-1447323F2206}"/>
              </a:ext>
            </a:extLst>
          </p:cNvPr>
          <p:cNvSpPr>
            <a:spLocks noGrp="1"/>
          </p:cNvSpPr>
          <p:nvPr>
            <p:ph type="sldNum" sz="quarter" idx="12"/>
          </p:nvPr>
        </p:nvSpPr>
        <p:spPr/>
        <p:txBody>
          <a:bodyPr/>
          <a:lstStyle/>
          <a:p>
            <a:fld id="{6D22F896-40B5-4ADD-8801-0D06FADFA095}" type="slidenum">
              <a:rPr lang="en-US" dirty="0" smtClean="0"/>
              <a:t>100</a:t>
            </a:fld>
            <a:endParaRPr lang="en-US"/>
          </a:p>
        </p:txBody>
      </p:sp>
    </p:spTree>
    <p:extLst>
      <p:ext uri="{BB962C8B-B14F-4D97-AF65-F5344CB8AC3E}">
        <p14:creationId xmlns:p14="http://schemas.microsoft.com/office/powerpoint/2010/main" val="4909297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8. TRIO</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2589212" y="1465675"/>
            <a:ext cx="8905993" cy="5075843"/>
          </a:xfrm>
        </p:spPr>
        <p:txBody>
          <a:bodyPr vert="horz" lIns="91440" tIns="45720" rIns="91440" bIns="45720" rtlCol="0" anchor="t">
            <a:noAutofit/>
          </a:bodyPr>
          <a:lstStyle/>
          <a:p>
            <a:r>
              <a:rPr lang="en-US" sz="1600">
                <a:solidFill>
                  <a:srgbClr val="333333"/>
                </a:solidFill>
                <a:ea typeface="+mn-lt"/>
                <a:cs typeface="+mn-lt"/>
              </a:rPr>
              <a:t>TRIO Student Support Services (SSS) is a program funded by the United States Department of Education. Our goal is to provide an academic, social, and personal support system for first-generation, low-income, and/or students with disabilities, to assist them with certificate and degree college requirements, the transfer process, and to motivate them towards successful completion of their college education.</a:t>
            </a:r>
          </a:p>
          <a:p>
            <a:r>
              <a:rPr lang="en-US" sz="1600">
                <a:solidFill>
                  <a:srgbClr val="333333"/>
                </a:solidFill>
              </a:rPr>
              <a:t>Services offered specifically related to Transfer:</a:t>
            </a:r>
          </a:p>
          <a:p>
            <a:pPr lvl="1"/>
            <a:r>
              <a:rPr lang="en-US" sz="1400">
                <a:solidFill>
                  <a:srgbClr val="333333"/>
                </a:solidFill>
              </a:rPr>
              <a:t>Workshops on Transfer (hybrid, video available for students after event)</a:t>
            </a:r>
          </a:p>
          <a:p>
            <a:pPr lvl="1"/>
            <a:r>
              <a:rPr lang="en-US" sz="1400">
                <a:solidFill>
                  <a:srgbClr val="333333"/>
                </a:solidFill>
              </a:rPr>
              <a:t>Counseling (offered on phone, zoom, and in-person, evening hours)</a:t>
            </a:r>
          </a:p>
          <a:p>
            <a:pPr lvl="1"/>
            <a:r>
              <a:rPr lang="en-US" sz="1400">
                <a:solidFill>
                  <a:srgbClr val="333333"/>
                </a:solidFill>
              </a:rPr>
              <a:t>College/University Tours (in partnership with Colts U Transfer Center &amp; others)</a:t>
            </a:r>
          </a:p>
          <a:p>
            <a:pPr lvl="1"/>
            <a:endParaRPr lang="en-US" sz="1400">
              <a:solidFill>
                <a:srgbClr val="333333"/>
              </a:solidFill>
            </a:endParaRPr>
          </a:p>
          <a:p>
            <a:endParaRPr lang="en-US" sz="1600">
              <a:solidFill>
                <a:srgbClr val="333333"/>
              </a:solidFill>
            </a:endParaRPr>
          </a:p>
          <a:p>
            <a:endParaRPr lang="en-US" sz="1600">
              <a:solidFill>
                <a:srgbClr val="333333"/>
              </a:solidFill>
            </a:endParaRPr>
          </a:p>
          <a:p>
            <a:pPr lvl="1"/>
            <a:r>
              <a:rPr lang="en-US" sz="1200">
                <a:solidFill>
                  <a:srgbClr val="333333"/>
                </a:solidFill>
              </a:rPr>
              <a:t>Data Per the Dept. Of Education Annual Performance Report on our TRIO SSS at Cañada.  AY 22-23 numbers will become available in December 2023.</a:t>
            </a:r>
          </a:p>
          <a:p>
            <a:r>
              <a:rPr lang="en-US" sz="1600" u="sng">
                <a:solidFill>
                  <a:srgbClr val="333333"/>
                </a:solidFill>
              </a:rPr>
              <a:t>What did we learn</a:t>
            </a:r>
            <a:r>
              <a:rPr lang="en-US" sz="1600">
                <a:solidFill>
                  <a:srgbClr val="333333"/>
                </a:solidFill>
              </a:rPr>
              <a:t>? Higher completion rates during the pandemic, possible correlation between access (courses, workshops, etc.) and completion.</a:t>
            </a:r>
          </a:p>
          <a:p>
            <a:r>
              <a:rPr lang="en-US" sz="1600" u="sng">
                <a:solidFill>
                  <a:srgbClr val="333333"/>
                </a:solidFill>
              </a:rPr>
              <a:t>What do we need</a:t>
            </a:r>
            <a:r>
              <a:rPr lang="en-US" sz="1600">
                <a:solidFill>
                  <a:srgbClr val="333333"/>
                </a:solidFill>
              </a:rPr>
              <a:t>? Strategic partnerships, funding, &amp; students enrolling to Cañada.</a:t>
            </a:r>
          </a:p>
          <a:p>
            <a:pPr marL="0" indent="0">
              <a:buNone/>
            </a:pPr>
            <a:endParaRPr lang="en-US" sz="1600">
              <a:solidFill>
                <a:srgbClr val="333333"/>
              </a:solidFill>
            </a:endParaRPr>
          </a:p>
        </p:txBody>
      </p:sp>
      <p:sp>
        <p:nvSpPr>
          <p:cNvPr id="4" name="Slide Number Placeholder 3">
            <a:extLst>
              <a:ext uri="{FF2B5EF4-FFF2-40B4-BE49-F238E27FC236}">
                <a16:creationId xmlns:a16="http://schemas.microsoft.com/office/drawing/2014/main" id="{5494A135-6C67-CBD1-609B-7B33D8685048}"/>
              </a:ext>
            </a:extLst>
          </p:cNvPr>
          <p:cNvSpPr>
            <a:spLocks noGrp="1"/>
          </p:cNvSpPr>
          <p:nvPr>
            <p:ph type="sldNum" sz="quarter" idx="12"/>
          </p:nvPr>
        </p:nvSpPr>
        <p:spPr/>
        <p:txBody>
          <a:bodyPr/>
          <a:lstStyle/>
          <a:p>
            <a:fld id="{6D22F896-40B5-4ADD-8801-0D06FADFA095}" type="slidenum">
              <a:rPr lang="en-US" dirty="0" smtClean="0"/>
              <a:t>101</a:t>
            </a:fld>
            <a:endParaRPr lang="en-US"/>
          </a:p>
        </p:txBody>
      </p:sp>
      <p:graphicFrame>
        <p:nvGraphicFramePr>
          <p:cNvPr id="7" name="Table 6">
            <a:extLst>
              <a:ext uri="{FF2B5EF4-FFF2-40B4-BE49-F238E27FC236}">
                <a16:creationId xmlns:a16="http://schemas.microsoft.com/office/drawing/2014/main" id="{A24F30EE-ABD1-72D5-12FB-88689279D46F}"/>
              </a:ext>
            </a:extLst>
          </p:cNvPr>
          <p:cNvGraphicFramePr>
            <a:graphicFrameLocks noGrp="1"/>
          </p:cNvGraphicFramePr>
          <p:nvPr>
            <p:extLst>
              <p:ext uri="{D42A27DB-BD31-4B8C-83A1-F6EECF244321}">
                <p14:modId xmlns:p14="http://schemas.microsoft.com/office/powerpoint/2010/main" val="1887249325"/>
              </p:ext>
            </p:extLst>
          </p:nvPr>
        </p:nvGraphicFramePr>
        <p:xfrm>
          <a:off x="2285999" y="4214518"/>
          <a:ext cx="9419086" cy="1098408"/>
        </p:xfrm>
        <a:graphic>
          <a:graphicData uri="http://schemas.openxmlformats.org/drawingml/2006/table">
            <a:tbl>
              <a:tblPr firstRow="1" bandRow="1">
                <a:tableStyleId>{F5AB1C69-6EDB-4FF4-983F-18BD219EF322}</a:tableStyleId>
              </a:tblPr>
              <a:tblGrid>
                <a:gridCol w="5710296">
                  <a:extLst>
                    <a:ext uri="{9D8B030D-6E8A-4147-A177-3AD203B41FA5}">
                      <a16:colId xmlns:a16="http://schemas.microsoft.com/office/drawing/2014/main" val="323921363"/>
                    </a:ext>
                  </a:extLst>
                </a:gridCol>
                <a:gridCol w="1175925">
                  <a:extLst>
                    <a:ext uri="{9D8B030D-6E8A-4147-A177-3AD203B41FA5}">
                      <a16:colId xmlns:a16="http://schemas.microsoft.com/office/drawing/2014/main" val="1980808337"/>
                    </a:ext>
                  </a:extLst>
                </a:gridCol>
                <a:gridCol w="1232367">
                  <a:extLst>
                    <a:ext uri="{9D8B030D-6E8A-4147-A177-3AD203B41FA5}">
                      <a16:colId xmlns:a16="http://schemas.microsoft.com/office/drawing/2014/main" val="3750627787"/>
                    </a:ext>
                  </a:extLst>
                </a:gridCol>
                <a:gridCol w="1300498">
                  <a:extLst>
                    <a:ext uri="{9D8B030D-6E8A-4147-A177-3AD203B41FA5}">
                      <a16:colId xmlns:a16="http://schemas.microsoft.com/office/drawing/2014/main" val="3189005889"/>
                    </a:ext>
                  </a:extLst>
                </a:gridCol>
              </a:tblGrid>
              <a:tr h="366888">
                <a:tc>
                  <a:txBody>
                    <a:bodyPr/>
                    <a:lstStyle/>
                    <a:p>
                      <a:r>
                        <a:rPr lang="en-US"/>
                        <a:t>TRIO Student Support Services APR Objective</a:t>
                      </a:r>
                    </a:p>
                  </a:txBody>
                  <a:tcPr/>
                </a:tc>
                <a:tc>
                  <a:txBody>
                    <a:bodyPr/>
                    <a:lstStyle/>
                    <a:p>
                      <a:pPr lvl="0">
                        <a:buNone/>
                      </a:pPr>
                      <a:r>
                        <a:rPr lang="en-US"/>
                        <a:t>AY 19-20</a:t>
                      </a:r>
                    </a:p>
                  </a:txBody>
                  <a:tcPr/>
                </a:tc>
                <a:tc>
                  <a:txBody>
                    <a:bodyPr/>
                    <a:lstStyle/>
                    <a:p>
                      <a:r>
                        <a:rPr lang="en-US"/>
                        <a:t>AY 20-21</a:t>
                      </a:r>
                    </a:p>
                  </a:txBody>
                  <a:tcPr/>
                </a:tc>
                <a:tc>
                  <a:txBody>
                    <a:bodyPr/>
                    <a:lstStyle/>
                    <a:p>
                      <a:pPr lvl="0">
                        <a:buNone/>
                      </a:pPr>
                      <a:r>
                        <a:rPr lang="en-US" sz="1800" u="none" strike="noStrike" noProof="0">
                          <a:solidFill>
                            <a:srgbClr val="FFFFFF"/>
                          </a:solidFill>
                        </a:rPr>
                        <a:t>AY 21-22</a:t>
                      </a:r>
                    </a:p>
                  </a:txBody>
                  <a:tcPr/>
                </a:tc>
                <a:extLst>
                  <a:ext uri="{0D108BD9-81ED-4DB2-BD59-A6C34878D82A}">
                    <a16:rowId xmlns:a16="http://schemas.microsoft.com/office/drawing/2014/main" val="648911872"/>
                  </a:ext>
                </a:extLst>
              </a:tr>
              <a:tr h="335782">
                <a:tc>
                  <a:txBody>
                    <a:bodyPr/>
                    <a:lstStyle/>
                    <a:p>
                      <a:pPr lvl="0">
                        <a:buNone/>
                      </a:pPr>
                      <a:r>
                        <a:rPr lang="en-US" sz="1800" u="none" strike="noStrike" noProof="0">
                          <a:solidFill>
                            <a:srgbClr val="000000"/>
                          </a:solidFill>
                        </a:rPr>
                        <a:t>Degree or Certificate Completion</a:t>
                      </a:r>
                      <a:endParaRPr lang="en-US">
                        <a:solidFill>
                          <a:srgbClr val="000000"/>
                        </a:solidFill>
                      </a:endParaRPr>
                    </a:p>
                  </a:txBody>
                  <a:tcPr/>
                </a:tc>
                <a:tc>
                  <a:txBody>
                    <a:bodyPr/>
                    <a:lstStyle/>
                    <a:p>
                      <a:pPr lvl="0">
                        <a:buNone/>
                      </a:pPr>
                      <a:r>
                        <a:rPr lang="en-US"/>
                        <a:t>33%</a:t>
                      </a:r>
                    </a:p>
                  </a:txBody>
                  <a:tcPr/>
                </a:tc>
                <a:tc>
                  <a:txBody>
                    <a:bodyPr/>
                    <a:lstStyle/>
                    <a:p>
                      <a:r>
                        <a:rPr lang="en-US"/>
                        <a:t>41%</a:t>
                      </a:r>
                    </a:p>
                  </a:txBody>
                  <a:tcPr/>
                </a:tc>
                <a:tc>
                  <a:txBody>
                    <a:bodyPr/>
                    <a:lstStyle/>
                    <a:p>
                      <a:r>
                        <a:rPr lang="en-US"/>
                        <a:t>33%</a:t>
                      </a:r>
                    </a:p>
                  </a:txBody>
                  <a:tcPr/>
                </a:tc>
                <a:extLst>
                  <a:ext uri="{0D108BD9-81ED-4DB2-BD59-A6C34878D82A}">
                    <a16:rowId xmlns:a16="http://schemas.microsoft.com/office/drawing/2014/main" val="534780721"/>
                  </a:ext>
                </a:extLst>
              </a:tr>
              <a:tr h="335781">
                <a:tc>
                  <a:txBody>
                    <a:bodyPr/>
                    <a:lstStyle/>
                    <a:p>
                      <a:pPr lvl="0">
                        <a:buNone/>
                      </a:pPr>
                      <a:r>
                        <a:rPr lang="en-US" sz="1800" u="none" strike="noStrike" noProof="0">
                          <a:solidFill>
                            <a:srgbClr val="000000"/>
                          </a:solidFill>
                        </a:rPr>
                        <a:t>Degree or Certificate Completion + Transfer</a:t>
                      </a:r>
                      <a:endParaRPr lang="en-US">
                        <a:solidFill>
                          <a:srgbClr val="000000"/>
                        </a:solidFill>
                      </a:endParaRPr>
                    </a:p>
                  </a:txBody>
                  <a:tcPr/>
                </a:tc>
                <a:tc>
                  <a:txBody>
                    <a:bodyPr/>
                    <a:lstStyle/>
                    <a:p>
                      <a:pPr lvl="0">
                        <a:buNone/>
                      </a:pPr>
                      <a:r>
                        <a:rPr lang="en-US"/>
                        <a:t>28%</a:t>
                      </a:r>
                    </a:p>
                  </a:txBody>
                  <a:tcPr/>
                </a:tc>
                <a:tc>
                  <a:txBody>
                    <a:bodyPr/>
                    <a:lstStyle/>
                    <a:p>
                      <a:pPr lvl="0">
                        <a:buNone/>
                      </a:pPr>
                      <a:r>
                        <a:rPr lang="en-US"/>
                        <a:t>23%</a:t>
                      </a:r>
                    </a:p>
                  </a:txBody>
                  <a:tcPr/>
                </a:tc>
                <a:tc>
                  <a:txBody>
                    <a:bodyPr/>
                    <a:lstStyle/>
                    <a:p>
                      <a:pPr lvl="0">
                        <a:buNone/>
                      </a:pPr>
                      <a:r>
                        <a:rPr lang="en-US"/>
                        <a:t>27%</a:t>
                      </a:r>
                    </a:p>
                  </a:txBody>
                  <a:tcPr/>
                </a:tc>
                <a:extLst>
                  <a:ext uri="{0D108BD9-81ED-4DB2-BD59-A6C34878D82A}">
                    <a16:rowId xmlns:a16="http://schemas.microsoft.com/office/drawing/2014/main" val="2054604730"/>
                  </a:ext>
                </a:extLst>
              </a:tr>
            </a:tbl>
          </a:graphicData>
        </a:graphic>
      </p:graphicFrame>
    </p:spTree>
    <p:extLst>
      <p:ext uri="{BB962C8B-B14F-4D97-AF65-F5344CB8AC3E}">
        <p14:creationId xmlns:p14="http://schemas.microsoft.com/office/powerpoint/2010/main" val="36663500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p:txBody>
          <a:bodyPr/>
          <a:lstStyle/>
          <a:p>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E366712F-C880-7DB5-B792-A21F03DE9C88}"/>
              </a:ext>
            </a:extLst>
          </p:cNvPr>
          <p:cNvSpPr>
            <a:spLocks noGrp="1"/>
          </p:cNvSpPr>
          <p:nvPr>
            <p:ph type="sldNum" sz="quarter" idx="12"/>
          </p:nvPr>
        </p:nvSpPr>
        <p:spPr/>
        <p:txBody>
          <a:bodyPr/>
          <a:lstStyle/>
          <a:p>
            <a:fld id="{6D22F896-40B5-4ADD-8801-0D06FADFA095}" type="slidenum">
              <a:rPr lang="en-US" dirty="0" smtClean="0"/>
              <a:t>102</a:t>
            </a:fld>
            <a:endParaRPr lang="en-US"/>
          </a:p>
        </p:txBody>
      </p:sp>
    </p:spTree>
    <p:extLst>
      <p:ext uri="{BB962C8B-B14F-4D97-AF65-F5344CB8AC3E}">
        <p14:creationId xmlns:p14="http://schemas.microsoft.com/office/powerpoint/2010/main" val="32798232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A6BBF-4280-8A66-E86E-96C5E67B86F2}"/>
              </a:ext>
            </a:extLst>
          </p:cNvPr>
          <p:cNvSpPr>
            <a:spLocks noGrp="1"/>
          </p:cNvSpPr>
          <p:nvPr>
            <p:ph type="title"/>
          </p:nvPr>
        </p:nvSpPr>
        <p:spPr>
          <a:xfrm>
            <a:off x="649224" y="645106"/>
            <a:ext cx="11302144" cy="1259894"/>
          </a:xfrm>
        </p:spPr>
        <p:txBody>
          <a:bodyPr>
            <a:normAutofit/>
          </a:bodyPr>
          <a:lstStyle/>
          <a:p>
            <a:r>
              <a:rPr lang="en-US"/>
              <a:t>9. COLTS Learning Community</a:t>
            </a:r>
          </a:p>
        </p:txBody>
      </p:sp>
      <p:sp>
        <p:nvSpPr>
          <p:cNvPr id="19" name="Rectangle 18">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blue and white document with text&#10;&#10;Description automatically generated">
            <a:extLst>
              <a:ext uri="{FF2B5EF4-FFF2-40B4-BE49-F238E27FC236}">
                <a16:creationId xmlns:a16="http://schemas.microsoft.com/office/drawing/2014/main" id="{70B762D4-1679-510C-FA45-0C70B06D4EC4}"/>
              </a:ext>
            </a:extLst>
          </p:cNvPr>
          <p:cNvPicPr>
            <a:picLocks noChangeAspect="1"/>
          </p:cNvPicPr>
          <p:nvPr/>
        </p:nvPicPr>
        <p:blipFill>
          <a:blip r:embed="rId2"/>
          <a:stretch>
            <a:fillRect/>
          </a:stretch>
        </p:blipFill>
        <p:spPr>
          <a:xfrm>
            <a:off x="2117454" y="1993161"/>
            <a:ext cx="8125009" cy="4571027"/>
          </a:xfrm>
          <a:prstGeom prst="rect">
            <a:avLst/>
          </a:prstGeom>
        </p:spPr>
      </p:pic>
      <p:sp>
        <p:nvSpPr>
          <p:cNvPr id="21"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9A31D8-7FE7-71DB-3E90-2127CC93AE2F}"/>
              </a:ext>
            </a:extLst>
          </p:cNvPr>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103</a:t>
            </a:fld>
            <a:endParaRPr lang="en-US" sz="1900"/>
          </a:p>
        </p:txBody>
      </p:sp>
    </p:spTree>
    <p:extLst>
      <p:ext uri="{BB962C8B-B14F-4D97-AF65-F5344CB8AC3E}">
        <p14:creationId xmlns:p14="http://schemas.microsoft.com/office/powerpoint/2010/main" val="13889189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311579" y="0"/>
            <a:ext cx="10880421" cy="1280890"/>
          </a:xfrm>
        </p:spPr>
        <p:txBody>
          <a:bodyPr/>
          <a:lstStyle/>
          <a:p>
            <a:r>
              <a:rPr lang="en-US"/>
              <a:t>COLTS Learning Community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892968" y="1280890"/>
            <a:ext cx="10299032" cy="5577110"/>
          </a:xfrm>
        </p:spPr>
        <p:txBody>
          <a:bodyPr>
            <a:normAutofit fontScale="62500" lnSpcReduction="20000"/>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Colts Learning Community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Colts Learning Community is a specialized program tailored for first-year student-athletes. It provides a unique educational experience by offering cohort-restricted courses during the fall and spring semesters. The curriculum includes transferable courses that align with the University of California (UC) and California State University (CSU) systems. In addition to academic support, the program extends its reach by offering extra assistance through coaches, instructors, and academic counseling. It's important to note that the program is actively considering expanding its course offerings by including English classes, such as English 100 and English 110, for the fall and spring semesters in 2024 and 2025.</a:t>
            </a: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Nicholas Martin presented data that underscored the positive impact of the Colts Learning Community. The success rates for students in the program have shown consistent improvement since 2019, especially when compared to general athletes. Additionally, their retention rates have remained stable or exhibited positive trends when contrasted with general athletes and the general student population. This data highlights the program's effectiveness in supporting student-athletes and enhancing their academic success and persistence.</a:t>
            </a: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From the presentation, it's evident that the Colts Learning Community has played a crucial role in fostering academic success and retention among student-athletes. The specialized nature of the program, including its tailored curriculum and support systems, has proven to be highly beneficial for this student group. The data presented reaffirms the value of offering dedicated support for student-athletes and the positive impact it can have on their educational journeys.</a:t>
            </a: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To further enhance their transfer services, the Colts Learning Community has identified specific areas where improvements are necessary. The program has grown organically, with dedicated faculty members taking on administrative roles, such as leadership, faculty collaboration, administrative duties, meetings, scheduling, and marketing. However, to continue their valuable work and expand their offerings, the program requires additional staffing support. This support might come in the form of a Part-time Support Counselor (PSC) or a retention specialist who can assist in administrative tasks, coordination, and the provision of support services to student-athletes.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Furthermore, the program envisions the creation of a dedicated space in Building One for student-athletes. This initiative would improve accessibility and foster a sense of community among student-athletes. However, establishing such a space also necessitates additional staffing and resources.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Lastly, the program recognizes the need to prioritize and streamline Transfer Evaluation Services (TES). Student-athletes often transfer from other colleges or universities and need a swift evaluation of their previous coursework to meet their academic and eligibility requirements. Streamlining TES and making it a higher priority at the district level would significantly benefit student-athletes by reducing delays and ensuring a smoother transition to their next academic institution.</a:t>
            </a:r>
          </a:p>
        </p:txBody>
      </p:sp>
      <p:sp>
        <p:nvSpPr>
          <p:cNvPr id="2" name="Slide Number Placeholder 1">
            <a:extLst>
              <a:ext uri="{FF2B5EF4-FFF2-40B4-BE49-F238E27FC236}">
                <a16:creationId xmlns:a16="http://schemas.microsoft.com/office/drawing/2014/main" id="{D666112D-549B-6A10-6592-FDACBA73DCDE}"/>
              </a:ext>
            </a:extLst>
          </p:cNvPr>
          <p:cNvSpPr>
            <a:spLocks noGrp="1"/>
          </p:cNvSpPr>
          <p:nvPr>
            <p:ph type="sldNum" sz="quarter" idx="12"/>
          </p:nvPr>
        </p:nvSpPr>
        <p:spPr/>
        <p:txBody>
          <a:bodyPr/>
          <a:lstStyle/>
          <a:p>
            <a:fld id="{6D22F896-40B5-4ADD-8801-0D06FADFA095}" type="slidenum">
              <a:rPr lang="en-US" smtClean="0"/>
              <a:t>104</a:t>
            </a:fld>
            <a:endParaRPr lang="en-US"/>
          </a:p>
        </p:txBody>
      </p:sp>
    </p:spTree>
    <p:extLst>
      <p:ext uri="{BB962C8B-B14F-4D97-AF65-F5344CB8AC3E}">
        <p14:creationId xmlns:p14="http://schemas.microsoft.com/office/powerpoint/2010/main" val="15953254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a:xfrm>
            <a:off x="1640156" y="0"/>
            <a:ext cx="8911687" cy="1280890"/>
          </a:xfrm>
        </p:spPr>
        <p:txBody>
          <a:bodyPr>
            <a:normAutofit/>
          </a:bodyPr>
          <a:lstStyle/>
          <a:p>
            <a:r>
              <a:rPr lang="en-US"/>
              <a:t>10. Curriculum Committee</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1844843" y="1620254"/>
            <a:ext cx="10347158" cy="4620126"/>
          </a:xfrm>
        </p:spPr>
        <p:txBody>
          <a:bodyPr vert="horz" lIns="91440" tIns="45720" rIns="91440" bIns="45720" rtlCol="0" anchor="t">
            <a:normAutofit lnSpcReduction="10000"/>
          </a:bodyPr>
          <a:lstStyle/>
          <a:p>
            <a:pPr marL="0" indent="0">
              <a:buNone/>
            </a:pPr>
            <a:r>
              <a:rPr lang="en-US">
                <a:solidFill>
                  <a:srgbClr val="000000"/>
                </a:solidFill>
                <a:ea typeface="+mn-lt"/>
                <a:cs typeface="+mn-lt"/>
              </a:rPr>
              <a:t>The articulation officer and curriculum committee support transfer by:</a:t>
            </a:r>
            <a:endParaRPr lang="en-US" sz="2800"/>
          </a:p>
          <a:p>
            <a:r>
              <a:rPr lang="en-US">
                <a:solidFill>
                  <a:srgbClr val="000000"/>
                </a:solidFill>
                <a:ea typeface="+mn-lt"/>
                <a:cs typeface="+mn-lt"/>
              </a:rPr>
              <a:t>articulating our courses</a:t>
            </a:r>
            <a:endParaRPr lang="en-US" sz="2800"/>
          </a:p>
          <a:p>
            <a:r>
              <a:rPr lang="en-US">
                <a:solidFill>
                  <a:srgbClr val="000000"/>
                </a:solidFill>
                <a:ea typeface="+mn-lt"/>
                <a:cs typeface="+mn-lt"/>
              </a:rPr>
              <a:t>ensuring that, to the extent possible, our transfer courses align with Cal-GETC (the single UC/CSU transfer path) </a:t>
            </a:r>
            <a:endParaRPr lang="en-US" sz="2800"/>
          </a:p>
          <a:p>
            <a:r>
              <a:rPr lang="en-US" sz="1600">
                <a:solidFill>
                  <a:schemeClr val="tx1"/>
                </a:solidFill>
                <a:ea typeface="+mn-lt"/>
                <a:cs typeface="+mn-lt"/>
              </a:rPr>
              <a:t>identifying courses appropriate for transfer or GE as courses come through curriculum</a:t>
            </a:r>
            <a:endParaRPr lang="en-US" sz="2800">
              <a:solidFill>
                <a:schemeClr val="tx1"/>
              </a:solidFill>
            </a:endParaRPr>
          </a:p>
          <a:p>
            <a:r>
              <a:rPr lang="en-US">
                <a:solidFill>
                  <a:schemeClr val="tx1"/>
                </a:solidFill>
                <a:ea typeface="+mn-lt"/>
                <a:cs typeface="+mn-lt"/>
              </a:rPr>
              <a:t>working with CSM and SKY to increase district alignment of courses </a:t>
            </a:r>
            <a:endParaRPr lang="en-US" sz="2800">
              <a:solidFill>
                <a:schemeClr val="tx1"/>
              </a:solidFill>
            </a:endParaRPr>
          </a:p>
          <a:p>
            <a:r>
              <a:rPr lang="en-US">
                <a:solidFill>
                  <a:schemeClr val="tx1"/>
                </a:solidFill>
                <a:ea typeface="+mn-lt"/>
                <a:cs typeface="+mn-lt"/>
              </a:rPr>
              <a:t>adding curriculum updates to Program Maps to ensure students have current information</a:t>
            </a:r>
            <a:endParaRPr lang="en-US" sz="2800">
              <a:solidFill>
                <a:schemeClr val="tx1"/>
              </a:solidFill>
            </a:endParaRPr>
          </a:p>
          <a:p>
            <a:r>
              <a:rPr lang="en-US">
                <a:solidFill>
                  <a:schemeClr val="tx1"/>
                </a:solidFill>
                <a:ea typeface="+mn-lt"/>
                <a:cs typeface="+mn-lt"/>
              </a:rPr>
              <a:t>(counselors) placing all non-UC bound students who indicate "transfer" as their goal on an AD-T</a:t>
            </a:r>
            <a:endParaRPr lang="en-US" sz="2800">
              <a:solidFill>
                <a:schemeClr val="tx1"/>
              </a:solidFill>
            </a:endParaRPr>
          </a:p>
          <a:p>
            <a:r>
              <a:rPr lang="en-US">
                <a:solidFill>
                  <a:schemeClr val="tx1"/>
                </a:solidFill>
                <a:ea typeface="+mn-lt"/>
                <a:cs typeface="+mn-lt"/>
              </a:rPr>
              <a:t>enabling </a:t>
            </a:r>
            <a:r>
              <a:rPr lang="en-US">
                <a:solidFill>
                  <a:srgbClr val="000000"/>
                </a:solidFill>
                <a:ea typeface="+mn-lt"/>
                <a:cs typeface="+mn-lt"/>
              </a:rPr>
              <a:t>units earned across the district, rather than just those earned at Cañada, to be applied toward degrees  (F 24 catalog update) </a:t>
            </a:r>
            <a:endParaRPr lang="en-US" sz="2800"/>
          </a:p>
          <a:p>
            <a:r>
              <a:rPr lang="en-US">
                <a:solidFill>
                  <a:srgbClr val="000000"/>
                </a:solidFill>
                <a:ea typeface="+mn-lt"/>
                <a:cs typeface="+mn-lt"/>
              </a:rPr>
              <a:t>nudging faculty to assess and offer credit for prior learning as earned by exams, military experience, and work</a:t>
            </a:r>
            <a:endParaRPr lang="en-US" sz="2800"/>
          </a:p>
          <a:p>
            <a:endParaRPr lang="en-US" sz="2800"/>
          </a:p>
        </p:txBody>
      </p:sp>
      <p:sp>
        <p:nvSpPr>
          <p:cNvPr id="4" name="Slide Number Placeholder 3">
            <a:extLst>
              <a:ext uri="{FF2B5EF4-FFF2-40B4-BE49-F238E27FC236}">
                <a16:creationId xmlns:a16="http://schemas.microsoft.com/office/drawing/2014/main" id="{9468907B-9047-DB6D-EDF1-84389377B09B}"/>
              </a:ext>
            </a:extLst>
          </p:cNvPr>
          <p:cNvSpPr>
            <a:spLocks noGrp="1"/>
          </p:cNvSpPr>
          <p:nvPr>
            <p:ph type="sldNum" sz="quarter" idx="12"/>
          </p:nvPr>
        </p:nvSpPr>
        <p:spPr/>
        <p:txBody>
          <a:bodyPr/>
          <a:lstStyle/>
          <a:p>
            <a:fld id="{6D22F896-40B5-4ADD-8801-0D06FADFA095}" type="slidenum">
              <a:rPr lang="en-US" smtClean="0"/>
              <a:t>105</a:t>
            </a:fld>
            <a:endParaRPr lang="en-US"/>
          </a:p>
        </p:txBody>
      </p:sp>
    </p:spTree>
    <p:extLst>
      <p:ext uri="{BB962C8B-B14F-4D97-AF65-F5344CB8AC3E}">
        <p14:creationId xmlns:p14="http://schemas.microsoft.com/office/powerpoint/2010/main" val="35272609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0C40-E0DE-F76C-8124-9BF50CDB996C}"/>
              </a:ext>
            </a:extLst>
          </p:cNvPr>
          <p:cNvSpPr>
            <a:spLocks noGrp="1"/>
          </p:cNvSpPr>
          <p:nvPr>
            <p:ph type="title"/>
          </p:nvPr>
        </p:nvSpPr>
        <p:spPr>
          <a:xfrm>
            <a:off x="2063536" y="329899"/>
            <a:ext cx="8911687" cy="1280890"/>
          </a:xfrm>
        </p:spPr>
        <p:txBody>
          <a:bodyPr/>
          <a:lstStyle/>
          <a:p>
            <a:r>
              <a:rPr lang="en-US"/>
              <a:t>Curriculum Committee Outcomes</a:t>
            </a:r>
          </a:p>
        </p:txBody>
      </p:sp>
      <p:sp>
        <p:nvSpPr>
          <p:cNvPr id="3" name="Content Placeholder 2">
            <a:extLst>
              <a:ext uri="{FF2B5EF4-FFF2-40B4-BE49-F238E27FC236}">
                <a16:creationId xmlns:a16="http://schemas.microsoft.com/office/drawing/2014/main" id="{1B1912B0-20D9-0CE3-9FE4-BBDD4624DF92}"/>
              </a:ext>
            </a:extLst>
          </p:cNvPr>
          <p:cNvSpPr>
            <a:spLocks noGrp="1"/>
          </p:cNvSpPr>
          <p:nvPr>
            <p:ph idx="1"/>
          </p:nvPr>
        </p:nvSpPr>
        <p:spPr>
          <a:xfrm>
            <a:off x="1876926" y="1427747"/>
            <a:ext cx="10042358" cy="5100354"/>
          </a:xfrm>
        </p:spPr>
        <p:txBody>
          <a:bodyPr vert="horz" lIns="91440" tIns="45720" rIns="91440" bIns="45720" rtlCol="0" anchor="t">
            <a:normAutofit/>
          </a:bodyPr>
          <a:lstStyle/>
          <a:p>
            <a:pPr marL="0" indent="0">
              <a:buNone/>
            </a:pPr>
            <a:endParaRPr lang="en-US">
              <a:solidFill>
                <a:srgbClr val="000000"/>
              </a:solidFill>
            </a:endParaRPr>
          </a:p>
          <a:p>
            <a:r>
              <a:rPr lang="en-US">
                <a:solidFill>
                  <a:schemeClr val="tx1"/>
                </a:solidFill>
                <a:ea typeface="+mn-lt"/>
                <a:cs typeface="+mn-lt"/>
              </a:rPr>
              <a:t>We have achieved district alignment in course numbers (SPAN, ENVS, ANTH) and implemented a new policy to allow students to take courses in their major at any of the three district colleges.</a:t>
            </a:r>
            <a:endParaRPr lang="en-US">
              <a:solidFill>
                <a:schemeClr val="tx1"/>
              </a:solidFill>
            </a:endParaRPr>
          </a:p>
          <a:p>
            <a:r>
              <a:rPr lang="en-US">
                <a:solidFill>
                  <a:schemeClr val="tx1"/>
                </a:solidFill>
                <a:ea typeface="+mn-lt"/>
                <a:cs typeface="+mn-lt"/>
              </a:rPr>
              <a:t>We have formulated a district workgroup to collaborate on the implementation of ABs 928 (Cal-GETC single transfer path) and 1111 (Common Course Numbering).</a:t>
            </a:r>
            <a:endParaRPr lang="en-US" sz="2800">
              <a:solidFill>
                <a:schemeClr val="tx1"/>
              </a:solidFill>
            </a:endParaRPr>
          </a:p>
          <a:p>
            <a:r>
              <a:rPr lang="en-US">
                <a:solidFill>
                  <a:schemeClr val="tx1"/>
                </a:solidFill>
                <a:ea typeface="+mn-lt"/>
                <a:cs typeface="+mn-lt"/>
              </a:rPr>
              <a:t>We updated the use of Defense Language Proficiency Exam (DLPE) scores as follows [in red]:  "</a:t>
            </a:r>
            <a:r>
              <a:rPr lang="en-US">
                <a:solidFill>
                  <a:srgbClr val="333333"/>
                </a:solidFill>
                <a:ea typeface="+mn-lt"/>
                <a:cs typeface="+mn-lt"/>
              </a:rPr>
              <a:t>San Mateo </a:t>
            </a:r>
            <a:r>
              <a:rPr lang="en-US">
                <a:solidFill>
                  <a:srgbClr val="FF0000"/>
                </a:solidFill>
                <a:ea typeface="+mn-lt"/>
                <a:cs typeface="+mn-lt"/>
              </a:rPr>
              <a:t>County </a:t>
            </a:r>
            <a:r>
              <a:rPr lang="en-US">
                <a:solidFill>
                  <a:srgbClr val="333333"/>
                </a:solidFill>
                <a:ea typeface="+mn-lt"/>
                <a:cs typeface="+mn-lt"/>
              </a:rPr>
              <a:t>Community College District may award three units (semester) in </a:t>
            </a:r>
            <a:r>
              <a:rPr lang="en-US">
                <a:solidFill>
                  <a:schemeClr val="tx1"/>
                </a:solidFill>
                <a:ea typeface="+mn-lt"/>
                <a:cs typeface="+mn-lt"/>
              </a:rPr>
              <a:t>CSU GE Breadth Area C2 (Humanities)</a:t>
            </a:r>
            <a:r>
              <a:rPr lang="en-US">
                <a:solidFill>
                  <a:srgbClr val="333333"/>
                </a:solidFill>
                <a:ea typeface="+mn-lt"/>
                <a:cs typeface="+mn-lt"/>
              </a:rPr>
              <a:t>; </a:t>
            </a:r>
            <a:r>
              <a:rPr lang="en-US">
                <a:solidFill>
                  <a:srgbClr val="FF0000"/>
                </a:solidFill>
                <a:ea typeface="+mn-lt"/>
                <a:cs typeface="+mn-lt"/>
              </a:rPr>
              <a:t>or 3 units for the associate degree general education Area C2 (Humanities) at Skyline College and Cañada College, or Area E5C (Humanities) at College of San Mateo; </a:t>
            </a:r>
            <a:r>
              <a:rPr lang="en-US">
                <a:solidFill>
                  <a:srgbClr val="333333"/>
                </a:solidFill>
                <a:ea typeface="+mn-lt"/>
                <a:cs typeface="+mn-lt"/>
              </a:rPr>
              <a:t>utilizing credit recommendations from the </a:t>
            </a:r>
            <a:r>
              <a:rPr lang="en-US" u="sng">
                <a:solidFill>
                  <a:srgbClr val="0563C1"/>
                </a:solidFill>
                <a:ea typeface="+mn-lt"/>
                <a:cs typeface="+mn-lt"/>
              </a:rPr>
              <a:t>American Council on Education (ACE)." </a:t>
            </a:r>
            <a:endParaRPr lang="en-US">
              <a:solidFill>
                <a:schemeClr val="tx1"/>
              </a:solidFill>
              <a:ea typeface="+mn-lt"/>
              <a:cs typeface="+mn-lt"/>
            </a:endParaRPr>
          </a:p>
          <a:p>
            <a:r>
              <a:rPr lang="en-US">
                <a:solidFill>
                  <a:schemeClr val="tx1"/>
                </a:solidFill>
                <a:ea typeface="+mn-lt"/>
                <a:cs typeface="+mn-lt"/>
              </a:rPr>
              <a:t>We are creating a single transfer GE pattern, in accordance with AB 928</a:t>
            </a:r>
            <a:endParaRPr lang="en-US">
              <a:solidFill>
                <a:schemeClr val="tx1"/>
              </a:solidFill>
            </a:endParaRPr>
          </a:p>
          <a:p>
            <a:pPr marL="0" indent="0">
              <a:buNone/>
            </a:pPr>
            <a:endParaRPr lang="en-US" sz="2800"/>
          </a:p>
        </p:txBody>
      </p:sp>
      <p:sp>
        <p:nvSpPr>
          <p:cNvPr id="4" name="Slide Number Placeholder 3">
            <a:extLst>
              <a:ext uri="{FF2B5EF4-FFF2-40B4-BE49-F238E27FC236}">
                <a16:creationId xmlns:a16="http://schemas.microsoft.com/office/drawing/2014/main" id="{1AE74BEA-D1EC-AB55-6C66-95C62AB4337E}"/>
              </a:ext>
            </a:extLst>
          </p:cNvPr>
          <p:cNvSpPr>
            <a:spLocks noGrp="1"/>
          </p:cNvSpPr>
          <p:nvPr>
            <p:ph type="sldNum" sz="quarter" idx="12"/>
          </p:nvPr>
        </p:nvSpPr>
        <p:spPr/>
        <p:txBody>
          <a:bodyPr/>
          <a:lstStyle/>
          <a:p>
            <a:fld id="{6D22F896-40B5-4ADD-8801-0D06FADFA095}" type="slidenum">
              <a:rPr lang="en-US" smtClean="0"/>
              <a:t>106</a:t>
            </a:fld>
            <a:endParaRPr lang="en-US"/>
          </a:p>
        </p:txBody>
      </p:sp>
    </p:spTree>
    <p:extLst>
      <p:ext uri="{BB962C8B-B14F-4D97-AF65-F5344CB8AC3E}">
        <p14:creationId xmlns:p14="http://schemas.microsoft.com/office/powerpoint/2010/main" val="20663990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EA0A-7CAF-EE45-EADB-9DD3230913A5}"/>
              </a:ext>
            </a:extLst>
          </p:cNvPr>
          <p:cNvSpPr>
            <a:spLocks noGrp="1"/>
          </p:cNvSpPr>
          <p:nvPr>
            <p:ph type="title"/>
          </p:nvPr>
        </p:nvSpPr>
        <p:spPr>
          <a:xfrm>
            <a:off x="2307114" y="147337"/>
            <a:ext cx="8911687" cy="1280890"/>
          </a:xfrm>
        </p:spPr>
        <p:txBody>
          <a:bodyPr/>
          <a:lstStyle/>
          <a:p>
            <a:r>
              <a:rPr lang="en-US"/>
              <a:t>We have learned that:</a:t>
            </a:r>
          </a:p>
        </p:txBody>
      </p:sp>
      <p:sp>
        <p:nvSpPr>
          <p:cNvPr id="3" name="Content Placeholder 2">
            <a:extLst>
              <a:ext uri="{FF2B5EF4-FFF2-40B4-BE49-F238E27FC236}">
                <a16:creationId xmlns:a16="http://schemas.microsoft.com/office/drawing/2014/main" id="{AAA307FC-2E5D-CD40-F6C3-B081690DE823}"/>
              </a:ext>
            </a:extLst>
          </p:cNvPr>
          <p:cNvSpPr>
            <a:spLocks noGrp="1"/>
          </p:cNvSpPr>
          <p:nvPr>
            <p:ph idx="1"/>
          </p:nvPr>
        </p:nvSpPr>
        <p:spPr>
          <a:xfrm>
            <a:off x="2021305" y="1331495"/>
            <a:ext cx="9483307" cy="4579727"/>
          </a:xfrm>
        </p:spPr>
        <p:txBody>
          <a:bodyPr vert="horz" lIns="91440" tIns="45720" rIns="91440" bIns="45720" rtlCol="0" anchor="t">
            <a:normAutofit/>
          </a:bodyPr>
          <a:lstStyle/>
          <a:p>
            <a:pPr marL="0" indent="0">
              <a:buNone/>
            </a:pPr>
            <a:endParaRPr lang="en-US" sz="2000">
              <a:solidFill>
                <a:srgbClr val="000000"/>
              </a:solidFill>
            </a:endParaRPr>
          </a:p>
          <a:p>
            <a:r>
              <a:rPr lang="en-US" sz="2000">
                <a:solidFill>
                  <a:srgbClr val="000000"/>
                </a:solidFill>
                <a:ea typeface="+mn-lt"/>
                <a:cs typeface="+mn-lt"/>
              </a:rPr>
              <a:t>Now:  the articulation officer and chair need to explain these changes to faculty, as they will affect course offerings and CORs</a:t>
            </a:r>
            <a:endParaRPr lang="en-US" sz="3200"/>
          </a:p>
          <a:p>
            <a:r>
              <a:rPr lang="en-US" sz="2000">
                <a:solidFill>
                  <a:srgbClr val="000000"/>
                </a:solidFill>
                <a:ea typeface="+mn-lt"/>
                <a:cs typeface="+mn-lt"/>
              </a:rPr>
              <a:t>Soon:  we will need substantial clerical assistance to update all of our courses to the common course numbers, descriptions, and other elements required by AB 1111 (beginning SP 24; likely full implementation by F 27)</a:t>
            </a:r>
            <a:endParaRPr lang="en-US" sz="3200"/>
          </a:p>
          <a:p>
            <a:r>
              <a:rPr lang="en-US" sz="2000">
                <a:solidFill>
                  <a:srgbClr val="000000"/>
                </a:solidFill>
                <a:ea typeface="+mn-lt"/>
                <a:cs typeface="+mn-lt"/>
              </a:rPr>
              <a:t>Soon:  Cañada will need to revisit our local associate degrees to determine what is now required by Title 5 and the Chancellor's office and whether or not we want our local degrees to emulate the Cal-GETC transfer path</a:t>
            </a:r>
            <a:endParaRPr lang="en-US" sz="3200"/>
          </a:p>
          <a:p>
            <a:endParaRPr lang="en-US" sz="3200"/>
          </a:p>
        </p:txBody>
      </p:sp>
      <p:sp>
        <p:nvSpPr>
          <p:cNvPr id="4" name="Slide Number Placeholder 3">
            <a:extLst>
              <a:ext uri="{FF2B5EF4-FFF2-40B4-BE49-F238E27FC236}">
                <a16:creationId xmlns:a16="http://schemas.microsoft.com/office/drawing/2014/main" id="{9D27D151-41F5-6769-0A87-2D5BBE346EE0}"/>
              </a:ext>
            </a:extLst>
          </p:cNvPr>
          <p:cNvSpPr>
            <a:spLocks noGrp="1"/>
          </p:cNvSpPr>
          <p:nvPr>
            <p:ph type="sldNum" sz="quarter" idx="12"/>
          </p:nvPr>
        </p:nvSpPr>
        <p:spPr/>
        <p:txBody>
          <a:bodyPr/>
          <a:lstStyle/>
          <a:p>
            <a:fld id="{6D22F896-40B5-4ADD-8801-0D06FADFA095}" type="slidenum">
              <a:rPr lang="en-US" smtClean="0"/>
              <a:t>107</a:t>
            </a:fld>
            <a:endParaRPr lang="en-US"/>
          </a:p>
        </p:txBody>
      </p:sp>
    </p:spTree>
    <p:extLst>
      <p:ext uri="{BB962C8B-B14F-4D97-AF65-F5344CB8AC3E}">
        <p14:creationId xmlns:p14="http://schemas.microsoft.com/office/powerpoint/2010/main" val="18842407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430171" y="0"/>
            <a:ext cx="10489113" cy="1280890"/>
          </a:xfrm>
        </p:spPr>
        <p:txBody>
          <a:bodyPr/>
          <a:lstStyle/>
          <a:p>
            <a:r>
              <a:rPr lang="en-US"/>
              <a:t>Curriculum Committee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556084" y="1280890"/>
            <a:ext cx="10635916" cy="5577110"/>
          </a:xfrm>
        </p:spPr>
        <p:txBody>
          <a:bodyPr>
            <a:normAutofit fontScale="47500" lnSpcReduction="20000"/>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Curriculum Committee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Curriculum Committee plays a pivotal role in supporting transfer by meticulously reviewing and guiding the development of new and revised course curricula. This involves assessing each course's potential approval for UC transfer or alignment with General Education (GE) areas, ensuring they meet transferability requirements. They also evaluate whether changes in prerequisites or course structures align with the California Community Colleges Intersegmental Committee of Academic Senates (ICAS) descriptors. The committee also strives for district-wide alignment in courses and degrees, promoting consistency in education delivery across the district's colleges.</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Their efforts extend to adapting to major statewide changes, such as the impending implementation of the </a:t>
            </a:r>
            <a:r>
              <a:rPr lang="en-US" sz="1800" err="1">
                <a:effectLst/>
                <a:latin typeface="Calibri" panose="020F0502020204030204" pitchFamily="34" charset="0"/>
                <a:ea typeface="Calibri" panose="020F0502020204030204" pitchFamily="34" charset="0"/>
                <a:cs typeface="Times New Roman" panose="02020603050405020304" pitchFamily="18" charset="0"/>
              </a:rPr>
              <a:t>CalGetai</a:t>
            </a:r>
            <a:r>
              <a:rPr lang="en-US" sz="1800">
                <a:effectLst/>
                <a:latin typeface="Calibri" panose="020F0502020204030204" pitchFamily="34" charset="0"/>
                <a:ea typeface="Calibri" panose="020F0502020204030204" pitchFamily="34" charset="0"/>
                <a:cs typeface="Times New Roman" panose="02020603050405020304" pitchFamily="18" charset="0"/>
              </a:rPr>
              <a:t> GE pattern, aimed at streamlining transfer requirements across the state. The Curriculum Committee has been proactively preparing for the full implementation of </a:t>
            </a:r>
            <a:r>
              <a:rPr lang="en-US" sz="1800" err="1">
                <a:effectLst/>
                <a:latin typeface="Calibri" panose="020F0502020204030204" pitchFamily="34" charset="0"/>
                <a:ea typeface="Calibri" panose="020F0502020204030204" pitchFamily="34" charset="0"/>
                <a:cs typeface="Times New Roman" panose="02020603050405020304" pitchFamily="18" charset="0"/>
              </a:rPr>
              <a:t>CalGetai</a:t>
            </a:r>
            <a:r>
              <a:rPr lang="en-US" sz="1800">
                <a:effectLst/>
                <a:latin typeface="Calibri" panose="020F0502020204030204" pitchFamily="34" charset="0"/>
                <a:ea typeface="Calibri" panose="020F0502020204030204" pitchFamily="34" charset="0"/>
                <a:cs typeface="Times New Roman" panose="02020603050405020304" pitchFamily="18" charset="0"/>
              </a:rPr>
              <a:t>, ensuring that students have a clear, unified path to follow when transferring. They also focus on the AB 1111 common course numbering initiative, which seeks to standardize course numbers and essential content elements across California community colleges. This ensures that the content and numbering of courses are consistent, simplifying transfer for students.</a:t>
            </a: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Curriculum Committee's dedication has yielded several positive outcomes. One notable achievement is the alignment of course numbering and unit counts across the district, making it easier for students to understand and navigate course offerings. This harmonization ensures that students receive consistent information and opportunities, regardless of the college they attend within the district. Additionally, students can benefit from the application of units earned across the district toward their degrees, a change approved by the committee and set to be implemented in the next catalog. Furthermore, their efforts support expanding credit options for prior learning, including military experience, exams, and work experience.</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committee's involvement in the implementation of the single transfer GE pattern (</a:t>
            </a:r>
            <a:r>
              <a:rPr lang="en-US" sz="1800" err="1">
                <a:effectLst/>
                <a:latin typeface="Calibri" panose="020F0502020204030204" pitchFamily="34" charset="0"/>
                <a:ea typeface="Calibri" panose="020F0502020204030204" pitchFamily="34" charset="0"/>
                <a:cs typeface="Times New Roman" panose="02020603050405020304" pitchFamily="18" charset="0"/>
              </a:rPr>
              <a:t>CalGetai</a:t>
            </a:r>
            <a:r>
              <a:rPr lang="en-US" sz="1800">
                <a:effectLst/>
                <a:latin typeface="Calibri" panose="020F0502020204030204" pitchFamily="34" charset="0"/>
                <a:ea typeface="Calibri" panose="020F0502020204030204" pitchFamily="34" charset="0"/>
                <a:cs typeface="Times New Roman" panose="02020603050405020304" pitchFamily="18" charset="0"/>
              </a:rPr>
              <a:t>) and the common course numbering (AB 1111) reflects their commitment to making curriculum more accessible and transfer-friendly for students. By actively shaping the course offerings and requirements, the Curriculum Committee contributes to an environment that fosters efficient and effective transfer pathways.</a:t>
            </a: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Through their extensive involvement in these significant changes, the Curriculum Committee has learned that there is a critical need for clear and comprehensive communication to explain the upcoming modifications to the college community. As many changes are forthcoming from the State, including </a:t>
            </a:r>
            <a:r>
              <a:rPr lang="en-US" sz="1800" err="1">
                <a:effectLst/>
                <a:latin typeface="Calibri" panose="020F0502020204030204" pitchFamily="34" charset="0"/>
                <a:ea typeface="Calibri" panose="020F0502020204030204" pitchFamily="34" charset="0"/>
                <a:cs typeface="Times New Roman" panose="02020603050405020304" pitchFamily="18" charset="0"/>
              </a:rPr>
              <a:t>CalGetai</a:t>
            </a:r>
            <a:r>
              <a:rPr lang="en-US" sz="1800">
                <a:effectLst/>
                <a:latin typeface="Calibri" panose="020F0502020204030204" pitchFamily="34" charset="0"/>
                <a:ea typeface="Calibri" panose="020F0502020204030204" pitchFamily="34" charset="0"/>
                <a:cs typeface="Times New Roman" panose="02020603050405020304" pitchFamily="18" charset="0"/>
              </a:rPr>
              <a:t> and common course numbering, ensuring that faculty, staff, and students understand these changes and can adapt to them is paramount. Additionally, the implementation of these changes will require a substantial clerical effort to update every single course, highlighting the importance of adequate administrative support.</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committee has recognized that local associate degree programs will need to be revisited to align with the evolving transfer landscape. Traditionally aligned with CSU requirements, these local degrees may need to adapt to accommodate the new </a:t>
            </a:r>
            <a:r>
              <a:rPr lang="en-US" sz="1800" err="1">
                <a:effectLst/>
                <a:latin typeface="Calibri" panose="020F0502020204030204" pitchFamily="34" charset="0"/>
                <a:ea typeface="Calibri" panose="020F0502020204030204" pitchFamily="34" charset="0"/>
                <a:cs typeface="Times New Roman" panose="02020603050405020304" pitchFamily="18" charset="0"/>
              </a:rPr>
              <a:t>CalGetai</a:t>
            </a:r>
            <a:r>
              <a:rPr lang="en-US" sz="1800">
                <a:effectLst/>
                <a:latin typeface="Calibri" panose="020F0502020204030204" pitchFamily="34" charset="0"/>
                <a:ea typeface="Calibri" panose="020F0502020204030204" pitchFamily="34" charset="0"/>
                <a:cs typeface="Times New Roman" panose="02020603050405020304" pitchFamily="18" charset="0"/>
              </a:rPr>
              <a:t> path. It's essential to consider how these degrees can remain relevant and valuable for students seeking a transfer education.</a:t>
            </a: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To further enhance their transfer services, the Curriculum Committee anticipates the need for clerical assistance to efficiently manage the considerable administrative workload required for updating every course in response to the impending changes. Coordinating and communicating these updates to the college community is a crucial part of their strategy to ensure a smooth transition. This also involves clarifying how changes will impact faculty and students and creating a support system for adaptation.</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Furthermore, there is a pressing need for local associate degree programs to be revisited and potentially restructured to align with the changing transfer requirements and patterns. This effort will require collaboration between faculty, administrators, and counselors to develop degree programs that benefit students seeking to transfer to various institutions. Coordination across departments and campuses will be key in successfully navigating these changes and making transfer services more efficient and effective.</a:t>
            </a:r>
          </a:p>
          <a:p>
            <a:endParaRPr lang="en-US"/>
          </a:p>
        </p:txBody>
      </p:sp>
      <p:sp>
        <p:nvSpPr>
          <p:cNvPr id="2" name="Slide Number Placeholder 1">
            <a:extLst>
              <a:ext uri="{FF2B5EF4-FFF2-40B4-BE49-F238E27FC236}">
                <a16:creationId xmlns:a16="http://schemas.microsoft.com/office/drawing/2014/main" id="{511D2A02-6C1A-E83E-BAFF-5E1C278EF29B}"/>
              </a:ext>
            </a:extLst>
          </p:cNvPr>
          <p:cNvSpPr>
            <a:spLocks noGrp="1"/>
          </p:cNvSpPr>
          <p:nvPr>
            <p:ph type="sldNum" sz="quarter" idx="12"/>
          </p:nvPr>
        </p:nvSpPr>
        <p:spPr/>
        <p:txBody>
          <a:bodyPr/>
          <a:lstStyle/>
          <a:p>
            <a:fld id="{6D22F896-40B5-4ADD-8801-0D06FADFA095}" type="slidenum">
              <a:rPr lang="en-US" smtClean="0"/>
              <a:t>108</a:t>
            </a:fld>
            <a:endParaRPr lang="en-US"/>
          </a:p>
        </p:txBody>
      </p:sp>
    </p:spTree>
    <p:extLst>
      <p:ext uri="{BB962C8B-B14F-4D97-AF65-F5344CB8AC3E}">
        <p14:creationId xmlns:p14="http://schemas.microsoft.com/office/powerpoint/2010/main" val="26464303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2E5D-9441-C3B0-E97C-0B9633CA1482}"/>
              </a:ext>
            </a:extLst>
          </p:cNvPr>
          <p:cNvSpPr>
            <a:spLocks noGrp="1"/>
          </p:cNvSpPr>
          <p:nvPr>
            <p:ph type="title"/>
          </p:nvPr>
        </p:nvSpPr>
        <p:spPr/>
        <p:txBody>
          <a:bodyPr/>
          <a:lstStyle/>
          <a:p>
            <a:r>
              <a:rPr lang="en-US"/>
              <a:t>Closing</a:t>
            </a:r>
          </a:p>
        </p:txBody>
      </p:sp>
      <p:sp>
        <p:nvSpPr>
          <p:cNvPr id="3" name="Content Placeholder 2">
            <a:extLst>
              <a:ext uri="{FF2B5EF4-FFF2-40B4-BE49-F238E27FC236}">
                <a16:creationId xmlns:a16="http://schemas.microsoft.com/office/drawing/2014/main" id="{6D20C99B-950E-2C39-1178-B6D0282708A9}"/>
              </a:ext>
            </a:extLst>
          </p:cNvPr>
          <p:cNvSpPr>
            <a:spLocks noGrp="1"/>
          </p:cNvSpPr>
          <p:nvPr>
            <p:ph idx="1"/>
          </p:nvPr>
        </p:nvSpPr>
        <p:spPr/>
        <p:txBody>
          <a:bodyPr>
            <a:normAutofit/>
          </a:bodyPr>
          <a:lstStyle/>
          <a:p>
            <a:r>
              <a:rPr lang="en-US" sz="2400">
                <a:effectLst/>
                <a:latin typeface="Calibri" panose="020F0502020204030204" pitchFamily="34" charset="0"/>
                <a:ea typeface="Calibri" panose="020F0502020204030204" pitchFamily="34" charset="0"/>
                <a:cs typeface="Times New Roman" panose="02020603050405020304" pitchFamily="18" charset="0"/>
              </a:rPr>
              <a:t>In the meeting's closing remarks, it was emphasized that the group should focus on generating ideas and recommendations within a manageable scope, as there isn't enough time and resources to address all issues. The next meeting, scheduled for November 17th, will focus on consolidating the feedback received on the numerous slides presented in this meeting. The goal is to create draft recommendations, which will be discussed, refined, and potentially sent to the PBC (Planning and Budgeting Council) for guidance. </a:t>
            </a:r>
          </a:p>
          <a:p>
            <a:endParaRPr lang="en-US" sz="2400"/>
          </a:p>
        </p:txBody>
      </p:sp>
      <p:sp>
        <p:nvSpPr>
          <p:cNvPr id="4" name="Slide Number Placeholder 3">
            <a:extLst>
              <a:ext uri="{FF2B5EF4-FFF2-40B4-BE49-F238E27FC236}">
                <a16:creationId xmlns:a16="http://schemas.microsoft.com/office/drawing/2014/main" id="{C5AAA227-2696-738B-AB14-69E7EAFC647D}"/>
              </a:ext>
            </a:extLst>
          </p:cNvPr>
          <p:cNvSpPr>
            <a:spLocks noGrp="1"/>
          </p:cNvSpPr>
          <p:nvPr>
            <p:ph type="sldNum" sz="quarter" idx="12"/>
          </p:nvPr>
        </p:nvSpPr>
        <p:spPr/>
        <p:txBody>
          <a:bodyPr/>
          <a:lstStyle/>
          <a:p>
            <a:fld id="{6D22F896-40B5-4ADD-8801-0D06FADFA095}" type="slidenum">
              <a:rPr lang="en-US" smtClean="0"/>
              <a:t>109</a:t>
            </a:fld>
            <a:endParaRPr lang="en-US"/>
          </a:p>
        </p:txBody>
      </p:sp>
    </p:spTree>
    <p:extLst>
      <p:ext uri="{BB962C8B-B14F-4D97-AF65-F5344CB8AC3E}">
        <p14:creationId xmlns:p14="http://schemas.microsoft.com/office/powerpoint/2010/main" val="170244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2FE4-E5D7-4386-8CFF-3D354DDAE828}"/>
              </a:ext>
            </a:extLst>
          </p:cNvPr>
          <p:cNvSpPr>
            <a:spLocks noGrp="1"/>
          </p:cNvSpPr>
          <p:nvPr>
            <p:ph type="title"/>
          </p:nvPr>
        </p:nvSpPr>
        <p:spPr>
          <a:xfrm>
            <a:off x="1896492" y="224546"/>
            <a:ext cx="8911687" cy="745798"/>
          </a:xfrm>
        </p:spPr>
        <p:txBody>
          <a:bodyPr/>
          <a:lstStyle/>
          <a:p>
            <a:r>
              <a:rPr lang="en-US" sz="3600">
                <a:effectLst/>
                <a:ea typeface="Calibri" panose="020F0502020204030204" pitchFamily="34" charset="0"/>
                <a:cs typeface="Calibri" panose="020F0502020204030204" pitchFamily="34" charset="0"/>
              </a:rPr>
              <a:t>To Accomplish this, We will:</a:t>
            </a:r>
            <a:endParaRPr lang="en-US"/>
          </a:p>
        </p:txBody>
      </p:sp>
      <p:sp>
        <p:nvSpPr>
          <p:cNvPr id="3" name="Content Placeholder 2">
            <a:extLst>
              <a:ext uri="{FF2B5EF4-FFF2-40B4-BE49-F238E27FC236}">
                <a16:creationId xmlns:a16="http://schemas.microsoft.com/office/drawing/2014/main" id="{CEFE98BE-3F34-4E64-A6E8-C6695C297D79}"/>
              </a:ext>
            </a:extLst>
          </p:cNvPr>
          <p:cNvSpPr>
            <a:spLocks noGrp="1"/>
          </p:cNvSpPr>
          <p:nvPr>
            <p:ph idx="1"/>
          </p:nvPr>
        </p:nvSpPr>
        <p:spPr>
          <a:xfrm>
            <a:off x="2033337" y="1152907"/>
            <a:ext cx="10010273" cy="5548681"/>
          </a:xfrm>
        </p:spPr>
        <p:txBody>
          <a:bodyPr>
            <a:normAutofit lnSpcReduction="10000"/>
          </a:bodyPr>
          <a:lstStyle/>
          <a:p>
            <a:pPr marL="0" marR="0" indent="0">
              <a:lnSpc>
                <a:spcPct val="107000"/>
              </a:lnSpc>
              <a:spcBef>
                <a:spcPts val="0"/>
              </a:spcBef>
              <a:spcAft>
                <a:spcPts val="0"/>
              </a:spcAft>
              <a:buNone/>
            </a:pPr>
            <a:r>
              <a:rPr lang="en-US" sz="2400" b="1">
                <a:effectLst/>
                <a:latin typeface="Calibri" panose="020F0502020204030204" pitchFamily="34" charset="0"/>
                <a:ea typeface="Calibri" panose="020F0502020204030204" pitchFamily="34" charset="0"/>
                <a:cs typeface="Times New Roman" panose="02020603050405020304" pitchFamily="18" charset="0"/>
              </a:rPr>
              <a:t>3. Experiment with Course Time Frames: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Font typeface="Symbol" panose="05050102010706020507" pitchFamily="18" charset="2"/>
              <a:buChar char=""/>
            </a:pPr>
            <a:r>
              <a:rPr lang="en-US" sz="2400">
                <a:effectLst/>
                <a:latin typeface="Calibri" panose="020F0502020204030204" pitchFamily="34" charset="0"/>
                <a:ea typeface="Calibri" panose="020F0502020204030204" pitchFamily="34" charset="0"/>
                <a:cs typeface="Times New Roman" panose="02020603050405020304" pitchFamily="18" charset="0"/>
              </a:rPr>
              <a:t>Continue implementing and assessing semester variations such as 8-week (“</a:t>
            </a:r>
            <a:r>
              <a:rPr lang="en-US" sz="2400" err="1">
                <a:effectLst/>
                <a:latin typeface="Calibri" panose="020F0502020204030204" pitchFamily="34" charset="0"/>
                <a:ea typeface="Calibri" panose="020F0502020204030204" pitchFamily="34" charset="0"/>
                <a:cs typeface="Times New Roman" panose="02020603050405020304" pitchFamily="18" charset="0"/>
              </a:rPr>
              <a:t>minimester</a:t>
            </a:r>
            <a:r>
              <a:rPr lang="en-US" sz="2400">
                <a:effectLst/>
                <a:latin typeface="Calibri" panose="020F0502020204030204" pitchFamily="34" charset="0"/>
                <a:ea typeface="Calibri" panose="020F0502020204030204" pitchFamily="34" charset="0"/>
                <a:cs typeface="Times New Roman" panose="02020603050405020304" pitchFamily="18" charset="0"/>
              </a:rPr>
              <a:t>”) or 12-week models</a:t>
            </a:r>
          </a:p>
          <a:p>
            <a:pPr marL="342900" marR="0" lvl="0" indent="-342900">
              <a:lnSpc>
                <a:spcPct val="107000"/>
              </a:lnSpc>
              <a:spcBef>
                <a:spcPts val="0"/>
              </a:spcBef>
              <a:spcAft>
                <a:spcPts val="800"/>
              </a:spcAft>
              <a:buFont typeface="Symbol" panose="05050102010706020507" pitchFamily="18" charset="2"/>
              <a:buChar char=""/>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400" b="1">
                <a:effectLst/>
                <a:latin typeface="Calibri" panose="020F0502020204030204" pitchFamily="34" charset="0"/>
                <a:ea typeface="Calibri" panose="020F0502020204030204" pitchFamily="34" charset="0"/>
                <a:cs typeface="Times New Roman" panose="02020603050405020304" pitchFamily="18" charset="0"/>
              </a:rPr>
              <a:t>4. Support Transcript Evaluation Services: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800"/>
              </a:spcAft>
              <a:buFont typeface="Symbol" panose="05050102010706020507" pitchFamily="18" charset="2"/>
              <a:buChar char=""/>
            </a:pPr>
            <a:r>
              <a:rPr lang="en-US" sz="2400">
                <a:effectLst/>
                <a:latin typeface="Calibri" panose="020F0502020204030204" pitchFamily="34" charset="0"/>
                <a:ea typeface="Calibri" panose="020F0502020204030204" pitchFamily="34" charset="0"/>
                <a:cs typeface="Times New Roman" panose="02020603050405020304" pitchFamily="18" charset="0"/>
              </a:rPr>
              <a:t>Advocate for resources to augment transcript evaluation service (TES), such as additional personnel and technological resources</a:t>
            </a:r>
          </a:p>
          <a:p>
            <a:pPr marL="0" marR="0" indent="0">
              <a:lnSpc>
                <a:spcPct val="107000"/>
              </a:lnSpc>
              <a:spcBef>
                <a:spcPts val="0"/>
              </a:spcBef>
              <a:spcAft>
                <a:spcPts val="800"/>
              </a:spcAft>
              <a:buNone/>
            </a:pP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a:effectLst/>
                <a:latin typeface="Calibri" panose="020F0502020204030204" pitchFamily="34" charset="0"/>
                <a:ea typeface="Calibri" panose="020F0502020204030204" pitchFamily="34" charset="0"/>
                <a:cs typeface="Times New Roman" panose="02020603050405020304" pitchFamily="18" charset="0"/>
              </a:rPr>
              <a:t>Overall Theme: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a:effectLst/>
                <a:latin typeface="Calibri" panose="020F0502020204030204" pitchFamily="34" charset="0"/>
                <a:ea typeface="Calibri" panose="020F0502020204030204" pitchFamily="34" charset="0"/>
                <a:cs typeface="Times New Roman" panose="02020603050405020304" pitchFamily="18" charset="0"/>
              </a:rPr>
              <a:t>The recommendations aim to address various aspects of the transfer process including collaboration, data utilization, course structure, and support for essential services like transcript evaluation. We emphasize a holistic approach to improving the overall transfer experience for students.</a:t>
            </a:r>
          </a:p>
          <a:p>
            <a:endParaRPr lang="en-US" sz="2400"/>
          </a:p>
        </p:txBody>
      </p:sp>
      <p:sp>
        <p:nvSpPr>
          <p:cNvPr id="4" name="Slide Number Placeholder 3">
            <a:extLst>
              <a:ext uri="{FF2B5EF4-FFF2-40B4-BE49-F238E27FC236}">
                <a16:creationId xmlns:a16="http://schemas.microsoft.com/office/drawing/2014/main" id="{5E498FA2-26BA-4310-BD41-A5FBC77B435E}"/>
              </a:ext>
            </a:extLst>
          </p:cNvPr>
          <p:cNvSpPr>
            <a:spLocks noGrp="1"/>
          </p:cNvSpPr>
          <p:nvPr>
            <p:ph type="sldNum" sz="quarter" idx="12"/>
          </p:nvPr>
        </p:nvSpPr>
        <p:spPr/>
        <p:txBody>
          <a:bodyPr/>
          <a:lstStyle/>
          <a:p>
            <a:fld id="{6D22F896-40B5-4ADD-8801-0D06FADFA095}" type="slidenum">
              <a:rPr lang="en-US" smtClean="0"/>
              <a:t>11</a:t>
            </a:fld>
            <a:endParaRPr lang="en-US"/>
          </a:p>
        </p:txBody>
      </p:sp>
    </p:spTree>
    <p:extLst>
      <p:ext uri="{BB962C8B-B14F-4D97-AF65-F5344CB8AC3E}">
        <p14:creationId xmlns:p14="http://schemas.microsoft.com/office/powerpoint/2010/main" val="3460457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843391" y="624110"/>
            <a:ext cx="9383408" cy="1280890"/>
          </a:xfrm>
        </p:spPr>
        <p:txBody>
          <a:bodyPr>
            <a:normAutofit/>
          </a:bodyPr>
          <a:lstStyle/>
          <a:p>
            <a:pPr>
              <a:spcBef>
                <a:spcPts val="0"/>
              </a:spcBef>
            </a:pPr>
            <a:r>
              <a:rPr lang="en-US" b="1">
                <a:solidFill>
                  <a:srgbClr val="FFFFFF"/>
                </a:solidFill>
                <a:latin typeface="Calibri"/>
                <a:ea typeface="Calibri"/>
                <a:cs typeface="Calibri"/>
              </a:rPr>
              <a:t>Meeting 3: November 17, 2023</a:t>
            </a:r>
            <a:endParaRPr lang="en-US">
              <a:solidFill>
                <a:srgbClr val="FFFFFF"/>
              </a:solidFill>
            </a:endParaRPr>
          </a:p>
        </p:txBody>
      </p:sp>
      <p:sp>
        <p:nvSpPr>
          <p:cNvPr id="209"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435395" y="2306695"/>
            <a:ext cx="11155998" cy="4559769"/>
          </a:xfrm>
        </p:spPr>
        <p:txBody>
          <a:bodyPr vert="horz" lIns="91440" tIns="45720" rIns="91440" bIns="45720" rtlCol="0" anchor="t">
            <a:normAutofit/>
          </a:bodyPr>
          <a:lstStyle/>
          <a:p>
            <a:pPr marL="514350" indent="-514350">
              <a:lnSpc>
                <a:spcPct val="90000"/>
              </a:lnSpc>
              <a:spcBef>
                <a:spcPts val="0"/>
              </a:spcBef>
              <a:buFont typeface="+mj-lt"/>
              <a:buAutoNum type="arabicPeriod"/>
            </a:pPr>
            <a:r>
              <a:rPr lang="en-US" sz="3200">
                <a:latin typeface="Calibri"/>
                <a:ea typeface="Calibri"/>
                <a:cs typeface="Calibri"/>
              </a:rPr>
              <a:t>Introduction </a:t>
            </a:r>
            <a:r>
              <a:rPr lang="en-US" sz="2000">
                <a:latin typeface="Calibri"/>
                <a:ea typeface="Calibri"/>
                <a:cs typeface="Calibri"/>
              </a:rPr>
              <a:t>2 min (slide 93)</a:t>
            </a:r>
          </a:p>
          <a:p>
            <a:pPr marL="514350" indent="-514350">
              <a:lnSpc>
                <a:spcPct val="90000"/>
              </a:lnSpc>
              <a:spcBef>
                <a:spcPts val="0"/>
              </a:spcBef>
              <a:buFont typeface="+mj-lt"/>
              <a:buAutoNum type="arabicPeriod"/>
            </a:pPr>
            <a:r>
              <a:rPr lang="en-US" sz="3200">
                <a:latin typeface="Calibri"/>
                <a:ea typeface="Calibri"/>
                <a:cs typeface="Calibri"/>
              </a:rPr>
              <a:t>Framing – Lezlee </a:t>
            </a:r>
            <a:r>
              <a:rPr lang="en-US" sz="2000">
                <a:latin typeface="Calibri"/>
                <a:ea typeface="Calibri"/>
                <a:cs typeface="Calibri"/>
              </a:rPr>
              <a:t>10 min</a:t>
            </a:r>
          </a:p>
          <a:p>
            <a:pPr marL="514350" indent="-514350">
              <a:lnSpc>
                <a:spcPct val="90000"/>
              </a:lnSpc>
              <a:spcBef>
                <a:spcPts val="0"/>
              </a:spcBef>
              <a:buAutoNum type="arabicPeriod"/>
            </a:pPr>
            <a:r>
              <a:rPr lang="en-US" sz="3200">
                <a:latin typeface="Calibri"/>
                <a:ea typeface="Calibri"/>
                <a:cs typeface="Calibri"/>
              </a:rPr>
              <a:t>Transfer efforts: Strengths- Anniqua </a:t>
            </a:r>
            <a:r>
              <a:rPr lang="en-US" sz="2000">
                <a:latin typeface="Calibri"/>
                <a:ea typeface="Calibri"/>
                <a:cs typeface="Calibri"/>
              </a:rPr>
              <a:t>20 min</a:t>
            </a:r>
            <a:endParaRPr lang="en-US" sz="3200">
              <a:latin typeface="Calibri"/>
              <a:ea typeface="Calibri"/>
              <a:cs typeface="Calibri"/>
            </a:endParaRPr>
          </a:p>
          <a:p>
            <a:pPr marL="514350" indent="-514350">
              <a:lnSpc>
                <a:spcPct val="90000"/>
              </a:lnSpc>
              <a:spcBef>
                <a:spcPts val="0"/>
              </a:spcBef>
              <a:buFont typeface="+mj-lt"/>
              <a:buAutoNum type="arabicPeriod"/>
            </a:pPr>
            <a:r>
              <a:rPr lang="en-US" sz="3200">
                <a:latin typeface="Calibri"/>
                <a:ea typeface="Calibri"/>
                <a:cs typeface="Calibri"/>
              </a:rPr>
              <a:t>Transfer efforts: Challenges – Anniqua  </a:t>
            </a:r>
            <a:r>
              <a:rPr lang="en-US" sz="2000">
                <a:latin typeface="Calibri"/>
                <a:ea typeface="Calibri"/>
                <a:cs typeface="Calibri"/>
              </a:rPr>
              <a:t>20 min</a:t>
            </a:r>
            <a:endParaRPr lang="en-US" sz="3200">
              <a:latin typeface="Calibri"/>
              <a:ea typeface="Calibri"/>
              <a:cs typeface="Calibri"/>
            </a:endParaRPr>
          </a:p>
          <a:p>
            <a:pPr marL="514350" indent="-514350">
              <a:lnSpc>
                <a:spcPct val="90000"/>
              </a:lnSpc>
              <a:spcBef>
                <a:spcPts val="0"/>
              </a:spcBef>
              <a:buAutoNum type="arabicPeriod"/>
            </a:pPr>
            <a:r>
              <a:rPr lang="en-US" sz="3200">
                <a:latin typeface="Calibri"/>
                <a:ea typeface="Calibri"/>
                <a:cs typeface="Calibri"/>
              </a:rPr>
              <a:t>Puente</a:t>
            </a:r>
            <a:r>
              <a:rPr lang="en-US" sz="2000">
                <a:latin typeface="Calibri"/>
                <a:ea typeface="Calibri"/>
                <a:cs typeface="Calibri"/>
              </a:rPr>
              <a:t> -</a:t>
            </a:r>
            <a:r>
              <a:rPr lang="en-US" sz="3200">
                <a:latin typeface="Calibri"/>
                <a:cs typeface="Calibri"/>
              </a:rPr>
              <a:t> Yolanda and Sandra</a:t>
            </a:r>
            <a:r>
              <a:rPr lang="en-US" sz="2000">
                <a:latin typeface="Calibri"/>
                <a:ea typeface="Calibri"/>
                <a:cs typeface="Calibri"/>
              </a:rPr>
              <a:t>(5 min presentation, 5 min Q&amp;A)</a:t>
            </a:r>
            <a:endParaRPr lang="en-US" sz="3200">
              <a:latin typeface="Calibri"/>
              <a:ea typeface="Calibri"/>
              <a:cs typeface="Calibri"/>
            </a:endParaRPr>
          </a:p>
          <a:p>
            <a:pPr marL="514350" indent="-514350">
              <a:lnSpc>
                <a:spcPct val="90000"/>
              </a:lnSpc>
              <a:spcBef>
                <a:spcPts val="0"/>
              </a:spcBef>
              <a:buAutoNum type="arabicPeriod"/>
            </a:pPr>
            <a:r>
              <a:rPr lang="en-US" sz="3200">
                <a:latin typeface="Calibri"/>
                <a:ea typeface="Calibri"/>
                <a:cs typeface="Calibri"/>
              </a:rPr>
              <a:t>Transfer efforts: Possible Recommendations- Anniqua </a:t>
            </a:r>
            <a:r>
              <a:rPr lang="en-US" sz="2000">
                <a:latin typeface="Calibri"/>
                <a:ea typeface="Calibri"/>
                <a:cs typeface="Calibri"/>
              </a:rPr>
              <a:t>60 min</a:t>
            </a:r>
            <a:endParaRPr lang="en-US" sz="3200">
              <a:latin typeface="Calibri"/>
              <a:ea typeface="Calibri"/>
              <a:cs typeface="Calibri"/>
            </a:endParaRPr>
          </a:p>
          <a:p>
            <a:pPr marL="514350" indent="-514350">
              <a:lnSpc>
                <a:spcPct val="90000"/>
              </a:lnSpc>
              <a:spcBef>
                <a:spcPts val="0"/>
              </a:spcBef>
              <a:buFont typeface="+mj-lt"/>
              <a:buAutoNum type="arabicPeriod"/>
            </a:pPr>
            <a:r>
              <a:rPr lang="en-US" sz="3200">
                <a:latin typeface="Calibri"/>
                <a:ea typeface="Calibri"/>
                <a:cs typeface="Calibri"/>
              </a:rPr>
              <a:t>Closing </a:t>
            </a:r>
            <a:r>
              <a:rPr lang="en-US" sz="2000">
                <a:latin typeface="Calibri"/>
                <a:ea typeface="Calibri"/>
                <a:cs typeface="Calibri"/>
              </a:rPr>
              <a:t>2 min</a:t>
            </a:r>
          </a:p>
        </p:txBody>
      </p:sp>
      <p:sp>
        <p:nvSpPr>
          <p:cNvPr id="5" name="Slide Number Placeholder 4">
            <a:extLst>
              <a:ext uri="{FF2B5EF4-FFF2-40B4-BE49-F238E27FC236}">
                <a16:creationId xmlns:a16="http://schemas.microsoft.com/office/drawing/2014/main" id="{1D248F98-6012-4BE1-3E4A-42232CA894DB}"/>
              </a:ext>
            </a:extLst>
          </p:cNvPr>
          <p:cNvSpPr>
            <a:spLocks noGrp="1"/>
          </p:cNvSpPr>
          <p:nvPr>
            <p:ph type="sldNum" sz="quarter" idx="12"/>
          </p:nvPr>
        </p:nvSpPr>
        <p:spPr/>
        <p:txBody>
          <a:bodyPr/>
          <a:lstStyle/>
          <a:p>
            <a:fld id="{6D22F896-40B5-4ADD-8801-0D06FADFA095}" type="slidenum">
              <a:rPr lang="en-US" smtClean="0"/>
              <a:t>110</a:t>
            </a:fld>
            <a:endParaRPr lang="en-US"/>
          </a:p>
        </p:txBody>
      </p:sp>
    </p:spTree>
    <p:extLst>
      <p:ext uri="{BB962C8B-B14F-4D97-AF65-F5344CB8AC3E}">
        <p14:creationId xmlns:p14="http://schemas.microsoft.com/office/powerpoint/2010/main" val="31203853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FDAB-6CEB-40DF-B3B9-A2C95029CD1B}"/>
              </a:ext>
            </a:extLst>
          </p:cNvPr>
          <p:cNvSpPr>
            <a:spLocks noGrp="1"/>
          </p:cNvSpPr>
          <p:nvPr>
            <p:ph type="title"/>
          </p:nvPr>
        </p:nvSpPr>
        <p:spPr>
          <a:xfrm>
            <a:off x="1601159" y="73829"/>
            <a:ext cx="3515496" cy="615907"/>
          </a:xfrm>
        </p:spPr>
        <p:txBody>
          <a:bodyPr>
            <a:normAutofit/>
          </a:bodyPr>
          <a:lstStyle/>
          <a:p>
            <a:r>
              <a:rPr lang="en-US" sz="3200" b="1"/>
              <a:t>Process</a:t>
            </a:r>
          </a:p>
        </p:txBody>
      </p:sp>
      <p:sp>
        <p:nvSpPr>
          <p:cNvPr id="3" name="Content Placeholder 2">
            <a:extLst>
              <a:ext uri="{FF2B5EF4-FFF2-40B4-BE49-F238E27FC236}">
                <a16:creationId xmlns:a16="http://schemas.microsoft.com/office/drawing/2014/main" id="{61246184-8BBD-44F4-873A-DA755B1D0E11}"/>
              </a:ext>
            </a:extLst>
          </p:cNvPr>
          <p:cNvSpPr>
            <a:spLocks noGrp="1"/>
          </p:cNvSpPr>
          <p:nvPr>
            <p:ph idx="1"/>
          </p:nvPr>
        </p:nvSpPr>
        <p:spPr>
          <a:xfrm>
            <a:off x="6986971" y="227345"/>
            <a:ext cx="2956803" cy="6403310"/>
          </a:xfrm>
        </p:spPr>
        <p:txBody>
          <a:bodyPr vert="horz" lIns="91440" tIns="45720" rIns="91440" bIns="45720" rtlCol="0" anchor="ctr">
            <a:noAutofit/>
          </a:bodyPr>
          <a:lstStyle/>
          <a:p>
            <a:pPr marL="0" indent="0">
              <a:spcBef>
                <a:spcPts val="0"/>
              </a:spcBef>
              <a:buNone/>
            </a:pPr>
            <a:r>
              <a:rPr lang="en-US" sz="1700" b="1">
                <a:latin typeface="Calibri"/>
                <a:ea typeface="Calibri"/>
                <a:cs typeface="Calibri"/>
              </a:rPr>
              <a:t>Meeting 1: </a:t>
            </a:r>
            <a:r>
              <a:rPr lang="en-US" sz="1900" b="1">
                <a:latin typeface="Calibri"/>
                <a:ea typeface="Calibri"/>
                <a:cs typeface="Calibri"/>
              </a:rPr>
              <a:t>October</a:t>
            </a:r>
            <a:r>
              <a:rPr lang="en-US" sz="1700" b="1">
                <a:latin typeface="Calibri"/>
                <a:ea typeface="Calibri"/>
                <a:cs typeface="Calibri"/>
              </a:rPr>
              <a:t> 13</a:t>
            </a:r>
            <a:endParaRPr lang="en-US" sz="1700" b="1">
              <a:latin typeface="Calibri" panose="020F0502020204030204" pitchFamily="34" charset="0"/>
              <a:ea typeface="Calibri"/>
              <a:cs typeface="Calibri"/>
            </a:endParaRPr>
          </a:p>
          <a:p>
            <a:pPr>
              <a:spcBef>
                <a:spcPts val="0"/>
              </a:spcBef>
              <a:buAutoNum type="arabicPeriod"/>
            </a:pPr>
            <a:r>
              <a:rPr lang="en-US" sz="1700">
                <a:latin typeface="Calibri"/>
                <a:ea typeface="Calibri"/>
                <a:cs typeface="Calibri"/>
              </a:rPr>
              <a:t>Guided Pathway</a:t>
            </a:r>
          </a:p>
          <a:p>
            <a:pPr>
              <a:spcBef>
                <a:spcPts val="0"/>
              </a:spcBef>
              <a:buAutoNum type="arabicPeriod"/>
            </a:pPr>
            <a:r>
              <a:rPr lang="en-US" sz="1700">
                <a:latin typeface="Calibri"/>
                <a:ea typeface="Calibri"/>
                <a:cs typeface="Calibri"/>
              </a:rPr>
              <a:t>AB1705</a:t>
            </a:r>
          </a:p>
          <a:p>
            <a:pPr>
              <a:spcBef>
                <a:spcPts val="0"/>
              </a:spcBef>
              <a:buAutoNum type="arabicPeriod"/>
            </a:pPr>
            <a:r>
              <a:rPr lang="en-US" sz="1700">
                <a:latin typeface="Calibri"/>
                <a:ea typeface="Calibri"/>
                <a:cs typeface="Calibri"/>
              </a:rPr>
              <a:t>Middle College</a:t>
            </a:r>
          </a:p>
          <a:p>
            <a:pPr>
              <a:spcBef>
                <a:spcPts val="0"/>
              </a:spcBef>
              <a:buAutoNum type="arabicPeriod"/>
            </a:pPr>
            <a:r>
              <a:rPr lang="en-US" sz="1700">
                <a:latin typeface="Calibri"/>
                <a:ea typeface="Calibri"/>
                <a:cs typeface="Calibri"/>
              </a:rPr>
              <a:t>Promise</a:t>
            </a:r>
          </a:p>
          <a:p>
            <a:pPr>
              <a:spcBef>
                <a:spcPts val="0"/>
              </a:spcBef>
              <a:buAutoNum type="arabicPeriod"/>
            </a:pPr>
            <a:r>
              <a:rPr lang="en-US" sz="1700">
                <a:latin typeface="Calibri"/>
                <a:ea typeface="Calibri"/>
                <a:cs typeface="Calibri"/>
              </a:rPr>
              <a:t>Puente</a:t>
            </a:r>
          </a:p>
          <a:p>
            <a:pPr>
              <a:spcBef>
                <a:spcPts val="0"/>
              </a:spcBef>
              <a:buAutoNum type="arabicPeriod"/>
            </a:pPr>
            <a:r>
              <a:rPr lang="en-US" sz="1700">
                <a:latin typeface="Calibri"/>
                <a:ea typeface="Calibri"/>
                <a:cs typeface="Calibri"/>
              </a:rPr>
              <a:t>Living Promise MOU</a:t>
            </a:r>
            <a:endParaRPr lang="en-US" sz="1700">
              <a:latin typeface="Calibri" panose="020F0502020204030204" pitchFamily="34" charset="0"/>
              <a:ea typeface="Calibri"/>
              <a:cs typeface="Calibri"/>
            </a:endParaRPr>
          </a:p>
          <a:p>
            <a:pPr marL="0" indent="0">
              <a:spcBef>
                <a:spcPts val="0"/>
              </a:spcBef>
              <a:buNone/>
            </a:pPr>
            <a:endParaRPr lang="en-US" sz="1700" b="1">
              <a:latin typeface="Calibri"/>
              <a:ea typeface="Calibri"/>
              <a:cs typeface="Calibri"/>
            </a:endParaRPr>
          </a:p>
          <a:p>
            <a:pPr marL="0" indent="0">
              <a:spcBef>
                <a:spcPts val="0"/>
              </a:spcBef>
              <a:buNone/>
            </a:pPr>
            <a:r>
              <a:rPr lang="en-US" sz="1700" b="1">
                <a:latin typeface="Calibri"/>
                <a:ea typeface="Times New Roman" panose="02020603050405020304" pitchFamily="18" charset="0"/>
                <a:cs typeface="Calibri"/>
              </a:rPr>
              <a:t>Meeting 2: November 3</a:t>
            </a:r>
            <a:endParaRPr lang="en-US" sz="1700">
              <a:latin typeface="Times New Roman"/>
              <a:ea typeface="Calibri"/>
              <a:cs typeface="Calibri"/>
            </a:endParaRPr>
          </a:p>
          <a:p>
            <a:pPr>
              <a:spcBef>
                <a:spcPts val="0"/>
              </a:spcBef>
              <a:buAutoNum type="arabicPeriod"/>
            </a:pPr>
            <a:r>
              <a:rPr lang="en-US" sz="1700">
                <a:latin typeface="Calibri"/>
                <a:ea typeface="Times New Roman" panose="02020603050405020304" pitchFamily="18" charset="0"/>
                <a:cs typeface="Calibri"/>
              </a:rPr>
              <a:t>STEM/NSF</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HTP</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PTK</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Umoja</a:t>
            </a:r>
            <a:endParaRPr lang="en-US" sz="1700">
              <a:latin typeface="Calibri"/>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Transfer Plan</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Transfer Center</a:t>
            </a:r>
          </a:p>
          <a:p>
            <a:pPr>
              <a:spcBef>
                <a:spcPts val="0"/>
              </a:spcBef>
              <a:buAutoNum type="arabicPeriod"/>
            </a:pPr>
            <a:r>
              <a:rPr lang="en-US" sz="1700">
                <a:latin typeface="Calibri"/>
                <a:ea typeface="Calibri"/>
                <a:cs typeface="Calibri"/>
              </a:rPr>
              <a:t>EOPS</a:t>
            </a:r>
            <a:endParaRPr lang="en-US" sz="1700">
              <a:latin typeface="Times New Roman"/>
              <a:ea typeface="Calibri" panose="020F0502020204030204" pitchFamily="34" charset="0"/>
              <a:cs typeface="Calibri"/>
            </a:endParaRPr>
          </a:p>
          <a:p>
            <a:pPr>
              <a:spcBef>
                <a:spcPts val="0"/>
              </a:spcBef>
              <a:buFont typeface="Wingdings 3" charset="2"/>
              <a:buAutoNum type="arabicPeriod"/>
            </a:pPr>
            <a:r>
              <a:rPr lang="en-US" sz="1700">
                <a:latin typeface="Calibri"/>
                <a:ea typeface="Calibri"/>
                <a:cs typeface="Calibri"/>
              </a:rPr>
              <a:t>TRIO</a:t>
            </a:r>
          </a:p>
          <a:p>
            <a:pPr>
              <a:spcBef>
                <a:spcPts val="0"/>
              </a:spcBef>
              <a:buFont typeface="Wingdings 3" charset="2"/>
              <a:buAutoNum type="arabicPeriod"/>
            </a:pPr>
            <a:r>
              <a:rPr lang="en-US" sz="1700">
                <a:latin typeface="Calibri"/>
                <a:ea typeface="Calibri"/>
                <a:cs typeface="Calibri"/>
              </a:rPr>
              <a:t>Athletics</a:t>
            </a:r>
          </a:p>
          <a:p>
            <a:pPr>
              <a:spcBef>
                <a:spcPts val="0"/>
              </a:spcBef>
              <a:buAutoNum type="arabicPeriod"/>
            </a:pPr>
            <a:r>
              <a:rPr lang="en-US" sz="1700">
                <a:latin typeface="Calibri"/>
                <a:ea typeface="Times New Roman" panose="02020603050405020304" pitchFamily="18" charset="0"/>
                <a:cs typeface="Calibri"/>
              </a:rPr>
              <a:t>Curriculum Committee</a:t>
            </a:r>
            <a:endParaRPr lang="en-US" sz="1700">
              <a:latin typeface="Times New Roman"/>
              <a:ea typeface="Calibri" panose="020F0502020204030204" pitchFamily="34" charset="0"/>
              <a:cs typeface="Calibri"/>
            </a:endParaRPr>
          </a:p>
          <a:p>
            <a:pPr marL="0" indent="0">
              <a:spcBef>
                <a:spcPts val="0"/>
              </a:spcBef>
              <a:buNone/>
            </a:pPr>
            <a:endParaRPr lang="en-US" sz="1700" b="1">
              <a:latin typeface="Calibri" panose="020F0502020204030204" pitchFamily="34" charset="0"/>
              <a:ea typeface="Calibri"/>
              <a:cs typeface="Calibri"/>
            </a:endParaRPr>
          </a:p>
          <a:p>
            <a:pPr marL="0" indent="0">
              <a:spcBef>
                <a:spcPts val="0"/>
              </a:spcBef>
              <a:buNone/>
            </a:pPr>
            <a:r>
              <a:rPr lang="en-US" sz="1700" b="1">
                <a:latin typeface="Calibri"/>
                <a:ea typeface="Calibri"/>
                <a:cs typeface="Calibri"/>
              </a:rPr>
              <a:t>Meeting 3: November 17</a:t>
            </a:r>
            <a:endParaRPr lang="en-US" sz="1700" b="1">
              <a:latin typeface="Calibri" panose="020F0502020204030204" pitchFamily="34" charset="0"/>
              <a:ea typeface="Calibri" panose="020F0502020204030204" pitchFamily="34" charset="0"/>
              <a:cs typeface="Calibri"/>
            </a:endParaRPr>
          </a:p>
          <a:p>
            <a:pPr>
              <a:spcBef>
                <a:spcPts val="0"/>
              </a:spcBef>
            </a:pPr>
            <a:r>
              <a:rPr lang="en-US" sz="1700">
                <a:latin typeface="Calibri"/>
                <a:ea typeface="Calibri"/>
                <a:cs typeface="Calibri"/>
              </a:rPr>
              <a:t>Discussion</a:t>
            </a:r>
          </a:p>
          <a:p>
            <a:pPr>
              <a:spcBef>
                <a:spcPts val="0"/>
              </a:spcBef>
            </a:pPr>
            <a:r>
              <a:rPr lang="en-US" sz="1700">
                <a:latin typeface="Calibri"/>
                <a:ea typeface="Calibri"/>
                <a:cs typeface="Calibri"/>
              </a:rPr>
              <a:t>Recommendations</a:t>
            </a:r>
            <a:endParaRPr lang="en-US" sz="1700">
              <a:latin typeface="Calibri" panose="020F0502020204030204" pitchFamily="34" charset="0"/>
              <a:ea typeface="Calibri"/>
              <a:cs typeface="Calibri"/>
            </a:endParaRPr>
          </a:p>
          <a:p>
            <a:pPr marL="0" indent="0">
              <a:spcBef>
                <a:spcPts val="0"/>
              </a:spcBef>
              <a:buNone/>
            </a:pP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113095F-9E87-47C3-ABE1-81EEA31F7F33}"/>
              </a:ext>
            </a:extLst>
          </p:cNvPr>
          <p:cNvSpPr>
            <a:spLocks noGrp="1"/>
          </p:cNvSpPr>
          <p:nvPr>
            <p:ph type="body" sz="half" idx="2"/>
          </p:nvPr>
        </p:nvSpPr>
        <p:spPr>
          <a:xfrm>
            <a:off x="1090796" y="1361133"/>
            <a:ext cx="5628487" cy="5423038"/>
          </a:xfrm>
        </p:spPr>
        <p:txBody>
          <a:bodyPr vert="horz" lIns="91440" tIns="45720" rIns="91440" bIns="45720" rtlCol="0" anchor="t">
            <a:normAutofit/>
          </a:bodyPr>
          <a:lstStyle/>
          <a:p>
            <a:pPr marL="0" indent="0">
              <a:buNone/>
            </a:pPr>
            <a:r>
              <a:rPr lang="en-US" sz="2000" b="1">
                <a:effectLst/>
                <a:latin typeface="Calibri" panose="020F0502020204030204" pitchFamily="34" charset="0"/>
                <a:ea typeface="Times New Roman" panose="02020603050405020304" pitchFamily="18" charset="0"/>
              </a:rPr>
              <a:t>Three Meetings</a:t>
            </a:r>
          </a:p>
          <a:p>
            <a:pPr marL="342900" indent="-342900">
              <a:buAutoNum type="arabicPeriod"/>
            </a:pPr>
            <a:r>
              <a:rPr lang="en-US" sz="1800">
                <a:effectLst/>
                <a:latin typeface="Calibri" panose="020F0502020204030204" pitchFamily="34" charset="0"/>
                <a:ea typeface="Times New Roman" panose="02020603050405020304" pitchFamily="18" charset="0"/>
              </a:rPr>
              <a:t>October 13 from 11:00 to 1:00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a:effectLst/>
                <a:latin typeface="Calibri" panose="020F0502020204030204" pitchFamily="34" charset="0"/>
                <a:ea typeface="Times New Roman" panose="02020603050405020304" pitchFamily="18" charset="0"/>
              </a:rPr>
              <a:t>November 3 from 1:00 to 3:00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a:effectLst/>
                <a:latin typeface="Calibri" panose="020F0502020204030204" pitchFamily="34" charset="0"/>
                <a:ea typeface="Times New Roman" panose="02020603050405020304" pitchFamily="18" charset="0"/>
              </a:rPr>
              <a:t>November 17 from 1:00 to 3:00</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800">
              <a:latin typeface="Calibri" panose="020F0502020204030204" pitchFamily="34" charset="0"/>
              <a:ea typeface="Calibri" panose="020F0502020204030204" pitchFamily="34" charset="0"/>
            </a:endParaRPr>
          </a:p>
          <a:p>
            <a:pPr marR="0" lvl="0">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3-4 Questions:</a:t>
            </a:r>
          </a:p>
          <a:p>
            <a:pPr marR="0" lvl="0">
              <a:spcBef>
                <a:spcPts val="0"/>
              </a:spcBef>
              <a:spcAft>
                <a:spcPts val="0"/>
              </a:spcAft>
            </a:pP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p>
          <a:p>
            <a:pPr marL="342900" marR="0" lvl="0" indent="-342900">
              <a:lnSpc>
                <a:spcPct val="107000"/>
              </a:lnSpc>
              <a:spcBef>
                <a:spcPts val="0"/>
              </a:spcBef>
              <a:spcAft>
                <a:spcPts val="800"/>
              </a:spcAft>
              <a:buFont typeface="+mj-lt"/>
              <a:buAutoNum type="arabicPeriod"/>
            </a:pP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000" b="1">
                <a:latin typeface="Calibri" panose="020F0502020204030204" pitchFamily="34" charset="0"/>
                <a:ea typeface="Calibri" panose="020F0502020204030204" pitchFamily="34" charset="0"/>
                <a:cs typeface="Times New Roman" panose="02020603050405020304" pitchFamily="18" charset="0"/>
              </a:rPr>
              <a:t>Membership: see the last slide. ~63 members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a:latin typeface="Calibri" panose="020F0502020204030204" pitchFamily="34" charset="0"/>
              <a:ea typeface="Calibri" panose="020F0502020204030204" pitchFamily="34" charset="0"/>
            </a:endParaRPr>
          </a:p>
          <a:p>
            <a:pPr marR="0" lvl="0">
              <a:spcBef>
                <a:spcPts val="0"/>
              </a:spcBef>
              <a:spcAft>
                <a:spcPts val="0"/>
              </a:spcAft>
            </a:pPr>
            <a:endParaRPr lang="en-US" sz="1800">
              <a:effectLst/>
              <a:latin typeface="Calibri" panose="020F0502020204030204" pitchFamily="34" charset="0"/>
              <a:ea typeface="Calibri" panose="020F050202020403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8DDD788D-2E86-03D6-3590-E9B10CBAAA62}"/>
              </a:ext>
            </a:extLst>
          </p:cNvPr>
          <p:cNvSpPr>
            <a:spLocks noGrp="1"/>
          </p:cNvSpPr>
          <p:nvPr>
            <p:ph type="sldNum" sz="quarter" idx="12"/>
          </p:nvPr>
        </p:nvSpPr>
        <p:spPr/>
        <p:txBody>
          <a:bodyPr/>
          <a:lstStyle/>
          <a:p>
            <a:fld id="{6D22F896-40B5-4ADD-8801-0D06FADFA095}" type="slidenum">
              <a:rPr lang="en-US" smtClean="0"/>
              <a:t>111</a:t>
            </a:fld>
            <a:endParaRPr lang="en-US"/>
          </a:p>
        </p:txBody>
      </p:sp>
      <p:sp>
        <p:nvSpPr>
          <p:cNvPr id="6" name="TextBox 5">
            <a:extLst>
              <a:ext uri="{FF2B5EF4-FFF2-40B4-BE49-F238E27FC236}">
                <a16:creationId xmlns:a16="http://schemas.microsoft.com/office/drawing/2014/main" id="{A499017B-7D78-40D7-9ED9-EE62777DF1A2}"/>
              </a:ext>
            </a:extLst>
          </p:cNvPr>
          <p:cNvSpPr txBox="1"/>
          <p:nvPr/>
        </p:nvSpPr>
        <p:spPr>
          <a:xfrm>
            <a:off x="10058401" y="275744"/>
            <a:ext cx="1871330" cy="1723549"/>
          </a:xfrm>
          <a:prstGeom prst="rect">
            <a:avLst/>
          </a:prstGeom>
          <a:noFill/>
        </p:spPr>
        <p:txBody>
          <a:bodyPr wrap="square" rtlCol="0">
            <a:spAutoFit/>
          </a:bodyPr>
          <a:lstStyle/>
          <a:p>
            <a:r>
              <a:rPr lang="en-US" sz="1900" b="1">
                <a:latin typeface="Calibri" panose="020F0502020204030204" pitchFamily="34" charset="0"/>
                <a:cs typeface="Calibri" panose="020F0502020204030204" pitchFamily="34" charset="0"/>
              </a:rPr>
              <a:t>Outcome:</a:t>
            </a:r>
          </a:p>
          <a:p>
            <a:endParaRPr lang="en-US" sz="1900" b="1">
              <a:latin typeface="Calibri" panose="020F0502020204030204" pitchFamily="34" charset="0"/>
              <a:cs typeface="Calibri" panose="020F0502020204030204" pitchFamily="34" charset="0"/>
            </a:endParaRPr>
          </a:p>
          <a:p>
            <a:r>
              <a:rPr lang="en-US" sz="1700">
                <a:latin typeface="Calibri" panose="020F0502020204030204" pitchFamily="34" charset="0"/>
                <a:cs typeface="Calibri" panose="020F0502020204030204" pitchFamily="34" charset="0"/>
              </a:rPr>
              <a:t>Report the recommendations to PBC </a:t>
            </a:r>
          </a:p>
          <a:p>
            <a:r>
              <a:rPr lang="en-US" sz="1700">
                <a:latin typeface="Calibri" panose="020F0502020204030204" pitchFamily="34" charset="0"/>
                <a:cs typeface="Calibri" panose="020F0502020204030204" pitchFamily="34" charset="0"/>
              </a:rPr>
              <a:t>December 6, 2023</a:t>
            </a:r>
          </a:p>
        </p:txBody>
      </p:sp>
    </p:spTree>
    <p:extLst>
      <p:ext uri="{BB962C8B-B14F-4D97-AF65-F5344CB8AC3E}">
        <p14:creationId xmlns:p14="http://schemas.microsoft.com/office/powerpoint/2010/main" val="17410512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5. Puente</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2377799" y="1450427"/>
            <a:ext cx="8915400" cy="3777622"/>
          </a:xfrm>
        </p:spPr>
        <p:txBody>
          <a:bodyPr/>
          <a:lstStyle/>
          <a:p>
            <a:pPr algn="ctr"/>
            <a:r>
              <a:rPr lang="en-US" b="1" i="0">
                <a:solidFill>
                  <a:srgbClr val="225A3F"/>
                </a:solidFill>
                <a:effectLst/>
                <a:latin typeface="Helvetica" panose="020B0604020202020204" pitchFamily="34" charset="0"/>
              </a:rPr>
              <a:t>Puente Project Mission Statement</a:t>
            </a:r>
          </a:p>
          <a:p>
            <a:pPr algn="ctr"/>
            <a:r>
              <a:rPr lang="en-US" b="0" i="0">
                <a:solidFill>
                  <a:srgbClr val="333333"/>
                </a:solidFill>
                <a:effectLst/>
                <a:latin typeface="Helvetica" panose="020B0604020202020204" pitchFamily="34" charset="0"/>
              </a:rPr>
              <a:t>The mission of the Puente Project is to increase the number of educationally underserved students who enroll in four-year colleges and universities, earn degrees, and return to the community as leaders and mentors to succeeding generations.</a:t>
            </a:r>
          </a:p>
          <a:p>
            <a:endParaRPr lang="en-US"/>
          </a:p>
        </p:txBody>
      </p:sp>
      <p:sp>
        <p:nvSpPr>
          <p:cNvPr id="4" name="Slide Number Placeholder 3">
            <a:extLst>
              <a:ext uri="{FF2B5EF4-FFF2-40B4-BE49-F238E27FC236}">
                <a16:creationId xmlns:a16="http://schemas.microsoft.com/office/drawing/2014/main" id="{C4A10EA1-364B-D9C3-BA0C-B10D24474BBE}"/>
              </a:ext>
            </a:extLst>
          </p:cNvPr>
          <p:cNvSpPr>
            <a:spLocks noGrp="1"/>
          </p:cNvSpPr>
          <p:nvPr>
            <p:ph type="sldNum" sz="quarter" idx="12"/>
          </p:nvPr>
        </p:nvSpPr>
        <p:spPr/>
        <p:txBody>
          <a:bodyPr/>
          <a:lstStyle/>
          <a:p>
            <a:fld id="{6D22F896-40B5-4ADD-8801-0D06FADFA095}" type="slidenum">
              <a:rPr lang="en-US" smtClean="0"/>
              <a:t>112</a:t>
            </a:fld>
            <a:endParaRPr lang="en-US"/>
          </a:p>
        </p:txBody>
      </p:sp>
      <p:pic>
        <p:nvPicPr>
          <p:cNvPr id="6" name="Picture 5">
            <a:extLst>
              <a:ext uri="{FF2B5EF4-FFF2-40B4-BE49-F238E27FC236}">
                <a16:creationId xmlns:a16="http://schemas.microsoft.com/office/drawing/2014/main" id="{4E1F667A-D14D-451C-B2E4-1C6899A7D8D5}"/>
              </a:ext>
            </a:extLst>
          </p:cNvPr>
          <p:cNvPicPr>
            <a:picLocks noChangeAspect="1"/>
          </p:cNvPicPr>
          <p:nvPr/>
        </p:nvPicPr>
        <p:blipFill>
          <a:blip r:embed="rId2"/>
          <a:stretch>
            <a:fillRect/>
          </a:stretch>
        </p:blipFill>
        <p:spPr>
          <a:xfrm>
            <a:off x="2710189" y="3151846"/>
            <a:ext cx="8250620" cy="3389259"/>
          </a:xfrm>
          <a:prstGeom prst="rect">
            <a:avLst/>
          </a:prstGeom>
        </p:spPr>
      </p:pic>
    </p:spTree>
    <p:extLst>
      <p:ext uri="{BB962C8B-B14F-4D97-AF65-F5344CB8AC3E}">
        <p14:creationId xmlns:p14="http://schemas.microsoft.com/office/powerpoint/2010/main" val="13153722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498686" y="329899"/>
            <a:ext cx="10161502" cy="1280890"/>
          </a:xfrm>
        </p:spPr>
        <p:txBody>
          <a:bodyPr/>
          <a:lstStyle/>
          <a:p>
            <a:r>
              <a:rPr lang="en-US"/>
              <a:t>Puente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587062" y="1324303"/>
            <a:ext cx="10678510" cy="5533697"/>
          </a:xfrm>
        </p:spPr>
        <p:txBody>
          <a:bodyPr>
            <a:normAutofit fontScale="70000" lnSpcReduction="20000"/>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 How does your program/services support transfer?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Puente program supports transfer through the creation of a learning community with a counselor and an English instructor working together.</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close-knit community helps students build relationships organically, creating a supportive environment.</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Puente organizes various events and field trips, including transfer-focused activities like the </a:t>
            </a:r>
            <a:r>
              <a:rPr lang="en-US" sz="1800" err="1">
                <a:effectLst/>
                <a:latin typeface="Calibri" panose="020F0502020204030204" pitchFamily="34" charset="0"/>
                <a:ea typeface="Calibri" panose="020F0502020204030204" pitchFamily="34" charset="0"/>
                <a:cs typeface="Times New Roman" panose="02020603050405020304" pitchFamily="18" charset="0"/>
              </a:rPr>
              <a:t>Bunte</a:t>
            </a:r>
            <a:r>
              <a:rPr lang="en-US" sz="1800">
                <a:effectLst/>
                <a:latin typeface="Calibri" panose="020F0502020204030204" pitchFamily="34" charset="0"/>
                <a:ea typeface="Calibri" panose="020F0502020204030204" pitchFamily="34" charset="0"/>
                <a:cs typeface="Times New Roman" panose="02020603050405020304" pitchFamily="18" charset="0"/>
              </a:rPr>
              <a:t> Student Transfer Motivational Conference.</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Puente provides transfer-focused workshops, study groups, and mentorship to help students succeed in challenging courses.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 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Data from the comprehensive program review indicates that 45% of Puente students from the 2015-2016 cohort transferred to a 4-year university by 2019-2020.</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transfer success rate is higher than the percentage of non-Puente Hispanic students (27%) and higher than the overall percentage of all Cañada College students (37%).</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success of Puente in facilitating transfer is attributed to the intentional creation of a supportive community, mentorship, and transfer-focused activities.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program's emphasis on relationships, strategies, and consistency, especially in challenging courses, contributes to the success of Puente students in transferring to 4-year universities.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What do you need to enhance your transfer services?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counselor plays a crucial role in the later stages of the transfer process, requiring significant time and effort to ensure students are on track.</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Funding challenges exist, such as difficulties in obtaining funds for student applications and graduation-related expenses.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Additional Notes: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Puente's success is highlighted in the higher transfer rates compared to non-Puente Hispanic students and the overall college student population.</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is an intention to expand services, such as university tours, but challenges like staffing and funding need to be addressed.</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Puente program has a comprehensive approach, including support in challenging courses, mentorship, and activities beyond the classroom to foster a sense of community and support for transfer-bound students.</a:t>
            </a:r>
          </a:p>
          <a:p>
            <a:endParaRPr lang="en-US"/>
          </a:p>
        </p:txBody>
      </p:sp>
      <p:sp>
        <p:nvSpPr>
          <p:cNvPr id="2" name="Slide Number Placeholder 1">
            <a:extLst>
              <a:ext uri="{FF2B5EF4-FFF2-40B4-BE49-F238E27FC236}">
                <a16:creationId xmlns:a16="http://schemas.microsoft.com/office/drawing/2014/main" id="{AA523D3C-CF28-B2B0-1FE8-D5AAB36572FC}"/>
              </a:ext>
            </a:extLst>
          </p:cNvPr>
          <p:cNvSpPr>
            <a:spLocks noGrp="1"/>
          </p:cNvSpPr>
          <p:nvPr>
            <p:ph type="sldNum" sz="quarter" idx="12"/>
          </p:nvPr>
        </p:nvSpPr>
        <p:spPr/>
        <p:txBody>
          <a:bodyPr/>
          <a:lstStyle/>
          <a:p>
            <a:fld id="{6D22F896-40B5-4ADD-8801-0D06FADFA095}" type="slidenum">
              <a:rPr lang="en-US" smtClean="0"/>
              <a:t>113</a:t>
            </a:fld>
            <a:endParaRPr lang="en-US"/>
          </a:p>
        </p:txBody>
      </p:sp>
    </p:spTree>
    <p:extLst>
      <p:ext uri="{BB962C8B-B14F-4D97-AF65-F5344CB8AC3E}">
        <p14:creationId xmlns:p14="http://schemas.microsoft.com/office/powerpoint/2010/main" val="32942952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92FB7-5EAF-403E-8232-B6715407B2B9}"/>
              </a:ext>
            </a:extLst>
          </p:cNvPr>
          <p:cNvSpPr/>
          <p:nvPr/>
        </p:nvSpPr>
        <p:spPr>
          <a:xfrm>
            <a:off x="0" y="-25018"/>
            <a:ext cx="12192000" cy="710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404296" y="61159"/>
            <a:ext cx="9383408" cy="538463"/>
          </a:xfrm>
        </p:spPr>
        <p:txBody>
          <a:bodyPr>
            <a:noAutofit/>
          </a:bodyPr>
          <a:lstStyle/>
          <a:p>
            <a:pPr>
              <a:spcBef>
                <a:spcPts val="0"/>
              </a:spcBef>
            </a:pPr>
            <a:r>
              <a:rPr lang="en-US" b="1">
                <a:solidFill>
                  <a:srgbClr val="FFFFFF"/>
                </a:solidFill>
                <a:latin typeface="Calibri"/>
                <a:ea typeface="Calibri"/>
                <a:cs typeface="Calibri"/>
              </a:rPr>
              <a:t>Strengths</a:t>
            </a:r>
            <a:endParaRPr lang="en-US">
              <a:solidFill>
                <a:srgbClr val="FFFFFF"/>
              </a:solidFill>
            </a:endParaRPr>
          </a:p>
        </p:txBody>
      </p:sp>
      <p:sp>
        <p:nvSpPr>
          <p:cNvPr id="5" name="Slide Number Placeholder 4">
            <a:extLst>
              <a:ext uri="{FF2B5EF4-FFF2-40B4-BE49-F238E27FC236}">
                <a16:creationId xmlns:a16="http://schemas.microsoft.com/office/drawing/2014/main" id="{1D248F98-6012-4BE1-3E4A-42232CA894DB}"/>
              </a:ext>
            </a:extLst>
          </p:cNvPr>
          <p:cNvSpPr>
            <a:spLocks noGrp="1"/>
          </p:cNvSpPr>
          <p:nvPr>
            <p:ph type="sldNum" sz="quarter" idx="12"/>
          </p:nvPr>
        </p:nvSpPr>
        <p:spPr/>
        <p:txBody>
          <a:bodyPr/>
          <a:lstStyle/>
          <a:p>
            <a:fld id="{6D22F896-40B5-4ADD-8801-0D06FADFA095}" type="slidenum">
              <a:rPr lang="en-US" smtClean="0"/>
              <a:t>114</a:t>
            </a:fld>
            <a:endParaRPr lang="en-US"/>
          </a:p>
        </p:txBody>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489379" y="787782"/>
            <a:ext cx="10702621" cy="5611575"/>
          </a:xfrm>
        </p:spPr>
        <p:txBody>
          <a:bodyPr vert="horz" lIns="91440" tIns="45720" rIns="91440" bIns="45720" rtlCol="0" anchor="t">
            <a:normAutofit fontScale="92500" lnSpcReduction="20000"/>
          </a:bodyPr>
          <a:lstStyle/>
          <a:p>
            <a:pPr>
              <a:lnSpc>
                <a:spcPct val="120000"/>
              </a:lnSpc>
              <a:spcBef>
                <a:spcPts val="0"/>
              </a:spcBef>
              <a:buAutoNum type="arabicPeriod"/>
            </a:pPr>
            <a:r>
              <a:rPr lang="en-US" b="1">
                <a:latin typeface="Calibri"/>
                <a:ea typeface="Calibri" panose="020F0502020204030204" pitchFamily="34" charset="0"/>
                <a:cs typeface="Calibri"/>
              </a:rPr>
              <a:t>Early College Access:</a:t>
            </a:r>
            <a:r>
              <a:rPr lang="en-US">
                <a:latin typeface="Calibri"/>
                <a:ea typeface="Calibri" panose="020F0502020204030204" pitchFamily="34" charset="0"/>
                <a:cs typeface="Calibri"/>
              </a:rPr>
              <a:t> Many of the programs emphasize early college access, enabling high school students to earn college credits and experience the benefits of higher education before transferring.</a:t>
            </a:r>
            <a:endParaRPr lang="en-US"/>
          </a:p>
          <a:p>
            <a:pPr>
              <a:lnSpc>
                <a:spcPct val="120000"/>
              </a:lnSpc>
              <a:spcBef>
                <a:spcPts val="0"/>
              </a:spcBef>
              <a:buAutoNum type="arabicPeriod"/>
            </a:pPr>
            <a:r>
              <a:rPr lang="en-US" b="1">
                <a:latin typeface="Calibri"/>
                <a:ea typeface="Calibri" panose="020F0502020204030204" pitchFamily="34" charset="0"/>
                <a:cs typeface="Calibri"/>
              </a:rPr>
              <a:t>Diverse Range of Support Programs: </a:t>
            </a:r>
            <a:r>
              <a:rPr lang="en-US">
                <a:latin typeface="Calibri"/>
                <a:ea typeface="Calibri" panose="020F0502020204030204" pitchFamily="34" charset="0"/>
                <a:cs typeface="Calibri"/>
              </a:rPr>
              <a:t>The college has a wide variety of programs and services dedicated to supporting student transfer, including Promise, AB1705, TRIO, Middle College, Guided Pathway, Puente, Living Promise MOU, STEM initiatives, Honors programs, PTK, Umoja, EOPS, the Colts Learning Community, Colts-U Transfer Center, and the Curriculum Committee. This diversity provides tailored support for students with different needs and backgrounds.</a:t>
            </a:r>
            <a:endParaRPr lang="en-US">
              <a:latin typeface="Calibri" panose="020F0502020204030204" pitchFamily="34" charset="0"/>
              <a:ea typeface="Calibri" panose="020F0502020204030204" pitchFamily="34" charset="0"/>
              <a:cs typeface="Calibri"/>
            </a:endParaRPr>
          </a:p>
          <a:p>
            <a:pPr>
              <a:lnSpc>
                <a:spcPct val="120000"/>
              </a:lnSpc>
              <a:spcBef>
                <a:spcPts val="0"/>
              </a:spcBef>
              <a:buAutoNum type="arabicPeriod"/>
            </a:pPr>
            <a:r>
              <a:rPr lang="en-US" b="1">
                <a:latin typeface="Calibri"/>
                <a:ea typeface="Calibri" panose="020F0502020204030204" pitchFamily="34" charset="0"/>
                <a:cs typeface="Calibri"/>
              </a:rPr>
              <a:t>Data-Informed Decision-Making: </a:t>
            </a:r>
            <a:r>
              <a:rPr lang="en-US">
                <a:latin typeface="Calibri"/>
                <a:ea typeface="Calibri" panose="020F0502020204030204" pitchFamily="34" charset="0"/>
                <a:cs typeface="Calibri"/>
              </a:rPr>
              <a:t>The programs recognize the importance of data analysis to measure their effectiveness and make informed decisions about improvements. </a:t>
            </a:r>
          </a:p>
          <a:p>
            <a:pPr>
              <a:lnSpc>
                <a:spcPct val="120000"/>
              </a:lnSpc>
              <a:spcBef>
                <a:spcPts val="0"/>
              </a:spcBef>
              <a:buFont typeface="Century Gothic" panose="020B0502020202020204"/>
              <a:buAutoNum type="arabicPeriod"/>
            </a:pPr>
            <a:r>
              <a:rPr lang="en-US" sz="1800" b="1">
                <a:effectLst/>
                <a:latin typeface="Calibri"/>
                <a:ea typeface="Calibri" panose="020F0502020204030204" pitchFamily="34" charset="0"/>
                <a:cs typeface="Times New Roman"/>
              </a:rPr>
              <a:t>Commitment to Equity:</a:t>
            </a:r>
            <a:r>
              <a:rPr lang="en-US" sz="1800">
                <a:effectLst/>
                <a:latin typeface="Calibri"/>
                <a:ea typeface="Calibri" panose="020F0502020204030204" pitchFamily="34" charset="0"/>
                <a:cs typeface="Times New Roman"/>
              </a:rPr>
              <a:t> These programs have a commitment to addressing issues related to equity and ensuring that underrepresented students have access to educational opportunities.</a:t>
            </a:r>
          </a:p>
          <a:p>
            <a:pPr marL="342900" marR="0" lvl="0" indent="-342900">
              <a:lnSpc>
                <a:spcPct val="120000"/>
              </a:lnSpc>
              <a:spcBef>
                <a:spcPts val="0"/>
              </a:spcBef>
              <a:spcAft>
                <a:spcPts val="0"/>
              </a:spcAft>
              <a:buFont typeface="+mj-lt"/>
              <a:buAutoNum type="arabicPeriod"/>
            </a:pPr>
            <a:r>
              <a:rPr lang="en-US" sz="1800" b="1">
                <a:effectLst/>
                <a:latin typeface="Calibri"/>
                <a:ea typeface="Calibri" panose="020F0502020204030204" pitchFamily="34" charset="0"/>
                <a:cs typeface="Times New Roman"/>
              </a:rPr>
              <a:t>Holistic Approach: </a:t>
            </a:r>
            <a:r>
              <a:rPr lang="en-US" sz="1800">
                <a:effectLst/>
                <a:latin typeface="Calibri"/>
                <a:ea typeface="Calibri" panose="020F0502020204030204" pitchFamily="34" charset="0"/>
                <a:cs typeface="Times New Roman"/>
              </a:rPr>
              <a:t>Many of these programs offer comprehensive support that goes beyond academics, addressing financial, counseling, mentoring, and community-building needs. This holistic approach recognizes that students' lives and various factors impact their transfer journeys.</a:t>
            </a:r>
          </a:p>
          <a:p>
            <a:pPr>
              <a:lnSpc>
                <a:spcPct val="120000"/>
              </a:lnSpc>
              <a:spcBef>
                <a:spcPts val="0"/>
              </a:spcBef>
              <a:buAutoNum type="arabicPeriod"/>
            </a:pPr>
            <a:r>
              <a:rPr lang="en-US" b="1">
                <a:latin typeface="Calibri"/>
                <a:ea typeface="Calibri" panose="020F0502020204030204" pitchFamily="34" charset="0"/>
                <a:cs typeface="Calibri"/>
              </a:rPr>
              <a:t>Success Outcomes: </a:t>
            </a:r>
            <a:r>
              <a:rPr lang="en-US">
                <a:latin typeface="Calibri"/>
                <a:ea typeface="Calibri" panose="020F0502020204030204" pitchFamily="34" charset="0"/>
                <a:cs typeface="Calibri"/>
              </a:rPr>
              <a:t>Several programs have demonstrated positive outcomes, including increased transfer rates, higher GPAs, and improved retention rates. These achievements reflect the effectiveness of the support provided to students.</a:t>
            </a:r>
          </a:p>
          <a:p>
            <a:pPr>
              <a:lnSpc>
                <a:spcPct val="120000"/>
              </a:lnSpc>
              <a:spcBef>
                <a:spcPts val="0"/>
              </a:spcBef>
              <a:spcAft>
                <a:spcPts val="800"/>
              </a:spcAft>
              <a:buFont typeface="+mj-lt"/>
              <a:buAutoNum type="arabicPeriod"/>
            </a:pPr>
            <a:r>
              <a:rPr lang="en-US" sz="1800" b="1">
                <a:effectLst/>
                <a:latin typeface="Calibri"/>
                <a:ea typeface="Calibri" panose="020F0502020204030204" pitchFamily="34" charset="0"/>
                <a:cs typeface="Times New Roman"/>
              </a:rPr>
              <a:t>Ongoing Adaptation: </a:t>
            </a:r>
            <a:r>
              <a:rPr lang="en-US" sz="1800">
                <a:effectLst/>
                <a:latin typeface="Calibri"/>
                <a:ea typeface="Calibri" panose="020F0502020204030204" pitchFamily="34" charset="0"/>
                <a:cs typeface="Times New Roman"/>
              </a:rPr>
              <a:t>The college and its programs are proactive in adapting to changes in the educational landscape, such as the implementation of the Cal-GETC GE pattern and AB 1111. This adaptability ensures that students have clear and updated pathways for transfer. The Curriculum Committee's involvement in aligning courses with transfer requirements and numbering facilitates consistency and communication across the district.</a:t>
            </a:r>
            <a:r>
              <a:rPr lang="en-US">
                <a:latin typeface="Calibri"/>
                <a:ea typeface="Calibri" panose="020F0502020204030204" pitchFamily="34" charset="0"/>
                <a:cs typeface="Times New Roman"/>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6837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263DD-87FF-4BD0-810B-A0D27CDB1FAD}"/>
              </a:ext>
            </a:extLst>
          </p:cNvPr>
          <p:cNvSpPr>
            <a:spLocks noGrp="1"/>
          </p:cNvSpPr>
          <p:nvPr>
            <p:ph type="title"/>
          </p:nvPr>
        </p:nvSpPr>
        <p:spPr/>
        <p:txBody>
          <a:bodyPr/>
          <a:lstStyle/>
          <a:p>
            <a:r>
              <a:rPr lang="en-US"/>
              <a:t>Feedback on Strengths</a:t>
            </a:r>
          </a:p>
        </p:txBody>
      </p:sp>
      <p:sp>
        <p:nvSpPr>
          <p:cNvPr id="4" name="Content Placeholder 3">
            <a:extLst>
              <a:ext uri="{FF2B5EF4-FFF2-40B4-BE49-F238E27FC236}">
                <a16:creationId xmlns:a16="http://schemas.microsoft.com/office/drawing/2014/main" id="{3642989D-899A-4A1D-B958-810EA73259EB}"/>
              </a:ext>
            </a:extLst>
          </p:cNvPr>
          <p:cNvSpPr>
            <a:spLocks noGrp="1"/>
          </p:cNvSpPr>
          <p:nvPr>
            <p:ph idx="1"/>
          </p:nvPr>
        </p:nvSpPr>
        <p:spPr>
          <a:xfrm>
            <a:off x="1713186" y="1502979"/>
            <a:ext cx="10646979" cy="4983159"/>
          </a:xfrm>
        </p:spPr>
        <p:txBody>
          <a:bodyPr>
            <a:normAutofit fontScale="85000" lnSpcReduction="10000"/>
          </a:bodyPr>
          <a:lstStyle/>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Early College Access Focus</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is strong support for initiatives related to early college access, particularly reaching out to first-year students intentionally.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includes exposing them to transfer options in the first semester and creating expectations around transfer from the beginning.</a:t>
            </a:r>
          </a:p>
          <a:p>
            <a:pPr marR="0" lvl="0">
              <a:lnSpc>
                <a:spcPct val="107000"/>
              </a:lnSpc>
              <a:spcBef>
                <a:spcPts val="0"/>
              </a:spcBef>
              <a:spcAft>
                <a:spcPts val="0"/>
              </a:spcAft>
              <a:buFont typeface="+mj-lt"/>
              <a:buAutoNum type="arabicPeriod" startAt="2"/>
            </a:pPr>
            <a:r>
              <a:rPr lang="en-US" sz="1800" b="1">
                <a:effectLst/>
                <a:latin typeface="Calibri" panose="020F0502020204030204" pitchFamily="34" charset="0"/>
                <a:ea typeface="Calibri" panose="020F0502020204030204" pitchFamily="34" charset="0"/>
                <a:cs typeface="Times New Roman" panose="02020603050405020304" pitchFamily="18" charset="0"/>
              </a:rPr>
              <a:t>Diversifying University Exposure</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suggestion was made to broaden the exposure to transfer access by including more universities beyond UCs and Cal States.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involves introducing students to a variety of programs, private schools, and HBCUs to provide a more comprehensive understanding of transfer options.</a:t>
            </a:r>
          </a:p>
          <a:p>
            <a:pPr marL="342900" marR="0" lvl="0" indent="-342900">
              <a:lnSpc>
                <a:spcPct val="107000"/>
              </a:lnSpc>
              <a:spcBef>
                <a:spcPts val="0"/>
              </a:spcBef>
              <a:spcAft>
                <a:spcPts val="0"/>
              </a:spcAft>
              <a:buFont typeface="+mj-lt"/>
              <a:buAutoNum type="arabicPeriod" startAt="3"/>
            </a:pPr>
            <a:r>
              <a:rPr lang="en-US" sz="1800" b="1">
                <a:effectLst/>
                <a:latin typeface="Calibri" panose="020F0502020204030204" pitchFamily="34" charset="0"/>
                <a:ea typeface="Calibri" panose="020F0502020204030204" pitchFamily="34" charset="0"/>
                <a:cs typeface="Times New Roman" panose="02020603050405020304" pitchFamily="18" charset="0"/>
              </a:rPr>
              <a:t>Enhancing Faculty Involvement:</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was a call for deeper collaboration with faculty members, especially in the context of faculty pods. This involves integrating discussions about college, transfer, and local institutions into the curriculum to better prepare students for the transfer process.</a:t>
            </a:r>
          </a:p>
          <a:p>
            <a:pPr marL="342900" marR="0" lvl="0" indent="-342900">
              <a:lnSpc>
                <a:spcPct val="107000"/>
              </a:lnSpc>
              <a:spcBef>
                <a:spcPts val="0"/>
              </a:spcBef>
              <a:spcAft>
                <a:spcPts val="0"/>
              </a:spcAft>
              <a:buFont typeface="+mj-lt"/>
              <a:buAutoNum type="arabicPeriod" startAt="4"/>
            </a:pPr>
            <a:r>
              <a:rPr lang="en-US" sz="1800" b="1">
                <a:effectLst/>
                <a:latin typeface="Calibri" panose="020F0502020204030204" pitchFamily="34" charset="0"/>
                <a:ea typeface="Calibri" panose="020F0502020204030204" pitchFamily="34" charset="0"/>
                <a:cs typeface="Times New Roman" panose="02020603050405020304" pitchFamily="18" charset="0"/>
              </a:rPr>
              <a:t>Data-Informed Decision Making</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need for universal metrics and comprehensive data collection for transfer-related programs was emphasized.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includes establishing benchmarks and goals for transfer success, analyzing programmatic comparisons, and regularly referring to these metrics to identify best practices.</a:t>
            </a:r>
          </a:p>
          <a:p>
            <a:pPr marL="342900" marR="0" lvl="0" indent="-342900">
              <a:lnSpc>
                <a:spcPct val="107000"/>
              </a:lnSpc>
              <a:spcBef>
                <a:spcPts val="0"/>
              </a:spcBef>
              <a:spcAft>
                <a:spcPts val="0"/>
              </a:spcAft>
              <a:buFont typeface="+mj-lt"/>
              <a:buAutoNum type="arabicPeriod" startAt="5"/>
            </a:pPr>
            <a:r>
              <a:rPr lang="en-US" sz="1800" b="1">
                <a:effectLst/>
                <a:latin typeface="Calibri" panose="020F0502020204030204" pitchFamily="34" charset="0"/>
                <a:ea typeface="Calibri" panose="020F0502020204030204" pitchFamily="34" charset="0"/>
                <a:cs typeface="Times New Roman" panose="02020603050405020304" pitchFamily="18" charset="0"/>
              </a:rPr>
              <a:t>Alumni Network and Mentorship</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Consideration was given to the creation of an alumni network to support students after they transfer. </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involves connecting students with mentors who have already transferred to provide guidance and support in the new academic environment.</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These takeaways highlight key themes discussed in the meeting, encompassing early access strategies, diverse university exposure, faculty collaboration, data-driven decision-making, and post-transfer support through an alumni network.</a:t>
            </a:r>
          </a:p>
          <a:p>
            <a:endParaRPr lang="en-US"/>
          </a:p>
        </p:txBody>
      </p:sp>
      <p:sp>
        <p:nvSpPr>
          <p:cNvPr id="3" name="Slide Number Placeholder 2">
            <a:extLst>
              <a:ext uri="{FF2B5EF4-FFF2-40B4-BE49-F238E27FC236}">
                <a16:creationId xmlns:a16="http://schemas.microsoft.com/office/drawing/2014/main" id="{C5886834-F52F-48F6-9AA7-329ABBDFF226}"/>
              </a:ext>
            </a:extLst>
          </p:cNvPr>
          <p:cNvSpPr>
            <a:spLocks noGrp="1"/>
          </p:cNvSpPr>
          <p:nvPr>
            <p:ph type="sldNum" sz="quarter" idx="12"/>
          </p:nvPr>
        </p:nvSpPr>
        <p:spPr/>
        <p:txBody>
          <a:bodyPr/>
          <a:lstStyle/>
          <a:p>
            <a:fld id="{6D22F896-40B5-4ADD-8801-0D06FADFA095}" type="slidenum">
              <a:rPr lang="en-US" smtClean="0"/>
              <a:t>115</a:t>
            </a:fld>
            <a:endParaRPr lang="en-US"/>
          </a:p>
        </p:txBody>
      </p:sp>
    </p:spTree>
    <p:extLst>
      <p:ext uri="{BB962C8B-B14F-4D97-AF65-F5344CB8AC3E}">
        <p14:creationId xmlns:p14="http://schemas.microsoft.com/office/powerpoint/2010/main" val="33153896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92FB7-5EAF-403E-8232-B6715407B2B9}"/>
              </a:ext>
            </a:extLst>
          </p:cNvPr>
          <p:cNvSpPr/>
          <p:nvPr/>
        </p:nvSpPr>
        <p:spPr>
          <a:xfrm>
            <a:off x="0" y="-25018"/>
            <a:ext cx="12192000" cy="710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404296" y="61159"/>
            <a:ext cx="9383408" cy="538463"/>
          </a:xfrm>
        </p:spPr>
        <p:txBody>
          <a:bodyPr>
            <a:noAutofit/>
          </a:bodyPr>
          <a:lstStyle/>
          <a:p>
            <a:pPr>
              <a:spcBef>
                <a:spcPts val="0"/>
              </a:spcBef>
            </a:pPr>
            <a:r>
              <a:rPr lang="en-US" b="1">
                <a:solidFill>
                  <a:srgbClr val="FFFFFF"/>
                </a:solidFill>
                <a:latin typeface="Calibri"/>
                <a:ea typeface="Calibri"/>
                <a:cs typeface="Calibri"/>
              </a:rPr>
              <a:t>Challenges</a:t>
            </a:r>
            <a:endParaRPr lang="en-US">
              <a:solidFill>
                <a:srgbClr val="FFFFFF"/>
              </a:solidFill>
            </a:endParaRPr>
          </a:p>
        </p:txBody>
      </p:sp>
      <p:sp>
        <p:nvSpPr>
          <p:cNvPr id="5" name="Slide Number Placeholder 4">
            <a:extLst>
              <a:ext uri="{FF2B5EF4-FFF2-40B4-BE49-F238E27FC236}">
                <a16:creationId xmlns:a16="http://schemas.microsoft.com/office/drawing/2014/main" id="{1D248F98-6012-4BE1-3E4A-42232CA894DB}"/>
              </a:ext>
            </a:extLst>
          </p:cNvPr>
          <p:cNvSpPr>
            <a:spLocks noGrp="1"/>
          </p:cNvSpPr>
          <p:nvPr>
            <p:ph type="sldNum" sz="quarter" idx="12"/>
          </p:nvPr>
        </p:nvSpPr>
        <p:spPr/>
        <p:txBody>
          <a:bodyPr/>
          <a:lstStyle/>
          <a:p>
            <a:fld id="{6D22F896-40B5-4ADD-8801-0D06FADFA095}" type="slidenum">
              <a:rPr lang="en-US" smtClean="0"/>
              <a:t>116</a:t>
            </a:fld>
            <a:endParaRPr lang="en-US"/>
          </a:p>
        </p:txBody>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311579" y="1152907"/>
            <a:ext cx="10702621" cy="5713557"/>
          </a:xfrm>
        </p:spPr>
        <p:txBody>
          <a:bodyPr vert="horz" lIns="91440" tIns="45720" rIns="91440" bIns="45720" rtlCol="0" anchor="t">
            <a:normAutofit/>
          </a:bodyPr>
          <a:lstStyle/>
          <a:p>
            <a:pPr>
              <a:lnSpc>
                <a:spcPct val="107000"/>
              </a:lnSpc>
              <a:spcBef>
                <a:spcPts val="0"/>
              </a:spcBef>
              <a:buAutoNum type="arabicPeriod"/>
            </a:pPr>
            <a:r>
              <a:rPr lang="en-US" b="1">
                <a:latin typeface="Calibri"/>
                <a:ea typeface="Calibri" panose="020F0502020204030204" pitchFamily="34" charset="0"/>
                <a:cs typeface="Calibri"/>
              </a:rPr>
              <a:t>Communication Gaps:</a:t>
            </a:r>
            <a:r>
              <a:rPr lang="en-US">
                <a:latin typeface="Calibri"/>
                <a:ea typeface="Calibri" panose="020F0502020204030204" pitchFamily="34" charset="0"/>
                <a:cs typeface="Calibri"/>
              </a:rPr>
              <a:t> Improved communication and outreach strategies are needed to ensure that students are aware of the programs and their benefits. </a:t>
            </a:r>
            <a:endParaRPr lang="en-US">
              <a:latin typeface="Calibri"/>
              <a:ea typeface="Calibri" panose="020F0502020204030204" pitchFamily="34" charset="0"/>
              <a:cs typeface="Times New Roman"/>
            </a:endParaRPr>
          </a:p>
          <a:p>
            <a:pPr>
              <a:lnSpc>
                <a:spcPct val="107000"/>
              </a:lnSpc>
              <a:spcBef>
                <a:spcPts val="0"/>
              </a:spcBef>
              <a:buAutoNum type="arabicPeriod"/>
            </a:pPr>
            <a:r>
              <a:rPr lang="en-US" b="1">
                <a:latin typeface="Calibri"/>
                <a:ea typeface="Calibri" panose="020F0502020204030204" pitchFamily="34" charset="0"/>
                <a:cs typeface="Calibri"/>
              </a:rPr>
              <a:t>Collaboration Gaps:</a:t>
            </a:r>
            <a:r>
              <a:rPr lang="en-US">
                <a:latin typeface="Calibri"/>
                <a:ea typeface="Calibri" panose="020F0502020204030204" pitchFamily="34" charset="0"/>
                <a:cs typeface="Calibri"/>
              </a:rPr>
              <a:t> In addition, programs need to collaborate and communicate to leverage their resources  to support students holistically. </a:t>
            </a:r>
            <a:endParaRPr lang="en-US">
              <a:latin typeface="Calibri"/>
              <a:ea typeface="Calibri" panose="020F0502020204030204" pitchFamily="34" charset="0"/>
              <a:cs typeface="Times New Roman"/>
            </a:endParaRPr>
          </a:p>
          <a:p>
            <a:pPr>
              <a:lnSpc>
                <a:spcPct val="107000"/>
              </a:lnSpc>
              <a:spcBef>
                <a:spcPts val="0"/>
              </a:spcBef>
              <a:buAutoNum type="arabicPeriod"/>
            </a:pPr>
            <a:r>
              <a:rPr lang="en-US" b="1">
                <a:latin typeface="Calibri"/>
                <a:ea typeface="Calibri" panose="020F0502020204030204" pitchFamily="34" charset="0"/>
                <a:cs typeface="Calibri"/>
              </a:rPr>
              <a:t>Transfer Evaluation Delays:</a:t>
            </a:r>
            <a:r>
              <a:rPr lang="en-US">
                <a:latin typeface="Calibri"/>
                <a:ea typeface="Calibri" panose="020F0502020204030204" pitchFamily="34" charset="0"/>
                <a:cs typeface="Calibri"/>
              </a:rPr>
              <a:t> Several programs have identified a challenge in the timely evaluation of transfer coursework. The long evaluation process can be frustrating for students and delay their transfer plans.</a:t>
            </a:r>
          </a:p>
          <a:p>
            <a:pPr marL="342900" marR="0" lvl="0" indent="-342900">
              <a:lnSpc>
                <a:spcPct val="107000"/>
              </a:lnSpc>
              <a:spcBef>
                <a:spcPts val="0"/>
              </a:spcBef>
              <a:spcAft>
                <a:spcPts val="0"/>
              </a:spcAft>
              <a:buFont typeface="+mj-lt"/>
              <a:buAutoNum type="arabicPeriod"/>
            </a:pPr>
            <a:r>
              <a:rPr lang="en-US" sz="1800" b="1">
                <a:effectLst/>
                <a:latin typeface="Calibri"/>
                <a:ea typeface="Calibri" panose="020F0502020204030204" pitchFamily="34" charset="0"/>
                <a:cs typeface="Times New Roman"/>
              </a:rPr>
              <a:t>Alignment of Local Degrees:</a:t>
            </a:r>
            <a:r>
              <a:rPr lang="en-US" sz="1800">
                <a:effectLst/>
                <a:latin typeface="Calibri"/>
                <a:ea typeface="Calibri" panose="020F0502020204030204" pitchFamily="34" charset="0"/>
                <a:cs typeface="Times New Roman"/>
              </a:rPr>
              <a:t> The need to revisit and adapt local associate degree programs to align with evolving transfer requirements poses a significant challenge, as this requires extensive coordination and restructuring.</a:t>
            </a:r>
          </a:p>
        </p:txBody>
      </p:sp>
    </p:spTree>
    <p:extLst>
      <p:ext uri="{BB962C8B-B14F-4D97-AF65-F5344CB8AC3E}">
        <p14:creationId xmlns:p14="http://schemas.microsoft.com/office/powerpoint/2010/main" val="10542461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2763-C390-43C7-8B04-42BB8382B791}"/>
              </a:ext>
            </a:extLst>
          </p:cNvPr>
          <p:cNvSpPr>
            <a:spLocks noGrp="1"/>
          </p:cNvSpPr>
          <p:nvPr>
            <p:ph type="title"/>
          </p:nvPr>
        </p:nvSpPr>
        <p:spPr/>
        <p:txBody>
          <a:bodyPr/>
          <a:lstStyle/>
          <a:p>
            <a:r>
              <a:rPr lang="en-US"/>
              <a:t>Feedback on Challenges</a:t>
            </a:r>
          </a:p>
        </p:txBody>
      </p:sp>
      <p:sp>
        <p:nvSpPr>
          <p:cNvPr id="3" name="Content Placeholder 2">
            <a:extLst>
              <a:ext uri="{FF2B5EF4-FFF2-40B4-BE49-F238E27FC236}">
                <a16:creationId xmlns:a16="http://schemas.microsoft.com/office/drawing/2014/main" id="{8C3AA798-19AA-4E84-BB20-C4B2FDBDD632}"/>
              </a:ext>
            </a:extLst>
          </p:cNvPr>
          <p:cNvSpPr>
            <a:spLocks noGrp="1"/>
          </p:cNvSpPr>
          <p:nvPr>
            <p:ph idx="1"/>
          </p:nvPr>
        </p:nvSpPr>
        <p:spPr>
          <a:xfrm>
            <a:off x="1311579" y="1608083"/>
            <a:ext cx="10533580" cy="4540469"/>
          </a:xfrm>
        </p:spPr>
        <p:txBody>
          <a:bodyPr>
            <a:normAutofit fontScale="85000" lnSpcReduction="20000"/>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 Communication Gap: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is a need for improved communication both internally among programs and externally with students.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Suggestions include better signage on campus, social marketing emphasizing transfer possibilities, and a shared vision for communication practices.</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 Collaboration Gap: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Collaboration among programs needs improvement, and there is an opportunity to share specific best practices for achieving transfer goals.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importance of a shared goal and coordinated efforts was emphasized.</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Transcript Evaluation Delays: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delay in transcript evaluations, particularly for transfer-bound students, is a significant challenge.</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wait time for students to get their transcripts evaluated and placed on degree works was mentioned as being as long as 12 months.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Advocacy for improving this process, considering it a top priority, was suggested.</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Alignment of Local Degrees: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is a challenge in aligning local degrees, and the need for better alignment of courses to streamline the evaluation process was highlighted.</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Aligning courses more closely was suggested as a potential solution to expedite the transcript evaluation process.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Overall Theme: </a:t>
            </a:r>
            <a:r>
              <a:rPr lang="en-US" sz="1800">
                <a:effectLst/>
                <a:latin typeface="Calibri" panose="020F0502020204030204" pitchFamily="34" charset="0"/>
                <a:ea typeface="Calibri" panose="020F0502020204030204" pitchFamily="34" charset="0"/>
                <a:cs typeface="Times New Roman" panose="02020603050405020304" pitchFamily="18" charset="0"/>
              </a:rPr>
              <a:t>The challenges discussed are interconnected, and addressing them requires a coordinated effort and shared commitment among faculty, programs, and the institution to enhance the transfer process for students.</a:t>
            </a:r>
          </a:p>
          <a:p>
            <a:endParaRPr lang="en-US"/>
          </a:p>
        </p:txBody>
      </p:sp>
      <p:sp>
        <p:nvSpPr>
          <p:cNvPr id="4" name="Slide Number Placeholder 3">
            <a:extLst>
              <a:ext uri="{FF2B5EF4-FFF2-40B4-BE49-F238E27FC236}">
                <a16:creationId xmlns:a16="http://schemas.microsoft.com/office/drawing/2014/main" id="{CD96BA58-DEE2-4911-88D4-24D08DD287C3}"/>
              </a:ext>
            </a:extLst>
          </p:cNvPr>
          <p:cNvSpPr>
            <a:spLocks noGrp="1"/>
          </p:cNvSpPr>
          <p:nvPr>
            <p:ph type="sldNum" sz="quarter" idx="12"/>
          </p:nvPr>
        </p:nvSpPr>
        <p:spPr/>
        <p:txBody>
          <a:bodyPr/>
          <a:lstStyle/>
          <a:p>
            <a:fld id="{6D22F896-40B5-4ADD-8801-0D06FADFA095}" type="slidenum">
              <a:rPr lang="en-US" smtClean="0"/>
              <a:t>117</a:t>
            </a:fld>
            <a:endParaRPr lang="en-US"/>
          </a:p>
        </p:txBody>
      </p:sp>
    </p:spTree>
    <p:extLst>
      <p:ext uri="{BB962C8B-B14F-4D97-AF65-F5344CB8AC3E}">
        <p14:creationId xmlns:p14="http://schemas.microsoft.com/office/powerpoint/2010/main" val="38559642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92FB7-5EAF-403E-8232-B6715407B2B9}"/>
              </a:ext>
            </a:extLst>
          </p:cNvPr>
          <p:cNvSpPr/>
          <p:nvPr/>
        </p:nvSpPr>
        <p:spPr>
          <a:xfrm>
            <a:off x="0" y="-25018"/>
            <a:ext cx="12192000" cy="710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404296" y="61159"/>
            <a:ext cx="9383408" cy="538463"/>
          </a:xfrm>
        </p:spPr>
        <p:txBody>
          <a:bodyPr>
            <a:noAutofit/>
          </a:bodyPr>
          <a:lstStyle/>
          <a:p>
            <a:pPr>
              <a:spcBef>
                <a:spcPts val="0"/>
              </a:spcBef>
            </a:pPr>
            <a:r>
              <a:rPr lang="en-US" b="1">
                <a:solidFill>
                  <a:srgbClr val="FFFFFF"/>
                </a:solidFill>
                <a:latin typeface="Calibri"/>
                <a:ea typeface="Calibri"/>
                <a:cs typeface="Calibri"/>
              </a:rPr>
              <a:t>Transfer: Possible Recommendations (1 of 2)</a:t>
            </a:r>
            <a:endParaRPr lang="en-US">
              <a:solidFill>
                <a:srgbClr val="FFFFFF"/>
              </a:solidFill>
            </a:endParaRPr>
          </a:p>
        </p:txBody>
      </p:sp>
      <p:sp>
        <p:nvSpPr>
          <p:cNvPr id="5" name="Slide Number Placeholder 4">
            <a:extLst>
              <a:ext uri="{FF2B5EF4-FFF2-40B4-BE49-F238E27FC236}">
                <a16:creationId xmlns:a16="http://schemas.microsoft.com/office/drawing/2014/main" id="{1D248F98-6012-4BE1-3E4A-42232CA894DB}"/>
              </a:ext>
            </a:extLst>
          </p:cNvPr>
          <p:cNvSpPr>
            <a:spLocks noGrp="1"/>
          </p:cNvSpPr>
          <p:nvPr>
            <p:ph type="sldNum" sz="quarter" idx="12"/>
          </p:nvPr>
        </p:nvSpPr>
        <p:spPr/>
        <p:txBody>
          <a:bodyPr/>
          <a:lstStyle/>
          <a:p>
            <a:fld id="{6D22F896-40B5-4ADD-8801-0D06FADFA095}" type="slidenum">
              <a:rPr lang="en-US" smtClean="0"/>
              <a:t>118</a:t>
            </a:fld>
            <a:endParaRPr lang="en-US"/>
          </a:p>
        </p:txBody>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658679" y="685799"/>
            <a:ext cx="10355522" cy="6180665"/>
          </a:xfrm>
        </p:spPr>
        <p:txBody>
          <a:bodyPr vert="horz" lIns="91440" tIns="45720" rIns="91440" bIns="45720" rtlCol="0" anchor="t">
            <a:normAutofit/>
          </a:bodyPr>
          <a:lstStyle/>
          <a:p>
            <a:pPr marL="0" marR="0">
              <a:lnSpc>
                <a:spcPct val="107000"/>
              </a:lnSpc>
              <a:spcBef>
                <a:spcPts val="0"/>
              </a:spcBef>
              <a:spcAft>
                <a:spcPts val="800"/>
              </a:spcAft>
            </a:pPr>
            <a:r>
              <a:rPr lang="en-US" sz="2000">
                <a:effectLst/>
                <a:latin typeface="Calibri"/>
                <a:ea typeface="Calibri" panose="020F0502020204030204" pitchFamily="34" charset="0"/>
                <a:cs typeface="Times New Roman"/>
              </a:rPr>
              <a:t>The "</a:t>
            </a:r>
            <a:r>
              <a:rPr lang="en-US" sz="2000" i="1">
                <a:effectLst/>
                <a:latin typeface="Calibri"/>
                <a:ea typeface="Calibri" panose="020F0502020204030204" pitchFamily="34" charset="0"/>
                <a:cs typeface="Times New Roman"/>
              </a:rPr>
              <a:t>how</a:t>
            </a:r>
            <a:r>
              <a:rPr lang="en-US" sz="2000">
                <a:effectLst/>
                <a:latin typeface="Calibri"/>
                <a:ea typeface="Calibri" panose="020F0502020204030204" pitchFamily="34" charset="0"/>
                <a:cs typeface="Times New Roman"/>
              </a:rPr>
              <a:t>" will be informed by capturing participants' feedback on effective approaches.</a:t>
            </a:r>
          </a:p>
          <a:p>
            <a:pPr marL="0" marR="0" indent="0">
              <a:lnSpc>
                <a:spcPct val="107000"/>
              </a:lnSpc>
              <a:spcBef>
                <a:spcPts val="0"/>
              </a:spcBef>
              <a:spcAft>
                <a:spcPts val="800"/>
              </a:spcAft>
              <a:buNone/>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2000" b="1">
                <a:effectLst/>
                <a:latin typeface="Calibri" panose="020F0502020204030204" pitchFamily="34" charset="0"/>
                <a:ea typeface="Calibri" panose="020F0502020204030204" pitchFamily="34" charset="0"/>
                <a:cs typeface="Times New Roman" panose="02020603050405020304" pitchFamily="18" charset="0"/>
              </a:rPr>
              <a:t>Enhancing Collaboration: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Foster collaboration among Transfer Support to share best practices, share resources, and identify areas for collaboration. This can help eliminate duplicated services and streamline the support process.</a:t>
            </a:r>
          </a:p>
          <a:p>
            <a:pPr lvl="1" indent="-342900">
              <a:lnSpc>
                <a:spcPct val="107000"/>
              </a:lnSpc>
              <a:spcBef>
                <a:spcPts val="0"/>
              </a:spcBef>
              <a:buFont typeface="+mj-lt"/>
              <a:buAutoNum type="arabicPeriod"/>
            </a:pPr>
            <a:r>
              <a:rPr lang="en-US" sz="1800">
                <a:effectLst/>
                <a:latin typeface="Calibri"/>
                <a:ea typeface="Calibri" panose="020F0502020204030204" pitchFamily="34" charset="0"/>
                <a:cs typeface="Times New Roman"/>
              </a:rPr>
              <a:t>Streamline communication efforts to minimize the volume of emails students receive.</a:t>
            </a:r>
            <a:r>
              <a:rPr lang="en-US" sz="1800">
                <a:latin typeface="Calibri"/>
                <a:ea typeface="Calibri" panose="020F0502020204030204" pitchFamily="34" charset="0"/>
                <a:cs typeface="Times New Roman"/>
              </a:rPr>
              <a:t> </a:t>
            </a:r>
            <a:endParaRPr lang="en-US" sz="1800">
              <a:effectLst/>
              <a:latin typeface="Calibri"/>
              <a:ea typeface="Calibri" panose="020F0502020204030204" pitchFamily="34" charset="0"/>
              <a:cs typeface="Times New Roman" panose="02020603050405020304" pitchFamily="18" charset="0"/>
            </a:endParaRPr>
          </a:p>
          <a:p>
            <a:pPr lvl="1" indent="-342900">
              <a:lnSpc>
                <a:spcPct val="107000"/>
              </a:lnSpc>
              <a:spcBef>
                <a:spcPts val="0"/>
              </a:spcBef>
              <a:buFont typeface="+mj-lt"/>
              <a:buAutoNum type="arabicPeriod"/>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mj-lt"/>
              <a:buAutoNum type="arabicPeriod"/>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2000" b="1">
                <a:effectLst/>
                <a:latin typeface="Calibri" panose="020F0502020204030204" pitchFamily="34" charset="0"/>
                <a:ea typeface="Calibri" panose="020F0502020204030204" pitchFamily="34" charset="0"/>
                <a:cs typeface="Times New Roman" panose="02020603050405020304" pitchFamily="18" charset="0"/>
              </a:rPr>
              <a:t>Streamline administrative processes: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Assess and optimize administrative workflows. </a:t>
            </a:r>
          </a:p>
          <a:p>
            <a:pPr lvl="1"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Streamline transfer evaluation processes to reduce delays in the transfer plans of students.</a:t>
            </a:r>
          </a:p>
          <a:p>
            <a:pPr lvl="1" indent="-342900">
              <a:lnSpc>
                <a:spcPct val="107000"/>
              </a:lnSpc>
              <a:spcBef>
                <a:spcPts val="0"/>
              </a:spcBef>
              <a:spcAft>
                <a:spcPts val="800"/>
              </a:spcAft>
              <a:buFont typeface="+mj-lt"/>
              <a:buAutoNum type="arabicPeriod"/>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7805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092FB7-5EAF-403E-8232-B6715407B2B9}"/>
              </a:ext>
            </a:extLst>
          </p:cNvPr>
          <p:cNvSpPr/>
          <p:nvPr/>
        </p:nvSpPr>
        <p:spPr>
          <a:xfrm>
            <a:off x="0" y="-25018"/>
            <a:ext cx="12192000" cy="710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404296" y="61159"/>
            <a:ext cx="9383408" cy="538463"/>
          </a:xfrm>
        </p:spPr>
        <p:txBody>
          <a:bodyPr>
            <a:noAutofit/>
          </a:bodyPr>
          <a:lstStyle/>
          <a:p>
            <a:pPr>
              <a:spcBef>
                <a:spcPts val="0"/>
              </a:spcBef>
            </a:pPr>
            <a:r>
              <a:rPr lang="en-US" b="1">
                <a:solidFill>
                  <a:srgbClr val="FFFFFF"/>
                </a:solidFill>
                <a:latin typeface="Calibri"/>
                <a:ea typeface="Calibri"/>
                <a:cs typeface="Calibri"/>
              </a:rPr>
              <a:t>Transfer: Possible Recommendations (2 of 2)</a:t>
            </a:r>
            <a:endParaRPr lang="en-US">
              <a:solidFill>
                <a:srgbClr val="FFFFFF"/>
              </a:solidFill>
            </a:endParaRPr>
          </a:p>
        </p:txBody>
      </p:sp>
      <p:sp>
        <p:nvSpPr>
          <p:cNvPr id="5" name="Slide Number Placeholder 4">
            <a:extLst>
              <a:ext uri="{FF2B5EF4-FFF2-40B4-BE49-F238E27FC236}">
                <a16:creationId xmlns:a16="http://schemas.microsoft.com/office/drawing/2014/main" id="{1D248F98-6012-4BE1-3E4A-42232CA894DB}"/>
              </a:ext>
            </a:extLst>
          </p:cNvPr>
          <p:cNvSpPr>
            <a:spLocks noGrp="1"/>
          </p:cNvSpPr>
          <p:nvPr>
            <p:ph type="sldNum" sz="quarter" idx="12"/>
          </p:nvPr>
        </p:nvSpPr>
        <p:spPr/>
        <p:txBody>
          <a:bodyPr/>
          <a:lstStyle/>
          <a:p>
            <a:fld id="{6D22F896-40B5-4ADD-8801-0D06FADFA095}" type="slidenum">
              <a:rPr lang="en-US" smtClean="0"/>
              <a:t>119</a:t>
            </a:fld>
            <a:endParaRPr lang="en-US"/>
          </a:p>
        </p:txBody>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807534" y="787783"/>
            <a:ext cx="10302949" cy="6078682"/>
          </a:xfrm>
        </p:spPr>
        <p:txBody>
          <a:bodyPr vert="horz" lIns="91440" tIns="45720" rIns="91440" bIns="45720" rtlCol="0" anchor="t">
            <a:normAutofit/>
          </a:bodyPr>
          <a:lstStyle/>
          <a:p>
            <a:pPr marL="0" marR="0">
              <a:lnSpc>
                <a:spcPct val="107000"/>
              </a:lnSpc>
              <a:spcBef>
                <a:spcPts val="0"/>
              </a:spcBef>
              <a:spcAft>
                <a:spcPts val="800"/>
              </a:spcAft>
            </a:pPr>
            <a:r>
              <a:rPr lang="en-US" sz="2000">
                <a:effectLst/>
                <a:latin typeface="Calibri"/>
                <a:ea typeface="Calibri" panose="020F0502020204030204" pitchFamily="34" charset="0"/>
                <a:cs typeface="Times New Roman"/>
              </a:rPr>
              <a:t>The "</a:t>
            </a:r>
            <a:r>
              <a:rPr lang="en-US" sz="2000" i="1">
                <a:effectLst/>
                <a:latin typeface="Calibri"/>
                <a:ea typeface="Calibri" panose="020F0502020204030204" pitchFamily="34" charset="0"/>
                <a:cs typeface="Times New Roman"/>
              </a:rPr>
              <a:t>how</a:t>
            </a:r>
            <a:r>
              <a:rPr lang="en-US" sz="2000">
                <a:effectLst/>
                <a:latin typeface="Calibri"/>
                <a:ea typeface="Calibri" panose="020F0502020204030204" pitchFamily="34" charset="0"/>
                <a:cs typeface="Times New Roman"/>
              </a:rPr>
              <a:t>" will be informed by capturing participants' feedback on effective approaches.</a:t>
            </a:r>
          </a:p>
          <a:p>
            <a:pPr marL="0" marR="0">
              <a:lnSpc>
                <a:spcPct val="107000"/>
              </a:lnSpc>
              <a:spcBef>
                <a:spcPts val="0"/>
              </a:spcBef>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000" b="1">
                <a:latin typeface="Calibri"/>
                <a:ea typeface="Calibri" panose="020F0502020204030204" pitchFamily="34" charset="0"/>
                <a:cs typeface="Times New Roman"/>
              </a:rPr>
              <a:t>C. </a:t>
            </a:r>
            <a:r>
              <a:rPr lang="en-US" sz="2000" b="1">
                <a:effectLst/>
                <a:latin typeface="Calibri"/>
                <a:ea typeface="Calibri" panose="020F0502020204030204" pitchFamily="34" charset="0"/>
                <a:cs typeface="Times New Roman"/>
              </a:rPr>
              <a:t>Establish Metrics and Data-Informed Decision-Making Process:</a:t>
            </a:r>
            <a:endParaRPr lang="en-US" sz="2000">
              <a:effectLst/>
              <a:latin typeface="Calibri"/>
              <a:ea typeface="Calibri" panose="020F0502020204030204" pitchFamily="34" charset="0"/>
              <a:cs typeface="Times New Roman"/>
            </a:endParaRPr>
          </a:p>
          <a:p>
            <a:pPr lvl="1" indent="-342900">
              <a:lnSpc>
                <a:spcPct val="107000"/>
              </a:lnSpc>
              <a:spcBef>
                <a:spcPts val="0"/>
              </a:spcBef>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Set clear performance metrics.</a:t>
            </a:r>
          </a:p>
          <a:p>
            <a:pPr lvl="1" indent="-342900">
              <a:lnSpc>
                <a:spcPct val="107000"/>
              </a:lnSpc>
              <a:spcBef>
                <a:spcPts val="0"/>
              </a:spcBef>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Create a consistent data collection and tracking system to monitor student transfers.</a:t>
            </a:r>
          </a:p>
          <a:p>
            <a:pPr lvl="1" indent="-342900">
              <a:lnSpc>
                <a:spcPct val="107000"/>
              </a:lnSpc>
              <a:spcBef>
                <a:spcPts val="0"/>
              </a:spcBef>
              <a:buFont typeface="+mj-lt"/>
              <a:buAutoNum type="arabicPeriod"/>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mj-lt"/>
              <a:buAutoNum type="arabicPeriod"/>
            </a:pPr>
            <a:endParaRPr lang="en-US" sz="1800">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buFont typeface="+mj-lt"/>
              <a:buAutoNum type="arabicPeriod"/>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000" b="1">
                <a:latin typeface="Calibri"/>
                <a:ea typeface="Calibri" panose="020F0502020204030204" pitchFamily="34" charset="0"/>
                <a:cs typeface="Times New Roman"/>
              </a:rPr>
              <a:t>D. Curriculum</a:t>
            </a:r>
            <a:r>
              <a:rPr lang="en-US" sz="2000" b="1">
                <a:effectLst/>
                <a:latin typeface="Calibri"/>
                <a:ea typeface="Calibri" panose="020F0502020204030204" pitchFamily="34" charset="0"/>
                <a:cs typeface="Times New Roman"/>
              </a:rPr>
              <a:t> Support:</a:t>
            </a:r>
            <a:endParaRPr lang="en-US" sz="2000">
              <a:effectLst/>
              <a:latin typeface="Calibri"/>
              <a:ea typeface="Calibri" panose="020F0502020204030204" pitchFamily="34" charset="0"/>
              <a:cs typeface="Times New Roman"/>
            </a:endParaRPr>
          </a:p>
          <a:p>
            <a:pPr lvl="1"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Continue streamlining </a:t>
            </a:r>
            <a:r>
              <a:rPr lang="en-US" sz="1800">
                <a:latin typeface="Calibri" panose="020F0502020204030204" pitchFamily="34" charset="0"/>
                <a:ea typeface="Calibri" panose="020F0502020204030204" pitchFamily="34" charset="0"/>
                <a:cs typeface="Times New Roman" panose="02020603050405020304" pitchFamily="18" charset="0"/>
              </a:rPr>
              <a:t>c</a:t>
            </a:r>
            <a:r>
              <a:rPr lang="en-US" sz="1800">
                <a:effectLst/>
                <a:latin typeface="Calibri" panose="020F0502020204030204" pitchFamily="34" charset="0"/>
                <a:ea typeface="Calibri" panose="020F0502020204030204" pitchFamily="34" charset="0"/>
                <a:cs typeface="Times New Roman" panose="02020603050405020304" pitchFamily="18" charset="0"/>
              </a:rPr>
              <a:t>urriculum </a:t>
            </a:r>
            <a:r>
              <a:rPr lang="en-US" sz="1800">
                <a:latin typeface="Calibri" panose="020F0502020204030204" pitchFamily="34" charset="0"/>
                <a:ea typeface="Calibri" panose="020F0502020204030204" pitchFamily="34" charset="0"/>
                <a:cs typeface="Times New Roman" panose="02020603050405020304" pitchFamily="18" charset="0"/>
              </a:rPr>
              <a:t>a</a:t>
            </a:r>
            <a:r>
              <a:rPr lang="en-US" sz="1800">
                <a:effectLst/>
                <a:latin typeface="Calibri" panose="020F0502020204030204" pitchFamily="34" charset="0"/>
                <a:ea typeface="Calibri" panose="020F0502020204030204" pitchFamily="34" charset="0"/>
                <a:cs typeface="Times New Roman" panose="02020603050405020304" pitchFamily="18" charset="0"/>
              </a:rPr>
              <a:t>lignment: Continue efforts to simplify curriculum alignment across the district, reducing complexity for students and ensuring consistent transfer pathways. (AB1111 and AB928).</a:t>
            </a:r>
          </a:p>
        </p:txBody>
      </p:sp>
    </p:spTree>
    <p:extLst>
      <p:ext uri="{BB962C8B-B14F-4D97-AF65-F5344CB8AC3E}">
        <p14:creationId xmlns:p14="http://schemas.microsoft.com/office/powerpoint/2010/main" val="179260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0430-99C2-4EE1-B07D-1964B5D5AE9E}"/>
              </a:ext>
            </a:extLst>
          </p:cNvPr>
          <p:cNvSpPr>
            <a:spLocks noGrp="1"/>
          </p:cNvSpPr>
          <p:nvPr>
            <p:ph type="title"/>
          </p:nvPr>
        </p:nvSpPr>
        <p:spPr/>
        <p:txBody>
          <a:bodyPr/>
          <a:lstStyle/>
          <a:p>
            <a:r>
              <a:rPr lang="en-US"/>
              <a:t>Strengths—with Equity Lens</a:t>
            </a:r>
          </a:p>
        </p:txBody>
      </p:sp>
      <p:sp>
        <p:nvSpPr>
          <p:cNvPr id="3" name="Content Placeholder 2">
            <a:extLst>
              <a:ext uri="{FF2B5EF4-FFF2-40B4-BE49-F238E27FC236}">
                <a16:creationId xmlns:a16="http://schemas.microsoft.com/office/drawing/2014/main" id="{A2045B62-BCD6-4E49-A66F-3541B663BF57}"/>
              </a:ext>
            </a:extLst>
          </p:cNvPr>
          <p:cNvSpPr>
            <a:spLocks noGrp="1"/>
          </p:cNvSpPr>
          <p:nvPr>
            <p:ph idx="1"/>
          </p:nvPr>
        </p:nvSpPr>
        <p:spPr/>
        <p:txBody>
          <a:bodyPr>
            <a:normAutofit/>
          </a:bodyPr>
          <a:lstStyle/>
          <a:p>
            <a:r>
              <a:rPr lang="en-US" sz="2800">
                <a:latin typeface="Calibri" panose="020F0502020204030204" pitchFamily="34" charset="0"/>
                <a:cs typeface="Calibri" panose="020F0502020204030204" pitchFamily="34" charset="0"/>
              </a:rPr>
              <a:t>Early College Access Focus</a:t>
            </a:r>
          </a:p>
          <a:p>
            <a:r>
              <a:rPr lang="en-US" sz="2800">
                <a:latin typeface="Calibri" panose="020F0502020204030204" pitchFamily="34" charset="0"/>
                <a:cs typeface="Calibri" panose="020F0502020204030204" pitchFamily="34" charset="0"/>
              </a:rPr>
              <a:t>Diversifying University Exposure</a:t>
            </a:r>
          </a:p>
          <a:p>
            <a:r>
              <a:rPr lang="en-US" sz="2800">
                <a:latin typeface="Calibri" panose="020F0502020204030204" pitchFamily="34" charset="0"/>
                <a:cs typeface="Calibri" panose="020F0502020204030204" pitchFamily="34" charset="0"/>
              </a:rPr>
              <a:t>Enhancing Faculty Involvement</a:t>
            </a:r>
          </a:p>
          <a:p>
            <a:r>
              <a:rPr lang="en-US" sz="2800">
                <a:latin typeface="Calibri" panose="020F0502020204030204" pitchFamily="34" charset="0"/>
                <a:cs typeface="Calibri" panose="020F0502020204030204" pitchFamily="34" charset="0"/>
              </a:rPr>
              <a:t>Data-Informed Decision Making</a:t>
            </a:r>
          </a:p>
          <a:p>
            <a:r>
              <a:rPr lang="en-US" sz="2800">
                <a:latin typeface="Calibri" panose="020F0502020204030204" pitchFamily="34" charset="0"/>
                <a:cs typeface="Calibri" panose="020F0502020204030204" pitchFamily="34" charset="0"/>
              </a:rPr>
              <a:t>Alumni Network and Mentorship</a:t>
            </a:r>
          </a:p>
        </p:txBody>
      </p:sp>
      <p:sp>
        <p:nvSpPr>
          <p:cNvPr id="4" name="Slide Number Placeholder 3">
            <a:extLst>
              <a:ext uri="{FF2B5EF4-FFF2-40B4-BE49-F238E27FC236}">
                <a16:creationId xmlns:a16="http://schemas.microsoft.com/office/drawing/2014/main" id="{D0CA7E45-96B1-429C-8BF5-54D8247C30D9}"/>
              </a:ext>
            </a:extLst>
          </p:cNvPr>
          <p:cNvSpPr>
            <a:spLocks noGrp="1"/>
          </p:cNvSpPr>
          <p:nvPr>
            <p:ph type="sldNum" sz="quarter" idx="12"/>
          </p:nvPr>
        </p:nvSpPr>
        <p:spPr/>
        <p:txBody>
          <a:bodyPr/>
          <a:lstStyle/>
          <a:p>
            <a:fld id="{6D22F896-40B5-4ADD-8801-0D06FADFA095}" type="slidenum">
              <a:rPr lang="en-US" smtClean="0"/>
              <a:t>12</a:t>
            </a:fld>
            <a:endParaRPr lang="en-US"/>
          </a:p>
        </p:txBody>
      </p:sp>
    </p:spTree>
    <p:extLst>
      <p:ext uri="{BB962C8B-B14F-4D97-AF65-F5344CB8AC3E}">
        <p14:creationId xmlns:p14="http://schemas.microsoft.com/office/powerpoint/2010/main" val="13740080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F3DE-7749-418E-88E0-A5AB509CECEC}"/>
              </a:ext>
            </a:extLst>
          </p:cNvPr>
          <p:cNvSpPr>
            <a:spLocks noGrp="1"/>
          </p:cNvSpPr>
          <p:nvPr>
            <p:ph type="title"/>
          </p:nvPr>
        </p:nvSpPr>
        <p:spPr/>
        <p:txBody>
          <a:bodyPr/>
          <a:lstStyle/>
          <a:p>
            <a:r>
              <a:rPr lang="en-US"/>
              <a:t>Feedback on Recommendations</a:t>
            </a:r>
          </a:p>
        </p:txBody>
      </p:sp>
      <p:sp>
        <p:nvSpPr>
          <p:cNvPr id="3" name="Content Placeholder 2">
            <a:extLst>
              <a:ext uri="{FF2B5EF4-FFF2-40B4-BE49-F238E27FC236}">
                <a16:creationId xmlns:a16="http://schemas.microsoft.com/office/drawing/2014/main" id="{3DD092DA-6FD5-4475-A034-D13FF7BFF68E}"/>
              </a:ext>
            </a:extLst>
          </p:cNvPr>
          <p:cNvSpPr>
            <a:spLocks noGrp="1"/>
          </p:cNvSpPr>
          <p:nvPr>
            <p:ph idx="1"/>
          </p:nvPr>
        </p:nvSpPr>
        <p:spPr>
          <a:xfrm>
            <a:off x="1608083" y="1471448"/>
            <a:ext cx="10331669" cy="5160580"/>
          </a:xfrm>
        </p:spPr>
        <p:txBody>
          <a:bodyPr>
            <a:normAutofit fontScale="85000" lnSpcReduction="10000"/>
          </a:body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 Enhance Collaboration and Streamline Administrative Processes: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Foster improved collaboration among departments and programs.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Streamline administrative processes to create a more efficient workflow.</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 Establish Metrics and Data-Informed Decision-Making Processes: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Implement metrics to measure and assess transfer-related initiatives and outcomes.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Emphasize data-informed decision-making to guide program improvements and enhance student success.</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Experiment with Course Time Frames: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Consider experimenting with different course time frames, such as a 12-week semester model.</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Focus on workforce-related programs and humanities, language arts, and social sciences as potential areas for experimentation.</a:t>
            </a:r>
          </a:p>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Support Transcript Evaluation Services: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Recognize challenges faced by the transcript evaluation department, including staff shortages and added responsibilities.</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Explore ways to support the department, such as hiring additional personnel and providing technological resources.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Acknowledge ongoing efforts, such as testing a new system for automated transcript evaluation, and encourage continued collaboration and improvement.</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Overall Theme: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recommendations aim to address various aspects of the transfer process, including collaboration, data utilization, course structures, and support for essential services like transcript evaluation. They emphasize a holistic approach to improving the overall transfer experience for students, faculty, and staff.</a:t>
            </a:r>
          </a:p>
          <a:p>
            <a:endParaRPr lang="en-US"/>
          </a:p>
        </p:txBody>
      </p:sp>
      <p:sp>
        <p:nvSpPr>
          <p:cNvPr id="4" name="Slide Number Placeholder 3">
            <a:extLst>
              <a:ext uri="{FF2B5EF4-FFF2-40B4-BE49-F238E27FC236}">
                <a16:creationId xmlns:a16="http://schemas.microsoft.com/office/drawing/2014/main" id="{E726B338-DE07-4F49-9A7C-5745DCB5B54B}"/>
              </a:ext>
            </a:extLst>
          </p:cNvPr>
          <p:cNvSpPr>
            <a:spLocks noGrp="1"/>
          </p:cNvSpPr>
          <p:nvPr>
            <p:ph type="sldNum" sz="quarter" idx="12"/>
          </p:nvPr>
        </p:nvSpPr>
        <p:spPr/>
        <p:txBody>
          <a:bodyPr/>
          <a:lstStyle/>
          <a:p>
            <a:fld id="{6D22F896-40B5-4ADD-8801-0D06FADFA095}" type="slidenum">
              <a:rPr lang="en-US" smtClean="0"/>
              <a:t>120</a:t>
            </a:fld>
            <a:endParaRPr lang="en-US"/>
          </a:p>
        </p:txBody>
      </p:sp>
    </p:spTree>
    <p:extLst>
      <p:ext uri="{BB962C8B-B14F-4D97-AF65-F5344CB8AC3E}">
        <p14:creationId xmlns:p14="http://schemas.microsoft.com/office/powerpoint/2010/main" val="34210220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B121-0BD1-A125-1886-1AD5F2CE7228}"/>
              </a:ext>
            </a:extLst>
          </p:cNvPr>
          <p:cNvSpPr>
            <a:spLocks noGrp="1"/>
          </p:cNvSpPr>
          <p:nvPr>
            <p:ph type="title"/>
          </p:nvPr>
        </p:nvSpPr>
        <p:spPr>
          <a:xfrm>
            <a:off x="2432504" y="49521"/>
            <a:ext cx="8911687" cy="738261"/>
          </a:xfrm>
        </p:spPr>
        <p:txBody>
          <a:bodyPr/>
          <a:lstStyle/>
          <a:p>
            <a:r>
              <a:rPr lang="en-US"/>
              <a:t>Members</a:t>
            </a:r>
          </a:p>
        </p:txBody>
      </p:sp>
      <p:sp>
        <p:nvSpPr>
          <p:cNvPr id="3" name="Content Placeholder 2">
            <a:extLst>
              <a:ext uri="{FF2B5EF4-FFF2-40B4-BE49-F238E27FC236}">
                <a16:creationId xmlns:a16="http://schemas.microsoft.com/office/drawing/2014/main" id="{A805EDC1-80F3-60AF-3E29-D50CFF2ED0B0}"/>
              </a:ext>
            </a:extLst>
          </p:cNvPr>
          <p:cNvSpPr>
            <a:spLocks noGrp="1"/>
          </p:cNvSpPr>
          <p:nvPr>
            <p:ph idx="1"/>
          </p:nvPr>
        </p:nvSpPr>
        <p:spPr>
          <a:xfrm>
            <a:off x="1866900" y="787782"/>
            <a:ext cx="10325100" cy="6070219"/>
          </a:xfrm>
        </p:spPr>
        <p:txBody>
          <a:bodyPr vert="horz" lIns="91440" tIns="45720" rIns="91440" bIns="45720" rtlCol="0" anchor="t">
            <a:normAutofit fontScale="92500" lnSpcReduction="10000"/>
          </a:bodyPr>
          <a:lstStyle/>
          <a:p>
            <a:r>
              <a:rPr lang="en-US" sz="1200" b="1">
                <a:ea typeface="+mn-lt"/>
                <a:cs typeface="+mn-lt"/>
              </a:rPr>
              <a:t>Student:</a:t>
            </a:r>
            <a:r>
              <a:rPr lang="en-US" sz="1200">
                <a:ea typeface="+mn-lt"/>
                <a:cs typeface="+mn-lt"/>
              </a:rPr>
              <a:t> Student Senate (?)</a:t>
            </a:r>
            <a:endParaRPr lang="en-US"/>
          </a:p>
          <a:p>
            <a:r>
              <a:rPr lang="en-US" sz="1200" b="1">
                <a:ea typeface="+mn-lt"/>
                <a:cs typeface="+mn-lt"/>
              </a:rPr>
              <a:t>Transfer Center</a:t>
            </a:r>
            <a:r>
              <a:rPr lang="en-US" sz="1200">
                <a:ea typeface="+mn-lt"/>
                <a:cs typeface="+mn-lt"/>
              </a:rPr>
              <a:t>: Max, Gloria, Mary, Gonzalo, James (PSC), </a:t>
            </a:r>
            <a:endParaRPr lang="en-US"/>
          </a:p>
          <a:p>
            <a:r>
              <a:rPr lang="en-US" sz="1200" b="1">
                <a:ea typeface="+mn-lt"/>
                <a:cs typeface="+mn-lt"/>
              </a:rPr>
              <a:t>Transfer Plan responsible parties</a:t>
            </a:r>
            <a:r>
              <a:rPr lang="en-US" sz="1200">
                <a:ea typeface="+mn-lt"/>
                <a:cs typeface="+mn-lt"/>
              </a:rPr>
              <a:t>: </a:t>
            </a:r>
            <a:r>
              <a:rPr lang="en-US" sz="1100">
                <a:ea typeface="+mn-lt"/>
                <a:cs typeface="+mn-lt"/>
              </a:rPr>
              <a:t>Max, Gloria, Mary, Gonzalo, James (PSC), Soraya, Manuel</a:t>
            </a:r>
            <a:endParaRPr lang="en-US">
              <a:ea typeface="+mn-lt"/>
              <a:cs typeface="+mn-lt"/>
            </a:endParaRPr>
          </a:p>
          <a:p>
            <a:r>
              <a:rPr lang="en-US" sz="1200" b="1">
                <a:ea typeface="+mn-lt"/>
                <a:cs typeface="+mn-lt"/>
              </a:rPr>
              <a:t>STEM/NSF</a:t>
            </a:r>
            <a:r>
              <a:rPr lang="en-US" sz="1200">
                <a:ea typeface="+mn-lt"/>
                <a:cs typeface="+mn-lt"/>
              </a:rPr>
              <a:t>: Rance, Sumathi, Ramakrishnan</a:t>
            </a:r>
            <a:endParaRPr lang="en-US"/>
          </a:p>
          <a:p>
            <a:r>
              <a:rPr lang="en-US" sz="1200" b="1">
                <a:ea typeface="+mn-lt"/>
                <a:cs typeface="+mn-lt"/>
              </a:rPr>
              <a:t>Academic Senate leaders</a:t>
            </a:r>
            <a:r>
              <a:rPr lang="en-US" sz="1200">
                <a:ea typeface="+mn-lt"/>
                <a:cs typeface="+mn-lt"/>
              </a:rPr>
              <a:t>: David Eck, Gampi, </a:t>
            </a:r>
            <a:endParaRPr lang="en-US"/>
          </a:p>
          <a:p>
            <a:r>
              <a:rPr lang="en-US" sz="1200" b="1">
                <a:ea typeface="+mn-lt"/>
                <a:cs typeface="+mn-lt"/>
              </a:rPr>
              <a:t>Classified Senate leaders</a:t>
            </a:r>
            <a:r>
              <a:rPr lang="en-US" sz="1200">
                <a:ea typeface="+mn-lt"/>
                <a:cs typeface="+mn-lt"/>
              </a:rPr>
              <a:t>: Maria H, Alex C, Jeanne S</a:t>
            </a:r>
            <a:endParaRPr lang="en-US"/>
          </a:p>
          <a:p>
            <a:r>
              <a:rPr lang="en-US" sz="1200" b="1">
                <a:ea typeface="+mn-lt"/>
                <a:cs typeface="+mn-lt"/>
              </a:rPr>
              <a:t>HTP</a:t>
            </a:r>
            <a:r>
              <a:rPr lang="en-US" sz="1200">
                <a:ea typeface="+mn-lt"/>
                <a:cs typeface="+mn-lt"/>
              </a:rPr>
              <a:t>: Rebekah, Susan, Sarah</a:t>
            </a:r>
            <a:endParaRPr lang="en-US"/>
          </a:p>
          <a:p>
            <a:r>
              <a:rPr lang="en-US" sz="1200" b="1">
                <a:ea typeface="+mn-lt"/>
                <a:cs typeface="+mn-lt"/>
              </a:rPr>
              <a:t>PTK</a:t>
            </a:r>
            <a:r>
              <a:rPr lang="en-US" sz="1200">
                <a:ea typeface="+mn-lt"/>
                <a:cs typeface="+mn-lt"/>
              </a:rPr>
              <a:t>: Paul R, Gampi, Autumn</a:t>
            </a:r>
            <a:endParaRPr lang="en-US"/>
          </a:p>
          <a:p>
            <a:r>
              <a:rPr lang="en-US" sz="1200" b="1">
                <a:ea typeface="+mn-lt"/>
                <a:cs typeface="+mn-lt"/>
              </a:rPr>
              <a:t>GP</a:t>
            </a:r>
            <a:r>
              <a:rPr lang="en-US" sz="1200">
                <a:ea typeface="+mn-lt"/>
                <a:cs typeface="+mn-lt"/>
              </a:rPr>
              <a:t>: David M, Denise, David M, Gampi, Ron, Retention Specialists (John, Diego, Jackie, Autumn), Counselors (Chris Rico, Daryan, Sandra Rodrigues, Gloria)</a:t>
            </a:r>
            <a:endParaRPr lang="en-US"/>
          </a:p>
          <a:p>
            <a:r>
              <a:rPr lang="en-US" sz="1200" b="1">
                <a:ea typeface="+mn-lt"/>
                <a:cs typeface="+mn-lt"/>
              </a:rPr>
              <a:t>Middle College</a:t>
            </a:r>
            <a:r>
              <a:rPr lang="en-US" sz="1200">
                <a:ea typeface="+mn-lt"/>
                <a:cs typeface="+mn-lt"/>
              </a:rPr>
              <a:t>: Stephen</a:t>
            </a:r>
            <a:endParaRPr lang="en-US"/>
          </a:p>
          <a:p>
            <a:r>
              <a:rPr lang="en-US" sz="1200" b="1">
                <a:ea typeface="+mn-lt"/>
                <a:cs typeface="+mn-lt"/>
              </a:rPr>
              <a:t>Promise</a:t>
            </a:r>
            <a:r>
              <a:rPr lang="en-US" sz="1200">
                <a:ea typeface="+mn-lt"/>
                <a:cs typeface="+mn-lt"/>
              </a:rPr>
              <a:t>: Mayra, Counselors (Danny Lynch, Kassie Alexander, Jessica Boyle), PSC (Ariela Villalpando, Mahitha Rao) </a:t>
            </a:r>
            <a:endParaRPr lang="en-US"/>
          </a:p>
          <a:p>
            <a:r>
              <a:rPr lang="en-US" sz="1200" b="1">
                <a:ea typeface="+mn-lt"/>
                <a:cs typeface="+mn-lt"/>
              </a:rPr>
              <a:t>Umoja</a:t>
            </a:r>
            <a:r>
              <a:rPr lang="en-US" sz="1200">
                <a:ea typeface="+mn-lt"/>
                <a:cs typeface="+mn-lt"/>
              </a:rPr>
              <a:t>: Lezlee W, PSC (Lezlee Ta), Autumn, Mahitha, James</a:t>
            </a:r>
            <a:endParaRPr lang="en-US"/>
          </a:p>
          <a:p>
            <a:r>
              <a:rPr lang="en-US" sz="1200" b="1">
                <a:ea typeface="+mn-lt"/>
                <a:cs typeface="+mn-lt"/>
              </a:rPr>
              <a:t>Puente</a:t>
            </a:r>
            <a:r>
              <a:rPr lang="en-US" sz="1200">
                <a:ea typeface="+mn-lt"/>
                <a:cs typeface="+mn-lt"/>
              </a:rPr>
              <a:t>: Yolanda, Sandra Mendez</a:t>
            </a:r>
            <a:endParaRPr lang="en-US"/>
          </a:p>
          <a:p>
            <a:r>
              <a:rPr lang="en-US" sz="1200" b="1">
                <a:ea typeface="+mn-lt"/>
                <a:cs typeface="+mn-lt"/>
              </a:rPr>
              <a:t>EOPS</a:t>
            </a:r>
            <a:r>
              <a:rPr lang="en-US" sz="1200">
                <a:ea typeface="+mn-lt"/>
                <a:cs typeface="+mn-lt"/>
              </a:rPr>
              <a:t>: Lorraine Barrales-Ramirez, Jos Romero, Sarah Aranyakul</a:t>
            </a:r>
          </a:p>
          <a:p>
            <a:r>
              <a:rPr lang="en-US" sz="1200" b="1">
                <a:ea typeface="+mn-lt"/>
                <a:cs typeface="+mn-lt"/>
              </a:rPr>
              <a:t>TRIO</a:t>
            </a:r>
            <a:r>
              <a:rPr lang="en-US" sz="1200">
                <a:ea typeface="+mn-lt"/>
                <a:cs typeface="+mn-lt"/>
              </a:rPr>
              <a:t>: Maria Huning, Candice Johnson</a:t>
            </a:r>
          </a:p>
          <a:p>
            <a:r>
              <a:rPr lang="en-US" sz="1200" b="1">
                <a:ea typeface="+mn-lt"/>
                <a:cs typeface="+mn-lt"/>
              </a:rPr>
              <a:t>Athletics</a:t>
            </a:r>
            <a:r>
              <a:rPr lang="en-US" sz="1200">
                <a:ea typeface="+mn-lt"/>
                <a:cs typeface="+mn-lt"/>
              </a:rPr>
              <a:t>: Kat, Nick Martine, Erik Gaspar</a:t>
            </a:r>
            <a:endParaRPr lang="en-US"/>
          </a:p>
          <a:p>
            <a:r>
              <a:rPr lang="en-US" sz="1200" b="1">
                <a:ea typeface="+mn-lt"/>
                <a:cs typeface="+mn-lt"/>
              </a:rPr>
              <a:t>Curriculum</a:t>
            </a:r>
            <a:r>
              <a:rPr lang="en-US" sz="1200">
                <a:ea typeface="+mn-lt"/>
                <a:cs typeface="+mn-lt"/>
              </a:rPr>
              <a:t>: Lisa P, Bob Lee, David M, Gloria, Frank</a:t>
            </a:r>
            <a:endParaRPr lang="en-US"/>
          </a:p>
          <a:p>
            <a:r>
              <a:rPr lang="en-US" sz="1200" b="1">
                <a:ea typeface="+mn-lt"/>
                <a:cs typeface="+mn-lt"/>
              </a:rPr>
              <a:t>AB1705</a:t>
            </a:r>
            <a:r>
              <a:rPr lang="en-US" sz="1200">
                <a:ea typeface="+mn-lt"/>
                <a:cs typeface="+mn-lt"/>
              </a:rPr>
              <a:t>:  Ray, Lisa Palmer, Michael Hoffman, </a:t>
            </a:r>
            <a:r>
              <a:rPr lang="en-US" sz="1100">
                <a:ea typeface="+mn-lt"/>
                <a:cs typeface="+mn-lt"/>
              </a:rPr>
              <a:t>Sumathi, Anniqua</a:t>
            </a:r>
            <a:endParaRPr lang="en-US"/>
          </a:p>
          <a:p>
            <a:r>
              <a:rPr lang="en-US" sz="1200" b="1">
                <a:ea typeface="+mn-lt"/>
                <a:cs typeface="+mn-lt"/>
              </a:rPr>
              <a:t>EAPC</a:t>
            </a:r>
            <a:r>
              <a:rPr lang="en-US" sz="1200">
                <a:ea typeface="+mn-lt"/>
                <a:cs typeface="+mn-lt"/>
              </a:rPr>
              <a:t> rep: Kiran, Michiko, Krystal</a:t>
            </a:r>
            <a:endParaRPr lang="en-US"/>
          </a:p>
          <a:p>
            <a:r>
              <a:rPr lang="en-US" sz="1200" b="1">
                <a:ea typeface="+mn-lt"/>
                <a:cs typeface="+mn-lt"/>
              </a:rPr>
              <a:t>Deans</a:t>
            </a:r>
            <a:r>
              <a:rPr lang="en-US" sz="1200">
                <a:ea typeface="+mn-lt"/>
                <a:cs typeface="+mn-lt"/>
              </a:rPr>
              <a:t>: James, Ameer, Anniqua, Karen, Hyla, Kat, Max, Wissem</a:t>
            </a:r>
          </a:p>
          <a:p>
            <a:r>
              <a:rPr lang="en-US" sz="1200" b="1">
                <a:ea typeface="+mn-lt"/>
                <a:cs typeface="+mn-lt"/>
              </a:rPr>
              <a:t>A&amp;R: </a:t>
            </a:r>
            <a:r>
              <a:rPr lang="en-US" sz="1200">
                <a:ea typeface="+mn-lt"/>
                <a:cs typeface="+mn-lt"/>
              </a:rPr>
              <a:t>Maria</a:t>
            </a:r>
            <a:endParaRPr lang="en-US"/>
          </a:p>
          <a:p>
            <a:endParaRPr lang="en-US"/>
          </a:p>
        </p:txBody>
      </p:sp>
      <p:sp>
        <p:nvSpPr>
          <p:cNvPr id="4" name="Slide Number Placeholder 3">
            <a:extLst>
              <a:ext uri="{FF2B5EF4-FFF2-40B4-BE49-F238E27FC236}">
                <a16:creationId xmlns:a16="http://schemas.microsoft.com/office/drawing/2014/main" id="{BB296552-CF8D-9E49-3A59-84277B811DC0}"/>
              </a:ext>
            </a:extLst>
          </p:cNvPr>
          <p:cNvSpPr>
            <a:spLocks noGrp="1"/>
          </p:cNvSpPr>
          <p:nvPr>
            <p:ph type="sldNum" sz="quarter" idx="12"/>
          </p:nvPr>
        </p:nvSpPr>
        <p:spPr/>
        <p:txBody>
          <a:bodyPr/>
          <a:lstStyle/>
          <a:p>
            <a:fld id="{6D22F896-40B5-4ADD-8801-0D06FADFA095}" type="slidenum">
              <a:rPr lang="en-US" smtClean="0"/>
              <a:t>121</a:t>
            </a:fld>
            <a:endParaRPr lang="en-US"/>
          </a:p>
        </p:txBody>
      </p:sp>
    </p:spTree>
    <p:extLst>
      <p:ext uri="{BB962C8B-B14F-4D97-AF65-F5344CB8AC3E}">
        <p14:creationId xmlns:p14="http://schemas.microsoft.com/office/powerpoint/2010/main" val="118724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86FA-DF96-4EEA-9A72-2CDC1A715FBB}"/>
              </a:ext>
            </a:extLst>
          </p:cNvPr>
          <p:cNvSpPr>
            <a:spLocks noGrp="1"/>
          </p:cNvSpPr>
          <p:nvPr>
            <p:ph type="title"/>
          </p:nvPr>
        </p:nvSpPr>
        <p:spPr/>
        <p:txBody>
          <a:bodyPr/>
          <a:lstStyle/>
          <a:p>
            <a:r>
              <a:rPr lang="en-US"/>
              <a:t>Challenges—with Equity Lens</a:t>
            </a:r>
          </a:p>
        </p:txBody>
      </p:sp>
      <p:sp>
        <p:nvSpPr>
          <p:cNvPr id="3" name="Content Placeholder 2">
            <a:extLst>
              <a:ext uri="{FF2B5EF4-FFF2-40B4-BE49-F238E27FC236}">
                <a16:creationId xmlns:a16="http://schemas.microsoft.com/office/drawing/2014/main" id="{7F4D711E-1042-48D6-8B11-2B4BFBF7661F}"/>
              </a:ext>
            </a:extLst>
          </p:cNvPr>
          <p:cNvSpPr>
            <a:spLocks noGrp="1"/>
          </p:cNvSpPr>
          <p:nvPr>
            <p:ph idx="1"/>
          </p:nvPr>
        </p:nvSpPr>
        <p:spPr/>
        <p:txBody>
          <a:bodyPr>
            <a:normAutofit/>
          </a:bodyPr>
          <a:lstStyle/>
          <a:p>
            <a:pPr marL="0" marR="0">
              <a:lnSpc>
                <a:spcPct val="107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Communication Gap</a:t>
            </a:r>
          </a:p>
          <a:p>
            <a:pPr marL="0" marR="0">
              <a:lnSpc>
                <a:spcPct val="107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Collaboration Gap</a:t>
            </a:r>
          </a:p>
          <a:p>
            <a:pPr marL="0" marR="0">
              <a:lnSpc>
                <a:spcPct val="107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Transcript Evaluation Delays</a:t>
            </a:r>
          </a:p>
          <a:p>
            <a:pPr marL="0" marR="0">
              <a:lnSpc>
                <a:spcPct val="107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Alignment of Local Degrees</a:t>
            </a:r>
          </a:p>
          <a:p>
            <a:pPr marL="0" indent="0">
              <a:buNone/>
            </a:pPr>
            <a:endParaRPr lang="en-US" sz="3200"/>
          </a:p>
        </p:txBody>
      </p:sp>
      <p:sp>
        <p:nvSpPr>
          <p:cNvPr id="4" name="Slide Number Placeholder 3">
            <a:extLst>
              <a:ext uri="{FF2B5EF4-FFF2-40B4-BE49-F238E27FC236}">
                <a16:creationId xmlns:a16="http://schemas.microsoft.com/office/drawing/2014/main" id="{4AF15C26-E29E-46AD-A983-300DCDCDD89B}"/>
              </a:ext>
            </a:extLst>
          </p:cNvPr>
          <p:cNvSpPr>
            <a:spLocks noGrp="1"/>
          </p:cNvSpPr>
          <p:nvPr>
            <p:ph type="sldNum" sz="quarter" idx="12"/>
          </p:nvPr>
        </p:nvSpPr>
        <p:spPr/>
        <p:txBody>
          <a:bodyPr/>
          <a:lstStyle/>
          <a:p>
            <a:fld id="{6D22F896-40B5-4ADD-8801-0D06FADFA095}" type="slidenum">
              <a:rPr lang="en-US" smtClean="0"/>
              <a:t>13</a:t>
            </a:fld>
            <a:endParaRPr lang="en-US"/>
          </a:p>
        </p:txBody>
      </p:sp>
    </p:spTree>
    <p:extLst>
      <p:ext uri="{BB962C8B-B14F-4D97-AF65-F5344CB8AC3E}">
        <p14:creationId xmlns:p14="http://schemas.microsoft.com/office/powerpoint/2010/main" val="309139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8ED3-3FB5-4D24-A5CD-FBB514FEE27D}"/>
              </a:ext>
            </a:extLst>
          </p:cNvPr>
          <p:cNvSpPr>
            <a:spLocks noGrp="1"/>
          </p:cNvSpPr>
          <p:nvPr>
            <p:ph type="title"/>
          </p:nvPr>
        </p:nvSpPr>
        <p:spPr/>
        <p:txBody>
          <a:bodyPr/>
          <a:lstStyle/>
          <a:p>
            <a:r>
              <a:rPr lang="en-US"/>
              <a:t>Questions</a:t>
            </a:r>
          </a:p>
        </p:txBody>
      </p:sp>
      <p:sp>
        <p:nvSpPr>
          <p:cNvPr id="3" name="Slide Number Placeholder 2">
            <a:extLst>
              <a:ext uri="{FF2B5EF4-FFF2-40B4-BE49-F238E27FC236}">
                <a16:creationId xmlns:a16="http://schemas.microsoft.com/office/drawing/2014/main" id="{CB1ABAC3-8B48-4DBD-BF1D-D6BDE040E299}"/>
              </a:ext>
            </a:extLst>
          </p:cNvPr>
          <p:cNvSpPr>
            <a:spLocks noGrp="1"/>
          </p:cNvSpPr>
          <p:nvPr>
            <p:ph type="sldNum" sz="quarter" idx="12"/>
          </p:nvPr>
        </p:nvSpPr>
        <p:spPr/>
        <p:txBody>
          <a:bodyPr/>
          <a:lstStyle/>
          <a:p>
            <a:fld id="{6D22F896-40B5-4ADD-8801-0D06FADFA095}" type="slidenum">
              <a:rPr lang="en-US" smtClean="0"/>
              <a:t>14</a:t>
            </a:fld>
            <a:endParaRPr lang="en-US"/>
          </a:p>
        </p:txBody>
      </p:sp>
    </p:spTree>
    <p:extLst>
      <p:ext uri="{BB962C8B-B14F-4D97-AF65-F5344CB8AC3E}">
        <p14:creationId xmlns:p14="http://schemas.microsoft.com/office/powerpoint/2010/main" val="266611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3368-B5CE-479A-BC9D-1345C18E775E}"/>
              </a:ext>
            </a:extLst>
          </p:cNvPr>
          <p:cNvSpPr>
            <a:spLocks noGrp="1"/>
          </p:cNvSpPr>
          <p:nvPr>
            <p:ph type="ctrTitle"/>
          </p:nvPr>
        </p:nvSpPr>
        <p:spPr>
          <a:xfrm>
            <a:off x="2589212" y="3092298"/>
            <a:ext cx="8915399" cy="1126283"/>
          </a:xfrm>
        </p:spPr>
        <p:txBody>
          <a:bodyPr/>
          <a:lstStyle/>
          <a:p>
            <a:r>
              <a:rPr lang="en-US"/>
              <a:t>Transfer taskforce</a:t>
            </a:r>
          </a:p>
        </p:txBody>
      </p:sp>
      <p:sp>
        <p:nvSpPr>
          <p:cNvPr id="3" name="Subtitle 2">
            <a:extLst>
              <a:ext uri="{FF2B5EF4-FFF2-40B4-BE49-F238E27FC236}">
                <a16:creationId xmlns:a16="http://schemas.microsoft.com/office/drawing/2014/main" id="{7236E084-E2CF-4E1A-B7DB-97243100484C}"/>
              </a:ext>
            </a:extLst>
          </p:cNvPr>
          <p:cNvSpPr>
            <a:spLocks noGrp="1"/>
          </p:cNvSpPr>
          <p:nvPr>
            <p:ph type="subTitle" idx="1"/>
          </p:nvPr>
        </p:nvSpPr>
        <p:spPr>
          <a:xfrm>
            <a:off x="2589213" y="4218581"/>
            <a:ext cx="8915399" cy="1685081"/>
          </a:xfrm>
        </p:spPr>
        <p:txBody>
          <a:bodyPr>
            <a:normAutofit/>
          </a:bodyPr>
          <a:lstStyle/>
          <a:p>
            <a:r>
              <a:rPr lang="en-US"/>
              <a:t>Fall 2023 </a:t>
            </a:r>
          </a:p>
          <a:p>
            <a:r>
              <a:rPr lang="en-US"/>
              <a:t>Update 10.16.2023</a:t>
            </a:r>
          </a:p>
          <a:p>
            <a:r>
              <a:rPr lang="en-US"/>
              <a:t>Update 11.3.2023</a:t>
            </a:r>
          </a:p>
          <a:p>
            <a:r>
              <a:rPr lang="en-US"/>
              <a:t>Update 11.17.2023</a:t>
            </a:r>
          </a:p>
        </p:txBody>
      </p:sp>
      <p:pic>
        <p:nvPicPr>
          <p:cNvPr id="1026" name="Picture 2" descr="Canada College Logo PNG Transparent &amp; SVG Vector - Freebie ...">
            <a:extLst>
              <a:ext uri="{FF2B5EF4-FFF2-40B4-BE49-F238E27FC236}">
                <a16:creationId xmlns:a16="http://schemas.microsoft.com/office/drawing/2014/main" id="{94B5048D-F7A7-478E-AE00-8FCD99827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370" y="47713"/>
            <a:ext cx="4065815" cy="40658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5137C2-B2DF-09D9-C2BC-D204C9E14377}"/>
              </a:ext>
            </a:extLst>
          </p:cNvPr>
          <p:cNvSpPr>
            <a:spLocks noGrp="1"/>
          </p:cNvSpPr>
          <p:nvPr>
            <p:ph type="sldNum" sz="quarter" idx="12"/>
          </p:nvPr>
        </p:nvSpPr>
        <p:spPr/>
        <p:txBody>
          <a:bodyPr/>
          <a:lstStyle/>
          <a:p>
            <a:fld id="{6D22F896-40B5-4ADD-8801-0D06FADFA095}" type="slidenum">
              <a:rPr lang="en-US" smtClean="0"/>
              <a:t>15</a:t>
            </a:fld>
            <a:endParaRPr lang="en-US"/>
          </a:p>
        </p:txBody>
      </p:sp>
    </p:spTree>
    <p:extLst>
      <p:ext uri="{BB962C8B-B14F-4D97-AF65-F5344CB8AC3E}">
        <p14:creationId xmlns:p14="http://schemas.microsoft.com/office/powerpoint/2010/main" val="15336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E84F-0D19-4DFA-95C3-1F2FE5445C6F}"/>
              </a:ext>
            </a:extLst>
          </p:cNvPr>
          <p:cNvSpPr>
            <a:spLocks noGrp="1"/>
          </p:cNvSpPr>
          <p:nvPr>
            <p:ph type="title"/>
          </p:nvPr>
        </p:nvSpPr>
        <p:spPr>
          <a:xfrm>
            <a:off x="2695898" y="788867"/>
            <a:ext cx="8911687" cy="1280890"/>
          </a:xfrm>
        </p:spPr>
        <p:txBody>
          <a:bodyPr/>
          <a:lstStyle/>
          <a:p>
            <a:r>
              <a:rPr lang="en-US" b="1"/>
              <a:t>OUTLINE</a:t>
            </a:r>
          </a:p>
        </p:txBody>
      </p:sp>
      <p:sp>
        <p:nvSpPr>
          <p:cNvPr id="3" name="Content Placeholder 2">
            <a:extLst>
              <a:ext uri="{FF2B5EF4-FFF2-40B4-BE49-F238E27FC236}">
                <a16:creationId xmlns:a16="http://schemas.microsoft.com/office/drawing/2014/main" id="{8DC52D4D-DF06-4057-BB19-D6F3EB2189F1}"/>
              </a:ext>
            </a:extLst>
          </p:cNvPr>
          <p:cNvSpPr>
            <a:spLocks noGrp="1"/>
          </p:cNvSpPr>
          <p:nvPr>
            <p:ph idx="1"/>
          </p:nvPr>
        </p:nvSpPr>
        <p:spPr>
          <a:xfrm>
            <a:off x="2589212" y="2133600"/>
            <a:ext cx="9234488" cy="3594100"/>
          </a:xfrm>
        </p:spPr>
        <p:txBody>
          <a:bodyPr>
            <a:normAutofit/>
          </a:bodyPr>
          <a:lstStyle/>
          <a:p>
            <a:r>
              <a:rPr lang="en-US" sz="2400"/>
              <a:t>EMP Objectives</a:t>
            </a:r>
          </a:p>
          <a:p>
            <a:r>
              <a:rPr lang="en-US" sz="2400"/>
              <a:t>Process</a:t>
            </a:r>
          </a:p>
          <a:p>
            <a:r>
              <a:rPr lang="en-US" sz="2400"/>
              <a:t>Group slides followed by audience questions</a:t>
            </a:r>
          </a:p>
          <a:p>
            <a:endParaRPr lang="en-US" sz="2400"/>
          </a:p>
        </p:txBody>
      </p:sp>
      <p:sp>
        <p:nvSpPr>
          <p:cNvPr id="4" name="Slide Number Placeholder 3">
            <a:extLst>
              <a:ext uri="{FF2B5EF4-FFF2-40B4-BE49-F238E27FC236}">
                <a16:creationId xmlns:a16="http://schemas.microsoft.com/office/drawing/2014/main" id="{DB8B4074-05F5-7556-B9CC-6DD238B952DB}"/>
              </a:ext>
            </a:extLst>
          </p:cNvPr>
          <p:cNvSpPr>
            <a:spLocks noGrp="1"/>
          </p:cNvSpPr>
          <p:nvPr>
            <p:ph type="sldNum" sz="quarter" idx="12"/>
          </p:nvPr>
        </p:nvSpPr>
        <p:spPr/>
        <p:txBody>
          <a:bodyPr/>
          <a:lstStyle/>
          <a:p>
            <a:fld id="{6D22F896-40B5-4ADD-8801-0D06FADFA095}" type="slidenum">
              <a:rPr lang="en-US" smtClean="0"/>
              <a:t>16</a:t>
            </a:fld>
            <a:endParaRPr lang="en-US"/>
          </a:p>
        </p:txBody>
      </p:sp>
    </p:spTree>
    <p:extLst>
      <p:ext uri="{BB962C8B-B14F-4D97-AF65-F5344CB8AC3E}">
        <p14:creationId xmlns:p14="http://schemas.microsoft.com/office/powerpoint/2010/main" val="261703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9F6E-F795-4D4A-AAA9-CEEC565DF8DF}"/>
              </a:ext>
            </a:extLst>
          </p:cNvPr>
          <p:cNvSpPr>
            <a:spLocks noGrp="1"/>
          </p:cNvSpPr>
          <p:nvPr>
            <p:ph type="title"/>
          </p:nvPr>
        </p:nvSpPr>
        <p:spPr/>
        <p:txBody>
          <a:bodyPr/>
          <a:lstStyle/>
          <a:p>
            <a:r>
              <a:rPr lang="en-US" b="1"/>
              <a:t>EMP Objectives</a:t>
            </a:r>
          </a:p>
        </p:txBody>
      </p:sp>
      <p:pic>
        <p:nvPicPr>
          <p:cNvPr id="5" name="Picture 4">
            <a:extLst>
              <a:ext uri="{FF2B5EF4-FFF2-40B4-BE49-F238E27FC236}">
                <a16:creationId xmlns:a16="http://schemas.microsoft.com/office/drawing/2014/main" id="{0AEFA002-FCAD-456F-8C23-D19FE870A15F}"/>
              </a:ext>
            </a:extLst>
          </p:cNvPr>
          <p:cNvPicPr>
            <a:picLocks noChangeAspect="1"/>
          </p:cNvPicPr>
          <p:nvPr/>
        </p:nvPicPr>
        <p:blipFill>
          <a:blip r:embed="rId2"/>
          <a:stretch>
            <a:fillRect/>
          </a:stretch>
        </p:blipFill>
        <p:spPr>
          <a:xfrm>
            <a:off x="1988808" y="1232776"/>
            <a:ext cx="9630484" cy="5414092"/>
          </a:xfrm>
          <a:prstGeom prst="rect">
            <a:avLst/>
          </a:prstGeom>
        </p:spPr>
      </p:pic>
      <p:sp>
        <p:nvSpPr>
          <p:cNvPr id="4" name="Slide Number Placeholder 3">
            <a:extLst>
              <a:ext uri="{FF2B5EF4-FFF2-40B4-BE49-F238E27FC236}">
                <a16:creationId xmlns:a16="http://schemas.microsoft.com/office/drawing/2014/main" id="{5F8A893E-FA92-AA12-9717-4D3652FFABED}"/>
              </a:ext>
            </a:extLst>
          </p:cNvPr>
          <p:cNvSpPr>
            <a:spLocks noGrp="1"/>
          </p:cNvSpPr>
          <p:nvPr>
            <p:ph type="sldNum" sz="quarter" idx="12"/>
          </p:nvPr>
        </p:nvSpPr>
        <p:spPr/>
        <p:txBody>
          <a:bodyPr/>
          <a:lstStyle/>
          <a:p>
            <a:fld id="{6D22F896-40B5-4ADD-8801-0D06FADFA095}" type="slidenum">
              <a:rPr lang="en-US" smtClean="0"/>
              <a:t>17</a:t>
            </a:fld>
            <a:endParaRPr lang="en-US"/>
          </a:p>
        </p:txBody>
      </p:sp>
    </p:spTree>
    <p:extLst>
      <p:ext uri="{BB962C8B-B14F-4D97-AF65-F5344CB8AC3E}">
        <p14:creationId xmlns:p14="http://schemas.microsoft.com/office/powerpoint/2010/main" val="73554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47FC7-D0BB-4997-8077-437FEEC44751}"/>
              </a:ext>
            </a:extLst>
          </p:cNvPr>
          <p:cNvPicPr>
            <a:picLocks noChangeAspect="1"/>
          </p:cNvPicPr>
          <p:nvPr/>
        </p:nvPicPr>
        <p:blipFill>
          <a:blip r:embed="rId2"/>
          <a:stretch>
            <a:fillRect/>
          </a:stretch>
        </p:blipFill>
        <p:spPr>
          <a:xfrm>
            <a:off x="1751479" y="770705"/>
            <a:ext cx="9907592" cy="5552438"/>
          </a:xfrm>
          <a:prstGeom prst="rect">
            <a:avLst/>
          </a:prstGeom>
        </p:spPr>
      </p:pic>
      <p:sp>
        <p:nvSpPr>
          <p:cNvPr id="2" name="Slide Number Placeholder 1">
            <a:extLst>
              <a:ext uri="{FF2B5EF4-FFF2-40B4-BE49-F238E27FC236}">
                <a16:creationId xmlns:a16="http://schemas.microsoft.com/office/drawing/2014/main" id="{7249B6DA-0C23-CE89-0470-5FCC2CDC77D0}"/>
              </a:ext>
            </a:extLst>
          </p:cNvPr>
          <p:cNvSpPr>
            <a:spLocks noGrp="1"/>
          </p:cNvSpPr>
          <p:nvPr>
            <p:ph type="sldNum" sz="quarter" idx="12"/>
          </p:nvPr>
        </p:nvSpPr>
        <p:spPr/>
        <p:txBody>
          <a:bodyPr/>
          <a:lstStyle/>
          <a:p>
            <a:fld id="{6D22F896-40B5-4ADD-8801-0D06FADFA095}" type="slidenum">
              <a:rPr lang="en-US" smtClean="0"/>
              <a:t>18</a:t>
            </a:fld>
            <a:endParaRPr lang="en-US"/>
          </a:p>
        </p:txBody>
      </p:sp>
    </p:spTree>
    <p:extLst>
      <p:ext uri="{BB962C8B-B14F-4D97-AF65-F5344CB8AC3E}">
        <p14:creationId xmlns:p14="http://schemas.microsoft.com/office/powerpoint/2010/main" val="172210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FDAB-6CEB-40DF-B3B9-A2C95029CD1B}"/>
              </a:ext>
            </a:extLst>
          </p:cNvPr>
          <p:cNvSpPr>
            <a:spLocks noGrp="1"/>
          </p:cNvSpPr>
          <p:nvPr>
            <p:ph type="title"/>
          </p:nvPr>
        </p:nvSpPr>
        <p:spPr>
          <a:xfrm>
            <a:off x="2434753" y="229845"/>
            <a:ext cx="3515496" cy="615907"/>
          </a:xfrm>
        </p:spPr>
        <p:txBody>
          <a:bodyPr>
            <a:normAutofit/>
          </a:bodyPr>
          <a:lstStyle/>
          <a:p>
            <a:r>
              <a:rPr lang="en-US" sz="3200" b="1"/>
              <a:t>Process</a:t>
            </a:r>
          </a:p>
        </p:txBody>
      </p:sp>
      <p:sp>
        <p:nvSpPr>
          <p:cNvPr id="3" name="Content Placeholder 2">
            <a:extLst>
              <a:ext uri="{FF2B5EF4-FFF2-40B4-BE49-F238E27FC236}">
                <a16:creationId xmlns:a16="http://schemas.microsoft.com/office/drawing/2014/main" id="{61246184-8BBD-44F4-873A-DA755B1D0E11}"/>
              </a:ext>
            </a:extLst>
          </p:cNvPr>
          <p:cNvSpPr>
            <a:spLocks noGrp="1"/>
          </p:cNvSpPr>
          <p:nvPr>
            <p:ph idx="1"/>
          </p:nvPr>
        </p:nvSpPr>
        <p:spPr>
          <a:xfrm>
            <a:off x="8446449" y="232688"/>
            <a:ext cx="2956803" cy="6403310"/>
          </a:xfrm>
        </p:spPr>
        <p:txBody>
          <a:bodyPr vert="horz" lIns="91440" tIns="45720" rIns="91440" bIns="45720" rtlCol="0" anchor="ctr">
            <a:noAutofit/>
          </a:bodyPr>
          <a:lstStyle/>
          <a:p>
            <a:pPr marL="0" indent="0">
              <a:spcBef>
                <a:spcPts val="0"/>
              </a:spcBef>
              <a:buNone/>
            </a:pPr>
            <a:r>
              <a:rPr lang="en-US" sz="1700" b="1">
                <a:latin typeface="Calibri"/>
                <a:ea typeface="Calibri"/>
                <a:cs typeface="Calibri"/>
              </a:rPr>
              <a:t>Meeting 1: </a:t>
            </a:r>
            <a:r>
              <a:rPr lang="en-US" sz="1900" b="1">
                <a:latin typeface="Calibri"/>
                <a:ea typeface="Calibri"/>
                <a:cs typeface="Calibri"/>
              </a:rPr>
              <a:t>October</a:t>
            </a:r>
            <a:r>
              <a:rPr lang="en-US" sz="1700" b="1">
                <a:latin typeface="Calibri"/>
                <a:ea typeface="Calibri"/>
                <a:cs typeface="Calibri"/>
              </a:rPr>
              <a:t> 13</a:t>
            </a:r>
            <a:endParaRPr lang="en-US" sz="1700" b="1">
              <a:latin typeface="Calibri" panose="020F0502020204030204" pitchFamily="34" charset="0"/>
              <a:ea typeface="Calibri"/>
              <a:cs typeface="Calibri"/>
            </a:endParaRPr>
          </a:p>
          <a:p>
            <a:pPr>
              <a:spcBef>
                <a:spcPts val="0"/>
              </a:spcBef>
              <a:buAutoNum type="arabicPeriod"/>
            </a:pPr>
            <a:r>
              <a:rPr lang="en-US" sz="1700">
                <a:latin typeface="Calibri"/>
                <a:ea typeface="Calibri"/>
                <a:cs typeface="Calibri"/>
              </a:rPr>
              <a:t>Guided Pathway</a:t>
            </a:r>
          </a:p>
          <a:p>
            <a:pPr>
              <a:spcBef>
                <a:spcPts val="0"/>
              </a:spcBef>
              <a:buAutoNum type="arabicPeriod"/>
            </a:pPr>
            <a:r>
              <a:rPr lang="en-US" sz="1700">
                <a:latin typeface="Calibri"/>
                <a:ea typeface="Calibri"/>
                <a:cs typeface="Calibri"/>
              </a:rPr>
              <a:t>AB1705</a:t>
            </a:r>
          </a:p>
          <a:p>
            <a:pPr>
              <a:spcBef>
                <a:spcPts val="0"/>
              </a:spcBef>
              <a:buAutoNum type="arabicPeriod"/>
            </a:pPr>
            <a:r>
              <a:rPr lang="en-US" sz="1700">
                <a:latin typeface="Calibri"/>
                <a:ea typeface="Calibri"/>
                <a:cs typeface="Calibri"/>
              </a:rPr>
              <a:t>Middle College</a:t>
            </a:r>
          </a:p>
          <a:p>
            <a:pPr>
              <a:spcBef>
                <a:spcPts val="0"/>
              </a:spcBef>
              <a:buAutoNum type="arabicPeriod"/>
            </a:pPr>
            <a:r>
              <a:rPr lang="en-US" sz="1700">
                <a:latin typeface="Calibri"/>
                <a:ea typeface="Calibri"/>
                <a:cs typeface="Calibri"/>
              </a:rPr>
              <a:t>Promise</a:t>
            </a:r>
          </a:p>
          <a:p>
            <a:pPr>
              <a:spcBef>
                <a:spcPts val="0"/>
              </a:spcBef>
              <a:buAutoNum type="arabicPeriod"/>
            </a:pPr>
            <a:r>
              <a:rPr lang="en-US" sz="1700">
                <a:latin typeface="Calibri"/>
                <a:ea typeface="Calibri"/>
                <a:cs typeface="Calibri"/>
              </a:rPr>
              <a:t>Puente</a:t>
            </a:r>
          </a:p>
          <a:p>
            <a:pPr>
              <a:spcBef>
                <a:spcPts val="0"/>
              </a:spcBef>
              <a:buAutoNum type="arabicPeriod"/>
            </a:pPr>
            <a:r>
              <a:rPr lang="en-US" sz="1700">
                <a:latin typeface="Calibri"/>
                <a:ea typeface="Calibri"/>
                <a:cs typeface="Calibri"/>
              </a:rPr>
              <a:t>Living Promise MOU</a:t>
            </a:r>
            <a:endParaRPr lang="en-US" sz="1700">
              <a:latin typeface="Calibri" panose="020F0502020204030204" pitchFamily="34" charset="0"/>
              <a:ea typeface="Calibri"/>
              <a:cs typeface="Calibri"/>
            </a:endParaRPr>
          </a:p>
          <a:p>
            <a:pPr marL="0" indent="0">
              <a:spcBef>
                <a:spcPts val="0"/>
              </a:spcBef>
              <a:buNone/>
            </a:pPr>
            <a:endParaRPr lang="en-US" sz="1700" b="1">
              <a:latin typeface="Calibri"/>
              <a:ea typeface="Calibri"/>
              <a:cs typeface="Calibri"/>
            </a:endParaRPr>
          </a:p>
          <a:p>
            <a:pPr marL="0" indent="0">
              <a:spcBef>
                <a:spcPts val="0"/>
              </a:spcBef>
              <a:buNone/>
            </a:pPr>
            <a:r>
              <a:rPr lang="en-US" sz="1700" b="1">
                <a:latin typeface="Calibri"/>
                <a:ea typeface="Times New Roman" panose="02020603050405020304" pitchFamily="18" charset="0"/>
                <a:cs typeface="Calibri"/>
              </a:rPr>
              <a:t>Meeting 2: November 3</a:t>
            </a:r>
            <a:endParaRPr lang="en-US" sz="1700">
              <a:latin typeface="Times New Roman"/>
              <a:ea typeface="Calibri"/>
              <a:cs typeface="Calibri"/>
            </a:endParaRPr>
          </a:p>
          <a:p>
            <a:pPr>
              <a:spcBef>
                <a:spcPts val="0"/>
              </a:spcBef>
              <a:buAutoNum type="arabicPeriod"/>
            </a:pPr>
            <a:r>
              <a:rPr lang="en-US" sz="1700">
                <a:latin typeface="Calibri"/>
                <a:ea typeface="Times New Roman" panose="02020603050405020304" pitchFamily="18" charset="0"/>
                <a:cs typeface="Calibri"/>
              </a:rPr>
              <a:t>STEM/NSF</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HTP</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PTK</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Umoja</a:t>
            </a:r>
            <a:endParaRPr lang="en-US" sz="1700">
              <a:latin typeface="Calibri"/>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Transfer Plan</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Transfer Center</a:t>
            </a:r>
          </a:p>
          <a:p>
            <a:pPr>
              <a:spcBef>
                <a:spcPts val="0"/>
              </a:spcBef>
              <a:buAutoNum type="arabicPeriod"/>
            </a:pPr>
            <a:r>
              <a:rPr lang="en-US" sz="1700">
                <a:latin typeface="Calibri"/>
                <a:ea typeface="Calibri"/>
                <a:cs typeface="Calibri"/>
              </a:rPr>
              <a:t>EOPS</a:t>
            </a:r>
            <a:endParaRPr lang="en-US" sz="1700">
              <a:latin typeface="Times New Roman"/>
              <a:ea typeface="Calibri" panose="020F0502020204030204" pitchFamily="34" charset="0"/>
              <a:cs typeface="Calibri"/>
            </a:endParaRPr>
          </a:p>
          <a:p>
            <a:pPr>
              <a:spcBef>
                <a:spcPts val="0"/>
              </a:spcBef>
              <a:buFont typeface="Wingdings 3" charset="2"/>
              <a:buAutoNum type="arabicPeriod"/>
            </a:pPr>
            <a:r>
              <a:rPr lang="en-US" sz="1700">
                <a:latin typeface="Calibri"/>
                <a:ea typeface="Calibri"/>
                <a:cs typeface="Calibri"/>
              </a:rPr>
              <a:t>TRIO</a:t>
            </a:r>
          </a:p>
          <a:p>
            <a:pPr>
              <a:spcBef>
                <a:spcPts val="0"/>
              </a:spcBef>
              <a:buFont typeface="Wingdings 3" charset="2"/>
              <a:buAutoNum type="arabicPeriod"/>
            </a:pPr>
            <a:r>
              <a:rPr lang="en-US" sz="1700">
                <a:latin typeface="Calibri"/>
                <a:ea typeface="Calibri"/>
                <a:cs typeface="Calibri"/>
              </a:rPr>
              <a:t>Athletics</a:t>
            </a:r>
          </a:p>
          <a:p>
            <a:pPr>
              <a:spcBef>
                <a:spcPts val="0"/>
              </a:spcBef>
              <a:buAutoNum type="arabicPeriod"/>
            </a:pPr>
            <a:r>
              <a:rPr lang="en-US" sz="1700">
                <a:latin typeface="Calibri"/>
                <a:ea typeface="Times New Roman" panose="02020603050405020304" pitchFamily="18" charset="0"/>
                <a:cs typeface="Calibri"/>
              </a:rPr>
              <a:t>Curriculum Committee</a:t>
            </a:r>
            <a:endParaRPr lang="en-US" sz="1700">
              <a:latin typeface="Times New Roman"/>
              <a:ea typeface="Calibri" panose="020F0502020204030204" pitchFamily="34" charset="0"/>
              <a:cs typeface="Calibri"/>
            </a:endParaRPr>
          </a:p>
          <a:p>
            <a:pPr marL="0" indent="0">
              <a:spcBef>
                <a:spcPts val="0"/>
              </a:spcBef>
              <a:buNone/>
            </a:pPr>
            <a:endParaRPr lang="en-US" sz="1700" b="1">
              <a:latin typeface="Calibri" panose="020F0502020204030204" pitchFamily="34" charset="0"/>
              <a:ea typeface="Calibri"/>
              <a:cs typeface="Calibri"/>
            </a:endParaRPr>
          </a:p>
          <a:p>
            <a:pPr marL="0" indent="0">
              <a:spcBef>
                <a:spcPts val="0"/>
              </a:spcBef>
              <a:buNone/>
            </a:pPr>
            <a:r>
              <a:rPr lang="en-US" sz="1700" b="1">
                <a:latin typeface="Calibri"/>
                <a:ea typeface="Calibri"/>
                <a:cs typeface="Calibri"/>
              </a:rPr>
              <a:t>Meeting 3: November 17</a:t>
            </a:r>
            <a:endParaRPr lang="en-US" sz="1700" b="1">
              <a:latin typeface="Calibri" panose="020F0502020204030204" pitchFamily="34" charset="0"/>
              <a:ea typeface="Calibri" panose="020F0502020204030204" pitchFamily="34" charset="0"/>
              <a:cs typeface="Calibri"/>
            </a:endParaRPr>
          </a:p>
          <a:p>
            <a:pPr>
              <a:spcBef>
                <a:spcPts val="0"/>
              </a:spcBef>
            </a:pPr>
            <a:r>
              <a:rPr lang="en-US" sz="1700">
                <a:latin typeface="Calibri"/>
                <a:ea typeface="Calibri"/>
                <a:cs typeface="Calibri"/>
              </a:rPr>
              <a:t>Discussion</a:t>
            </a:r>
          </a:p>
          <a:p>
            <a:pPr>
              <a:spcBef>
                <a:spcPts val="0"/>
              </a:spcBef>
            </a:pPr>
            <a:r>
              <a:rPr lang="en-US" sz="1700">
                <a:latin typeface="Calibri"/>
                <a:ea typeface="Calibri"/>
                <a:cs typeface="Calibri"/>
              </a:rPr>
              <a:t>Recommendation</a:t>
            </a:r>
            <a:endParaRPr lang="en-US" sz="1700">
              <a:latin typeface="Calibri" panose="020F0502020204030204" pitchFamily="34" charset="0"/>
              <a:ea typeface="Calibri"/>
              <a:cs typeface="Calibri"/>
            </a:endParaRPr>
          </a:p>
          <a:p>
            <a:pPr marL="0" indent="0">
              <a:spcBef>
                <a:spcPts val="0"/>
              </a:spcBef>
              <a:buNone/>
            </a:pP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113095F-9E87-47C3-ABE1-81EEA31F7F33}"/>
              </a:ext>
            </a:extLst>
          </p:cNvPr>
          <p:cNvSpPr>
            <a:spLocks noGrp="1"/>
          </p:cNvSpPr>
          <p:nvPr>
            <p:ph type="body" sz="half" idx="2"/>
          </p:nvPr>
        </p:nvSpPr>
        <p:spPr>
          <a:xfrm>
            <a:off x="1943100" y="1054101"/>
            <a:ext cx="5628487" cy="5423038"/>
          </a:xfrm>
        </p:spPr>
        <p:txBody>
          <a:bodyPr vert="horz" lIns="91440" tIns="45720" rIns="91440" bIns="45720" rtlCol="0" anchor="t">
            <a:normAutofit/>
          </a:bodyPr>
          <a:lstStyle/>
          <a:p>
            <a:pPr marL="0" indent="0">
              <a:buNone/>
            </a:pPr>
            <a:r>
              <a:rPr lang="en-US" sz="2000" b="1">
                <a:effectLst/>
                <a:latin typeface="Calibri" panose="020F0502020204030204" pitchFamily="34" charset="0"/>
                <a:ea typeface="Times New Roman" panose="02020603050405020304" pitchFamily="18" charset="0"/>
              </a:rPr>
              <a:t>Three Meetings</a:t>
            </a:r>
          </a:p>
          <a:p>
            <a:pPr marL="342900" indent="-342900">
              <a:buAutoNum type="arabicPeriod"/>
            </a:pPr>
            <a:r>
              <a:rPr lang="en-US" sz="1800">
                <a:effectLst/>
                <a:latin typeface="Calibri" panose="020F0502020204030204" pitchFamily="34" charset="0"/>
                <a:ea typeface="Times New Roman" panose="02020603050405020304" pitchFamily="18" charset="0"/>
              </a:rPr>
              <a:t>October 13 from 11:00 to 1:00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a:effectLst/>
                <a:latin typeface="Calibri" panose="020F0502020204030204" pitchFamily="34" charset="0"/>
                <a:ea typeface="Times New Roman" panose="02020603050405020304" pitchFamily="18" charset="0"/>
              </a:rPr>
              <a:t>November 3 from 1:00 to 3:00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a:effectLst/>
                <a:latin typeface="Calibri" panose="020F0502020204030204" pitchFamily="34" charset="0"/>
                <a:ea typeface="Times New Roman" panose="02020603050405020304" pitchFamily="18" charset="0"/>
              </a:rPr>
              <a:t>November 17 from 1:00 to 3:00</a:t>
            </a:r>
            <a:endParaRPr lang="en-US" sz="1800">
              <a:effectLst/>
              <a:latin typeface="Calibri" panose="020F0502020204030204" pitchFamily="34" charset="0"/>
              <a:ea typeface="Times New Roman" panose="02020603050405020304" pitchFamily="18" charset="0"/>
              <a:cs typeface="Calibri" panose="020F0502020204030204" pitchFamily="34" charset="0"/>
            </a:endParaRPr>
          </a:p>
          <a:p>
            <a:pPr marR="0" lvl="0">
              <a:spcBef>
                <a:spcPts val="0"/>
              </a:spcBef>
              <a:spcAft>
                <a:spcPts val="0"/>
              </a:spcAft>
            </a:pPr>
            <a:endParaRPr lang="en-US" sz="1800">
              <a:latin typeface="Calibri" panose="020F0502020204030204" pitchFamily="34" charset="0"/>
              <a:ea typeface="Calibri" panose="020F0502020204030204" pitchFamily="34" charset="0"/>
            </a:endParaRPr>
          </a:p>
          <a:p>
            <a:pPr marR="0" lvl="0">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3-4 Questions:</a:t>
            </a:r>
          </a:p>
          <a:p>
            <a:pPr marR="0" lvl="0">
              <a:spcBef>
                <a:spcPts val="0"/>
              </a:spcBef>
              <a:spcAft>
                <a:spcPts val="0"/>
              </a:spcAft>
            </a:pP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 (i.e., better collaboration)</a:t>
            </a:r>
          </a:p>
          <a:p>
            <a:pPr marL="342900" marR="0" lvl="0" indent="-342900">
              <a:lnSpc>
                <a:spcPct val="107000"/>
              </a:lnSpc>
              <a:spcBef>
                <a:spcPts val="0"/>
              </a:spcBef>
              <a:spcAft>
                <a:spcPts val="800"/>
              </a:spcAft>
              <a:buFont typeface="+mj-lt"/>
              <a:buAutoNum type="arabicPeriod"/>
            </a:pP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000" b="1">
                <a:latin typeface="Calibri" panose="020F0502020204030204" pitchFamily="34" charset="0"/>
                <a:ea typeface="Calibri" panose="020F0502020204030204" pitchFamily="34" charset="0"/>
                <a:cs typeface="Times New Roman" panose="02020603050405020304" pitchFamily="18" charset="0"/>
              </a:rPr>
              <a:t>Membership: see the last slide. ~63 members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a:latin typeface="Calibri" panose="020F0502020204030204" pitchFamily="34" charset="0"/>
              <a:ea typeface="Calibri" panose="020F0502020204030204" pitchFamily="34" charset="0"/>
            </a:endParaRPr>
          </a:p>
          <a:p>
            <a:pPr marR="0" lvl="0">
              <a:spcBef>
                <a:spcPts val="0"/>
              </a:spcBef>
              <a:spcAft>
                <a:spcPts val="0"/>
              </a:spcAft>
            </a:pPr>
            <a:endParaRPr lang="en-US" sz="1800">
              <a:effectLst/>
              <a:latin typeface="Calibri" panose="020F0502020204030204" pitchFamily="34" charset="0"/>
              <a:ea typeface="Calibri" panose="020F050202020403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8DDD788D-2E86-03D6-3590-E9B10CBAAA62}"/>
              </a:ext>
            </a:extLst>
          </p:cNvPr>
          <p:cNvSpPr>
            <a:spLocks noGrp="1"/>
          </p:cNvSpPr>
          <p:nvPr>
            <p:ph type="sldNum" sz="quarter" idx="12"/>
          </p:nvPr>
        </p:nvSpPr>
        <p:spPr/>
        <p:txBody>
          <a:bodyPr/>
          <a:lstStyle/>
          <a:p>
            <a:fld id="{6D22F896-40B5-4ADD-8801-0D06FADFA095}" type="slidenum">
              <a:rPr lang="en-US" smtClean="0"/>
              <a:t>19</a:t>
            </a:fld>
            <a:endParaRPr lang="en-US"/>
          </a:p>
        </p:txBody>
      </p:sp>
    </p:spTree>
    <p:extLst>
      <p:ext uri="{BB962C8B-B14F-4D97-AF65-F5344CB8AC3E}">
        <p14:creationId xmlns:p14="http://schemas.microsoft.com/office/powerpoint/2010/main" val="160288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D9F6E-F795-4D4A-AAA9-CEEC565DF8DF}"/>
              </a:ext>
            </a:extLst>
          </p:cNvPr>
          <p:cNvSpPr>
            <a:spLocks noGrp="1"/>
          </p:cNvSpPr>
          <p:nvPr>
            <p:ph type="title"/>
          </p:nvPr>
        </p:nvSpPr>
        <p:spPr>
          <a:xfrm>
            <a:off x="2348206" y="211132"/>
            <a:ext cx="8911687" cy="1280890"/>
          </a:xfrm>
        </p:spPr>
        <p:txBody>
          <a:bodyPr/>
          <a:lstStyle/>
          <a:p>
            <a:r>
              <a:rPr lang="en-US" b="1"/>
              <a:t>EMP Objectives</a:t>
            </a:r>
          </a:p>
        </p:txBody>
      </p:sp>
      <p:pic>
        <p:nvPicPr>
          <p:cNvPr id="5" name="Picture 4">
            <a:extLst>
              <a:ext uri="{FF2B5EF4-FFF2-40B4-BE49-F238E27FC236}">
                <a16:creationId xmlns:a16="http://schemas.microsoft.com/office/drawing/2014/main" id="{0AEFA002-FCAD-456F-8C23-D19FE870A15F}"/>
              </a:ext>
            </a:extLst>
          </p:cNvPr>
          <p:cNvPicPr>
            <a:picLocks noChangeAspect="1"/>
          </p:cNvPicPr>
          <p:nvPr/>
        </p:nvPicPr>
        <p:blipFill>
          <a:blip r:embed="rId2"/>
          <a:stretch>
            <a:fillRect/>
          </a:stretch>
        </p:blipFill>
        <p:spPr>
          <a:xfrm>
            <a:off x="1988808" y="1232776"/>
            <a:ext cx="9630484" cy="5414092"/>
          </a:xfrm>
          <a:prstGeom prst="rect">
            <a:avLst/>
          </a:prstGeom>
        </p:spPr>
      </p:pic>
      <p:sp>
        <p:nvSpPr>
          <p:cNvPr id="4" name="Slide Number Placeholder 3">
            <a:extLst>
              <a:ext uri="{FF2B5EF4-FFF2-40B4-BE49-F238E27FC236}">
                <a16:creationId xmlns:a16="http://schemas.microsoft.com/office/drawing/2014/main" id="{5F8A893E-FA92-AA12-9717-4D3652FFABED}"/>
              </a:ext>
            </a:extLst>
          </p:cNvPr>
          <p:cNvSpPr>
            <a:spLocks noGrp="1"/>
          </p:cNvSpPr>
          <p:nvPr>
            <p:ph type="sldNum" sz="quarter" idx="12"/>
          </p:nvPr>
        </p:nvSpPr>
        <p:spPr/>
        <p:txBody>
          <a:bodyPr/>
          <a:lstStyle/>
          <a:p>
            <a:fld id="{6D22F896-40B5-4ADD-8801-0D06FADFA095}" type="slidenum">
              <a:rPr lang="en-US" smtClean="0"/>
              <a:t>2</a:t>
            </a:fld>
            <a:endParaRPr lang="en-US"/>
          </a:p>
        </p:txBody>
      </p:sp>
    </p:spTree>
    <p:extLst>
      <p:ext uri="{BB962C8B-B14F-4D97-AF65-F5344CB8AC3E}">
        <p14:creationId xmlns:p14="http://schemas.microsoft.com/office/powerpoint/2010/main" val="105594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3" name="Rectangle 42">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217C0B-6324-4EC3-BCDB-32F116FC3760}"/>
              </a:ext>
            </a:extLst>
          </p:cNvPr>
          <p:cNvSpPr>
            <a:spLocks noGrp="1"/>
          </p:cNvSpPr>
          <p:nvPr>
            <p:ph type="title"/>
          </p:nvPr>
        </p:nvSpPr>
        <p:spPr>
          <a:xfrm>
            <a:off x="3537819" y="526216"/>
            <a:ext cx="8131550" cy="1213470"/>
          </a:xfrm>
        </p:spPr>
        <p:txBody>
          <a:bodyPr vert="horz" lIns="91440" tIns="45720" rIns="91440" bIns="45720" rtlCol="0" anchor="b">
            <a:normAutofit/>
          </a:bodyPr>
          <a:lstStyle/>
          <a:p>
            <a:r>
              <a:rPr lang="en-US" sz="5400"/>
              <a:t>Directions</a:t>
            </a:r>
          </a:p>
        </p:txBody>
      </p:sp>
      <p:sp>
        <p:nvSpPr>
          <p:cNvPr id="6" name="Text Placeholder 5">
            <a:extLst>
              <a:ext uri="{FF2B5EF4-FFF2-40B4-BE49-F238E27FC236}">
                <a16:creationId xmlns:a16="http://schemas.microsoft.com/office/drawing/2014/main" id="{96CA7296-0C23-4021-8196-7035A46DDB3A}"/>
              </a:ext>
            </a:extLst>
          </p:cNvPr>
          <p:cNvSpPr>
            <a:spLocks noGrp="1"/>
          </p:cNvSpPr>
          <p:nvPr>
            <p:ph type="body" idx="1"/>
          </p:nvPr>
        </p:nvSpPr>
        <p:spPr>
          <a:xfrm>
            <a:off x="3157402" y="2351114"/>
            <a:ext cx="8888497" cy="3834814"/>
          </a:xfrm>
        </p:spPr>
        <p:txBody>
          <a:bodyPr vert="horz" lIns="91440" tIns="45720" rIns="91440" bIns="45720" rtlCol="0" anchor="t">
            <a:normAutofit/>
          </a:bodyPr>
          <a:lstStyle/>
          <a:p>
            <a:pPr>
              <a:lnSpc>
                <a:spcPct val="90000"/>
              </a:lnSpc>
            </a:pPr>
            <a:r>
              <a:rPr lang="en-US" sz="1800"/>
              <a:t>Please scroll to the slide for your designated area and respond to the following questions:  (Feel free to choose any questions you would like to showcase.)</a:t>
            </a:r>
          </a:p>
          <a:p>
            <a:pPr>
              <a:lnSpc>
                <a:spcPct val="90000"/>
              </a:lnSpc>
            </a:pPr>
            <a:endParaRPr lang="en-US" sz="1800"/>
          </a:p>
          <a:p>
            <a:pPr marL="342900" indent="-342900">
              <a:lnSpc>
                <a:spcPct val="90000"/>
              </a:lnSpc>
              <a:buAutoNum type="arabicPeriod"/>
            </a:pPr>
            <a:r>
              <a:rPr lang="en-US" sz="2400" b="1"/>
              <a:t>How does your program/services support transfer? </a:t>
            </a:r>
            <a:r>
              <a:rPr lang="en-US" sz="1400"/>
              <a:t>(Please highlight 1-2 things).</a:t>
            </a:r>
          </a:p>
          <a:p>
            <a:pPr marL="342900" indent="-342900">
              <a:lnSpc>
                <a:spcPct val="90000"/>
              </a:lnSpc>
              <a:buAutoNum type="arabicPeriod"/>
            </a:pPr>
            <a:r>
              <a:rPr lang="en-US" sz="2400" b="1"/>
              <a:t>What was the outcome?</a:t>
            </a:r>
            <a:endParaRPr lang="en-US" sz="2400"/>
          </a:p>
          <a:p>
            <a:pPr marL="342900" indent="-342900">
              <a:lnSpc>
                <a:spcPct val="90000"/>
              </a:lnSpc>
              <a:buAutoNum type="arabicPeriod"/>
            </a:pPr>
            <a:r>
              <a:rPr lang="en-US" sz="2400" b="1"/>
              <a:t>What did we learn?</a:t>
            </a:r>
            <a:endParaRPr lang="en-US" sz="2400"/>
          </a:p>
          <a:p>
            <a:pPr marL="342900" indent="-342900">
              <a:lnSpc>
                <a:spcPct val="90000"/>
              </a:lnSpc>
              <a:buAutoNum type="arabicPeriod"/>
            </a:pPr>
            <a:r>
              <a:rPr lang="en-US" sz="2400" b="1"/>
              <a:t>What do you need to enhance your transfer services? </a:t>
            </a:r>
            <a:r>
              <a:rPr lang="en-US" sz="1400"/>
              <a:t>(i.e., better collaborati</a:t>
            </a:r>
            <a:r>
              <a:rPr lang="en-US" sz="1100"/>
              <a:t>on) </a:t>
            </a:r>
            <a:r>
              <a:rPr lang="en-US" sz="1800"/>
              <a:t> </a:t>
            </a:r>
          </a:p>
        </p:txBody>
      </p:sp>
      <p:sp>
        <p:nvSpPr>
          <p:cNvPr id="45" name="Rectangle 44">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8"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9"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0"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1"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2"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3"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4"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5"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6"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7"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8"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9"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61" name="Group 60">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62"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3"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4"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5"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6"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7"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8"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9"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70"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1"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2"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3"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5"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65416690-6ECB-6229-A1E6-08BC2712B199}"/>
              </a:ext>
            </a:extLst>
          </p:cNvPr>
          <p:cNvSpPr>
            <a:spLocks noGrp="1"/>
          </p:cNvSpPr>
          <p:nvPr>
            <p:ph type="sldNum" sz="quarter" idx="12"/>
          </p:nvPr>
        </p:nvSpPr>
        <p:spPr/>
        <p:txBody>
          <a:bodyPr/>
          <a:lstStyle/>
          <a:p>
            <a:fld id="{6D22F896-40B5-4ADD-8801-0D06FADFA095}" type="slidenum">
              <a:rPr lang="en-US" smtClean="0"/>
              <a:t>20</a:t>
            </a:fld>
            <a:endParaRPr lang="en-US"/>
          </a:p>
        </p:txBody>
      </p:sp>
    </p:spTree>
    <p:extLst>
      <p:ext uri="{BB962C8B-B14F-4D97-AF65-F5344CB8AC3E}">
        <p14:creationId xmlns:p14="http://schemas.microsoft.com/office/powerpoint/2010/main" val="107594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843391" y="624110"/>
            <a:ext cx="9383408" cy="1280890"/>
          </a:xfrm>
        </p:spPr>
        <p:txBody>
          <a:bodyPr>
            <a:normAutofit/>
          </a:bodyPr>
          <a:lstStyle/>
          <a:p>
            <a:pPr>
              <a:spcBef>
                <a:spcPts val="0"/>
              </a:spcBef>
            </a:pPr>
            <a:r>
              <a:rPr lang="en-US" b="1">
                <a:solidFill>
                  <a:srgbClr val="FFFFFF"/>
                </a:solidFill>
                <a:latin typeface="Calibri"/>
                <a:ea typeface="Calibri"/>
                <a:cs typeface="Calibri"/>
              </a:rPr>
              <a:t>Meeting 1: October 13</a:t>
            </a:r>
            <a:endParaRPr lang="en-US">
              <a:solidFill>
                <a:srgbClr val="FFFFFF"/>
              </a:solidFill>
            </a:endParaRPr>
          </a:p>
        </p:txBody>
      </p:sp>
      <p:sp>
        <p:nvSpPr>
          <p:cNvPr id="209"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1843392" y="2623930"/>
            <a:ext cx="7757989" cy="4008102"/>
          </a:xfrm>
        </p:spPr>
        <p:txBody>
          <a:bodyPr vert="horz" lIns="91440" tIns="45720" rIns="91440" bIns="45720" rtlCol="0" anchor="t">
            <a:normAutofit lnSpcReduction="10000"/>
          </a:bodyPr>
          <a:lstStyle/>
          <a:p>
            <a:pPr>
              <a:lnSpc>
                <a:spcPct val="90000"/>
              </a:lnSpc>
              <a:spcBef>
                <a:spcPts val="0"/>
              </a:spcBef>
              <a:buFont typeface="Wingdings 3"/>
              <a:buChar char=""/>
            </a:pPr>
            <a:r>
              <a:rPr lang="en-US" sz="2400">
                <a:latin typeface="Calibri"/>
                <a:ea typeface="Calibri"/>
                <a:cs typeface="Calibri"/>
              </a:rPr>
              <a:t>Introduction </a:t>
            </a:r>
            <a:r>
              <a:rPr lang="en-US" sz="1600">
                <a:latin typeface="Calibri"/>
                <a:ea typeface="Calibri"/>
                <a:cs typeface="Calibri"/>
              </a:rPr>
              <a:t> 2 min</a:t>
            </a:r>
            <a:endParaRPr lang="en-US" sz="2000"/>
          </a:p>
          <a:p>
            <a:pPr>
              <a:lnSpc>
                <a:spcPct val="90000"/>
              </a:lnSpc>
              <a:spcBef>
                <a:spcPts val="0"/>
              </a:spcBef>
            </a:pPr>
            <a:r>
              <a:rPr lang="en-US" sz="2400">
                <a:latin typeface="Calibri"/>
                <a:ea typeface="Calibri"/>
                <a:cs typeface="Calibri"/>
              </a:rPr>
              <a:t>Framing </a:t>
            </a:r>
            <a:r>
              <a:rPr lang="en-US" sz="1600">
                <a:latin typeface="Calibri"/>
                <a:ea typeface="Calibri"/>
                <a:cs typeface="Calibri"/>
              </a:rPr>
              <a:t>10 min</a:t>
            </a:r>
          </a:p>
          <a:p>
            <a:pPr>
              <a:lnSpc>
                <a:spcPct val="90000"/>
              </a:lnSpc>
              <a:spcBef>
                <a:spcPts val="0"/>
              </a:spcBef>
            </a:pPr>
            <a:r>
              <a:rPr lang="en-US" sz="2400">
                <a:latin typeface="Calibri"/>
                <a:ea typeface="Calibri"/>
                <a:cs typeface="Calibri"/>
              </a:rPr>
              <a:t>Transfer Data sharing </a:t>
            </a:r>
            <a:r>
              <a:rPr lang="en-US" sz="1600">
                <a:latin typeface="Calibri"/>
                <a:ea typeface="Calibri"/>
                <a:cs typeface="Calibri"/>
              </a:rPr>
              <a:t>10 min</a:t>
            </a:r>
          </a:p>
          <a:p>
            <a:pPr marL="0" indent="0">
              <a:lnSpc>
                <a:spcPct val="90000"/>
              </a:lnSpc>
              <a:spcBef>
                <a:spcPts val="0"/>
              </a:spcBef>
              <a:buNone/>
            </a:pPr>
            <a:endParaRPr lang="en-US" sz="2400">
              <a:latin typeface="Calibri"/>
              <a:ea typeface="Calibri"/>
              <a:cs typeface="Calibri"/>
            </a:endParaRPr>
          </a:p>
          <a:p>
            <a:pPr>
              <a:lnSpc>
                <a:spcPct val="90000"/>
              </a:lnSpc>
              <a:spcBef>
                <a:spcPts val="0"/>
              </a:spcBef>
              <a:buAutoNum type="arabicPeriod"/>
            </a:pPr>
            <a:r>
              <a:rPr lang="en-US" sz="2400">
                <a:latin typeface="Calibri"/>
                <a:ea typeface="Calibri"/>
                <a:cs typeface="Calibri"/>
              </a:rPr>
              <a:t>Guided Pathway </a:t>
            </a:r>
            <a:r>
              <a:rPr lang="en-US" sz="1600">
                <a:latin typeface="Calibri"/>
                <a:ea typeface="Calibri"/>
                <a:cs typeface="Calibri"/>
              </a:rPr>
              <a:t>(5 min presentation &amp; 5 min Q&amp;A)</a:t>
            </a:r>
            <a:endParaRPr lang="en-US" sz="2000"/>
          </a:p>
          <a:p>
            <a:pPr>
              <a:lnSpc>
                <a:spcPct val="90000"/>
              </a:lnSpc>
              <a:spcBef>
                <a:spcPts val="0"/>
              </a:spcBef>
              <a:buAutoNum type="arabicPeriod"/>
            </a:pPr>
            <a:r>
              <a:rPr lang="en-US" sz="2400">
                <a:latin typeface="Calibri"/>
                <a:ea typeface="Calibri"/>
                <a:cs typeface="Calibri"/>
              </a:rPr>
              <a:t>AB1705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Middle College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Promise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Puente </a:t>
            </a:r>
            <a:r>
              <a:rPr lang="en-US" sz="1600">
                <a:latin typeface="Calibri"/>
                <a:ea typeface="Calibri"/>
                <a:cs typeface="Calibri"/>
              </a:rPr>
              <a:t>(5 min presentation &amp; 5 min Q&amp;A)</a:t>
            </a:r>
          </a:p>
          <a:p>
            <a:pPr>
              <a:lnSpc>
                <a:spcPct val="90000"/>
              </a:lnSpc>
              <a:spcBef>
                <a:spcPts val="0"/>
              </a:spcBef>
              <a:buAutoNum type="arabicPeriod"/>
            </a:pPr>
            <a:r>
              <a:rPr lang="en-US" sz="2400">
                <a:latin typeface="Calibri"/>
                <a:ea typeface="Calibri"/>
                <a:cs typeface="Calibri"/>
              </a:rPr>
              <a:t>Living Promise MOU </a:t>
            </a:r>
            <a:r>
              <a:rPr lang="en-US" sz="1600">
                <a:latin typeface="Calibri"/>
                <a:ea typeface="Calibri"/>
                <a:cs typeface="Calibri"/>
              </a:rPr>
              <a:t>(5 min presentation &amp; 5 min Q&amp;A)</a:t>
            </a:r>
          </a:p>
          <a:p>
            <a:pPr>
              <a:lnSpc>
                <a:spcPct val="90000"/>
              </a:lnSpc>
              <a:spcBef>
                <a:spcPts val="0"/>
              </a:spcBef>
              <a:buAutoNum type="arabicPeriod"/>
            </a:pPr>
            <a:endParaRPr lang="en-US" sz="2400">
              <a:latin typeface="Calibri"/>
              <a:ea typeface="Calibri"/>
              <a:cs typeface="Calibri"/>
            </a:endParaRPr>
          </a:p>
          <a:p>
            <a:pPr>
              <a:lnSpc>
                <a:spcPct val="90000"/>
              </a:lnSpc>
              <a:spcBef>
                <a:spcPts val="0"/>
              </a:spcBef>
            </a:pPr>
            <a:r>
              <a:rPr lang="en-US" sz="2400">
                <a:latin typeface="Calibri"/>
                <a:ea typeface="Calibri"/>
                <a:cs typeface="Calibri"/>
              </a:rPr>
              <a:t>Closing </a:t>
            </a:r>
            <a:r>
              <a:rPr lang="en-US" sz="1600">
                <a:latin typeface="Calibri"/>
                <a:ea typeface="Calibri"/>
                <a:cs typeface="Calibri"/>
              </a:rPr>
              <a:t>5 min</a:t>
            </a:r>
          </a:p>
          <a:p>
            <a:pPr marL="0" indent="0">
              <a:lnSpc>
                <a:spcPct val="90000"/>
              </a:lnSpc>
              <a:buNone/>
            </a:pPr>
            <a:endParaRPr lang="en-US" sz="2400"/>
          </a:p>
        </p:txBody>
      </p:sp>
      <p:sp>
        <p:nvSpPr>
          <p:cNvPr id="5" name="Slide Number Placeholder 4">
            <a:extLst>
              <a:ext uri="{FF2B5EF4-FFF2-40B4-BE49-F238E27FC236}">
                <a16:creationId xmlns:a16="http://schemas.microsoft.com/office/drawing/2014/main" id="{783092D7-EDD5-CAD1-BB26-20407A862965}"/>
              </a:ext>
            </a:extLst>
          </p:cNvPr>
          <p:cNvSpPr>
            <a:spLocks noGrp="1"/>
          </p:cNvSpPr>
          <p:nvPr>
            <p:ph type="sldNum" sz="quarter" idx="12"/>
          </p:nvPr>
        </p:nvSpPr>
        <p:spPr/>
        <p:txBody>
          <a:bodyPr/>
          <a:lstStyle/>
          <a:p>
            <a:fld id="{6D22F896-40B5-4ADD-8801-0D06FADFA095}" type="slidenum">
              <a:rPr lang="en-US" smtClean="0"/>
              <a:t>21</a:t>
            </a:fld>
            <a:endParaRPr lang="en-US"/>
          </a:p>
        </p:txBody>
      </p:sp>
    </p:spTree>
    <p:extLst>
      <p:ext uri="{BB962C8B-B14F-4D97-AF65-F5344CB8AC3E}">
        <p14:creationId xmlns:p14="http://schemas.microsoft.com/office/powerpoint/2010/main" val="56726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3"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7"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3A1A299C-4A28-15E5-5A93-02DA83C1D77C}"/>
              </a:ext>
            </a:extLst>
          </p:cNvPr>
          <p:cNvSpPr>
            <a:spLocks noGrp="1"/>
          </p:cNvSpPr>
          <p:nvPr>
            <p:ph type="title"/>
          </p:nvPr>
        </p:nvSpPr>
        <p:spPr>
          <a:xfrm>
            <a:off x="4659520" y="356154"/>
            <a:ext cx="6845092" cy="870583"/>
          </a:xfrm>
        </p:spPr>
        <p:txBody>
          <a:bodyPr>
            <a:normAutofit/>
          </a:bodyPr>
          <a:lstStyle/>
          <a:p>
            <a:r>
              <a:rPr lang="en-US"/>
              <a:t>Equity: Mattering Theme</a:t>
            </a:r>
          </a:p>
        </p:txBody>
      </p:sp>
      <p:sp>
        <p:nvSpPr>
          <p:cNvPr id="40" name="Rectangle 39">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5" descr="White bulbs with a yellow one standing out">
            <a:extLst>
              <a:ext uri="{FF2B5EF4-FFF2-40B4-BE49-F238E27FC236}">
                <a16:creationId xmlns:a16="http://schemas.microsoft.com/office/drawing/2014/main" id="{1D86D5CB-37AD-681F-A36A-492A13B755AE}"/>
              </a:ext>
            </a:extLst>
          </p:cNvPr>
          <p:cNvPicPr>
            <a:picLocks noChangeAspect="1"/>
          </p:cNvPicPr>
          <p:nvPr/>
        </p:nvPicPr>
        <p:blipFill rotWithShape="1">
          <a:blip r:embed="rId2"/>
          <a:srcRect l="46735" r="26824" b="-3"/>
          <a:stretch/>
        </p:blipFill>
        <p:spPr>
          <a:xfrm>
            <a:off x="20" y="1730"/>
            <a:ext cx="2720524" cy="6858000"/>
          </a:xfrm>
          <a:prstGeom prst="rect">
            <a:avLst/>
          </a:prstGeom>
        </p:spPr>
      </p:pic>
      <p:sp>
        <p:nvSpPr>
          <p:cNvPr id="4" name="Slide Number Placeholder 3">
            <a:extLst>
              <a:ext uri="{FF2B5EF4-FFF2-40B4-BE49-F238E27FC236}">
                <a16:creationId xmlns:a16="http://schemas.microsoft.com/office/drawing/2014/main" id="{A51CB83B-DEF0-A787-F64C-FE14919F0BDA}"/>
              </a:ext>
            </a:extLst>
          </p:cNvPr>
          <p:cNvSpPr>
            <a:spLocks noGrp="1"/>
          </p:cNvSpPr>
          <p:nvPr>
            <p:ph type="sldNum" sz="quarter" idx="12"/>
          </p:nvPr>
        </p:nvSpPr>
        <p:spPr>
          <a:xfrm>
            <a:off x="3252321"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22</a:t>
            </a:fld>
            <a:endParaRPr lang="en-US" sz="1900"/>
          </a:p>
        </p:txBody>
      </p:sp>
      <p:sp>
        <p:nvSpPr>
          <p:cNvPr id="3" name="Content Placeholder 2">
            <a:extLst>
              <a:ext uri="{FF2B5EF4-FFF2-40B4-BE49-F238E27FC236}">
                <a16:creationId xmlns:a16="http://schemas.microsoft.com/office/drawing/2014/main" id="{882EA14D-50EE-07E9-DC1B-A547225DFF9F}"/>
              </a:ext>
            </a:extLst>
          </p:cNvPr>
          <p:cNvSpPr>
            <a:spLocks noGrp="1"/>
          </p:cNvSpPr>
          <p:nvPr>
            <p:ph idx="1"/>
          </p:nvPr>
        </p:nvSpPr>
        <p:spPr>
          <a:xfrm>
            <a:off x="4656667" y="1095271"/>
            <a:ext cx="7316867" cy="5519335"/>
          </a:xfrm>
        </p:spPr>
        <p:txBody>
          <a:bodyPr vert="horz" lIns="91440" tIns="45720" rIns="91440" bIns="45720" rtlCol="0" anchor="t">
            <a:normAutofit fontScale="92500"/>
          </a:bodyPr>
          <a:lstStyle/>
          <a:p>
            <a:r>
              <a:rPr lang="en-US" sz="2400" b="1">
                <a:ea typeface="+mn-lt"/>
                <a:cs typeface="+mn-lt"/>
              </a:rPr>
              <a:t>Years of institutionalized educational inertia can cause students in general and Black students in particular to feel that they don’t matter to education and education doesn’t matter to them. We encourage our students to reclaim mattering and exercise agency as people who matter. Our curriculum fuses awareness of ongoing oppression, identity, and freedom, increases context, reflects what is urgent in the moment, and sees students themselves as a critical resource for our classes and program. (UMEF)</a:t>
            </a:r>
          </a:p>
          <a:p>
            <a:r>
              <a:rPr lang="en-US" sz="2400" b="1">
                <a:ea typeface="+mn-lt"/>
                <a:cs typeface="+mn-lt"/>
              </a:rPr>
              <a:t>It’s a two-part definition: feeling valued and adding value.</a:t>
            </a:r>
            <a:r>
              <a:rPr lang="en-US" sz="2400">
                <a:ea typeface="+mn-lt"/>
                <a:cs typeface="+mn-lt"/>
              </a:rPr>
              <a:t> </a:t>
            </a:r>
            <a:r>
              <a:rPr lang="en-US">
                <a:ea typeface="+mn-lt"/>
                <a:cs typeface="+mn-lt"/>
              </a:rPr>
              <a:t>(NY Times – Dr. Flett - Psychology)</a:t>
            </a:r>
          </a:p>
          <a:p>
            <a:r>
              <a:rPr lang="en-US" sz="2200" b="1">
                <a:ea typeface="+mn-lt"/>
                <a:cs typeface="+mn-lt"/>
              </a:rPr>
              <a:t>Mattering is a core, universal human need, a necessary component for well-being.</a:t>
            </a:r>
            <a:r>
              <a:rPr lang="en-US" sz="1900" b="1">
                <a:ea typeface="+mn-lt"/>
                <a:cs typeface="+mn-lt"/>
              </a:rPr>
              <a:t> </a:t>
            </a:r>
            <a:r>
              <a:rPr lang="en-US">
                <a:ea typeface="+mn-lt"/>
                <a:cs typeface="+mn-lt"/>
              </a:rPr>
              <a:t>(NY Times – Dr. Flett)</a:t>
            </a:r>
            <a:endParaRPr lang="en-US"/>
          </a:p>
        </p:txBody>
      </p:sp>
    </p:spTree>
    <p:extLst>
      <p:ext uri="{BB962C8B-B14F-4D97-AF65-F5344CB8AC3E}">
        <p14:creationId xmlns:p14="http://schemas.microsoft.com/office/powerpoint/2010/main" val="1654909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8DCF-D1BB-A03B-FCC0-CB62C92AF442}"/>
              </a:ext>
            </a:extLst>
          </p:cNvPr>
          <p:cNvSpPr>
            <a:spLocks noGrp="1"/>
          </p:cNvSpPr>
          <p:nvPr>
            <p:ph type="title"/>
          </p:nvPr>
        </p:nvSpPr>
        <p:spPr/>
        <p:txBody>
          <a:bodyPr/>
          <a:lstStyle/>
          <a:p>
            <a:r>
              <a:rPr lang="en-US"/>
              <a:t>Framing</a:t>
            </a:r>
          </a:p>
        </p:txBody>
      </p:sp>
      <p:sp>
        <p:nvSpPr>
          <p:cNvPr id="3" name="Content Placeholder 2">
            <a:extLst>
              <a:ext uri="{FF2B5EF4-FFF2-40B4-BE49-F238E27FC236}">
                <a16:creationId xmlns:a16="http://schemas.microsoft.com/office/drawing/2014/main" id="{1265DAB4-756F-D8B8-F026-0CE8510749AA}"/>
              </a:ext>
            </a:extLst>
          </p:cNvPr>
          <p:cNvSpPr>
            <a:spLocks noGrp="1"/>
          </p:cNvSpPr>
          <p:nvPr>
            <p:ph idx="1"/>
          </p:nvPr>
        </p:nvSpPr>
        <p:spPr>
          <a:xfrm>
            <a:off x="2133599" y="1481959"/>
            <a:ext cx="9785131" cy="5087007"/>
          </a:xfrm>
        </p:spPr>
        <p:txBody>
          <a:bodyPr>
            <a:normAutofit fontScale="85000" lnSpcReduction="10000"/>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opening remarks at the meeting covered several key points and actions to be taken during the discussion. These included:</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Acknowledgment of Discussion Topics: Chialin introduced four questions for participants to consider during the meeting.</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Program Invitations: Mention of programs and their invitations for the showcase was made, with a request for attendees to inform if any were missed so that they could be included.</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Structured Timeline: A structured timeline for upcoming events was outlined, including plans for November presentations and recommendations.</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Collaboration and Information Sharing: Emphasis was placed on gathering all relevant information in one place for ease of access and collaboration. An appreciative mention of </a:t>
            </a:r>
            <a:r>
              <a:rPr lang="en-US" sz="1800" err="1">
                <a:effectLst/>
                <a:latin typeface="Calibri" panose="020F0502020204030204" pitchFamily="34" charset="0"/>
                <a:ea typeface="Calibri" panose="020F0502020204030204" pitchFamily="34" charset="0"/>
                <a:cs typeface="Times New Roman" panose="02020603050405020304" pitchFamily="18" charset="0"/>
              </a:rPr>
              <a:t>Anniqua’s</a:t>
            </a:r>
            <a:r>
              <a:rPr lang="en-US" sz="1800">
                <a:effectLst/>
                <a:latin typeface="Calibri" panose="020F0502020204030204" pitchFamily="34" charset="0"/>
                <a:ea typeface="Calibri" panose="020F0502020204030204" pitchFamily="34" charset="0"/>
                <a:cs typeface="Times New Roman" panose="02020603050405020304" pitchFamily="18" charset="0"/>
              </a:rPr>
              <a:t> model for this purpose was made.</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Connection to Transfer: The importance of connecting discussions and activities to transfer initiatives, particularly highlighting AB 1705 programs, was noted. Ray also highlighted the role of faculty in reflecting on their teaching and learning.</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Focus on Equity and Professional Development: A commitment to incorporating equity and anti-racism considerations into discussions and an emphasis on professional development for improving practices and responding to student needs were discussed.</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Inclusivity and Information Sharing: The importance of inclusive and informative conversations to facilitate growth and the need for considerations regarding flex days and the inclusion of additional presenters and sharing were highlighted.</a:t>
            </a:r>
          </a:p>
          <a:p>
            <a:r>
              <a:rPr lang="en-US" sz="1800">
                <a:effectLst/>
                <a:latin typeface="Calibri" panose="020F0502020204030204" pitchFamily="34" charset="0"/>
                <a:ea typeface="Calibri" panose="020F0502020204030204" pitchFamily="34" charset="0"/>
                <a:cs typeface="Times New Roman" panose="02020603050405020304" pitchFamily="18" charset="0"/>
              </a:rPr>
              <a:t>The opening remarks set the tone for the meeting, stressing the importance of collaboration, structured timelines, data-driven decision-making, equity, and professional development in the context of transfer services.</a:t>
            </a:r>
            <a:endParaRPr lang="en-US"/>
          </a:p>
        </p:txBody>
      </p:sp>
      <p:sp>
        <p:nvSpPr>
          <p:cNvPr id="4" name="Slide Number Placeholder 3">
            <a:extLst>
              <a:ext uri="{FF2B5EF4-FFF2-40B4-BE49-F238E27FC236}">
                <a16:creationId xmlns:a16="http://schemas.microsoft.com/office/drawing/2014/main" id="{A6AB78A6-F1DD-F338-0E75-4A8A892A7AAE}"/>
              </a:ext>
            </a:extLst>
          </p:cNvPr>
          <p:cNvSpPr>
            <a:spLocks noGrp="1"/>
          </p:cNvSpPr>
          <p:nvPr>
            <p:ph type="sldNum" sz="quarter" idx="12"/>
          </p:nvPr>
        </p:nvSpPr>
        <p:spPr/>
        <p:txBody>
          <a:bodyPr/>
          <a:lstStyle/>
          <a:p>
            <a:fld id="{6D22F896-40B5-4ADD-8801-0D06FADFA095}" type="slidenum">
              <a:rPr lang="en-US" smtClean="0"/>
              <a:t>23</a:t>
            </a:fld>
            <a:endParaRPr lang="en-US"/>
          </a:p>
        </p:txBody>
      </p:sp>
    </p:spTree>
    <p:extLst>
      <p:ext uri="{BB962C8B-B14F-4D97-AF65-F5344CB8AC3E}">
        <p14:creationId xmlns:p14="http://schemas.microsoft.com/office/powerpoint/2010/main" val="1830796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AE44-63FB-F2EB-D22A-71C5AD1AA9A0}"/>
              </a:ext>
            </a:extLst>
          </p:cNvPr>
          <p:cNvSpPr>
            <a:spLocks noGrp="1"/>
          </p:cNvSpPr>
          <p:nvPr>
            <p:ph type="title"/>
          </p:nvPr>
        </p:nvSpPr>
        <p:spPr/>
        <p:txBody>
          <a:bodyPr/>
          <a:lstStyle/>
          <a:p>
            <a:pPr algn="ctr"/>
            <a:r>
              <a:rPr lang="en-US"/>
              <a:t>Equity Framing</a:t>
            </a:r>
          </a:p>
        </p:txBody>
      </p:sp>
      <p:sp>
        <p:nvSpPr>
          <p:cNvPr id="3" name="Content Placeholder 2">
            <a:extLst>
              <a:ext uri="{FF2B5EF4-FFF2-40B4-BE49-F238E27FC236}">
                <a16:creationId xmlns:a16="http://schemas.microsoft.com/office/drawing/2014/main" id="{B5152DD4-51CF-9832-ADBD-35088622E780}"/>
              </a:ext>
            </a:extLst>
          </p:cNvPr>
          <p:cNvSpPr>
            <a:spLocks noGrp="1"/>
          </p:cNvSpPr>
          <p:nvPr>
            <p:ph idx="1"/>
          </p:nvPr>
        </p:nvSpPr>
        <p:spPr>
          <a:xfrm>
            <a:off x="2452052" y="1618906"/>
            <a:ext cx="8915400" cy="4614984"/>
          </a:xfrm>
        </p:spPr>
        <p:txBody>
          <a:bodyPr vert="horz" lIns="91440" tIns="45720" rIns="91440" bIns="45720" rtlCol="0" anchor="t">
            <a:normAutofit fontScale="85000" lnSpcReduction="10000"/>
          </a:bodyPr>
          <a:lstStyle/>
          <a:p>
            <a:r>
              <a:rPr lang="en-US"/>
              <a:t>How can we decolonize our approaches to support transfer? Whole Student!</a:t>
            </a:r>
          </a:p>
          <a:p>
            <a:r>
              <a:rPr lang="en-US"/>
              <a:t>Applying what we already know and do . . . Student First</a:t>
            </a:r>
          </a:p>
          <a:p>
            <a:pPr lvl="1"/>
            <a:r>
              <a:rPr lang="en-US"/>
              <a:t>College Theme: Mattering (Umoja)</a:t>
            </a:r>
          </a:p>
          <a:p>
            <a:pPr lvl="1"/>
            <a:r>
              <a:rPr lang="en-US"/>
              <a:t>Layers of Equity/Student – What are we asking ourselves about students and transfer? </a:t>
            </a:r>
          </a:p>
          <a:p>
            <a:pPr lvl="2"/>
            <a:r>
              <a:rPr lang="en-US"/>
              <a:t>High rates of success and retention leads to high rates of transfer</a:t>
            </a:r>
          </a:p>
          <a:p>
            <a:pPr lvl="2"/>
            <a:r>
              <a:rPr lang="en-US"/>
              <a:t>If we help BIPOC/marginalized students, then we help all students (</a:t>
            </a:r>
            <a:r>
              <a:rPr lang="en-US" err="1"/>
              <a:t>ie</a:t>
            </a:r>
            <a:r>
              <a:rPr lang="en-US"/>
              <a:t>. Umoja, Puente, Promise)</a:t>
            </a:r>
          </a:p>
          <a:p>
            <a:pPr lvl="1"/>
            <a:r>
              <a:rPr lang="en-US"/>
              <a:t>Creating a welcoming/inclusive environment for all</a:t>
            </a:r>
          </a:p>
          <a:p>
            <a:pPr lvl="2"/>
            <a:r>
              <a:rPr lang="en-US"/>
              <a:t>Equity Trainings </a:t>
            </a:r>
          </a:p>
          <a:p>
            <a:pPr lvl="2"/>
            <a:r>
              <a:rPr lang="en-US"/>
              <a:t>Staff Diversity – Recruiting Efforts through Relationship Building</a:t>
            </a:r>
          </a:p>
          <a:p>
            <a:pPr lvl="2"/>
            <a:r>
              <a:rPr lang="en-US"/>
              <a:t>Cultural Center</a:t>
            </a:r>
          </a:p>
          <a:p>
            <a:pPr lvl="2"/>
            <a:r>
              <a:rPr lang="en-US"/>
              <a:t>Really knowing our students and sharing that information:</a:t>
            </a:r>
          </a:p>
          <a:p>
            <a:pPr lvl="3"/>
            <a:r>
              <a:rPr lang="en-US"/>
              <a:t>Faculty Layer: Providing student enrollment list with student's campus connections including academic counselor</a:t>
            </a:r>
          </a:p>
          <a:p>
            <a:pPr lvl="3"/>
            <a:r>
              <a:rPr lang="en-US"/>
              <a:t>Counseling Layer: Intrusive and connected counseling</a:t>
            </a:r>
          </a:p>
          <a:p>
            <a:pPr lvl="2"/>
            <a:r>
              <a:rPr lang="en-US" err="1"/>
              <a:t>Commuinication</a:t>
            </a:r>
            <a:r>
              <a:rPr lang="en-US"/>
              <a:t>: Banners and Signage (</a:t>
            </a:r>
            <a:r>
              <a:rPr lang="en-US" err="1"/>
              <a:t>ie</a:t>
            </a:r>
            <a:r>
              <a:rPr lang="en-US"/>
              <a:t> Programs, Cultural/Identity Celebrations, Free Transportation)</a:t>
            </a:r>
          </a:p>
          <a:p>
            <a:pPr lvl="2"/>
            <a:r>
              <a:rPr lang="en-US"/>
              <a:t>Mental Health Team (Redesign) - Representation</a:t>
            </a:r>
          </a:p>
          <a:p>
            <a:pPr lvl="3"/>
            <a:endParaRPr lang="en-US"/>
          </a:p>
          <a:p>
            <a:pPr lvl="3"/>
            <a:endParaRPr lang="en-US"/>
          </a:p>
          <a:p>
            <a:endParaRPr lang="en-US"/>
          </a:p>
        </p:txBody>
      </p:sp>
      <p:sp>
        <p:nvSpPr>
          <p:cNvPr id="4" name="Slide Number Placeholder 3">
            <a:extLst>
              <a:ext uri="{FF2B5EF4-FFF2-40B4-BE49-F238E27FC236}">
                <a16:creationId xmlns:a16="http://schemas.microsoft.com/office/drawing/2014/main" id="{D4FFC642-5E8A-7138-C529-021D83D318E8}"/>
              </a:ext>
            </a:extLst>
          </p:cNvPr>
          <p:cNvSpPr>
            <a:spLocks noGrp="1"/>
          </p:cNvSpPr>
          <p:nvPr>
            <p:ph type="sldNum" sz="quarter" idx="12"/>
          </p:nvPr>
        </p:nvSpPr>
        <p:spPr/>
        <p:txBody>
          <a:bodyPr/>
          <a:lstStyle/>
          <a:p>
            <a:fld id="{6D22F896-40B5-4ADD-8801-0D06FADFA095}" type="slidenum">
              <a:rPr lang="en-US" smtClean="0"/>
              <a:t>24</a:t>
            </a:fld>
            <a:endParaRPr lang="en-US"/>
          </a:p>
        </p:txBody>
      </p:sp>
    </p:spTree>
    <p:extLst>
      <p:ext uri="{BB962C8B-B14F-4D97-AF65-F5344CB8AC3E}">
        <p14:creationId xmlns:p14="http://schemas.microsoft.com/office/powerpoint/2010/main" val="4255892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52F3-93CF-E02C-DE24-3360FB74676E}"/>
              </a:ext>
            </a:extLst>
          </p:cNvPr>
          <p:cNvSpPr>
            <a:spLocks noGrp="1"/>
          </p:cNvSpPr>
          <p:nvPr>
            <p:ph type="title"/>
          </p:nvPr>
        </p:nvSpPr>
        <p:spPr/>
        <p:txBody>
          <a:bodyPr/>
          <a:lstStyle/>
          <a:p>
            <a:r>
              <a:rPr lang="en-US"/>
              <a:t>Transfer Data Sharing</a:t>
            </a:r>
          </a:p>
        </p:txBody>
      </p:sp>
      <p:pic>
        <p:nvPicPr>
          <p:cNvPr id="5" name="Content Placeholder 4" descr="A screenshot of a map&#10;&#10;Description automatically generated">
            <a:extLst>
              <a:ext uri="{FF2B5EF4-FFF2-40B4-BE49-F238E27FC236}">
                <a16:creationId xmlns:a16="http://schemas.microsoft.com/office/drawing/2014/main" id="{27767EC9-BA08-FFCC-A4C2-922BB4D6846D}"/>
              </a:ext>
            </a:extLst>
          </p:cNvPr>
          <p:cNvPicPr>
            <a:picLocks noGrp="1" noChangeAspect="1"/>
          </p:cNvPicPr>
          <p:nvPr>
            <p:ph idx="1"/>
          </p:nvPr>
        </p:nvPicPr>
        <p:blipFill>
          <a:blip r:embed="rId2"/>
          <a:stretch>
            <a:fillRect/>
          </a:stretch>
        </p:blipFill>
        <p:spPr>
          <a:xfrm>
            <a:off x="2266626" y="1333500"/>
            <a:ext cx="9293872" cy="5225422"/>
          </a:xfrm>
        </p:spPr>
      </p:pic>
      <p:sp>
        <p:nvSpPr>
          <p:cNvPr id="4" name="Slide Number Placeholder 3">
            <a:extLst>
              <a:ext uri="{FF2B5EF4-FFF2-40B4-BE49-F238E27FC236}">
                <a16:creationId xmlns:a16="http://schemas.microsoft.com/office/drawing/2014/main" id="{D4396D64-03E9-AD41-2035-083A2DC2F04D}"/>
              </a:ext>
            </a:extLst>
          </p:cNvPr>
          <p:cNvSpPr>
            <a:spLocks noGrp="1"/>
          </p:cNvSpPr>
          <p:nvPr>
            <p:ph type="sldNum" sz="quarter" idx="12"/>
          </p:nvPr>
        </p:nvSpPr>
        <p:spPr/>
        <p:txBody>
          <a:bodyPr/>
          <a:lstStyle/>
          <a:p>
            <a:fld id="{6D22F896-40B5-4ADD-8801-0D06FADFA095}" type="slidenum">
              <a:rPr lang="en-US" smtClean="0"/>
              <a:t>25</a:t>
            </a:fld>
            <a:endParaRPr lang="en-US"/>
          </a:p>
        </p:txBody>
      </p:sp>
    </p:spTree>
    <p:extLst>
      <p:ext uri="{BB962C8B-B14F-4D97-AF65-F5344CB8AC3E}">
        <p14:creationId xmlns:p14="http://schemas.microsoft.com/office/powerpoint/2010/main" val="410905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ap&#10;&#10;Description automatically generated">
            <a:extLst>
              <a:ext uri="{FF2B5EF4-FFF2-40B4-BE49-F238E27FC236}">
                <a16:creationId xmlns:a16="http://schemas.microsoft.com/office/drawing/2014/main" id="{BB7C8ABC-2518-45F3-D762-7CE8AC833526}"/>
              </a:ext>
            </a:extLst>
          </p:cNvPr>
          <p:cNvPicPr>
            <a:picLocks noGrp="1" noChangeAspect="1"/>
          </p:cNvPicPr>
          <p:nvPr>
            <p:ph idx="1"/>
          </p:nvPr>
        </p:nvPicPr>
        <p:blipFill>
          <a:blip r:embed="rId2"/>
          <a:stretch>
            <a:fillRect/>
          </a:stretch>
        </p:blipFill>
        <p:spPr>
          <a:xfrm>
            <a:off x="2500960" y="723900"/>
            <a:ext cx="7987003" cy="5796922"/>
          </a:xfrm>
        </p:spPr>
      </p:pic>
      <p:sp>
        <p:nvSpPr>
          <p:cNvPr id="4" name="Slide Number Placeholder 3">
            <a:extLst>
              <a:ext uri="{FF2B5EF4-FFF2-40B4-BE49-F238E27FC236}">
                <a16:creationId xmlns:a16="http://schemas.microsoft.com/office/drawing/2014/main" id="{142C836A-5DC5-E5CF-AE45-3C337333FF35}"/>
              </a:ext>
            </a:extLst>
          </p:cNvPr>
          <p:cNvSpPr>
            <a:spLocks noGrp="1"/>
          </p:cNvSpPr>
          <p:nvPr>
            <p:ph type="sldNum" sz="quarter" idx="12"/>
          </p:nvPr>
        </p:nvSpPr>
        <p:spPr/>
        <p:txBody>
          <a:bodyPr/>
          <a:lstStyle/>
          <a:p>
            <a:fld id="{6D22F896-40B5-4ADD-8801-0D06FADFA095}" type="slidenum">
              <a:rPr lang="en-US" smtClean="0"/>
              <a:t>26</a:t>
            </a:fld>
            <a:endParaRPr lang="en-US"/>
          </a:p>
        </p:txBody>
      </p:sp>
    </p:spTree>
    <p:extLst>
      <p:ext uri="{BB962C8B-B14F-4D97-AF65-F5344CB8AC3E}">
        <p14:creationId xmlns:p14="http://schemas.microsoft.com/office/powerpoint/2010/main" val="359434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33E058-ADC9-495B-B7DD-41291BAA8BE6}"/>
              </a:ext>
            </a:extLst>
          </p:cNvPr>
          <p:cNvGraphicFramePr>
            <a:graphicFrameLocks noGrp="1"/>
          </p:cNvGraphicFramePr>
          <p:nvPr/>
        </p:nvGraphicFramePr>
        <p:xfrm>
          <a:off x="1743739" y="1603785"/>
          <a:ext cx="8240230" cy="3852198"/>
        </p:xfrm>
        <a:graphic>
          <a:graphicData uri="http://schemas.openxmlformats.org/drawingml/2006/table">
            <a:tbl>
              <a:tblPr firstRow="1" firstCol="1">
                <a:tableStyleId>{E8B1032C-EA38-4F05-BA0D-38AFFFC7BED3}</a:tableStyleId>
              </a:tblPr>
              <a:tblGrid>
                <a:gridCol w="1648046">
                  <a:extLst>
                    <a:ext uri="{9D8B030D-6E8A-4147-A177-3AD203B41FA5}">
                      <a16:colId xmlns:a16="http://schemas.microsoft.com/office/drawing/2014/main" val="2471968261"/>
                    </a:ext>
                  </a:extLst>
                </a:gridCol>
                <a:gridCol w="1648046">
                  <a:extLst>
                    <a:ext uri="{9D8B030D-6E8A-4147-A177-3AD203B41FA5}">
                      <a16:colId xmlns:a16="http://schemas.microsoft.com/office/drawing/2014/main" val="615616108"/>
                    </a:ext>
                  </a:extLst>
                </a:gridCol>
                <a:gridCol w="1648046">
                  <a:extLst>
                    <a:ext uri="{9D8B030D-6E8A-4147-A177-3AD203B41FA5}">
                      <a16:colId xmlns:a16="http://schemas.microsoft.com/office/drawing/2014/main" val="3667277495"/>
                    </a:ext>
                  </a:extLst>
                </a:gridCol>
                <a:gridCol w="1648046">
                  <a:extLst>
                    <a:ext uri="{9D8B030D-6E8A-4147-A177-3AD203B41FA5}">
                      <a16:colId xmlns:a16="http://schemas.microsoft.com/office/drawing/2014/main" val="2922610367"/>
                    </a:ext>
                  </a:extLst>
                </a:gridCol>
                <a:gridCol w="1648046">
                  <a:extLst>
                    <a:ext uri="{9D8B030D-6E8A-4147-A177-3AD203B41FA5}">
                      <a16:colId xmlns:a16="http://schemas.microsoft.com/office/drawing/2014/main" val="1671016609"/>
                    </a:ext>
                  </a:extLst>
                </a:gridCol>
              </a:tblGrid>
              <a:tr h="643281">
                <a:tc>
                  <a:txBody>
                    <a:bodyPr/>
                    <a:lstStyle/>
                    <a:p>
                      <a:pPr algn="ctr" fontAlgn="b"/>
                      <a:endParaRPr lang="en-US" sz="20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2019-2020</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2020-2021</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u="none" strike="noStrike">
                          <a:effectLst/>
                        </a:rPr>
                        <a:t>2021-2022</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1" u="none" strike="noStrike" kern="1200">
                          <a:solidFill>
                            <a:schemeClr val="tx1"/>
                          </a:solidFill>
                          <a:effectLst/>
                          <a:latin typeface="+mn-lt"/>
                          <a:ea typeface="+mn-ea"/>
                          <a:cs typeface="+mn-cs"/>
                        </a:rPr>
                        <a:t>2022-23</a:t>
                      </a:r>
                    </a:p>
                  </a:txBody>
                  <a:tcPr marL="6350" marR="6350" marT="6350" marB="0" anchor="ctr"/>
                </a:tc>
                <a:extLst>
                  <a:ext uri="{0D108BD9-81ED-4DB2-BD59-A6C34878D82A}">
                    <a16:rowId xmlns:a16="http://schemas.microsoft.com/office/drawing/2014/main" val="2396413541"/>
                  </a:ext>
                </a:extLst>
              </a:tr>
              <a:tr h="669668">
                <a:tc>
                  <a:txBody>
                    <a:bodyPr/>
                    <a:lstStyle/>
                    <a:p>
                      <a:pPr algn="l" fontAlgn="b"/>
                      <a:r>
                        <a:rPr lang="en-US" sz="2400" u="none" strike="noStrike">
                          <a:effectLst/>
                        </a:rPr>
                        <a:t>CSU Total</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800" u="none" strike="noStrike" kern="1200">
                          <a:solidFill>
                            <a:schemeClr val="tx1"/>
                          </a:solidFill>
                          <a:effectLst/>
                          <a:latin typeface="+mn-lt"/>
                          <a:ea typeface="+mn-ea"/>
                          <a:cs typeface="+mn-cs"/>
                        </a:rPr>
                        <a:t>176</a:t>
                      </a:r>
                    </a:p>
                  </a:txBody>
                  <a:tcPr marL="6350" marR="6350" marT="6350" marB="0" anchor="ctr"/>
                </a:tc>
                <a:tc>
                  <a:txBody>
                    <a:bodyPr/>
                    <a:lstStyle/>
                    <a:p>
                      <a:pPr algn="ctr" fontAlgn="b"/>
                      <a:r>
                        <a:rPr lang="en-US" sz="2800" u="none" strike="noStrike">
                          <a:effectLst/>
                        </a:rPr>
                        <a:t>134</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142</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117</a:t>
                      </a:r>
                      <a:endParaRPr lang="en-US" sz="2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974804417"/>
                  </a:ext>
                </a:extLst>
              </a:tr>
              <a:tr h="591820">
                <a:tc>
                  <a:txBody>
                    <a:bodyPr/>
                    <a:lstStyle/>
                    <a:p>
                      <a:pPr algn="l" fontAlgn="b"/>
                      <a:r>
                        <a:rPr lang="en-US" sz="2400" u="none" strike="noStrike">
                          <a:effectLst/>
                        </a:rPr>
                        <a:t>UC Total</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800" u="none" strike="noStrike" kern="1200">
                          <a:solidFill>
                            <a:schemeClr val="tx1"/>
                          </a:solidFill>
                          <a:effectLst/>
                          <a:latin typeface="+mn-lt"/>
                          <a:ea typeface="+mn-ea"/>
                          <a:cs typeface="+mn-cs"/>
                        </a:rPr>
                        <a:t>72</a:t>
                      </a:r>
                    </a:p>
                  </a:txBody>
                  <a:tcPr marL="6350" marR="6350" marT="6350" marB="0" anchor="ctr"/>
                </a:tc>
                <a:tc>
                  <a:txBody>
                    <a:bodyPr/>
                    <a:lstStyle/>
                    <a:p>
                      <a:pPr algn="ctr" fontAlgn="b"/>
                      <a:r>
                        <a:rPr lang="en-US" sz="2800" u="none" strike="noStrike">
                          <a:effectLst/>
                        </a:rPr>
                        <a:t>83</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85</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800" u="none" strike="noStrike">
                          <a:effectLst/>
                        </a:rPr>
                        <a:t>72</a:t>
                      </a:r>
                      <a:endParaRPr lang="en-US" sz="2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56687042"/>
                  </a:ext>
                </a:extLst>
              </a:tr>
              <a:tr h="641513">
                <a:tc>
                  <a:txBody>
                    <a:bodyPr/>
                    <a:lstStyle/>
                    <a:p>
                      <a:pPr algn="l" fontAlgn="b"/>
                      <a:r>
                        <a:rPr lang="en-US" sz="2400" u="none" strike="noStrike">
                          <a:effectLst/>
                        </a:rPr>
                        <a:t>In State Private</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2800" u="none" strike="noStrike">
                          <a:effectLst/>
                        </a:rPr>
                        <a:t>27</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rtl="0" fontAlgn="ctr"/>
                      <a:r>
                        <a:rPr lang="en-US" sz="2800" u="none" strike="noStrike">
                          <a:effectLst/>
                        </a:rPr>
                        <a:t>18</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b"/>
                      <a:r>
                        <a:rPr lang="en-US" sz="2800" u="none" strike="noStrike">
                          <a:effectLst/>
                        </a:rPr>
                        <a:t>15</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0" u="none" strike="noStrike" kern="1200">
                          <a:solidFill>
                            <a:schemeClr val="tx1"/>
                          </a:solidFill>
                          <a:effectLst/>
                          <a:latin typeface="+mn-lt"/>
                          <a:ea typeface="+mn-ea"/>
                          <a:cs typeface="+mn-cs"/>
                        </a:rPr>
                        <a:t>N/A</a:t>
                      </a:r>
                    </a:p>
                  </a:txBody>
                  <a:tcPr marL="6350" marR="6350" marT="6350" marB="0" anchor="ctr"/>
                </a:tc>
                <a:extLst>
                  <a:ext uri="{0D108BD9-81ED-4DB2-BD59-A6C34878D82A}">
                    <a16:rowId xmlns:a16="http://schemas.microsoft.com/office/drawing/2014/main" val="605526026"/>
                  </a:ext>
                </a:extLst>
              </a:tr>
              <a:tr h="632459">
                <a:tc>
                  <a:txBody>
                    <a:bodyPr/>
                    <a:lstStyle/>
                    <a:p>
                      <a:pPr algn="l" fontAlgn="b"/>
                      <a:r>
                        <a:rPr lang="en-US" sz="2400" u="none" strike="noStrike">
                          <a:effectLst/>
                        </a:rPr>
                        <a:t>Out of State</a:t>
                      </a:r>
                      <a:endParaRPr lang="en-US" sz="2400" b="0" i="0" u="none" strike="noStrike">
                        <a:solidFill>
                          <a:srgbClr val="000000"/>
                        </a:solidFill>
                        <a:effectLst/>
                        <a:latin typeface="Arial" panose="020B0604020202020204" pitchFamily="34" charset="0"/>
                      </a:endParaRPr>
                    </a:p>
                  </a:txBody>
                  <a:tcPr marL="6350" marR="6350" marT="6350" marB="0" anchor="ctr"/>
                </a:tc>
                <a:tc>
                  <a:txBody>
                    <a:bodyPr/>
                    <a:lstStyle/>
                    <a:p>
                      <a:pPr algn="ctr" rtl="0" fontAlgn="ctr"/>
                      <a:r>
                        <a:rPr lang="en-US" sz="2800" u="none" strike="noStrike">
                          <a:effectLst/>
                        </a:rPr>
                        <a:t>39</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rtl="0" fontAlgn="ctr"/>
                      <a:r>
                        <a:rPr lang="en-US" sz="2800" u="none" strike="noStrike">
                          <a:effectLst/>
                        </a:rPr>
                        <a:t>38</a:t>
                      </a:r>
                      <a:endParaRPr lang="en-US" sz="28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b"/>
                      <a:r>
                        <a:rPr lang="en-US" sz="2800" u="none" strike="noStrike">
                          <a:effectLst/>
                        </a:rPr>
                        <a:t>46</a:t>
                      </a:r>
                      <a:endParaRPr lang="en-US" sz="2800" b="0"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r>
                        <a:rPr lang="en-US" sz="2400" b="0" u="none" strike="noStrike" kern="1200">
                          <a:solidFill>
                            <a:schemeClr val="tx1"/>
                          </a:solidFill>
                          <a:effectLst/>
                          <a:latin typeface="+mn-lt"/>
                          <a:ea typeface="+mn-ea"/>
                          <a:cs typeface="+mn-cs"/>
                        </a:rPr>
                        <a:t>N/A</a:t>
                      </a:r>
                    </a:p>
                  </a:txBody>
                  <a:tcPr marL="6350" marR="6350" marT="6350" marB="0" anchor="ctr"/>
                </a:tc>
                <a:extLst>
                  <a:ext uri="{0D108BD9-81ED-4DB2-BD59-A6C34878D82A}">
                    <a16:rowId xmlns:a16="http://schemas.microsoft.com/office/drawing/2014/main" val="2776092391"/>
                  </a:ext>
                </a:extLst>
              </a:tr>
              <a:tr h="471689">
                <a:tc>
                  <a:txBody>
                    <a:bodyPr/>
                    <a:lstStyle/>
                    <a:p>
                      <a:pPr algn="l" fontAlgn="b"/>
                      <a:r>
                        <a:rPr lang="en-US" sz="2400" b="1" u="none" strike="noStrike">
                          <a:effectLst/>
                        </a:rPr>
                        <a:t>TOTAL</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314</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273</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2400" b="1" u="none" strike="noStrike">
                          <a:effectLst/>
                        </a:rPr>
                        <a:t>288</a:t>
                      </a:r>
                      <a:endParaRPr lang="en-US" sz="2400" b="1" i="0" u="none" strike="noStrike">
                        <a:solidFill>
                          <a:srgbClr val="000000"/>
                        </a:solidFill>
                        <a:effectLst/>
                        <a:latin typeface="Arial" panose="020B0604020202020204" pitchFamily="34" charset="0"/>
                      </a:endParaRPr>
                    </a:p>
                  </a:txBody>
                  <a:tcPr marL="6350" marR="6350" marT="6350" marB="0" anchor="ctr"/>
                </a:tc>
                <a:tc>
                  <a:txBody>
                    <a:bodyPr/>
                    <a:lstStyle/>
                    <a:p>
                      <a:pPr marL="0" algn="ctr" defTabSz="914400" rtl="0" eaLnBrk="1" fontAlgn="b" latinLnBrk="0" hangingPunct="1"/>
                      <a:endParaRPr lang="en-US" sz="24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614626349"/>
                  </a:ext>
                </a:extLst>
              </a:tr>
            </a:tbl>
          </a:graphicData>
        </a:graphic>
      </p:graphicFrame>
      <p:sp>
        <p:nvSpPr>
          <p:cNvPr id="3" name="TextBox 2">
            <a:extLst>
              <a:ext uri="{FF2B5EF4-FFF2-40B4-BE49-F238E27FC236}">
                <a16:creationId xmlns:a16="http://schemas.microsoft.com/office/drawing/2014/main" id="{85589421-E6C8-4FFC-B653-0A9B4C54D034}"/>
              </a:ext>
            </a:extLst>
          </p:cNvPr>
          <p:cNvSpPr txBox="1"/>
          <p:nvPr/>
        </p:nvSpPr>
        <p:spPr>
          <a:xfrm>
            <a:off x="308345" y="6315739"/>
            <a:ext cx="10510378" cy="307777"/>
          </a:xfrm>
          <a:prstGeom prst="rect">
            <a:avLst/>
          </a:prstGeom>
          <a:noFill/>
        </p:spPr>
        <p:txBody>
          <a:bodyPr wrap="none" rtlCol="0">
            <a:spAutoFit/>
          </a:bodyPr>
          <a:lstStyle/>
          <a:p>
            <a:r>
              <a:rPr lang="en-US" sz="1400"/>
              <a:t>Sources:  CSU and UC Transfer dashboards; CCCCO Data Mart/NSC for Private and Out of State data.  The latter is not yet available for 2022-23.</a:t>
            </a:r>
          </a:p>
        </p:txBody>
      </p:sp>
      <p:sp>
        <p:nvSpPr>
          <p:cNvPr id="4" name="TextBox 3">
            <a:extLst>
              <a:ext uri="{FF2B5EF4-FFF2-40B4-BE49-F238E27FC236}">
                <a16:creationId xmlns:a16="http://schemas.microsoft.com/office/drawing/2014/main" id="{3C67608D-8291-432E-95B6-D72C61BB1C6E}"/>
              </a:ext>
            </a:extLst>
          </p:cNvPr>
          <p:cNvSpPr txBox="1"/>
          <p:nvPr/>
        </p:nvSpPr>
        <p:spPr>
          <a:xfrm>
            <a:off x="2477386" y="492539"/>
            <a:ext cx="6772939" cy="584775"/>
          </a:xfrm>
          <a:prstGeom prst="rect">
            <a:avLst/>
          </a:prstGeom>
          <a:noFill/>
        </p:spPr>
        <p:txBody>
          <a:bodyPr wrap="square" rtlCol="0">
            <a:spAutoFit/>
          </a:bodyPr>
          <a:lstStyle/>
          <a:p>
            <a:pPr algn="ctr"/>
            <a:r>
              <a:rPr lang="en-US" sz="3200" b="1"/>
              <a:t>Total Annual Transferring Students</a:t>
            </a:r>
          </a:p>
        </p:txBody>
      </p:sp>
      <p:sp>
        <p:nvSpPr>
          <p:cNvPr id="5" name="Slide Number Placeholder 4">
            <a:extLst>
              <a:ext uri="{FF2B5EF4-FFF2-40B4-BE49-F238E27FC236}">
                <a16:creationId xmlns:a16="http://schemas.microsoft.com/office/drawing/2014/main" id="{3B29127C-68C3-43D0-A0B5-158B171A1FD5}"/>
              </a:ext>
            </a:extLst>
          </p:cNvPr>
          <p:cNvSpPr>
            <a:spLocks noGrp="1"/>
          </p:cNvSpPr>
          <p:nvPr>
            <p:ph type="sldNum" sz="quarter" idx="12"/>
          </p:nvPr>
        </p:nvSpPr>
        <p:spPr/>
        <p:txBody>
          <a:bodyPr/>
          <a:lstStyle/>
          <a:p>
            <a:fld id="{6D22F896-40B5-4ADD-8801-0D06FADFA095}" type="slidenum">
              <a:rPr lang="en-US" smtClean="0"/>
              <a:t>27</a:t>
            </a:fld>
            <a:endParaRPr lang="en-US"/>
          </a:p>
        </p:txBody>
      </p:sp>
    </p:spTree>
    <p:extLst>
      <p:ext uri="{BB962C8B-B14F-4D97-AF65-F5344CB8AC3E}">
        <p14:creationId xmlns:p14="http://schemas.microsoft.com/office/powerpoint/2010/main" val="565930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2CC53C1-DFCE-4700-B83A-D68BBF66937F}"/>
              </a:ext>
            </a:extLst>
          </p:cNvPr>
          <p:cNvGraphicFramePr>
            <a:graphicFrameLocks/>
          </p:cNvGraphicFramePr>
          <p:nvPr/>
        </p:nvGraphicFramePr>
        <p:xfrm>
          <a:off x="387626" y="377687"/>
          <a:ext cx="11340548" cy="598335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07088B18-4455-4336-B4ED-C091B29CD9FE}"/>
              </a:ext>
            </a:extLst>
          </p:cNvPr>
          <p:cNvSpPr>
            <a:spLocks noGrp="1"/>
          </p:cNvSpPr>
          <p:nvPr>
            <p:ph type="sldNum" sz="quarter" idx="12"/>
          </p:nvPr>
        </p:nvSpPr>
        <p:spPr/>
        <p:txBody>
          <a:bodyPr/>
          <a:lstStyle/>
          <a:p>
            <a:fld id="{6D22F896-40B5-4ADD-8801-0D06FADFA095}" type="slidenum">
              <a:rPr lang="en-US" smtClean="0"/>
              <a:t>28</a:t>
            </a:fld>
            <a:endParaRPr lang="en-US"/>
          </a:p>
        </p:txBody>
      </p:sp>
    </p:spTree>
    <p:extLst>
      <p:ext uri="{BB962C8B-B14F-4D97-AF65-F5344CB8AC3E}">
        <p14:creationId xmlns:p14="http://schemas.microsoft.com/office/powerpoint/2010/main" val="52135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3192BC-5438-4AA7-86D4-E4E17B2CB4A1}"/>
              </a:ext>
            </a:extLst>
          </p:cNvPr>
          <p:cNvGraphicFramePr>
            <a:graphicFrameLocks noGrp="1"/>
          </p:cNvGraphicFramePr>
          <p:nvPr>
            <p:extLst>
              <p:ext uri="{D42A27DB-BD31-4B8C-83A1-F6EECF244321}">
                <p14:modId xmlns:p14="http://schemas.microsoft.com/office/powerpoint/2010/main" val="2675583805"/>
              </p:ext>
            </p:extLst>
          </p:nvPr>
        </p:nvGraphicFramePr>
        <p:xfrm>
          <a:off x="7306117" y="995561"/>
          <a:ext cx="3654056" cy="5592579"/>
        </p:xfrm>
        <a:graphic>
          <a:graphicData uri="http://schemas.openxmlformats.org/drawingml/2006/table">
            <a:tbl>
              <a:tblPr firstRow="1" firstCol="1">
                <a:tableStyleId>{68D230F3-CF80-4859-8CE7-A43EE81993B5}</a:tableStyleId>
              </a:tblPr>
              <a:tblGrid>
                <a:gridCol w="2436037">
                  <a:extLst>
                    <a:ext uri="{9D8B030D-6E8A-4147-A177-3AD203B41FA5}">
                      <a16:colId xmlns:a16="http://schemas.microsoft.com/office/drawing/2014/main" val="2336993816"/>
                    </a:ext>
                  </a:extLst>
                </a:gridCol>
                <a:gridCol w="1218019">
                  <a:extLst>
                    <a:ext uri="{9D8B030D-6E8A-4147-A177-3AD203B41FA5}">
                      <a16:colId xmlns:a16="http://schemas.microsoft.com/office/drawing/2014/main" val="999279407"/>
                    </a:ext>
                  </a:extLst>
                </a:gridCol>
              </a:tblGrid>
              <a:tr h="1828924">
                <a:tc>
                  <a:txBody>
                    <a:bodyPr/>
                    <a:lstStyle/>
                    <a:p>
                      <a:pPr algn="ctr" fontAlgn="b"/>
                      <a:r>
                        <a:rPr lang="en-US" sz="1600" u="none" strike="noStrike">
                          <a:effectLst/>
                        </a:rPr>
                        <a:t>Race/Ethnicity</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 of all Transfer-seeking Students Fall 2023</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81248606"/>
                  </a:ext>
                </a:extLst>
              </a:tr>
              <a:tr h="740639">
                <a:tc>
                  <a:txBody>
                    <a:bodyPr/>
                    <a:lstStyle/>
                    <a:p>
                      <a:pPr algn="l" fontAlgn="b"/>
                      <a:r>
                        <a:rPr lang="en-US" sz="1600" u="none" strike="noStrike">
                          <a:effectLst/>
                        </a:rPr>
                        <a:t>American Indian/Alaskan Native</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0.2%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67905075"/>
                  </a:ext>
                </a:extLst>
              </a:tr>
              <a:tr h="377877">
                <a:tc>
                  <a:txBody>
                    <a:bodyPr/>
                    <a:lstStyle/>
                    <a:p>
                      <a:pPr algn="l" fontAlgn="b"/>
                      <a:r>
                        <a:rPr lang="en-US" sz="1600" u="none" strike="noStrike">
                          <a:effectLst/>
                        </a:rPr>
                        <a:t>Asian</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7.0%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11097260"/>
                  </a:ext>
                </a:extLst>
              </a:tr>
              <a:tr h="377877">
                <a:tc>
                  <a:txBody>
                    <a:bodyPr/>
                    <a:lstStyle/>
                    <a:p>
                      <a:pPr algn="l" fontAlgn="b"/>
                      <a:r>
                        <a:rPr lang="en-US" sz="1600" u="none" strike="noStrike">
                          <a:effectLst/>
                        </a:rPr>
                        <a:t>Black - Non-Hispanic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3.5%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86490658"/>
                  </a:ext>
                </a:extLst>
              </a:tr>
              <a:tr h="377877">
                <a:tc>
                  <a:txBody>
                    <a:bodyPr/>
                    <a:lstStyle/>
                    <a:p>
                      <a:pPr algn="l" fontAlgn="b"/>
                      <a:r>
                        <a:rPr lang="en-US" sz="1600" u="none" strike="noStrike">
                          <a:effectLst/>
                        </a:rPr>
                        <a:t>Filipino</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2.1%</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34682814"/>
                  </a:ext>
                </a:extLst>
              </a:tr>
              <a:tr h="377877">
                <a:tc>
                  <a:txBody>
                    <a:bodyPr/>
                    <a:lstStyle/>
                    <a:p>
                      <a:pPr algn="l" fontAlgn="b"/>
                      <a:r>
                        <a:rPr lang="en-US" sz="1600" u="none" strike="noStrike">
                          <a:effectLst/>
                        </a:rPr>
                        <a:t>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59.2%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667019701"/>
                  </a:ext>
                </a:extLst>
              </a:tr>
              <a:tr h="377877">
                <a:tc>
                  <a:txBody>
                    <a:bodyPr/>
                    <a:lstStyle/>
                    <a:p>
                      <a:pPr algn="l" fontAlgn="b"/>
                      <a:r>
                        <a:rPr lang="en-US" sz="1600" u="none" strike="noStrike" err="1">
                          <a:effectLst/>
                        </a:rPr>
                        <a:t>Multiraces</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4.5%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13709848"/>
                  </a:ext>
                </a:extLst>
              </a:tr>
              <a:tr h="377877">
                <a:tc>
                  <a:txBody>
                    <a:bodyPr/>
                    <a:lstStyle/>
                    <a:p>
                      <a:pPr algn="l" fontAlgn="b"/>
                      <a:r>
                        <a:rPr lang="en-US" sz="1600" u="none" strike="noStrike">
                          <a:effectLst/>
                        </a:rPr>
                        <a:t>Pacific Islander</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1.4%</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93169810"/>
                  </a:ext>
                </a:extLst>
              </a:tr>
              <a:tr h="377877">
                <a:tc>
                  <a:txBody>
                    <a:bodyPr/>
                    <a:lstStyle/>
                    <a:p>
                      <a:pPr algn="l" fontAlgn="b"/>
                      <a:r>
                        <a:rPr lang="en-US" sz="1600" u="none" strike="noStrike">
                          <a:effectLst/>
                        </a:rPr>
                        <a:t>Unknown</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3.7%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261394507"/>
                  </a:ext>
                </a:extLst>
              </a:tr>
              <a:tr h="377877">
                <a:tc>
                  <a:txBody>
                    <a:bodyPr/>
                    <a:lstStyle/>
                    <a:p>
                      <a:pPr algn="l" fontAlgn="b"/>
                      <a:r>
                        <a:rPr lang="en-US" sz="1600" u="none" strike="noStrike">
                          <a:effectLst/>
                        </a:rPr>
                        <a:t>White Non-Hispanic</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18.5%</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37097631"/>
                  </a:ext>
                </a:extLst>
              </a:tr>
            </a:tbl>
          </a:graphicData>
        </a:graphic>
      </p:graphicFrame>
      <p:graphicFrame>
        <p:nvGraphicFramePr>
          <p:cNvPr id="3" name="Table 2">
            <a:extLst>
              <a:ext uri="{FF2B5EF4-FFF2-40B4-BE49-F238E27FC236}">
                <a16:creationId xmlns:a16="http://schemas.microsoft.com/office/drawing/2014/main" id="{EC9CFFC2-C368-4829-8AD5-831806A40DE0}"/>
              </a:ext>
            </a:extLst>
          </p:cNvPr>
          <p:cNvGraphicFramePr>
            <a:graphicFrameLocks noGrp="1"/>
          </p:cNvGraphicFramePr>
          <p:nvPr>
            <p:extLst>
              <p:ext uri="{D42A27DB-BD31-4B8C-83A1-F6EECF244321}">
                <p14:modId xmlns:p14="http://schemas.microsoft.com/office/powerpoint/2010/main" val="3935846719"/>
              </p:ext>
            </p:extLst>
          </p:nvPr>
        </p:nvGraphicFramePr>
        <p:xfrm>
          <a:off x="2543175" y="1914525"/>
          <a:ext cx="4174475" cy="1488440"/>
        </p:xfrm>
        <a:graphic>
          <a:graphicData uri="http://schemas.openxmlformats.org/drawingml/2006/table">
            <a:tbl>
              <a:tblPr firstRow="1" firstCol="1">
                <a:tableStyleId>{68D230F3-CF80-4859-8CE7-A43EE81993B5}</a:tableStyleId>
              </a:tblPr>
              <a:tblGrid>
                <a:gridCol w="2379350">
                  <a:extLst>
                    <a:ext uri="{9D8B030D-6E8A-4147-A177-3AD203B41FA5}">
                      <a16:colId xmlns:a16="http://schemas.microsoft.com/office/drawing/2014/main" val="794683445"/>
                    </a:ext>
                  </a:extLst>
                </a:gridCol>
                <a:gridCol w="1795125">
                  <a:extLst>
                    <a:ext uri="{9D8B030D-6E8A-4147-A177-3AD203B41FA5}">
                      <a16:colId xmlns:a16="http://schemas.microsoft.com/office/drawing/2014/main" val="1649879638"/>
                    </a:ext>
                  </a:extLst>
                </a:gridCol>
              </a:tblGrid>
              <a:tr h="165100">
                <a:tc>
                  <a:txBody>
                    <a:bodyPr/>
                    <a:lstStyle/>
                    <a:p>
                      <a:pPr algn="ctr" fontAlgn="b"/>
                      <a:r>
                        <a:rPr lang="en-US" sz="1600" u="none" strike="noStrike" kern="1200">
                          <a:effectLst/>
                        </a:rPr>
                        <a:t>Gender</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 of all Transfer-seeking Students Fall 2023</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1739471911"/>
                  </a:ext>
                </a:extLst>
              </a:tr>
              <a:tr h="158750">
                <a:tc>
                  <a:txBody>
                    <a:bodyPr/>
                    <a:lstStyle/>
                    <a:p>
                      <a:pPr algn="l" fontAlgn="b"/>
                      <a:r>
                        <a:rPr lang="en-US" sz="1600" u="none" strike="noStrike" kern="1200">
                          <a:effectLst/>
                        </a:rPr>
                        <a:t>Female</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51.8%</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59820214"/>
                  </a:ext>
                </a:extLst>
              </a:tr>
              <a:tr h="158750">
                <a:tc>
                  <a:txBody>
                    <a:bodyPr/>
                    <a:lstStyle/>
                    <a:p>
                      <a:pPr algn="l" fontAlgn="b"/>
                      <a:r>
                        <a:rPr lang="en-US" sz="1600" u="none" strike="noStrike" kern="1200">
                          <a:effectLst/>
                        </a:rPr>
                        <a:t>Male</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44.6%</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530264414"/>
                  </a:ext>
                </a:extLst>
              </a:tr>
              <a:tr h="158750">
                <a:tc>
                  <a:txBody>
                    <a:bodyPr/>
                    <a:lstStyle/>
                    <a:p>
                      <a:pPr algn="l" fontAlgn="b"/>
                      <a:r>
                        <a:rPr lang="en-US" sz="1600" u="none" strike="noStrike" kern="1200">
                          <a:effectLst/>
                        </a:rPr>
                        <a:t>Unreported</a:t>
                      </a:r>
                      <a:endParaRPr lang="en-US" sz="1600" b="1" u="none" strike="noStrike" kern="1200">
                        <a:solidFill>
                          <a:schemeClr val="tx1"/>
                        </a:solidFill>
                        <a:effectLst/>
                        <a:latin typeface="+mn-lt"/>
                        <a:ea typeface="+mn-ea"/>
                        <a:cs typeface="+mn-cs"/>
                      </a:endParaRPr>
                    </a:p>
                  </a:txBody>
                  <a:tcPr marL="6350" marR="6350" marT="6350" marB="0" anchor="ctr"/>
                </a:tc>
                <a:tc>
                  <a:txBody>
                    <a:bodyPr/>
                    <a:lstStyle/>
                    <a:p>
                      <a:pPr algn="ctr" fontAlgn="b"/>
                      <a:r>
                        <a:rPr lang="en-US" sz="1600" u="none" strike="noStrike" kern="1200">
                          <a:effectLst/>
                        </a:rPr>
                        <a:t>3.5%</a:t>
                      </a:r>
                      <a:endParaRPr lang="en-US" sz="1600" b="1" u="none" strike="noStrike"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3442869822"/>
                  </a:ext>
                </a:extLst>
              </a:tr>
            </a:tbl>
          </a:graphicData>
        </a:graphic>
      </p:graphicFrame>
      <p:graphicFrame>
        <p:nvGraphicFramePr>
          <p:cNvPr id="4" name="Table 3">
            <a:extLst>
              <a:ext uri="{FF2B5EF4-FFF2-40B4-BE49-F238E27FC236}">
                <a16:creationId xmlns:a16="http://schemas.microsoft.com/office/drawing/2014/main" id="{39D0E7F2-0E46-4C01-B395-91124AC4B6D9}"/>
              </a:ext>
            </a:extLst>
          </p:cNvPr>
          <p:cNvGraphicFramePr>
            <a:graphicFrameLocks noGrp="1"/>
          </p:cNvGraphicFramePr>
          <p:nvPr>
            <p:extLst>
              <p:ext uri="{D42A27DB-BD31-4B8C-83A1-F6EECF244321}">
                <p14:modId xmlns:p14="http://schemas.microsoft.com/office/powerpoint/2010/main" val="127672663"/>
              </p:ext>
            </p:extLst>
          </p:nvPr>
        </p:nvGraphicFramePr>
        <p:xfrm>
          <a:off x="1917499" y="3894042"/>
          <a:ext cx="4802371" cy="2489200"/>
        </p:xfrm>
        <a:graphic>
          <a:graphicData uri="http://schemas.openxmlformats.org/drawingml/2006/table">
            <a:tbl>
              <a:tblPr firstRow="1" firstCol="1">
                <a:tableStyleId>{68D230F3-CF80-4859-8CE7-A43EE81993B5}</a:tableStyleId>
              </a:tblPr>
              <a:tblGrid>
                <a:gridCol w="2571750">
                  <a:extLst>
                    <a:ext uri="{9D8B030D-6E8A-4147-A177-3AD203B41FA5}">
                      <a16:colId xmlns:a16="http://schemas.microsoft.com/office/drawing/2014/main" val="2598613511"/>
                    </a:ext>
                  </a:extLst>
                </a:gridCol>
                <a:gridCol w="2230621">
                  <a:extLst>
                    <a:ext uri="{9D8B030D-6E8A-4147-A177-3AD203B41FA5}">
                      <a16:colId xmlns:a16="http://schemas.microsoft.com/office/drawing/2014/main" val="411676930"/>
                    </a:ext>
                  </a:extLst>
                </a:gridCol>
              </a:tblGrid>
              <a:tr h="158750">
                <a:tc>
                  <a:txBody>
                    <a:bodyPr/>
                    <a:lstStyle/>
                    <a:p>
                      <a:pPr algn="ctr" fontAlgn="b"/>
                      <a:r>
                        <a:rPr lang="en-US" sz="1600" u="none" strike="noStrike">
                          <a:effectLst/>
                        </a:rPr>
                        <a:t>Age</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 of all Transfer-seeking Students Fall 2023</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25499972"/>
                  </a:ext>
                </a:extLst>
              </a:tr>
              <a:tr h="158750">
                <a:tc>
                  <a:txBody>
                    <a:bodyPr/>
                    <a:lstStyle/>
                    <a:p>
                      <a:pPr algn="l" fontAlgn="b"/>
                      <a:r>
                        <a:rPr lang="en-US" sz="1600" u="none" strike="noStrike">
                          <a:effectLst/>
                        </a:rPr>
                        <a:t>Age Under 18</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97963371"/>
                  </a:ext>
                </a:extLst>
              </a:tr>
              <a:tr h="158750">
                <a:tc>
                  <a:txBody>
                    <a:bodyPr/>
                    <a:lstStyle/>
                    <a:p>
                      <a:pPr algn="l" fontAlgn="b"/>
                      <a:r>
                        <a:rPr lang="en-US" sz="1600" u="none" strike="noStrike">
                          <a:effectLst/>
                        </a:rPr>
                        <a:t>Age 18 - 22</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60.2%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61875252"/>
                  </a:ext>
                </a:extLst>
              </a:tr>
              <a:tr h="158750">
                <a:tc>
                  <a:txBody>
                    <a:bodyPr/>
                    <a:lstStyle/>
                    <a:p>
                      <a:pPr algn="l" fontAlgn="b"/>
                      <a:r>
                        <a:rPr lang="en-US" sz="1600" u="none" strike="noStrike">
                          <a:effectLst/>
                        </a:rPr>
                        <a:t>Age 23 - 28</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17.0%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15798813"/>
                  </a:ext>
                </a:extLst>
              </a:tr>
              <a:tr h="158750">
                <a:tc>
                  <a:txBody>
                    <a:bodyPr/>
                    <a:lstStyle/>
                    <a:p>
                      <a:pPr algn="l" fontAlgn="b"/>
                      <a:r>
                        <a:rPr lang="en-US" sz="1600" u="none" strike="noStrike">
                          <a:effectLst/>
                        </a:rPr>
                        <a:t>Age 29 - 39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13.0%</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61472626"/>
                  </a:ext>
                </a:extLst>
              </a:tr>
              <a:tr h="158750">
                <a:tc>
                  <a:txBody>
                    <a:bodyPr/>
                    <a:lstStyle/>
                    <a:p>
                      <a:pPr algn="l" fontAlgn="b"/>
                      <a:r>
                        <a:rPr lang="en-US" sz="1600" u="none" strike="noStrike">
                          <a:effectLst/>
                        </a:rPr>
                        <a:t>Age 40 - 49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5.7%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77857049"/>
                  </a:ext>
                </a:extLst>
              </a:tr>
              <a:tr h="158750">
                <a:tc>
                  <a:txBody>
                    <a:bodyPr/>
                    <a:lstStyle/>
                    <a:p>
                      <a:pPr algn="l" fontAlgn="b"/>
                      <a:r>
                        <a:rPr lang="en-US" sz="1600" u="none" strike="noStrike">
                          <a:effectLst/>
                        </a:rPr>
                        <a:t>Age 50 - 59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2.2%</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74392933"/>
                  </a:ext>
                </a:extLst>
              </a:tr>
              <a:tr h="158750">
                <a:tc>
                  <a:txBody>
                    <a:bodyPr/>
                    <a:lstStyle/>
                    <a:p>
                      <a:pPr algn="l" fontAlgn="b"/>
                      <a:r>
                        <a:rPr lang="en-US" sz="1600" u="none" strike="noStrike">
                          <a:effectLst/>
                        </a:rPr>
                        <a:t>Age 60 +</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600" u="none" strike="noStrike">
                          <a:effectLst/>
                        </a:rPr>
                        <a:t>0.7%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40054108"/>
                  </a:ext>
                </a:extLst>
              </a:tr>
            </a:tbl>
          </a:graphicData>
        </a:graphic>
      </p:graphicFrame>
      <p:sp>
        <p:nvSpPr>
          <p:cNvPr id="5" name="TextBox 4">
            <a:extLst>
              <a:ext uri="{FF2B5EF4-FFF2-40B4-BE49-F238E27FC236}">
                <a16:creationId xmlns:a16="http://schemas.microsoft.com/office/drawing/2014/main" id="{D9AF4385-3142-4E92-AD01-BA6663369033}"/>
              </a:ext>
            </a:extLst>
          </p:cNvPr>
          <p:cNvSpPr txBox="1"/>
          <p:nvPr/>
        </p:nvSpPr>
        <p:spPr>
          <a:xfrm>
            <a:off x="1873512" y="627158"/>
            <a:ext cx="5932714" cy="400110"/>
          </a:xfrm>
          <a:prstGeom prst="rect">
            <a:avLst/>
          </a:prstGeom>
          <a:noFill/>
          <a:ln>
            <a:solidFill>
              <a:schemeClr val="accent6">
                <a:lumMod val="75000"/>
              </a:schemeClr>
            </a:solidFill>
          </a:ln>
        </p:spPr>
        <p:txBody>
          <a:bodyPr wrap="none" rtlCol="0">
            <a:spAutoFit/>
          </a:bodyPr>
          <a:lstStyle/>
          <a:p>
            <a:r>
              <a:rPr lang="en-US" sz="2000" b="1"/>
              <a:t>Demographics of Transfer-Seeking Students:  Fall 2023</a:t>
            </a:r>
          </a:p>
        </p:txBody>
      </p:sp>
      <p:sp>
        <p:nvSpPr>
          <p:cNvPr id="6" name="Slide Number Placeholder 5">
            <a:extLst>
              <a:ext uri="{FF2B5EF4-FFF2-40B4-BE49-F238E27FC236}">
                <a16:creationId xmlns:a16="http://schemas.microsoft.com/office/drawing/2014/main" id="{689FBE76-0BFE-4126-B461-EEA16C54ED10}"/>
              </a:ext>
            </a:extLst>
          </p:cNvPr>
          <p:cNvSpPr>
            <a:spLocks noGrp="1"/>
          </p:cNvSpPr>
          <p:nvPr>
            <p:ph type="sldNum" sz="quarter" idx="12"/>
          </p:nvPr>
        </p:nvSpPr>
        <p:spPr/>
        <p:txBody>
          <a:bodyPr/>
          <a:lstStyle/>
          <a:p>
            <a:fld id="{6D22F896-40B5-4ADD-8801-0D06FADFA095}" type="slidenum">
              <a:rPr lang="en-US" smtClean="0"/>
              <a:t>29</a:t>
            </a:fld>
            <a:endParaRPr lang="en-US"/>
          </a:p>
        </p:txBody>
      </p:sp>
    </p:spTree>
    <p:extLst>
      <p:ext uri="{BB962C8B-B14F-4D97-AF65-F5344CB8AC3E}">
        <p14:creationId xmlns:p14="http://schemas.microsoft.com/office/powerpoint/2010/main" val="343133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47FC7-D0BB-4997-8077-437FEEC44751}"/>
              </a:ext>
            </a:extLst>
          </p:cNvPr>
          <p:cNvPicPr>
            <a:picLocks noChangeAspect="1"/>
          </p:cNvPicPr>
          <p:nvPr/>
        </p:nvPicPr>
        <p:blipFill>
          <a:blip r:embed="rId2"/>
          <a:stretch>
            <a:fillRect/>
          </a:stretch>
        </p:blipFill>
        <p:spPr>
          <a:xfrm>
            <a:off x="1751479" y="770705"/>
            <a:ext cx="9907592" cy="5552438"/>
          </a:xfrm>
          <a:prstGeom prst="rect">
            <a:avLst/>
          </a:prstGeom>
        </p:spPr>
      </p:pic>
      <p:sp>
        <p:nvSpPr>
          <p:cNvPr id="2" name="Slide Number Placeholder 1">
            <a:extLst>
              <a:ext uri="{FF2B5EF4-FFF2-40B4-BE49-F238E27FC236}">
                <a16:creationId xmlns:a16="http://schemas.microsoft.com/office/drawing/2014/main" id="{7249B6DA-0C23-CE89-0470-5FCC2CDC77D0}"/>
              </a:ext>
            </a:extLst>
          </p:cNvPr>
          <p:cNvSpPr>
            <a:spLocks noGrp="1"/>
          </p:cNvSpPr>
          <p:nvPr>
            <p:ph type="sldNum" sz="quarter" idx="12"/>
          </p:nvPr>
        </p:nvSpPr>
        <p:spPr/>
        <p:txBody>
          <a:bodyPr/>
          <a:lstStyle/>
          <a:p>
            <a:fld id="{6D22F896-40B5-4ADD-8801-0D06FADFA095}" type="slidenum">
              <a:rPr lang="en-US" smtClean="0"/>
              <a:t>3</a:t>
            </a:fld>
            <a:endParaRPr lang="en-US"/>
          </a:p>
        </p:txBody>
      </p:sp>
    </p:spTree>
    <p:extLst>
      <p:ext uri="{BB962C8B-B14F-4D97-AF65-F5344CB8AC3E}">
        <p14:creationId xmlns:p14="http://schemas.microsoft.com/office/powerpoint/2010/main" val="399549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8BFC90B-6B4D-484C-84CE-89FC16B242CE}"/>
              </a:ext>
            </a:extLst>
          </p:cNvPr>
          <p:cNvGraphicFramePr>
            <a:graphicFrameLocks/>
          </p:cNvGraphicFramePr>
          <p:nvPr>
            <p:extLst>
              <p:ext uri="{D42A27DB-BD31-4B8C-83A1-F6EECF244321}">
                <p14:modId xmlns:p14="http://schemas.microsoft.com/office/powerpoint/2010/main" val="819818112"/>
              </p:ext>
            </p:extLst>
          </p:nvPr>
        </p:nvGraphicFramePr>
        <p:xfrm>
          <a:off x="2122832" y="527189"/>
          <a:ext cx="10823713" cy="586408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1B9AABA6-5954-4490-B573-82DDB0423978}"/>
              </a:ext>
            </a:extLst>
          </p:cNvPr>
          <p:cNvSpPr>
            <a:spLocks noGrp="1"/>
          </p:cNvSpPr>
          <p:nvPr>
            <p:ph type="sldNum" sz="quarter" idx="12"/>
          </p:nvPr>
        </p:nvSpPr>
        <p:spPr/>
        <p:txBody>
          <a:bodyPr/>
          <a:lstStyle/>
          <a:p>
            <a:fld id="{6D22F896-40B5-4ADD-8801-0D06FADFA095}" type="slidenum">
              <a:rPr lang="en-US" smtClean="0"/>
              <a:t>30</a:t>
            </a:fld>
            <a:endParaRPr lang="en-US"/>
          </a:p>
        </p:txBody>
      </p:sp>
    </p:spTree>
    <p:extLst>
      <p:ext uri="{BB962C8B-B14F-4D97-AF65-F5344CB8AC3E}">
        <p14:creationId xmlns:p14="http://schemas.microsoft.com/office/powerpoint/2010/main" val="2506424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CB1BB7-5296-4C42-BB4A-43AF39C3BD9B}"/>
              </a:ext>
            </a:extLst>
          </p:cNvPr>
          <p:cNvGraphicFramePr>
            <a:graphicFrameLocks noGrp="1"/>
          </p:cNvGraphicFramePr>
          <p:nvPr/>
        </p:nvGraphicFramePr>
        <p:xfrm>
          <a:off x="606056" y="563526"/>
          <a:ext cx="10887743" cy="5805375"/>
        </p:xfrm>
        <a:graphic>
          <a:graphicData uri="http://schemas.openxmlformats.org/drawingml/2006/table">
            <a:tbl>
              <a:tblPr firstRow="1" firstCol="1" lastRow="1">
                <a:tableStyleId>{10A1B5D5-9B99-4C35-A422-299274C87663}</a:tableStyleId>
              </a:tblPr>
              <a:tblGrid>
                <a:gridCol w="1985957">
                  <a:extLst>
                    <a:ext uri="{9D8B030D-6E8A-4147-A177-3AD203B41FA5}">
                      <a16:colId xmlns:a16="http://schemas.microsoft.com/office/drawing/2014/main" val="3022163115"/>
                    </a:ext>
                  </a:extLst>
                </a:gridCol>
                <a:gridCol w="992979">
                  <a:extLst>
                    <a:ext uri="{9D8B030D-6E8A-4147-A177-3AD203B41FA5}">
                      <a16:colId xmlns:a16="http://schemas.microsoft.com/office/drawing/2014/main" val="2253576119"/>
                    </a:ext>
                  </a:extLst>
                </a:gridCol>
                <a:gridCol w="992979">
                  <a:extLst>
                    <a:ext uri="{9D8B030D-6E8A-4147-A177-3AD203B41FA5}">
                      <a16:colId xmlns:a16="http://schemas.microsoft.com/office/drawing/2014/main" val="967640600"/>
                    </a:ext>
                  </a:extLst>
                </a:gridCol>
                <a:gridCol w="992979">
                  <a:extLst>
                    <a:ext uri="{9D8B030D-6E8A-4147-A177-3AD203B41FA5}">
                      <a16:colId xmlns:a16="http://schemas.microsoft.com/office/drawing/2014/main" val="2487046602"/>
                    </a:ext>
                  </a:extLst>
                </a:gridCol>
                <a:gridCol w="992979">
                  <a:extLst>
                    <a:ext uri="{9D8B030D-6E8A-4147-A177-3AD203B41FA5}">
                      <a16:colId xmlns:a16="http://schemas.microsoft.com/office/drawing/2014/main" val="2005988955"/>
                    </a:ext>
                  </a:extLst>
                </a:gridCol>
                <a:gridCol w="992979">
                  <a:extLst>
                    <a:ext uri="{9D8B030D-6E8A-4147-A177-3AD203B41FA5}">
                      <a16:colId xmlns:a16="http://schemas.microsoft.com/office/drawing/2014/main" val="3765664964"/>
                    </a:ext>
                  </a:extLst>
                </a:gridCol>
                <a:gridCol w="992979">
                  <a:extLst>
                    <a:ext uri="{9D8B030D-6E8A-4147-A177-3AD203B41FA5}">
                      <a16:colId xmlns:a16="http://schemas.microsoft.com/office/drawing/2014/main" val="2348201495"/>
                    </a:ext>
                  </a:extLst>
                </a:gridCol>
                <a:gridCol w="992979">
                  <a:extLst>
                    <a:ext uri="{9D8B030D-6E8A-4147-A177-3AD203B41FA5}">
                      <a16:colId xmlns:a16="http://schemas.microsoft.com/office/drawing/2014/main" val="3191154249"/>
                    </a:ext>
                  </a:extLst>
                </a:gridCol>
                <a:gridCol w="992979">
                  <a:extLst>
                    <a:ext uri="{9D8B030D-6E8A-4147-A177-3AD203B41FA5}">
                      <a16:colId xmlns:a16="http://schemas.microsoft.com/office/drawing/2014/main" val="1768641778"/>
                    </a:ext>
                  </a:extLst>
                </a:gridCol>
                <a:gridCol w="957954">
                  <a:extLst>
                    <a:ext uri="{9D8B030D-6E8A-4147-A177-3AD203B41FA5}">
                      <a16:colId xmlns:a16="http://schemas.microsoft.com/office/drawing/2014/main" val="1328734652"/>
                    </a:ext>
                  </a:extLst>
                </a:gridCol>
              </a:tblGrid>
              <a:tr h="1422123">
                <a:tc>
                  <a:txBody>
                    <a:bodyPr/>
                    <a:lstStyle/>
                    <a:p>
                      <a:pPr algn="ctr" fontAlgn="b"/>
                      <a:r>
                        <a:rPr lang="en-US" sz="1800" u="none" strike="noStrike">
                          <a:effectLst/>
                        </a:rPr>
                        <a:t>Units Earned as of Fall 2023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American Indian/</a:t>
                      </a:r>
                    </a:p>
                    <a:p>
                      <a:pPr algn="ctr" fontAlgn="b"/>
                      <a:r>
                        <a:rPr lang="en-US" sz="1800" u="none" strike="noStrike">
                          <a:effectLst/>
                        </a:rPr>
                        <a:t>Alaskan Native</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866813605"/>
                  </a:ext>
                </a:extLst>
              </a:tr>
              <a:tr h="487028">
                <a:tc>
                  <a:txBody>
                    <a:bodyPr/>
                    <a:lstStyle/>
                    <a:p>
                      <a:pPr algn="ctr" fontAlgn="b"/>
                      <a:r>
                        <a:rPr lang="en-US" sz="1800" u="none" strike="noStrike">
                          <a:effectLst/>
                        </a:rPr>
                        <a:t>0.5 - 11.9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69797622"/>
                  </a:ext>
                </a:extLst>
              </a:tr>
              <a:tr h="487028">
                <a:tc>
                  <a:txBody>
                    <a:bodyPr/>
                    <a:lstStyle/>
                    <a:p>
                      <a:pPr algn="ctr" fontAlgn="b"/>
                      <a:r>
                        <a:rPr lang="en-US" sz="1800" u="none" strike="noStrike">
                          <a:effectLst/>
                        </a:rPr>
                        <a:t>12.0 - 23.9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4258679"/>
                  </a:ext>
                </a:extLst>
              </a:tr>
              <a:tr h="487028">
                <a:tc>
                  <a:txBody>
                    <a:bodyPr/>
                    <a:lstStyle/>
                    <a:p>
                      <a:pPr algn="ctr" fontAlgn="b"/>
                      <a:r>
                        <a:rPr lang="en-US" sz="1800" u="none" strike="noStrike">
                          <a:effectLst/>
                        </a:rPr>
                        <a:t>24.0 - 31.9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18%</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793755535"/>
                  </a:ext>
                </a:extLst>
              </a:tr>
              <a:tr h="487028">
                <a:tc>
                  <a:txBody>
                    <a:bodyPr/>
                    <a:lstStyle/>
                    <a:p>
                      <a:pPr algn="ctr" fontAlgn="b"/>
                      <a:r>
                        <a:rPr lang="en-US" sz="1800" u="none" strike="noStrike">
                          <a:effectLst/>
                        </a:rPr>
                        <a:t>32.0 - 44.9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59905046"/>
                  </a:ext>
                </a:extLst>
              </a:tr>
              <a:tr h="487028">
                <a:tc>
                  <a:txBody>
                    <a:bodyPr/>
                    <a:lstStyle/>
                    <a:p>
                      <a:pPr algn="ctr" fontAlgn="b"/>
                      <a:r>
                        <a:rPr lang="en-US" sz="1800" u="none" strike="noStrike">
                          <a:effectLst/>
                        </a:rPr>
                        <a:t>45.0 - 59.9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96304898"/>
                  </a:ext>
                </a:extLst>
              </a:tr>
              <a:tr h="487028">
                <a:tc>
                  <a:txBody>
                    <a:bodyPr/>
                    <a:lstStyle/>
                    <a:p>
                      <a:pPr algn="ctr" fontAlgn="b"/>
                      <a:r>
                        <a:rPr lang="en-US" sz="1800" u="none" strike="noStrike">
                          <a:effectLst/>
                        </a:rPr>
                        <a:t>60.0 - 64.9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80778752"/>
                  </a:ext>
                </a:extLst>
              </a:tr>
              <a:tr h="487028">
                <a:tc>
                  <a:txBody>
                    <a:bodyPr/>
                    <a:lstStyle/>
                    <a:p>
                      <a:pPr algn="ctr" fontAlgn="b"/>
                      <a:r>
                        <a:rPr lang="en-US" sz="1800" u="none" strike="noStrike">
                          <a:effectLst/>
                        </a:rPr>
                        <a:t>65.0 - 74.9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89929493"/>
                  </a:ext>
                </a:extLst>
              </a:tr>
              <a:tr h="487028">
                <a:tc>
                  <a:txBody>
                    <a:bodyPr/>
                    <a:lstStyle/>
                    <a:p>
                      <a:pPr algn="ctr" fontAlgn="b"/>
                      <a:r>
                        <a:rPr lang="en-US" sz="1800" u="none" strike="noStrike">
                          <a:effectLst/>
                        </a:rPr>
                        <a:t>75+ Units</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23076136"/>
                  </a:ext>
                </a:extLst>
              </a:tr>
              <a:tr h="487028">
                <a:tc>
                  <a:txBody>
                    <a:bodyPr/>
                    <a:lstStyle/>
                    <a:p>
                      <a:pPr algn="ctr" fontAlgn="b"/>
                      <a:r>
                        <a:rPr lang="en-US" sz="1800" u="none" strike="noStrike">
                          <a:effectLst/>
                        </a:rPr>
                        <a:t>Grand Total</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0.15%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6.97%</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3.54%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2.05%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59.23%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4.51%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1.38%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3.69%</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en-US" sz="1800" u="none" strike="noStrike">
                          <a:effectLst/>
                        </a:rPr>
                        <a:t>18.46%</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85862465"/>
                  </a:ext>
                </a:extLst>
              </a:tr>
            </a:tbl>
          </a:graphicData>
        </a:graphic>
      </p:graphicFrame>
      <p:sp>
        <p:nvSpPr>
          <p:cNvPr id="3" name="Slide Number Placeholder 2">
            <a:extLst>
              <a:ext uri="{FF2B5EF4-FFF2-40B4-BE49-F238E27FC236}">
                <a16:creationId xmlns:a16="http://schemas.microsoft.com/office/drawing/2014/main" id="{4009B13F-DACE-44BE-9F16-458D7D019017}"/>
              </a:ext>
            </a:extLst>
          </p:cNvPr>
          <p:cNvSpPr>
            <a:spLocks noGrp="1"/>
          </p:cNvSpPr>
          <p:nvPr>
            <p:ph type="sldNum" sz="quarter" idx="12"/>
          </p:nvPr>
        </p:nvSpPr>
        <p:spPr/>
        <p:txBody>
          <a:bodyPr/>
          <a:lstStyle/>
          <a:p>
            <a:fld id="{6D22F896-40B5-4ADD-8801-0D06FADFA095}" type="slidenum">
              <a:rPr lang="en-US" smtClean="0"/>
              <a:t>31</a:t>
            </a:fld>
            <a:endParaRPr lang="en-US"/>
          </a:p>
        </p:txBody>
      </p:sp>
    </p:spTree>
    <p:extLst>
      <p:ext uri="{BB962C8B-B14F-4D97-AF65-F5344CB8AC3E}">
        <p14:creationId xmlns:p14="http://schemas.microsoft.com/office/powerpoint/2010/main" val="388189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3FFD99F-7DAA-4213-B8F6-C00E6F6C1861}"/>
              </a:ext>
            </a:extLst>
          </p:cNvPr>
          <p:cNvGraphicFramePr>
            <a:graphicFrameLocks/>
          </p:cNvGraphicFramePr>
          <p:nvPr/>
        </p:nvGraphicFramePr>
        <p:xfrm>
          <a:off x="0" y="574158"/>
          <a:ext cx="12248707" cy="59967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1E4FA8F-A326-470C-A5A2-4F25E064C86A}"/>
              </a:ext>
            </a:extLst>
          </p:cNvPr>
          <p:cNvSpPr>
            <a:spLocks noGrp="1"/>
          </p:cNvSpPr>
          <p:nvPr>
            <p:ph type="sldNum" sz="quarter" idx="12"/>
          </p:nvPr>
        </p:nvSpPr>
        <p:spPr/>
        <p:txBody>
          <a:bodyPr/>
          <a:lstStyle/>
          <a:p>
            <a:fld id="{6D22F896-40B5-4ADD-8801-0D06FADFA095}" type="slidenum">
              <a:rPr lang="en-US" smtClean="0"/>
              <a:t>32</a:t>
            </a:fld>
            <a:endParaRPr lang="en-US"/>
          </a:p>
        </p:txBody>
      </p:sp>
    </p:spTree>
    <p:extLst>
      <p:ext uri="{BB962C8B-B14F-4D97-AF65-F5344CB8AC3E}">
        <p14:creationId xmlns:p14="http://schemas.microsoft.com/office/powerpoint/2010/main" val="2735950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16F9FC6-FAF6-4EE3-9B82-B93167175807}"/>
              </a:ext>
            </a:extLst>
          </p:cNvPr>
          <p:cNvGraphicFramePr>
            <a:graphicFrameLocks noGrp="1"/>
          </p:cNvGraphicFramePr>
          <p:nvPr/>
        </p:nvGraphicFramePr>
        <p:xfrm>
          <a:off x="121921" y="1584252"/>
          <a:ext cx="12070079" cy="4561367"/>
        </p:xfrm>
        <a:graphic>
          <a:graphicData uri="http://schemas.openxmlformats.org/drawingml/2006/table">
            <a:tbl>
              <a:tblPr/>
              <a:tblGrid>
                <a:gridCol w="1992252">
                  <a:extLst>
                    <a:ext uri="{9D8B030D-6E8A-4147-A177-3AD203B41FA5}">
                      <a16:colId xmlns:a16="http://schemas.microsoft.com/office/drawing/2014/main" val="3408096355"/>
                    </a:ext>
                  </a:extLst>
                </a:gridCol>
                <a:gridCol w="958636">
                  <a:extLst>
                    <a:ext uri="{9D8B030D-6E8A-4147-A177-3AD203B41FA5}">
                      <a16:colId xmlns:a16="http://schemas.microsoft.com/office/drawing/2014/main" val="484002990"/>
                    </a:ext>
                  </a:extLst>
                </a:gridCol>
                <a:gridCol w="861238">
                  <a:extLst>
                    <a:ext uri="{9D8B030D-6E8A-4147-A177-3AD203B41FA5}">
                      <a16:colId xmlns:a16="http://schemas.microsoft.com/office/drawing/2014/main" val="732371998"/>
                    </a:ext>
                  </a:extLst>
                </a:gridCol>
                <a:gridCol w="882502">
                  <a:extLst>
                    <a:ext uri="{9D8B030D-6E8A-4147-A177-3AD203B41FA5}">
                      <a16:colId xmlns:a16="http://schemas.microsoft.com/office/drawing/2014/main" val="976182292"/>
                    </a:ext>
                  </a:extLst>
                </a:gridCol>
                <a:gridCol w="1063256">
                  <a:extLst>
                    <a:ext uri="{9D8B030D-6E8A-4147-A177-3AD203B41FA5}">
                      <a16:colId xmlns:a16="http://schemas.microsoft.com/office/drawing/2014/main" val="328525360"/>
                    </a:ext>
                  </a:extLst>
                </a:gridCol>
                <a:gridCol w="818707">
                  <a:extLst>
                    <a:ext uri="{9D8B030D-6E8A-4147-A177-3AD203B41FA5}">
                      <a16:colId xmlns:a16="http://schemas.microsoft.com/office/drawing/2014/main" val="338601123"/>
                    </a:ext>
                  </a:extLst>
                </a:gridCol>
                <a:gridCol w="956930">
                  <a:extLst>
                    <a:ext uri="{9D8B030D-6E8A-4147-A177-3AD203B41FA5}">
                      <a16:colId xmlns:a16="http://schemas.microsoft.com/office/drawing/2014/main" val="3092457051"/>
                    </a:ext>
                  </a:extLst>
                </a:gridCol>
                <a:gridCol w="1031358">
                  <a:extLst>
                    <a:ext uri="{9D8B030D-6E8A-4147-A177-3AD203B41FA5}">
                      <a16:colId xmlns:a16="http://schemas.microsoft.com/office/drawing/2014/main" val="1822953926"/>
                    </a:ext>
                  </a:extLst>
                </a:gridCol>
                <a:gridCol w="797442">
                  <a:extLst>
                    <a:ext uri="{9D8B030D-6E8A-4147-A177-3AD203B41FA5}">
                      <a16:colId xmlns:a16="http://schemas.microsoft.com/office/drawing/2014/main" val="3793589636"/>
                    </a:ext>
                  </a:extLst>
                </a:gridCol>
                <a:gridCol w="967563">
                  <a:extLst>
                    <a:ext uri="{9D8B030D-6E8A-4147-A177-3AD203B41FA5}">
                      <a16:colId xmlns:a16="http://schemas.microsoft.com/office/drawing/2014/main" val="2399012332"/>
                    </a:ext>
                  </a:extLst>
                </a:gridCol>
                <a:gridCol w="967562">
                  <a:extLst>
                    <a:ext uri="{9D8B030D-6E8A-4147-A177-3AD203B41FA5}">
                      <a16:colId xmlns:a16="http://schemas.microsoft.com/office/drawing/2014/main" val="3292837800"/>
                    </a:ext>
                  </a:extLst>
                </a:gridCol>
                <a:gridCol w="772633">
                  <a:extLst>
                    <a:ext uri="{9D8B030D-6E8A-4147-A177-3AD203B41FA5}">
                      <a16:colId xmlns:a16="http://schemas.microsoft.com/office/drawing/2014/main" val="2870988277"/>
                    </a:ext>
                  </a:extLst>
                </a:gridCol>
              </a:tblGrid>
              <a:tr h="252359">
                <a:tc>
                  <a:txBody>
                    <a:bodyPr/>
                    <a:lstStyle/>
                    <a:p>
                      <a:pPr algn="ctr" fontAlgn="b"/>
                      <a:r>
                        <a:rPr lang="en-US" sz="1800" b="0" i="0" u="none" strike="noStrike">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800" b="1" i="0" u="none" strike="noStrike">
                          <a:solidFill>
                            <a:srgbClr val="000000"/>
                          </a:solidFill>
                          <a:effectLst/>
                          <a:latin typeface="Arial" panose="020B0604020202020204" pitchFamily="34" charset="0"/>
                        </a:rPr>
                        <a:t>2019-2020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a:solidFill>
                            <a:srgbClr val="000000"/>
                          </a:solidFill>
                          <a:effectLst/>
                          <a:latin typeface="Arial" panose="020B0604020202020204" pitchFamily="34" charset="0"/>
                        </a:rPr>
                        <a:t>2020-2021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gridSpan="5">
                  <a:txBody>
                    <a:bodyPr/>
                    <a:lstStyle/>
                    <a:p>
                      <a:pPr algn="ctr" fontAlgn="b"/>
                      <a:r>
                        <a:rPr lang="en-US" sz="1800" b="1" i="0" u="none" strike="noStrike">
                          <a:solidFill>
                            <a:srgbClr val="000000"/>
                          </a:solidFill>
                          <a:effectLst/>
                          <a:latin typeface="Arial" panose="020B0604020202020204" pitchFamily="34" charset="0"/>
                        </a:rPr>
                        <a:t>2021-2022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1328648"/>
                  </a:ext>
                </a:extLst>
              </a:tr>
              <a:tr h="757078">
                <a:tc>
                  <a:txBody>
                    <a:bodyPr/>
                    <a:lstStyle/>
                    <a:p>
                      <a:pPr algn="ctr" fontAlgn="b"/>
                      <a:r>
                        <a:rPr lang="en-US" sz="1400" b="1" i="0" u="none" strike="noStrike">
                          <a:solidFill>
                            <a:srgbClr val="000000"/>
                          </a:solidFill>
                          <a:effectLst/>
                          <a:latin typeface="Arial" panose="020B0604020202020204" pitchFamily="34" charset="0"/>
                        </a:rPr>
                        <a:t>Term Ethnicity Desc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Population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Transfers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Percent of pop who transfer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Equity Gap (PPG)</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err="1">
                          <a:solidFill>
                            <a:srgbClr val="000000"/>
                          </a:solidFill>
                          <a:effectLst/>
                          <a:latin typeface="Calibri" panose="020F0502020204030204" pitchFamily="34" charset="0"/>
                        </a:rPr>
                        <a:t>MoE</a:t>
                      </a:r>
                      <a:endParaRPr lang="en-US" sz="1600" b="0"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175664"/>
                  </a:ext>
                </a:extLst>
              </a:tr>
              <a:tr h="615452">
                <a:tc>
                  <a:txBody>
                    <a:bodyPr/>
                    <a:lstStyle/>
                    <a:p>
                      <a:pPr algn="l" fontAlgn="b"/>
                      <a:r>
                        <a:rPr lang="en-US" sz="1800" b="1" i="0" u="none" strike="noStrike">
                          <a:solidFill>
                            <a:srgbClr val="000000"/>
                          </a:solidFill>
                          <a:effectLst/>
                          <a:latin typeface="Calibri" panose="020F0502020204030204" pitchFamily="34" charset="0"/>
                        </a:rPr>
                        <a:t>American Indian/</a:t>
                      </a:r>
                    </a:p>
                    <a:p>
                      <a:pPr algn="l" fontAlgn="b"/>
                      <a:r>
                        <a:rPr lang="en-US" sz="1800" b="1" i="0" u="none" strike="noStrike">
                          <a:solidFill>
                            <a:srgbClr val="000000"/>
                          </a:solidFill>
                          <a:effectLst/>
                          <a:latin typeface="Calibri" panose="020F0502020204030204" pitchFamily="34" charset="0"/>
                        </a:rPr>
                        <a:t>Alaskan Native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045456"/>
                  </a:ext>
                </a:extLst>
              </a:tr>
              <a:tr h="252359">
                <a:tc>
                  <a:txBody>
                    <a:bodyPr/>
                    <a:lstStyle/>
                    <a:p>
                      <a:pPr algn="l" fontAlgn="b"/>
                      <a:r>
                        <a:rPr lang="en-US" sz="1800" b="1" i="0" u="none" strike="noStrike">
                          <a:solidFill>
                            <a:srgbClr val="000000"/>
                          </a:solidFill>
                          <a:effectLst/>
                          <a:latin typeface="Calibri" panose="020F0502020204030204" pitchFamily="34" charset="0"/>
                        </a:rPr>
                        <a:t>Asian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1480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177133"/>
                  </a:ext>
                </a:extLst>
              </a:tr>
              <a:tr h="459767">
                <a:tc>
                  <a:txBody>
                    <a:bodyPr/>
                    <a:lstStyle/>
                    <a:p>
                      <a:pPr algn="l" fontAlgn="b"/>
                      <a:r>
                        <a:rPr lang="en-US" sz="1800" b="1" i="0" u="none" strike="noStrike">
                          <a:solidFill>
                            <a:srgbClr val="000000"/>
                          </a:solidFill>
                          <a:effectLst/>
                          <a:latin typeface="Calibri" panose="020F0502020204030204" pitchFamily="34" charset="0"/>
                        </a:rPr>
                        <a:t>Black - Non-Hispanic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281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14599"/>
                  </a:ext>
                </a:extLst>
              </a:tr>
              <a:tr h="252359">
                <a:tc>
                  <a:txBody>
                    <a:bodyPr/>
                    <a:lstStyle/>
                    <a:p>
                      <a:pPr algn="l" fontAlgn="b"/>
                      <a:r>
                        <a:rPr lang="en-US" sz="1800" b="1" i="0" u="none" strike="noStrike">
                          <a:solidFill>
                            <a:srgbClr val="000000"/>
                          </a:solidFill>
                          <a:effectLst/>
                          <a:latin typeface="Calibri" panose="020F0502020204030204" pitchFamily="34" charset="0"/>
                        </a:rPr>
                        <a:t>Filipino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571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311867"/>
                  </a:ext>
                </a:extLst>
              </a:tr>
              <a:tr h="252359">
                <a:tc>
                  <a:txBody>
                    <a:bodyPr/>
                    <a:lstStyle/>
                    <a:p>
                      <a:pPr algn="l" fontAlgn="b"/>
                      <a:r>
                        <a:rPr lang="en-US" sz="1800" b="1" i="0" u="none" strike="noStrike">
                          <a:solidFill>
                            <a:srgbClr val="000000"/>
                          </a:solidFill>
                          <a:effectLst/>
                          <a:latin typeface="Calibri" panose="020F0502020204030204" pitchFamily="34" charset="0"/>
                        </a:rPr>
                        <a:t>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4208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4183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287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3707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281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5506982"/>
                  </a:ext>
                </a:extLst>
              </a:tr>
              <a:tr h="468170">
                <a:tc>
                  <a:txBody>
                    <a:bodyPr/>
                    <a:lstStyle/>
                    <a:p>
                      <a:pPr algn="l" fontAlgn="b"/>
                      <a:r>
                        <a:rPr lang="en-US" sz="1800" b="1" i="0" u="none" strike="noStrike" err="1">
                          <a:solidFill>
                            <a:srgbClr val="000000"/>
                          </a:solidFill>
                          <a:effectLst/>
                          <a:latin typeface="Calibri" panose="020F0502020204030204" pitchFamily="34" charset="0"/>
                        </a:rPr>
                        <a:t>Multiraces</a:t>
                      </a:r>
                      <a:endParaRPr lang="en-US" sz="18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502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024568"/>
                  </a:ext>
                </a:extLst>
              </a:tr>
              <a:tr h="468170">
                <a:tc>
                  <a:txBody>
                    <a:bodyPr/>
                    <a:lstStyle/>
                    <a:p>
                      <a:pPr algn="l" fontAlgn="b"/>
                      <a:r>
                        <a:rPr lang="en-US" sz="1800" b="1" i="0" u="none" strike="noStrike">
                          <a:solidFill>
                            <a:srgbClr val="000000"/>
                          </a:solidFill>
                          <a:effectLst/>
                          <a:latin typeface="Calibri" panose="020F0502020204030204" pitchFamily="34" charset="0"/>
                        </a:rPr>
                        <a:t>Pacific Islander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138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82773"/>
                  </a:ext>
                </a:extLst>
              </a:tr>
              <a:tr h="252359">
                <a:tc>
                  <a:txBody>
                    <a:bodyPr/>
                    <a:lstStyle/>
                    <a:p>
                      <a:pPr algn="l" fontAlgn="b"/>
                      <a:r>
                        <a:rPr lang="en-US" sz="1800" b="1" i="0" u="none" strike="noStrike">
                          <a:solidFill>
                            <a:srgbClr val="000000"/>
                          </a:solidFill>
                          <a:effectLst/>
                          <a:latin typeface="Calibri" panose="020F0502020204030204" pitchFamily="34" charset="0"/>
                        </a:rPr>
                        <a:t>Unknown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725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277719"/>
                  </a:ext>
                </a:extLst>
              </a:tr>
              <a:tr h="389380">
                <a:tc>
                  <a:txBody>
                    <a:bodyPr/>
                    <a:lstStyle/>
                    <a:p>
                      <a:pPr algn="l" fontAlgn="b"/>
                      <a:r>
                        <a:rPr lang="en-US" sz="1800" b="1" i="0" u="none" strike="noStrike">
                          <a:solidFill>
                            <a:srgbClr val="000000"/>
                          </a:solidFill>
                          <a:effectLst/>
                          <a:latin typeface="Calibri" panose="020F0502020204030204" pitchFamily="34" charset="0"/>
                        </a:rPr>
                        <a:t>White Non-Hispanic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800" b="0" i="0" u="none" strike="noStrike">
                          <a:solidFill>
                            <a:srgbClr val="000000"/>
                          </a:solidFill>
                          <a:effectLst/>
                          <a:latin typeface="Calibri" panose="020F0502020204030204" pitchFamily="34" charset="0"/>
                        </a:rPr>
                        <a:t>2219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2481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2235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850393"/>
                  </a:ext>
                </a:extLst>
              </a:tr>
            </a:tbl>
          </a:graphicData>
        </a:graphic>
      </p:graphicFrame>
      <p:sp>
        <p:nvSpPr>
          <p:cNvPr id="5" name="TextBox 4">
            <a:extLst>
              <a:ext uri="{FF2B5EF4-FFF2-40B4-BE49-F238E27FC236}">
                <a16:creationId xmlns:a16="http://schemas.microsoft.com/office/drawing/2014/main" id="{881B0627-927D-4142-83D8-9A6F772CEDD0}"/>
              </a:ext>
            </a:extLst>
          </p:cNvPr>
          <p:cNvSpPr txBox="1"/>
          <p:nvPr/>
        </p:nvSpPr>
        <p:spPr>
          <a:xfrm>
            <a:off x="820329" y="235327"/>
            <a:ext cx="10193464" cy="954107"/>
          </a:xfrm>
          <a:prstGeom prst="rect">
            <a:avLst/>
          </a:prstGeom>
          <a:noFill/>
        </p:spPr>
        <p:txBody>
          <a:bodyPr wrap="square" rtlCol="0">
            <a:spAutoFit/>
          </a:bodyPr>
          <a:lstStyle/>
          <a:p>
            <a:pPr algn="ctr"/>
            <a:r>
              <a:rPr lang="en-US" sz="2800" b="1"/>
              <a:t>Hispanic Transfer-Seeking Students are </a:t>
            </a:r>
          </a:p>
          <a:p>
            <a:pPr algn="ctr"/>
            <a:r>
              <a:rPr lang="en-US" sz="2800" b="1"/>
              <a:t>disproportionately less likely to transfer</a:t>
            </a:r>
          </a:p>
        </p:txBody>
      </p:sp>
      <p:sp>
        <p:nvSpPr>
          <p:cNvPr id="6" name="TextBox 5">
            <a:extLst>
              <a:ext uri="{FF2B5EF4-FFF2-40B4-BE49-F238E27FC236}">
                <a16:creationId xmlns:a16="http://schemas.microsoft.com/office/drawing/2014/main" id="{053C9FD2-3DCF-43DC-954B-8251E14C7D2D}"/>
              </a:ext>
            </a:extLst>
          </p:cNvPr>
          <p:cNvSpPr txBox="1"/>
          <p:nvPr/>
        </p:nvSpPr>
        <p:spPr>
          <a:xfrm>
            <a:off x="121921" y="6253341"/>
            <a:ext cx="10016012" cy="307777"/>
          </a:xfrm>
          <a:prstGeom prst="rect">
            <a:avLst/>
          </a:prstGeom>
          <a:noFill/>
        </p:spPr>
        <p:txBody>
          <a:bodyPr wrap="none" rtlCol="0">
            <a:spAutoFit/>
          </a:bodyPr>
          <a:lstStyle/>
          <a:p>
            <a:r>
              <a:rPr lang="en-US" sz="1400"/>
              <a:t>Source:  National Student Clearinghouse.  Each year sums all students who transferred at any point within 4 years after leaving Cañada.</a:t>
            </a:r>
          </a:p>
        </p:txBody>
      </p:sp>
      <p:sp>
        <p:nvSpPr>
          <p:cNvPr id="2" name="Slide Number Placeholder 1">
            <a:extLst>
              <a:ext uri="{FF2B5EF4-FFF2-40B4-BE49-F238E27FC236}">
                <a16:creationId xmlns:a16="http://schemas.microsoft.com/office/drawing/2014/main" id="{9115AFAA-EF02-4B66-80A6-B5C3637BB07E}"/>
              </a:ext>
            </a:extLst>
          </p:cNvPr>
          <p:cNvSpPr>
            <a:spLocks noGrp="1"/>
          </p:cNvSpPr>
          <p:nvPr>
            <p:ph type="sldNum" sz="quarter" idx="12"/>
          </p:nvPr>
        </p:nvSpPr>
        <p:spPr/>
        <p:txBody>
          <a:bodyPr/>
          <a:lstStyle/>
          <a:p>
            <a:fld id="{6D22F896-40B5-4ADD-8801-0D06FADFA095}" type="slidenum">
              <a:rPr lang="en-US" smtClean="0"/>
              <a:t>33</a:t>
            </a:fld>
            <a:endParaRPr lang="en-US"/>
          </a:p>
        </p:txBody>
      </p:sp>
    </p:spTree>
    <p:extLst>
      <p:ext uri="{BB962C8B-B14F-4D97-AF65-F5344CB8AC3E}">
        <p14:creationId xmlns:p14="http://schemas.microsoft.com/office/powerpoint/2010/main" val="4182100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14BF7-B490-4EFA-851E-E0329F722342}"/>
              </a:ext>
            </a:extLst>
          </p:cNvPr>
          <p:cNvPicPr>
            <a:picLocks noChangeAspect="1"/>
          </p:cNvPicPr>
          <p:nvPr/>
        </p:nvPicPr>
        <p:blipFill>
          <a:blip r:embed="rId2"/>
          <a:stretch>
            <a:fillRect/>
          </a:stretch>
        </p:blipFill>
        <p:spPr>
          <a:xfrm>
            <a:off x="1290637" y="142875"/>
            <a:ext cx="9610725" cy="6572250"/>
          </a:xfrm>
          <a:prstGeom prst="rect">
            <a:avLst/>
          </a:prstGeom>
        </p:spPr>
      </p:pic>
      <p:sp>
        <p:nvSpPr>
          <p:cNvPr id="3" name="TextBox 2">
            <a:extLst>
              <a:ext uri="{FF2B5EF4-FFF2-40B4-BE49-F238E27FC236}">
                <a16:creationId xmlns:a16="http://schemas.microsoft.com/office/drawing/2014/main" id="{6DA71FDD-2E85-4B23-98AB-3F454052EFF3}"/>
              </a:ext>
            </a:extLst>
          </p:cNvPr>
          <p:cNvSpPr txBox="1"/>
          <p:nvPr/>
        </p:nvSpPr>
        <p:spPr>
          <a:xfrm>
            <a:off x="127591" y="287078"/>
            <a:ext cx="1163046" cy="1323439"/>
          </a:xfrm>
          <a:prstGeom prst="rect">
            <a:avLst/>
          </a:prstGeom>
          <a:noFill/>
        </p:spPr>
        <p:txBody>
          <a:bodyPr wrap="square" rtlCol="0">
            <a:spAutoFit/>
          </a:bodyPr>
          <a:lstStyle/>
          <a:p>
            <a:pPr algn="ctr"/>
            <a:r>
              <a:rPr lang="en-US" sz="2000" b="1"/>
              <a:t>Transfer-seeking Students Only</a:t>
            </a:r>
          </a:p>
        </p:txBody>
      </p:sp>
      <p:sp>
        <p:nvSpPr>
          <p:cNvPr id="4" name="Slide Number Placeholder 3">
            <a:extLst>
              <a:ext uri="{FF2B5EF4-FFF2-40B4-BE49-F238E27FC236}">
                <a16:creationId xmlns:a16="http://schemas.microsoft.com/office/drawing/2014/main" id="{C47954F3-786E-417B-AF36-3E5F26DE04DA}"/>
              </a:ext>
            </a:extLst>
          </p:cNvPr>
          <p:cNvSpPr>
            <a:spLocks noGrp="1"/>
          </p:cNvSpPr>
          <p:nvPr>
            <p:ph type="sldNum" sz="quarter" idx="12"/>
          </p:nvPr>
        </p:nvSpPr>
        <p:spPr/>
        <p:txBody>
          <a:bodyPr/>
          <a:lstStyle/>
          <a:p>
            <a:fld id="{6D22F896-40B5-4ADD-8801-0D06FADFA095}" type="slidenum">
              <a:rPr lang="en-US" smtClean="0"/>
              <a:t>34</a:t>
            </a:fld>
            <a:endParaRPr lang="en-US"/>
          </a:p>
        </p:txBody>
      </p:sp>
    </p:spTree>
    <p:extLst>
      <p:ext uri="{BB962C8B-B14F-4D97-AF65-F5344CB8AC3E}">
        <p14:creationId xmlns:p14="http://schemas.microsoft.com/office/powerpoint/2010/main" val="605977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F0F252-2FCD-45C8-8518-5798EA1B44A9}"/>
              </a:ext>
            </a:extLst>
          </p:cNvPr>
          <p:cNvGraphicFramePr>
            <a:graphicFrameLocks noGrp="1"/>
          </p:cNvGraphicFramePr>
          <p:nvPr/>
        </p:nvGraphicFramePr>
        <p:xfrm>
          <a:off x="2360427" y="0"/>
          <a:ext cx="6709145" cy="7296714"/>
        </p:xfrm>
        <a:graphic>
          <a:graphicData uri="http://schemas.openxmlformats.org/drawingml/2006/table">
            <a:tbl>
              <a:tblPr/>
              <a:tblGrid>
                <a:gridCol w="1487771">
                  <a:extLst>
                    <a:ext uri="{9D8B030D-6E8A-4147-A177-3AD203B41FA5}">
                      <a16:colId xmlns:a16="http://schemas.microsoft.com/office/drawing/2014/main" val="963121177"/>
                    </a:ext>
                  </a:extLst>
                </a:gridCol>
                <a:gridCol w="1431096">
                  <a:extLst>
                    <a:ext uri="{9D8B030D-6E8A-4147-A177-3AD203B41FA5}">
                      <a16:colId xmlns:a16="http://schemas.microsoft.com/office/drawing/2014/main" val="3783391976"/>
                    </a:ext>
                  </a:extLst>
                </a:gridCol>
                <a:gridCol w="1374419">
                  <a:extLst>
                    <a:ext uri="{9D8B030D-6E8A-4147-A177-3AD203B41FA5}">
                      <a16:colId xmlns:a16="http://schemas.microsoft.com/office/drawing/2014/main" val="3301829513"/>
                    </a:ext>
                  </a:extLst>
                </a:gridCol>
                <a:gridCol w="1062695">
                  <a:extLst>
                    <a:ext uri="{9D8B030D-6E8A-4147-A177-3AD203B41FA5}">
                      <a16:colId xmlns:a16="http://schemas.microsoft.com/office/drawing/2014/main" val="3506295756"/>
                    </a:ext>
                  </a:extLst>
                </a:gridCol>
                <a:gridCol w="673040">
                  <a:extLst>
                    <a:ext uri="{9D8B030D-6E8A-4147-A177-3AD203B41FA5}">
                      <a16:colId xmlns:a16="http://schemas.microsoft.com/office/drawing/2014/main" val="1401615121"/>
                    </a:ext>
                  </a:extLst>
                </a:gridCol>
                <a:gridCol w="680124">
                  <a:extLst>
                    <a:ext uri="{9D8B030D-6E8A-4147-A177-3AD203B41FA5}">
                      <a16:colId xmlns:a16="http://schemas.microsoft.com/office/drawing/2014/main" val="285548347"/>
                    </a:ext>
                  </a:extLst>
                </a:gridCol>
              </a:tblGrid>
              <a:tr h="230069">
                <a:tc gridSpan="5">
                  <a:txBody>
                    <a:bodyPr/>
                    <a:lstStyle/>
                    <a:p>
                      <a:pPr algn="ctr" fontAlgn="ctr"/>
                      <a:r>
                        <a:rPr lang="en-US" sz="1200" b="1" i="0" u="none" strike="noStrike">
                          <a:solidFill>
                            <a:srgbClr val="006342"/>
                          </a:solidFill>
                          <a:effectLst/>
                          <a:latin typeface="Arial" panose="020B0604020202020204" pitchFamily="34" charset="0"/>
                        </a:rPr>
                        <a:t>TRANSFER ENGLISH</a:t>
                      </a:r>
                    </a:p>
                  </a:txBody>
                  <a:tcPr marL="3041" marR="3041" marT="3041"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333333"/>
                          </a:solidFill>
                          <a:effectLst/>
                          <a:latin typeface="Arial" panose="020B0604020202020204" pitchFamily="34" charset="0"/>
                        </a:rPr>
                        <a:t> </a:t>
                      </a:r>
                    </a:p>
                  </a:txBody>
                  <a:tcPr marL="3041" marR="3041" marT="304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8551755"/>
                  </a:ext>
                </a:extLst>
              </a:tr>
              <a:tr h="433778">
                <a:tc>
                  <a:txBody>
                    <a:bodyPr/>
                    <a:lstStyle/>
                    <a:p>
                      <a:pPr algn="ctr" fontAlgn="ctr"/>
                      <a:r>
                        <a:rPr lang="en-US" sz="1000" b="1" i="0" u="none" strike="noStrike">
                          <a:solidFill>
                            <a:srgbClr val="FFFFFF"/>
                          </a:solidFill>
                          <a:effectLst/>
                          <a:latin typeface="Arial" panose="020B0604020202020204" pitchFamily="34" charset="0"/>
                        </a:rPr>
                        <a:t>Race/Ethnicity</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GPA Based on EH Test Codes</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Number Enrolled in Fall 2021</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Completed Transfer Level Within 3 Terms of Fall 2021</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gridSpan="2">
                  <a:txBody>
                    <a:bodyPr/>
                    <a:lstStyle/>
                    <a:p>
                      <a:pPr algn="ctr" fontAlgn="ctr"/>
                      <a:r>
                        <a:rPr lang="en-US" sz="1000" b="1" i="0" u="none" strike="noStrike">
                          <a:solidFill>
                            <a:srgbClr val="FFFFFF"/>
                          </a:solidFill>
                          <a:effectLst/>
                          <a:latin typeface="Arial" panose="020B0604020202020204" pitchFamily="34" charset="0"/>
                        </a:rPr>
                        <a:t>1-Year Throughput Rate</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hMerge="1">
                  <a:txBody>
                    <a:bodyPr/>
                    <a:lstStyle/>
                    <a:p>
                      <a:endParaRPr lang="en-US"/>
                    </a:p>
                  </a:txBody>
                  <a:tcPr/>
                </a:tc>
                <a:extLst>
                  <a:ext uri="{0D108BD9-81ED-4DB2-BD59-A6C34878D82A}">
                    <a16:rowId xmlns:a16="http://schemas.microsoft.com/office/drawing/2014/main" val="804597673"/>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96649392"/>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634899680"/>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1.90</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533413415"/>
                  </a:ext>
                </a:extLst>
              </a:tr>
              <a:tr h="189328">
                <a:tc>
                  <a:txBody>
                    <a:bodyPr/>
                    <a:lstStyle/>
                    <a:p>
                      <a:pPr algn="ctr" fontAlgn="b"/>
                      <a:r>
                        <a:rPr lang="en-US" sz="1000" b="0" i="0" u="none" strike="noStrike">
                          <a:solidFill>
                            <a:srgbClr val="000000"/>
                          </a:solidFill>
                          <a:effectLst/>
                          <a:latin typeface="Arial" panose="020B0604020202020204" pitchFamily="34" charset="0"/>
                        </a:rPr>
                        <a:t>Less Than 1.90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28.6%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13172042"/>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11134552"/>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237571185"/>
                  </a:ext>
                </a:extLst>
              </a:tr>
              <a:tr h="189328">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48082133"/>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813475114"/>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40.5%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51363840"/>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52422376"/>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92233182"/>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863237765"/>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1.90 - 2.59</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94196249"/>
                  </a:ext>
                </a:extLst>
              </a:tr>
              <a:tr h="189328">
                <a:tc>
                  <a:txBody>
                    <a:bodyPr/>
                    <a:lstStyle/>
                    <a:p>
                      <a:pPr algn="ctr" fontAlgn="b"/>
                      <a:r>
                        <a:rPr lang="en-US" sz="1000" b="0" i="0" u="none" strike="noStrike">
                          <a:solidFill>
                            <a:srgbClr val="000000"/>
                          </a:solidFill>
                          <a:effectLst/>
                          <a:latin typeface="Arial" panose="020B0604020202020204" pitchFamily="34" charset="0"/>
                        </a:rPr>
                        <a:t>1.90 - 2.59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65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40.0%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3636622"/>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882640786"/>
                  </a:ext>
                </a:extLst>
              </a:tr>
              <a:tr h="189328">
                <a:tc>
                  <a:txBody>
                    <a:bodyPr/>
                    <a:lstStyle/>
                    <a:p>
                      <a:pPr algn="l" fontAlgn="b"/>
                      <a:r>
                        <a:rPr lang="en-US" sz="1000" b="0" i="0" u="none" strike="noStrike">
                          <a:solidFill>
                            <a:srgbClr val="000000"/>
                          </a:solidFill>
                          <a:effectLst/>
                          <a:latin typeface="Arial" panose="020B0604020202020204" pitchFamily="34" charset="0"/>
                        </a:rPr>
                        <a:t>American Indian/Alaskan Native</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9280334"/>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345185434"/>
                  </a:ext>
                </a:extLst>
              </a:tr>
              <a:tr h="189328">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337689606"/>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37.5%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510952697"/>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149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65.1%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432165495"/>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86157849"/>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74.6%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06029078"/>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92.3%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066722212"/>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2.60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20740406"/>
                  </a:ext>
                </a:extLst>
              </a:tr>
              <a:tr h="189328">
                <a:tc>
                  <a:txBody>
                    <a:bodyPr/>
                    <a:lstStyle/>
                    <a:p>
                      <a:pPr algn="ctr" fontAlgn="b"/>
                      <a:r>
                        <a:rPr lang="en-US" sz="1000" b="0" i="0" u="none" strike="noStrike">
                          <a:solidFill>
                            <a:srgbClr val="000000"/>
                          </a:solidFill>
                          <a:effectLst/>
                          <a:latin typeface="Arial" panose="020B0604020202020204" pitchFamily="34" charset="0"/>
                        </a:rPr>
                        <a:t>2.60 +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255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176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69.0%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72531310"/>
                  </a:ext>
                </a:extLst>
              </a:tr>
              <a:tr h="108324">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3041" marR="3041" marT="30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233651608"/>
                  </a:ext>
                </a:extLst>
              </a:tr>
              <a:tr h="189328">
                <a:tc>
                  <a:txBody>
                    <a:bodyPr/>
                    <a:lstStyle/>
                    <a:p>
                      <a:pPr algn="l" fontAlgn="b"/>
                      <a:r>
                        <a:rPr lang="en-US" sz="1000" b="0" i="0" u="none" strike="noStrike">
                          <a:solidFill>
                            <a:srgbClr val="000000"/>
                          </a:solidFill>
                          <a:effectLst/>
                          <a:latin typeface="Arial" panose="020B0604020202020204" pitchFamily="34" charset="0"/>
                        </a:rPr>
                        <a:t>Asian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94.1%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535190333"/>
                  </a:ext>
                </a:extLst>
              </a:tr>
              <a:tr h="189328">
                <a:tc>
                  <a:txBody>
                    <a:bodyPr/>
                    <a:lstStyle/>
                    <a:p>
                      <a:pPr algn="l" fontAlgn="b"/>
                      <a:r>
                        <a:rPr lang="en-US" sz="1000" b="0" i="0" u="none" strike="noStrike">
                          <a:solidFill>
                            <a:srgbClr val="000000"/>
                          </a:solidFill>
                          <a:effectLst/>
                          <a:latin typeface="Arial" panose="020B0604020202020204" pitchFamily="34" charset="0"/>
                        </a:rPr>
                        <a:t>Filipino</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75.0%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325730052"/>
                  </a:ext>
                </a:extLst>
              </a:tr>
              <a:tr h="189328">
                <a:tc>
                  <a:txBody>
                    <a:bodyPr/>
                    <a:lstStyle/>
                    <a:p>
                      <a:pPr algn="l" fontAlgn="b"/>
                      <a:r>
                        <a:rPr lang="en-US" sz="1000" b="0" i="0" u="none" strike="noStrike">
                          <a:solidFill>
                            <a:srgbClr val="000000"/>
                          </a:solidFill>
                          <a:effectLst/>
                          <a:latin typeface="Arial" panose="020B0604020202020204" pitchFamily="34" charset="0"/>
                        </a:rPr>
                        <a:t>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28</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60.9%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723802129"/>
                  </a:ext>
                </a:extLst>
              </a:tr>
              <a:tr h="189328">
                <a:tc>
                  <a:txBody>
                    <a:bodyPr/>
                    <a:lstStyle/>
                    <a:p>
                      <a:pPr algn="l" fontAlgn="b"/>
                      <a:r>
                        <a:rPr lang="en-US" sz="1000" b="0" i="0" u="none" strike="noStrike">
                          <a:solidFill>
                            <a:srgbClr val="000000"/>
                          </a:solidFill>
                          <a:effectLst/>
                          <a:latin typeface="Arial" panose="020B0604020202020204" pitchFamily="34" charset="0"/>
                        </a:rPr>
                        <a:t>Pacific Islander</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08846776"/>
                  </a:ext>
                </a:extLst>
              </a:tr>
              <a:tr h="189328">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17</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68.0%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181328719"/>
                  </a:ext>
                </a:extLst>
              </a:tr>
              <a:tr h="189328">
                <a:tc>
                  <a:txBody>
                    <a:bodyPr/>
                    <a:lstStyle/>
                    <a:p>
                      <a:pPr algn="l" fontAlgn="b"/>
                      <a:r>
                        <a:rPr lang="en-US" sz="1000" b="0" i="0" u="none" strike="noStrike">
                          <a:solidFill>
                            <a:srgbClr val="000000"/>
                          </a:solidFill>
                          <a:effectLst/>
                          <a:latin typeface="Arial" panose="020B0604020202020204" pitchFamily="34" charset="0"/>
                        </a:rPr>
                        <a:t>Multiraces</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66039795"/>
                  </a:ext>
                </a:extLst>
              </a:tr>
              <a:tr h="189328">
                <a:tc>
                  <a:txBody>
                    <a:bodyPr/>
                    <a:lstStyle/>
                    <a:p>
                      <a:pPr algn="l" fontAlgn="b"/>
                      <a:r>
                        <a:rPr lang="en-US" sz="1000" b="0" i="0" u="none" strike="noStrike">
                          <a:solidFill>
                            <a:srgbClr val="000000"/>
                          </a:solidFill>
                          <a:effectLst/>
                          <a:latin typeface="Arial" panose="020B0604020202020204" pitchFamily="34" charset="0"/>
                        </a:rPr>
                        <a:t>Unknown</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56.3%</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74194682"/>
                  </a:ext>
                </a:extLst>
              </a:tr>
              <a:tr h="189328">
                <a:tc>
                  <a:txBody>
                    <a:bodyPr/>
                    <a:lstStyle/>
                    <a:p>
                      <a:pPr algn="ctr" fontAlgn="b"/>
                      <a:r>
                        <a:rPr lang="en-US" sz="1000" b="0" i="0" u="none" strike="noStrike">
                          <a:solidFill>
                            <a:srgbClr val="000000"/>
                          </a:solidFill>
                          <a:effectLst/>
                          <a:latin typeface="Arial" panose="020B0604020202020204" pitchFamily="34" charset="0"/>
                        </a:rPr>
                        <a:t>Unknown Subtotal</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3041" marR="3041" marT="30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111</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75</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67.6%</a:t>
                      </a:r>
                    </a:p>
                  </a:txBody>
                  <a:tcPr marL="3041" marR="3041" marT="30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969200712"/>
                  </a:ext>
                </a:extLst>
              </a:tr>
            </a:tbl>
          </a:graphicData>
        </a:graphic>
      </p:graphicFrame>
      <p:sp>
        <p:nvSpPr>
          <p:cNvPr id="3" name="Slide Number Placeholder 2">
            <a:extLst>
              <a:ext uri="{FF2B5EF4-FFF2-40B4-BE49-F238E27FC236}">
                <a16:creationId xmlns:a16="http://schemas.microsoft.com/office/drawing/2014/main" id="{172F096F-13A6-434B-838C-00CD2AEF71C4}"/>
              </a:ext>
            </a:extLst>
          </p:cNvPr>
          <p:cNvSpPr>
            <a:spLocks noGrp="1"/>
          </p:cNvSpPr>
          <p:nvPr>
            <p:ph type="sldNum" sz="quarter" idx="12"/>
          </p:nvPr>
        </p:nvSpPr>
        <p:spPr/>
        <p:txBody>
          <a:bodyPr/>
          <a:lstStyle/>
          <a:p>
            <a:fld id="{6D22F896-40B5-4ADD-8801-0D06FADFA095}" type="slidenum">
              <a:rPr lang="en-US" smtClean="0"/>
              <a:t>35</a:t>
            </a:fld>
            <a:endParaRPr lang="en-US"/>
          </a:p>
        </p:txBody>
      </p:sp>
    </p:spTree>
    <p:extLst>
      <p:ext uri="{BB962C8B-B14F-4D97-AF65-F5344CB8AC3E}">
        <p14:creationId xmlns:p14="http://schemas.microsoft.com/office/powerpoint/2010/main" val="306957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FB103F8-EE34-4B08-A34F-53EFF7B403FA}"/>
              </a:ext>
            </a:extLst>
          </p:cNvPr>
          <p:cNvGraphicFramePr>
            <a:graphicFrameLocks noGrp="1"/>
          </p:cNvGraphicFramePr>
          <p:nvPr/>
        </p:nvGraphicFramePr>
        <p:xfrm>
          <a:off x="3019647" y="0"/>
          <a:ext cx="5720315" cy="7202239"/>
        </p:xfrm>
        <a:graphic>
          <a:graphicData uri="http://schemas.openxmlformats.org/drawingml/2006/table">
            <a:tbl>
              <a:tblPr/>
              <a:tblGrid>
                <a:gridCol w="1268496">
                  <a:extLst>
                    <a:ext uri="{9D8B030D-6E8A-4147-A177-3AD203B41FA5}">
                      <a16:colId xmlns:a16="http://schemas.microsoft.com/office/drawing/2014/main" val="3055572482"/>
                    </a:ext>
                  </a:extLst>
                </a:gridCol>
                <a:gridCol w="1220173">
                  <a:extLst>
                    <a:ext uri="{9D8B030D-6E8A-4147-A177-3AD203B41FA5}">
                      <a16:colId xmlns:a16="http://schemas.microsoft.com/office/drawing/2014/main" val="2837327408"/>
                    </a:ext>
                  </a:extLst>
                </a:gridCol>
                <a:gridCol w="1171848">
                  <a:extLst>
                    <a:ext uri="{9D8B030D-6E8A-4147-A177-3AD203B41FA5}">
                      <a16:colId xmlns:a16="http://schemas.microsoft.com/office/drawing/2014/main" val="403566390"/>
                    </a:ext>
                  </a:extLst>
                </a:gridCol>
                <a:gridCol w="906068">
                  <a:extLst>
                    <a:ext uri="{9D8B030D-6E8A-4147-A177-3AD203B41FA5}">
                      <a16:colId xmlns:a16="http://schemas.microsoft.com/office/drawing/2014/main" val="4233082503"/>
                    </a:ext>
                  </a:extLst>
                </a:gridCol>
                <a:gridCol w="573845">
                  <a:extLst>
                    <a:ext uri="{9D8B030D-6E8A-4147-A177-3AD203B41FA5}">
                      <a16:colId xmlns:a16="http://schemas.microsoft.com/office/drawing/2014/main" val="50167112"/>
                    </a:ext>
                  </a:extLst>
                </a:gridCol>
                <a:gridCol w="579885">
                  <a:extLst>
                    <a:ext uri="{9D8B030D-6E8A-4147-A177-3AD203B41FA5}">
                      <a16:colId xmlns:a16="http://schemas.microsoft.com/office/drawing/2014/main" val="1749708994"/>
                    </a:ext>
                  </a:extLst>
                </a:gridCol>
              </a:tblGrid>
              <a:tr h="208495">
                <a:tc gridSpan="5">
                  <a:txBody>
                    <a:bodyPr/>
                    <a:lstStyle/>
                    <a:p>
                      <a:pPr algn="ctr" fontAlgn="ctr"/>
                      <a:r>
                        <a:rPr lang="en-US" sz="1200" b="1" i="0" u="none" strike="noStrike">
                          <a:solidFill>
                            <a:srgbClr val="006342"/>
                          </a:solidFill>
                          <a:effectLst/>
                          <a:latin typeface="Arial" panose="020B0604020202020204" pitchFamily="34" charset="0"/>
                        </a:rPr>
                        <a:t>SLAM TRANSFER MATH</a:t>
                      </a:r>
                    </a:p>
                  </a:txBody>
                  <a:tcPr marL="2959" marR="2959" marT="295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333333"/>
                          </a:solidFill>
                          <a:effectLst/>
                          <a:latin typeface="Arial" panose="020B0604020202020204" pitchFamily="34" charset="0"/>
                        </a:rPr>
                        <a:t> </a:t>
                      </a:r>
                    </a:p>
                  </a:txBody>
                  <a:tcPr marL="2959" marR="2959" marT="2959"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221573"/>
                  </a:ext>
                </a:extLst>
              </a:tr>
              <a:tr h="541166">
                <a:tc>
                  <a:txBody>
                    <a:bodyPr/>
                    <a:lstStyle/>
                    <a:p>
                      <a:pPr algn="ctr" fontAlgn="ctr"/>
                      <a:r>
                        <a:rPr lang="en-US" sz="1000" b="1" i="0" u="none" strike="noStrike">
                          <a:solidFill>
                            <a:srgbClr val="FFFFFF"/>
                          </a:solidFill>
                          <a:effectLst/>
                          <a:latin typeface="Arial" panose="020B0604020202020204" pitchFamily="34" charset="0"/>
                        </a:rPr>
                        <a:t>Race/Ethnicity</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GPA Based on MH Test Codes</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Number Enrolled in Fall 2021</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a:txBody>
                    <a:bodyPr/>
                    <a:lstStyle/>
                    <a:p>
                      <a:pPr algn="ctr" fontAlgn="ctr"/>
                      <a:r>
                        <a:rPr lang="en-US" sz="1000" b="1" i="0" u="none" strike="noStrike">
                          <a:solidFill>
                            <a:srgbClr val="FFFFFF"/>
                          </a:solidFill>
                          <a:effectLst/>
                          <a:latin typeface="Arial" panose="020B0604020202020204" pitchFamily="34" charset="0"/>
                        </a:rPr>
                        <a:t>Completed Transfer Level Within 3 Terms of Fall 2021</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gridSpan="2">
                  <a:txBody>
                    <a:bodyPr/>
                    <a:lstStyle/>
                    <a:p>
                      <a:pPr algn="ctr" fontAlgn="ctr"/>
                      <a:r>
                        <a:rPr lang="en-US" sz="1000" b="1" i="0" u="none" strike="noStrike">
                          <a:solidFill>
                            <a:srgbClr val="FFFFFF"/>
                          </a:solidFill>
                          <a:effectLst/>
                          <a:latin typeface="Arial" panose="020B0604020202020204" pitchFamily="34" charset="0"/>
                        </a:rPr>
                        <a:t>1-Year Throughput Rate</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42"/>
                    </a:solidFill>
                  </a:tcPr>
                </a:tc>
                <a:tc hMerge="1">
                  <a:txBody>
                    <a:bodyPr/>
                    <a:lstStyle/>
                    <a:p>
                      <a:endParaRPr lang="en-US"/>
                    </a:p>
                  </a:txBody>
                  <a:tcPr/>
                </a:tc>
                <a:extLst>
                  <a:ext uri="{0D108BD9-81ED-4DB2-BD59-A6C34878D82A}">
                    <a16:rowId xmlns:a16="http://schemas.microsoft.com/office/drawing/2014/main" val="476392119"/>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26.3%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85875887"/>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00574263"/>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9931577"/>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Less Than 2.30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037738126"/>
                  </a:ext>
                </a:extLst>
              </a:tr>
              <a:tr h="272754">
                <a:tc>
                  <a:txBody>
                    <a:bodyPr/>
                    <a:lstStyle/>
                    <a:p>
                      <a:pPr algn="ctr" fontAlgn="b"/>
                      <a:r>
                        <a:rPr lang="en-US" sz="1000" b="0" i="0" u="none" strike="noStrike">
                          <a:solidFill>
                            <a:srgbClr val="000000"/>
                          </a:solidFill>
                          <a:effectLst/>
                          <a:latin typeface="Arial" panose="020B0604020202020204" pitchFamily="34" charset="0"/>
                        </a:rPr>
                        <a:t>Less Than 2.30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23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26.1%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2728381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864543746"/>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886626824"/>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818547232"/>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31.8%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56253784"/>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008913748"/>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85.7%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720923998"/>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47020390"/>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2.30 - 2.90</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470840312"/>
                  </a:ext>
                </a:extLst>
              </a:tr>
              <a:tr h="171573">
                <a:tc>
                  <a:txBody>
                    <a:bodyPr/>
                    <a:lstStyle/>
                    <a:p>
                      <a:pPr algn="ctr" fontAlgn="b"/>
                      <a:r>
                        <a:rPr lang="en-US" sz="1000" b="0" i="0" u="none" strike="noStrike">
                          <a:solidFill>
                            <a:srgbClr val="000000"/>
                          </a:solidFill>
                          <a:effectLst/>
                          <a:latin typeface="Arial" panose="020B0604020202020204" pitchFamily="34" charset="0"/>
                        </a:rPr>
                        <a:t>2.30 - 2.90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37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15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40.5%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54792507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230963122"/>
                  </a:ext>
                </a:extLst>
              </a:tr>
              <a:tr h="272754">
                <a:tc>
                  <a:txBody>
                    <a:bodyPr/>
                    <a:lstStyle/>
                    <a:p>
                      <a:pPr algn="l" fontAlgn="b"/>
                      <a:r>
                        <a:rPr lang="en-US" sz="1000" b="0" i="0" u="none" strike="noStrike">
                          <a:solidFill>
                            <a:srgbClr val="000000"/>
                          </a:solidFill>
                          <a:effectLst/>
                          <a:latin typeface="Arial" panose="020B0604020202020204" pitchFamily="34" charset="0"/>
                        </a:rPr>
                        <a:t>American Indian/Alaskan Native</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133713300"/>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200497022"/>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921112084"/>
                  </a:ext>
                </a:extLst>
              </a:tr>
              <a:tr h="171573">
                <a:tc>
                  <a:txBody>
                    <a:bodyPr/>
                    <a:lstStyle/>
                    <a:p>
                      <a:pPr algn="l" fontAlgn="b"/>
                      <a:r>
                        <a:rPr lang="en-US" sz="1000" b="0" i="0" u="none" strike="noStrike">
                          <a:solidFill>
                            <a:srgbClr val="000000"/>
                          </a:solidFill>
                          <a:effectLst/>
                          <a:latin typeface="Arial" panose="020B0604020202020204" pitchFamily="34" charset="0"/>
                        </a:rPr>
                        <a:t>Filipino</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633504526"/>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54.4%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18002055"/>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668792457"/>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511936149"/>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9432653"/>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3.00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843822957"/>
                  </a:ext>
                </a:extLst>
              </a:tr>
              <a:tr h="171573">
                <a:tc>
                  <a:txBody>
                    <a:bodyPr/>
                    <a:lstStyle/>
                    <a:p>
                      <a:pPr algn="ctr" fontAlgn="b"/>
                      <a:r>
                        <a:rPr lang="en-US" sz="1000" b="0" i="0" u="none" strike="noStrike">
                          <a:solidFill>
                            <a:srgbClr val="000000"/>
                          </a:solidFill>
                          <a:effectLst/>
                          <a:latin typeface="Arial" panose="020B0604020202020204" pitchFamily="34" charset="0"/>
                        </a:rPr>
                        <a:t>3.00 +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93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51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54.8%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426343915"/>
                  </a:ext>
                </a:extLst>
              </a:tr>
              <a:tr h="138549">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en-US" sz="1000" b="1" i="0" u="none" strike="noStrike">
                          <a:solidFill>
                            <a:srgbClr val="333333"/>
                          </a:solidFill>
                          <a:effectLst/>
                          <a:latin typeface="Arial" panose="020B0604020202020204" pitchFamily="34" charset="0"/>
                        </a:rPr>
                        <a:t> </a:t>
                      </a:r>
                    </a:p>
                  </a:txBody>
                  <a:tcPr marL="2959" marR="2959" marT="29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872231726"/>
                  </a:ext>
                </a:extLst>
              </a:tr>
              <a:tr h="171573">
                <a:tc>
                  <a:txBody>
                    <a:bodyPr/>
                    <a:lstStyle/>
                    <a:p>
                      <a:pPr algn="l" fontAlgn="b"/>
                      <a:r>
                        <a:rPr lang="en-US" sz="1000" b="0" i="0" u="none" strike="noStrike">
                          <a:solidFill>
                            <a:srgbClr val="000000"/>
                          </a:solidFill>
                          <a:effectLst/>
                          <a:latin typeface="Arial" panose="020B0604020202020204" pitchFamily="34" charset="0"/>
                        </a:rPr>
                        <a:t>Asian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344064506"/>
                  </a:ext>
                </a:extLst>
              </a:tr>
              <a:tr h="171573">
                <a:tc>
                  <a:txBody>
                    <a:bodyPr/>
                    <a:lstStyle/>
                    <a:p>
                      <a:pPr algn="l" fontAlgn="b"/>
                      <a:r>
                        <a:rPr lang="en-US" sz="1000" b="0" i="0" u="none" strike="noStrike">
                          <a:solidFill>
                            <a:srgbClr val="000000"/>
                          </a:solidFill>
                          <a:effectLst/>
                          <a:latin typeface="Arial" panose="020B0604020202020204" pitchFamily="34" charset="0"/>
                        </a:rPr>
                        <a:t>Black -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25.0%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3780620809"/>
                  </a:ext>
                </a:extLst>
              </a:tr>
              <a:tr h="171573">
                <a:tc>
                  <a:txBody>
                    <a:bodyPr/>
                    <a:lstStyle/>
                    <a:p>
                      <a:pPr algn="l" fontAlgn="b"/>
                      <a:r>
                        <a:rPr lang="en-US" sz="1000" b="0" i="0" u="none" strike="noStrike">
                          <a:solidFill>
                            <a:srgbClr val="000000"/>
                          </a:solidFill>
                          <a:effectLst/>
                          <a:latin typeface="Arial" panose="020B0604020202020204" pitchFamily="34" charset="0"/>
                        </a:rPr>
                        <a:t>Filipino</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912720725"/>
                  </a:ext>
                </a:extLst>
              </a:tr>
              <a:tr h="171573">
                <a:tc>
                  <a:txBody>
                    <a:bodyPr/>
                    <a:lstStyle/>
                    <a:p>
                      <a:pPr algn="l" fontAlgn="b"/>
                      <a:r>
                        <a:rPr lang="en-US" sz="1000" b="0" i="0" u="none" strike="noStrike">
                          <a:solidFill>
                            <a:srgbClr val="000000"/>
                          </a:solidFill>
                          <a:effectLst/>
                          <a:latin typeface="Arial" panose="020B0604020202020204" pitchFamily="34" charset="0"/>
                        </a:rPr>
                        <a:t>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64.9%</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44086039"/>
                  </a:ext>
                </a:extLst>
              </a:tr>
              <a:tr h="171573">
                <a:tc>
                  <a:txBody>
                    <a:bodyPr/>
                    <a:lstStyle/>
                    <a:p>
                      <a:pPr algn="l" fontAlgn="b"/>
                      <a:r>
                        <a:rPr lang="en-US" sz="1000" b="0" i="0" u="none" strike="noStrike">
                          <a:solidFill>
                            <a:srgbClr val="000000"/>
                          </a:solidFill>
                          <a:effectLst/>
                          <a:latin typeface="Arial" panose="020B0604020202020204" pitchFamily="34" charset="0"/>
                        </a:rPr>
                        <a:t>Pacific Islander</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100.0%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703223022"/>
                  </a:ext>
                </a:extLst>
              </a:tr>
              <a:tr h="171573">
                <a:tc>
                  <a:txBody>
                    <a:bodyPr/>
                    <a:lstStyle/>
                    <a:p>
                      <a:pPr algn="l" fontAlgn="b"/>
                      <a:r>
                        <a:rPr lang="en-US" sz="1000" b="0" i="0" u="none" strike="noStrike">
                          <a:solidFill>
                            <a:srgbClr val="000000"/>
                          </a:solidFill>
                          <a:effectLst/>
                          <a:latin typeface="Arial" panose="020B0604020202020204" pitchFamily="34" charset="0"/>
                        </a:rPr>
                        <a:t>White Non-Hispanic</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28</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25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89.3%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490669569"/>
                  </a:ext>
                </a:extLst>
              </a:tr>
              <a:tr h="171573">
                <a:tc>
                  <a:txBody>
                    <a:bodyPr/>
                    <a:lstStyle/>
                    <a:p>
                      <a:pPr algn="l" fontAlgn="b"/>
                      <a:r>
                        <a:rPr lang="en-US" sz="1000" b="0" i="0" u="none" strike="noStrike">
                          <a:solidFill>
                            <a:srgbClr val="000000"/>
                          </a:solidFill>
                          <a:effectLst/>
                          <a:latin typeface="Arial" panose="020B0604020202020204" pitchFamily="34" charset="0"/>
                        </a:rPr>
                        <a:t>Multiraces</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66.7%</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2259505410"/>
                  </a:ext>
                </a:extLst>
              </a:tr>
              <a:tr h="171573">
                <a:tc>
                  <a:txBody>
                    <a:bodyPr/>
                    <a:lstStyle/>
                    <a:p>
                      <a:pPr algn="l" fontAlgn="b"/>
                      <a:r>
                        <a:rPr lang="en-US" sz="1000" b="0" i="0" u="none" strike="noStrike">
                          <a:solidFill>
                            <a:srgbClr val="000000"/>
                          </a:solidFill>
                          <a:effectLst/>
                          <a:latin typeface="Arial" panose="020B0604020202020204" pitchFamily="34" charset="0"/>
                        </a:rPr>
                        <a:t>Unknown</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Arial" panose="020B0604020202020204" pitchFamily="34" charset="0"/>
                        </a:rPr>
                        <a:t>Unknown</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1000" b="1" i="0" u="none" strike="noStrike">
                          <a:solidFill>
                            <a:srgbClr val="000000"/>
                          </a:solidFill>
                          <a:effectLst/>
                          <a:latin typeface="Arial" panose="020B0604020202020204" pitchFamily="34" charset="0"/>
                        </a:rPr>
                        <a:t>33.3%</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1029323"/>
                  </a:ext>
                </a:extLst>
              </a:tr>
              <a:tr h="171573">
                <a:tc>
                  <a:txBody>
                    <a:bodyPr/>
                    <a:lstStyle/>
                    <a:p>
                      <a:pPr algn="ctr" fontAlgn="b"/>
                      <a:r>
                        <a:rPr lang="en-US" sz="1000" b="0" i="0" u="none" strike="noStrike">
                          <a:solidFill>
                            <a:srgbClr val="000000"/>
                          </a:solidFill>
                          <a:effectLst/>
                          <a:latin typeface="Arial" panose="020B0604020202020204" pitchFamily="34" charset="0"/>
                        </a:rPr>
                        <a:t>Unknown Subtotal</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2959" marR="2959" marT="29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94</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a:txBody>
                    <a:bodyPr/>
                    <a:lstStyle/>
                    <a:p>
                      <a:pPr algn="ctr" fontAlgn="b"/>
                      <a:r>
                        <a:rPr lang="en-US" sz="1000" b="0" i="0" u="none" strike="noStrike">
                          <a:solidFill>
                            <a:srgbClr val="000000"/>
                          </a:solidFill>
                          <a:effectLst/>
                          <a:latin typeface="Arial" panose="020B0604020202020204" pitchFamily="34" charset="0"/>
                        </a:rPr>
                        <a:t>70</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gridSpan="2">
                  <a:txBody>
                    <a:bodyPr/>
                    <a:lstStyle/>
                    <a:p>
                      <a:pPr algn="ctr" fontAlgn="b"/>
                      <a:r>
                        <a:rPr lang="en-US" sz="1000" b="1" i="0" u="none" strike="noStrike">
                          <a:solidFill>
                            <a:srgbClr val="000000"/>
                          </a:solidFill>
                          <a:effectLst/>
                          <a:latin typeface="Arial" panose="020B0604020202020204" pitchFamily="34" charset="0"/>
                        </a:rPr>
                        <a:t>74.5%</a:t>
                      </a:r>
                    </a:p>
                  </a:txBody>
                  <a:tcPr marL="2959" marR="2959" marT="29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E"/>
                    </a:solidFill>
                  </a:tcPr>
                </a:tc>
                <a:tc hMerge="1">
                  <a:txBody>
                    <a:bodyPr/>
                    <a:lstStyle/>
                    <a:p>
                      <a:endParaRPr lang="en-US"/>
                    </a:p>
                  </a:txBody>
                  <a:tcPr/>
                </a:tc>
                <a:extLst>
                  <a:ext uri="{0D108BD9-81ED-4DB2-BD59-A6C34878D82A}">
                    <a16:rowId xmlns:a16="http://schemas.microsoft.com/office/drawing/2014/main" val="1782248653"/>
                  </a:ext>
                </a:extLst>
              </a:tr>
            </a:tbl>
          </a:graphicData>
        </a:graphic>
      </p:graphicFrame>
      <p:sp>
        <p:nvSpPr>
          <p:cNvPr id="3" name="Slide Number Placeholder 2">
            <a:extLst>
              <a:ext uri="{FF2B5EF4-FFF2-40B4-BE49-F238E27FC236}">
                <a16:creationId xmlns:a16="http://schemas.microsoft.com/office/drawing/2014/main" id="{131287B9-F9ED-448C-B76E-BCD78EA02E57}"/>
              </a:ext>
            </a:extLst>
          </p:cNvPr>
          <p:cNvSpPr>
            <a:spLocks noGrp="1"/>
          </p:cNvSpPr>
          <p:nvPr>
            <p:ph type="sldNum" sz="quarter" idx="12"/>
          </p:nvPr>
        </p:nvSpPr>
        <p:spPr/>
        <p:txBody>
          <a:bodyPr/>
          <a:lstStyle/>
          <a:p>
            <a:fld id="{6D22F896-40B5-4ADD-8801-0D06FADFA095}" type="slidenum">
              <a:rPr lang="en-US" smtClean="0"/>
              <a:t>36</a:t>
            </a:fld>
            <a:endParaRPr lang="en-US"/>
          </a:p>
        </p:txBody>
      </p:sp>
    </p:spTree>
    <p:extLst>
      <p:ext uri="{BB962C8B-B14F-4D97-AF65-F5344CB8AC3E}">
        <p14:creationId xmlns:p14="http://schemas.microsoft.com/office/powerpoint/2010/main" val="338258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A1054B1-FF70-40BA-86E8-6E18242CAE3A}"/>
              </a:ext>
            </a:extLst>
          </p:cNvPr>
          <p:cNvGraphicFramePr>
            <a:graphicFrameLocks/>
          </p:cNvGraphicFramePr>
          <p:nvPr/>
        </p:nvGraphicFramePr>
        <p:xfrm>
          <a:off x="1052623" y="808073"/>
          <a:ext cx="10334847" cy="546513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5F467CAD-06A3-4FA5-BCBC-937BEFBB1E87}"/>
              </a:ext>
            </a:extLst>
          </p:cNvPr>
          <p:cNvSpPr>
            <a:spLocks noGrp="1"/>
          </p:cNvSpPr>
          <p:nvPr>
            <p:ph type="sldNum" sz="quarter" idx="12"/>
          </p:nvPr>
        </p:nvSpPr>
        <p:spPr/>
        <p:txBody>
          <a:bodyPr/>
          <a:lstStyle/>
          <a:p>
            <a:fld id="{6D22F896-40B5-4ADD-8801-0D06FADFA095}" type="slidenum">
              <a:rPr lang="en-US" smtClean="0"/>
              <a:t>37</a:t>
            </a:fld>
            <a:endParaRPr lang="en-US"/>
          </a:p>
        </p:txBody>
      </p:sp>
    </p:spTree>
    <p:extLst>
      <p:ext uri="{BB962C8B-B14F-4D97-AF65-F5344CB8AC3E}">
        <p14:creationId xmlns:p14="http://schemas.microsoft.com/office/powerpoint/2010/main" val="194079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BC7A89C-B30E-4FB2-8151-0950D3675A75}"/>
              </a:ext>
            </a:extLst>
          </p:cNvPr>
          <p:cNvGraphicFramePr>
            <a:graphicFrameLocks/>
          </p:cNvGraphicFramePr>
          <p:nvPr/>
        </p:nvGraphicFramePr>
        <p:xfrm>
          <a:off x="1073888" y="754911"/>
          <a:ext cx="10324214" cy="54757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C2D8A1E-6574-4ED7-B538-C07DC4F276E8}"/>
              </a:ext>
            </a:extLst>
          </p:cNvPr>
          <p:cNvSpPr>
            <a:spLocks noGrp="1"/>
          </p:cNvSpPr>
          <p:nvPr>
            <p:ph type="sldNum" sz="quarter" idx="12"/>
          </p:nvPr>
        </p:nvSpPr>
        <p:spPr/>
        <p:txBody>
          <a:bodyPr/>
          <a:lstStyle/>
          <a:p>
            <a:fld id="{6D22F896-40B5-4ADD-8801-0D06FADFA095}" type="slidenum">
              <a:rPr lang="en-US" smtClean="0"/>
              <a:t>38</a:t>
            </a:fld>
            <a:endParaRPr lang="en-US"/>
          </a:p>
        </p:txBody>
      </p:sp>
    </p:spTree>
    <p:extLst>
      <p:ext uri="{BB962C8B-B14F-4D97-AF65-F5344CB8AC3E}">
        <p14:creationId xmlns:p14="http://schemas.microsoft.com/office/powerpoint/2010/main" val="3262248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7A741B-576C-49C0-A12C-5B424D5B9CFA}"/>
              </a:ext>
            </a:extLst>
          </p:cNvPr>
          <p:cNvGraphicFramePr>
            <a:graphicFrameLocks/>
          </p:cNvGraphicFramePr>
          <p:nvPr/>
        </p:nvGraphicFramePr>
        <p:xfrm>
          <a:off x="684028" y="616688"/>
          <a:ext cx="10823944" cy="562462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C5135BE-C588-4C55-84AC-E2C1D0C7A2F3}"/>
              </a:ext>
            </a:extLst>
          </p:cNvPr>
          <p:cNvSpPr>
            <a:spLocks noGrp="1"/>
          </p:cNvSpPr>
          <p:nvPr>
            <p:ph type="sldNum" sz="quarter" idx="12"/>
          </p:nvPr>
        </p:nvSpPr>
        <p:spPr/>
        <p:txBody>
          <a:bodyPr/>
          <a:lstStyle/>
          <a:p>
            <a:fld id="{6D22F896-40B5-4ADD-8801-0D06FADFA095}" type="slidenum">
              <a:rPr lang="en-US" smtClean="0"/>
              <a:t>39</a:t>
            </a:fld>
            <a:endParaRPr lang="en-US"/>
          </a:p>
        </p:txBody>
      </p:sp>
    </p:spTree>
    <p:extLst>
      <p:ext uri="{BB962C8B-B14F-4D97-AF65-F5344CB8AC3E}">
        <p14:creationId xmlns:p14="http://schemas.microsoft.com/office/powerpoint/2010/main" val="138120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pyramid&#10;&#10;Description automatically generated">
            <a:extLst>
              <a:ext uri="{FF2B5EF4-FFF2-40B4-BE49-F238E27FC236}">
                <a16:creationId xmlns:a16="http://schemas.microsoft.com/office/drawing/2014/main" id="{36CFF234-9F2C-1615-874B-C90DD2377ACE}"/>
              </a:ext>
            </a:extLst>
          </p:cNvPr>
          <p:cNvPicPr>
            <a:picLocks noChangeAspect="1"/>
          </p:cNvPicPr>
          <p:nvPr/>
        </p:nvPicPr>
        <p:blipFill>
          <a:blip r:embed="rId3"/>
          <a:stretch>
            <a:fillRect/>
          </a:stretch>
        </p:blipFill>
        <p:spPr>
          <a:xfrm>
            <a:off x="1999629" y="643467"/>
            <a:ext cx="8192741" cy="5571066"/>
          </a:xfrm>
          <a:prstGeom prst="rect">
            <a:avLst/>
          </a:prstGeom>
        </p:spPr>
      </p:pic>
      <p:sp>
        <p:nvSpPr>
          <p:cNvPr id="4" name="Slide Number Placeholder 3">
            <a:extLst>
              <a:ext uri="{FF2B5EF4-FFF2-40B4-BE49-F238E27FC236}">
                <a16:creationId xmlns:a16="http://schemas.microsoft.com/office/drawing/2014/main" id="{12FBC747-A67B-49C2-FE3D-877C55E96301}"/>
              </a:ext>
            </a:extLst>
          </p:cNvPr>
          <p:cNvSpPr>
            <a:spLocks noGrp="1"/>
          </p:cNvSpPr>
          <p:nvPr>
            <p:ph type="sldNum" sz="quarter" idx="12"/>
          </p:nvPr>
        </p:nvSpPr>
        <p:spPr>
          <a:xfrm>
            <a:off x="531812" y="6349513"/>
            <a:ext cx="779767" cy="370396"/>
          </a:xfrm>
        </p:spPr>
        <p:txBody>
          <a:bodyPr>
            <a:normAutofit/>
          </a:bodyPr>
          <a:lstStyle/>
          <a:p>
            <a:pPr>
              <a:spcAft>
                <a:spcPts val="600"/>
              </a:spcAft>
            </a:pPr>
            <a:fld id="{6D22F896-40B5-4ADD-8801-0D06FADFA095}" type="slidenum">
              <a:rPr lang="en-US" sz="900">
                <a:solidFill>
                  <a:srgbClr val="FFFFFF"/>
                </a:solidFill>
              </a:rPr>
              <a:pPr>
                <a:spcAft>
                  <a:spcPts val="600"/>
                </a:spcAft>
              </a:pPr>
              <a:t>4</a:t>
            </a:fld>
            <a:endParaRPr lang="en-US" sz="900">
              <a:solidFill>
                <a:srgbClr val="FFFFFF"/>
              </a:solidFill>
            </a:endParaRPr>
          </a:p>
        </p:txBody>
      </p:sp>
      <p:pic>
        <p:nvPicPr>
          <p:cNvPr id="7" name="Picture 6" descr="An orange heart with white text&#10;&#10;Description automatically generated">
            <a:extLst>
              <a:ext uri="{FF2B5EF4-FFF2-40B4-BE49-F238E27FC236}">
                <a16:creationId xmlns:a16="http://schemas.microsoft.com/office/drawing/2014/main" id="{A7D86B08-ABC8-67D0-F665-9075E138611C}"/>
              </a:ext>
            </a:extLst>
          </p:cNvPr>
          <p:cNvPicPr>
            <a:picLocks noChangeAspect="1"/>
          </p:cNvPicPr>
          <p:nvPr/>
        </p:nvPicPr>
        <p:blipFill>
          <a:blip r:embed="rId4"/>
          <a:stretch>
            <a:fillRect/>
          </a:stretch>
        </p:blipFill>
        <p:spPr>
          <a:xfrm>
            <a:off x="4724400" y="2031797"/>
            <a:ext cx="2743200" cy="2794406"/>
          </a:xfrm>
          <a:prstGeom prst="rect">
            <a:avLst/>
          </a:prstGeom>
        </p:spPr>
      </p:pic>
    </p:spTree>
    <p:extLst>
      <p:ext uri="{BB962C8B-B14F-4D97-AF65-F5344CB8AC3E}">
        <p14:creationId xmlns:p14="http://schemas.microsoft.com/office/powerpoint/2010/main" val="77540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Slide Number Placeholder 1">
            <a:extLst>
              <a:ext uri="{FF2B5EF4-FFF2-40B4-BE49-F238E27FC236}">
                <a16:creationId xmlns:a16="http://schemas.microsoft.com/office/drawing/2014/main" id="{A725E8A0-E173-EB59-75AE-B69330164875}"/>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40</a:t>
            </a:fld>
            <a:endParaRPr lang="en-US" sz="1900"/>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 shot of a graph&#10;&#10;Description automatically generated">
            <a:extLst>
              <a:ext uri="{FF2B5EF4-FFF2-40B4-BE49-F238E27FC236}">
                <a16:creationId xmlns:a16="http://schemas.microsoft.com/office/drawing/2014/main" id="{2A1D9F07-1F1B-3BD6-D253-CE8E9CD3B954}"/>
              </a:ext>
            </a:extLst>
          </p:cNvPr>
          <p:cNvPicPr>
            <a:picLocks noChangeAspect="1"/>
          </p:cNvPicPr>
          <p:nvPr/>
        </p:nvPicPr>
        <p:blipFill>
          <a:blip r:embed="rId2"/>
          <a:stretch>
            <a:fillRect/>
          </a:stretch>
        </p:blipFill>
        <p:spPr>
          <a:xfrm>
            <a:off x="3913837" y="968023"/>
            <a:ext cx="6313817" cy="4924777"/>
          </a:xfrm>
          <a:prstGeom prst="rect">
            <a:avLst/>
          </a:prstGeom>
        </p:spPr>
      </p:pic>
      <p:sp>
        <p:nvSpPr>
          <p:cNvPr id="4" name="TextBox 3">
            <a:extLst>
              <a:ext uri="{FF2B5EF4-FFF2-40B4-BE49-F238E27FC236}">
                <a16:creationId xmlns:a16="http://schemas.microsoft.com/office/drawing/2014/main" id="{30E178FB-42CB-4F46-5D88-C5EE5BA0D5F1}"/>
              </a:ext>
            </a:extLst>
          </p:cNvPr>
          <p:cNvSpPr txBox="1"/>
          <p:nvPr/>
        </p:nvSpPr>
        <p:spPr>
          <a:xfrm>
            <a:off x="2619375" y="6372225"/>
            <a:ext cx="7048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3"/>
              </a:rPr>
              <a:t>https://public.tableau.com/app/profile/smcccd/viz/CaadaTransferMilestones/TermSummary</a:t>
            </a:r>
            <a:endParaRPr lang="en-US" sz="1200"/>
          </a:p>
          <a:p>
            <a:endParaRPr lang="en-US" sz="1200"/>
          </a:p>
        </p:txBody>
      </p:sp>
    </p:spTree>
    <p:extLst>
      <p:ext uri="{BB962C8B-B14F-4D97-AF65-F5344CB8AC3E}">
        <p14:creationId xmlns:p14="http://schemas.microsoft.com/office/powerpoint/2010/main" val="3437333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841248" y="0"/>
            <a:ext cx="11350752" cy="787782"/>
          </a:xfrm>
        </p:spPr>
        <p:txBody>
          <a:bodyPr>
            <a:normAutofit fontScale="90000"/>
          </a:bodyPr>
          <a:lstStyle/>
          <a:p>
            <a:r>
              <a:rPr lang="en-US"/>
              <a:t>Data Sharing Discussion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664208" y="662152"/>
            <a:ext cx="10338606" cy="5980386"/>
          </a:xfrm>
        </p:spPr>
        <p:txBody>
          <a:bodyPr>
            <a:normAutofit fontScale="92500" lnSpcReduction="10000"/>
          </a:bodyPr>
          <a:lstStyle/>
          <a:p>
            <a:pPr marL="0" marR="0" indent="0">
              <a:lnSpc>
                <a:spcPct val="107000"/>
              </a:lnSpc>
              <a:spcBef>
                <a:spcPts val="0"/>
              </a:spcBef>
              <a:spcAft>
                <a:spcPts val="800"/>
              </a:spcAft>
              <a:buNone/>
            </a:pPr>
            <a:r>
              <a:rPr lang="en-US" sz="1200">
                <a:effectLst/>
                <a:latin typeface="Calibri" panose="020F0502020204030204" pitchFamily="34" charset="0"/>
                <a:ea typeface="Calibri" panose="020F0502020204030204" pitchFamily="34" charset="0"/>
                <a:cs typeface="Times New Roman" panose="02020603050405020304" pitchFamily="18" charset="0"/>
              </a:rPr>
              <a:t>The conversation shifted towards a discussion on student transfers, the application and enrollment processes, potential barriers, and the need for follow-up support during transitions. Specific points covered included the decline in CSU applications in Fall 2018, the importance of PE requirements for some degree programs, and the challenge of tracking student transfers accurately. There was also mention of a need for mentorship programs to support students during their initial year at the transferring institution. Additionally, the question of scope in terms of institutional responsibility was raised, particularly regarding whether the responsibility extends to enrolled students or just those who are admitted.</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Application Support: The institutions discussed how they assist students with the transfer application process, including guidance on required courses, eligibility, and degree plans.</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Program and Major Alignment: Programs and services ensure alignment with the major requirements at the transfer institutions, particularly for high-unit majors such as engineering.</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Challenges in Tracking Students: It was noted that tracking student transfers accurately can be complicated, and some students apply to multiple institutions, which can skew data.</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PE Requirement Impact: The discussion highlighted that PE (Physical Education) requirements for some degrees might be acting as a barrier to students obtaining an associate degree.</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Mentorship and Transition Support: The importance of providing mentorship and support during the transition period from community college to a four-year institution was underscored.</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Scoping Responsibility: There is a need to clarify the scope of responsibility in terms of whether it extends to enrolled students, admitted students, or both.</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Mentorship Programs: Consider implementing mentorship programs to support students during their initial year at transferring institutions, providing information on resources, financial aid, and enrollment.</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Clarify Scope: Institutions need to clarify their scope of responsibility, including whether it extends to students who are admitted or enrolled in four-year institutions.</a:t>
            </a:r>
          </a:p>
          <a:p>
            <a:pPr marL="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Better Data Tracking: Improving data tracking systems to accurately monitor student transfers and outcomes. Enhancing collaboration among institutions, particularly during the transition period, may also be beneficial to support students more effectively.</a:t>
            </a: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41</a:t>
            </a:fld>
            <a:endParaRPr lang="en-US"/>
          </a:p>
        </p:txBody>
      </p:sp>
    </p:spTree>
    <p:extLst>
      <p:ext uri="{BB962C8B-B14F-4D97-AF65-F5344CB8AC3E}">
        <p14:creationId xmlns:p14="http://schemas.microsoft.com/office/powerpoint/2010/main" val="3424609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731520" y="0"/>
            <a:ext cx="11460480" cy="787782"/>
          </a:xfrm>
        </p:spPr>
        <p:txBody>
          <a:bodyPr>
            <a:normAutofit fontScale="90000"/>
          </a:bodyPr>
          <a:lstStyle/>
          <a:p>
            <a:r>
              <a:rPr lang="en-US"/>
              <a:t>Data Sharing Discussion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89043" y="787782"/>
            <a:ext cx="10213771" cy="5854756"/>
          </a:xfrm>
        </p:spPr>
        <p:txBody>
          <a:bodyPr>
            <a:normAutofit/>
          </a:bodyPr>
          <a:lstStyle/>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Possible actionable steps based on the discussion: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1: Enhanced Application Support: Improve and expand application support services for students by providing clearer guidance on the transfer application process, including eligibility criteria, required courses, and deadlines.</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2: Major Alignment Enhancement: Ensure that academic programs align closely with the requirements of transfer institutions, especially for high-unit majors like engineering, to facilitate a smoother transition.</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3: Improved Tracking Mechanisms: Enhance the tracking system for transferred students to account for those who apply to multiple institutions, allowing for more accurate data analysis.</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4: Address PE Requirement Barrier: Examine the impact of PE (Physical Education) requirements on degree completion and consider potential alternatives or adjustments to reduce this barrier for students.</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5: Mentorship and Support Programs: Implement mentorship and support programs for students during the transition from community college to four-year institutions, ensuring they are well-informed about available resources, financial aid, and enrollment processes.</a:t>
            </a: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6: Define Scope of Responsibility: Clarify the scope of responsibility regarding the level of support provided by community colleges, whether it extends to admitted students, enrolled students, or both.</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Action 7: Data Tracking System Improvements: Invest in and develop more effective data tracking systems to accurately monitor student transfers and outcomes, helping institutions make data-driven decisions.</a:t>
            </a:r>
          </a:p>
          <a:p>
            <a:r>
              <a:rPr lang="en-US" sz="1100">
                <a:effectLst/>
                <a:latin typeface="Calibri" panose="020F0502020204030204" pitchFamily="34" charset="0"/>
                <a:ea typeface="Calibri" panose="020F0502020204030204" pitchFamily="34" charset="0"/>
                <a:cs typeface="Times New Roman" panose="02020603050405020304" pitchFamily="18" charset="0"/>
              </a:rPr>
              <a:t>Action 8: Collaboration Enhancement: Foster closer collaboration among community colleges, four-year institutions, and other relevant stakeholders, particularly during the transition period, to provide holistic support to students.</a:t>
            </a:r>
            <a:endParaRPr lang="en-US" sz="1100"/>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42</a:t>
            </a:fld>
            <a:endParaRPr lang="en-US"/>
          </a:p>
        </p:txBody>
      </p:sp>
    </p:spTree>
    <p:extLst>
      <p:ext uri="{BB962C8B-B14F-4D97-AF65-F5344CB8AC3E}">
        <p14:creationId xmlns:p14="http://schemas.microsoft.com/office/powerpoint/2010/main" val="1050260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5B5543-1B51-495D-BA52-EC6F6B733B23}"/>
              </a:ext>
            </a:extLst>
          </p:cNvPr>
          <p:cNvSpPr>
            <a:spLocks noGrp="1"/>
          </p:cNvSpPr>
          <p:nvPr>
            <p:ph type="title"/>
          </p:nvPr>
        </p:nvSpPr>
        <p:spPr/>
        <p:txBody>
          <a:bodyPr/>
          <a:lstStyle/>
          <a:p>
            <a:pPr marL="742950" indent="-742950">
              <a:buAutoNum type="arabicPeriod"/>
            </a:pPr>
            <a:r>
              <a:rPr lang="en-US"/>
              <a:t>Interest Area Retention Support (Guided Pathways)</a:t>
            </a:r>
          </a:p>
        </p:txBody>
      </p:sp>
      <p:sp>
        <p:nvSpPr>
          <p:cNvPr id="5" name="Content Placeholder 4">
            <a:extLst>
              <a:ext uri="{FF2B5EF4-FFF2-40B4-BE49-F238E27FC236}">
                <a16:creationId xmlns:a16="http://schemas.microsoft.com/office/drawing/2014/main" id="{87F310B8-3614-4C85-84EF-7ACE180EA734}"/>
              </a:ext>
            </a:extLst>
          </p:cNvPr>
          <p:cNvSpPr>
            <a:spLocks noGrp="1"/>
          </p:cNvSpPr>
          <p:nvPr>
            <p:ph idx="1"/>
          </p:nvPr>
        </p:nvSpPr>
        <p:spPr/>
        <p:txBody>
          <a:bodyPr vert="horz" lIns="91440" tIns="45720" rIns="91440" bIns="45720" rtlCol="0" anchor="t">
            <a:normAutofit/>
          </a:bodyPr>
          <a:lstStyle/>
          <a:p>
            <a:pPr>
              <a:lnSpc>
                <a:spcPct val="90000"/>
              </a:lnSpc>
            </a:pPr>
            <a:r>
              <a:rPr lang="en-US">
                <a:solidFill>
                  <a:srgbClr val="595959"/>
                </a:solidFill>
                <a:latin typeface="Century Gothic"/>
                <a:ea typeface="Calibri"/>
                <a:cs typeface="Calibri"/>
              </a:rPr>
              <a:t>Retention support team acts as a conduit for information, leveraging the relationship with the student. </a:t>
            </a:r>
          </a:p>
          <a:p>
            <a:pPr lvl="1">
              <a:lnSpc>
                <a:spcPct val="90000"/>
              </a:lnSpc>
            </a:pPr>
            <a:r>
              <a:rPr lang="en-US">
                <a:solidFill>
                  <a:srgbClr val="595959"/>
                </a:solidFill>
                <a:latin typeface="Century Gothic"/>
                <a:ea typeface="Calibri"/>
                <a:cs typeface="Calibri"/>
              </a:rPr>
              <a:t>Outreach to students to connect them with resources that supports their success like tutoring, or technology loans</a:t>
            </a:r>
          </a:p>
          <a:p>
            <a:pPr lvl="1">
              <a:lnSpc>
                <a:spcPct val="90000"/>
              </a:lnSpc>
            </a:pPr>
            <a:r>
              <a:rPr lang="en-US">
                <a:solidFill>
                  <a:srgbClr val="595959"/>
                </a:solidFill>
                <a:latin typeface="Century Gothic"/>
                <a:ea typeface="Calibri"/>
                <a:cs typeface="Calibri"/>
              </a:rPr>
              <a:t>Encourage participation in enrichment activities like Honors Transfer, PTK, ASCC</a:t>
            </a:r>
          </a:p>
          <a:p>
            <a:pPr lvl="1">
              <a:lnSpc>
                <a:spcPct val="90000"/>
              </a:lnSpc>
            </a:pPr>
            <a:r>
              <a:rPr lang="en-US">
                <a:solidFill>
                  <a:srgbClr val="595959"/>
                </a:solidFill>
                <a:latin typeface="Century Gothic"/>
                <a:ea typeface="Calibri"/>
                <a:cs typeface="Calibri"/>
              </a:rPr>
              <a:t>Utilize enrollment data to encourage students at unit milestones to connect with Counseling and Colts-U and get on the path to transfer.</a:t>
            </a:r>
          </a:p>
          <a:p>
            <a:pPr>
              <a:lnSpc>
                <a:spcPct val="90000"/>
              </a:lnSpc>
            </a:pPr>
            <a:endParaRPr lang="en-US">
              <a:solidFill>
                <a:srgbClr val="595959"/>
              </a:solidFill>
              <a:latin typeface="Century Gothic"/>
              <a:ea typeface="Calibri"/>
              <a:cs typeface="Calibri"/>
            </a:endParaRPr>
          </a:p>
          <a:p>
            <a:pPr>
              <a:lnSpc>
                <a:spcPct val="90000"/>
              </a:lnSpc>
            </a:pPr>
            <a:r>
              <a:rPr lang="en-US">
                <a:solidFill>
                  <a:srgbClr val="595959"/>
                </a:solidFill>
                <a:latin typeface="Century Gothic"/>
                <a:ea typeface="Calibri"/>
                <a:cs typeface="Calibri"/>
              </a:rPr>
              <a:t>The need is for greater integration of the Retention Team earlier in the onboarding process of students so that we can build those relationships with students in our areas.</a:t>
            </a:r>
            <a:endParaRPr lang="en-US"/>
          </a:p>
        </p:txBody>
      </p:sp>
      <p:sp>
        <p:nvSpPr>
          <p:cNvPr id="2" name="Slide Number Placeholder 1">
            <a:extLst>
              <a:ext uri="{FF2B5EF4-FFF2-40B4-BE49-F238E27FC236}">
                <a16:creationId xmlns:a16="http://schemas.microsoft.com/office/drawing/2014/main" id="{A9B60CCE-29B6-D858-A23E-2F4D2297FC1F}"/>
              </a:ext>
            </a:extLst>
          </p:cNvPr>
          <p:cNvSpPr>
            <a:spLocks noGrp="1"/>
          </p:cNvSpPr>
          <p:nvPr>
            <p:ph type="sldNum" sz="quarter" idx="12"/>
          </p:nvPr>
        </p:nvSpPr>
        <p:spPr/>
        <p:txBody>
          <a:bodyPr/>
          <a:lstStyle/>
          <a:p>
            <a:fld id="{6D22F896-40B5-4ADD-8801-0D06FADFA095}" type="slidenum">
              <a:rPr lang="en-US" smtClean="0"/>
              <a:t>43</a:t>
            </a:fld>
            <a:endParaRPr lang="en-US"/>
          </a:p>
        </p:txBody>
      </p:sp>
    </p:spTree>
    <p:extLst>
      <p:ext uri="{BB962C8B-B14F-4D97-AF65-F5344CB8AC3E}">
        <p14:creationId xmlns:p14="http://schemas.microsoft.com/office/powerpoint/2010/main" val="3194644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527048" y="147337"/>
            <a:ext cx="10405871" cy="1280890"/>
          </a:xfrm>
        </p:spPr>
        <p:txBody>
          <a:bodyPr/>
          <a:lstStyle/>
          <a:p>
            <a:r>
              <a:rPr lang="en-US"/>
              <a:t>Guided Pathway: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682496" y="1428227"/>
            <a:ext cx="10509504" cy="5282436"/>
          </a:xfrm>
        </p:spPr>
        <p:txBody>
          <a:bodyPr>
            <a:normAutofit fontScale="92500"/>
          </a:bodyPr>
          <a:lstStyle/>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How does the program/service support transfer?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program supports transfer by using retention specialists to build relationships with students, guide them through their academic journey, and connect them with resources for success, including transfer support. Additionally, they have an early alert system to identify struggling students and proactively offer assistance.</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outcome is active engagement with students, particularly those at risk of not meeting their transfer goals. It involves efforts to build relationships and communicate with students.</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program learned the importance of establishing relationships with students early in their academic journey to gain their trust and provide effective support. Clear communication is crucial to improve student engagement in early alert systems.</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 enhance transfer services, the program needs to improve communication to ensure students are aware of who their retention specialist is and how to reach out for help. They should also consider ways to make students feel more comfortable seeking assistance, such as creating opportunities for faculty to connect with students outside of class. Additionally, ongoing research and strategies to improve student success in critical courses like English 105 are essential for better transfer services.</a:t>
            </a:r>
          </a:p>
          <a:p>
            <a:pPr marL="0" marR="0" indent="0">
              <a:lnSpc>
                <a:spcPct val="107000"/>
              </a:lnSpc>
              <a:spcBef>
                <a:spcPts val="0"/>
              </a:spcBef>
              <a:spcAft>
                <a:spcPts val="800"/>
              </a:spcAft>
              <a:buNone/>
            </a:pPr>
            <a:r>
              <a:rPr lang="en-US" sz="1100" b="1">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Improved Communication and Awareness: Develop a comprehensive communication plan to ensure students are aware of their assigned retention specialists and how to contact them. Provide clear and positive messaging about early alert systems to encourage students to seek assistance without fear of negative consequences.</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Faculty-Student Engagement: Encourage faculty members to make themselves available to students before and after class for questions and support, as these interactions can foster relationships and better guidance. Implement strategies to address challenges related to stacked classes, where personal interactions may be limited, to ensure that all students have access to faculty support.</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Research and Data-Driven Approaches: Continue research efforts to identify factors contributing to low success rates in critical courses like English 105. Use data and research findings to develop targeted interventions and strategies for improvement in these courses, potentially involving curriculum adjustments or additional support resources.</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Integration and Collaboration: Promote better collaboration between retention specialists, faculty, counselors, and support services to create a more holistic and coordinated approach to student success. Consider the integration of early alert systems with other support programs and services to ensure a seamless and well-coordinated response when students are identified as needing help.</a:t>
            </a:r>
          </a:p>
          <a:p>
            <a:pPr marL="342900" marR="0" lvl="0" indent="-342900">
              <a:lnSpc>
                <a:spcPct val="107000"/>
              </a:lnSpc>
              <a:spcBef>
                <a:spcPts val="0"/>
              </a:spcBef>
              <a:spcAft>
                <a:spcPts val="800"/>
              </a:spcAft>
              <a:buFont typeface="+mj-lt"/>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Student Outreach and Engagement Initiatives: Develop creative initiatives to engage students outside of academics, such as events and activities that are not solely focused on academics, to foster positive relationships. Leverage incentives like gift cards to encourage student participation and attendance, which can be an effective way to connect students with support services.</a:t>
            </a:r>
          </a:p>
          <a:p>
            <a:endParaRPr lang="en-US" sz="1100"/>
          </a:p>
        </p:txBody>
      </p:sp>
      <p:sp>
        <p:nvSpPr>
          <p:cNvPr id="2" name="Slide Number Placeholder 1">
            <a:extLst>
              <a:ext uri="{FF2B5EF4-FFF2-40B4-BE49-F238E27FC236}">
                <a16:creationId xmlns:a16="http://schemas.microsoft.com/office/drawing/2014/main" id="{F1341B4D-649C-CF6A-0067-B710E566ECB1}"/>
              </a:ext>
            </a:extLst>
          </p:cNvPr>
          <p:cNvSpPr>
            <a:spLocks noGrp="1"/>
          </p:cNvSpPr>
          <p:nvPr>
            <p:ph type="sldNum" sz="quarter" idx="12"/>
          </p:nvPr>
        </p:nvSpPr>
        <p:spPr/>
        <p:txBody>
          <a:bodyPr/>
          <a:lstStyle/>
          <a:p>
            <a:fld id="{6D22F896-40B5-4ADD-8801-0D06FADFA095}" type="slidenum">
              <a:rPr lang="en-US" smtClean="0"/>
              <a:t>44</a:t>
            </a:fld>
            <a:endParaRPr lang="en-US"/>
          </a:p>
        </p:txBody>
      </p:sp>
    </p:spTree>
    <p:extLst>
      <p:ext uri="{BB962C8B-B14F-4D97-AF65-F5344CB8AC3E}">
        <p14:creationId xmlns:p14="http://schemas.microsoft.com/office/powerpoint/2010/main" val="2179296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EEF1-5E99-43B4-892A-F1161F1AE2B8}"/>
              </a:ext>
            </a:extLst>
          </p:cNvPr>
          <p:cNvSpPr>
            <a:spLocks noGrp="1"/>
          </p:cNvSpPr>
          <p:nvPr>
            <p:ph type="title"/>
          </p:nvPr>
        </p:nvSpPr>
        <p:spPr/>
        <p:txBody>
          <a:bodyPr>
            <a:normAutofit/>
          </a:bodyPr>
          <a:lstStyle/>
          <a:p>
            <a:r>
              <a:rPr lang="en-US"/>
              <a:t>2. AB1705</a:t>
            </a:r>
            <a:br>
              <a:rPr lang="en-US"/>
            </a:br>
            <a:endParaRPr lang="en-US"/>
          </a:p>
        </p:txBody>
      </p:sp>
      <p:sp>
        <p:nvSpPr>
          <p:cNvPr id="3" name="Content Placeholder 2">
            <a:extLst>
              <a:ext uri="{FF2B5EF4-FFF2-40B4-BE49-F238E27FC236}">
                <a16:creationId xmlns:a16="http://schemas.microsoft.com/office/drawing/2014/main" id="{0FB5AFCF-18DE-428B-842B-B37932866112}"/>
              </a:ext>
            </a:extLst>
          </p:cNvPr>
          <p:cNvSpPr>
            <a:spLocks noGrp="1"/>
          </p:cNvSpPr>
          <p:nvPr>
            <p:ph idx="1"/>
          </p:nvPr>
        </p:nvSpPr>
        <p:spPr>
          <a:xfrm>
            <a:off x="2150300" y="1540189"/>
            <a:ext cx="8915400" cy="3777622"/>
          </a:xfrm>
        </p:spPr>
        <p:txBody>
          <a:bodyPr vert="horz" lIns="91440" tIns="45720" rIns="91440" bIns="45720" rtlCol="0" anchor="t">
            <a:normAutofit lnSpcReduction="10000"/>
          </a:bodyPr>
          <a:lstStyle/>
          <a:p>
            <a:pPr>
              <a:buFont typeface="+mj-lt"/>
              <a:buAutoNum type="arabicPeriod"/>
            </a:pPr>
            <a:r>
              <a:rPr lang="en-US"/>
              <a:t>Students need to succeed in math and English to transfer. </a:t>
            </a:r>
          </a:p>
          <a:p>
            <a:pPr>
              <a:buAutoNum type="arabicPeriod"/>
            </a:pPr>
            <a:r>
              <a:rPr lang="en-US"/>
              <a:t>Post AB 705/1705, all students are placed into transfer-level English and math courses, but success rates for certain demographics are low (44% overall in English 105).</a:t>
            </a:r>
          </a:p>
          <a:p>
            <a:pPr>
              <a:buAutoNum type="arabicPeriod"/>
            </a:pPr>
            <a:r>
              <a:rPr lang="en-US"/>
              <a:t>Faculty leads are formulating plans to improve student outcomes. </a:t>
            </a:r>
            <a:endParaRPr lang="en-US">
              <a:solidFill>
                <a:srgbClr val="404040"/>
              </a:solidFill>
            </a:endParaRPr>
          </a:p>
          <a:p>
            <a:pPr>
              <a:buAutoNum type="arabicPeriod"/>
            </a:pPr>
            <a:r>
              <a:rPr lang="en-US">
                <a:solidFill>
                  <a:srgbClr val="404040"/>
                </a:solidFill>
                <a:ea typeface="+mn-lt"/>
                <a:cs typeface="+mn-lt"/>
              </a:rPr>
              <a:t>In spring 2024, the Faculty Learning Program (FLP) and AB 1705 support grant will be leveraged to enable faculty to research, design, implement, and assess innovative instructional and student support practices.</a:t>
            </a:r>
            <a:endParaRPr lang="en-US">
              <a:solidFill>
                <a:srgbClr val="404040"/>
              </a:solidFill>
            </a:endParaRPr>
          </a:p>
          <a:p>
            <a:pPr>
              <a:buAutoNum type="arabicPeriod"/>
            </a:pPr>
            <a:r>
              <a:rPr lang="en-US">
                <a:solidFill>
                  <a:srgbClr val="404040"/>
                </a:solidFill>
              </a:rPr>
              <a:t>Our plans are collaborative, interdisciplinary, intra-district, and iterative. </a:t>
            </a:r>
            <a:endParaRPr lang="en-US"/>
          </a:p>
          <a:p>
            <a:pPr>
              <a:buAutoNum type="arabicPeriod"/>
            </a:pPr>
            <a:r>
              <a:rPr lang="en-US">
                <a:solidFill>
                  <a:srgbClr val="404040"/>
                </a:solidFill>
                <a:ea typeface="+mn-lt"/>
                <a:cs typeface="+mn-lt"/>
              </a:rPr>
              <a:t>They include collaborating with counselors, retention specialists, and instructional assistants to achieve our mutual goal of improving student success. </a:t>
            </a:r>
            <a:endParaRPr lang="en-US">
              <a:solidFill>
                <a:srgbClr val="404040"/>
              </a:solidFill>
            </a:endParaRPr>
          </a:p>
          <a:p>
            <a:endParaRPr lang="en-US"/>
          </a:p>
        </p:txBody>
      </p:sp>
      <p:sp>
        <p:nvSpPr>
          <p:cNvPr id="4" name="Slide Number Placeholder 3">
            <a:extLst>
              <a:ext uri="{FF2B5EF4-FFF2-40B4-BE49-F238E27FC236}">
                <a16:creationId xmlns:a16="http://schemas.microsoft.com/office/drawing/2014/main" id="{C395885A-1376-FD49-C202-4B49DED09F8A}"/>
              </a:ext>
            </a:extLst>
          </p:cNvPr>
          <p:cNvSpPr>
            <a:spLocks noGrp="1"/>
          </p:cNvSpPr>
          <p:nvPr>
            <p:ph type="sldNum" sz="quarter" idx="12"/>
          </p:nvPr>
        </p:nvSpPr>
        <p:spPr/>
        <p:txBody>
          <a:bodyPr/>
          <a:lstStyle/>
          <a:p>
            <a:fld id="{6D22F896-40B5-4ADD-8801-0D06FADFA095}" type="slidenum">
              <a:rPr lang="en-US" smtClean="0"/>
              <a:t>45</a:t>
            </a:fld>
            <a:endParaRPr lang="en-US"/>
          </a:p>
        </p:txBody>
      </p:sp>
    </p:spTree>
    <p:extLst>
      <p:ext uri="{BB962C8B-B14F-4D97-AF65-F5344CB8AC3E}">
        <p14:creationId xmlns:p14="http://schemas.microsoft.com/office/powerpoint/2010/main" val="1686692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499617" y="147337"/>
            <a:ext cx="9995852" cy="1005570"/>
          </a:xfrm>
        </p:spPr>
        <p:txBody>
          <a:bodyPr/>
          <a:lstStyle/>
          <a:p>
            <a:r>
              <a:rPr lang="en-US"/>
              <a:t>AB1705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2433764" y="1429512"/>
            <a:ext cx="8915400" cy="3777622"/>
          </a:xfrm>
        </p:spPr>
        <p:txBody>
          <a:bodyPr vert="horz" lIns="91440" tIns="45720" rIns="91440" bIns="45720" rtlCol="0" anchor="t">
            <a:normAutofit/>
          </a:bodyPr>
          <a:lstStyle/>
          <a:p>
            <a:r>
              <a:rPr lang="en-US"/>
              <a:t>Scheduling observations:</a:t>
            </a:r>
          </a:p>
          <a:p>
            <a:pPr lvl="1"/>
            <a:r>
              <a:rPr lang="en-US"/>
              <a:t>There is only one section of ENGL 105 offered in the evening?</a:t>
            </a:r>
          </a:p>
          <a:p>
            <a:pPr lvl="1"/>
            <a:r>
              <a:rPr lang="en-US"/>
              <a:t>ENGL 105 is offered online at CSM and SKY?  </a:t>
            </a:r>
          </a:p>
          <a:p>
            <a:pPr lvl="1"/>
            <a:r>
              <a:rPr lang="en-US"/>
              <a:t>Students who are able to find a section that works with their schedule will take ENGL 100 or the online option at CSM or SKY.</a:t>
            </a:r>
          </a:p>
          <a:p>
            <a:pPr lvl="1"/>
            <a:r>
              <a:rPr lang="en-US"/>
              <a:t>How about creating a LC ENGL 105 with CRER 401?</a:t>
            </a:r>
          </a:p>
          <a:p>
            <a:pPr lvl="1"/>
            <a:r>
              <a:rPr lang="en-US"/>
              <a:t>Why do we no longer offer MATH 841 (for MATH 241)?</a:t>
            </a:r>
          </a:p>
        </p:txBody>
      </p:sp>
      <p:sp>
        <p:nvSpPr>
          <p:cNvPr id="2" name="Slide Number Placeholder 1">
            <a:extLst>
              <a:ext uri="{FF2B5EF4-FFF2-40B4-BE49-F238E27FC236}">
                <a16:creationId xmlns:a16="http://schemas.microsoft.com/office/drawing/2014/main" id="{5333BBE5-CDD7-1568-1F7C-7F9DF4134545}"/>
              </a:ext>
            </a:extLst>
          </p:cNvPr>
          <p:cNvSpPr>
            <a:spLocks noGrp="1"/>
          </p:cNvSpPr>
          <p:nvPr>
            <p:ph type="sldNum" sz="quarter" idx="12"/>
          </p:nvPr>
        </p:nvSpPr>
        <p:spPr/>
        <p:txBody>
          <a:bodyPr/>
          <a:lstStyle/>
          <a:p>
            <a:fld id="{6D22F896-40B5-4ADD-8801-0D06FADFA095}" type="slidenum">
              <a:rPr lang="en-US" smtClean="0"/>
              <a:t>46</a:t>
            </a:fld>
            <a:endParaRPr lang="en-US"/>
          </a:p>
        </p:txBody>
      </p:sp>
    </p:spTree>
    <p:extLst>
      <p:ext uri="{BB962C8B-B14F-4D97-AF65-F5344CB8AC3E}">
        <p14:creationId xmlns:p14="http://schemas.microsoft.com/office/powerpoint/2010/main" val="1527675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738090" y="230918"/>
            <a:ext cx="10306748" cy="1280890"/>
          </a:xfrm>
        </p:spPr>
        <p:txBody>
          <a:bodyPr/>
          <a:lstStyle/>
          <a:p>
            <a:r>
              <a:rPr lang="en-US"/>
              <a:t>AB 1705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38090" y="877823"/>
            <a:ext cx="10453910" cy="5859307"/>
          </a:xfrm>
        </p:spPr>
        <p:txBody>
          <a:bodyPr vert="horz" lIns="91440" tIns="45720" rIns="91440" bIns="45720" rtlCol="0" anchor="t">
            <a:normAutofit/>
          </a:bodyPr>
          <a:lstStyle/>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How does the program/service support transfer?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Objective: The primary objective is to improve the success rate of students in math and English courses and facilitate their transfer post-Ab. 1705.</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Challenges: The presentation highlighted a low success rate of only 44% in English 105 courses, indicating a need for improvement.</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Initiatives: To address this issue, the program has secured funding from the Ab. 1705 support grant and the faculty learning program. They are actively working on strategies to improve success rates.</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Collaboration: The program is collaborating with counselors, support services, and faculty to devise strategies to enhance the transfer experience for students.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presentation did not explicitly mention specific outcomes or results. However, it is implied that the initiative is in its early stages of implementation, focusing on developing and implementing strategies to address the low success rates.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We Learned: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Emphasis on the need for change and improvement in student success rates.</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Recognition of the importance of collaboration between faculty, counselors, and support services.</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Acknowledgment that student-faculty relationships play a crucial role in student success.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Enhancements Needed for Transfer Services: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Acknowledgment that faculty availability after class is effective.</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Suggested giving faculty time to interact with students before and after classes.</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Addressing challenges when classes are stacked, hindering student-faculty interactions.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Improved Collaboration: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Mentioned collaboration with counselors and support services, but the specific strategies need further enhancement.</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Identifying areas where collaboration can be strengthened to better support students.</a:t>
            </a:r>
          </a:p>
          <a:p>
            <a:pPr marL="0" indent="0">
              <a:buNone/>
            </a:pPr>
            <a:r>
              <a:rPr lang="en-US" sz="1200">
                <a:effectLst/>
                <a:latin typeface="Calibri" panose="020F0502020204030204" pitchFamily="34" charset="0"/>
                <a:ea typeface="Calibri" panose="020F0502020204030204" pitchFamily="34" charset="0"/>
                <a:cs typeface="Times New Roman" panose="02020603050405020304" pitchFamily="18" charset="0"/>
              </a:rPr>
              <a:t>In summary, the program is focused on addressing the low success rates of students in math and English courses and improving transfer outcomes. They have received funding and are actively collaborating with various stakeholders to develop effective strategies. However, the presentation did not provide specific data on the outcome of these efforts or details on any additional enhancements needed for transfer services.</a:t>
            </a:r>
            <a:endParaRPr lang="en-US" sz="1200"/>
          </a:p>
        </p:txBody>
      </p:sp>
      <p:sp>
        <p:nvSpPr>
          <p:cNvPr id="2" name="Slide Number Placeholder 1">
            <a:extLst>
              <a:ext uri="{FF2B5EF4-FFF2-40B4-BE49-F238E27FC236}">
                <a16:creationId xmlns:a16="http://schemas.microsoft.com/office/drawing/2014/main" id="{5333BBE5-CDD7-1568-1F7C-7F9DF4134545}"/>
              </a:ext>
            </a:extLst>
          </p:cNvPr>
          <p:cNvSpPr>
            <a:spLocks noGrp="1"/>
          </p:cNvSpPr>
          <p:nvPr>
            <p:ph type="sldNum" sz="quarter" idx="12"/>
          </p:nvPr>
        </p:nvSpPr>
        <p:spPr/>
        <p:txBody>
          <a:bodyPr/>
          <a:lstStyle/>
          <a:p>
            <a:fld id="{6D22F896-40B5-4ADD-8801-0D06FADFA095}" type="slidenum">
              <a:rPr lang="en-US" smtClean="0"/>
              <a:t>47</a:t>
            </a:fld>
            <a:endParaRPr lang="en-US"/>
          </a:p>
        </p:txBody>
      </p:sp>
    </p:spTree>
    <p:extLst>
      <p:ext uri="{BB962C8B-B14F-4D97-AF65-F5344CB8AC3E}">
        <p14:creationId xmlns:p14="http://schemas.microsoft.com/office/powerpoint/2010/main" val="3965640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3. Middle College</a:t>
            </a:r>
          </a:p>
        </p:txBody>
      </p:sp>
      <p:pic>
        <p:nvPicPr>
          <p:cNvPr id="5" name="Content Placeholder 4">
            <a:extLst>
              <a:ext uri="{FF2B5EF4-FFF2-40B4-BE49-F238E27FC236}">
                <a16:creationId xmlns:a16="http://schemas.microsoft.com/office/drawing/2014/main" id="{002C27EF-8345-2B08-58BB-3732F5376D82}"/>
              </a:ext>
            </a:extLst>
          </p:cNvPr>
          <p:cNvPicPr>
            <a:picLocks noGrp="1" noChangeAspect="1"/>
          </p:cNvPicPr>
          <p:nvPr>
            <p:ph idx="1"/>
          </p:nvPr>
        </p:nvPicPr>
        <p:blipFill>
          <a:blip r:embed="rId2"/>
          <a:stretch>
            <a:fillRect/>
          </a:stretch>
        </p:blipFill>
        <p:spPr>
          <a:xfrm>
            <a:off x="2595188" y="1506794"/>
            <a:ext cx="7809610" cy="4404428"/>
          </a:xfrm>
        </p:spPr>
      </p:pic>
      <p:sp>
        <p:nvSpPr>
          <p:cNvPr id="4" name="Slide Number Placeholder 3">
            <a:extLst>
              <a:ext uri="{FF2B5EF4-FFF2-40B4-BE49-F238E27FC236}">
                <a16:creationId xmlns:a16="http://schemas.microsoft.com/office/drawing/2014/main" id="{C10A9007-EB8F-5502-1DF5-83226205B5FE}"/>
              </a:ext>
            </a:extLst>
          </p:cNvPr>
          <p:cNvSpPr>
            <a:spLocks noGrp="1"/>
          </p:cNvSpPr>
          <p:nvPr>
            <p:ph type="sldNum" sz="quarter" idx="12"/>
          </p:nvPr>
        </p:nvSpPr>
        <p:spPr/>
        <p:txBody>
          <a:bodyPr/>
          <a:lstStyle/>
          <a:p>
            <a:fld id="{6D22F896-40B5-4ADD-8801-0D06FADFA095}" type="slidenum">
              <a:rPr lang="en-US" smtClean="0"/>
              <a:t>48</a:t>
            </a:fld>
            <a:endParaRPr lang="en-US"/>
          </a:p>
        </p:txBody>
      </p:sp>
    </p:spTree>
    <p:extLst>
      <p:ext uri="{BB962C8B-B14F-4D97-AF65-F5344CB8AC3E}">
        <p14:creationId xmlns:p14="http://schemas.microsoft.com/office/powerpoint/2010/main" val="2893469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921695" y="0"/>
            <a:ext cx="11369039" cy="674338"/>
          </a:xfrm>
        </p:spPr>
        <p:txBody>
          <a:bodyPr/>
          <a:lstStyle/>
          <a:p>
            <a:r>
              <a:rPr lang="en-US"/>
              <a:t>Middle College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92224" y="787782"/>
            <a:ext cx="10399776" cy="6070218"/>
          </a:xfrm>
        </p:spPr>
        <p:txBody>
          <a:bodyPr vert="horz" lIns="91440" tIns="45720" rIns="91440" bIns="45720" rtlCol="0" anchor="t">
            <a:normAutofit fontScale="92500" lnSpcReduction="10000"/>
          </a:bodyPr>
          <a:lstStyle/>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How does it support transfer?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The Middle College program, a collaboration with the Sequoia Union High School District, targets eleventh and twelfth graders. It allows students to earn college credits while completing their high school diploma, enabling them to graduate with 40 to 50 college credits. The goal is to expand the program, thereby increasing the number of students introduced to early college experiences. The program focuses on fostering a positive perception of transfer as an advantageous pathway for students.</a:t>
            </a:r>
          </a:p>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The Middle College program successfully provides high school students with the opportunity to accumulate college credits before entering higher education. In the previous year, the program had 83 students, and it aims to add 10 more students in the coming semester.</a:t>
            </a:r>
          </a:p>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a:effectLst/>
                <a:latin typeface="Calibri" panose="020F0502020204030204" pitchFamily="34" charset="0"/>
                <a:ea typeface="Calibri" panose="020F0502020204030204" pitchFamily="34" charset="0"/>
                <a:cs typeface="Times New Roman" panose="02020603050405020304" pitchFamily="18" charset="0"/>
              </a:rPr>
              <a:t>One key insight is the need to change the perception of transfer. Many students view transfer as a negative outcome, which the program aims to transform into a positive opportunity. This requires educating students about the benefits of transfer and creating awareness about available transfer pathways.</a:t>
            </a:r>
          </a:p>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1050">
                <a:effectLst/>
                <a:latin typeface="Calibri"/>
                <a:ea typeface="Calibri" panose="020F0502020204030204" pitchFamily="34" charset="0"/>
                <a:cs typeface="Times New Roman"/>
              </a:rPr>
              <a:t>To enhance their transfer services, the Middle College program should work on better integrating with</a:t>
            </a:r>
            <a:r>
              <a:rPr lang="en-US" sz="1050">
                <a:latin typeface="Calibri"/>
                <a:ea typeface="Calibri" panose="020F0502020204030204" pitchFamily="34" charset="0"/>
                <a:cs typeface="Times New Roman"/>
              </a:rPr>
              <a:t> Cañada</a:t>
            </a:r>
            <a:r>
              <a:rPr lang="en-US" sz="1050">
                <a:effectLst/>
                <a:latin typeface="Calibri"/>
                <a:ea typeface="Calibri" panose="020F0502020204030204" pitchFamily="34" charset="0"/>
                <a:cs typeface="Times New Roman"/>
              </a:rPr>
              <a:t> College and improving communication about the program's benefits. The program should also expand its dual enrollment and history courses, expose students to more college opportunities, and ensure that high school students understand the requirements and advantages of early college participation. Additionally, the program should proactively engage with students in underrepresented areas, such as East Palo Alto and Belhaven, and actively target adult schools to provide more specific programs for adults interested in higher education. As the program expands, it should consider acquiring more suitable space on the Kenyatta College campus to improve integration and accessibility for participating students.</a:t>
            </a:r>
          </a:p>
          <a:p>
            <a:pPr marL="0" marR="0" indent="0">
              <a:lnSpc>
                <a:spcPct val="107000"/>
              </a:lnSpc>
              <a:spcBef>
                <a:spcPts val="0"/>
              </a:spcBef>
              <a:spcAft>
                <a:spcPts val="800"/>
              </a:spcAft>
              <a:buNone/>
            </a:pPr>
            <a:r>
              <a:rPr lang="en-US" sz="1050" b="1">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Promote the Benefits of Transfer: Develop an outreach strategy to educate high school students about the advantages of transfer, emphasizing that transfer is a valuable option even if they don't gain direct admission to a four-year institution. This includes conducting workshops, informational sessions, and partnering with high schools to facilitate these conversations.</a:t>
            </a:r>
          </a:p>
          <a:p>
            <a:pPr marL="342900" marR="0" lvl="0" indent="-342900">
              <a:lnSpc>
                <a:spcPct val="107000"/>
              </a:lnSpc>
              <a:spcBef>
                <a:spcPts val="0"/>
              </a:spcBef>
              <a:spcAft>
                <a:spcPts val="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Expand and Improve Communication: Enhance communication efforts between the Middle College program and high school students, their families, and local communities. This includes creating pathways and course plans early on, clearly articulating the value of college courses, and clarifying how students can benefit from college-level coursework. Improved communication can change the perception of college readiness among high school students.</a:t>
            </a:r>
          </a:p>
          <a:p>
            <a:pPr marL="342900" marR="0" lvl="0" indent="-342900">
              <a:lnSpc>
                <a:spcPct val="107000"/>
              </a:lnSpc>
              <a:spcBef>
                <a:spcPts val="0"/>
              </a:spcBef>
              <a:spcAft>
                <a:spcPts val="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Diversify Course Offerings: Expand dual enrollment and early college opportunities, introducing a variety of courses, including history courses, that appeal to high school students. The goal is to provide a wider range of options, making it more attractive for students to participate in early college programs, ultimately increasing the likelihood of transferring to a higher education institution.</a:t>
            </a:r>
          </a:p>
          <a:p>
            <a:pPr marL="342900" marR="0" lvl="0" indent="-342900">
              <a:lnSpc>
                <a:spcPct val="107000"/>
              </a:lnSpc>
              <a:spcBef>
                <a:spcPts val="0"/>
              </a:spcBef>
              <a:spcAft>
                <a:spcPts val="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Proactive Engagement in Underserved Areas: Initiate targeted outreach in underrepresented areas, such as East Palo Alto and Belhaven, to ensure that students in these regions are aware of and have access to the Middle College program. This may involve collaborating with local schools, community organizations, and creating specific programs tailored to the needs of students in these areas.</a:t>
            </a:r>
          </a:p>
          <a:p>
            <a:pPr marL="342900" marR="0" lvl="0" indent="-342900">
              <a:lnSpc>
                <a:spcPct val="107000"/>
              </a:lnSpc>
              <a:spcBef>
                <a:spcPts val="0"/>
              </a:spcBef>
              <a:spcAft>
                <a:spcPts val="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Optimize Space for Expansion: As the Middle College program plans to double its enrollment, the program should consider acquiring more suitable space on the Kenyatta College campus. This space should be strategically located to improve integration and accessibility for participating students, ensuring they feel part of the college community.</a:t>
            </a:r>
          </a:p>
          <a:p>
            <a:pPr marL="342900" marR="0" lvl="0" indent="-342900">
              <a:lnSpc>
                <a:spcPct val="107000"/>
              </a:lnSpc>
              <a:spcBef>
                <a:spcPts val="0"/>
              </a:spcBef>
              <a:spcAft>
                <a:spcPts val="800"/>
              </a:spcAft>
              <a:buFont typeface="+mj-lt"/>
              <a:buAutoNum type="arabicPeriod"/>
            </a:pPr>
            <a:r>
              <a:rPr lang="en-US" sz="1050">
                <a:effectLst/>
                <a:latin typeface="Calibri" panose="020F0502020204030204" pitchFamily="34" charset="0"/>
                <a:ea typeface="Calibri" panose="020F0502020204030204" pitchFamily="34" charset="0"/>
                <a:cs typeface="Times New Roman" panose="02020603050405020304" pitchFamily="18" charset="0"/>
              </a:rPr>
              <a:t>Leverage Transfer Guarantees: Ensure that students are aware of transfer guarantee programs offered by universities. Facilitate communication with high schools to inform students about these programs, where they can secure admission to a four-year institution from the beginning of their college journey, provided they meet specific criteria.</a:t>
            </a:r>
          </a:p>
          <a:p>
            <a:endParaRPr lang="en-US" sz="1050"/>
          </a:p>
        </p:txBody>
      </p:sp>
      <p:sp>
        <p:nvSpPr>
          <p:cNvPr id="2" name="Slide Number Placeholder 1">
            <a:extLst>
              <a:ext uri="{FF2B5EF4-FFF2-40B4-BE49-F238E27FC236}">
                <a16:creationId xmlns:a16="http://schemas.microsoft.com/office/drawing/2014/main" id="{0F209E92-472D-3C1E-711B-B283CAE562D0}"/>
              </a:ext>
            </a:extLst>
          </p:cNvPr>
          <p:cNvSpPr>
            <a:spLocks noGrp="1"/>
          </p:cNvSpPr>
          <p:nvPr>
            <p:ph type="sldNum" sz="quarter" idx="12"/>
          </p:nvPr>
        </p:nvSpPr>
        <p:spPr/>
        <p:txBody>
          <a:bodyPr/>
          <a:lstStyle/>
          <a:p>
            <a:fld id="{6D22F896-40B5-4ADD-8801-0D06FADFA095}" type="slidenum">
              <a:rPr lang="en-US" smtClean="0"/>
              <a:t>49</a:t>
            </a:fld>
            <a:endParaRPr lang="en-US"/>
          </a:p>
        </p:txBody>
      </p:sp>
    </p:spTree>
    <p:extLst>
      <p:ext uri="{BB962C8B-B14F-4D97-AF65-F5344CB8AC3E}">
        <p14:creationId xmlns:p14="http://schemas.microsoft.com/office/powerpoint/2010/main" val="169828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FDAB-6CEB-40DF-B3B9-A2C95029CD1B}"/>
              </a:ext>
            </a:extLst>
          </p:cNvPr>
          <p:cNvSpPr>
            <a:spLocks noGrp="1"/>
          </p:cNvSpPr>
          <p:nvPr>
            <p:ph type="title"/>
          </p:nvPr>
        </p:nvSpPr>
        <p:spPr>
          <a:xfrm>
            <a:off x="2434753" y="229845"/>
            <a:ext cx="3515496" cy="615907"/>
          </a:xfrm>
        </p:spPr>
        <p:txBody>
          <a:bodyPr>
            <a:normAutofit/>
          </a:bodyPr>
          <a:lstStyle/>
          <a:p>
            <a:r>
              <a:rPr lang="en-US" sz="3200" b="1"/>
              <a:t>Process</a:t>
            </a:r>
          </a:p>
        </p:txBody>
      </p:sp>
      <p:sp>
        <p:nvSpPr>
          <p:cNvPr id="3" name="Content Placeholder 2">
            <a:extLst>
              <a:ext uri="{FF2B5EF4-FFF2-40B4-BE49-F238E27FC236}">
                <a16:creationId xmlns:a16="http://schemas.microsoft.com/office/drawing/2014/main" id="{61246184-8BBD-44F4-873A-DA755B1D0E11}"/>
              </a:ext>
            </a:extLst>
          </p:cNvPr>
          <p:cNvSpPr>
            <a:spLocks noGrp="1"/>
          </p:cNvSpPr>
          <p:nvPr>
            <p:ph idx="1"/>
          </p:nvPr>
        </p:nvSpPr>
        <p:spPr>
          <a:xfrm>
            <a:off x="8446449" y="232688"/>
            <a:ext cx="2956803" cy="6403310"/>
          </a:xfrm>
        </p:spPr>
        <p:txBody>
          <a:bodyPr vert="horz" lIns="91440" tIns="45720" rIns="91440" bIns="45720" rtlCol="0" anchor="ctr">
            <a:noAutofit/>
          </a:bodyPr>
          <a:lstStyle/>
          <a:p>
            <a:pPr marL="0" indent="0">
              <a:spcBef>
                <a:spcPts val="0"/>
              </a:spcBef>
              <a:buNone/>
            </a:pPr>
            <a:r>
              <a:rPr lang="en-US" sz="1700" b="1">
                <a:latin typeface="Calibri"/>
                <a:ea typeface="Calibri"/>
                <a:cs typeface="Calibri"/>
              </a:rPr>
              <a:t>Meeting 1: </a:t>
            </a:r>
            <a:r>
              <a:rPr lang="en-US" sz="1900" b="1">
                <a:latin typeface="Calibri"/>
                <a:ea typeface="Calibri"/>
                <a:cs typeface="Calibri"/>
              </a:rPr>
              <a:t>October</a:t>
            </a:r>
            <a:r>
              <a:rPr lang="en-US" sz="1700" b="1">
                <a:latin typeface="Calibri"/>
                <a:ea typeface="Calibri"/>
                <a:cs typeface="Calibri"/>
              </a:rPr>
              <a:t> 13</a:t>
            </a:r>
            <a:endParaRPr lang="en-US" sz="1700" b="1">
              <a:latin typeface="Calibri" panose="020F0502020204030204" pitchFamily="34" charset="0"/>
              <a:ea typeface="Calibri"/>
              <a:cs typeface="Calibri"/>
            </a:endParaRPr>
          </a:p>
          <a:p>
            <a:pPr>
              <a:spcBef>
                <a:spcPts val="0"/>
              </a:spcBef>
              <a:buAutoNum type="arabicPeriod"/>
            </a:pPr>
            <a:r>
              <a:rPr lang="en-US" sz="1700">
                <a:latin typeface="Calibri"/>
                <a:ea typeface="Calibri"/>
                <a:cs typeface="Calibri"/>
              </a:rPr>
              <a:t>Guided Pathway</a:t>
            </a:r>
          </a:p>
          <a:p>
            <a:pPr>
              <a:spcBef>
                <a:spcPts val="0"/>
              </a:spcBef>
              <a:buAutoNum type="arabicPeriod"/>
            </a:pPr>
            <a:r>
              <a:rPr lang="en-US" sz="1700">
                <a:latin typeface="Calibri"/>
                <a:ea typeface="Calibri"/>
                <a:cs typeface="Calibri"/>
              </a:rPr>
              <a:t>AB1705</a:t>
            </a:r>
          </a:p>
          <a:p>
            <a:pPr>
              <a:spcBef>
                <a:spcPts val="0"/>
              </a:spcBef>
              <a:buAutoNum type="arabicPeriod"/>
            </a:pPr>
            <a:r>
              <a:rPr lang="en-US" sz="1700">
                <a:latin typeface="Calibri"/>
                <a:ea typeface="Calibri"/>
                <a:cs typeface="Calibri"/>
              </a:rPr>
              <a:t>Middle College</a:t>
            </a:r>
          </a:p>
          <a:p>
            <a:pPr>
              <a:spcBef>
                <a:spcPts val="0"/>
              </a:spcBef>
              <a:buAutoNum type="arabicPeriod"/>
            </a:pPr>
            <a:r>
              <a:rPr lang="en-US" sz="1700">
                <a:latin typeface="Calibri"/>
                <a:ea typeface="Calibri"/>
                <a:cs typeface="Calibri"/>
              </a:rPr>
              <a:t>Promise</a:t>
            </a:r>
          </a:p>
          <a:p>
            <a:pPr>
              <a:spcBef>
                <a:spcPts val="0"/>
              </a:spcBef>
              <a:buAutoNum type="arabicPeriod"/>
            </a:pPr>
            <a:r>
              <a:rPr lang="en-US" sz="1700">
                <a:latin typeface="Calibri"/>
                <a:ea typeface="Calibri"/>
                <a:cs typeface="Calibri"/>
              </a:rPr>
              <a:t>Puente</a:t>
            </a:r>
          </a:p>
          <a:p>
            <a:pPr>
              <a:spcBef>
                <a:spcPts val="0"/>
              </a:spcBef>
              <a:buAutoNum type="arabicPeriod"/>
            </a:pPr>
            <a:r>
              <a:rPr lang="en-US" sz="1700">
                <a:latin typeface="Calibri"/>
                <a:ea typeface="Calibri"/>
                <a:cs typeface="Calibri"/>
              </a:rPr>
              <a:t>Living Promise MOU</a:t>
            </a:r>
            <a:endParaRPr lang="en-US" sz="1700">
              <a:latin typeface="Calibri" panose="020F0502020204030204" pitchFamily="34" charset="0"/>
              <a:ea typeface="Calibri"/>
              <a:cs typeface="Calibri"/>
            </a:endParaRPr>
          </a:p>
          <a:p>
            <a:pPr marL="0" indent="0">
              <a:spcBef>
                <a:spcPts val="0"/>
              </a:spcBef>
              <a:buNone/>
            </a:pPr>
            <a:endParaRPr lang="en-US" sz="1700" b="1">
              <a:latin typeface="Calibri"/>
              <a:ea typeface="Calibri"/>
              <a:cs typeface="Calibri"/>
            </a:endParaRPr>
          </a:p>
          <a:p>
            <a:pPr marL="0" indent="0">
              <a:spcBef>
                <a:spcPts val="0"/>
              </a:spcBef>
              <a:buNone/>
            </a:pPr>
            <a:r>
              <a:rPr lang="en-US" sz="1700" b="1">
                <a:latin typeface="Calibri"/>
                <a:ea typeface="Times New Roman" panose="02020603050405020304" pitchFamily="18" charset="0"/>
                <a:cs typeface="Calibri"/>
              </a:rPr>
              <a:t>Meeting 2: November 3</a:t>
            </a:r>
            <a:endParaRPr lang="en-US" sz="1700">
              <a:latin typeface="Times New Roman"/>
              <a:ea typeface="Calibri"/>
              <a:cs typeface="Calibri"/>
            </a:endParaRPr>
          </a:p>
          <a:p>
            <a:pPr>
              <a:spcBef>
                <a:spcPts val="0"/>
              </a:spcBef>
              <a:buAutoNum type="arabicPeriod"/>
            </a:pPr>
            <a:r>
              <a:rPr lang="en-US" sz="1700">
                <a:latin typeface="Calibri"/>
                <a:ea typeface="Times New Roman" panose="02020603050405020304" pitchFamily="18" charset="0"/>
                <a:cs typeface="Calibri"/>
              </a:rPr>
              <a:t>STEM/NSF</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HTP</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PTK</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Umoja</a:t>
            </a:r>
            <a:endParaRPr lang="en-US" sz="1700">
              <a:latin typeface="Calibri"/>
              <a:ea typeface="Calibri" panose="020F0502020204030204" pitchFamily="34" charset="0"/>
              <a:cs typeface="Calibri"/>
            </a:endParaRPr>
          </a:p>
          <a:p>
            <a:pPr>
              <a:spcBef>
                <a:spcPts val="0"/>
              </a:spcBef>
              <a:buAutoNum type="arabicPeriod"/>
            </a:pPr>
            <a:r>
              <a:rPr lang="en-US" sz="1700">
                <a:latin typeface="Calibri"/>
                <a:ea typeface="Times New Roman" panose="02020603050405020304" pitchFamily="18" charset="0"/>
                <a:cs typeface="Calibri"/>
              </a:rPr>
              <a:t>Transfer Plan</a:t>
            </a:r>
            <a:endParaRPr lang="en-US" sz="1700">
              <a:latin typeface="Times New Roman"/>
              <a:ea typeface="Calibri" panose="020F0502020204030204" pitchFamily="34" charset="0"/>
              <a:cs typeface="Calibri"/>
            </a:endParaRPr>
          </a:p>
          <a:p>
            <a:pPr>
              <a:spcBef>
                <a:spcPts val="0"/>
              </a:spcBef>
              <a:buAutoNum type="arabicPeriod"/>
            </a:pPr>
            <a:r>
              <a:rPr lang="en-US" sz="1700">
                <a:latin typeface="Calibri"/>
                <a:ea typeface="Calibri"/>
                <a:cs typeface="Calibri"/>
              </a:rPr>
              <a:t>Transfer Center</a:t>
            </a:r>
          </a:p>
          <a:p>
            <a:pPr>
              <a:spcBef>
                <a:spcPts val="0"/>
              </a:spcBef>
              <a:buAutoNum type="arabicPeriod"/>
            </a:pPr>
            <a:r>
              <a:rPr lang="en-US" sz="1700">
                <a:latin typeface="Calibri"/>
                <a:ea typeface="Calibri"/>
                <a:cs typeface="Calibri"/>
              </a:rPr>
              <a:t>EOPS</a:t>
            </a:r>
            <a:endParaRPr lang="en-US" sz="1700">
              <a:latin typeface="Times New Roman"/>
              <a:ea typeface="Calibri" panose="020F0502020204030204" pitchFamily="34" charset="0"/>
              <a:cs typeface="Calibri"/>
            </a:endParaRPr>
          </a:p>
          <a:p>
            <a:pPr>
              <a:spcBef>
                <a:spcPts val="0"/>
              </a:spcBef>
              <a:buFont typeface="Wingdings 3" charset="2"/>
              <a:buAutoNum type="arabicPeriod"/>
            </a:pPr>
            <a:r>
              <a:rPr lang="en-US" sz="1700">
                <a:latin typeface="Calibri"/>
                <a:ea typeface="Calibri"/>
                <a:cs typeface="Calibri"/>
              </a:rPr>
              <a:t>TRIO</a:t>
            </a:r>
          </a:p>
          <a:p>
            <a:pPr>
              <a:spcBef>
                <a:spcPts val="0"/>
              </a:spcBef>
              <a:buFont typeface="Wingdings 3" charset="2"/>
              <a:buAutoNum type="arabicPeriod"/>
            </a:pPr>
            <a:r>
              <a:rPr lang="en-US" sz="1700">
                <a:latin typeface="Calibri"/>
                <a:ea typeface="Calibri"/>
                <a:cs typeface="Calibri"/>
              </a:rPr>
              <a:t>Athletics</a:t>
            </a:r>
          </a:p>
          <a:p>
            <a:pPr>
              <a:spcBef>
                <a:spcPts val="0"/>
              </a:spcBef>
              <a:buAutoNum type="arabicPeriod"/>
            </a:pPr>
            <a:r>
              <a:rPr lang="en-US" sz="1700">
                <a:latin typeface="Calibri"/>
                <a:ea typeface="Times New Roman" panose="02020603050405020304" pitchFamily="18" charset="0"/>
                <a:cs typeface="Calibri"/>
              </a:rPr>
              <a:t>Curriculum Committee</a:t>
            </a:r>
            <a:endParaRPr lang="en-US" sz="1700">
              <a:latin typeface="Times New Roman"/>
              <a:ea typeface="Calibri" panose="020F0502020204030204" pitchFamily="34" charset="0"/>
              <a:cs typeface="Calibri"/>
            </a:endParaRPr>
          </a:p>
          <a:p>
            <a:pPr marL="0" indent="0">
              <a:spcBef>
                <a:spcPts val="0"/>
              </a:spcBef>
              <a:buNone/>
            </a:pPr>
            <a:endParaRPr lang="en-US" sz="1700" b="1">
              <a:latin typeface="Calibri" panose="020F0502020204030204" pitchFamily="34" charset="0"/>
              <a:ea typeface="Calibri"/>
              <a:cs typeface="Calibri"/>
            </a:endParaRPr>
          </a:p>
          <a:p>
            <a:pPr marL="0" indent="0">
              <a:spcBef>
                <a:spcPts val="0"/>
              </a:spcBef>
              <a:buNone/>
            </a:pPr>
            <a:r>
              <a:rPr lang="en-US" sz="1700" b="1">
                <a:latin typeface="Calibri"/>
                <a:ea typeface="Calibri"/>
                <a:cs typeface="Calibri"/>
              </a:rPr>
              <a:t>Meeting 3: November 17</a:t>
            </a:r>
            <a:endParaRPr lang="en-US" sz="1700" b="1">
              <a:latin typeface="Calibri" panose="020F0502020204030204" pitchFamily="34" charset="0"/>
              <a:ea typeface="Calibri" panose="020F0502020204030204" pitchFamily="34" charset="0"/>
              <a:cs typeface="Calibri"/>
            </a:endParaRPr>
          </a:p>
          <a:p>
            <a:pPr>
              <a:spcBef>
                <a:spcPts val="0"/>
              </a:spcBef>
            </a:pPr>
            <a:r>
              <a:rPr lang="en-US" sz="1700">
                <a:latin typeface="Calibri"/>
                <a:ea typeface="Calibri"/>
                <a:cs typeface="Calibri"/>
              </a:rPr>
              <a:t>Discussion</a:t>
            </a:r>
          </a:p>
          <a:p>
            <a:pPr>
              <a:spcBef>
                <a:spcPts val="0"/>
              </a:spcBef>
            </a:pPr>
            <a:r>
              <a:rPr lang="en-US" sz="1700">
                <a:latin typeface="Calibri"/>
                <a:ea typeface="Calibri"/>
                <a:cs typeface="Calibri"/>
              </a:rPr>
              <a:t>Recommendation</a:t>
            </a:r>
            <a:endParaRPr lang="en-US" sz="1700">
              <a:latin typeface="Calibri" panose="020F0502020204030204" pitchFamily="34" charset="0"/>
              <a:ea typeface="Calibri"/>
              <a:cs typeface="Calibri"/>
            </a:endParaRPr>
          </a:p>
          <a:p>
            <a:pPr marL="0" indent="0">
              <a:spcBef>
                <a:spcPts val="0"/>
              </a:spcBef>
              <a:buNone/>
            </a:pP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0113095F-9E87-47C3-ABE1-81EEA31F7F33}"/>
              </a:ext>
            </a:extLst>
          </p:cNvPr>
          <p:cNvSpPr>
            <a:spLocks noGrp="1"/>
          </p:cNvSpPr>
          <p:nvPr>
            <p:ph type="body" sz="half" idx="2"/>
          </p:nvPr>
        </p:nvSpPr>
        <p:spPr>
          <a:xfrm>
            <a:off x="1682670" y="1025164"/>
            <a:ext cx="5628487" cy="5423038"/>
          </a:xfrm>
        </p:spPr>
        <p:txBody>
          <a:bodyPr vert="horz" lIns="91440" tIns="45720" rIns="91440" bIns="45720" rtlCol="0" anchor="t">
            <a:normAutofit/>
          </a:bodyPr>
          <a:lstStyle/>
          <a:p>
            <a:pPr marL="0" indent="0">
              <a:buNone/>
            </a:pPr>
            <a:r>
              <a:rPr lang="en-US" sz="2000" b="1">
                <a:effectLst/>
                <a:latin typeface="Calibri"/>
                <a:ea typeface="Times New Roman" panose="02020603050405020304" pitchFamily="18" charset="0"/>
                <a:cs typeface="Calibri"/>
              </a:rPr>
              <a:t>Three Meetings</a:t>
            </a:r>
          </a:p>
          <a:p>
            <a:pPr marL="342900" indent="-342900">
              <a:buAutoNum type="arabicPeriod"/>
            </a:pPr>
            <a:r>
              <a:rPr lang="en-US" sz="1800">
                <a:effectLst/>
                <a:latin typeface="Calibri"/>
                <a:ea typeface="Times New Roman" panose="02020603050405020304" pitchFamily="18" charset="0"/>
                <a:cs typeface="Calibri"/>
              </a:rPr>
              <a:t>October 13 from 11:00 to 1:00</a:t>
            </a:r>
            <a:r>
              <a:rPr lang="en-US" sz="1800">
                <a:latin typeface="Calibri"/>
                <a:ea typeface="Times New Roman" panose="02020603050405020304" pitchFamily="18" charset="0"/>
                <a:cs typeface="Calibri"/>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AutoNum type="arabicPeriod"/>
            </a:pPr>
            <a:r>
              <a:rPr lang="en-US" sz="1800">
                <a:effectLst/>
                <a:latin typeface="Calibri"/>
                <a:ea typeface="Times New Roman" panose="02020603050405020304" pitchFamily="18" charset="0"/>
                <a:cs typeface="Calibri"/>
              </a:rPr>
              <a:t>November 3 from 1:00 to 3:00</a:t>
            </a:r>
            <a:r>
              <a:rPr lang="en-US" sz="1800">
                <a:latin typeface="Calibri"/>
                <a:ea typeface="Times New Roman" panose="02020603050405020304" pitchFamily="18" charset="0"/>
                <a:cs typeface="Calibri"/>
              </a:rPr>
              <a:t> </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AutoNum type="arabicPeriod"/>
            </a:pPr>
            <a:r>
              <a:rPr lang="en-US" sz="1800">
                <a:effectLst/>
                <a:latin typeface="Calibri"/>
                <a:ea typeface="Times New Roman" panose="02020603050405020304" pitchFamily="18" charset="0"/>
                <a:cs typeface="Calibri"/>
              </a:rPr>
              <a:t>November 17 from 1:00 to 3:00</a:t>
            </a:r>
          </a:p>
          <a:p>
            <a:pPr marR="0" lvl="0">
              <a:spcBef>
                <a:spcPts val="0"/>
              </a:spcBef>
              <a:spcAft>
                <a:spcPts val="0"/>
              </a:spcAft>
            </a:pPr>
            <a:endParaRPr lang="en-US" sz="1800">
              <a:latin typeface="Calibri" panose="020F0502020204030204" pitchFamily="34" charset="0"/>
              <a:ea typeface="Calibri" panose="020F0502020204030204" pitchFamily="34" charset="0"/>
            </a:endParaRPr>
          </a:p>
          <a:p>
            <a:pPr marR="0" lvl="0">
              <a:spcBef>
                <a:spcPts val="0"/>
              </a:spcBef>
              <a:spcAft>
                <a:spcPts val="0"/>
              </a:spcAft>
            </a:pPr>
            <a:r>
              <a:rPr lang="en-US" sz="2000" b="1">
                <a:effectLst/>
                <a:latin typeface="Calibri"/>
                <a:ea typeface="Calibri" panose="020F0502020204030204" pitchFamily="34" charset="0"/>
                <a:cs typeface="Times New Roman"/>
              </a:rPr>
              <a:t>3-4 Questions:</a:t>
            </a:r>
          </a:p>
          <a:p>
            <a:pPr marR="0" lvl="0">
              <a:spcBef>
                <a:spcPts val="0"/>
              </a:spcBef>
              <a:spcAft>
                <a:spcPts val="0"/>
              </a:spcAft>
            </a:pP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a:effectLst/>
                <a:latin typeface="Calibri"/>
                <a:ea typeface="Calibri" panose="020F0502020204030204" pitchFamily="34" charset="0"/>
                <a:cs typeface="Times New Roman"/>
              </a:rPr>
              <a:t>How does your program/services support transfer? (Please highlight 1-2 things).</a:t>
            </a:r>
            <a:endParaRPr lang="en-US" sz="1800">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mj-lt"/>
              <a:buAutoNum type="arabicPeriod"/>
            </a:pPr>
            <a:r>
              <a:rPr lang="en-US" sz="1800" b="1">
                <a:effectLst/>
                <a:latin typeface="Calibri"/>
                <a:ea typeface="Calibri" panose="020F0502020204030204" pitchFamily="34" charset="0"/>
                <a:cs typeface="Times New Roman"/>
              </a:rPr>
              <a:t>What was the outcome?</a:t>
            </a:r>
            <a:endParaRPr lang="en-US" sz="1800">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mj-lt"/>
              <a:buAutoNum type="arabicPeriod"/>
            </a:pPr>
            <a:r>
              <a:rPr lang="en-US" sz="1800" b="1">
                <a:effectLst/>
                <a:latin typeface="Calibri"/>
                <a:ea typeface="Calibri" panose="020F0502020204030204" pitchFamily="34" charset="0"/>
                <a:cs typeface="Times New Roman"/>
              </a:rPr>
              <a:t>What did we learn?</a:t>
            </a:r>
            <a:endParaRPr lang="en-US" sz="1800">
              <a:effectLst/>
              <a:latin typeface="Calibri"/>
              <a:ea typeface="Calibri" panose="020F0502020204030204" pitchFamily="34" charset="0"/>
              <a:cs typeface="Times New Roman"/>
            </a:endParaRPr>
          </a:p>
          <a:p>
            <a:pPr marL="342900" indent="-342900">
              <a:lnSpc>
                <a:spcPct val="107000"/>
              </a:lnSpc>
              <a:spcBef>
                <a:spcPts val="0"/>
              </a:spcBef>
              <a:spcAft>
                <a:spcPts val="800"/>
              </a:spcAft>
              <a:buFont typeface="+mj-lt"/>
              <a:buAutoNum type="arabicPeriod"/>
            </a:pPr>
            <a:r>
              <a:rPr lang="en-US" sz="1800" b="1">
                <a:effectLst/>
                <a:latin typeface="Calibri"/>
                <a:ea typeface="Calibri" panose="020F0502020204030204" pitchFamily="34" charset="0"/>
                <a:cs typeface="Times New Roman"/>
              </a:rPr>
              <a:t>What do</a:t>
            </a:r>
            <a:r>
              <a:rPr lang="en-US" sz="1800" b="1">
                <a:latin typeface="Calibri"/>
                <a:ea typeface="Calibri" panose="020F0502020204030204" pitchFamily="34" charset="0"/>
                <a:cs typeface="Times New Roman"/>
              </a:rPr>
              <a:t> we</a:t>
            </a:r>
            <a:r>
              <a:rPr lang="en-US" sz="1800" b="1">
                <a:effectLst/>
                <a:latin typeface="Calibri"/>
                <a:ea typeface="Calibri" panose="020F0502020204030204" pitchFamily="34" charset="0"/>
                <a:cs typeface="Times New Roman"/>
              </a:rPr>
              <a:t> need to enhance</a:t>
            </a:r>
            <a:r>
              <a:rPr lang="en-US" sz="1800" b="1">
                <a:latin typeface="Calibri"/>
                <a:ea typeface="Calibri" panose="020F0502020204030204" pitchFamily="34" charset="0"/>
                <a:cs typeface="Times New Roman"/>
              </a:rPr>
              <a:t> our</a:t>
            </a:r>
            <a:r>
              <a:rPr lang="en-US" sz="1800" b="1">
                <a:effectLst/>
                <a:latin typeface="Calibri"/>
                <a:ea typeface="Calibri" panose="020F0502020204030204" pitchFamily="34" charset="0"/>
                <a:cs typeface="Times New Roman"/>
              </a:rPr>
              <a:t> transfer services? (i.e., better collaboration)</a:t>
            </a:r>
          </a:p>
          <a:p>
            <a:pPr marL="342900" marR="0" lvl="0" indent="-342900">
              <a:lnSpc>
                <a:spcPct val="107000"/>
              </a:lnSpc>
              <a:spcBef>
                <a:spcPts val="0"/>
              </a:spcBef>
              <a:spcAft>
                <a:spcPts val="800"/>
              </a:spcAft>
              <a:buFont typeface="+mj-lt"/>
              <a:buAutoNum type="arabicPeriod"/>
            </a:pP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000" b="1">
                <a:latin typeface="Calibri"/>
                <a:ea typeface="Calibri" panose="020F0502020204030204" pitchFamily="34" charset="0"/>
                <a:cs typeface="Times New Roman"/>
              </a:rPr>
              <a:t>Membership: see the last slide. ~63 members</a:t>
            </a:r>
            <a:endParaRPr lang="en-US" sz="2000">
              <a:effectLst/>
              <a:latin typeface="Calibri"/>
              <a:ea typeface="Calibri" panose="020F0502020204030204" pitchFamily="34" charset="0"/>
              <a:cs typeface="Times New Roman"/>
            </a:endParaRPr>
          </a:p>
          <a:p>
            <a:pPr marR="0" lvl="0">
              <a:spcBef>
                <a:spcPts val="0"/>
              </a:spcBef>
              <a:spcAft>
                <a:spcPts val="0"/>
              </a:spcAft>
            </a:pPr>
            <a:endParaRPr lang="en-US" sz="1800">
              <a:latin typeface="Calibri" panose="020F0502020204030204" pitchFamily="34" charset="0"/>
              <a:ea typeface="Calibri" panose="020F0502020204030204" pitchFamily="34" charset="0"/>
            </a:endParaRPr>
          </a:p>
          <a:p>
            <a:pPr marR="0" lvl="0">
              <a:spcBef>
                <a:spcPts val="0"/>
              </a:spcBef>
              <a:spcAft>
                <a:spcPts val="0"/>
              </a:spcAft>
            </a:pPr>
            <a:endParaRPr lang="en-US" sz="1800">
              <a:effectLst/>
              <a:latin typeface="Calibri" panose="020F0502020204030204" pitchFamily="34" charset="0"/>
              <a:ea typeface="Calibri" panose="020F0502020204030204" pitchFamily="34" charset="0"/>
            </a:endParaRPr>
          </a:p>
          <a:p>
            <a:pPr marL="0" indent="0">
              <a:buNone/>
            </a:pPr>
            <a:endParaRPr lang="en-US"/>
          </a:p>
        </p:txBody>
      </p:sp>
      <p:sp>
        <p:nvSpPr>
          <p:cNvPr id="5" name="Slide Number Placeholder 4">
            <a:extLst>
              <a:ext uri="{FF2B5EF4-FFF2-40B4-BE49-F238E27FC236}">
                <a16:creationId xmlns:a16="http://schemas.microsoft.com/office/drawing/2014/main" id="{8DDD788D-2E86-03D6-3590-E9B10CBAAA62}"/>
              </a:ext>
            </a:extLst>
          </p:cNvPr>
          <p:cNvSpPr>
            <a:spLocks noGrp="1"/>
          </p:cNvSpPr>
          <p:nvPr>
            <p:ph type="sldNum" sz="quarter" idx="12"/>
          </p:nvPr>
        </p:nvSpPr>
        <p:spPr/>
        <p:txBody>
          <a:bodyPr/>
          <a:lstStyle/>
          <a:p>
            <a:fld id="{6D22F896-40B5-4ADD-8801-0D06FADFA095}" type="slidenum">
              <a:rPr lang="en-US" smtClean="0"/>
              <a:t>5</a:t>
            </a:fld>
            <a:endParaRPr lang="en-US"/>
          </a:p>
        </p:txBody>
      </p:sp>
      <p:pic>
        <p:nvPicPr>
          <p:cNvPr id="9" name="Picture 8" descr="A diagram of a triangle with text&#10;&#10;Description automatically generated">
            <a:extLst>
              <a:ext uri="{FF2B5EF4-FFF2-40B4-BE49-F238E27FC236}">
                <a16:creationId xmlns:a16="http://schemas.microsoft.com/office/drawing/2014/main" id="{5594384E-BC49-6B20-C276-A164A82CF8B1}"/>
              </a:ext>
            </a:extLst>
          </p:cNvPr>
          <p:cNvPicPr>
            <a:picLocks noChangeAspect="1"/>
          </p:cNvPicPr>
          <p:nvPr/>
        </p:nvPicPr>
        <p:blipFill>
          <a:blip r:embed="rId3"/>
          <a:stretch>
            <a:fillRect/>
          </a:stretch>
        </p:blipFill>
        <p:spPr>
          <a:xfrm>
            <a:off x="5737185" y="168584"/>
            <a:ext cx="2039074" cy="1640175"/>
          </a:xfrm>
          <a:prstGeom prst="rect">
            <a:avLst/>
          </a:prstGeom>
        </p:spPr>
      </p:pic>
    </p:spTree>
    <p:extLst>
      <p:ext uri="{BB962C8B-B14F-4D97-AF65-F5344CB8AC3E}">
        <p14:creationId xmlns:p14="http://schemas.microsoft.com/office/powerpoint/2010/main" val="367529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
          <p:cNvPicPr preferRelativeResize="0"/>
          <p:nvPr/>
        </p:nvPicPr>
        <p:blipFill rotWithShape="1">
          <a:blip r:embed="rId3">
            <a:alphaModFix amt="62000"/>
          </a:blip>
          <a:srcRect/>
          <a:stretch/>
        </p:blipFill>
        <p:spPr>
          <a:xfrm>
            <a:off x="7100" y="0"/>
            <a:ext cx="12192000" cy="6858000"/>
          </a:xfrm>
          <a:prstGeom prst="rect">
            <a:avLst/>
          </a:prstGeom>
          <a:noFill/>
          <a:ln>
            <a:noFill/>
          </a:ln>
        </p:spPr>
      </p:pic>
      <p:pic>
        <p:nvPicPr>
          <p:cNvPr id="59" name="Google Shape;59;p1"/>
          <p:cNvPicPr preferRelativeResize="0"/>
          <p:nvPr/>
        </p:nvPicPr>
        <p:blipFill rotWithShape="1">
          <a:blip r:embed="rId4">
            <a:alphaModFix/>
          </a:blip>
          <a:srcRect/>
          <a:stretch/>
        </p:blipFill>
        <p:spPr>
          <a:xfrm>
            <a:off x="3094367" y="203200"/>
            <a:ext cx="6451603" cy="6451603"/>
          </a:xfrm>
          <a:prstGeom prst="rect">
            <a:avLst/>
          </a:prstGeom>
          <a:noFill/>
          <a:ln>
            <a:noFill/>
          </a:ln>
          <a:effectLst>
            <a:outerShdw blurRad="57150" dist="9525" dir="6000000" algn="bl" rotWithShape="0">
              <a:schemeClr val="lt1"/>
            </a:outerShdw>
            <a:reflection endPos="30000" dist="38100" dir="5400000" fadeDir="5400012" sy="-100000" algn="bl" rotWithShape="0"/>
          </a:effectLst>
        </p:spPr>
      </p:pic>
      <p:sp>
        <p:nvSpPr>
          <p:cNvPr id="2" name="Slide Number Placeholder 1">
            <a:extLst>
              <a:ext uri="{FF2B5EF4-FFF2-40B4-BE49-F238E27FC236}">
                <a16:creationId xmlns:a16="http://schemas.microsoft.com/office/drawing/2014/main" id="{EFFF9BCC-42EA-46B5-955B-B4FFB1EFB424}"/>
              </a:ext>
            </a:extLst>
          </p:cNvPr>
          <p:cNvSpPr>
            <a:spLocks noGrp="1"/>
          </p:cNvSpPr>
          <p:nvPr>
            <p:ph type="sldNum" sz="quarter" idx="12"/>
          </p:nvPr>
        </p:nvSpPr>
        <p:spPr/>
        <p:txBody>
          <a:bodyPr/>
          <a:lstStyle/>
          <a:p>
            <a:fld id="{6D22F896-40B5-4ADD-8801-0D06FADFA095}"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4"/>
          <p:cNvPicPr preferRelativeResize="0"/>
          <p:nvPr/>
        </p:nvPicPr>
        <p:blipFill rotWithShape="1">
          <a:blip r:embed="rId3">
            <a:alphaModFix/>
          </a:blip>
          <a:srcRect b="1526"/>
          <a:stretch/>
        </p:blipFill>
        <p:spPr>
          <a:xfrm>
            <a:off x="3169251" y="990267"/>
            <a:ext cx="4671267" cy="5639100"/>
          </a:xfrm>
          <a:prstGeom prst="rect">
            <a:avLst/>
          </a:prstGeom>
          <a:noFill/>
          <a:ln>
            <a:noFill/>
          </a:ln>
        </p:spPr>
      </p:pic>
      <p:pic>
        <p:nvPicPr>
          <p:cNvPr id="65" name="Google Shape;65;p4"/>
          <p:cNvPicPr preferRelativeResize="0"/>
          <p:nvPr/>
        </p:nvPicPr>
        <p:blipFill rotWithShape="1">
          <a:blip r:embed="rId4">
            <a:alphaModFix/>
          </a:blip>
          <a:srcRect/>
          <a:stretch/>
        </p:blipFill>
        <p:spPr>
          <a:xfrm>
            <a:off x="10334633" y="5221434"/>
            <a:ext cx="2013235" cy="2013233"/>
          </a:xfrm>
          <a:prstGeom prst="rect">
            <a:avLst/>
          </a:prstGeom>
          <a:noFill/>
          <a:ln>
            <a:noFill/>
          </a:ln>
        </p:spPr>
      </p:pic>
      <p:grpSp>
        <p:nvGrpSpPr>
          <p:cNvPr id="66" name="Google Shape;66;p4"/>
          <p:cNvGrpSpPr/>
          <p:nvPr/>
        </p:nvGrpSpPr>
        <p:grpSpPr>
          <a:xfrm>
            <a:off x="0" y="-7"/>
            <a:ext cx="12192000" cy="1477295"/>
            <a:chOff x="457200" y="2754144"/>
            <a:chExt cx="9144000" cy="1107971"/>
          </a:xfrm>
        </p:grpSpPr>
        <p:pic>
          <p:nvPicPr>
            <p:cNvPr id="67" name="Google Shape;67;p4"/>
            <p:cNvPicPr preferRelativeResize="0"/>
            <p:nvPr/>
          </p:nvPicPr>
          <p:blipFill rotWithShape="1">
            <a:blip r:embed="rId5">
              <a:alphaModFix/>
            </a:blip>
            <a:srcRect/>
            <a:stretch/>
          </p:blipFill>
          <p:spPr>
            <a:xfrm>
              <a:off x="457200" y="2754144"/>
              <a:ext cx="9144000" cy="549613"/>
            </a:xfrm>
            <a:prstGeom prst="rect">
              <a:avLst/>
            </a:prstGeom>
            <a:noFill/>
            <a:ln>
              <a:noFill/>
            </a:ln>
          </p:spPr>
        </p:pic>
        <p:sp>
          <p:nvSpPr>
            <p:cNvPr id="68" name="Google Shape;68;p4"/>
            <p:cNvSpPr txBox="1"/>
            <p:nvPr/>
          </p:nvSpPr>
          <p:spPr>
            <a:xfrm>
              <a:off x="1922550" y="2754150"/>
              <a:ext cx="4275000" cy="1107965"/>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Promise Scholars Team</a:t>
              </a:r>
              <a:endParaRPr sz="4000" b="1">
                <a:solidFill>
                  <a:schemeClr val="lt1"/>
                </a:solidFill>
                <a:latin typeface="Franklin Gothic"/>
                <a:ea typeface="Franklin Gothic"/>
                <a:cs typeface="Franklin Gothic"/>
                <a:sym typeface="Franklin Gothic"/>
              </a:endParaRPr>
            </a:p>
          </p:txBody>
        </p:sp>
      </p:grpSp>
      <p:sp>
        <p:nvSpPr>
          <p:cNvPr id="69" name="Google Shape;69;p4"/>
          <p:cNvSpPr/>
          <p:nvPr/>
        </p:nvSpPr>
        <p:spPr>
          <a:xfrm>
            <a:off x="4141284" y="6054867"/>
            <a:ext cx="1286496" cy="484920"/>
          </a:xfrm>
          <a:prstGeom prst="flowChartTerminator">
            <a:avLst/>
          </a:prstGeom>
          <a:solidFill>
            <a:srgbClr val="637E6D"/>
          </a:solidFill>
          <a:ln w="9525" cap="flat" cmpd="sng">
            <a:solidFill>
              <a:srgbClr val="637E6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70" name="Google Shape;70;p4"/>
          <p:cNvPicPr preferRelativeResize="0"/>
          <p:nvPr/>
        </p:nvPicPr>
        <p:blipFill rotWithShape="1">
          <a:blip r:embed="rId6">
            <a:alphaModFix/>
          </a:blip>
          <a:srcRect/>
          <a:stretch/>
        </p:blipFill>
        <p:spPr>
          <a:xfrm>
            <a:off x="3838851" y="5866317"/>
            <a:ext cx="862000" cy="862000"/>
          </a:xfrm>
          <a:prstGeom prst="ellipse">
            <a:avLst/>
          </a:prstGeom>
          <a:noFill/>
          <a:ln>
            <a:noFill/>
          </a:ln>
        </p:spPr>
      </p:pic>
      <p:sp>
        <p:nvSpPr>
          <p:cNvPr id="71" name="Google Shape;71;p4"/>
          <p:cNvSpPr txBox="1"/>
          <p:nvPr/>
        </p:nvSpPr>
        <p:spPr>
          <a:xfrm>
            <a:off x="4606451" y="5958734"/>
            <a:ext cx="5571600" cy="677068"/>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n" sz="800" b="1">
                <a:solidFill>
                  <a:schemeClr val="lt1"/>
                </a:solidFill>
                <a:latin typeface="Montserrat"/>
                <a:ea typeface="Montserrat"/>
                <a:cs typeface="Montserrat"/>
                <a:sym typeface="Montserrat"/>
              </a:rPr>
              <a:t>Daryan </a:t>
            </a:r>
            <a:br>
              <a:rPr lang="en" sz="800" b="1">
                <a:solidFill>
                  <a:schemeClr val="lt1"/>
                </a:solidFill>
                <a:latin typeface="Montserrat"/>
                <a:ea typeface="Montserrat"/>
                <a:cs typeface="Montserrat"/>
                <a:sym typeface="Montserrat"/>
              </a:rPr>
            </a:br>
            <a:r>
              <a:rPr lang="en" sz="800" b="1">
                <a:solidFill>
                  <a:schemeClr val="lt1"/>
                </a:solidFill>
                <a:latin typeface="Montserrat"/>
                <a:ea typeface="Montserrat"/>
                <a:cs typeface="Montserrat"/>
                <a:sym typeface="Montserrat"/>
              </a:rPr>
              <a:t>Chan</a:t>
            </a:r>
            <a:endParaRPr sz="800" b="1">
              <a:solidFill>
                <a:schemeClr val="lt1"/>
              </a:solidFill>
              <a:latin typeface="Montserrat"/>
              <a:ea typeface="Montserrat"/>
              <a:cs typeface="Montserrat"/>
              <a:sym typeface="Montserrat"/>
            </a:endParaRPr>
          </a:p>
          <a:p>
            <a:pPr>
              <a:buClr>
                <a:srgbClr val="000000"/>
              </a:buClr>
              <a:buSzPts val="300"/>
            </a:pPr>
            <a:endParaRPr sz="400" b="1">
              <a:solidFill>
                <a:schemeClr val="lt1"/>
              </a:solidFill>
              <a:latin typeface="Montserrat"/>
              <a:ea typeface="Montserrat"/>
              <a:cs typeface="Montserrat"/>
              <a:sym typeface="Montserrat"/>
            </a:endParaRPr>
          </a:p>
          <a:p>
            <a:pPr>
              <a:buClr>
                <a:srgbClr val="000000"/>
              </a:buClr>
              <a:buSzPts val="600"/>
            </a:pPr>
            <a:r>
              <a:rPr lang="en" sz="800">
                <a:solidFill>
                  <a:schemeClr val="lt1"/>
                </a:solidFill>
                <a:latin typeface="Montserrat"/>
                <a:ea typeface="Montserrat"/>
                <a:cs typeface="Montserrat"/>
                <a:sym typeface="Montserrat"/>
              </a:rPr>
              <a:t>Counselor</a:t>
            </a:r>
            <a:endParaRPr sz="800">
              <a:solidFill>
                <a:schemeClr val="lt1"/>
              </a:solidFill>
              <a:latin typeface="Montserrat"/>
              <a:ea typeface="Montserrat"/>
              <a:cs typeface="Montserrat"/>
              <a:sym typeface="Montserrat"/>
            </a:endParaRPr>
          </a:p>
        </p:txBody>
      </p:sp>
      <p:sp>
        <p:nvSpPr>
          <p:cNvPr id="72" name="Google Shape;72;p4"/>
          <p:cNvSpPr/>
          <p:nvPr/>
        </p:nvSpPr>
        <p:spPr>
          <a:xfrm>
            <a:off x="5977317" y="6094500"/>
            <a:ext cx="1286496" cy="484920"/>
          </a:xfrm>
          <a:prstGeom prst="flowChartTerminator">
            <a:avLst/>
          </a:prstGeom>
          <a:solidFill>
            <a:srgbClr val="637E6D"/>
          </a:solidFill>
          <a:ln w="9525" cap="flat" cmpd="sng">
            <a:solidFill>
              <a:srgbClr val="637E6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73" name="Google Shape;73;p4"/>
          <p:cNvSpPr txBox="1"/>
          <p:nvPr/>
        </p:nvSpPr>
        <p:spPr>
          <a:xfrm>
            <a:off x="6487117" y="5998368"/>
            <a:ext cx="2013200" cy="677068"/>
          </a:xfrm>
          <a:prstGeom prst="rect">
            <a:avLst/>
          </a:prstGeom>
          <a:noFill/>
          <a:ln>
            <a:noFill/>
          </a:ln>
        </p:spPr>
        <p:txBody>
          <a:bodyPr spcFirstLastPara="1" wrap="square" lIns="121900" tIns="121900" rIns="121900" bIns="121900" anchor="t" anchorCtr="0">
            <a:spAutoFit/>
          </a:bodyPr>
          <a:lstStyle/>
          <a:p>
            <a:pPr>
              <a:buClr>
                <a:srgbClr val="000000"/>
              </a:buClr>
              <a:buSzPts val="600"/>
            </a:pPr>
            <a:r>
              <a:rPr lang="en" sz="800" b="1">
                <a:solidFill>
                  <a:schemeClr val="lt1"/>
                </a:solidFill>
                <a:latin typeface="Montserrat"/>
                <a:ea typeface="Montserrat"/>
                <a:cs typeface="Montserrat"/>
                <a:sym typeface="Montserrat"/>
              </a:rPr>
              <a:t>Jilian </a:t>
            </a:r>
            <a:endParaRPr sz="800" b="1">
              <a:solidFill>
                <a:schemeClr val="lt1"/>
              </a:solidFill>
              <a:latin typeface="Montserrat"/>
              <a:ea typeface="Montserrat"/>
              <a:cs typeface="Montserrat"/>
              <a:sym typeface="Montserrat"/>
            </a:endParaRPr>
          </a:p>
          <a:p>
            <a:pPr>
              <a:buClr>
                <a:srgbClr val="000000"/>
              </a:buClr>
              <a:buSzPts val="600"/>
            </a:pPr>
            <a:r>
              <a:rPr lang="en" sz="800" b="1">
                <a:solidFill>
                  <a:schemeClr val="lt1"/>
                </a:solidFill>
                <a:latin typeface="Montserrat"/>
                <a:ea typeface="Montserrat"/>
                <a:cs typeface="Montserrat"/>
                <a:sym typeface="Montserrat"/>
              </a:rPr>
              <a:t>Gomez</a:t>
            </a:r>
            <a:endParaRPr sz="800" b="1">
              <a:solidFill>
                <a:schemeClr val="lt1"/>
              </a:solidFill>
              <a:latin typeface="Montserrat"/>
              <a:ea typeface="Montserrat"/>
              <a:cs typeface="Montserrat"/>
              <a:sym typeface="Montserrat"/>
            </a:endParaRPr>
          </a:p>
          <a:p>
            <a:pPr>
              <a:buClr>
                <a:srgbClr val="000000"/>
              </a:buClr>
              <a:buSzPts val="300"/>
            </a:pPr>
            <a:endParaRPr sz="400" b="1">
              <a:solidFill>
                <a:schemeClr val="lt1"/>
              </a:solidFill>
              <a:latin typeface="Montserrat"/>
              <a:ea typeface="Montserrat"/>
              <a:cs typeface="Montserrat"/>
              <a:sym typeface="Montserrat"/>
            </a:endParaRPr>
          </a:p>
          <a:p>
            <a:pPr>
              <a:buClr>
                <a:srgbClr val="000000"/>
              </a:buClr>
              <a:buSzPts val="600"/>
            </a:pPr>
            <a:r>
              <a:rPr lang="en" sz="800">
                <a:solidFill>
                  <a:schemeClr val="lt1"/>
                </a:solidFill>
                <a:latin typeface="Montserrat"/>
                <a:ea typeface="Montserrat"/>
                <a:cs typeface="Montserrat"/>
                <a:sym typeface="Montserrat"/>
              </a:rPr>
              <a:t>Counselor</a:t>
            </a:r>
            <a:endParaRPr sz="800">
              <a:solidFill>
                <a:schemeClr val="lt1"/>
              </a:solidFill>
              <a:latin typeface="Montserrat"/>
              <a:ea typeface="Montserrat"/>
              <a:cs typeface="Montserrat"/>
              <a:sym typeface="Montserrat"/>
            </a:endParaRPr>
          </a:p>
        </p:txBody>
      </p:sp>
      <p:pic>
        <p:nvPicPr>
          <p:cNvPr id="74" name="Google Shape;74;p4"/>
          <p:cNvPicPr preferRelativeResize="0"/>
          <p:nvPr/>
        </p:nvPicPr>
        <p:blipFill rotWithShape="1">
          <a:blip r:embed="rId7">
            <a:alphaModFix/>
          </a:blip>
          <a:srcRect/>
          <a:stretch/>
        </p:blipFill>
        <p:spPr>
          <a:xfrm>
            <a:off x="5667651" y="5866333"/>
            <a:ext cx="862000" cy="862000"/>
          </a:xfrm>
          <a:prstGeom prst="ellipse">
            <a:avLst/>
          </a:prstGeom>
          <a:noFill/>
          <a:ln>
            <a:noFill/>
          </a:ln>
        </p:spPr>
      </p:pic>
      <p:sp>
        <p:nvSpPr>
          <p:cNvPr id="2" name="Slide Number Placeholder 1">
            <a:extLst>
              <a:ext uri="{FF2B5EF4-FFF2-40B4-BE49-F238E27FC236}">
                <a16:creationId xmlns:a16="http://schemas.microsoft.com/office/drawing/2014/main" id="{95D9372E-3593-4FA0-924F-60E37383730C}"/>
              </a:ext>
            </a:extLst>
          </p:cNvPr>
          <p:cNvSpPr>
            <a:spLocks noGrp="1"/>
          </p:cNvSpPr>
          <p:nvPr>
            <p:ph type="sldNum" idx="12"/>
          </p:nvPr>
        </p:nvSpPr>
        <p:spPr/>
        <p:txBody>
          <a:bodyPr/>
          <a:lstStyle/>
          <a:p>
            <a:fld id="{00000000-1234-1234-1234-123412341234}" type="slidenum">
              <a:rPr lang="en" smtClean="0"/>
              <a:pPr/>
              <a:t>51</a:t>
            </a:fld>
            <a:endParaRPr lang="e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g27ba42c17d8_11_407"/>
          <p:cNvPicPr preferRelativeResize="0"/>
          <p:nvPr/>
        </p:nvPicPr>
        <p:blipFill rotWithShape="1">
          <a:blip r:embed="rId3">
            <a:alphaModFix/>
          </a:blip>
          <a:srcRect/>
          <a:stretch/>
        </p:blipFill>
        <p:spPr>
          <a:xfrm>
            <a:off x="10334633" y="5221434"/>
            <a:ext cx="2013235" cy="2013233"/>
          </a:xfrm>
          <a:prstGeom prst="rect">
            <a:avLst/>
          </a:prstGeom>
          <a:noFill/>
          <a:ln>
            <a:noFill/>
          </a:ln>
        </p:spPr>
      </p:pic>
      <p:grpSp>
        <p:nvGrpSpPr>
          <p:cNvPr id="80" name="Google Shape;80;g27ba42c17d8_11_407"/>
          <p:cNvGrpSpPr/>
          <p:nvPr/>
        </p:nvGrpSpPr>
        <p:grpSpPr>
          <a:xfrm>
            <a:off x="0" y="-6"/>
            <a:ext cx="12192000" cy="861742"/>
            <a:chOff x="457200" y="2754144"/>
            <a:chExt cx="9144000" cy="646306"/>
          </a:xfrm>
        </p:grpSpPr>
        <p:pic>
          <p:nvPicPr>
            <p:cNvPr id="81" name="Google Shape;81;g27ba42c17d8_11_407"/>
            <p:cNvPicPr preferRelativeResize="0"/>
            <p:nvPr/>
          </p:nvPicPr>
          <p:blipFill rotWithShape="1">
            <a:blip r:embed="rId4">
              <a:alphaModFix/>
            </a:blip>
            <a:srcRect/>
            <a:stretch/>
          </p:blipFill>
          <p:spPr>
            <a:xfrm>
              <a:off x="457200" y="2754144"/>
              <a:ext cx="9144000" cy="549613"/>
            </a:xfrm>
            <a:prstGeom prst="rect">
              <a:avLst/>
            </a:prstGeom>
            <a:noFill/>
            <a:ln>
              <a:noFill/>
            </a:ln>
          </p:spPr>
        </p:pic>
        <p:sp>
          <p:nvSpPr>
            <p:cNvPr id="82" name="Google Shape;82;g27ba42c17d8_11_407"/>
            <p:cNvSpPr txBox="1"/>
            <p:nvPr/>
          </p:nvSpPr>
          <p:spPr>
            <a:xfrm>
              <a:off x="1922550" y="2754150"/>
              <a:ext cx="4275000" cy="646300"/>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Evolution of PSP</a:t>
              </a:r>
              <a:endParaRPr sz="4000" b="1">
                <a:solidFill>
                  <a:schemeClr val="lt1"/>
                </a:solidFill>
                <a:latin typeface="Franklin Gothic"/>
                <a:ea typeface="Franklin Gothic"/>
                <a:cs typeface="Franklin Gothic"/>
                <a:sym typeface="Franklin Gothic"/>
              </a:endParaRPr>
            </a:p>
          </p:txBody>
        </p:sp>
      </p:grpSp>
      <p:graphicFrame>
        <p:nvGraphicFramePr>
          <p:cNvPr id="83" name="Google Shape;83;g27ba42c17d8_11_407"/>
          <p:cNvGraphicFramePr/>
          <p:nvPr/>
        </p:nvGraphicFramePr>
        <p:xfrm>
          <a:off x="1270000" y="2426200"/>
          <a:ext cx="9651999" cy="2514520"/>
        </p:xfrm>
        <a:graphic>
          <a:graphicData uri="http://schemas.openxmlformats.org/drawingml/2006/table">
            <a:tbl>
              <a:tblPr>
                <a:noFill/>
              </a:tblPr>
              <a:tblGrid>
                <a:gridCol w="1683433">
                  <a:extLst>
                    <a:ext uri="{9D8B030D-6E8A-4147-A177-3AD203B41FA5}">
                      <a16:colId xmlns:a16="http://schemas.microsoft.com/office/drawing/2014/main" val="20000"/>
                    </a:ext>
                  </a:extLst>
                </a:gridCol>
                <a:gridCol w="3484533">
                  <a:extLst>
                    <a:ext uri="{9D8B030D-6E8A-4147-A177-3AD203B41FA5}">
                      <a16:colId xmlns:a16="http://schemas.microsoft.com/office/drawing/2014/main" val="20001"/>
                    </a:ext>
                  </a:extLst>
                </a:gridCol>
                <a:gridCol w="4484033">
                  <a:extLst>
                    <a:ext uri="{9D8B030D-6E8A-4147-A177-3AD203B41FA5}">
                      <a16:colId xmlns:a16="http://schemas.microsoft.com/office/drawing/2014/main" val="20002"/>
                    </a:ext>
                  </a:extLst>
                </a:gridCol>
              </a:tblGrid>
              <a:tr h="528280">
                <a:tc rowSpan="2">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Enrollment Numbers</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Fall 2018</a:t>
                      </a:r>
                      <a:endParaRPr sz="1900" b="1" u="none" strike="noStrike" cap="none"/>
                    </a:p>
                  </a:txBody>
                  <a:tcPr marL="121900" marR="121900" marT="121900" marB="121900">
                    <a:solidFill>
                      <a:srgbClr val="D9D2E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Fall 2023</a:t>
                      </a:r>
                      <a:endParaRPr sz="1900" b="1" u="none" strike="noStrike" cap="none"/>
                    </a:p>
                  </a:txBody>
                  <a:tcPr marL="121900" marR="121900" marT="121900" marB="121900">
                    <a:solidFill>
                      <a:srgbClr val="CFE2F3"/>
                    </a:solidFill>
                  </a:tcPr>
                </a:tc>
                <a:extLst>
                  <a:ext uri="{0D108BD9-81ED-4DB2-BD59-A6C34878D82A}">
                    <a16:rowId xmlns:a16="http://schemas.microsoft.com/office/drawing/2014/main" val="10000"/>
                  </a:ext>
                </a:extLst>
              </a:tr>
              <a:tr h="1950680">
                <a:tc vMerge="1">
                  <a:txBody>
                    <a:bodyPr/>
                    <a:lstStyle/>
                    <a:p>
                      <a:endParaRPr lang="en-US"/>
                    </a:p>
                  </a:txBody>
                  <a:tcPr/>
                </a:tc>
                <a:tc>
                  <a:txBody>
                    <a:bodyPr/>
                    <a:lstStyle/>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327 - FT Program</a:t>
                      </a:r>
                      <a:endParaRPr sz="1900" u="none" strike="noStrike" cap="none"/>
                    </a:p>
                  </a:txBody>
                  <a:tcPr marL="121900" marR="121900" marT="121900" marB="121900" anchor="ctr"/>
                </a:tc>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highlight>
                            <a:srgbClr val="FFD966"/>
                          </a:highlight>
                        </a:rPr>
                        <a:t>Total: 617</a:t>
                      </a:r>
                      <a:endParaRPr sz="1900" b="1" u="none" strike="noStrike" cap="none">
                        <a:highlight>
                          <a:srgbClr val="FFD966"/>
                        </a:highlight>
                      </a:endParaRPr>
                    </a:p>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576 - FT Program</a:t>
                      </a:r>
                      <a:endParaRPr sz="19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900" u="none" strike="noStrike" cap="none">
                          <a:solidFill>
                            <a:schemeClr val="dk1"/>
                          </a:solidFill>
                        </a:rPr>
                        <a:t>27 - Leave of Absence</a:t>
                      </a:r>
                      <a:br>
                        <a:rPr lang="en" sz="1900" u="none" strike="noStrike" cap="none">
                          <a:solidFill>
                            <a:schemeClr val="dk1"/>
                          </a:solidFill>
                        </a:rPr>
                      </a:br>
                      <a:endParaRPr sz="1900" u="none" strike="noStrike" cap="none"/>
                    </a:p>
                    <a:p>
                      <a:pPr marL="457200" marR="0" lvl="0" indent="-317500" algn="l" rtl="0">
                        <a:lnSpc>
                          <a:spcPct val="100000"/>
                        </a:lnSpc>
                        <a:spcBef>
                          <a:spcPts val="0"/>
                        </a:spcBef>
                        <a:spcAft>
                          <a:spcPts val="0"/>
                        </a:spcAft>
                        <a:buClr>
                          <a:srgbClr val="000000"/>
                        </a:buClr>
                        <a:buSzPts val="1400"/>
                        <a:buFont typeface="Arial"/>
                        <a:buChar char="●"/>
                      </a:pPr>
                      <a:r>
                        <a:rPr lang="en" sz="1900" u="none" strike="noStrike" cap="none"/>
                        <a:t>41 - PT Program</a:t>
                      </a:r>
                      <a:endParaRPr sz="1900" u="none" strike="noStrike" cap="none"/>
                    </a:p>
                    <a:p>
                      <a:pPr marL="914400" marR="0" lvl="1" indent="-317500" algn="l" rtl="0">
                        <a:lnSpc>
                          <a:spcPct val="100000"/>
                        </a:lnSpc>
                        <a:spcBef>
                          <a:spcPts val="0"/>
                        </a:spcBef>
                        <a:spcAft>
                          <a:spcPts val="0"/>
                        </a:spcAft>
                        <a:buClr>
                          <a:srgbClr val="000000"/>
                        </a:buClr>
                        <a:buSzPts val="1400"/>
                        <a:buFont typeface="Arial"/>
                        <a:buChar char="○"/>
                      </a:pPr>
                      <a:r>
                        <a:rPr lang="en" sz="1900" u="none" strike="noStrike" cap="none"/>
                        <a:t>6 - Leave of Absence</a:t>
                      </a:r>
                      <a:endParaRPr sz="1900" u="none" strike="noStrike" cap="none"/>
                    </a:p>
                  </a:txBody>
                  <a:tcPr marL="121900" marR="121900" marT="121900" marB="121900"/>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345068A1-98BD-4CCB-A0F7-1B5AD5319C26}"/>
              </a:ext>
            </a:extLst>
          </p:cNvPr>
          <p:cNvSpPr>
            <a:spLocks noGrp="1"/>
          </p:cNvSpPr>
          <p:nvPr>
            <p:ph type="sldNum" idx="12"/>
          </p:nvPr>
        </p:nvSpPr>
        <p:spPr/>
        <p:txBody>
          <a:bodyPr/>
          <a:lstStyle/>
          <a:p>
            <a:fld id="{00000000-1234-1234-1234-123412341234}" type="slidenum">
              <a:rPr lang="en" smtClean="0"/>
              <a:pPr/>
              <a:t>52</a:t>
            </a:fld>
            <a:endParaRPr lang="e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89" name="Google Shape;89;p6"/>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90" name="Google Shape;90;p6"/>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91" name="Google Shape;91;p6"/>
          <p:cNvPicPr preferRelativeResize="0"/>
          <p:nvPr/>
        </p:nvPicPr>
        <p:blipFill rotWithShape="1">
          <a:blip r:embed="rId5">
            <a:alphaModFix/>
          </a:blip>
          <a:srcRect/>
          <a:stretch/>
        </p:blipFill>
        <p:spPr>
          <a:xfrm>
            <a:off x="-56367" y="6795907"/>
            <a:ext cx="12338464" cy="385535"/>
          </a:xfrm>
          <a:prstGeom prst="rect">
            <a:avLst/>
          </a:prstGeom>
          <a:noFill/>
          <a:ln>
            <a:noFill/>
          </a:ln>
        </p:spPr>
      </p:pic>
      <p:sp>
        <p:nvSpPr>
          <p:cNvPr id="92" name="Google Shape;92;p6"/>
          <p:cNvSpPr txBox="1"/>
          <p:nvPr/>
        </p:nvSpPr>
        <p:spPr>
          <a:xfrm>
            <a:off x="1776767" y="0"/>
            <a:ext cx="60488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Demographics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93" name="Google Shape;93;p6"/>
          <p:cNvGraphicFramePr/>
          <p:nvPr/>
        </p:nvGraphicFramePr>
        <p:xfrm>
          <a:off x="102000" y="809047"/>
          <a:ext cx="11180533" cy="5732888"/>
        </p:xfrm>
        <a:graphic>
          <a:graphicData uri="http://schemas.openxmlformats.org/drawingml/2006/table">
            <a:tbl>
              <a:tblPr>
                <a:noFill/>
              </a:tblPr>
              <a:tblGrid>
                <a:gridCol w="3790000">
                  <a:extLst>
                    <a:ext uri="{9D8B030D-6E8A-4147-A177-3AD203B41FA5}">
                      <a16:colId xmlns:a16="http://schemas.microsoft.com/office/drawing/2014/main" val="20000"/>
                    </a:ext>
                  </a:extLst>
                </a:gridCol>
                <a:gridCol w="2354067">
                  <a:extLst>
                    <a:ext uri="{9D8B030D-6E8A-4147-A177-3AD203B41FA5}">
                      <a16:colId xmlns:a16="http://schemas.microsoft.com/office/drawing/2014/main" val="20001"/>
                    </a:ext>
                  </a:extLst>
                </a:gridCol>
                <a:gridCol w="2222733">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tc>
                <a:extLst>
                  <a:ext uri="{0D108BD9-81ED-4DB2-BD59-A6C34878D82A}">
                    <a16:rowId xmlns:a16="http://schemas.microsoft.com/office/drawing/2014/main" val="10000"/>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American Indian/Alaskan Native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&lt; 1%</a:t>
                      </a:r>
                      <a:endParaRPr sz="1900" u="none" strike="noStrike" cap="none"/>
                    </a:p>
                  </a:txBody>
                  <a:tcPr marL="121900" marR="121900" marT="121900" marB="121900"/>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Asian</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Black Non-Hispanic</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12%</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Filipino</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Hispanic</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60%</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65%</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41%</a:t>
                      </a:r>
                      <a:endParaRPr sz="1900" u="none" strike="noStrike" cap="none"/>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Multiraces</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0%</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Pacific Islander</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Unknown</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White Non-Hispanic</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12%</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24%</a:t>
                      </a:r>
                      <a:endParaRPr sz="1900" u="none" strike="noStrike" cap="none"/>
                    </a:p>
                  </a:txBody>
                  <a:tcPr marL="121900" marR="121900" marT="121900" marB="12190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AE698B3D-A895-43D9-840D-43E46ADD2ACE}"/>
              </a:ext>
            </a:extLst>
          </p:cNvPr>
          <p:cNvSpPr>
            <a:spLocks noGrp="1"/>
          </p:cNvSpPr>
          <p:nvPr>
            <p:ph type="sldNum" idx="12"/>
          </p:nvPr>
        </p:nvSpPr>
        <p:spPr/>
        <p:txBody>
          <a:bodyPr/>
          <a:lstStyle/>
          <a:p>
            <a:fld id="{00000000-1234-1234-1234-123412341234}" type="slidenum">
              <a:rPr lang="en" smtClean="0"/>
              <a:pPr/>
              <a:t>53</a:t>
            </a:fld>
            <a:endParaRPr lang="e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7ba42c17d8_16_23"/>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99" name="Google Shape;99;g27ba42c17d8_16_23"/>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100" name="Google Shape;100;g27ba42c17d8_16_23"/>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101" name="Google Shape;101;g27ba42c17d8_16_23"/>
          <p:cNvPicPr preferRelativeResize="0"/>
          <p:nvPr/>
        </p:nvPicPr>
        <p:blipFill rotWithShape="1">
          <a:blip r:embed="rId5">
            <a:alphaModFix/>
          </a:blip>
          <a:srcRect/>
          <a:stretch/>
        </p:blipFill>
        <p:spPr>
          <a:xfrm>
            <a:off x="-56367" y="6795907"/>
            <a:ext cx="12338467" cy="385535"/>
          </a:xfrm>
          <a:prstGeom prst="rect">
            <a:avLst/>
          </a:prstGeom>
          <a:noFill/>
          <a:ln>
            <a:noFill/>
          </a:ln>
        </p:spPr>
      </p:pic>
      <p:sp>
        <p:nvSpPr>
          <p:cNvPr id="102" name="Google Shape;102;g27ba42c17d8_16_23"/>
          <p:cNvSpPr txBox="1"/>
          <p:nvPr/>
        </p:nvSpPr>
        <p:spPr>
          <a:xfrm>
            <a:off x="1776767" y="0"/>
            <a:ext cx="60488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Demographics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103" name="Google Shape;103;g27ba42c17d8_16_23"/>
          <p:cNvGraphicFramePr/>
          <p:nvPr/>
        </p:nvGraphicFramePr>
        <p:xfrm>
          <a:off x="129233" y="732813"/>
          <a:ext cx="11180532" cy="6831652"/>
        </p:xfrm>
        <a:graphic>
          <a:graphicData uri="http://schemas.openxmlformats.org/drawingml/2006/table">
            <a:tbl>
              <a:tblPr>
                <a:noFill/>
              </a:tblPr>
              <a:tblGrid>
                <a:gridCol w="2739333">
                  <a:extLst>
                    <a:ext uri="{9D8B030D-6E8A-4147-A177-3AD203B41FA5}">
                      <a16:colId xmlns:a16="http://schemas.microsoft.com/office/drawing/2014/main" val="20000"/>
                    </a:ext>
                  </a:extLst>
                </a:gridCol>
                <a:gridCol w="2813733">
                  <a:extLst>
                    <a:ext uri="{9D8B030D-6E8A-4147-A177-3AD203B41FA5}">
                      <a16:colId xmlns:a16="http://schemas.microsoft.com/office/drawing/2014/main" val="20001"/>
                    </a:ext>
                  </a:extLst>
                </a:gridCol>
                <a:gridCol w="2813733">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nchor="ctr"/>
                </a:tc>
                <a:extLst>
                  <a:ext uri="{0D108BD9-81ED-4DB2-BD59-A6C34878D82A}">
                    <a16:rowId xmlns:a16="http://schemas.microsoft.com/office/drawing/2014/main" val="10000"/>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Average Age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38.6</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20.0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27.8</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Median Age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35.5</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19.0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23.0</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Female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88%</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52%</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57%</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Male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40%</a:t>
                      </a:r>
                      <a:endParaRPr sz="1900" u="none" strike="noStrike" cap="none"/>
                    </a:p>
                  </a:txBody>
                  <a:tcPr marL="121900" marR="121900" marT="121900" marB="121900" anchor="ct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Low Income</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23%</a:t>
                      </a:r>
                      <a:endParaRPr sz="1900" u="none" strike="noStrike" cap="none"/>
                    </a:p>
                  </a:txBody>
                  <a:tcPr marL="121900" marR="121900" marT="121900" marB="121900" anchor="ct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First Generation</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72%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48%</a:t>
                      </a:r>
                      <a:endParaRPr sz="1900" u="none" strike="noStrike" cap="none"/>
                    </a:p>
                  </a:txBody>
                  <a:tcPr marL="121900" marR="121900" marT="121900" marB="121900" anchor="ctr"/>
                </a:tc>
                <a:extLst>
                  <a:ext uri="{0D108BD9-81ED-4DB2-BD59-A6C34878D82A}">
                    <a16:rowId xmlns:a16="http://schemas.microsoft.com/office/drawing/2014/main" val="10006"/>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College for Working Adults (CWA)</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&lt; 1%</a:t>
                      </a:r>
                      <a:endParaRPr sz="1900" u="none" strike="noStrike" cap="none"/>
                    </a:p>
                  </a:txBody>
                  <a:tcPr marL="121900" marR="121900" marT="121900" marB="121900" anchor="ctr"/>
                </a:tc>
                <a:extLst>
                  <a:ext uri="{0D108BD9-81ED-4DB2-BD59-A6C34878D82A}">
                    <a16:rowId xmlns:a16="http://schemas.microsoft.com/office/drawing/2014/main" val="10007"/>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Entering</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38.0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35.7</a:t>
                      </a:r>
                      <a:endParaRPr sz="1900" u="none" strike="noStrike" cap="none"/>
                    </a:p>
                  </a:txBody>
                  <a:tcPr marL="121900" marR="121900" marT="121900" marB="121900" anchor="ctr"/>
                </a:tc>
                <a:extLst>
                  <a:ext uri="{0D108BD9-81ED-4DB2-BD59-A6C34878D82A}">
                    <a16:rowId xmlns:a16="http://schemas.microsoft.com/office/drawing/2014/main" val="10008"/>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Attempted</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11.7</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21.9</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14.1</a:t>
                      </a:r>
                      <a:endParaRPr sz="1900" u="none" strike="noStrike" cap="none"/>
                    </a:p>
                  </a:txBody>
                  <a:tcPr marL="121900" marR="121900" marT="121900" marB="121900" anchor="ctr"/>
                </a:tc>
                <a:extLst>
                  <a:ext uri="{0D108BD9-81ED-4DB2-BD59-A6C34878D82A}">
                    <a16:rowId xmlns:a16="http://schemas.microsoft.com/office/drawing/2014/main" val="10009"/>
                  </a:ext>
                </a:extLst>
              </a:tr>
              <a:tr h="812760">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Avg. Units Completed</a:t>
                      </a:r>
                      <a:endParaRPr sz="1900" u="none" strike="noStrike" cap="none"/>
                    </a:p>
                  </a:txBody>
                  <a:tcPr marL="121900" marR="121900" marT="121900" marB="121900"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7.2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14.2</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10.0</a:t>
                      </a:r>
                      <a:endParaRPr sz="1900" u="none" strike="noStrike" cap="none"/>
                    </a:p>
                  </a:txBody>
                  <a:tcPr marL="121900" marR="121900" marT="121900" marB="121900" anchor="ct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90618D78-B96C-495B-B742-BDE4A16E42BD}"/>
              </a:ext>
            </a:extLst>
          </p:cNvPr>
          <p:cNvSpPr>
            <a:spLocks noGrp="1"/>
          </p:cNvSpPr>
          <p:nvPr>
            <p:ph type="sldNum" idx="12"/>
          </p:nvPr>
        </p:nvSpPr>
        <p:spPr/>
        <p:txBody>
          <a:bodyPr/>
          <a:lstStyle/>
          <a:p>
            <a:fld id="{00000000-1234-1234-1234-123412341234}" type="slidenum">
              <a:rPr lang="en" smtClean="0"/>
              <a:pPr/>
              <a:t>54</a:t>
            </a:fld>
            <a:endParaRPr lang="e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27ba42c17d8_16_10"/>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endParaRPr sz="2667">
              <a:solidFill>
                <a:srgbClr val="000000"/>
              </a:solidFill>
              <a:latin typeface="Montserrat"/>
              <a:ea typeface="Montserrat"/>
              <a:cs typeface="Montserrat"/>
              <a:sym typeface="Montserrat"/>
            </a:endParaRPr>
          </a:p>
          <a:p>
            <a:pPr marL="0" indent="0" algn="ctr">
              <a:buClr>
                <a:schemeClr val="dk1"/>
              </a:buClr>
              <a:buSzPts val="1100"/>
              <a:buNone/>
            </a:pPr>
            <a:endParaRPr sz="2933">
              <a:solidFill>
                <a:srgbClr val="000000"/>
              </a:solidFill>
              <a:latin typeface="Baloo 2"/>
              <a:ea typeface="Baloo 2"/>
              <a:cs typeface="Baloo 2"/>
              <a:sym typeface="Baloo 2"/>
            </a:endParaRPr>
          </a:p>
          <a:p>
            <a:pPr marL="0" indent="0">
              <a:spcAft>
                <a:spcPts val="2133"/>
              </a:spcAft>
              <a:buNone/>
            </a:pPr>
            <a:endParaRPr>
              <a:solidFill>
                <a:srgbClr val="000000"/>
              </a:solidFill>
            </a:endParaRPr>
          </a:p>
        </p:txBody>
      </p:sp>
      <p:pic>
        <p:nvPicPr>
          <p:cNvPr id="109" name="Google Shape;109;g27ba42c17d8_16_10"/>
          <p:cNvPicPr preferRelativeResize="0"/>
          <p:nvPr/>
        </p:nvPicPr>
        <p:blipFill rotWithShape="1">
          <a:blip r:embed="rId3">
            <a:alphaModFix/>
          </a:blip>
          <a:srcRect/>
          <a:stretch/>
        </p:blipFill>
        <p:spPr>
          <a:xfrm>
            <a:off x="10256700" y="5169468"/>
            <a:ext cx="2013235" cy="2013233"/>
          </a:xfrm>
          <a:prstGeom prst="rect">
            <a:avLst/>
          </a:prstGeom>
          <a:noFill/>
          <a:ln>
            <a:noFill/>
          </a:ln>
        </p:spPr>
      </p:pic>
      <p:pic>
        <p:nvPicPr>
          <p:cNvPr id="110" name="Google Shape;110;g27ba42c17d8_16_10"/>
          <p:cNvPicPr preferRelativeResize="0"/>
          <p:nvPr/>
        </p:nvPicPr>
        <p:blipFill rotWithShape="1">
          <a:blip r:embed="rId4">
            <a:alphaModFix/>
          </a:blip>
          <a:srcRect/>
          <a:stretch/>
        </p:blipFill>
        <p:spPr>
          <a:xfrm>
            <a:off x="0" y="-7"/>
            <a:ext cx="12192000" cy="732817"/>
          </a:xfrm>
          <a:prstGeom prst="rect">
            <a:avLst/>
          </a:prstGeom>
          <a:noFill/>
          <a:ln>
            <a:noFill/>
          </a:ln>
        </p:spPr>
      </p:pic>
      <p:pic>
        <p:nvPicPr>
          <p:cNvPr id="111" name="Google Shape;111;g27ba42c17d8_16_10"/>
          <p:cNvPicPr preferRelativeResize="0"/>
          <p:nvPr/>
        </p:nvPicPr>
        <p:blipFill rotWithShape="1">
          <a:blip r:embed="rId5">
            <a:alphaModFix/>
          </a:blip>
          <a:srcRect/>
          <a:stretch/>
        </p:blipFill>
        <p:spPr>
          <a:xfrm>
            <a:off x="-56367" y="6795907"/>
            <a:ext cx="12338467" cy="385535"/>
          </a:xfrm>
          <a:prstGeom prst="rect">
            <a:avLst/>
          </a:prstGeom>
          <a:noFill/>
          <a:ln>
            <a:noFill/>
          </a:ln>
        </p:spPr>
      </p:pic>
      <p:sp>
        <p:nvSpPr>
          <p:cNvPr id="112" name="Google Shape;112;g27ba42c17d8_16_10"/>
          <p:cNvSpPr txBox="1"/>
          <p:nvPr/>
        </p:nvSpPr>
        <p:spPr>
          <a:xfrm>
            <a:off x="1776767" y="1"/>
            <a:ext cx="8626400" cy="2092840"/>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Programs of Study by Interest Area </a:t>
            </a:r>
            <a:endParaRPr sz="4000" b="1">
              <a:solidFill>
                <a:schemeClr val="lt1"/>
              </a:solidFill>
              <a:latin typeface="Franklin Gothic"/>
              <a:ea typeface="Franklin Gothic"/>
              <a:cs typeface="Franklin Gothic"/>
              <a:sym typeface="Franklin Gothic"/>
            </a:endParaRPr>
          </a:p>
          <a:p>
            <a:pPr>
              <a:buClr>
                <a:srgbClr val="000000"/>
              </a:buClr>
              <a:buSzPts val="3000"/>
            </a:pPr>
            <a:endParaRPr sz="4000" b="1">
              <a:solidFill>
                <a:schemeClr val="lt1"/>
              </a:solidFill>
              <a:latin typeface="Franklin Gothic"/>
              <a:ea typeface="Franklin Gothic"/>
              <a:cs typeface="Franklin Gothic"/>
              <a:sym typeface="Franklin Gothic"/>
            </a:endParaRPr>
          </a:p>
        </p:txBody>
      </p:sp>
      <p:graphicFrame>
        <p:nvGraphicFramePr>
          <p:cNvPr id="113" name="Google Shape;113;g27ba42c17d8_16_10"/>
          <p:cNvGraphicFramePr/>
          <p:nvPr/>
        </p:nvGraphicFramePr>
        <p:xfrm>
          <a:off x="303800" y="1580063"/>
          <a:ext cx="11180533" cy="3815816"/>
        </p:xfrm>
        <a:graphic>
          <a:graphicData uri="http://schemas.openxmlformats.org/drawingml/2006/table">
            <a:tbl>
              <a:tblPr>
                <a:noFill/>
              </a:tblPr>
              <a:tblGrid>
                <a:gridCol w="4263333">
                  <a:extLst>
                    <a:ext uri="{9D8B030D-6E8A-4147-A177-3AD203B41FA5}">
                      <a16:colId xmlns:a16="http://schemas.microsoft.com/office/drawing/2014/main" val="20000"/>
                    </a:ext>
                  </a:extLst>
                </a:gridCol>
                <a:gridCol w="2068300">
                  <a:extLst>
                    <a:ext uri="{9D8B030D-6E8A-4147-A177-3AD203B41FA5}">
                      <a16:colId xmlns:a16="http://schemas.microsoft.com/office/drawing/2014/main" val="20001"/>
                    </a:ext>
                  </a:extLst>
                </a:gridCol>
                <a:gridCol w="2035167">
                  <a:extLst>
                    <a:ext uri="{9D8B030D-6E8A-4147-A177-3AD203B41FA5}">
                      <a16:colId xmlns:a16="http://schemas.microsoft.com/office/drawing/2014/main" val="20002"/>
                    </a:ext>
                  </a:extLst>
                </a:gridCol>
                <a:gridCol w="2813733">
                  <a:extLst>
                    <a:ext uri="{9D8B030D-6E8A-4147-A177-3AD203B41FA5}">
                      <a16:colId xmlns:a16="http://schemas.microsoft.com/office/drawing/2014/main"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en" sz="1900" b="1" u="none" strike="noStrike" cap="none"/>
                        <a:t>AY 2022-2023</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PT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FT Promise</a:t>
                      </a:r>
                      <a:endParaRPr sz="1900" b="1" u="none" strike="noStrike" cap="none"/>
                    </a:p>
                  </a:txBody>
                  <a:tcPr marL="121900" marR="121900" marT="121900" marB="121900"/>
                </a:tc>
                <a:tc>
                  <a:txBody>
                    <a:bodyPr/>
                    <a:lstStyle/>
                    <a:p>
                      <a:pPr marL="0" marR="0" lvl="0" indent="0" algn="ctr" rtl="0">
                        <a:lnSpc>
                          <a:spcPct val="100000"/>
                        </a:lnSpc>
                        <a:spcBef>
                          <a:spcPts val="0"/>
                        </a:spcBef>
                        <a:spcAft>
                          <a:spcPts val="0"/>
                        </a:spcAft>
                        <a:buClr>
                          <a:srgbClr val="000000"/>
                        </a:buClr>
                        <a:buSzPts val="1400"/>
                        <a:buFont typeface="Arial"/>
                        <a:buNone/>
                      </a:pPr>
                      <a:r>
                        <a:rPr lang="en" sz="1900" b="1" u="none" strike="noStrike" cap="none"/>
                        <a:t>College Comparison</a:t>
                      </a:r>
                      <a:endParaRPr sz="1900" b="1" u="none" strike="noStrike" cap="none"/>
                    </a:p>
                  </a:txBody>
                  <a:tcPr marL="121900" marR="121900" marT="121900" marB="121900"/>
                </a:tc>
                <a:extLst>
                  <a:ext uri="{0D108BD9-81ED-4DB2-BD59-A6C34878D82A}">
                    <a16:rowId xmlns:a16="http://schemas.microsoft.com/office/drawing/2014/main" val="10000"/>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Art, Design, and Performance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nchor="ctr"/>
                </a:tc>
                <a:extLst>
                  <a:ext uri="{0D108BD9-81ED-4DB2-BD59-A6C34878D82A}">
                    <a16:rowId xmlns:a16="http://schemas.microsoft.com/office/drawing/2014/main" val="10001"/>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Business</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11%</a:t>
                      </a:r>
                      <a:endParaRPr sz="1900" u="none" strike="noStrike" cap="none"/>
                    </a:p>
                  </a:txBody>
                  <a:tcPr marL="121900" marR="121900" marT="121900" marB="121900" anchor="ctr"/>
                </a:tc>
                <a:extLst>
                  <a:ext uri="{0D108BD9-81ED-4DB2-BD59-A6C34878D82A}">
                    <a16:rowId xmlns:a16="http://schemas.microsoft.com/office/drawing/2014/main" val="10002"/>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Human Behavior and Culture</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50%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21%</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17%</a:t>
                      </a:r>
                      <a:endParaRPr sz="1900" u="none" strike="noStrike" cap="none"/>
                    </a:p>
                  </a:txBody>
                  <a:tcPr marL="121900" marR="121900" marT="121900" marB="121900" anchor="ctr"/>
                </a:tc>
                <a:extLst>
                  <a:ext uri="{0D108BD9-81ED-4DB2-BD59-A6C34878D82A}">
                    <a16:rowId xmlns:a16="http://schemas.microsoft.com/office/drawing/2014/main" val="10003"/>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Science and Health</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8%</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36%</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14%</a:t>
                      </a:r>
                      <a:endParaRPr sz="1900" u="none" strike="noStrike" cap="none"/>
                    </a:p>
                  </a:txBody>
                  <a:tcPr marL="121900" marR="121900" marT="121900" marB="121900" anchor="ctr"/>
                </a:tc>
                <a:extLst>
                  <a:ext uri="{0D108BD9-81ED-4DB2-BD59-A6C34878D82A}">
                    <a16:rowId xmlns:a16="http://schemas.microsoft.com/office/drawing/2014/main" val="10004"/>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CSM/SKY Program</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chemeClr val="dk1"/>
                        </a:buClr>
                        <a:buSzPts val="1100"/>
                        <a:buFont typeface="Arial"/>
                        <a:buNone/>
                      </a:pPr>
                      <a:r>
                        <a:rPr lang="en" sz="1900" u="none" strike="noStrike" cap="none">
                          <a:solidFill>
                            <a:schemeClr val="dk1"/>
                          </a:solidFill>
                        </a:rPr>
                        <a:t>0%</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6%</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16%</a:t>
                      </a:r>
                      <a:endParaRPr sz="1900" u="none" strike="noStrike" cap="none"/>
                    </a:p>
                  </a:txBody>
                  <a:tcPr marL="121900" marR="121900" marT="121900" marB="121900" anchor="ctr"/>
                </a:tc>
                <a:extLst>
                  <a:ext uri="{0D108BD9-81ED-4DB2-BD59-A6C34878D82A}">
                    <a16:rowId xmlns:a16="http://schemas.microsoft.com/office/drawing/2014/main" val="10005"/>
                  </a:ext>
                </a:extLst>
              </a:tr>
              <a:tr h="541743">
                <a:tc>
                  <a:txBody>
                    <a:bodyPr/>
                    <a:lstStyle/>
                    <a:p>
                      <a:pPr marL="0" marR="0" lvl="0" indent="0" algn="l" rtl="0">
                        <a:lnSpc>
                          <a:spcPct val="100000"/>
                        </a:lnSpc>
                        <a:spcBef>
                          <a:spcPts val="0"/>
                        </a:spcBef>
                        <a:spcAft>
                          <a:spcPts val="0"/>
                        </a:spcAft>
                        <a:buClr>
                          <a:srgbClr val="000000"/>
                        </a:buClr>
                        <a:buSzPts val="1400"/>
                        <a:buFont typeface="Arial"/>
                        <a:buNone/>
                      </a:pPr>
                      <a:r>
                        <a:rPr lang="en" sz="1900" u="none" strike="noStrike" cap="none"/>
                        <a:t>Undecided/University Transfer</a:t>
                      </a:r>
                      <a:endParaRPr sz="1900" u="none" strike="noStrike" cap="none"/>
                    </a:p>
                  </a:txBody>
                  <a:tcPr marL="121900" marR="121900" marT="121900" marB="121900"/>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solidFill>
                            <a:schemeClr val="dk1"/>
                          </a:solidFill>
                        </a:rPr>
                        <a:t>4%</a:t>
                      </a:r>
                      <a:endParaRPr sz="16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4%</a:t>
                      </a:r>
                      <a:endParaRPr sz="1900" u="none" strike="noStrike" cap="none"/>
                    </a:p>
                  </a:txBody>
                  <a:tcPr marL="121900" marR="121900" marT="121900" marB="121900" anchor="ctr"/>
                </a:tc>
                <a:tc>
                  <a:txBody>
                    <a:bodyPr/>
                    <a:lstStyle/>
                    <a:p>
                      <a:pPr marL="0" marR="0" lvl="0" indent="0" algn="ctr" rtl="0">
                        <a:lnSpc>
                          <a:spcPct val="115000"/>
                        </a:lnSpc>
                        <a:spcBef>
                          <a:spcPts val="0"/>
                        </a:spcBef>
                        <a:spcAft>
                          <a:spcPts val="0"/>
                        </a:spcAft>
                        <a:buClr>
                          <a:srgbClr val="000000"/>
                        </a:buClr>
                        <a:buSzPts val="1400"/>
                        <a:buFont typeface="Arial"/>
                        <a:buNone/>
                      </a:pPr>
                      <a:r>
                        <a:rPr lang="en" sz="1900" u="none" strike="noStrike" cap="none"/>
                        <a:t>37%</a:t>
                      </a:r>
                      <a:endParaRPr sz="1900" u="none" strike="noStrike" cap="none"/>
                    </a:p>
                  </a:txBody>
                  <a:tcPr marL="121900" marR="121900" marT="121900" marB="121900" anchor="ct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D59682BD-C847-43C5-AFDF-2811CD893E51}"/>
              </a:ext>
            </a:extLst>
          </p:cNvPr>
          <p:cNvSpPr>
            <a:spLocks noGrp="1"/>
          </p:cNvSpPr>
          <p:nvPr>
            <p:ph type="sldNum" idx="12"/>
          </p:nvPr>
        </p:nvSpPr>
        <p:spPr/>
        <p:txBody>
          <a:bodyPr/>
          <a:lstStyle/>
          <a:p>
            <a:fld id="{00000000-1234-1234-1234-123412341234}" type="slidenum">
              <a:rPr lang="en" smtClean="0"/>
              <a:pPr/>
              <a:t>55</a:t>
            </a:fld>
            <a:endParaRPr lang="en"/>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410402d091_0_59"/>
          <p:cNvSpPr/>
          <p:nvPr/>
        </p:nvSpPr>
        <p:spPr>
          <a:xfrm>
            <a:off x="9109200" y="1587867"/>
            <a:ext cx="2622000" cy="3694400"/>
          </a:xfrm>
          <a:prstGeom prst="rect">
            <a:avLst/>
          </a:prstGeom>
          <a:solidFill>
            <a:srgbClr val="EAD1DC"/>
          </a:solidFill>
          <a:ln w="9525" cap="flat" cmpd="sng">
            <a:solidFill>
              <a:srgbClr val="C27BA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19" name="Google Shape;119;g2410402d091_0_59"/>
          <p:cNvSpPr/>
          <p:nvPr/>
        </p:nvSpPr>
        <p:spPr>
          <a:xfrm>
            <a:off x="6224500" y="1587867"/>
            <a:ext cx="2622000" cy="3694400"/>
          </a:xfrm>
          <a:prstGeom prst="rect">
            <a:avLst/>
          </a:prstGeom>
          <a:solidFill>
            <a:srgbClr val="D9EAD3"/>
          </a:solidFill>
          <a:ln w="9525" cap="flat" cmpd="sng">
            <a:solidFill>
              <a:srgbClr val="93C47D"/>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0" name="Google Shape;120;g2410402d091_0_59"/>
          <p:cNvSpPr/>
          <p:nvPr/>
        </p:nvSpPr>
        <p:spPr>
          <a:xfrm>
            <a:off x="3342733" y="1587867"/>
            <a:ext cx="2622000" cy="3694400"/>
          </a:xfrm>
          <a:prstGeom prst="rect">
            <a:avLst/>
          </a:prstGeom>
          <a:solidFill>
            <a:srgbClr val="C9DAF8"/>
          </a:solidFill>
          <a:ln w="9525" cap="flat" cmpd="sng">
            <a:solidFill>
              <a:srgbClr val="6D9EEB"/>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1" name="Google Shape;121;g2410402d091_0_59"/>
          <p:cNvSpPr/>
          <p:nvPr/>
        </p:nvSpPr>
        <p:spPr>
          <a:xfrm>
            <a:off x="536867" y="1587867"/>
            <a:ext cx="2622000" cy="3694400"/>
          </a:xfrm>
          <a:prstGeom prst="rect">
            <a:avLst/>
          </a:prstGeom>
          <a:solidFill>
            <a:srgbClr val="FCE5CD"/>
          </a:solidFill>
          <a:ln w="9525"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22" name="Google Shape;122;g2410402d091_0_59"/>
          <p:cNvPicPr preferRelativeResize="0"/>
          <p:nvPr/>
        </p:nvPicPr>
        <p:blipFill rotWithShape="1">
          <a:blip r:embed="rId3">
            <a:alphaModFix/>
          </a:blip>
          <a:srcRect/>
          <a:stretch/>
        </p:blipFill>
        <p:spPr>
          <a:xfrm>
            <a:off x="0" y="-7"/>
            <a:ext cx="12192000" cy="732817"/>
          </a:xfrm>
          <a:prstGeom prst="rect">
            <a:avLst/>
          </a:prstGeom>
          <a:noFill/>
          <a:ln>
            <a:noFill/>
          </a:ln>
        </p:spPr>
      </p:pic>
      <p:pic>
        <p:nvPicPr>
          <p:cNvPr id="123" name="Google Shape;123;g2410402d091_0_59"/>
          <p:cNvPicPr preferRelativeResize="0"/>
          <p:nvPr/>
        </p:nvPicPr>
        <p:blipFill rotWithShape="1">
          <a:blip r:embed="rId4">
            <a:alphaModFix/>
          </a:blip>
          <a:srcRect/>
          <a:stretch/>
        </p:blipFill>
        <p:spPr>
          <a:xfrm>
            <a:off x="-49466" y="6091833"/>
            <a:ext cx="12281967" cy="792467"/>
          </a:xfrm>
          <a:prstGeom prst="rect">
            <a:avLst/>
          </a:prstGeom>
          <a:noFill/>
          <a:ln>
            <a:noFill/>
          </a:ln>
        </p:spPr>
      </p:pic>
      <p:sp>
        <p:nvSpPr>
          <p:cNvPr id="124" name="Google Shape;124;g2410402d091_0_59"/>
          <p:cNvSpPr txBox="1"/>
          <p:nvPr/>
        </p:nvSpPr>
        <p:spPr>
          <a:xfrm>
            <a:off x="1776767" y="-64600"/>
            <a:ext cx="9888400" cy="861734"/>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Pillars of Promise Scholars Program</a:t>
            </a:r>
            <a:endParaRPr sz="4000" b="1">
              <a:solidFill>
                <a:schemeClr val="lt1"/>
              </a:solidFill>
              <a:latin typeface="Franklin Gothic"/>
              <a:ea typeface="Franklin Gothic"/>
              <a:cs typeface="Franklin Gothic"/>
              <a:sym typeface="Franklin Gothic"/>
            </a:endParaRPr>
          </a:p>
        </p:txBody>
      </p:sp>
      <p:sp>
        <p:nvSpPr>
          <p:cNvPr id="125" name="Google Shape;125;g2410402d091_0_59"/>
          <p:cNvSpPr txBox="1"/>
          <p:nvPr/>
        </p:nvSpPr>
        <p:spPr>
          <a:xfrm>
            <a:off x="536800" y="1587867"/>
            <a:ext cx="2622000" cy="738623"/>
          </a:xfrm>
          <a:prstGeom prst="rect">
            <a:avLst/>
          </a:prstGeom>
          <a:solidFill>
            <a:srgbClr val="F6B26B"/>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First Year </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Experience</a:t>
            </a:r>
            <a:endParaRPr sz="1600" b="1">
              <a:solidFill>
                <a:srgbClr val="000000"/>
              </a:solidFill>
              <a:latin typeface="Montserrat"/>
              <a:ea typeface="Montserrat"/>
              <a:cs typeface="Montserrat"/>
              <a:sym typeface="Montserrat"/>
            </a:endParaRPr>
          </a:p>
        </p:txBody>
      </p:sp>
      <p:sp>
        <p:nvSpPr>
          <p:cNvPr id="126" name="Google Shape;126;g2410402d091_0_59"/>
          <p:cNvSpPr txBox="1"/>
          <p:nvPr/>
        </p:nvSpPr>
        <p:spPr>
          <a:xfrm>
            <a:off x="3342733" y="1587867"/>
            <a:ext cx="2622000" cy="717600"/>
          </a:xfrm>
          <a:prstGeom prst="rect">
            <a:avLst/>
          </a:prstGeom>
          <a:solidFill>
            <a:srgbClr val="6D9EEB"/>
          </a:solidFill>
          <a:ln>
            <a:noFill/>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Graduation/</a:t>
            </a:r>
            <a:endParaRPr sz="1867" b="1">
              <a:solidFill>
                <a:srgbClr val="000000"/>
              </a:solidFill>
              <a:latin typeface="Montserrat"/>
              <a:ea typeface="Montserrat"/>
              <a:cs typeface="Montserrat"/>
              <a:sym typeface="Montserrat"/>
            </a:endParaRPr>
          </a:p>
          <a:p>
            <a:pPr algn="ctr">
              <a:buClr>
                <a:srgbClr val="000000"/>
              </a:buClr>
              <a:buSzPts val="1400"/>
            </a:pPr>
            <a:r>
              <a:rPr lang="en" sz="1867" b="1">
                <a:solidFill>
                  <a:srgbClr val="000000"/>
                </a:solidFill>
                <a:latin typeface="Montserrat"/>
                <a:ea typeface="Montserrat"/>
                <a:cs typeface="Montserrat"/>
                <a:sym typeface="Montserrat"/>
              </a:rPr>
              <a:t>Transfer Support</a:t>
            </a:r>
            <a:endParaRPr sz="1867" b="1">
              <a:solidFill>
                <a:srgbClr val="000000"/>
              </a:solidFill>
              <a:latin typeface="Montserrat"/>
              <a:ea typeface="Montserrat"/>
              <a:cs typeface="Montserrat"/>
              <a:sym typeface="Montserrat"/>
            </a:endParaRPr>
          </a:p>
        </p:txBody>
      </p:sp>
      <p:sp>
        <p:nvSpPr>
          <p:cNvPr id="127" name="Google Shape;127;g2410402d091_0_59"/>
          <p:cNvSpPr txBox="1"/>
          <p:nvPr/>
        </p:nvSpPr>
        <p:spPr>
          <a:xfrm>
            <a:off x="6225967" y="1587868"/>
            <a:ext cx="2622000" cy="738623"/>
          </a:xfrm>
          <a:prstGeom prst="rect">
            <a:avLst/>
          </a:prstGeom>
          <a:solidFill>
            <a:srgbClr val="93C47D"/>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Career/</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Major Exploration</a:t>
            </a:r>
            <a:endParaRPr sz="1600" b="1">
              <a:solidFill>
                <a:srgbClr val="000000"/>
              </a:solidFill>
              <a:latin typeface="Montserrat"/>
              <a:ea typeface="Montserrat"/>
              <a:cs typeface="Montserrat"/>
              <a:sym typeface="Montserrat"/>
            </a:endParaRPr>
          </a:p>
        </p:txBody>
      </p:sp>
      <p:sp>
        <p:nvSpPr>
          <p:cNvPr id="128" name="Google Shape;128;g2410402d091_0_59"/>
          <p:cNvSpPr txBox="1"/>
          <p:nvPr/>
        </p:nvSpPr>
        <p:spPr>
          <a:xfrm>
            <a:off x="9104100" y="1587868"/>
            <a:ext cx="2622000" cy="738623"/>
          </a:xfrm>
          <a:prstGeom prst="rect">
            <a:avLst/>
          </a:prstGeom>
          <a:solidFill>
            <a:srgbClr val="C27BA0"/>
          </a:solidFill>
          <a:ln>
            <a:noFill/>
          </a:ln>
        </p:spPr>
        <p:txBody>
          <a:bodyPr spcFirstLastPara="1" wrap="square" lIns="121900" tIns="121900" rIns="121900" bIns="121900" anchor="t" anchorCtr="0">
            <a:spAutoFit/>
          </a:bodyPr>
          <a:lstStyle/>
          <a:p>
            <a:pPr algn="ctr">
              <a:buClr>
                <a:srgbClr val="000000"/>
              </a:buClr>
              <a:buSzPts val="1200"/>
            </a:pPr>
            <a:r>
              <a:rPr lang="en" sz="1600" b="1">
                <a:solidFill>
                  <a:srgbClr val="000000"/>
                </a:solidFill>
                <a:latin typeface="Montserrat"/>
                <a:ea typeface="Montserrat"/>
                <a:cs typeface="Montserrat"/>
                <a:sym typeface="Montserrat"/>
              </a:rPr>
              <a:t>Probation Students/</a:t>
            </a:r>
            <a:endParaRPr sz="1600" b="1">
              <a:solidFill>
                <a:srgbClr val="000000"/>
              </a:solidFill>
              <a:latin typeface="Montserrat"/>
              <a:ea typeface="Montserrat"/>
              <a:cs typeface="Montserrat"/>
              <a:sym typeface="Montserrat"/>
            </a:endParaRPr>
          </a:p>
          <a:p>
            <a:pPr algn="ctr">
              <a:buClr>
                <a:srgbClr val="000000"/>
              </a:buClr>
              <a:buSzPts val="1200"/>
            </a:pPr>
            <a:r>
              <a:rPr lang="en" sz="1600" b="1">
                <a:solidFill>
                  <a:srgbClr val="000000"/>
                </a:solidFill>
                <a:latin typeface="Montserrat"/>
                <a:ea typeface="Montserrat"/>
                <a:cs typeface="Montserrat"/>
                <a:sym typeface="Montserrat"/>
              </a:rPr>
              <a:t>Early Alert</a:t>
            </a:r>
            <a:endParaRPr sz="1600" b="1">
              <a:solidFill>
                <a:srgbClr val="000000"/>
              </a:solidFill>
              <a:latin typeface="Montserrat"/>
              <a:ea typeface="Montserrat"/>
              <a:cs typeface="Montserrat"/>
              <a:sym typeface="Montserrat"/>
            </a:endParaRPr>
          </a:p>
        </p:txBody>
      </p:sp>
      <p:sp>
        <p:nvSpPr>
          <p:cNvPr id="129" name="Google Shape;129;g2410402d091_0_59"/>
          <p:cNvSpPr txBox="1"/>
          <p:nvPr/>
        </p:nvSpPr>
        <p:spPr>
          <a:xfrm>
            <a:off x="462367" y="2383209"/>
            <a:ext cx="2698000" cy="2912745"/>
          </a:xfrm>
          <a:prstGeom prst="rect">
            <a:avLst/>
          </a:prstGeom>
          <a:noFill/>
          <a:ln>
            <a:noFill/>
          </a:ln>
        </p:spPr>
        <p:txBody>
          <a:bodyPr spcFirstLastPara="1" wrap="square" lIns="121900" tIns="121900" rIns="121900" bIns="121900" anchor="t" anchorCtr="0">
            <a:spAutoFit/>
          </a:bodyPr>
          <a:lstStyle/>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CRER 401: </a:t>
            </a:r>
            <a:endParaRPr sz="1333">
              <a:solidFill>
                <a:srgbClr val="000000"/>
              </a:solidFill>
              <a:latin typeface="Montserrat"/>
              <a:ea typeface="Montserrat"/>
              <a:cs typeface="Montserrat"/>
              <a:sym typeface="Montserrat"/>
            </a:endParaRPr>
          </a:p>
          <a:p>
            <a:pPr marL="609585">
              <a:buClr>
                <a:srgbClr val="000000"/>
              </a:buClr>
              <a:buSzPts val="1000"/>
            </a:pPr>
            <a:r>
              <a:rPr lang="en" sz="1333">
                <a:solidFill>
                  <a:srgbClr val="000000"/>
                </a:solidFill>
                <a:latin typeface="Montserrat"/>
                <a:ea typeface="Montserrat"/>
                <a:cs typeface="Montserrat"/>
                <a:sym typeface="Montserrat"/>
              </a:rPr>
              <a:t>College Success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Welcome Day</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First Year Workshops by Promise Counselors and Cañada Departments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Time Management/</a:t>
            </a:r>
            <a:br>
              <a:rPr lang="en" sz="1333">
                <a:solidFill>
                  <a:srgbClr val="000000"/>
                </a:solidFill>
                <a:latin typeface="Montserrat"/>
                <a:ea typeface="Montserrat"/>
                <a:cs typeface="Montserrat"/>
                <a:sym typeface="Montserrat"/>
              </a:rPr>
            </a:br>
            <a:r>
              <a:rPr lang="en" sz="1333">
                <a:solidFill>
                  <a:srgbClr val="000000"/>
                </a:solidFill>
                <a:latin typeface="Montserrat"/>
                <a:ea typeface="Montserrat"/>
                <a:cs typeface="Montserrat"/>
                <a:sym typeface="Montserrat"/>
              </a:rPr>
              <a:t>Study schedule check-ins with RS</a:t>
            </a:r>
            <a:endParaRPr sz="1333">
              <a:solidFill>
                <a:srgbClr val="000000"/>
              </a:solidFill>
              <a:latin typeface="Montserrat"/>
              <a:ea typeface="Montserrat"/>
              <a:cs typeface="Montserrat"/>
              <a:sym typeface="Montserrat"/>
            </a:endParaRPr>
          </a:p>
        </p:txBody>
      </p:sp>
      <p:sp>
        <p:nvSpPr>
          <p:cNvPr id="130" name="Google Shape;130;g2410402d091_0_59"/>
          <p:cNvSpPr txBox="1"/>
          <p:nvPr/>
        </p:nvSpPr>
        <p:spPr>
          <a:xfrm>
            <a:off x="3512217" y="2318594"/>
            <a:ext cx="2360400" cy="2811050"/>
          </a:xfrm>
          <a:prstGeom prst="rect">
            <a:avLst/>
          </a:prstGeom>
          <a:noFill/>
          <a:ln>
            <a:noFill/>
          </a:ln>
        </p:spPr>
        <p:txBody>
          <a:bodyPr spcFirstLastPara="1" wrap="square" lIns="121900" tIns="121900" rIns="121900" bIns="121900" anchor="t" anchorCtr="0">
            <a:spAutoFit/>
          </a:bodyPr>
          <a:lstStyle/>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CRER 110: </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Transfer center workshops</a:t>
            </a:r>
            <a:br>
              <a:rPr lang="en" sz="1200">
                <a:solidFill>
                  <a:srgbClr val="000000"/>
                </a:solidFill>
                <a:latin typeface="Montserrat"/>
                <a:ea typeface="Montserrat"/>
                <a:cs typeface="Montserrat"/>
                <a:sym typeface="Montserrat"/>
              </a:rPr>
            </a:br>
            <a:endParaRPr sz="1067">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Scholarship Support</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Alumni panels</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Field Trips</a:t>
            </a:r>
            <a:br>
              <a:rPr lang="en" sz="1200">
                <a:solidFill>
                  <a:srgbClr val="000000"/>
                </a:solidFill>
                <a:latin typeface="Montserrat"/>
                <a:ea typeface="Montserrat"/>
                <a:cs typeface="Montserrat"/>
                <a:sym typeface="Montserrat"/>
              </a:rPr>
            </a:br>
            <a:endParaRPr sz="1200">
              <a:solidFill>
                <a:srgbClr val="000000"/>
              </a:solidFill>
              <a:latin typeface="Montserrat"/>
              <a:ea typeface="Montserrat"/>
              <a:cs typeface="Montserrat"/>
              <a:sym typeface="Montserrat"/>
            </a:endParaRPr>
          </a:p>
          <a:p>
            <a:pPr marL="609585" indent="-380990">
              <a:buClr>
                <a:srgbClr val="000000"/>
              </a:buClr>
              <a:buSzPts val="900"/>
              <a:buFont typeface="Montserrat"/>
              <a:buChar char="●"/>
            </a:pPr>
            <a:r>
              <a:rPr lang="en" sz="1200">
                <a:solidFill>
                  <a:srgbClr val="000000"/>
                </a:solidFill>
                <a:latin typeface="Montserrat"/>
                <a:ea typeface="Montserrat"/>
                <a:cs typeface="Montserrat"/>
                <a:sym typeface="Montserrat"/>
              </a:rPr>
              <a:t>Job search resources</a:t>
            </a:r>
            <a:endParaRPr sz="1200">
              <a:solidFill>
                <a:srgbClr val="000000"/>
              </a:solidFill>
              <a:latin typeface="Montserrat"/>
              <a:ea typeface="Montserrat"/>
              <a:cs typeface="Montserrat"/>
              <a:sym typeface="Montserrat"/>
            </a:endParaRPr>
          </a:p>
        </p:txBody>
      </p:sp>
      <p:sp>
        <p:nvSpPr>
          <p:cNvPr id="131" name="Google Shape;131;g2410402d091_0_59"/>
          <p:cNvSpPr txBox="1"/>
          <p:nvPr/>
        </p:nvSpPr>
        <p:spPr>
          <a:xfrm>
            <a:off x="6356751" y="2340508"/>
            <a:ext cx="2360400" cy="2502504"/>
          </a:xfrm>
          <a:prstGeom prst="rect">
            <a:avLst/>
          </a:prstGeom>
          <a:noFill/>
          <a:ln>
            <a:noFill/>
          </a:ln>
        </p:spPr>
        <p:txBody>
          <a:bodyPr spcFirstLastPara="1" wrap="square" lIns="121900" tIns="121900" rIns="121900" bIns="121900" anchor="t" anchorCtr="0">
            <a:spAutoFit/>
          </a:bodyPr>
          <a:lstStyle/>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CRER 137</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Career Center Job Fair/</a:t>
            </a:r>
            <a:br>
              <a:rPr lang="en" sz="1333">
                <a:solidFill>
                  <a:srgbClr val="000000"/>
                </a:solidFill>
                <a:latin typeface="Montserrat"/>
                <a:ea typeface="Montserrat"/>
                <a:cs typeface="Montserrat"/>
                <a:sym typeface="Montserrat"/>
              </a:rPr>
            </a:br>
            <a:r>
              <a:rPr lang="en" sz="1333">
                <a:solidFill>
                  <a:srgbClr val="000000"/>
                </a:solidFill>
                <a:latin typeface="Montserrat"/>
                <a:ea typeface="Montserrat"/>
                <a:cs typeface="Montserrat"/>
                <a:sym typeface="Montserrat"/>
              </a:rPr>
              <a:t>Internship Fair</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Promise hosted Interest Area workshops</a:t>
            </a:r>
            <a:br>
              <a:rPr lang="en" sz="1333">
                <a:solidFill>
                  <a:srgbClr val="000000"/>
                </a:solidFill>
                <a:latin typeface="Montserrat"/>
                <a:ea typeface="Montserrat"/>
                <a:cs typeface="Montserrat"/>
                <a:sym typeface="Montserrat"/>
              </a:rPr>
            </a:br>
            <a:endParaRPr sz="1333">
              <a:solidFill>
                <a:srgbClr val="000000"/>
              </a:solidFill>
              <a:latin typeface="Montserrat"/>
              <a:ea typeface="Montserrat"/>
              <a:cs typeface="Montserrat"/>
              <a:sym typeface="Montserrat"/>
            </a:endParaRPr>
          </a:p>
          <a:p>
            <a:pPr marL="609585" indent="-389457">
              <a:buClr>
                <a:srgbClr val="000000"/>
              </a:buClr>
              <a:buSzPts val="1000"/>
              <a:buFont typeface="Montserrat"/>
              <a:buChar char="●"/>
            </a:pPr>
            <a:r>
              <a:rPr lang="en" sz="1333">
                <a:solidFill>
                  <a:srgbClr val="000000"/>
                </a:solidFill>
                <a:latin typeface="Montserrat"/>
                <a:ea typeface="Montserrat"/>
                <a:cs typeface="Montserrat"/>
                <a:sym typeface="Montserrat"/>
              </a:rPr>
              <a:t>Speaker series</a:t>
            </a:r>
            <a:endParaRPr sz="1333">
              <a:solidFill>
                <a:srgbClr val="000000"/>
              </a:solidFill>
              <a:latin typeface="Montserrat"/>
              <a:ea typeface="Montserrat"/>
              <a:cs typeface="Montserrat"/>
              <a:sym typeface="Montserrat"/>
            </a:endParaRPr>
          </a:p>
        </p:txBody>
      </p:sp>
      <p:sp>
        <p:nvSpPr>
          <p:cNvPr id="132" name="Google Shape;132;g2410402d091_0_59"/>
          <p:cNvSpPr txBox="1"/>
          <p:nvPr/>
        </p:nvSpPr>
        <p:spPr>
          <a:xfrm>
            <a:off x="9304767" y="2324420"/>
            <a:ext cx="2360400" cy="2955384"/>
          </a:xfrm>
          <a:prstGeom prst="rect">
            <a:avLst/>
          </a:prstGeom>
          <a:noFill/>
          <a:ln>
            <a:noFill/>
          </a:ln>
        </p:spPr>
        <p:txBody>
          <a:bodyPr spcFirstLastPara="1" wrap="square" lIns="121900" tIns="121900" rIns="121900" bIns="121900" anchor="t" anchorCtr="0">
            <a:spAutoFit/>
          </a:bodyPr>
          <a:lstStyle/>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Retention Specialist Support</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Probation workshops</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Tutoring referrals</a:t>
            </a:r>
            <a:br>
              <a:rPr lang="en" sz="1467">
                <a:solidFill>
                  <a:srgbClr val="000000"/>
                </a:solidFill>
                <a:latin typeface="Montserrat"/>
                <a:ea typeface="Montserrat"/>
                <a:cs typeface="Montserrat"/>
                <a:sym typeface="Montserrat"/>
              </a:rPr>
            </a:br>
            <a:endParaRPr sz="1467">
              <a:solidFill>
                <a:srgbClr val="000000"/>
              </a:solidFill>
              <a:latin typeface="Montserrat"/>
              <a:ea typeface="Montserrat"/>
              <a:cs typeface="Montserrat"/>
              <a:sym typeface="Montserrat"/>
            </a:endParaRPr>
          </a:p>
          <a:p>
            <a:pPr marL="609585" indent="-397923">
              <a:buClr>
                <a:srgbClr val="000000"/>
              </a:buClr>
              <a:buSzPts val="1100"/>
              <a:buFont typeface="Montserrat"/>
              <a:buChar char="●"/>
            </a:pPr>
            <a:r>
              <a:rPr lang="en" sz="1467">
                <a:solidFill>
                  <a:srgbClr val="000000"/>
                </a:solidFill>
                <a:latin typeface="Montserrat"/>
                <a:ea typeface="Montserrat"/>
                <a:cs typeface="Montserrat"/>
                <a:sym typeface="Montserrat"/>
              </a:rPr>
              <a:t>Other student services</a:t>
            </a:r>
            <a:endParaRPr sz="1467">
              <a:solidFill>
                <a:srgbClr val="000000"/>
              </a:solidFill>
              <a:latin typeface="Montserrat"/>
              <a:ea typeface="Montserrat"/>
              <a:cs typeface="Montserrat"/>
              <a:sym typeface="Montserrat"/>
            </a:endParaRPr>
          </a:p>
        </p:txBody>
      </p:sp>
      <p:sp>
        <p:nvSpPr>
          <p:cNvPr id="133" name="Google Shape;133;g2410402d091_0_59"/>
          <p:cNvSpPr/>
          <p:nvPr/>
        </p:nvSpPr>
        <p:spPr>
          <a:xfrm>
            <a:off x="536867" y="894800"/>
            <a:ext cx="11189200" cy="512400"/>
          </a:xfrm>
          <a:prstGeom prst="rect">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Counseling</a:t>
            </a:r>
            <a:endParaRPr sz="1867" b="1">
              <a:solidFill>
                <a:srgbClr val="000000"/>
              </a:solidFill>
              <a:latin typeface="Montserrat"/>
              <a:ea typeface="Montserrat"/>
              <a:cs typeface="Montserrat"/>
              <a:sym typeface="Montserrat"/>
            </a:endParaRPr>
          </a:p>
        </p:txBody>
      </p:sp>
      <p:sp>
        <p:nvSpPr>
          <p:cNvPr id="134" name="Google Shape;134;g2410402d091_0_59"/>
          <p:cNvSpPr/>
          <p:nvPr/>
        </p:nvSpPr>
        <p:spPr>
          <a:xfrm rot="10800000">
            <a:off x="1628700" y="1407200"/>
            <a:ext cx="283600" cy="301600"/>
          </a:xfrm>
          <a:prstGeom prst="upArrow">
            <a:avLst>
              <a:gd name="adj1" fmla="val 50000"/>
              <a:gd name="adj2" fmla="val 50000"/>
            </a:avLst>
          </a:prstGeom>
          <a:solidFill>
            <a:srgbClr val="F6B26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5" name="Google Shape;135;g2410402d091_0_59"/>
          <p:cNvSpPr/>
          <p:nvPr/>
        </p:nvSpPr>
        <p:spPr>
          <a:xfrm rot="10800000">
            <a:off x="4550617" y="1407200"/>
            <a:ext cx="283600" cy="301600"/>
          </a:xfrm>
          <a:prstGeom prst="up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36" name="Google Shape;136;g2410402d091_0_59"/>
          <p:cNvPicPr preferRelativeResize="0"/>
          <p:nvPr/>
        </p:nvPicPr>
        <p:blipFill rotWithShape="1">
          <a:blip r:embed="rId5">
            <a:alphaModFix/>
          </a:blip>
          <a:srcRect/>
          <a:stretch/>
        </p:blipFill>
        <p:spPr>
          <a:xfrm>
            <a:off x="11028801" y="5950934"/>
            <a:ext cx="1163201" cy="1163201"/>
          </a:xfrm>
          <a:prstGeom prst="rect">
            <a:avLst/>
          </a:prstGeom>
          <a:noFill/>
          <a:ln>
            <a:noFill/>
          </a:ln>
        </p:spPr>
      </p:pic>
      <p:sp>
        <p:nvSpPr>
          <p:cNvPr id="137" name="Google Shape;137;g2410402d091_0_59"/>
          <p:cNvSpPr/>
          <p:nvPr/>
        </p:nvSpPr>
        <p:spPr>
          <a:xfrm rot="10800000">
            <a:off x="7395167" y="1407200"/>
            <a:ext cx="283600" cy="301600"/>
          </a:xfrm>
          <a:prstGeom prst="up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8" name="Google Shape;138;g2410402d091_0_59"/>
          <p:cNvSpPr/>
          <p:nvPr/>
        </p:nvSpPr>
        <p:spPr>
          <a:xfrm rot="10800000">
            <a:off x="10387267" y="1407200"/>
            <a:ext cx="283600" cy="301600"/>
          </a:xfrm>
          <a:prstGeom prst="up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 name="Google Shape;139;g2410402d091_0_59"/>
          <p:cNvSpPr/>
          <p:nvPr/>
        </p:nvSpPr>
        <p:spPr>
          <a:xfrm>
            <a:off x="10285667" y="5145397"/>
            <a:ext cx="283600" cy="301600"/>
          </a:xfrm>
          <a:prstGeom prst="upArrow">
            <a:avLst>
              <a:gd name="adj1" fmla="val 50000"/>
              <a:gd name="adj2" fmla="val 50000"/>
            </a:avLst>
          </a:prstGeom>
          <a:solidFill>
            <a:srgbClr val="C27BA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0" name="Google Shape;140;g2410402d091_0_59"/>
          <p:cNvSpPr/>
          <p:nvPr/>
        </p:nvSpPr>
        <p:spPr>
          <a:xfrm>
            <a:off x="7363751" y="5145397"/>
            <a:ext cx="283600" cy="301600"/>
          </a:xfrm>
          <a:prstGeom prst="up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g2410402d091_0_59"/>
          <p:cNvSpPr/>
          <p:nvPr/>
        </p:nvSpPr>
        <p:spPr>
          <a:xfrm>
            <a:off x="4519200" y="5145397"/>
            <a:ext cx="283600" cy="301600"/>
          </a:xfrm>
          <a:prstGeom prst="up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2" name="Google Shape;142;g2410402d091_0_59"/>
          <p:cNvSpPr/>
          <p:nvPr/>
        </p:nvSpPr>
        <p:spPr>
          <a:xfrm>
            <a:off x="1527100" y="5145397"/>
            <a:ext cx="283600" cy="301600"/>
          </a:xfrm>
          <a:prstGeom prst="up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3" name="Google Shape;143;g2410402d091_0_59"/>
          <p:cNvSpPr/>
          <p:nvPr/>
        </p:nvSpPr>
        <p:spPr>
          <a:xfrm>
            <a:off x="536867" y="5438517"/>
            <a:ext cx="11189200" cy="512400"/>
          </a:xfrm>
          <a:prstGeom prst="rect">
            <a:avLst/>
          </a:prstGeom>
          <a:gradFill>
            <a:gsLst>
              <a:gs pos="0">
                <a:srgbClr val="FFF6DB"/>
              </a:gs>
              <a:gs pos="100000">
                <a:srgbClr val="FAD25C"/>
              </a:gs>
            </a:gsLst>
            <a:lin ang="5400012" scaled="0"/>
          </a:gra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400"/>
            </a:pPr>
            <a:r>
              <a:rPr lang="en" sz="1867" b="1">
                <a:solidFill>
                  <a:srgbClr val="000000"/>
                </a:solidFill>
                <a:latin typeface="Montserrat"/>
                <a:ea typeface="Montserrat"/>
                <a:cs typeface="Montserrat"/>
                <a:sym typeface="Montserrat"/>
              </a:rPr>
              <a:t>The Root of our Work: Anti-Racism and Equity Practices</a:t>
            </a:r>
            <a:endParaRPr sz="1867" b="1">
              <a:solidFill>
                <a:srgbClr val="000000"/>
              </a:solidFill>
              <a:latin typeface="Montserrat"/>
              <a:ea typeface="Montserrat"/>
              <a:cs typeface="Montserrat"/>
              <a:sym typeface="Montserrat"/>
            </a:endParaRPr>
          </a:p>
        </p:txBody>
      </p:sp>
      <p:sp>
        <p:nvSpPr>
          <p:cNvPr id="2" name="Slide Number Placeholder 1">
            <a:extLst>
              <a:ext uri="{FF2B5EF4-FFF2-40B4-BE49-F238E27FC236}">
                <a16:creationId xmlns:a16="http://schemas.microsoft.com/office/drawing/2014/main" id="{83BB47B4-7DB6-41DD-A031-0D25CDA4A354}"/>
              </a:ext>
            </a:extLst>
          </p:cNvPr>
          <p:cNvSpPr>
            <a:spLocks noGrp="1"/>
          </p:cNvSpPr>
          <p:nvPr>
            <p:ph type="sldNum" idx="12"/>
          </p:nvPr>
        </p:nvSpPr>
        <p:spPr/>
        <p:txBody>
          <a:bodyPr/>
          <a:lstStyle/>
          <a:p>
            <a:fld id="{00000000-1234-1234-1234-123412341234}" type="slidenum">
              <a:rPr lang="en" smtClean="0"/>
              <a:pPr/>
              <a:t>56</a:t>
            </a:fld>
            <a:endParaRPr lang="e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28c120f4aea_0_4"/>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49" name="Google Shape;149;g28c120f4aea_0_4"/>
          <p:cNvSpPr txBox="1"/>
          <p:nvPr/>
        </p:nvSpPr>
        <p:spPr>
          <a:xfrm>
            <a:off x="1537400" y="54100"/>
            <a:ext cx="102256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Early Successes​- 2 year Completion Rates</a:t>
            </a:r>
            <a:endParaRPr sz="4000" b="1">
              <a:solidFill>
                <a:schemeClr val="lt1"/>
              </a:solidFill>
              <a:latin typeface="Franklin Gothic"/>
              <a:ea typeface="Franklin Gothic"/>
              <a:cs typeface="Franklin Gothic"/>
              <a:sym typeface="Franklin Gothic"/>
            </a:endParaRPr>
          </a:p>
        </p:txBody>
      </p:sp>
      <p:pic>
        <p:nvPicPr>
          <p:cNvPr id="150" name="Google Shape;150;g28c120f4aea_0_4" descr="A graph of a number of people&#10;&#10;Description automatically generated"/>
          <p:cNvPicPr preferRelativeResize="0"/>
          <p:nvPr/>
        </p:nvPicPr>
        <p:blipFill>
          <a:blip r:embed="rId4">
            <a:alphaModFix/>
          </a:blip>
          <a:stretch>
            <a:fillRect/>
          </a:stretch>
        </p:blipFill>
        <p:spPr>
          <a:xfrm>
            <a:off x="1311267" y="772167"/>
            <a:ext cx="9455600" cy="6085835"/>
          </a:xfrm>
          <a:prstGeom prst="rect">
            <a:avLst/>
          </a:prstGeom>
          <a:noFill/>
          <a:ln>
            <a:noFill/>
          </a:ln>
        </p:spPr>
      </p:pic>
      <p:sp>
        <p:nvSpPr>
          <p:cNvPr id="151" name="Google Shape;151;g28c120f4aea_0_4"/>
          <p:cNvSpPr txBox="1"/>
          <p:nvPr/>
        </p:nvSpPr>
        <p:spPr>
          <a:xfrm>
            <a:off x="406400" y="406400"/>
            <a:ext cx="4000000" cy="4000000"/>
          </a:xfrm>
          <a:prstGeom prst="rect">
            <a:avLst/>
          </a:prstGeom>
          <a:noFill/>
          <a:ln>
            <a:noFill/>
          </a:ln>
        </p:spPr>
        <p:txBody>
          <a:bodyPr spcFirstLastPara="1" wrap="square" lIns="121900" tIns="121900" rIns="121900" bIns="121900" anchor="ctr" anchorCtr="0">
            <a:noAutofit/>
          </a:bodyPr>
          <a:lstStyle/>
          <a:p>
            <a:r>
              <a:rPr lang="en" sz="2400"/>
              <a:t> </a:t>
            </a:r>
            <a:endParaRPr sz="2400"/>
          </a:p>
        </p:txBody>
      </p:sp>
      <p:sp>
        <p:nvSpPr>
          <p:cNvPr id="2" name="Slide Number Placeholder 1">
            <a:extLst>
              <a:ext uri="{FF2B5EF4-FFF2-40B4-BE49-F238E27FC236}">
                <a16:creationId xmlns:a16="http://schemas.microsoft.com/office/drawing/2014/main" id="{B1FD51FF-71E9-42F2-9B07-01B9FF9E0118}"/>
              </a:ext>
            </a:extLst>
          </p:cNvPr>
          <p:cNvSpPr>
            <a:spLocks noGrp="1"/>
          </p:cNvSpPr>
          <p:nvPr>
            <p:ph type="sldNum" idx="12"/>
          </p:nvPr>
        </p:nvSpPr>
        <p:spPr/>
        <p:txBody>
          <a:bodyPr/>
          <a:lstStyle/>
          <a:p>
            <a:fld id="{00000000-1234-1234-1234-123412341234}" type="slidenum">
              <a:rPr lang="en" smtClean="0"/>
              <a:pPr/>
              <a:t>57</a:t>
            </a:fld>
            <a:endParaRPr lang="e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28c120f4aea_0_15"/>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57" name="Google Shape;157;g28c120f4aea_0_15"/>
          <p:cNvSpPr txBox="1"/>
          <p:nvPr/>
        </p:nvSpPr>
        <p:spPr>
          <a:xfrm>
            <a:off x="1537400" y="54100"/>
            <a:ext cx="10225600" cy="1477287"/>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Early Successes​- 3 year Completion Rates</a:t>
            </a:r>
            <a:endParaRPr sz="4000" b="1">
              <a:solidFill>
                <a:schemeClr val="lt1"/>
              </a:solidFill>
              <a:latin typeface="Franklin Gothic"/>
              <a:ea typeface="Franklin Gothic"/>
              <a:cs typeface="Franklin Gothic"/>
              <a:sym typeface="Franklin Gothic"/>
            </a:endParaRPr>
          </a:p>
        </p:txBody>
      </p:sp>
      <p:sp>
        <p:nvSpPr>
          <p:cNvPr id="158" name="Google Shape;158;g28c120f4aea_0_15"/>
          <p:cNvSpPr txBox="1"/>
          <p:nvPr/>
        </p:nvSpPr>
        <p:spPr>
          <a:xfrm>
            <a:off x="406400" y="406400"/>
            <a:ext cx="4000000" cy="4000000"/>
          </a:xfrm>
          <a:prstGeom prst="rect">
            <a:avLst/>
          </a:prstGeom>
          <a:noFill/>
          <a:ln>
            <a:noFill/>
          </a:ln>
        </p:spPr>
        <p:txBody>
          <a:bodyPr spcFirstLastPara="1" wrap="square" lIns="121900" tIns="121900" rIns="121900" bIns="121900" anchor="ctr" anchorCtr="0">
            <a:noAutofit/>
          </a:bodyPr>
          <a:lstStyle/>
          <a:p>
            <a:r>
              <a:rPr lang="en" sz="2400"/>
              <a:t> </a:t>
            </a:r>
            <a:endParaRPr sz="2400"/>
          </a:p>
        </p:txBody>
      </p:sp>
      <p:pic>
        <p:nvPicPr>
          <p:cNvPr id="159" name="Google Shape;159;g28c120f4aea_0_15" descr="A graph of a graph with numbers&#10;&#10;Description automatically generated"/>
          <p:cNvPicPr preferRelativeResize="0"/>
          <p:nvPr/>
        </p:nvPicPr>
        <p:blipFill>
          <a:blip r:embed="rId4">
            <a:alphaModFix/>
          </a:blip>
          <a:stretch>
            <a:fillRect/>
          </a:stretch>
        </p:blipFill>
        <p:spPr>
          <a:xfrm>
            <a:off x="1465750" y="732800"/>
            <a:ext cx="9346585" cy="6125200"/>
          </a:xfrm>
          <a:prstGeom prst="rect">
            <a:avLst/>
          </a:prstGeom>
          <a:noFill/>
          <a:ln>
            <a:noFill/>
          </a:ln>
        </p:spPr>
      </p:pic>
      <p:sp>
        <p:nvSpPr>
          <p:cNvPr id="2" name="Slide Number Placeholder 1">
            <a:extLst>
              <a:ext uri="{FF2B5EF4-FFF2-40B4-BE49-F238E27FC236}">
                <a16:creationId xmlns:a16="http://schemas.microsoft.com/office/drawing/2014/main" id="{E0B591B5-E4F7-4B3C-850F-1F0789FA62E6}"/>
              </a:ext>
            </a:extLst>
          </p:cNvPr>
          <p:cNvSpPr>
            <a:spLocks noGrp="1"/>
          </p:cNvSpPr>
          <p:nvPr>
            <p:ph type="sldNum" idx="12"/>
          </p:nvPr>
        </p:nvSpPr>
        <p:spPr/>
        <p:txBody>
          <a:bodyPr/>
          <a:lstStyle/>
          <a:p>
            <a:fld id="{00000000-1234-1234-1234-123412341234}" type="slidenum">
              <a:rPr lang="en" smtClean="0"/>
              <a:pPr/>
              <a:t>58</a:t>
            </a:fld>
            <a:endParaRPr lang="en"/>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410402d091_0_15"/>
          <p:cNvSpPr txBox="1">
            <a:spLocks noGrp="1"/>
          </p:cNvSpPr>
          <p:nvPr>
            <p:ph type="body" idx="1"/>
          </p:nvPr>
        </p:nvSpPr>
        <p:spPr>
          <a:xfrm>
            <a:off x="319200" y="1018633"/>
            <a:ext cx="5776800" cy="4146800"/>
          </a:xfrm>
          <a:prstGeom prst="rect">
            <a:avLst/>
          </a:prstGeom>
          <a:noFill/>
          <a:ln>
            <a:noFill/>
          </a:ln>
        </p:spPr>
        <p:txBody>
          <a:bodyPr spcFirstLastPara="1" vert="horz" wrap="square" lIns="121900" tIns="121900" rIns="121900" bIns="121900" rtlCol="0" anchor="t" anchorCtr="0">
            <a:normAutofit fontScale="70000" lnSpcReduction="20000"/>
          </a:bodyPr>
          <a:lstStyle/>
          <a:p>
            <a:pPr indent="-438401">
              <a:lnSpc>
                <a:spcPct val="200000"/>
              </a:lnSpc>
              <a:buClr>
                <a:schemeClr val="dk1"/>
              </a:buClr>
              <a:buSzPct val="100000"/>
            </a:pPr>
            <a:r>
              <a:rPr lang="en" sz="2713">
                <a:solidFill>
                  <a:schemeClr val="dk1"/>
                </a:solidFill>
              </a:rPr>
              <a:t>Need based, student-centered approach</a:t>
            </a:r>
            <a:endParaRPr sz="2713">
              <a:solidFill>
                <a:schemeClr val="dk1"/>
              </a:solidFill>
            </a:endParaRPr>
          </a:p>
          <a:p>
            <a:pPr indent="-438401">
              <a:lnSpc>
                <a:spcPct val="200000"/>
              </a:lnSpc>
              <a:buClr>
                <a:schemeClr val="dk1"/>
              </a:buClr>
              <a:buSzPct val="100000"/>
            </a:pPr>
            <a:r>
              <a:rPr lang="en" sz="2713">
                <a:solidFill>
                  <a:schemeClr val="dk1"/>
                </a:solidFill>
              </a:rPr>
              <a:t>Data driven </a:t>
            </a:r>
            <a:endParaRPr sz="2713">
              <a:solidFill>
                <a:schemeClr val="dk1"/>
              </a:solidFill>
            </a:endParaRPr>
          </a:p>
          <a:p>
            <a:pPr indent="-438401">
              <a:lnSpc>
                <a:spcPct val="200000"/>
              </a:lnSpc>
              <a:buClr>
                <a:schemeClr val="dk1"/>
              </a:buClr>
              <a:buSzPct val="100000"/>
            </a:pPr>
            <a:r>
              <a:rPr lang="en" sz="2713">
                <a:solidFill>
                  <a:schemeClr val="dk1"/>
                </a:solidFill>
              </a:rPr>
              <a:t>Emphasis on retention and engagement</a:t>
            </a:r>
            <a:endParaRPr sz="2713">
              <a:solidFill>
                <a:schemeClr val="dk1"/>
              </a:solidFill>
            </a:endParaRPr>
          </a:p>
          <a:p>
            <a:pPr indent="-438401">
              <a:lnSpc>
                <a:spcPct val="200000"/>
              </a:lnSpc>
              <a:buClr>
                <a:schemeClr val="dk1"/>
              </a:buClr>
              <a:buSzPct val="100000"/>
            </a:pPr>
            <a:r>
              <a:rPr lang="en" sz="2713">
                <a:solidFill>
                  <a:schemeClr val="dk1"/>
                </a:solidFill>
              </a:rPr>
              <a:t>Specific benchmarks (i.e career, </a:t>
            </a:r>
            <a:r>
              <a:rPr lang="en" sz="2713" b="1">
                <a:solidFill>
                  <a:schemeClr val="dk1"/>
                </a:solidFill>
              </a:rPr>
              <a:t>transfer,</a:t>
            </a:r>
            <a:r>
              <a:rPr lang="en" sz="2713">
                <a:solidFill>
                  <a:schemeClr val="dk1"/>
                </a:solidFill>
              </a:rPr>
              <a:t> financial, etc.) </a:t>
            </a:r>
            <a:endParaRPr sz="2713">
              <a:solidFill>
                <a:schemeClr val="dk1"/>
              </a:solidFill>
            </a:endParaRPr>
          </a:p>
          <a:p>
            <a:pPr indent="-438401">
              <a:lnSpc>
                <a:spcPct val="200000"/>
              </a:lnSpc>
              <a:buClr>
                <a:schemeClr val="dk1"/>
              </a:buClr>
              <a:buSzPct val="100000"/>
            </a:pPr>
            <a:r>
              <a:rPr lang="en" sz="2713">
                <a:solidFill>
                  <a:schemeClr val="dk1"/>
                </a:solidFill>
              </a:rPr>
              <a:t>Culturally responsive programming</a:t>
            </a:r>
            <a:endParaRPr sz="2713">
              <a:solidFill>
                <a:schemeClr val="dk1"/>
              </a:solidFill>
            </a:endParaRPr>
          </a:p>
          <a:p>
            <a:pPr indent="-438401">
              <a:lnSpc>
                <a:spcPct val="200000"/>
              </a:lnSpc>
              <a:buClr>
                <a:schemeClr val="dk1"/>
              </a:buClr>
              <a:buSzPct val="100000"/>
            </a:pPr>
            <a:r>
              <a:rPr lang="en" sz="2713">
                <a:solidFill>
                  <a:schemeClr val="dk1"/>
                </a:solidFill>
              </a:rPr>
              <a:t>CRER 410: Transfer Essentials</a:t>
            </a:r>
            <a:endParaRPr sz="2713">
              <a:solidFill>
                <a:schemeClr val="dk1"/>
              </a:solidFill>
            </a:endParaRPr>
          </a:p>
        </p:txBody>
      </p:sp>
      <p:pic>
        <p:nvPicPr>
          <p:cNvPr id="165" name="Google Shape;165;g2410402d091_0_15"/>
          <p:cNvPicPr preferRelativeResize="0"/>
          <p:nvPr/>
        </p:nvPicPr>
        <p:blipFill rotWithShape="1">
          <a:blip r:embed="rId3">
            <a:alphaModFix/>
          </a:blip>
          <a:srcRect/>
          <a:stretch/>
        </p:blipFill>
        <p:spPr>
          <a:xfrm>
            <a:off x="0" y="-7"/>
            <a:ext cx="12192000" cy="732817"/>
          </a:xfrm>
          <a:prstGeom prst="rect">
            <a:avLst/>
          </a:prstGeom>
          <a:noFill/>
          <a:ln>
            <a:noFill/>
          </a:ln>
        </p:spPr>
      </p:pic>
      <p:sp>
        <p:nvSpPr>
          <p:cNvPr id="166" name="Google Shape;166;g2410402d091_0_15"/>
          <p:cNvSpPr txBox="1"/>
          <p:nvPr/>
        </p:nvSpPr>
        <p:spPr>
          <a:xfrm>
            <a:off x="1537400" y="54100"/>
            <a:ext cx="10225600" cy="861734"/>
          </a:xfrm>
          <a:prstGeom prst="rect">
            <a:avLst/>
          </a:prstGeom>
          <a:noFill/>
          <a:ln>
            <a:noFill/>
          </a:ln>
        </p:spPr>
        <p:txBody>
          <a:bodyPr spcFirstLastPara="1" wrap="square" lIns="121900" tIns="121900" rIns="121900" bIns="121900" anchor="t" anchorCtr="0">
            <a:spAutoFit/>
          </a:bodyPr>
          <a:lstStyle/>
          <a:p>
            <a:pPr>
              <a:buClr>
                <a:srgbClr val="000000"/>
              </a:buClr>
              <a:buSzPts val="3000"/>
            </a:pPr>
            <a:r>
              <a:rPr lang="en" sz="4000" b="1">
                <a:solidFill>
                  <a:schemeClr val="lt1"/>
                </a:solidFill>
                <a:latin typeface="Franklin Gothic"/>
                <a:ea typeface="Franklin Gothic"/>
                <a:cs typeface="Franklin Gothic"/>
                <a:sym typeface="Franklin Gothic"/>
              </a:rPr>
              <a:t>Caseload Management for Counselors</a:t>
            </a:r>
            <a:endParaRPr sz="4000" b="1">
              <a:solidFill>
                <a:schemeClr val="lt1"/>
              </a:solidFill>
              <a:latin typeface="Franklin Gothic"/>
              <a:ea typeface="Franklin Gothic"/>
              <a:cs typeface="Franklin Gothic"/>
              <a:sym typeface="Franklin Gothic"/>
            </a:endParaRPr>
          </a:p>
        </p:txBody>
      </p:sp>
      <p:pic>
        <p:nvPicPr>
          <p:cNvPr id="167" name="Google Shape;167;g2410402d091_0_15"/>
          <p:cNvPicPr preferRelativeResize="0"/>
          <p:nvPr/>
        </p:nvPicPr>
        <p:blipFill>
          <a:blip r:embed="rId4">
            <a:alphaModFix/>
          </a:blip>
          <a:stretch>
            <a:fillRect/>
          </a:stretch>
        </p:blipFill>
        <p:spPr>
          <a:xfrm>
            <a:off x="6624867" y="1494467"/>
            <a:ext cx="5215565" cy="2984463"/>
          </a:xfrm>
          <a:prstGeom prst="rect">
            <a:avLst/>
          </a:prstGeom>
          <a:noFill/>
          <a:ln>
            <a:noFill/>
          </a:ln>
        </p:spPr>
      </p:pic>
      <p:sp>
        <p:nvSpPr>
          <p:cNvPr id="2" name="Slide Number Placeholder 1">
            <a:extLst>
              <a:ext uri="{FF2B5EF4-FFF2-40B4-BE49-F238E27FC236}">
                <a16:creationId xmlns:a16="http://schemas.microsoft.com/office/drawing/2014/main" id="{FAFD46FD-D867-445F-BAA4-09C4892EFCB6}"/>
              </a:ext>
            </a:extLst>
          </p:cNvPr>
          <p:cNvSpPr>
            <a:spLocks noGrp="1"/>
          </p:cNvSpPr>
          <p:nvPr>
            <p:ph type="sldNum" idx="12"/>
          </p:nvPr>
        </p:nvSpPr>
        <p:spPr/>
        <p:txBody>
          <a:bodyPr/>
          <a:lstStyle/>
          <a:p>
            <a:fld id="{00000000-1234-1234-1234-123412341234}" type="slidenum">
              <a:rPr lang="en" smtClean="0"/>
              <a:pPr/>
              <a:t>59</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B121-0BD1-A125-1886-1AD5F2CE7228}"/>
              </a:ext>
            </a:extLst>
          </p:cNvPr>
          <p:cNvSpPr>
            <a:spLocks noGrp="1"/>
          </p:cNvSpPr>
          <p:nvPr>
            <p:ph type="title"/>
          </p:nvPr>
        </p:nvSpPr>
        <p:spPr>
          <a:xfrm>
            <a:off x="2432504" y="49521"/>
            <a:ext cx="8911687" cy="738261"/>
          </a:xfrm>
        </p:spPr>
        <p:txBody>
          <a:bodyPr/>
          <a:lstStyle/>
          <a:p>
            <a:r>
              <a:rPr lang="en-US"/>
              <a:t>Members</a:t>
            </a:r>
          </a:p>
        </p:txBody>
      </p:sp>
      <p:sp>
        <p:nvSpPr>
          <p:cNvPr id="3" name="Content Placeholder 2">
            <a:extLst>
              <a:ext uri="{FF2B5EF4-FFF2-40B4-BE49-F238E27FC236}">
                <a16:creationId xmlns:a16="http://schemas.microsoft.com/office/drawing/2014/main" id="{A805EDC1-80F3-60AF-3E29-D50CFF2ED0B0}"/>
              </a:ext>
            </a:extLst>
          </p:cNvPr>
          <p:cNvSpPr>
            <a:spLocks noGrp="1"/>
          </p:cNvSpPr>
          <p:nvPr>
            <p:ph idx="1"/>
          </p:nvPr>
        </p:nvSpPr>
        <p:spPr>
          <a:xfrm>
            <a:off x="1866900" y="787782"/>
            <a:ext cx="10325100" cy="6070219"/>
          </a:xfrm>
        </p:spPr>
        <p:txBody>
          <a:bodyPr vert="horz" lIns="91440" tIns="45720" rIns="91440" bIns="45720" rtlCol="0" anchor="t">
            <a:normAutofit fontScale="92500" lnSpcReduction="10000"/>
          </a:bodyPr>
          <a:lstStyle/>
          <a:p>
            <a:r>
              <a:rPr lang="en-US" sz="1200" b="1">
                <a:ea typeface="+mn-lt"/>
                <a:cs typeface="+mn-lt"/>
              </a:rPr>
              <a:t>Student:</a:t>
            </a:r>
            <a:r>
              <a:rPr lang="en-US" sz="1200">
                <a:ea typeface="+mn-lt"/>
                <a:cs typeface="+mn-lt"/>
              </a:rPr>
              <a:t> Student Senate</a:t>
            </a:r>
            <a:endParaRPr lang="en-US"/>
          </a:p>
          <a:p>
            <a:r>
              <a:rPr lang="en-US" sz="1200" b="1">
                <a:ea typeface="+mn-lt"/>
                <a:cs typeface="+mn-lt"/>
              </a:rPr>
              <a:t>Transfer Center</a:t>
            </a:r>
            <a:r>
              <a:rPr lang="en-US" sz="1200">
                <a:ea typeface="+mn-lt"/>
                <a:cs typeface="+mn-lt"/>
              </a:rPr>
              <a:t>: Max, Gloria, Mary, Gonzalo, James (PSC)</a:t>
            </a:r>
            <a:endParaRPr lang="en-US"/>
          </a:p>
          <a:p>
            <a:r>
              <a:rPr lang="en-US" sz="1200" b="1">
                <a:ea typeface="+mn-lt"/>
                <a:cs typeface="+mn-lt"/>
              </a:rPr>
              <a:t>Transfer Plan responsible parties</a:t>
            </a:r>
            <a:r>
              <a:rPr lang="en-US" sz="1200">
                <a:ea typeface="+mn-lt"/>
                <a:cs typeface="+mn-lt"/>
              </a:rPr>
              <a:t>: </a:t>
            </a:r>
            <a:r>
              <a:rPr lang="en-US" sz="1100">
                <a:ea typeface="+mn-lt"/>
                <a:cs typeface="+mn-lt"/>
              </a:rPr>
              <a:t>Max, Gloria, Mary, Gonzalo, James (PSC), Soraya, Manuel</a:t>
            </a:r>
            <a:endParaRPr lang="en-US">
              <a:ea typeface="+mn-lt"/>
              <a:cs typeface="+mn-lt"/>
            </a:endParaRPr>
          </a:p>
          <a:p>
            <a:r>
              <a:rPr lang="en-US" sz="1200" b="1">
                <a:ea typeface="+mn-lt"/>
                <a:cs typeface="+mn-lt"/>
              </a:rPr>
              <a:t>STEM/NSF</a:t>
            </a:r>
            <a:r>
              <a:rPr lang="en-US" sz="1200">
                <a:ea typeface="+mn-lt"/>
                <a:cs typeface="+mn-lt"/>
              </a:rPr>
              <a:t>: Rance, Sumathi, Ramakrishnan</a:t>
            </a:r>
            <a:endParaRPr lang="en-US"/>
          </a:p>
          <a:p>
            <a:r>
              <a:rPr lang="en-US" sz="1200" b="1">
                <a:ea typeface="+mn-lt"/>
                <a:cs typeface="+mn-lt"/>
              </a:rPr>
              <a:t>Academic Senate leaders</a:t>
            </a:r>
            <a:r>
              <a:rPr lang="en-US" sz="1200">
                <a:ea typeface="+mn-lt"/>
                <a:cs typeface="+mn-lt"/>
              </a:rPr>
              <a:t>: David Eck, Gampi</a:t>
            </a:r>
            <a:endParaRPr lang="en-US"/>
          </a:p>
          <a:p>
            <a:r>
              <a:rPr lang="en-US" sz="1200" b="1">
                <a:ea typeface="+mn-lt"/>
                <a:cs typeface="+mn-lt"/>
              </a:rPr>
              <a:t>Classified Senate leaders</a:t>
            </a:r>
            <a:r>
              <a:rPr lang="en-US" sz="1200">
                <a:ea typeface="+mn-lt"/>
                <a:cs typeface="+mn-lt"/>
              </a:rPr>
              <a:t>: Maria H, Alex C, Jeanne S</a:t>
            </a:r>
            <a:endParaRPr lang="en-US"/>
          </a:p>
          <a:p>
            <a:r>
              <a:rPr lang="en-US" sz="1200" b="1">
                <a:ea typeface="+mn-lt"/>
                <a:cs typeface="+mn-lt"/>
              </a:rPr>
              <a:t>HTP</a:t>
            </a:r>
            <a:r>
              <a:rPr lang="en-US" sz="1200">
                <a:ea typeface="+mn-lt"/>
                <a:cs typeface="+mn-lt"/>
              </a:rPr>
              <a:t>: Rebekah, Susan, Sarah</a:t>
            </a:r>
            <a:endParaRPr lang="en-US"/>
          </a:p>
          <a:p>
            <a:r>
              <a:rPr lang="en-US" sz="1200" b="1">
                <a:ea typeface="+mn-lt"/>
                <a:cs typeface="+mn-lt"/>
              </a:rPr>
              <a:t>PTK</a:t>
            </a:r>
            <a:r>
              <a:rPr lang="en-US" sz="1200">
                <a:ea typeface="+mn-lt"/>
                <a:cs typeface="+mn-lt"/>
              </a:rPr>
              <a:t>: Paul R, Gampi, Autumn</a:t>
            </a:r>
            <a:endParaRPr lang="en-US"/>
          </a:p>
          <a:p>
            <a:r>
              <a:rPr lang="en-US" sz="1200" b="1">
                <a:ea typeface="+mn-lt"/>
                <a:cs typeface="+mn-lt"/>
              </a:rPr>
              <a:t>GP</a:t>
            </a:r>
            <a:r>
              <a:rPr lang="en-US" sz="1200">
                <a:ea typeface="+mn-lt"/>
                <a:cs typeface="+mn-lt"/>
              </a:rPr>
              <a:t>: David M, Denise, David M, Gampi, Ron, Retention Specialists (John, Diego, Jackie, Autumn), Counselors (Chris Rico, Daryan, Sandra Rodrigues, Gloria)</a:t>
            </a:r>
            <a:endParaRPr lang="en-US"/>
          </a:p>
          <a:p>
            <a:r>
              <a:rPr lang="en-US" sz="1200" b="1">
                <a:ea typeface="+mn-lt"/>
                <a:cs typeface="+mn-lt"/>
              </a:rPr>
              <a:t>Middle College</a:t>
            </a:r>
            <a:r>
              <a:rPr lang="en-US" sz="1200">
                <a:ea typeface="+mn-lt"/>
                <a:cs typeface="+mn-lt"/>
              </a:rPr>
              <a:t>: Stephen</a:t>
            </a:r>
            <a:endParaRPr lang="en-US"/>
          </a:p>
          <a:p>
            <a:r>
              <a:rPr lang="en-US" sz="1200" b="1">
                <a:ea typeface="+mn-lt"/>
                <a:cs typeface="+mn-lt"/>
              </a:rPr>
              <a:t>Promise</a:t>
            </a:r>
            <a:r>
              <a:rPr lang="en-US" sz="1200">
                <a:ea typeface="+mn-lt"/>
                <a:cs typeface="+mn-lt"/>
              </a:rPr>
              <a:t>: Mayra, Counselors (Danny Lynch, Kassie Alexander, Jessica Boyle), PSC (Ariela Villalpando, Mahitha Rao) </a:t>
            </a:r>
            <a:endParaRPr lang="en-US"/>
          </a:p>
          <a:p>
            <a:r>
              <a:rPr lang="en-US" sz="1200" b="1">
                <a:ea typeface="+mn-lt"/>
                <a:cs typeface="+mn-lt"/>
              </a:rPr>
              <a:t>Umoja</a:t>
            </a:r>
            <a:r>
              <a:rPr lang="en-US" sz="1200">
                <a:ea typeface="+mn-lt"/>
                <a:cs typeface="+mn-lt"/>
              </a:rPr>
              <a:t>: Lezlee W, PSC (Lezlee Ta), Autumn, Mahitha, James</a:t>
            </a:r>
            <a:endParaRPr lang="en-US"/>
          </a:p>
          <a:p>
            <a:r>
              <a:rPr lang="en-US" sz="1200" b="1">
                <a:ea typeface="+mn-lt"/>
                <a:cs typeface="+mn-lt"/>
              </a:rPr>
              <a:t>Puente</a:t>
            </a:r>
            <a:r>
              <a:rPr lang="en-US" sz="1200">
                <a:ea typeface="+mn-lt"/>
                <a:cs typeface="+mn-lt"/>
              </a:rPr>
              <a:t>: Yolanda, Sandra Mendez</a:t>
            </a:r>
            <a:endParaRPr lang="en-US"/>
          </a:p>
          <a:p>
            <a:r>
              <a:rPr lang="en-US" sz="1200" b="1">
                <a:ea typeface="+mn-lt"/>
                <a:cs typeface="+mn-lt"/>
              </a:rPr>
              <a:t>EOPS</a:t>
            </a:r>
            <a:r>
              <a:rPr lang="en-US" sz="1200">
                <a:ea typeface="+mn-lt"/>
                <a:cs typeface="+mn-lt"/>
              </a:rPr>
              <a:t>: Lorraine Barrales-Ramirez, Jos Romero, Sarah Aranyakul</a:t>
            </a:r>
          </a:p>
          <a:p>
            <a:r>
              <a:rPr lang="en-US" sz="1200" b="1">
                <a:ea typeface="+mn-lt"/>
                <a:cs typeface="+mn-lt"/>
              </a:rPr>
              <a:t>TRIO</a:t>
            </a:r>
            <a:r>
              <a:rPr lang="en-US" sz="1200">
                <a:ea typeface="+mn-lt"/>
                <a:cs typeface="+mn-lt"/>
              </a:rPr>
              <a:t>: Maria Huning, Candice Johnson</a:t>
            </a:r>
          </a:p>
          <a:p>
            <a:r>
              <a:rPr lang="en-US" sz="1200" b="1">
                <a:ea typeface="+mn-lt"/>
                <a:cs typeface="+mn-lt"/>
              </a:rPr>
              <a:t>Athletics</a:t>
            </a:r>
            <a:r>
              <a:rPr lang="en-US" sz="1200">
                <a:ea typeface="+mn-lt"/>
                <a:cs typeface="+mn-lt"/>
              </a:rPr>
              <a:t>: Kat, Nick Martine, Erik Gaspar</a:t>
            </a:r>
            <a:endParaRPr lang="en-US"/>
          </a:p>
          <a:p>
            <a:r>
              <a:rPr lang="en-US" sz="1200" b="1">
                <a:ea typeface="+mn-lt"/>
                <a:cs typeface="+mn-lt"/>
              </a:rPr>
              <a:t>Curriculum</a:t>
            </a:r>
            <a:r>
              <a:rPr lang="en-US" sz="1200">
                <a:ea typeface="+mn-lt"/>
                <a:cs typeface="+mn-lt"/>
              </a:rPr>
              <a:t>: Lisa P, Bob Lee, David M, Gloria, Frank</a:t>
            </a:r>
            <a:endParaRPr lang="en-US"/>
          </a:p>
          <a:p>
            <a:r>
              <a:rPr lang="en-US" sz="1200" b="1">
                <a:ea typeface="+mn-lt"/>
                <a:cs typeface="+mn-lt"/>
              </a:rPr>
              <a:t>AB1705</a:t>
            </a:r>
            <a:r>
              <a:rPr lang="en-US" sz="1200">
                <a:ea typeface="+mn-lt"/>
                <a:cs typeface="+mn-lt"/>
              </a:rPr>
              <a:t>:  Ray, Lisa Palmer, Michael Hoffman, </a:t>
            </a:r>
            <a:r>
              <a:rPr lang="en-US" sz="1100">
                <a:ea typeface="+mn-lt"/>
                <a:cs typeface="+mn-lt"/>
              </a:rPr>
              <a:t>Sumathi, Anniqua</a:t>
            </a:r>
            <a:endParaRPr lang="en-US"/>
          </a:p>
          <a:p>
            <a:r>
              <a:rPr lang="en-US" sz="1200" b="1">
                <a:ea typeface="+mn-lt"/>
                <a:cs typeface="+mn-lt"/>
              </a:rPr>
              <a:t>EAPC</a:t>
            </a:r>
            <a:r>
              <a:rPr lang="en-US" sz="1200">
                <a:ea typeface="+mn-lt"/>
                <a:cs typeface="+mn-lt"/>
              </a:rPr>
              <a:t> rep: Kiran, Michiko, Krystal</a:t>
            </a:r>
            <a:endParaRPr lang="en-US"/>
          </a:p>
          <a:p>
            <a:r>
              <a:rPr lang="en-US" sz="1200" b="1">
                <a:ea typeface="+mn-lt"/>
                <a:cs typeface="+mn-lt"/>
              </a:rPr>
              <a:t>Deans</a:t>
            </a:r>
            <a:r>
              <a:rPr lang="en-US" sz="1200">
                <a:ea typeface="+mn-lt"/>
                <a:cs typeface="+mn-lt"/>
              </a:rPr>
              <a:t>: James, Ameer, Anniqua, Karen, Hyla, Kat, Max, Wissem</a:t>
            </a:r>
          </a:p>
          <a:p>
            <a:r>
              <a:rPr lang="en-US" sz="1200" b="1">
                <a:ea typeface="+mn-lt"/>
                <a:cs typeface="+mn-lt"/>
              </a:rPr>
              <a:t>A&amp;R: </a:t>
            </a:r>
            <a:r>
              <a:rPr lang="en-US" sz="1200">
                <a:ea typeface="+mn-lt"/>
                <a:cs typeface="+mn-lt"/>
              </a:rPr>
              <a:t>Maria</a:t>
            </a:r>
            <a:endParaRPr lang="en-US"/>
          </a:p>
          <a:p>
            <a:endParaRPr lang="en-US"/>
          </a:p>
        </p:txBody>
      </p:sp>
      <p:sp>
        <p:nvSpPr>
          <p:cNvPr id="4" name="Slide Number Placeholder 3">
            <a:extLst>
              <a:ext uri="{FF2B5EF4-FFF2-40B4-BE49-F238E27FC236}">
                <a16:creationId xmlns:a16="http://schemas.microsoft.com/office/drawing/2014/main" id="{BB296552-CF8D-9E49-3A59-84277B811DC0}"/>
              </a:ext>
            </a:extLst>
          </p:cNvPr>
          <p:cNvSpPr>
            <a:spLocks noGrp="1"/>
          </p:cNvSpPr>
          <p:nvPr>
            <p:ph type="sldNum" sz="quarter" idx="12"/>
          </p:nvPr>
        </p:nvSpPr>
        <p:spPr/>
        <p:txBody>
          <a:bodyPr/>
          <a:lstStyle/>
          <a:p>
            <a:fld id="{6D22F896-40B5-4ADD-8801-0D06FADFA095}" type="slidenum">
              <a:rPr lang="en-US" smtClean="0"/>
              <a:t>6</a:t>
            </a:fld>
            <a:endParaRPr lang="en-US"/>
          </a:p>
        </p:txBody>
      </p:sp>
      <p:sp>
        <p:nvSpPr>
          <p:cNvPr id="5" name="Rectangle 4">
            <a:extLst>
              <a:ext uri="{FF2B5EF4-FFF2-40B4-BE49-F238E27FC236}">
                <a16:creationId xmlns:a16="http://schemas.microsoft.com/office/drawing/2014/main" id="{2DF59C01-B09B-4932-9493-D4BA5D6E5DF1}"/>
              </a:ext>
            </a:extLst>
          </p:cNvPr>
          <p:cNvSpPr/>
          <p:nvPr/>
        </p:nvSpPr>
        <p:spPr>
          <a:xfrm>
            <a:off x="8574900" y="0"/>
            <a:ext cx="3617100" cy="2444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latin typeface="Calibri"/>
                <a:cs typeface="Calibri"/>
              </a:rPr>
              <a:t>A total of 60+ members were invited</a:t>
            </a:r>
          </a:p>
          <a:p>
            <a:pPr marL="285750" indent="-285750">
              <a:buFont typeface="Arial" panose="020B0604020202020204" pitchFamily="34" charset="0"/>
              <a:buChar char="•"/>
            </a:pPr>
            <a:r>
              <a:rPr lang="en-US">
                <a:latin typeface="Calibri"/>
                <a:cs typeface="Calibri"/>
              </a:rPr>
              <a:t>Each meeting had approximately 30 to 40 attendees, comprising both in-person and Zoom participants.</a:t>
            </a:r>
          </a:p>
          <a:p>
            <a:pPr marL="285750" indent="-285750">
              <a:buFont typeface="Arial" panose="020B0604020202020204" pitchFamily="34" charset="0"/>
              <a:buChar char="•"/>
            </a:pPr>
            <a:r>
              <a:rPr lang="en-US">
                <a:latin typeface="Calibri"/>
                <a:cs typeface="Calibri"/>
              </a:rPr>
              <a:t>Faculty, Classified Professionals, and Managers</a:t>
            </a:r>
          </a:p>
          <a:p>
            <a:endParaRPr lang="en-US"/>
          </a:p>
        </p:txBody>
      </p:sp>
    </p:spTree>
    <p:extLst>
      <p:ext uri="{BB962C8B-B14F-4D97-AF65-F5344CB8AC3E}">
        <p14:creationId xmlns:p14="http://schemas.microsoft.com/office/powerpoint/2010/main" val="38285400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344296" y="131732"/>
            <a:ext cx="10315892" cy="656050"/>
          </a:xfrm>
        </p:spPr>
        <p:txBody>
          <a:bodyPr/>
          <a:lstStyle/>
          <a:p>
            <a:r>
              <a:rPr lang="en-US"/>
              <a:t>Promise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453896" y="787782"/>
            <a:ext cx="10738104" cy="6070218"/>
          </a:xfrm>
        </p:spPr>
        <p:txBody>
          <a:bodyPr vert="horz" lIns="91440" tIns="45720" rIns="91440" bIns="45720" rtlCol="0" anchor="t">
            <a:normAutofit lnSpcReduction="10000"/>
          </a:bodyPr>
          <a:lstStyle/>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a:ea typeface="Calibri" panose="020F0502020204030204" pitchFamily="34" charset="0"/>
                <a:cs typeface="Times New Roman"/>
              </a:rPr>
              <a:t>The Promise Program at </a:t>
            </a:r>
            <a:r>
              <a:rPr lang="en-US" sz="1200">
                <a:latin typeface="Calibri"/>
                <a:ea typeface="Calibri" panose="020F0502020204030204" pitchFamily="34" charset="0"/>
                <a:cs typeface="Times New Roman"/>
              </a:rPr>
              <a:t>Cañada</a:t>
            </a:r>
            <a:r>
              <a:rPr lang="en-US" sz="1200">
                <a:effectLst/>
                <a:latin typeface="Calibri"/>
                <a:ea typeface="Calibri" panose="020F0502020204030204" pitchFamily="34" charset="0"/>
                <a:cs typeface="Times New Roman"/>
              </a:rPr>
              <a:t> College offers various services and support for transfer students, including career courses, transfer workshops, scholarship support, alumni engagement, field trips, internship opportunities, and job assistance.</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completion rates for Promise students have shown improvement over the years, with a 2-year completion rate of 6% for Fall 2020 and a 3-year completion rate of 15% for Fall 2019.</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did we learn?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program takes a student-centered approach, uses data to inform decision-making, and focuses on retention and engagement to ensure students complete their degrees or certificates on time.</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What do you need to enhance your transfer services?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presentation highlights a need for better collaboration with other programs and departments to ensure that Promise students have access to resources and support beyond the program's offerings. Additionally, there is a suggestion to investigate the success of Promise students in their initial English and math courses and consider replicating this model for non-Promise students.</a:t>
            </a:r>
          </a:p>
          <a:p>
            <a:pPr marL="0" marR="0" indent="0">
              <a:lnSpc>
                <a:spcPct val="107000"/>
              </a:lnSpc>
              <a:spcBef>
                <a:spcPts val="0"/>
              </a:spcBef>
              <a:spcAft>
                <a:spcPts val="800"/>
              </a:spcAft>
              <a:buNone/>
            </a:pPr>
            <a:r>
              <a:rPr lang="en-US" sz="1200" b="1">
                <a:effectLst/>
                <a:latin typeface="Calibri" panose="020F0502020204030204" pitchFamily="34" charset="0"/>
                <a:ea typeface="Calibri" panose="020F0502020204030204" pitchFamily="34" charset="0"/>
                <a:cs typeface="Times New Roman" panose="02020603050405020304" pitchFamily="18" charset="0"/>
              </a:rPr>
              <a:t>Possible Actions based on the provided information: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Analyze First-Year Success: Evaluate the success rates of Promise Program students in their initial English and math courses compared to non-Promise Program students. This analysis can provide insights into the impact of the program and help identify strategies that can benefit a broader student population.</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Long-Term Tracking: Continue to track Promise Program students beyond the expected 3-year completion period. Analyze the outcomes for students who don't complete within the expected timeline. Explore ways to support these students, including potential transfer pathways, additional support services, or alternative education plans.</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Collaboration and Data Sharing: Foster greater collaboration between the Promise Program and other departments, such as the Transfer Program or EOPS, to ensure a holistic approach to student success. Share data and insights to identify opportunities for shared support services, workshops, and resources.</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Further Improve Undecided and Transfer Support: Given that some students remain undecided about their majors and transfer pathways, develop strategies to assist them in making informed decisions. Offer resources, workshops, and counseling to guide students toward suitable majors and prepare them for successful transfers.</a:t>
            </a:r>
          </a:p>
          <a:p>
            <a:pPr marL="342900" marR="0" lvl="0" indent="-342900">
              <a:lnSpc>
                <a:spcPct val="107000"/>
              </a:lnSpc>
              <a:spcBef>
                <a:spcPts val="0"/>
              </a:spcBef>
              <a:spcAft>
                <a:spcPts val="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Early Alert and Retention Strategies: Continue to focus on early alert systems and retention strategies to proactively address students who may be struggling or at risk of not completing within the expected time frame. Implement interventions to support their academic progress and personal development.</a:t>
            </a:r>
          </a:p>
          <a:p>
            <a:pPr marL="342900" marR="0" lvl="0" indent="-342900">
              <a:lnSpc>
                <a:spcPct val="107000"/>
              </a:lnSpc>
              <a:spcBef>
                <a:spcPts val="0"/>
              </a:spcBef>
              <a:spcAft>
                <a:spcPts val="800"/>
              </a:spcAft>
              <a:buFont typeface="+mj-lt"/>
              <a:buAutoNum type="arabicPeriod"/>
            </a:pPr>
            <a:r>
              <a:rPr lang="en-US" sz="1200">
                <a:effectLst/>
                <a:latin typeface="Calibri" panose="020F0502020204030204" pitchFamily="34" charset="0"/>
                <a:ea typeface="Calibri" panose="020F0502020204030204" pitchFamily="34" charset="0"/>
                <a:cs typeface="Times New Roman" panose="02020603050405020304" pitchFamily="18" charset="0"/>
              </a:rPr>
              <a:t>Continuous Program Evaluation: Regularly evaluate the Promise Program's effectiveness and adjust strategies based on the evolving needs and demographics of the student population. Ensure that the program remains adaptable and responsive to student needs.</a:t>
            </a:r>
          </a:p>
          <a:p>
            <a:endParaRPr lang="en-US" sz="1200"/>
          </a:p>
        </p:txBody>
      </p:sp>
      <p:sp>
        <p:nvSpPr>
          <p:cNvPr id="2" name="Slide Number Placeholder 1">
            <a:extLst>
              <a:ext uri="{FF2B5EF4-FFF2-40B4-BE49-F238E27FC236}">
                <a16:creationId xmlns:a16="http://schemas.microsoft.com/office/drawing/2014/main" id="{8B071B2A-FEC8-F23F-ECE1-79845700E50B}"/>
              </a:ext>
            </a:extLst>
          </p:cNvPr>
          <p:cNvSpPr>
            <a:spLocks noGrp="1"/>
          </p:cNvSpPr>
          <p:nvPr>
            <p:ph type="sldNum" sz="quarter" idx="12"/>
          </p:nvPr>
        </p:nvSpPr>
        <p:spPr/>
        <p:txBody>
          <a:bodyPr/>
          <a:lstStyle/>
          <a:p>
            <a:fld id="{6D22F896-40B5-4ADD-8801-0D06FADFA095}" type="slidenum">
              <a:rPr lang="en-US" smtClean="0"/>
              <a:t>60</a:t>
            </a:fld>
            <a:endParaRPr lang="en-US"/>
          </a:p>
        </p:txBody>
      </p:sp>
    </p:spTree>
    <p:extLst>
      <p:ext uri="{BB962C8B-B14F-4D97-AF65-F5344CB8AC3E}">
        <p14:creationId xmlns:p14="http://schemas.microsoft.com/office/powerpoint/2010/main" val="4264439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8. Living Promise MOU</a:t>
            </a:r>
          </a:p>
        </p:txBody>
      </p:sp>
      <p:pic>
        <p:nvPicPr>
          <p:cNvPr id="5" name="Content Placeholder 4" descr="A group of people posing for a photo&#10;&#10;Description automatically generated">
            <a:extLst>
              <a:ext uri="{FF2B5EF4-FFF2-40B4-BE49-F238E27FC236}">
                <a16:creationId xmlns:a16="http://schemas.microsoft.com/office/drawing/2014/main" id="{B19057D0-6339-D561-EC25-C5061CBA829F}"/>
              </a:ext>
            </a:extLst>
          </p:cNvPr>
          <p:cNvPicPr>
            <a:picLocks noGrp="1" noChangeAspect="1"/>
          </p:cNvPicPr>
          <p:nvPr>
            <p:ph idx="1"/>
          </p:nvPr>
        </p:nvPicPr>
        <p:blipFill>
          <a:blip r:embed="rId3"/>
          <a:stretch>
            <a:fillRect/>
          </a:stretch>
        </p:blipFill>
        <p:spPr>
          <a:xfrm>
            <a:off x="196653" y="1390891"/>
            <a:ext cx="6186619" cy="3073497"/>
          </a:xfrm>
        </p:spPr>
      </p:pic>
      <p:sp>
        <p:nvSpPr>
          <p:cNvPr id="4" name="Slide Number Placeholder 3">
            <a:extLst>
              <a:ext uri="{FF2B5EF4-FFF2-40B4-BE49-F238E27FC236}">
                <a16:creationId xmlns:a16="http://schemas.microsoft.com/office/drawing/2014/main" id="{C34949BA-7351-4226-8D3B-E46A9541C150}"/>
              </a:ext>
            </a:extLst>
          </p:cNvPr>
          <p:cNvSpPr>
            <a:spLocks noGrp="1"/>
          </p:cNvSpPr>
          <p:nvPr>
            <p:ph type="sldNum" sz="quarter" idx="12"/>
          </p:nvPr>
        </p:nvSpPr>
        <p:spPr/>
        <p:txBody>
          <a:bodyPr/>
          <a:lstStyle/>
          <a:p>
            <a:fld id="{6D22F896-40B5-4ADD-8801-0D06FADFA095}" type="slidenum">
              <a:rPr lang="en-US" smtClean="0"/>
              <a:t>61</a:t>
            </a:fld>
            <a:endParaRPr lang="en-US"/>
          </a:p>
        </p:txBody>
      </p:sp>
      <p:pic>
        <p:nvPicPr>
          <p:cNvPr id="10" name="Picture 9">
            <a:extLst>
              <a:ext uri="{FF2B5EF4-FFF2-40B4-BE49-F238E27FC236}">
                <a16:creationId xmlns:a16="http://schemas.microsoft.com/office/drawing/2014/main" id="{8CB69E05-41DC-4CEE-D091-FE6DC4D2DA27}"/>
              </a:ext>
            </a:extLst>
          </p:cNvPr>
          <p:cNvPicPr>
            <a:picLocks noChangeAspect="1"/>
          </p:cNvPicPr>
          <p:nvPr/>
        </p:nvPicPr>
        <p:blipFill>
          <a:blip r:embed="rId4"/>
          <a:stretch>
            <a:fillRect/>
          </a:stretch>
        </p:blipFill>
        <p:spPr>
          <a:xfrm>
            <a:off x="6045844" y="3923121"/>
            <a:ext cx="6148084" cy="2937507"/>
          </a:xfrm>
          <a:prstGeom prst="rect">
            <a:avLst/>
          </a:prstGeom>
        </p:spPr>
      </p:pic>
    </p:spTree>
    <p:extLst>
      <p:ext uri="{BB962C8B-B14F-4D97-AF65-F5344CB8AC3E}">
        <p14:creationId xmlns:p14="http://schemas.microsoft.com/office/powerpoint/2010/main" val="2368571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313945" y="112741"/>
            <a:ext cx="11878055" cy="799441"/>
          </a:xfrm>
        </p:spPr>
        <p:txBody>
          <a:bodyPr/>
          <a:lstStyle/>
          <a:p>
            <a:r>
              <a:rPr lang="en-US"/>
              <a:t>Living Promise MOU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722120" y="1010793"/>
            <a:ext cx="10469880" cy="5847207"/>
          </a:xfrm>
        </p:spPr>
        <p:txBody>
          <a:bodyPr>
            <a:normAutofit fontScale="70000" lnSpcReduction="20000"/>
          </a:bodyPr>
          <a:lstStyle/>
          <a:p>
            <a:pPr marL="0" marR="0" indent="0">
              <a:lnSpc>
                <a:spcPct val="107000"/>
              </a:lnSpc>
              <a:spcBef>
                <a:spcPts val="0"/>
              </a:spcBef>
              <a:spcAft>
                <a:spcPts val="80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Program/Services Supporting Transfer: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program, called the Living Promise MOU, is a collaboration between Cañada College, Sequoia Union High School District, Ravenswood City Schools, San Francisco State, and Cal State East Bay. Its primary focus is on early college access for high school students, particularly through dual enrollment and middle college programs. These programs aim to expose high school students to college-level courses and provide them with a head start on the transfer route.</a:t>
            </a:r>
          </a:p>
          <a:p>
            <a:pPr marL="0" marR="0" indent="0">
              <a:lnSpc>
                <a:spcPct val="107000"/>
              </a:lnSpc>
              <a:spcBef>
                <a:spcPts val="0"/>
              </a:spcBef>
              <a:spcAft>
                <a:spcPts val="80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It was to double of the size for Middle College and increase 2 dual enrollment courses every academic year. It is clear that there has been progress in implementing the dual enrollment and middle college programs, as well as an increase in the number of students participating. Success rates for students in the dual enrollment program are notably high, with an 83% completion rate. The program is moving toward its goal of doubling the Middle College program within the next 3 to 4 years.</a:t>
            </a:r>
          </a:p>
          <a:p>
            <a:pPr marL="0" marR="0" indent="0">
              <a:lnSpc>
                <a:spcPct val="107000"/>
              </a:lnSpc>
              <a:spcBef>
                <a:spcPts val="0"/>
              </a:spcBef>
              <a:spcAft>
                <a:spcPts val="80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What We Learned: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conversation highlights the importance of early intervention and support for high school students. It emphasizes that many high school students do not have a clear plan for their educational path and may benefit from early exposure to college coursework. There is recognition that these students need guidance on what is required to succeed in college, including understanding assignments outside the classroom. Additionally, there is an understanding that collaborative efforts are necessary to ensure the success of these programs.</a:t>
            </a:r>
          </a:p>
          <a:p>
            <a:pPr marL="0" marR="0" indent="0">
              <a:lnSpc>
                <a:spcPct val="107000"/>
              </a:lnSpc>
              <a:spcBef>
                <a:spcPts val="0"/>
              </a:spcBef>
              <a:spcAft>
                <a:spcPts val="80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Enhancements Needed for Transfer Services: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a:effectLst/>
                <a:latin typeface="Calibri" panose="020F0502020204030204" pitchFamily="34" charset="0"/>
                <a:ea typeface="Calibri" panose="020F0502020204030204" pitchFamily="34" charset="0"/>
                <a:cs typeface="Times New Roman" panose="02020603050405020304" pitchFamily="18" charset="0"/>
              </a:rPr>
              <a:t>To enhance transfer services, the following areas need attention:</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Space Planning: As the middle college program expands, there is a need for early planning to accommodate the growing number of high school students on the college campus. This includes finding appropriate, integrated space for these students.</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Communication and Integration: Efforts should be made to better integrate dual enrollment students into the Cañada College community and ensure they are aware of the college's offerings. More proactive communication is required to establish Cañada as a primary choice for these students.</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Resource Allocation: As the programs grow, allocate additional resources, such as staff and support services, to meet the needs of an increasing number of students.</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Student Outreach: Continue efforts to promote the benefits of dual enrollment and early college access to high schools and students, emphasizing that college is a viable path for a wide range of students.</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Planning and Evaluation: Develop a clear plan for program expansion, including timelines and resource allocation. Regularly assess the success of the dual enrollment program and make adjustments as needed to improve outcomes.</a:t>
            </a:r>
            <a:endParaRPr lang="en-US"/>
          </a:p>
        </p:txBody>
      </p:sp>
      <p:sp>
        <p:nvSpPr>
          <p:cNvPr id="2" name="Slide Number Placeholder 1">
            <a:extLst>
              <a:ext uri="{FF2B5EF4-FFF2-40B4-BE49-F238E27FC236}">
                <a16:creationId xmlns:a16="http://schemas.microsoft.com/office/drawing/2014/main" id="{40D87D66-7137-79E4-F40C-C7D0D459D396}"/>
              </a:ext>
            </a:extLst>
          </p:cNvPr>
          <p:cNvSpPr>
            <a:spLocks noGrp="1"/>
          </p:cNvSpPr>
          <p:nvPr>
            <p:ph type="sldNum" sz="quarter" idx="12"/>
          </p:nvPr>
        </p:nvSpPr>
        <p:spPr/>
        <p:txBody>
          <a:bodyPr/>
          <a:lstStyle/>
          <a:p>
            <a:fld id="{6D22F896-40B5-4ADD-8801-0D06FADFA095}" type="slidenum">
              <a:rPr lang="en-US" smtClean="0"/>
              <a:t>62</a:t>
            </a:fld>
            <a:endParaRPr lang="en-US"/>
          </a:p>
        </p:txBody>
      </p:sp>
    </p:spTree>
    <p:extLst>
      <p:ext uri="{BB962C8B-B14F-4D97-AF65-F5344CB8AC3E}">
        <p14:creationId xmlns:p14="http://schemas.microsoft.com/office/powerpoint/2010/main" val="3912272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1D75-F3DD-FD67-F92F-5A39788DAF2E}"/>
              </a:ext>
            </a:extLst>
          </p:cNvPr>
          <p:cNvSpPr>
            <a:spLocks noGrp="1"/>
          </p:cNvSpPr>
          <p:nvPr>
            <p:ph type="title"/>
          </p:nvPr>
        </p:nvSpPr>
        <p:spPr/>
        <p:txBody>
          <a:bodyPr/>
          <a:lstStyle/>
          <a:p>
            <a:r>
              <a:rPr lang="en-US"/>
              <a:t>Closing</a:t>
            </a:r>
          </a:p>
        </p:txBody>
      </p:sp>
      <p:sp>
        <p:nvSpPr>
          <p:cNvPr id="3" name="Content Placeholder 2">
            <a:extLst>
              <a:ext uri="{FF2B5EF4-FFF2-40B4-BE49-F238E27FC236}">
                <a16:creationId xmlns:a16="http://schemas.microsoft.com/office/drawing/2014/main" id="{695C1492-6166-5DB4-854A-27C12ECBAEC0}"/>
              </a:ext>
            </a:extLst>
          </p:cNvPr>
          <p:cNvSpPr>
            <a:spLocks noGrp="1"/>
          </p:cNvSpPr>
          <p:nvPr>
            <p:ph idx="1"/>
          </p:nvPr>
        </p:nvSpPr>
        <p:spPr>
          <a:xfrm>
            <a:off x="2232596" y="1466088"/>
            <a:ext cx="8915400" cy="4468368"/>
          </a:xfrm>
        </p:spPr>
        <p:txBody>
          <a:bodyPr>
            <a:normAutofit fontScale="92500" lnSpcReduction="10000"/>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 the closing remarks, Paul expressed gratitude for the positive reception of Ray's input and emphasized the challenges in improving transfer services. Key points in the closing remark include:</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Acknowledgment of Challenges: The speaker recognized the difficulties in making decisions about programs and services, often involving trade-offs and the need to choose strategically.</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Historical Perspective: The speaker, with 30 years of experience, reflected on the numerous initiatives and efforts that have been tried in the past to improve transfer rates.</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The Need for Evidence: There was an emphasis on the importance of measuring the effectiveness of these initiatives and the challenge in finding the necessary data to assess their impact.</a:t>
            </a:r>
          </a:p>
          <a:p>
            <a:pPr marL="342900" marR="0" lvl="0" indent="-342900">
              <a:lnSpc>
                <a:spcPct val="107000"/>
              </a:lnSpc>
              <a:spcBef>
                <a:spcPts val="0"/>
              </a:spcBef>
              <a:spcAft>
                <a:spcPts val="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Openness to Change: The speaker encouraged a willingness to reconsider traditional approaches that may no longer be effective.</a:t>
            </a:r>
          </a:p>
          <a:p>
            <a:pPr marL="342900" marR="0" lvl="0" indent="-342900">
              <a:lnSpc>
                <a:spcPct val="107000"/>
              </a:lnSpc>
              <a:spcBef>
                <a:spcPts val="0"/>
              </a:spcBef>
              <a:spcAft>
                <a:spcPts val="800"/>
              </a:spcAft>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Collective Goal: Highlighted the shared goal of increasing transfer rates and recognized it as a challenge not limited to a specific institution but a statewide issue.</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closing remarks underscored the importance of reevaluating approaches, measuring outcomes, and working collaboratively to address the challenge of improving transfer rates in a broader context.</a:t>
            </a:r>
          </a:p>
          <a:p>
            <a:endParaRPr lang="en-US"/>
          </a:p>
        </p:txBody>
      </p:sp>
      <p:sp>
        <p:nvSpPr>
          <p:cNvPr id="4" name="Slide Number Placeholder 3">
            <a:extLst>
              <a:ext uri="{FF2B5EF4-FFF2-40B4-BE49-F238E27FC236}">
                <a16:creationId xmlns:a16="http://schemas.microsoft.com/office/drawing/2014/main" id="{0030D693-B205-5640-FB19-71B7E2A8C387}"/>
              </a:ext>
            </a:extLst>
          </p:cNvPr>
          <p:cNvSpPr>
            <a:spLocks noGrp="1"/>
          </p:cNvSpPr>
          <p:nvPr>
            <p:ph type="sldNum" sz="quarter" idx="12"/>
          </p:nvPr>
        </p:nvSpPr>
        <p:spPr/>
        <p:txBody>
          <a:bodyPr/>
          <a:lstStyle/>
          <a:p>
            <a:fld id="{6D22F896-40B5-4ADD-8801-0D06FADFA095}" type="slidenum">
              <a:rPr lang="en-US" smtClean="0"/>
              <a:t>63</a:t>
            </a:fld>
            <a:endParaRPr lang="en-US"/>
          </a:p>
        </p:txBody>
      </p:sp>
    </p:spTree>
    <p:extLst>
      <p:ext uri="{BB962C8B-B14F-4D97-AF65-F5344CB8AC3E}">
        <p14:creationId xmlns:p14="http://schemas.microsoft.com/office/powerpoint/2010/main" val="466762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5" name="Rectangle 204">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23C411-2552-D3DC-AB8E-80430949FF41}"/>
              </a:ext>
            </a:extLst>
          </p:cNvPr>
          <p:cNvSpPr>
            <a:spLocks noGrp="1"/>
          </p:cNvSpPr>
          <p:nvPr>
            <p:ph type="title"/>
          </p:nvPr>
        </p:nvSpPr>
        <p:spPr>
          <a:xfrm>
            <a:off x="1843391" y="624110"/>
            <a:ext cx="9383408" cy="1280890"/>
          </a:xfrm>
        </p:spPr>
        <p:txBody>
          <a:bodyPr>
            <a:normAutofit/>
          </a:bodyPr>
          <a:lstStyle/>
          <a:p>
            <a:pPr>
              <a:spcBef>
                <a:spcPts val="0"/>
              </a:spcBef>
            </a:pPr>
            <a:r>
              <a:rPr lang="en-US" b="1">
                <a:solidFill>
                  <a:srgbClr val="FFFFFF"/>
                </a:solidFill>
                <a:latin typeface="Calibri"/>
                <a:ea typeface="Calibri"/>
                <a:cs typeface="Calibri"/>
              </a:rPr>
              <a:t>Meeting 2: November 3</a:t>
            </a:r>
            <a:endParaRPr lang="en-US">
              <a:solidFill>
                <a:srgbClr val="FFFFFF"/>
              </a:solidFill>
            </a:endParaRPr>
          </a:p>
        </p:txBody>
      </p:sp>
      <p:sp>
        <p:nvSpPr>
          <p:cNvPr id="209"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B4F45802-E9FE-7F2B-5C05-957A05E0F923}"/>
              </a:ext>
            </a:extLst>
          </p:cNvPr>
          <p:cNvSpPr>
            <a:spLocks noGrp="1"/>
          </p:cNvSpPr>
          <p:nvPr>
            <p:ph idx="1"/>
          </p:nvPr>
        </p:nvSpPr>
        <p:spPr>
          <a:xfrm>
            <a:off x="-4189" y="2306695"/>
            <a:ext cx="12595582" cy="4559769"/>
          </a:xfrm>
        </p:spPr>
        <p:txBody>
          <a:bodyPr vert="horz" lIns="91440" tIns="45720" rIns="91440" bIns="45720" rtlCol="0" anchor="t">
            <a:normAutofit/>
          </a:bodyPr>
          <a:lstStyle/>
          <a:p>
            <a:pPr marL="0" indent="0">
              <a:lnSpc>
                <a:spcPct val="90000"/>
              </a:lnSpc>
              <a:spcBef>
                <a:spcPts val="0"/>
              </a:spcBef>
              <a:buNone/>
            </a:pPr>
            <a:r>
              <a:rPr lang="en-US" sz="2000">
                <a:latin typeface="Calibri"/>
                <a:ea typeface="Calibri"/>
                <a:cs typeface="Calibri"/>
              </a:rPr>
              <a:t>Introduction </a:t>
            </a:r>
            <a:r>
              <a:rPr lang="en-US" sz="1400">
                <a:latin typeface="Calibri"/>
                <a:ea typeface="Calibri"/>
                <a:cs typeface="Calibri"/>
              </a:rPr>
              <a:t>2 min</a:t>
            </a:r>
          </a:p>
          <a:p>
            <a:pPr marL="0" indent="0">
              <a:lnSpc>
                <a:spcPct val="90000"/>
              </a:lnSpc>
              <a:spcBef>
                <a:spcPts val="0"/>
              </a:spcBef>
              <a:buNone/>
            </a:pPr>
            <a:r>
              <a:rPr lang="en-US" sz="2000">
                <a:latin typeface="Calibri"/>
                <a:ea typeface="Calibri"/>
                <a:cs typeface="Calibri"/>
              </a:rPr>
              <a:t>Framing </a:t>
            </a:r>
            <a:r>
              <a:rPr lang="en-US" sz="1400">
                <a:latin typeface="Calibri"/>
                <a:ea typeface="Calibri"/>
                <a:cs typeface="Calibri"/>
              </a:rPr>
              <a:t>10 min</a:t>
            </a:r>
          </a:p>
          <a:p>
            <a:pPr>
              <a:lnSpc>
                <a:spcPct val="90000"/>
              </a:lnSpc>
              <a:spcBef>
                <a:spcPts val="0"/>
              </a:spcBef>
              <a:buAutoNum type="arabicPeriod"/>
            </a:pPr>
            <a:r>
              <a:rPr lang="en-US" sz="2000">
                <a:latin typeface="Calibri"/>
                <a:ea typeface="Calibri"/>
                <a:cs typeface="Calibri"/>
              </a:rPr>
              <a:t>STEM/NSF/</a:t>
            </a:r>
            <a:r>
              <a:rPr lang="en-US" sz="1800">
                <a:effectLst/>
                <a:latin typeface="Calibri"/>
                <a:ea typeface="Times New Roman" panose="02020603050405020304" pitchFamily="18" charset="0"/>
                <a:cs typeface="Calibri"/>
              </a:rPr>
              <a:t>TRABAJO</a:t>
            </a:r>
            <a:r>
              <a:rPr lang="en-US" sz="2000">
                <a:latin typeface="Calibri"/>
                <a:ea typeface="Calibri"/>
                <a:cs typeface="Calibri"/>
              </a:rPr>
              <a:t> </a:t>
            </a:r>
            <a:r>
              <a:rPr lang="en-US" sz="1400">
                <a:latin typeface="Calibri"/>
                <a:ea typeface="Calibri"/>
                <a:cs typeface="Calibri"/>
              </a:rPr>
              <a:t>(5 min presentation &amp; 5 min Q&amp;A)</a:t>
            </a:r>
            <a:endParaRPr lang="en-US" sz="1400"/>
          </a:p>
          <a:p>
            <a:pPr>
              <a:lnSpc>
                <a:spcPct val="90000"/>
              </a:lnSpc>
              <a:spcBef>
                <a:spcPts val="0"/>
              </a:spcBef>
              <a:buAutoNum type="arabicPeriod"/>
            </a:pPr>
            <a:r>
              <a:rPr lang="en-US" sz="2000">
                <a:latin typeface="Calibri"/>
                <a:ea typeface="Calibri"/>
                <a:cs typeface="Calibri"/>
              </a:rPr>
              <a:t>HTP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PTK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Umoja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Transfer Plan</a:t>
            </a:r>
            <a:r>
              <a:rPr lang="en-US" sz="1400">
                <a:latin typeface="Calibri"/>
                <a:ea typeface="Calibri"/>
                <a:cs typeface="Calibri"/>
              </a:rPr>
              <a:t> (5 min presentation &amp; 5 min Q&amp;A)</a:t>
            </a:r>
          </a:p>
          <a:p>
            <a:pPr>
              <a:lnSpc>
                <a:spcPct val="90000"/>
              </a:lnSpc>
              <a:spcBef>
                <a:spcPts val="0"/>
              </a:spcBef>
              <a:buAutoNum type="arabicPeriod"/>
            </a:pPr>
            <a:r>
              <a:rPr lang="en-US" sz="2100">
                <a:latin typeface="Calibri"/>
                <a:ea typeface="Calibri"/>
                <a:cs typeface="Calibri"/>
              </a:rPr>
              <a:t>Colts-U</a:t>
            </a:r>
            <a:r>
              <a:rPr lang="en-US" sz="2100">
                <a:latin typeface="Calibri"/>
                <a:ea typeface="+mn-lt"/>
                <a:cs typeface="+mn-lt"/>
              </a:rPr>
              <a:t> Transfer Center </a:t>
            </a:r>
            <a:r>
              <a:rPr lang="en-US" sz="1400">
                <a:latin typeface="Calibri"/>
                <a:ea typeface="Calibri"/>
                <a:cs typeface="Calibri"/>
              </a:rPr>
              <a:t>(5 min presentation &amp; 5 min Q&amp;A)</a:t>
            </a:r>
          </a:p>
          <a:p>
            <a:pPr lvl="1">
              <a:lnSpc>
                <a:spcPct val="110000"/>
              </a:lnSpc>
              <a:spcBef>
                <a:spcPts val="0"/>
              </a:spcBef>
            </a:pPr>
            <a:r>
              <a:rPr lang="en-US" sz="1200">
                <a:latin typeface="Tahoma"/>
                <a:ea typeface="+mn-lt"/>
                <a:cs typeface="+mn-lt"/>
              </a:rPr>
              <a:t>(a) Transfer services and support, (b) Articulation, and (c) University Programs: AANAPISI ARC Transfer Pathway to SF State and NDNU B.A. Degree Completion programs</a:t>
            </a:r>
            <a:endParaRPr lang="en-US" sz="1200">
              <a:latin typeface="Tahoma"/>
              <a:ea typeface="Tahoma"/>
              <a:cs typeface="Tahoma"/>
            </a:endParaRPr>
          </a:p>
          <a:p>
            <a:pPr>
              <a:lnSpc>
                <a:spcPct val="90000"/>
              </a:lnSpc>
              <a:spcBef>
                <a:spcPts val="0"/>
              </a:spcBef>
              <a:buAutoNum type="arabicPeriod"/>
            </a:pPr>
            <a:r>
              <a:rPr lang="en-US" sz="2000">
                <a:latin typeface="Calibri"/>
                <a:ea typeface="Calibri"/>
                <a:cs typeface="Calibri"/>
              </a:rPr>
              <a:t>EOPC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TRIO</a:t>
            </a:r>
            <a:r>
              <a:rPr lang="en-US" sz="1400">
                <a:latin typeface="Calibri"/>
                <a:ea typeface="Calibri"/>
                <a:cs typeface="Calibri"/>
              </a:rPr>
              <a:t> (5 min presentation &amp; 5 min Q&amp;A)</a:t>
            </a:r>
          </a:p>
          <a:p>
            <a:pPr>
              <a:lnSpc>
                <a:spcPct val="90000"/>
              </a:lnSpc>
              <a:spcBef>
                <a:spcPts val="0"/>
              </a:spcBef>
              <a:buFont typeface="Wingdings 3" charset="2"/>
              <a:buAutoNum type="arabicPeriod"/>
            </a:pPr>
            <a:r>
              <a:rPr lang="en-US" sz="2000">
                <a:latin typeface="Calibri"/>
                <a:ea typeface="Calibri"/>
                <a:cs typeface="Calibri"/>
              </a:rPr>
              <a:t>Athletics </a:t>
            </a:r>
            <a:r>
              <a:rPr lang="en-US" sz="1400">
                <a:latin typeface="Calibri"/>
                <a:ea typeface="Calibri"/>
                <a:cs typeface="Calibri"/>
              </a:rPr>
              <a:t>(5 min presentation &amp; 5 min Q&amp;A)</a:t>
            </a:r>
          </a:p>
          <a:p>
            <a:pPr>
              <a:lnSpc>
                <a:spcPct val="90000"/>
              </a:lnSpc>
              <a:spcBef>
                <a:spcPts val="0"/>
              </a:spcBef>
              <a:buAutoNum type="arabicPeriod"/>
            </a:pPr>
            <a:r>
              <a:rPr lang="en-US" sz="2000">
                <a:latin typeface="Calibri"/>
                <a:ea typeface="Calibri"/>
                <a:cs typeface="Calibri"/>
              </a:rPr>
              <a:t>Curriculum Committee</a:t>
            </a:r>
            <a:r>
              <a:rPr lang="en-US" sz="1400">
                <a:latin typeface="Calibri"/>
                <a:ea typeface="Calibri"/>
                <a:cs typeface="Calibri"/>
              </a:rPr>
              <a:t> (5 min presentation &amp; 5 min Q&amp;A)</a:t>
            </a:r>
          </a:p>
          <a:p>
            <a:pPr marL="0" indent="0">
              <a:lnSpc>
                <a:spcPct val="90000"/>
              </a:lnSpc>
              <a:spcBef>
                <a:spcPts val="0"/>
              </a:spcBef>
              <a:buNone/>
            </a:pPr>
            <a:r>
              <a:rPr lang="en-US" sz="2000">
                <a:latin typeface="Calibri"/>
                <a:ea typeface="Calibri"/>
                <a:cs typeface="Calibri"/>
              </a:rPr>
              <a:t>Closing </a:t>
            </a:r>
            <a:r>
              <a:rPr lang="en-US" sz="1400">
                <a:latin typeface="Calibri"/>
                <a:ea typeface="Calibri"/>
                <a:cs typeface="Calibri"/>
              </a:rPr>
              <a:t>2 min</a:t>
            </a:r>
          </a:p>
        </p:txBody>
      </p:sp>
      <p:sp>
        <p:nvSpPr>
          <p:cNvPr id="5" name="Slide Number Placeholder 4">
            <a:extLst>
              <a:ext uri="{FF2B5EF4-FFF2-40B4-BE49-F238E27FC236}">
                <a16:creationId xmlns:a16="http://schemas.microsoft.com/office/drawing/2014/main" id="{1D248F98-6012-4BE1-3E4A-42232CA894DB}"/>
              </a:ext>
            </a:extLst>
          </p:cNvPr>
          <p:cNvSpPr>
            <a:spLocks noGrp="1"/>
          </p:cNvSpPr>
          <p:nvPr>
            <p:ph type="sldNum" sz="quarter" idx="12"/>
          </p:nvPr>
        </p:nvSpPr>
        <p:spPr/>
        <p:txBody>
          <a:bodyPr/>
          <a:lstStyle/>
          <a:p>
            <a:fld id="{6D22F896-40B5-4ADD-8801-0D06FADFA095}" type="slidenum">
              <a:rPr lang="en-US" smtClean="0"/>
              <a:t>64</a:t>
            </a:fld>
            <a:endParaRPr lang="en-US"/>
          </a:p>
        </p:txBody>
      </p:sp>
    </p:spTree>
    <p:extLst>
      <p:ext uri="{BB962C8B-B14F-4D97-AF65-F5344CB8AC3E}">
        <p14:creationId xmlns:p14="http://schemas.microsoft.com/office/powerpoint/2010/main" val="3673162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1. STEM/NSF/</a:t>
            </a:r>
            <a:r>
              <a:rPr lang="en-US">
                <a:effectLst/>
                <a:latin typeface="Calibri" panose="020F0502020204030204" pitchFamily="34" charset="0"/>
                <a:ea typeface="Times New Roman" panose="02020603050405020304" pitchFamily="18" charset="0"/>
              </a:rPr>
              <a:t>TRABAJO</a:t>
            </a:r>
            <a:endParaRPr lang="en-US"/>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1611865" y="1255644"/>
            <a:ext cx="9892747" cy="5301621"/>
          </a:xfrm>
        </p:spPr>
        <p:txBody>
          <a:bodyPr vert="horz" lIns="91440" tIns="45720" rIns="91440" bIns="45720" rtlCol="0" anchor="t">
            <a:normAutofit/>
          </a:bodyPr>
          <a:lstStyle/>
          <a:p>
            <a:r>
              <a:rPr lang="en-US" sz="2400">
                <a:solidFill>
                  <a:srgbClr val="404040"/>
                </a:solidFill>
                <a:ea typeface="+mn-lt"/>
                <a:cs typeface="+mn-lt"/>
              </a:rPr>
              <a:t>TRABAJO – Training and Research Activities to Better Access Job Opportunities</a:t>
            </a:r>
            <a:endParaRPr lang="en-US"/>
          </a:p>
          <a:p>
            <a:endParaRPr lang="en-US" sz="2400">
              <a:solidFill>
                <a:srgbClr val="404040"/>
              </a:solidFill>
              <a:ea typeface="+mn-lt"/>
              <a:cs typeface="+mn-lt"/>
            </a:endParaRPr>
          </a:p>
          <a:p>
            <a:pPr marL="0" indent="0">
              <a:buNone/>
            </a:pPr>
            <a:endParaRPr lang="en-US" sz="2400">
              <a:solidFill>
                <a:srgbClr val="404040"/>
              </a:solidFill>
              <a:ea typeface="+mn-lt"/>
              <a:cs typeface="+mn-lt"/>
            </a:endParaRPr>
          </a:p>
          <a:p>
            <a:endParaRPr lang="en-US" sz="2400">
              <a:solidFill>
                <a:srgbClr val="404040"/>
              </a:solidFill>
              <a:ea typeface="+mn-lt"/>
              <a:cs typeface="+mn-lt"/>
            </a:endParaRPr>
          </a:p>
          <a:p>
            <a:endParaRPr lang="en-US" sz="2400">
              <a:solidFill>
                <a:srgbClr val="404040"/>
              </a:solidFill>
              <a:ea typeface="+mn-lt"/>
              <a:cs typeface="+mn-lt"/>
            </a:endParaRPr>
          </a:p>
          <a:p>
            <a:endParaRPr lang="en-US" sz="2400">
              <a:solidFill>
                <a:srgbClr val="404040"/>
              </a:solidFill>
              <a:ea typeface="+mn-lt"/>
              <a:cs typeface="+mn-lt"/>
            </a:endParaRPr>
          </a:p>
          <a:p>
            <a:endParaRPr lang="en-US" sz="2400"/>
          </a:p>
        </p:txBody>
      </p:sp>
      <p:sp>
        <p:nvSpPr>
          <p:cNvPr id="4" name="Slide Number Placeholder 3">
            <a:extLst>
              <a:ext uri="{FF2B5EF4-FFF2-40B4-BE49-F238E27FC236}">
                <a16:creationId xmlns:a16="http://schemas.microsoft.com/office/drawing/2014/main" id="{2C23F323-ED50-70C3-01F9-EC0EDB1977E2}"/>
              </a:ext>
            </a:extLst>
          </p:cNvPr>
          <p:cNvSpPr>
            <a:spLocks noGrp="1"/>
          </p:cNvSpPr>
          <p:nvPr>
            <p:ph type="sldNum" sz="quarter" idx="12"/>
          </p:nvPr>
        </p:nvSpPr>
        <p:spPr/>
        <p:txBody>
          <a:bodyPr/>
          <a:lstStyle/>
          <a:p>
            <a:fld id="{6D22F896-40B5-4ADD-8801-0D06FADFA095}" type="slidenum">
              <a:rPr lang="en-US" smtClean="0"/>
              <a:t>65</a:t>
            </a:fld>
            <a:endParaRPr lang="en-US"/>
          </a:p>
        </p:txBody>
      </p:sp>
      <p:pic>
        <p:nvPicPr>
          <p:cNvPr id="5" name="Picture 4" descr="A pie chart with numbers and text&#10;&#10;Description automatically generated">
            <a:extLst>
              <a:ext uri="{FF2B5EF4-FFF2-40B4-BE49-F238E27FC236}">
                <a16:creationId xmlns:a16="http://schemas.microsoft.com/office/drawing/2014/main" id="{65C9AF77-6C4C-4A7A-AD95-45A97B638FBF}"/>
              </a:ext>
            </a:extLst>
          </p:cNvPr>
          <p:cNvPicPr>
            <a:picLocks noChangeAspect="1"/>
          </p:cNvPicPr>
          <p:nvPr/>
        </p:nvPicPr>
        <p:blipFill>
          <a:blip r:embed="rId2"/>
          <a:stretch>
            <a:fillRect/>
          </a:stretch>
        </p:blipFill>
        <p:spPr>
          <a:xfrm>
            <a:off x="8525825" y="3280424"/>
            <a:ext cx="3397738" cy="2029838"/>
          </a:xfrm>
          <a:prstGeom prst="rect">
            <a:avLst/>
          </a:prstGeom>
        </p:spPr>
      </p:pic>
      <p:pic>
        <p:nvPicPr>
          <p:cNvPr id="6" name="Picture 5" descr="A pie chart with numbers&#10;&#10;Description automatically generated">
            <a:extLst>
              <a:ext uri="{FF2B5EF4-FFF2-40B4-BE49-F238E27FC236}">
                <a16:creationId xmlns:a16="http://schemas.microsoft.com/office/drawing/2014/main" id="{9320B11F-5DF1-B31D-8115-390247EA236F}"/>
              </a:ext>
            </a:extLst>
          </p:cNvPr>
          <p:cNvPicPr>
            <a:picLocks noChangeAspect="1"/>
          </p:cNvPicPr>
          <p:nvPr/>
        </p:nvPicPr>
        <p:blipFill>
          <a:blip r:embed="rId3"/>
          <a:stretch>
            <a:fillRect/>
          </a:stretch>
        </p:blipFill>
        <p:spPr>
          <a:xfrm>
            <a:off x="1607803" y="3268464"/>
            <a:ext cx="3378200" cy="2039607"/>
          </a:xfrm>
          <a:prstGeom prst="rect">
            <a:avLst/>
          </a:prstGeom>
        </p:spPr>
      </p:pic>
      <p:pic>
        <p:nvPicPr>
          <p:cNvPr id="7" name="Picture 6" descr="A diagram of a pie chart&#10;&#10;Description automatically generated">
            <a:extLst>
              <a:ext uri="{FF2B5EF4-FFF2-40B4-BE49-F238E27FC236}">
                <a16:creationId xmlns:a16="http://schemas.microsoft.com/office/drawing/2014/main" id="{390F5203-43FC-27F7-9B54-C31E53256B20}"/>
              </a:ext>
            </a:extLst>
          </p:cNvPr>
          <p:cNvPicPr>
            <a:picLocks noChangeAspect="1"/>
          </p:cNvPicPr>
          <p:nvPr/>
        </p:nvPicPr>
        <p:blipFill>
          <a:blip r:embed="rId4"/>
          <a:stretch>
            <a:fillRect/>
          </a:stretch>
        </p:blipFill>
        <p:spPr>
          <a:xfrm>
            <a:off x="5077579" y="3268464"/>
            <a:ext cx="3397738" cy="2039607"/>
          </a:xfrm>
          <a:prstGeom prst="rect">
            <a:avLst/>
          </a:prstGeom>
        </p:spPr>
      </p:pic>
    </p:spTree>
    <p:extLst>
      <p:ext uri="{BB962C8B-B14F-4D97-AF65-F5344CB8AC3E}">
        <p14:creationId xmlns:p14="http://schemas.microsoft.com/office/powerpoint/2010/main" val="1639158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B0E1-EBF5-ABCB-BBA4-9D0B58AAAE2F}"/>
              </a:ext>
            </a:extLst>
          </p:cNvPr>
          <p:cNvSpPr>
            <a:spLocks noGrp="1"/>
          </p:cNvSpPr>
          <p:nvPr>
            <p:ph type="title"/>
          </p:nvPr>
        </p:nvSpPr>
        <p:spPr>
          <a:xfrm>
            <a:off x="2332730" y="150183"/>
            <a:ext cx="8911687" cy="1280890"/>
          </a:xfrm>
        </p:spPr>
        <p:txBody>
          <a:bodyPr/>
          <a:lstStyle/>
          <a:p>
            <a:pPr marL="742950" indent="-742950">
              <a:buAutoNum type="arabicPeriod"/>
            </a:pPr>
            <a:r>
              <a:rPr lang="en-US"/>
              <a:t>STEM/NSF(ASCENT)/</a:t>
            </a:r>
            <a:r>
              <a:rPr lang="en-US">
                <a:latin typeface="Calibri"/>
                <a:cs typeface="Calibri"/>
              </a:rPr>
              <a:t>TRABAJO</a:t>
            </a:r>
            <a:endParaRPr lang="en-GB">
              <a:latin typeface="Calibri"/>
              <a:cs typeface="Calibri"/>
            </a:endParaRPr>
          </a:p>
          <a:p>
            <a:endParaRPr lang="en-GB"/>
          </a:p>
        </p:txBody>
      </p:sp>
      <p:sp>
        <p:nvSpPr>
          <p:cNvPr id="3" name="Content Placeholder 2">
            <a:extLst>
              <a:ext uri="{FF2B5EF4-FFF2-40B4-BE49-F238E27FC236}">
                <a16:creationId xmlns:a16="http://schemas.microsoft.com/office/drawing/2014/main" id="{B1B18898-3D31-8814-62D2-174FCD974801}"/>
              </a:ext>
            </a:extLst>
          </p:cNvPr>
          <p:cNvSpPr>
            <a:spLocks noGrp="1"/>
          </p:cNvSpPr>
          <p:nvPr>
            <p:ph idx="1"/>
          </p:nvPr>
        </p:nvSpPr>
        <p:spPr>
          <a:xfrm>
            <a:off x="1033092" y="2080269"/>
            <a:ext cx="2901893" cy="3372338"/>
          </a:xfrm>
        </p:spPr>
        <p:txBody>
          <a:bodyPr vert="horz" lIns="91440" tIns="45720" rIns="91440" bIns="45720" rtlCol="0" anchor="t">
            <a:normAutofit fontScale="92500"/>
          </a:bodyPr>
          <a:lstStyle/>
          <a:p>
            <a:pPr marL="0" indent="0">
              <a:buNone/>
            </a:pPr>
            <a:r>
              <a:rPr lang="en-GB" sz="2400" b="1" i="1">
                <a:solidFill>
                  <a:srgbClr val="7030A0"/>
                </a:solidFill>
              </a:rPr>
              <a:t>Project Accomplishments </a:t>
            </a:r>
            <a:endParaRPr lang="en-US"/>
          </a:p>
          <a:p>
            <a:pPr marL="0" indent="0">
              <a:buNone/>
            </a:pPr>
            <a:r>
              <a:rPr lang="en-GB" sz="2400"/>
              <a:t>53 Scholars so far</a:t>
            </a:r>
          </a:p>
          <a:p>
            <a:pPr marL="0" indent="0">
              <a:buNone/>
            </a:pPr>
            <a:r>
              <a:rPr lang="en-GB" sz="2400"/>
              <a:t>43 Transferred to UC/ CSU</a:t>
            </a:r>
          </a:p>
          <a:p>
            <a:pPr marL="0" indent="0">
              <a:buNone/>
            </a:pPr>
            <a:r>
              <a:rPr lang="en-GB" sz="2400"/>
              <a:t>7 getting ready to transfer in Spring 2024</a:t>
            </a:r>
          </a:p>
          <a:p>
            <a:pPr marL="0" indent="0">
              <a:buNone/>
            </a:pPr>
            <a:endParaRPr lang="en-GB" sz="2400"/>
          </a:p>
        </p:txBody>
      </p:sp>
      <p:sp>
        <p:nvSpPr>
          <p:cNvPr id="4" name="Slide Number Placeholder 3">
            <a:extLst>
              <a:ext uri="{FF2B5EF4-FFF2-40B4-BE49-F238E27FC236}">
                <a16:creationId xmlns:a16="http://schemas.microsoft.com/office/drawing/2014/main" id="{564D5598-98F3-8FD5-727D-F14B4845ED4D}"/>
              </a:ext>
            </a:extLst>
          </p:cNvPr>
          <p:cNvSpPr>
            <a:spLocks noGrp="1"/>
          </p:cNvSpPr>
          <p:nvPr>
            <p:ph type="sldNum" sz="quarter" idx="12"/>
          </p:nvPr>
        </p:nvSpPr>
        <p:spPr/>
        <p:txBody>
          <a:bodyPr/>
          <a:lstStyle/>
          <a:p>
            <a:fld id="{6D22F896-40B5-4ADD-8801-0D06FADFA095}" type="slidenum">
              <a:rPr lang="en-US" smtClean="0"/>
              <a:t>66</a:t>
            </a:fld>
            <a:endParaRPr lang="en-US"/>
          </a:p>
        </p:txBody>
      </p:sp>
      <p:sp>
        <p:nvSpPr>
          <p:cNvPr id="5" name="TextBox 4">
            <a:extLst>
              <a:ext uri="{FF2B5EF4-FFF2-40B4-BE49-F238E27FC236}">
                <a16:creationId xmlns:a16="http://schemas.microsoft.com/office/drawing/2014/main" id="{296354C1-4939-0E5A-F0C1-744A6ECEE69A}"/>
              </a:ext>
            </a:extLst>
          </p:cNvPr>
          <p:cNvSpPr txBox="1"/>
          <p:nvPr/>
        </p:nvSpPr>
        <p:spPr>
          <a:xfrm>
            <a:off x="1034195" y="1149141"/>
            <a:ext cx="107027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404040"/>
                </a:solidFill>
                <a:cs typeface="Arial"/>
              </a:rPr>
              <a:t>NSF ASCENT (Achieving Success in College through Education, Network and Transfer​</a:t>
            </a:r>
            <a:endParaRPr lang="en-US"/>
          </a:p>
        </p:txBody>
      </p:sp>
      <p:pic>
        <p:nvPicPr>
          <p:cNvPr id="76" name="Picture 75" descr="A close-up of a chart&#10;&#10;Description automatically generated">
            <a:extLst>
              <a:ext uri="{FF2B5EF4-FFF2-40B4-BE49-F238E27FC236}">
                <a16:creationId xmlns:a16="http://schemas.microsoft.com/office/drawing/2014/main" id="{95D855B5-730E-7021-68FB-D552D7A3962B}"/>
              </a:ext>
            </a:extLst>
          </p:cNvPr>
          <p:cNvPicPr>
            <a:picLocks noChangeAspect="1"/>
          </p:cNvPicPr>
          <p:nvPr/>
        </p:nvPicPr>
        <p:blipFill>
          <a:blip r:embed="rId2"/>
          <a:stretch>
            <a:fillRect/>
          </a:stretch>
        </p:blipFill>
        <p:spPr>
          <a:xfrm>
            <a:off x="3929270" y="1716174"/>
            <a:ext cx="6975612" cy="4833695"/>
          </a:xfrm>
          <a:prstGeom prst="rect">
            <a:avLst/>
          </a:prstGeom>
        </p:spPr>
      </p:pic>
      <p:sp>
        <p:nvSpPr>
          <p:cNvPr id="6" name="TextBox 5">
            <a:extLst>
              <a:ext uri="{FF2B5EF4-FFF2-40B4-BE49-F238E27FC236}">
                <a16:creationId xmlns:a16="http://schemas.microsoft.com/office/drawing/2014/main" id="{F596DBDB-DAC5-6B54-E86E-2B317C437E05}"/>
              </a:ext>
            </a:extLst>
          </p:cNvPr>
          <p:cNvSpPr txBox="1"/>
          <p:nvPr/>
        </p:nvSpPr>
        <p:spPr>
          <a:xfrm>
            <a:off x="1643270" y="6314661"/>
            <a:ext cx="478072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7030A0"/>
                </a:solidFill>
                <a:hlinkClick r:id="rId3">
                  <a:extLst>
                    <a:ext uri="{A12FA001-AC4F-418D-AE19-62706E023703}">
                      <ahyp:hlinkClr xmlns:ahyp="http://schemas.microsoft.com/office/drawing/2018/hyperlinkcolor" val="tx"/>
                    </a:ext>
                  </a:extLst>
                </a:hlinkClick>
              </a:rPr>
              <a:t>https://canadacollege.edu/nsfscholar/</a:t>
            </a:r>
          </a:p>
          <a:p>
            <a:endParaRPr lang="en-US" b="1">
              <a:solidFill>
                <a:srgbClr val="7030A0"/>
              </a:solidFill>
            </a:endParaRPr>
          </a:p>
        </p:txBody>
      </p:sp>
    </p:spTree>
    <p:extLst>
      <p:ext uri="{BB962C8B-B14F-4D97-AF65-F5344CB8AC3E}">
        <p14:creationId xmlns:p14="http://schemas.microsoft.com/office/powerpoint/2010/main" val="3190229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037908" y="34704"/>
            <a:ext cx="11154092" cy="1280890"/>
          </a:xfrm>
        </p:spPr>
        <p:txBody>
          <a:bodyPr/>
          <a:lstStyle/>
          <a:p>
            <a:r>
              <a:rPr lang="en-US"/>
              <a:t>STEM/NSF/TRABAJO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311578" y="787782"/>
            <a:ext cx="10773741" cy="5872098"/>
          </a:xfrm>
        </p:spPr>
        <p:txBody>
          <a:bodyPr>
            <a:normAutofit fontScale="85000" lnSpcReduction="20000"/>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STEM/NSF/TRABAJO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 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meeting discussed a program funded by the National Science Foundation (NSF) aimed at increasing the number of students from low-income backgrounds and underrepresented minorities in STEM fields who complete their education and transfer to four-year universities. The program provides financial support in the form of scholarships to reduce the need for students to work long hours, thus enabling them to focus on their studies. This financial aid has led to a decrease in the number of hours students work and an increase in their GPAs. Additionally, the program pairs students with faculty mentors and provides them with a retention specialist who offers one-on-one support, helps with resumes, identifies resources, and assists with applying for colleges, scholarships, and internships.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 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program has seen positive outcomes, with a significant number of students successfully transferring to four-year institutions. The meeting mentioned that out of 53 students in the program, 43 had already transferred to either CSUs or UCs, and seven more students were preparing to transfer. The financial support, faculty mentorship, and retention specialist assistance have contributed to these successful outcomes.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meeting emphasized the effectiveness of the program in reducing financial barriers and supporting students in their STEM education. It showed that financial aid, mentorship, and one-on-one support can help students not only complete their education but also transfer to higher-level institutions. The presentation also highlighted the importance of providing resources and opportunities for students, such as scholarships and internships, to further their education and careers.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meeting didn't explicitly address this question, but it's essential to consider that continued funding and support for the program will be necessary to maintain and expand its success in helping students transfer to four-year universities. Additionally, ongoing collaboration with faculty mentors, retention specialists, and other relevant stakeholders is essential to provide students with the best possible support.</a:t>
            </a:r>
          </a:p>
          <a:p>
            <a:endParaRPr lang="en-US"/>
          </a:p>
        </p:txBody>
      </p:sp>
      <p:sp>
        <p:nvSpPr>
          <p:cNvPr id="2" name="Slide Number Placeholder 1">
            <a:extLst>
              <a:ext uri="{FF2B5EF4-FFF2-40B4-BE49-F238E27FC236}">
                <a16:creationId xmlns:a16="http://schemas.microsoft.com/office/drawing/2014/main" id="{B909F1FC-B3D7-278E-3743-8229D18DA072}"/>
              </a:ext>
            </a:extLst>
          </p:cNvPr>
          <p:cNvSpPr>
            <a:spLocks noGrp="1"/>
          </p:cNvSpPr>
          <p:nvPr>
            <p:ph type="sldNum" sz="quarter" idx="12"/>
          </p:nvPr>
        </p:nvSpPr>
        <p:spPr/>
        <p:txBody>
          <a:bodyPr/>
          <a:lstStyle/>
          <a:p>
            <a:fld id="{6D22F896-40B5-4ADD-8801-0D06FADFA095}" type="slidenum">
              <a:rPr lang="en-US" smtClean="0"/>
              <a:t>67</a:t>
            </a:fld>
            <a:endParaRPr lang="en-US"/>
          </a:p>
        </p:txBody>
      </p:sp>
    </p:spTree>
    <p:extLst>
      <p:ext uri="{BB962C8B-B14F-4D97-AF65-F5344CB8AC3E}">
        <p14:creationId xmlns:p14="http://schemas.microsoft.com/office/powerpoint/2010/main" val="2383341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en-US"/>
              <a:t>2. </a:t>
            </a: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H</a:t>
            </a:r>
            <a:r>
              <a:rPr lang="en-US"/>
              <a:t>onors Transfer Program (HTP): </a:t>
            </a:r>
            <a:r>
              <a:rPr lang="en-US" sz="3600" i="0" u="none" strike="noStrike">
                <a:solidFill>
                  <a:srgbClr val="404040"/>
                </a:solidFill>
                <a:latin typeface="Century Gothic"/>
                <a:ea typeface="Century Gothic"/>
                <a:cs typeface="Century Gothic"/>
                <a:sym typeface="Century Gothic"/>
              </a:rPr>
              <a:t>How does the program/service support transfer?</a:t>
            </a:r>
            <a:r>
              <a:rPr lang="en-US" sz="3600" i="0">
                <a:solidFill>
                  <a:srgbClr val="404040"/>
                </a:solidFill>
                <a:latin typeface="Century Gothic"/>
                <a:ea typeface="Century Gothic"/>
                <a:cs typeface="Century Gothic"/>
                <a:sym typeface="Century Gothic"/>
              </a:rPr>
              <a:t>​</a:t>
            </a:r>
            <a:br>
              <a:rPr lang="en-US" i="0">
                <a:solidFill>
                  <a:srgbClr val="000000"/>
                </a:solidFill>
                <a:latin typeface="Arial"/>
                <a:ea typeface="Arial"/>
                <a:cs typeface="Arial"/>
                <a:sym typeface="Arial"/>
              </a:rPr>
            </a:br>
            <a:endParaRPr lang="en-US"/>
          </a:p>
        </p:txBody>
      </p:sp>
      <p:sp>
        <p:nvSpPr>
          <p:cNvPr id="174" name="Google Shape;174;p1"/>
          <p:cNvSpPr txBox="1">
            <a:spLocks noGrp="1"/>
          </p:cNvSpPr>
          <p:nvPr>
            <p:ph type="body" idx="1"/>
          </p:nvPr>
        </p:nvSpPr>
        <p:spPr>
          <a:xfrm>
            <a:off x="2471900" y="2133600"/>
            <a:ext cx="9032700" cy="41289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00"/>
              <a:buChar char="🠶"/>
            </a:pPr>
            <a:r>
              <a:rPr lang="en-US"/>
              <a:t>Opportunities for </a:t>
            </a:r>
            <a:r>
              <a:rPr lang="en-US" b="1"/>
              <a:t>all students</a:t>
            </a:r>
            <a:r>
              <a:rPr lang="en-US"/>
              <a:t> t</a:t>
            </a:r>
            <a:r>
              <a:rPr lang="en-US" b="1"/>
              <a:t>o be engaged</a:t>
            </a:r>
            <a:r>
              <a:rPr lang="en-US"/>
              <a:t> in high caliber </a:t>
            </a:r>
            <a:r>
              <a:rPr lang="en-US" u="sng">
                <a:solidFill>
                  <a:schemeClr val="hlink"/>
                </a:solidFill>
                <a:hlinkClick r:id="rId3"/>
              </a:rPr>
              <a:t>meaningful honors projects</a:t>
            </a:r>
            <a:r>
              <a:rPr lang="en-US"/>
              <a:t> -</a:t>
            </a:r>
            <a:r>
              <a:rPr lang="en-US" u="sng">
                <a:solidFill>
                  <a:schemeClr val="hlink"/>
                </a:solidFill>
                <a:hlinkClick r:id="rId4"/>
              </a:rPr>
              <a:t>signature assignments key for minoritized students</a:t>
            </a:r>
            <a:endParaRPr/>
          </a:p>
          <a:p>
            <a:pPr marL="342900" lvl="0" indent="-342900" algn="l" rtl="0">
              <a:spcBef>
                <a:spcPts val="1000"/>
              </a:spcBef>
              <a:spcAft>
                <a:spcPts val="0"/>
              </a:spcAft>
              <a:buSzPts val="1800"/>
              <a:buChar char="🠶"/>
            </a:pPr>
            <a:r>
              <a:rPr lang="en-US" b="1"/>
              <a:t>Notation on transcript </a:t>
            </a:r>
            <a:r>
              <a:rPr lang="en-US"/>
              <a:t>of </a:t>
            </a:r>
            <a:r>
              <a:rPr lang="en-US" u="sng">
                <a:solidFill>
                  <a:schemeClr val="hlink"/>
                </a:solidFill>
                <a:hlinkClick r:id="rId5"/>
              </a:rPr>
              <a:t>Honors course </a:t>
            </a:r>
            <a:r>
              <a:rPr lang="en-US"/>
              <a:t>work </a:t>
            </a:r>
            <a:r>
              <a:rPr lang="en-US" b="1"/>
              <a:t>for all students</a:t>
            </a:r>
            <a:r>
              <a:rPr lang="en-US"/>
              <a:t>. “Evidence of enhanced rigor” for transfer institutions</a:t>
            </a:r>
            <a:endParaRPr/>
          </a:p>
          <a:p>
            <a:pPr marL="342900" lvl="0" indent="-342900" algn="l" rtl="0">
              <a:spcBef>
                <a:spcPts val="1000"/>
              </a:spcBef>
              <a:spcAft>
                <a:spcPts val="0"/>
              </a:spcAft>
              <a:buSzPts val="1800"/>
              <a:buChar char="🠶"/>
            </a:pPr>
            <a:r>
              <a:rPr lang="en-US"/>
              <a:t>Student individual work with faculty in honors courses and </a:t>
            </a:r>
            <a:r>
              <a:rPr lang="en-US" u="sng">
                <a:solidFill>
                  <a:schemeClr val="hlink"/>
                </a:solidFill>
                <a:hlinkClick r:id="rId6"/>
              </a:rPr>
              <a:t>contracts</a:t>
            </a:r>
            <a:r>
              <a:rPr lang="en-US"/>
              <a:t> often leads to </a:t>
            </a:r>
            <a:r>
              <a:rPr lang="en-US" b="1"/>
              <a:t>strong letters of recommendation </a:t>
            </a:r>
            <a:r>
              <a:rPr lang="en-US"/>
              <a:t>for transfer applicants</a:t>
            </a:r>
            <a:endParaRPr/>
          </a:p>
          <a:p>
            <a:pPr marL="342900" lvl="0" indent="-342900" algn="l" rtl="0">
              <a:spcBef>
                <a:spcPts val="1000"/>
              </a:spcBef>
              <a:spcAft>
                <a:spcPts val="0"/>
              </a:spcAft>
              <a:buSzPts val="1800"/>
              <a:buChar char="🠶"/>
            </a:pPr>
            <a:r>
              <a:rPr lang="en-US" b="1"/>
              <a:t>Honors work can be discussed in the </a:t>
            </a:r>
            <a:r>
              <a:rPr lang="en-US" b="1" u="sng">
                <a:solidFill>
                  <a:schemeClr val="hlink"/>
                </a:solidFill>
                <a:hlinkClick r:id="rId7"/>
              </a:rPr>
              <a:t>personal insight questions</a:t>
            </a:r>
            <a:r>
              <a:rPr lang="en-US" u="sng">
                <a:solidFill>
                  <a:schemeClr val="hlink"/>
                </a:solidFill>
                <a:hlinkClick r:id="rId7"/>
              </a:rPr>
              <a:t> </a:t>
            </a:r>
            <a:r>
              <a:rPr lang="en-US"/>
              <a:t>contributing to the strength of student applications for transfer</a:t>
            </a:r>
            <a:endParaRPr/>
          </a:p>
          <a:p>
            <a:pPr marL="342900" lvl="0" indent="-342900" algn="l" rtl="0">
              <a:spcBef>
                <a:spcPts val="1000"/>
              </a:spcBef>
              <a:spcAft>
                <a:spcPts val="0"/>
              </a:spcAft>
              <a:buSzPts val="1800"/>
              <a:buChar char="🠶"/>
            </a:pPr>
            <a:r>
              <a:rPr lang="en-US"/>
              <a:t>Student completion of </a:t>
            </a:r>
            <a:r>
              <a:rPr lang="en-US" b="1"/>
              <a:t>HTP </a:t>
            </a:r>
            <a:r>
              <a:rPr lang="en-US" b="1" u="sng">
                <a:solidFill>
                  <a:schemeClr val="hlink"/>
                </a:solidFill>
                <a:hlinkClick r:id="rId8"/>
              </a:rPr>
              <a:t>significantly increases their chances of transfer </a:t>
            </a:r>
            <a:endParaRPr b="1"/>
          </a:p>
          <a:p>
            <a:pPr marL="342900" lvl="0" indent="-342900" algn="l" rtl="0">
              <a:spcBef>
                <a:spcPts val="1000"/>
              </a:spcBef>
              <a:spcAft>
                <a:spcPts val="0"/>
              </a:spcAft>
              <a:buSzPts val="1800"/>
              <a:buChar char="🠶"/>
            </a:pPr>
            <a:r>
              <a:rPr lang="en-US"/>
              <a:t>Student completion of </a:t>
            </a:r>
            <a:r>
              <a:rPr lang="en-US" b="1"/>
              <a:t>HTP </a:t>
            </a:r>
            <a:r>
              <a:rPr lang="en-US" b="1" u="sng">
                <a:solidFill>
                  <a:schemeClr val="hlink"/>
                </a:solidFill>
                <a:hlinkClick r:id="rId9"/>
              </a:rPr>
              <a:t>significantly increases access to scholarships and financial aid </a:t>
            </a:r>
            <a:r>
              <a:rPr lang="en-US"/>
              <a:t>at transfer institutions</a:t>
            </a:r>
            <a:endParaRPr/>
          </a:p>
          <a:p>
            <a:pPr marL="0" lvl="0" indent="0" algn="l" rtl="0">
              <a:spcBef>
                <a:spcPts val="1000"/>
              </a:spcBef>
              <a:spcAft>
                <a:spcPts val="0"/>
              </a:spcAft>
              <a:buSzPts val="1800"/>
              <a:buNone/>
            </a:pPr>
            <a:endParaRPr/>
          </a:p>
        </p:txBody>
      </p:sp>
      <p:sp>
        <p:nvSpPr>
          <p:cNvPr id="175" name="Google Shape;175;p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2000"/>
              <a:buFont typeface="Century Gothic"/>
              <a:buNone/>
            </a:pPr>
            <a:r>
              <a:rPr lang="en-US">
                <a:latin typeface="Century Gothic"/>
                <a:ea typeface="Century Gothic"/>
                <a:cs typeface="Century Gothic"/>
                <a:sym typeface="Century Gothic"/>
              </a:rPr>
              <a:t>54</a:t>
            </a:r>
            <a:endParaRPr sz="2000" b="0" i="0" u="none" strike="noStrike" cap="none">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46402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100000"/>
              <a:buFont typeface="Century Gothic"/>
              <a:buNone/>
            </a:pPr>
            <a:r>
              <a:rPr lang="en-US"/>
              <a:t>2. HTP:</a:t>
            </a:r>
            <a:r>
              <a:rPr lang="en-US" sz="3600" b="1" i="0" u="none" strike="noStrike">
                <a:solidFill>
                  <a:srgbClr val="404040"/>
                </a:solidFill>
                <a:latin typeface="Century Gothic"/>
                <a:ea typeface="Century Gothic"/>
                <a:cs typeface="Century Gothic"/>
                <a:sym typeface="Century Gothic"/>
              </a:rPr>
              <a:t> What do you need to enhance your transfer services</a:t>
            </a:r>
            <a:r>
              <a:rPr lang="en-US" sz="3600" i="0" u="none" strike="noStrike">
                <a:solidFill>
                  <a:srgbClr val="404040"/>
                </a:solidFill>
                <a:latin typeface="Century Gothic"/>
                <a:ea typeface="Century Gothic"/>
                <a:cs typeface="Century Gothic"/>
                <a:sym typeface="Century Gothic"/>
              </a:rPr>
              <a:t>?</a:t>
            </a:r>
            <a:r>
              <a:rPr lang="en-US" sz="3600" i="0">
                <a:solidFill>
                  <a:srgbClr val="404040"/>
                </a:solidFill>
                <a:latin typeface="Century Gothic"/>
                <a:ea typeface="Century Gothic"/>
                <a:cs typeface="Century Gothic"/>
                <a:sym typeface="Century Gothic"/>
              </a:rPr>
              <a:t>​</a:t>
            </a:r>
            <a:br>
              <a:rPr lang="en-US" i="0">
                <a:latin typeface="Arial"/>
                <a:ea typeface="Arial"/>
                <a:cs typeface="Arial"/>
              </a:rPr>
            </a:br>
            <a:endParaRPr/>
          </a:p>
        </p:txBody>
      </p:sp>
      <p:sp>
        <p:nvSpPr>
          <p:cNvPr id="182" name="Google Shape;182;p2"/>
          <p:cNvSpPr txBox="1">
            <a:spLocks noGrp="1"/>
          </p:cNvSpPr>
          <p:nvPr>
            <p:ph type="body" idx="1"/>
          </p:nvPr>
        </p:nvSpPr>
        <p:spPr>
          <a:xfrm>
            <a:off x="2589200" y="1905000"/>
            <a:ext cx="8915400" cy="4536600"/>
          </a:xfrm>
          <a:prstGeom prst="rect">
            <a:avLst/>
          </a:prstGeom>
          <a:noFill/>
          <a:ln>
            <a:noFill/>
          </a:ln>
        </p:spPr>
        <p:txBody>
          <a:bodyPr spcFirstLastPara="1" wrap="square" lIns="91425" tIns="45700" rIns="91425" bIns="45700" anchor="t" anchorCtr="0">
            <a:noAutofit/>
          </a:bodyPr>
          <a:lstStyle/>
          <a:p>
            <a:pPr marL="342900" lvl="0" indent="-332422" algn="l" rtl="0">
              <a:spcBef>
                <a:spcPts val="0"/>
              </a:spcBef>
              <a:spcAft>
                <a:spcPts val="0"/>
              </a:spcAft>
              <a:buSzPts val="1500"/>
              <a:buChar char="🠶"/>
            </a:pPr>
            <a:r>
              <a:rPr lang="en-US" sz="1500" b="1">
                <a:solidFill>
                  <a:srgbClr val="404040"/>
                </a:solidFill>
              </a:rPr>
              <a:t>More support for faculty doing contracts </a:t>
            </a:r>
            <a:r>
              <a:rPr lang="en-US" sz="1500">
                <a:solidFill>
                  <a:srgbClr val="404040"/>
                </a:solidFill>
                <a:latin typeface="Century Gothic"/>
                <a:ea typeface="Century Gothic"/>
                <a:cs typeface="Century Gothic"/>
                <a:sym typeface="Century Gothic"/>
              </a:rPr>
              <a:t>so students have more options – </a:t>
            </a:r>
            <a:r>
              <a:rPr lang="en-US" sz="1500">
                <a:solidFill>
                  <a:srgbClr val="404040"/>
                </a:solidFill>
              </a:rPr>
              <a:t>Honors Contract Faculty Professional Development</a:t>
            </a:r>
            <a:r>
              <a:rPr lang="en-US" sz="1500" b="1">
                <a:solidFill>
                  <a:srgbClr val="404040"/>
                </a:solidFill>
                <a:latin typeface="Century Gothic"/>
                <a:ea typeface="Century Gothic"/>
                <a:cs typeface="Century Gothic"/>
                <a:sym typeface="Century Gothic"/>
              </a:rPr>
              <a:t> </a:t>
            </a:r>
            <a:r>
              <a:rPr lang="en-US" sz="1500">
                <a:solidFill>
                  <a:srgbClr val="404040"/>
                </a:solidFill>
                <a:latin typeface="Century Gothic"/>
                <a:ea typeface="Century Gothic"/>
                <a:cs typeface="Century Gothic"/>
                <a:sym typeface="Century Gothic"/>
              </a:rPr>
              <a:t>Mentor Program </a:t>
            </a:r>
            <a:endParaRPr lang="en-US" sz="1500"/>
          </a:p>
          <a:p>
            <a:pPr marL="342900" lvl="0" indent="-332422" algn="l" rtl="0">
              <a:spcBef>
                <a:spcPts val="1000"/>
              </a:spcBef>
              <a:spcAft>
                <a:spcPts val="0"/>
              </a:spcAft>
              <a:buSzPts val="1500"/>
              <a:buChar char="🠶"/>
            </a:pPr>
            <a:r>
              <a:rPr lang="en-US" sz="1500" b="0" i="0">
                <a:solidFill>
                  <a:srgbClr val="404040"/>
                </a:solidFill>
                <a:latin typeface="Century Gothic"/>
                <a:ea typeface="Century Gothic"/>
                <a:cs typeface="Century Gothic"/>
                <a:sym typeface="Century Gothic"/>
              </a:rPr>
              <a:t>More </a:t>
            </a:r>
            <a:r>
              <a:rPr lang="en-US" sz="1500" b="1" i="0">
                <a:solidFill>
                  <a:srgbClr val="404040"/>
                </a:solidFill>
              </a:rPr>
              <a:t>honor</a:t>
            </a:r>
            <a:r>
              <a:rPr lang="en-US" sz="1500" b="1">
                <a:solidFill>
                  <a:srgbClr val="404040"/>
                </a:solidFill>
              </a:rPr>
              <a:t>s only courses</a:t>
            </a:r>
            <a:r>
              <a:rPr lang="en-US" sz="1500">
                <a:solidFill>
                  <a:srgbClr val="404040"/>
                </a:solidFill>
                <a:latin typeface="Century Gothic"/>
                <a:ea typeface="Century Gothic"/>
                <a:cs typeface="Century Gothic"/>
                <a:sym typeface="Century Gothic"/>
              </a:rPr>
              <a:t> so honors students have the benefit of a cohort* </a:t>
            </a:r>
            <a:endParaRPr lang="en-US" sz="1500"/>
          </a:p>
          <a:p>
            <a:pPr marL="342900" lvl="0" indent="-332422" algn="l" rtl="0">
              <a:spcBef>
                <a:spcPts val="1000"/>
              </a:spcBef>
              <a:spcAft>
                <a:spcPts val="0"/>
              </a:spcAft>
              <a:buSzPts val="1500"/>
              <a:buChar char="🠶"/>
            </a:pPr>
            <a:r>
              <a:rPr lang="en-US" sz="1500" b="0" i="0">
                <a:solidFill>
                  <a:srgbClr val="404040"/>
                </a:solidFill>
                <a:latin typeface="Century Gothic"/>
                <a:ea typeface="Century Gothic"/>
                <a:cs typeface="Century Gothic"/>
                <a:sym typeface="Century Gothic"/>
              </a:rPr>
              <a:t>Continued </a:t>
            </a:r>
            <a:r>
              <a:rPr lang="en-US" sz="1500" b="1" i="0">
                <a:solidFill>
                  <a:srgbClr val="404040"/>
                </a:solidFill>
              </a:rPr>
              <a:t>funding o</a:t>
            </a:r>
            <a:r>
              <a:rPr lang="en-US" sz="1500" b="1">
                <a:solidFill>
                  <a:srgbClr val="404040"/>
                </a:solidFill>
              </a:rPr>
              <a:t>f </a:t>
            </a:r>
            <a:r>
              <a:rPr lang="en-US" sz="1500" b="1" u="sng">
                <a:solidFill>
                  <a:schemeClr val="hlink"/>
                </a:solidFill>
                <a:hlinkClick r:id="rId3"/>
              </a:rPr>
              <a:t>Honors Student Ambassador</a:t>
            </a:r>
            <a:r>
              <a:rPr lang="en-US" sz="1500" u="sng">
                <a:solidFill>
                  <a:schemeClr val="hlink"/>
                </a:solidFill>
                <a:hlinkClick r:id="rId3"/>
              </a:rPr>
              <a:t> </a:t>
            </a:r>
            <a:r>
              <a:rPr lang="en-US" sz="1500" b="1">
                <a:solidFill>
                  <a:srgbClr val="404040"/>
                </a:solidFill>
              </a:rPr>
              <a:t>to help share information</a:t>
            </a:r>
            <a:r>
              <a:rPr lang="en-US" sz="1500">
                <a:solidFill>
                  <a:srgbClr val="404040"/>
                </a:solidFill>
                <a:latin typeface="Century Gothic"/>
                <a:ea typeface="Century Gothic"/>
                <a:cs typeface="Century Gothic"/>
                <a:sym typeface="Century Gothic"/>
              </a:rPr>
              <a:t> via office hours, events, presentations, flyers, videos, &amp; social media with Promise, Puente, Umoja, EOPS, TRIO, Athletics, ESL, International</a:t>
            </a:r>
            <a:r>
              <a:rPr lang="en-US" sz="1500">
                <a:solidFill>
                  <a:srgbClr val="404040"/>
                </a:solidFill>
              </a:rPr>
              <a:t> Student Center</a:t>
            </a:r>
            <a:r>
              <a:rPr lang="en-US" sz="1500">
                <a:solidFill>
                  <a:srgbClr val="404040"/>
                </a:solidFill>
                <a:latin typeface="Century Gothic"/>
                <a:ea typeface="Century Gothic"/>
                <a:cs typeface="Century Gothic"/>
                <a:sym typeface="Century Gothic"/>
              </a:rPr>
              <a:t>, Undocumented CC, and  STEM</a:t>
            </a:r>
            <a:r>
              <a:rPr lang="en-US" sz="1500">
                <a:solidFill>
                  <a:srgbClr val="404040"/>
                </a:solidFill>
              </a:rPr>
              <a:t> and </a:t>
            </a:r>
            <a:r>
              <a:rPr lang="en-US" sz="1500">
                <a:solidFill>
                  <a:srgbClr val="404040"/>
                </a:solidFill>
                <a:latin typeface="Century Gothic"/>
                <a:ea typeface="Century Gothic"/>
                <a:cs typeface="Century Gothic"/>
                <a:sym typeface="Century Gothic"/>
              </a:rPr>
              <a:t>Latinx </a:t>
            </a:r>
            <a:r>
              <a:rPr lang="en-US" sz="1500">
                <a:solidFill>
                  <a:srgbClr val="404040"/>
                </a:solidFill>
              </a:rPr>
              <a:t>events</a:t>
            </a:r>
            <a:r>
              <a:rPr lang="en-US" sz="1500">
                <a:solidFill>
                  <a:srgbClr val="404040"/>
                </a:solidFill>
                <a:latin typeface="Century Gothic"/>
                <a:ea typeface="Century Gothic"/>
                <a:cs typeface="Century Gothic"/>
                <a:sym typeface="Century Gothic"/>
              </a:rPr>
              <a:t>, and BIPOC students across the college and at local high schools</a:t>
            </a:r>
            <a:r>
              <a:rPr lang="en-US" sz="1500">
                <a:solidFill>
                  <a:srgbClr val="404040"/>
                </a:solidFill>
              </a:rPr>
              <a:t>.</a:t>
            </a:r>
            <a:endParaRPr lang="en-US" sz="1500"/>
          </a:p>
          <a:p>
            <a:pPr marL="342900" lvl="0" indent="-332422" algn="l" rtl="0">
              <a:spcBef>
                <a:spcPts val="1000"/>
              </a:spcBef>
              <a:spcAft>
                <a:spcPts val="0"/>
              </a:spcAft>
              <a:buSzPts val="1500"/>
              <a:buChar char="🠶"/>
            </a:pPr>
            <a:r>
              <a:rPr lang="en-US" sz="1500" b="0" i="0">
                <a:solidFill>
                  <a:srgbClr val="404040"/>
                </a:solidFill>
                <a:latin typeface="Century Gothic"/>
                <a:ea typeface="Century Gothic"/>
                <a:cs typeface="Century Gothic"/>
                <a:sym typeface="Century Gothic"/>
              </a:rPr>
              <a:t>Continued promotion and </a:t>
            </a:r>
            <a:r>
              <a:rPr lang="en-US" sz="1500" b="1" i="0">
                <a:solidFill>
                  <a:srgbClr val="404040"/>
                </a:solidFill>
                <a:latin typeface="Century Gothic"/>
                <a:ea typeface="Century Gothic"/>
                <a:cs typeface="Century Gothic"/>
                <a:sym typeface="Century Gothic"/>
              </a:rPr>
              <a:t>two</a:t>
            </a:r>
            <a:r>
              <a:rPr lang="en-US" sz="1500" b="0" i="0">
                <a:solidFill>
                  <a:srgbClr val="404040"/>
                </a:solidFill>
                <a:latin typeface="Century Gothic"/>
                <a:ea typeface="Century Gothic"/>
                <a:cs typeface="Century Gothic"/>
                <a:sym typeface="Century Gothic"/>
              </a:rPr>
              <a:t> </a:t>
            </a:r>
            <a:r>
              <a:rPr lang="en-US" sz="1500" b="1" i="0">
                <a:solidFill>
                  <a:srgbClr val="404040"/>
                </a:solidFill>
              </a:rPr>
              <a:t>sections of </a:t>
            </a:r>
            <a:r>
              <a:rPr lang="en-US" sz="1500" b="1" u="sng">
                <a:solidFill>
                  <a:schemeClr val="dk1"/>
                </a:solidFill>
                <a:hlinkClick r:id="rId4">
                  <a:extLst>
                    <a:ext uri="{A12FA001-AC4F-418D-AE19-62706E023703}">
                      <ahyp:hlinkClr xmlns:ahyp="http://schemas.microsoft.com/office/drawing/2018/hyperlinkcolor" val="tx"/>
                    </a:ext>
                  </a:extLst>
                </a:hlinkClick>
              </a:rPr>
              <a:t>IDST 150 Honors Research Seminar</a:t>
            </a:r>
            <a:endParaRPr lang="en-US" sz="1500" b="1">
              <a:solidFill>
                <a:schemeClr val="dk1"/>
              </a:solidFill>
            </a:endParaRPr>
          </a:p>
          <a:p>
            <a:pPr marL="742950" lvl="1" indent="-292925" algn="l" rtl="0">
              <a:spcBef>
                <a:spcPts val="1000"/>
              </a:spcBef>
              <a:spcAft>
                <a:spcPts val="0"/>
              </a:spcAft>
              <a:buSzPts val="1500"/>
              <a:buChar char="🠶"/>
            </a:pPr>
            <a:r>
              <a:rPr lang="en-US" sz="1500" b="0" i="0" u="sng">
                <a:solidFill>
                  <a:srgbClr val="404040"/>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IDST Video by Honors student Arya Shadan</a:t>
            </a:r>
            <a:r>
              <a:rPr lang="en-US" sz="1500" b="0" i="0">
                <a:solidFill>
                  <a:srgbClr val="404040"/>
                </a:solidFill>
                <a:latin typeface="Century Gothic"/>
                <a:ea typeface="Century Gothic"/>
                <a:cs typeface="Century Gothic"/>
                <a:sym typeface="Century Gothic"/>
              </a:rPr>
              <a:t>.  </a:t>
            </a:r>
            <a:r>
              <a:rPr lang="en-US" sz="1500" b="0" i="0" u="sng">
                <a:solidFill>
                  <a:srgbClr val="404040"/>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IDST Video by HTP Coordinator</a:t>
            </a:r>
            <a:endParaRPr lang="en-US" sz="1500" b="0" i="0">
              <a:solidFill>
                <a:srgbClr val="404040"/>
              </a:solidFill>
              <a:latin typeface="Century Gothic"/>
              <a:ea typeface="Century Gothic"/>
              <a:cs typeface="Century Gothic"/>
              <a:sym typeface="Century Gothic"/>
            </a:endParaRPr>
          </a:p>
          <a:p>
            <a:pPr marL="342900" indent="-332105">
              <a:buSzPts val="1500"/>
            </a:pPr>
            <a:r>
              <a:rPr lang="en-US" sz="1500" b="0" i="0">
                <a:solidFill>
                  <a:srgbClr val="404040"/>
                </a:solidFill>
                <a:latin typeface="Century Gothic"/>
                <a:ea typeface="Century Gothic"/>
                <a:cs typeface="Century Gothic"/>
                <a:sym typeface="Century Gothic"/>
              </a:rPr>
              <a:t>Better </a:t>
            </a:r>
            <a:r>
              <a:rPr lang="en-US" sz="1500" b="1" i="0">
                <a:solidFill>
                  <a:srgbClr val="404040"/>
                </a:solidFill>
              </a:rPr>
              <a:t>tracking</a:t>
            </a:r>
            <a:r>
              <a:rPr lang="en-US" sz="1500" b="0" i="0">
                <a:solidFill>
                  <a:srgbClr val="404040"/>
                </a:solidFill>
                <a:latin typeface="Century Gothic"/>
                <a:ea typeface="Century Gothic"/>
                <a:cs typeface="Century Gothic"/>
                <a:sym typeface="Century Gothic"/>
              </a:rPr>
              <a:t> and </a:t>
            </a:r>
            <a:r>
              <a:rPr lang="en-US" sz="1500" b="1" i="0">
                <a:solidFill>
                  <a:srgbClr val="404040"/>
                </a:solidFill>
              </a:rPr>
              <a:t>systems</a:t>
            </a:r>
            <a:r>
              <a:rPr lang="en-US" sz="1500" b="1">
                <a:solidFill>
                  <a:srgbClr val="404040"/>
                </a:solidFill>
              </a:rPr>
              <a:t> in collaboration with others in Transfer and PRIE</a:t>
            </a:r>
            <a:endParaRPr lang="en-US" sz="1500" b="1"/>
          </a:p>
          <a:p>
            <a:pPr marL="742950" lvl="1" indent="-287019" algn="l" rtl="0">
              <a:spcBef>
                <a:spcPts val="1000"/>
              </a:spcBef>
              <a:spcAft>
                <a:spcPts val="0"/>
              </a:spcAft>
              <a:buSzPts val="1500"/>
              <a:buChar char="🠶"/>
            </a:pPr>
            <a:r>
              <a:rPr lang="en-US" sz="1500" u="sng">
                <a:solidFill>
                  <a:schemeClr val="hlink"/>
                </a:solidFill>
                <a:latin typeface="Century Gothic"/>
                <a:ea typeface="Century Gothic"/>
                <a:cs typeface="Century Gothic"/>
                <a:sym typeface="Century Gothic"/>
                <a:hlinkClick r:id="rId7"/>
              </a:rPr>
              <a:t>Intent to transfer form</a:t>
            </a:r>
            <a:r>
              <a:rPr lang="en-US" sz="1500">
                <a:solidFill>
                  <a:srgbClr val="404040"/>
                </a:solidFill>
              </a:rPr>
              <a:t>, </a:t>
            </a:r>
            <a:r>
              <a:rPr lang="en-US" sz="1500" b="0" i="0">
                <a:solidFill>
                  <a:srgbClr val="404040"/>
                </a:solidFill>
                <a:latin typeface="Century Gothic"/>
                <a:ea typeface="Century Gothic"/>
                <a:cs typeface="Century Gothic"/>
                <a:sym typeface="Century Gothic"/>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Calendly, formstock, canhonors, google sheets, </a:t>
            </a:r>
            <a:endParaRPr lang="en-US" sz="1500" b="0" i="0">
              <a:solidFill>
                <a:srgbClr val="404040"/>
              </a:solidFill>
              <a:latin typeface="Century Gothic"/>
              <a:ea typeface="Century Gothic"/>
              <a:cs typeface="Century Gothic"/>
              <a:sym typeface="Century Gothic"/>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endParaRPr>
          </a:p>
          <a:p>
            <a:pPr marL="742950" lvl="1" indent="-287019" algn="l" rtl="0">
              <a:spcBef>
                <a:spcPts val="1000"/>
              </a:spcBef>
              <a:spcAft>
                <a:spcPts val="0"/>
              </a:spcAft>
              <a:buSzPts val="1500"/>
              <a:buChar char="🠶"/>
            </a:pPr>
            <a:r>
              <a:rPr lang="en-US" sz="1500">
                <a:solidFill>
                  <a:srgbClr val="404040"/>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H</a:t>
            </a:r>
            <a:r>
              <a:rPr lang="en-US" sz="1500" b="0" i="0">
                <a:solidFill>
                  <a:srgbClr val="404040"/>
                </a:solidFill>
                <a:latin typeface="Century Gothic"/>
                <a:ea typeface="Century Gothic"/>
                <a:cs typeface="Century Gothic"/>
                <a:sym typeface="Century Gothic"/>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elp from PRIE </a:t>
            </a:r>
            <a:r>
              <a:rPr lang="en-US" sz="1500">
                <a:solidFill>
                  <a:srgbClr val="404040"/>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
                  </a:ext>
                </a:extLst>
              </a:rPr>
              <a:t> </a:t>
            </a:r>
            <a:r>
              <a:rPr lang="en-US" sz="1500" b="0" i="0">
                <a:solidFill>
                  <a:srgbClr val="404040"/>
                </a:solidFill>
                <a:latin typeface="Century Gothic"/>
                <a:ea typeface="Century Gothic"/>
                <a:cs typeface="Century Gothic"/>
                <a:sym typeface="Century Gothic"/>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
                  </a:ext>
                </a:extLst>
              </a:rPr>
              <a:t>s</a:t>
            </a:r>
            <a:r>
              <a:rPr lang="en-US" sz="1500">
                <a:solidFill>
                  <a:srgbClr val="404040"/>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rPr>
              <a:t>orting applicant info</a:t>
            </a:r>
            <a:r>
              <a:rPr lang="en-US" sz="1500">
                <a:solidFill>
                  <a:srgbClr val="404040"/>
                </a:solidFill>
              </a:rPr>
              <a:t>. Reconsideration of CC and IPC</a:t>
            </a:r>
          </a:p>
          <a:p>
            <a:pPr marL="742950" lvl="1" indent="-286385">
              <a:buClr>
                <a:srgbClr val="404040"/>
              </a:buClr>
              <a:buSzPts val="1500"/>
            </a:pPr>
            <a:r>
              <a:rPr lang="en-US" sz="1500">
                <a:solidFill>
                  <a:srgbClr val="404040"/>
                </a:solidFill>
              </a:rPr>
              <a:t>Dedicated Honors Counselor and Program Assistant (maybe with others in Transfer?)</a:t>
            </a:r>
          </a:p>
          <a:p>
            <a:pPr marL="742950" lvl="1" indent="-287019" algn="l" rtl="0">
              <a:spcBef>
                <a:spcPts val="1000"/>
              </a:spcBef>
              <a:spcAft>
                <a:spcPts val="0"/>
              </a:spcAft>
              <a:buClr>
                <a:srgbClr val="404040"/>
              </a:buClr>
              <a:buSzPts val="1500"/>
              <a:buChar char="🠶"/>
            </a:pPr>
            <a:r>
              <a:rPr lang="en-US" sz="1500">
                <a:solidFill>
                  <a:srgbClr val="404040"/>
                </a:solidFill>
              </a:rPr>
              <a:t>*Marketing for honors courses </a:t>
            </a:r>
            <a:r>
              <a:rPr lang="en-US" sz="1500" b="1">
                <a:solidFill>
                  <a:srgbClr val="404040"/>
                </a:solidFill>
              </a:rPr>
              <a:t>(</a:t>
            </a:r>
            <a:r>
              <a:rPr lang="en-US" sz="1500" b="1" u="sng">
                <a:solidFill>
                  <a:schemeClr val="hlink"/>
                </a:solidFill>
                <a:hlinkClick r:id="rId8"/>
              </a:rPr>
              <a:t>Newsletter</a:t>
            </a:r>
            <a:r>
              <a:rPr lang="en-US" sz="1500" b="1">
                <a:solidFill>
                  <a:srgbClr val="404040"/>
                </a:solidFill>
              </a:rPr>
              <a:t>,</a:t>
            </a:r>
            <a:r>
              <a:rPr lang="en-US" sz="1500">
                <a:solidFill>
                  <a:srgbClr val="404040"/>
                </a:solidFill>
              </a:rPr>
              <a:t> </a:t>
            </a:r>
            <a:r>
              <a:rPr lang="en-US" sz="1500" u="sng">
                <a:solidFill>
                  <a:schemeClr val="hlink"/>
                </a:solidFill>
                <a:hlinkClick r:id="rId9"/>
              </a:rPr>
              <a:t>flyers</a:t>
            </a:r>
            <a:r>
              <a:rPr lang="en-US" sz="1500">
                <a:solidFill>
                  <a:srgbClr val="404040"/>
                </a:solidFill>
              </a:rPr>
              <a:t>, social media, planning a year ahead)</a:t>
            </a:r>
          </a:p>
          <a:p>
            <a:pPr marL="0" lvl="0" indent="0" algn="l" rtl="0">
              <a:spcBef>
                <a:spcPts val="1000"/>
              </a:spcBef>
              <a:spcAft>
                <a:spcPts val="0"/>
              </a:spcAft>
              <a:buNone/>
            </a:pPr>
            <a:endParaRPr lang="en-US" sz="1500">
              <a:solidFill>
                <a:srgbClr val="404040"/>
              </a:solidFill>
            </a:endParaRPr>
          </a:p>
          <a:p>
            <a:pPr marL="742950" lvl="1" indent="-227012" algn="l" rtl="0">
              <a:spcBef>
                <a:spcPts val="1000"/>
              </a:spcBef>
              <a:spcAft>
                <a:spcPts val="0"/>
              </a:spcAft>
              <a:buSzPts val="1000"/>
              <a:buNone/>
            </a:pPr>
            <a:endParaRPr lang="en-US" sz="1500">
              <a:solidFill>
                <a:schemeClr val="dk1"/>
              </a:solidFill>
              <a:latin typeface="Franklin Gothic"/>
              <a:ea typeface="Franklin Gothic"/>
              <a:cs typeface="Franklin Gothic"/>
              <a:sym typeface="Franklin Gothic"/>
            </a:endParaRPr>
          </a:p>
          <a:p>
            <a:pPr marL="342900" lvl="0" indent="-237172" algn="l" rtl="0">
              <a:spcBef>
                <a:spcPts val="1000"/>
              </a:spcBef>
              <a:spcAft>
                <a:spcPts val="0"/>
              </a:spcAft>
              <a:buSzPts val="1800"/>
              <a:buNone/>
            </a:pPr>
            <a:endParaRPr lang="en-US"/>
          </a:p>
        </p:txBody>
      </p:sp>
      <p:sp>
        <p:nvSpPr>
          <p:cNvPr id="183" name="Google Shape;183;p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EFFFF"/>
              </a:buClr>
              <a:buSzPts val="2000"/>
              <a:buFont typeface="Century Gothic"/>
              <a:buNone/>
            </a:pPr>
            <a:r>
              <a:rPr lang="en-US">
                <a:latin typeface="Century Gothic"/>
                <a:ea typeface="Century Gothic"/>
                <a:cs typeface="Century Gothic"/>
                <a:sym typeface="Century Gothic"/>
              </a:rPr>
              <a:t>54</a:t>
            </a:r>
            <a:endParaRPr sz="2000" b="0" i="0" u="none" strike="noStrike" cap="none">
              <a:solidFill>
                <a:srgbClr val="FE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352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01D-FD2F-409E-A245-596943786032}"/>
              </a:ext>
            </a:extLst>
          </p:cNvPr>
          <p:cNvSpPr>
            <a:spLocks noGrp="1"/>
          </p:cNvSpPr>
          <p:nvPr>
            <p:ph type="title"/>
          </p:nvPr>
        </p:nvSpPr>
        <p:spPr/>
        <p:txBody>
          <a:bodyPr/>
          <a:lstStyle/>
          <a:p>
            <a:r>
              <a:rPr lang="en-US"/>
              <a:t>Equity for Transfer</a:t>
            </a:r>
          </a:p>
        </p:txBody>
      </p:sp>
      <p:sp>
        <p:nvSpPr>
          <p:cNvPr id="3" name="Content Placeholder 2">
            <a:extLst>
              <a:ext uri="{FF2B5EF4-FFF2-40B4-BE49-F238E27FC236}">
                <a16:creationId xmlns:a16="http://schemas.microsoft.com/office/drawing/2014/main" id="{8DCC70FA-F603-47FA-A332-BF3CE646B7A0}"/>
              </a:ext>
            </a:extLst>
          </p:cNvPr>
          <p:cNvSpPr>
            <a:spLocks noGrp="1"/>
          </p:cNvSpPr>
          <p:nvPr>
            <p:ph idx="1"/>
          </p:nvPr>
        </p:nvSpPr>
        <p:spPr/>
        <p:txBody>
          <a:bodyPr vert="horz" lIns="91440" tIns="45720" rIns="91440" bIns="45720" rtlCol="0" anchor="t">
            <a:normAutofit fontScale="85000" lnSpcReduction="20000"/>
          </a:bodyPr>
          <a:lstStyle/>
          <a:p>
            <a:endParaRPr lang="en-US" sz="2800"/>
          </a:p>
          <a:p>
            <a:r>
              <a:rPr lang="en-US" sz="2800"/>
              <a:t>Mattering as a Core Concept</a:t>
            </a:r>
            <a:endParaRPr lang="en-US"/>
          </a:p>
          <a:p>
            <a:pPr lvl="1">
              <a:buFont typeface="Courier New" charset="2"/>
              <a:buChar char="o"/>
            </a:pPr>
            <a:r>
              <a:rPr lang="en-US" sz="2600">
                <a:latin typeface="Century Gothic"/>
                <a:cs typeface="Arial"/>
              </a:rPr>
              <a:t>Attendance Tracking and Communication</a:t>
            </a:r>
          </a:p>
          <a:p>
            <a:r>
              <a:rPr lang="en-US" sz="2800"/>
              <a:t>Decolonized Approaches</a:t>
            </a:r>
          </a:p>
          <a:p>
            <a:pPr lvl="1">
              <a:buFont typeface="Courier New" charset="2"/>
              <a:buChar char="o"/>
            </a:pPr>
            <a:r>
              <a:rPr lang="en-US" sz="2800">
                <a:ea typeface="+mn-lt"/>
                <a:cs typeface="+mn-lt"/>
              </a:rPr>
              <a:t>Holistic Support for the Whole Student</a:t>
            </a:r>
            <a:endParaRPr lang="en-US" sz="2600"/>
          </a:p>
          <a:p>
            <a:r>
              <a:rPr lang="en-US" sz="2800"/>
              <a:t>Diversity and Relationship-building</a:t>
            </a:r>
          </a:p>
          <a:p>
            <a:pPr lvl="1">
              <a:buFont typeface="Courier New" charset="2"/>
              <a:buChar char="o"/>
            </a:pPr>
            <a:r>
              <a:rPr lang="en-US" sz="2600"/>
              <a:t>Faculty and Staff</a:t>
            </a:r>
          </a:p>
          <a:p>
            <a:r>
              <a:rPr lang="en-US" sz="2800"/>
              <a:t>Inclusive Campus Environment</a:t>
            </a:r>
          </a:p>
          <a:p>
            <a:pPr lvl="1">
              <a:buFont typeface="Courier New" charset="2"/>
              <a:buChar char="o"/>
            </a:pPr>
            <a:r>
              <a:rPr lang="en-US" sz="2600"/>
              <a:t>Cultural Center and Advertising</a:t>
            </a:r>
          </a:p>
        </p:txBody>
      </p:sp>
      <p:sp>
        <p:nvSpPr>
          <p:cNvPr id="4" name="Slide Number Placeholder 3">
            <a:extLst>
              <a:ext uri="{FF2B5EF4-FFF2-40B4-BE49-F238E27FC236}">
                <a16:creationId xmlns:a16="http://schemas.microsoft.com/office/drawing/2014/main" id="{37BACA9B-EA51-43A3-8C3D-CCAF5CE45A50}"/>
              </a:ext>
            </a:extLst>
          </p:cNvPr>
          <p:cNvSpPr>
            <a:spLocks noGrp="1"/>
          </p:cNvSpPr>
          <p:nvPr>
            <p:ph type="sldNum" sz="quarter" idx="12"/>
          </p:nvPr>
        </p:nvSpPr>
        <p:spPr/>
        <p:txBody>
          <a:bodyPr/>
          <a:lstStyle/>
          <a:p>
            <a:fld id="{6D22F896-40B5-4ADD-8801-0D06FADFA095}" type="slidenum">
              <a:rPr lang="en-US" smtClean="0"/>
              <a:t>7</a:t>
            </a:fld>
            <a:endParaRPr lang="en-US"/>
          </a:p>
        </p:txBody>
      </p:sp>
    </p:spTree>
    <p:extLst>
      <p:ext uri="{BB962C8B-B14F-4D97-AF65-F5344CB8AC3E}">
        <p14:creationId xmlns:p14="http://schemas.microsoft.com/office/powerpoint/2010/main" val="3510183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381000" y="0"/>
            <a:ext cx="11963400" cy="1280890"/>
          </a:xfrm>
        </p:spPr>
        <p:txBody>
          <a:bodyPr/>
          <a:lstStyle/>
          <a:p>
            <a:r>
              <a:rPr lang="en-US"/>
              <a:t>Honor’s Program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569720" y="787782"/>
            <a:ext cx="10622280" cy="6070218"/>
          </a:xfrm>
        </p:spPr>
        <p:txBody>
          <a:bodyPr vert="horz" lIns="91440" tIns="45720" rIns="91440" bIns="45720" rtlCol="0" anchor="t">
            <a:normAutofit fontScale="85000" lnSpcReduction="20000"/>
          </a:bodyPr>
          <a:lstStyle/>
          <a:p>
            <a:pPr marL="0" marR="0">
              <a:lnSpc>
                <a:spcPct val="107000"/>
              </a:lnSpc>
              <a:spcBef>
                <a:spcPts val="0"/>
              </a:spcBef>
              <a:spcAft>
                <a:spcPts val="800"/>
              </a:spcAft>
            </a:pPr>
            <a:r>
              <a:rPr lang="en-US" sz="1800" b="1">
                <a:solidFill>
                  <a:srgbClr val="000000"/>
                </a:solidFill>
                <a:effectLst/>
                <a:latin typeface="Calibri"/>
                <a:ea typeface="Calibri" panose="020F0502020204030204" pitchFamily="34" charset="0"/>
                <a:cs typeface="Times New Roman"/>
              </a:rPr>
              <a:t>Honor’s Program</a:t>
            </a:r>
            <a:endParaRPr lang="en-US" sz="1800">
              <a:effectLst/>
              <a:latin typeface="Calibri"/>
              <a:ea typeface="Calibri" panose="020F0502020204030204" pitchFamily="34" charset="0"/>
              <a:cs typeface="Times New Roman"/>
            </a:endParaRPr>
          </a:p>
          <a:p>
            <a:pPr marL="0" marR="0">
              <a:lnSpc>
                <a:spcPct val="107000"/>
              </a:lnSpc>
              <a:spcBef>
                <a:spcPts val="0"/>
              </a:spcBef>
              <a:spcAft>
                <a:spcPts val="800"/>
              </a:spcAft>
            </a:pPr>
            <a:r>
              <a:rPr lang="en-US" sz="1800" b="1">
                <a:effectLst/>
                <a:latin typeface="Calibri"/>
                <a:ea typeface="Calibri" panose="020F0502020204030204" pitchFamily="34" charset="0"/>
                <a:cs typeface="Times New Roman"/>
              </a:rPr>
              <a:t>1. How does your program/services support transfer? (Please highlight 1-2 things).</a:t>
            </a:r>
            <a:endParaRPr lang="en-US" sz="1800">
              <a:effectLst/>
              <a:latin typeface="Calibri"/>
              <a:ea typeface="Calibri" panose="020F0502020204030204" pitchFamily="34" charset="0"/>
              <a:cs typeface="Times New Roman"/>
            </a:endParaRPr>
          </a:p>
          <a:p>
            <a:pPr marL="0" marR="0">
              <a:lnSpc>
                <a:spcPct val="107000"/>
              </a:lnSpc>
              <a:spcBef>
                <a:spcPts val="0"/>
              </a:spcBef>
              <a:spcAft>
                <a:spcPts val="800"/>
              </a:spcAft>
            </a:pPr>
            <a:r>
              <a:rPr lang="en-US" sz="1800">
                <a:effectLst/>
                <a:latin typeface="Calibri"/>
                <a:ea typeface="Calibri" panose="020F0502020204030204" pitchFamily="34" charset="0"/>
                <a:cs typeface="Times New Roman"/>
              </a:rPr>
              <a:t>The Honors Transfer Program provides opportunities for all students to engage in high-caliber, meaningful honors projects. These projects offer students choices that are meaningful, relate to their lives, and enhance their applications to transfer institutions. When students complete honors work, they receive notations on their transcripts, signifying enhanced rigor, which gives them an advantage during the transfer process. Additionally, individual work with faculty often leads to strong letters of recommendation, contributing to the strength of students' applications.</a:t>
            </a:r>
          </a:p>
          <a:p>
            <a:pPr marL="0" marR="0">
              <a:lnSpc>
                <a:spcPct val="107000"/>
              </a:lnSpc>
              <a:spcBef>
                <a:spcPts val="0"/>
              </a:spcBef>
              <a:spcAft>
                <a:spcPts val="800"/>
              </a:spcAft>
            </a:pPr>
            <a:r>
              <a:rPr lang="en-US" sz="1800" b="1">
                <a:effectLst/>
                <a:latin typeface="Calibri"/>
                <a:ea typeface="Calibri" panose="020F0502020204030204" pitchFamily="34" charset="0"/>
                <a:cs typeface="Times New Roman"/>
              </a:rPr>
              <a:t>2. What was the outcome?</a:t>
            </a:r>
            <a:endParaRPr lang="en-US" sz="1800">
              <a:effectLst/>
              <a:latin typeface="Calibri"/>
              <a:ea typeface="Calibri" panose="020F0502020204030204" pitchFamily="34" charset="0"/>
              <a:cs typeface="Times New Roman"/>
            </a:endParaRPr>
          </a:p>
          <a:p>
            <a:pPr marL="0" marR="0">
              <a:lnSpc>
                <a:spcPct val="107000"/>
              </a:lnSpc>
              <a:spcBef>
                <a:spcPts val="0"/>
              </a:spcBef>
              <a:spcAft>
                <a:spcPts val="800"/>
              </a:spcAft>
            </a:pPr>
            <a:r>
              <a:rPr lang="en-US" sz="1800">
                <a:effectLst/>
                <a:latin typeface="Calibri"/>
                <a:ea typeface="Calibri" panose="020F0502020204030204" pitchFamily="34" charset="0"/>
                <a:cs typeface="Times New Roman"/>
              </a:rPr>
              <a:t>Completing the Honors Transfer Program significantly increases students' chances of transfer. Students who complete the program have higher acceptance rates at transfer institutions, including prestigious universities such as </a:t>
            </a:r>
            <a:r>
              <a:rPr lang="en-US">
                <a:latin typeface="Calibri"/>
                <a:ea typeface="Calibri" panose="020F0502020204030204" pitchFamily="34" charset="0"/>
                <a:cs typeface="Times New Roman"/>
              </a:rPr>
              <a:t>UCLA</a:t>
            </a:r>
            <a:r>
              <a:rPr lang="en-US" sz="1800">
                <a:effectLst/>
                <a:latin typeface="Calibri"/>
                <a:ea typeface="Calibri" panose="020F0502020204030204" pitchFamily="34" charset="0"/>
                <a:cs typeface="Times New Roman"/>
              </a:rPr>
              <a:t>, Uc Irvine, and Yale. Furthermore, completion of the program enhances students' access to scholarships and financial aid, significantly benefiting those seeking to close the equity gap for transfer.</a:t>
            </a:r>
          </a:p>
          <a:p>
            <a:pPr marL="0" marR="0">
              <a:lnSpc>
                <a:spcPct val="107000"/>
              </a:lnSpc>
              <a:spcBef>
                <a:spcPts val="0"/>
              </a:spcBef>
              <a:spcAft>
                <a:spcPts val="800"/>
              </a:spcAft>
            </a:pPr>
            <a:r>
              <a:rPr lang="en-US" sz="1800" b="1">
                <a:effectLst/>
                <a:latin typeface="Calibri"/>
                <a:ea typeface="Calibri" panose="020F0502020204030204" pitchFamily="34" charset="0"/>
                <a:cs typeface="Times New Roman"/>
              </a:rPr>
              <a:t>3. What did we learn?</a:t>
            </a:r>
            <a:endParaRPr lang="en-US" sz="1800">
              <a:effectLst/>
              <a:latin typeface="Calibri"/>
              <a:ea typeface="Calibri" panose="020F0502020204030204" pitchFamily="34" charset="0"/>
              <a:cs typeface="Times New Roman"/>
            </a:endParaRPr>
          </a:p>
          <a:p>
            <a:pPr marL="0" marR="0">
              <a:lnSpc>
                <a:spcPct val="107000"/>
              </a:lnSpc>
              <a:spcBef>
                <a:spcPts val="0"/>
              </a:spcBef>
              <a:spcAft>
                <a:spcPts val="800"/>
              </a:spcAft>
            </a:pPr>
            <a:r>
              <a:rPr lang="en-US" sz="1800">
                <a:effectLst/>
                <a:latin typeface="Calibri"/>
                <a:ea typeface="Calibri" panose="020F0502020204030204" pitchFamily="34" charset="0"/>
                <a:cs typeface="Times New Roman"/>
              </a:rPr>
              <a:t>The program has learned that offering signature assignments and individual faculty support through honors projects leads to increased success in transferring. It has also found that the program's enhanced rigor notation on transcripts and strong letters of recommendation positively impact students' transfer prospects. Moreover, the program's partnership with various colleges and universities allows students to benefit from increased financial aid and scholarship opportunities.</a:t>
            </a:r>
          </a:p>
          <a:p>
            <a:pPr marL="0" marR="0">
              <a:lnSpc>
                <a:spcPct val="107000"/>
              </a:lnSpc>
              <a:spcBef>
                <a:spcPts val="0"/>
              </a:spcBef>
              <a:spcAft>
                <a:spcPts val="800"/>
              </a:spcAft>
            </a:pPr>
            <a:r>
              <a:rPr lang="en-US" sz="1800" b="1">
                <a:effectLst/>
                <a:latin typeface="Calibri"/>
                <a:ea typeface="Calibri" panose="020F0502020204030204" pitchFamily="34" charset="0"/>
                <a:cs typeface="Times New Roman"/>
              </a:rPr>
              <a:t>4. What do you need to enhance your transfer services? (i.e., better collaboration).</a:t>
            </a:r>
            <a:endParaRPr lang="en-US" sz="1800">
              <a:effectLst/>
              <a:latin typeface="Calibri"/>
              <a:ea typeface="Calibri" panose="020F0502020204030204" pitchFamily="34" charset="0"/>
              <a:cs typeface="Times New Roman"/>
            </a:endParaRPr>
          </a:p>
          <a:p>
            <a:pPr marL="0" marR="0">
              <a:lnSpc>
                <a:spcPct val="107000"/>
              </a:lnSpc>
              <a:spcBef>
                <a:spcPts val="0"/>
              </a:spcBef>
              <a:spcAft>
                <a:spcPts val="800"/>
              </a:spcAft>
            </a:pPr>
            <a:r>
              <a:rPr lang="en-US" sz="1800">
                <a:effectLst/>
                <a:latin typeface="Calibri"/>
                <a:ea typeface="Calibri" panose="020F0502020204030204" pitchFamily="34" charset="0"/>
                <a:cs typeface="Times New Roman"/>
              </a:rPr>
              <a:t>To enhance the transfer services, the program needs more support for faculty to assist students in completing quality honors contracts. This includes a request for a faculty professional development mentorship program that will offer compensation to faculty members involved in supporting students through contracts. Additionally, more honors-only courses are needed to provide students with a cohort experience. The program aims to continue funding the honor student ambassador role and emphasizes the importance of reaching out to various student groups and collaborating with other programs to ensure that honors is accessible to all students. Improved tracking and systems are also in development, with an emphasis on efficient administrative work and better marketing strategies to attract more students to the program.</a:t>
            </a:r>
          </a:p>
          <a:p>
            <a:endParaRPr lang="en-US"/>
          </a:p>
        </p:txBody>
      </p:sp>
      <p:sp>
        <p:nvSpPr>
          <p:cNvPr id="2" name="Slide Number Placeholder 1">
            <a:extLst>
              <a:ext uri="{FF2B5EF4-FFF2-40B4-BE49-F238E27FC236}">
                <a16:creationId xmlns:a16="http://schemas.microsoft.com/office/drawing/2014/main" id="{CFBC49FF-E084-5C99-CFC6-A1636D78604A}"/>
              </a:ext>
            </a:extLst>
          </p:cNvPr>
          <p:cNvSpPr>
            <a:spLocks noGrp="1"/>
          </p:cNvSpPr>
          <p:nvPr>
            <p:ph type="sldNum" sz="quarter" idx="12"/>
          </p:nvPr>
        </p:nvSpPr>
        <p:spPr/>
        <p:txBody>
          <a:bodyPr/>
          <a:lstStyle/>
          <a:p>
            <a:fld id="{6D22F896-40B5-4ADD-8801-0D06FADFA095}" type="slidenum">
              <a:rPr lang="en-US" smtClean="0"/>
              <a:t>70</a:t>
            </a:fld>
            <a:endParaRPr lang="en-US"/>
          </a:p>
        </p:txBody>
      </p:sp>
    </p:spTree>
    <p:extLst>
      <p:ext uri="{BB962C8B-B14F-4D97-AF65-F5344CB8AC3E}">
        <p14:creationId xmlns:p14="http://schemas.microsoft.com/office/powerpoint/2010/main" val="3594582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a:bodyPr>
          <a:lstStyle/>
          <a:p>
            <a:r>
              <a:rPr lang="en-US"/>
              <a:t>3. Phi Theta Kappa </a:t>
            </a:r>
            <a:r>
              <a:rPr lang="en-US" b="1"/>
              <a:t>PROGRAM </a:t>
            </a:r>
            <a:r>
              <a:rPr lang="en-US"/>
              <a:t>- PTK</a:t>
            </a:r>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6FD902F-AB04-95E2-3E56-705F73BA9646}"/>
              </a:ext>
            </a:extLst>
          </p:cNvPr>
          <p:cNvSpPr>
            <a:spLocks noGrp="1"/>
          </p:cNvSpPr>
          <p:nvPr>
            <p:ph type="sldNum" sz="quarter" idx="12"/>
          </p:nvPr>
        </p:nvSpPr>
        <p:spPr/>
        <p:txBody>
          <a:bodyPr/>
          <a:lstStyle/>
          <a:p>
            <a:fld id="{6D22F896-40B5-4ADD-8801-0D06FADFA095}" type="slidenum">
              <a:rPr lang="en-US" smtClean="0"/>
              <a:t>71</a:t>
            </a:fld>
            <a:endParaRPr lang="en-US"/>
          </a:p>
        </p:txBody>
      </p:sp>
    </p:spTree>
    <p:extLst>
      <p:ext uri="{BB962C8B-B14F-4D97-AF65-F5344CB8AC3E}">
        <p14:creationId xmlns:p14="http://schemas.microsoft.com/office/powerpoint/2010/main" val="5319640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AB41-A873-4DFB-B2D7-FB1CCD7AAE6A}"/>
              </a:ext>
            </a:extLst>
          </p:cNvPr>
          <p:cNvSpPr>
            <a:spLocks noGrp="1"/>
          </p:cNvSpPr>
          <p:nvPr>
            <p:ph type="title"/>
          </p:nvPr>
        </p:nvSpPr>
        <p:spPr/>
        <p:txBody>
          <a:bodyPr>
            <a:normAutofit/>
          </a:bodyPr>
          <a:lstStyle/>
          <a:p>
            <a:r>
              <a:rPr lang="en-US"/>
              <a:t>Typical PTK Honors Student</a:t>
            </a:r>
          </a:p>
        </p:txBody>
      </p:sp>
      <p:pic>
        <p:nvPicPr>
          <p:cNvPr id="5" name="Picture 4">
            <a:extLst>
              <a:ext uri="{FF2B5EF4-FFF2-40B4-BE49-F238E27FC236}">
                <a16:creationId xmlns:a16="http://schemas.microsoft.com/office/drawing/2014/main" id="{E71838CA-44D4-4D2E-9CFC-BF016658CA10}"/>
              </a:ext>
            </a:extLst>
          </p:cNvPr>
          <p:cNvPicPr>
            <a:picLocks noChangeAspect="1"/>
          </p:cNvPicPr>
          <p:nvPr/>
        </p:nvPicPr>
        <p:blipFill>
          <a:blip r:embed="rId2"/>
          <a:stretch>
            <a:fillRect/>
          </a:stretch>
        </p:blipFill>
        <p:spPr>
          <a:xfrm>
            <a:off x="1169681" y="1173693"/>
            <a:ext cx="9655881" cy="5594971"/>
          </a:xfrm>
          <a:prstGeom prst="rect">
            <a:avLst/>
          </a:prstGeom>
        </p:spPr>
      </p:pic>
      <p:sp>
        <p:nvSpPr>
          <p:cNvPr id="6" name="Freeform: Shape 5">
            <a:extLst>
              <a:ext uri="{FF2B5EF4-FFF2-40B4-BE49-F238E27FC236}">
                <a16:creationId xmlns:a16="http://schemas.microsoft.com/office/drawing/2014/main" id="{B89418A7-588B-4A92-80A4-97F8B75CE079}"/>
              </a:ext>
            </a:extLst>
          </p:cNvPr>
          <p:cNvSpPr/>
          <p:nvPr/>
        </p:nvSpPr>
        <p:spPr>
          <a:xfrm>
            <a:off x="1723698" y="4582512"/>
            <a:ext cx="2953860" cy="2049517"/>
          </a:xfrm>
          <a:custGeom>
            <a:avLst/>
            <a:gdLst>
              <a:gd name="connsiteX0" fmla="*/ 1852449 w 2215395"/>
              <a:gd name="connsiteY0" fmla="*/ 31531 h 1537138"/>
              <a:gd name="connsiteX1" fmla="*/ 1663262 w 2215395"/>
              <a:gd name="connsiteY1" fmla="*/ 23648 h 1537138"/>
              <a:gd name="connsiteX2" fmla="*/ 1552904 w 2215395"/>
              <a:gd name="connsiteY2" fmla="*/ 0 h 1537138"/>
              <a:gd name="connsiteX3" fmla="*/ 1355835 w 2215395"/>
              <a:gd name="connsiteY3" fmla="*/ 31531 h 1537138"/>
              <a:gd name="connsiteX4" fmla="*/ 1277007 w 2215395"/>
              <a:gd name="connsiteY4" fmla="*/ 39414 h 1537138"/>
              <a:gd name="connsiteX5" fmla="*/ 1001111 w 2215395"/>
              <a:gd name="connsiteY5" fmla="*/ 47296 h 1537138"/>
              <a:gd name="connsiteX6" fmla="*/ 811925 w 2215395"/>
              <a:gd name="connsiteY6" fmla="*/ 70945 h 1537138"/>
              <a:gd name="connsiteX7" fmla="*/ 677918 w 2215395"/>
              <a:gd name="connsiteY7" fmla="*/ 78827 h 1537138"/>
              <a:gd name="connsiteX8" fmla="*/ 614856 w 2215395"/>
              <a:gd name="connsiteY8" fmla="*/ 86710 h 1537138"/>
              <a:gd name="connsiteX9" fmla="*/ 409904 w 2215395"/>
              <a:gd name="connsiteY9" fmla="*/ 173420 h 1537138"/>
              <a:gd name="connsiteX10" fmla="*/ 354725 w 2215395"/>
              <a:gd name="connsiteY10" fmla="*/ 204951 h 1537138"/>
              <a:gd name="connsiteX11" fmla="*/ 228600 w 2215395"/>
              <a:gd name="connsiteY11" fmla="*/ 275896 h 1537138"/>
              <a:gd name="connsiteX12" fmla="*/ 197069 w 2215395"/>
              <a:gd name="connsiteY12" fmla="*/ 307427 h 1537138"/>
              <a:gd name="connsiteX13" fmla="*/ 157656 w 2215395"/>
              <a:gd name="connsiteY13" fmla="*/ 338958 h 1537138"/>
              <a:gd name="connsiteX14" fmla="*/ 86711 w 2215395"/>
              <a:gd name="connsiteY14" fmla="*/ 425669 h 1537138"/>
              <a:gd name="connsiteX15" fmla="*/ 63062 w 2215395"/>
              <a:gd name="connsiteY15" fmla="*/ 496614 h 1537138"/>
              <a:gd name="connsiteX16" fmla="*/ 31531 w 2215395"/>
              <a:gd name="connsiteY16" fmla="*/ 567558 h 1537138"/>
              <a:gd name="connsiteX17" fmla="*/ 23649 w 2215395"/>
              <a:gd name="connsiteY17" fmla="*/ 622738 h 1537138"/>
              <a:gd name="connsiteX18" fmla="*/ 0 w 2215395"/>
              <a:gd name="connsiteY18" fmla="*/ 733096 h 1537138"/>
              <a:gd name="connsiteX19" fmla="*/ 23649 w 2215395"/>
              <a:gd name="connsiteY19" fmla="*/ 938048 h 1537138"/>
              <a:gd name="connsiteX20" fmla="*/ 118242 w 2215395"/>
              <a:gd name="connsiteY20" fmla="*/ 1040524 h 1537138"/>
              <a:gd name="connsiteX21" fmla="*/ 165538 w 2215395"/>
              <a:gd name="connsiteY21" fmla="*/ 1056289 h 1537138"/>
              <a:gd name="connsiteX22" fmla="*/ 212835 w 2215395"/>
              <a:gd name="connsiteY22" fmla="*/ 1087820 h 1537138"/>
              <a:gd name="connsiteX23" fmla="*/ 275897 w 2215395"/>
              <a:gd name="connsiteY23" fmla="*/ 1143000 h 1537138"/>
              <a:gd name="connsiteX24" fmla="*/ 354725 w 2215395"/>
              <a:gd name="connsiteY24" fmla="*/ 1174531 h 1537138"/>
              <a:gd name="connsiteX25" fmla="*/ 449318 w 2215395"/>
              <a:gd name="connsiteY25" fmla="*/ 1206062 h 1537138"/>
              <a:gd name="connsiteX26" fmla="*/ 480849 w 2215395"/>
              <a:gd name="connsiteY26" fmla="*/ 1221827 h 1537138"/>
              <a:gd name="connsiteX27" fmla="*/ 520262 w 2215395"/>
              <a:gd name="connsiteY27" fmla="*/ 1229710 h 1537138"/>
              <a:gd name="connsiteX28" fmla="*/ 551794 w 2215395"/>
              <a:gd name="connsiteY28" fmla="*/ 1237593 h 1537138"/>
              <a:gd name="connsiteX29" fmla="*/ 583325 w 2215395"/>
              <a:gd name="connsiteY29" fmla="*/ 1261241 h 1537138"/>
              <a:gd name="connsiteX30" fmla="*/ 685800 w 2215395"/>
              <a:gd name="connsiteY30" fmla="*/ 1300655 h 1537138"/>
              <a:gd name="connsiteX31" fmla="*/ 811925 w 2215395"/>
              <a:gd name="connsiteY31" fmla="*/ 1379483 h 1537138"/>
              <a:gd name="connsiteX32" fmla="*/ 859221 w 2215395"/>
              <a:gd name="connsiteY32" fmla="*/ 1395248 h 1537138"/>
              <a:gd name="connsiteX33" fmla="*/ 1016876 w 2215395"/>
              <a:gd name="connsiteY33" fmla="*/ 1466193 h 1537138"/>
              <a:gd name="connsiteX34" fmla="*/ 1166649 w 2215395"/>
              <a:gd name="connsiteY34" fmla="*/ 1529255 h 1537138"/>
              <a:gd name="connsiteX35" fmla="*/ 1253359 w 2215395"/>
              <a:gd name="connsiteY35" fmla="*/ 1537138 h 1537138"/>
              <a:gd name="connsiteX36" fmla="*/ 1868214 w 2215395"/>
              <a:gd name="connsiteY36" fmla="*/ 1505607 h 1537138"/>
              <a:gd name="connsiteX37" fmla="*/ 1947042 w 2215395"/>
              <a:gd name="connsiteY37" fmla="*/ 1418896 h 1537138"/>
              <a:gd name="connsiteX38" fmla="*/ 2041635 w 2215395"/>
              <a:gd name="connsiteY38" fmla="*/ 1363717 h 1537138"/>
              <a:gd name="connsiteX39" fmla="*/ 2136228 w 2215395"/>
              <a:gd name="connsiteY39" fmla="*/ 1237593 h 1537138"/>
              <a:gd name="connsiteX40" fmla="*/ 2159876 w 2215395"/>
              <a:gd name="connsiteY40" fmla="*/ 1182414 h 1537138"/>
              <a:gd name="connsiteX41" fmla="*/ 2207173 w 2215395"/>
              <a:gd name="connsiteY41" fmla="*/ 1111469 h 1537138"/>
              <a:gd name="connsiteX42" fmla="*/ 2215056 w 2215395"/>
              <a:gd name="connsiteY42" fmla="*/ 1064172 h 1537138"/>
              <a:gd name="connsiteX43" fmla="*/ 2191407 w 2215395"/>
              <a:gd name="connsiteY43" fmla="*/ 985345 h 1537138"/>
              <a:gd name="connsiteX44" fmla="*/ 2136228 w 2215395"/>
              <a:gd name="connsiteY44" fmla="*/ 882869 h 1537138"/>
              <a:gd name="connsiteX45" fmla="*/ 2128345 w 2215395"/>
              <a:gd name="connsiteY45" fmla="*/ 804041 h 1537138"/>
              <a:gd name="connsiteX46" fmla="*/ 2120462 w 2215395"/>
              <a:gd name="connsiteY46" fmla="*/ 756745 h 1537138"/>
              <a:gd name="connsiteX47" fmla="*/ 2144111 w 2215395"/>
              <a:gd name="connsiteY47" fmla="*/ 559676 h 1537138"/>
              <a:gd name="connsiteX48" fmla="*/ 2159876 w 2215395"/>
              <a:gd name="connsiteY48" fmla="*/ 480848 h 1537138"/>
              <a:gd name="connsiteX49" fmla="*/ 2191407 w 2215395"/>
              <a:gd name="connsiteY49" fmla="*/ 402020 h 1537138"/>
              <a:gd name="connsiteX50" fmla="*/ 2199290 w 2215395"/>
              <a:gd name="connsiteY50" fmla="*/ 354724 h 1537138"/>
              <a:gd name="connsiteX51" fmla="*/ 2215056 w 2215395"/>
              <a:gd name="connsiteY51" fmla="*/ 291662 h 1537138"/>
              <a:gd name="connsiteX52" fmla="*/ 2167759 w 2215395"/>
              <a:gd name="connsiteY52" fmla="*/ 149772 h 1537138"/>
              <a:gd name="connsiteX53" fmla="*/ 2120462 w 2215395"/>
              <a:gd name="connsiteY53" fmla="*/ 126124 h 1537138"/>
              <a:gd name="connsiteX54" fmla="*/ 2096814 w 2215395"/>
              <a:gd name="connsiteY54" fmla="*/ 110358 h 1537138"/>
              <a:gd name="connsiteX55" fmla="*/ 1994338 w 2215395"/>
              <a:gd name="connsiteY55" fmla="*/ 94593 h 1537138"/>
              <a:gd name="connsiteX56" fmla="*/ 1923394 w 2215395"/>
              <a:gd name="connsiteY56" fmla="*/ 78827 h 1537138"/>
              <a:gd name="connsiteX57" fmla="*/ 1813035 w 2215395"/>
              <a:gd name="connsiteY57" fmla="*/ 70945 h 153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15395" h="1537138">
                <a:moveTo>
                  <a:pt x="1852449" y="31531"/>
                </a:moveTo>
                <a:cubicBezTo>
                  <a:pt x="1789387" y="28903"/>
                  <a:pt x="1726239" y="27847"/>
                  <a:pt x="1663262" y="23648"/>
                </a:cubicBezTo>
                <a:cubicBezTo>
                  <a:pt x="1632053" y="21567"/>
                  <a:pt x="1580688" y="6946"/>
                  <a:pt x="1552904" y="0"/>
                </a:cubicBezTo>
                <a:cubicBezTo>
                  <a:pt x="1281299" y="18107"/>
                  <a:pt x="1559995" y="-9301"/>
                  <a:pt x="1355835" y="31531"/>
                </a:cubicBezTo>
                <a:cubicBezTo>
                  <a:pt x="1329941" y="36710"/>
                  <a:pt x="1303388" y="38242"/>
                  <a:pt x="1277007" y="39414"/>
                </a:cubicBezTo>
                <a:cubicBezTo>
                  <a:pt x="1185095" y="43499"/>
                  <a:pt x="1093076" y="44669"/>
                  <a:pt x="1001111" y="47296"/>
                </a:cubicBezTo>
                <a:cubicBezTo>
                  <a:pt x="935323" y="56694"/>
                  <a:pt x="882281" y="64737"/>
                  <a:pt x="811925" y="70945"/>
                </a:cubicBezTo>
                <a:cubicBezTo>
                  <a:pt x="767352" y="74878"/>
                  <a:pt x="722587" y="76200"/>
                  <a:pt x="677918" y="78827"/>
                </a:cubicBezTo>
                <a:cubicBezTo>
                  <a:pt x="656897" y="81455"/>
                  <a:pt x="634628" y="79105"/>
                  <a:pt x="614856" y="86710"/>
                </a:cubicBezTo>
                <a:cubicBezTo>
                  <a:pt x="315366" y="201899"/>
                  <a:pt x="580903" y="130672"/>
                  <a:pt x="409904" y="173420"/>
                </a:cubicBezTo>
                <a:cubicBezTo>
                  <a:pt x="391511" y="183930"/>
                  <a:pt x="373417" y="194982"/>
                  <a:pt x="354725" y="204951"/>
                </a:cubicBezTo>
                <a:cubicBezTo>
                  <a:pt x="301778" y="233190"/>
                  <a:pt x="277538" y="239193"/>
                  <a:pt x="228600" y="275896"/>
                </a:cubicBezTo>
                <a:cubicBezTo>
                  <a:pt x="216709" y="284814"/>
                  <a:pt x="208178" y="297552"/>
                  <a:pt x="197069" y="307427"/>
                </a:cubicBezTo>
                <a:cubicBezTo>
                  <a:pt x="184494" y="318605"/>
                  <a:pt x="169136" y="326658"/>
                  <a:pt x="157656" y="338958"/>
                </a:cubicBezTo>
                <a:cubicBezTo>
                  <a:pt x="132175" y="366260"/>
                  <a:pt x="86711" y="425669"/>
                  <a:pt x="86711" y="425669"/>
                </a:cubicBezTo>
                <a:cubicBezTo>
                  <a:pt x="78828" y="449317"/>
                  <a:pt x="72097" y="473381"/>
                  <a:pt x="63062" y="496614"/>
                </a:cubicBezTo>
                <a:cubicBezTo>
                  <a:pt x="53682" y="520733"/>
                  <a:pt x="39250" y="542857"/>
                  <a:pt x="31531" y="567558"/>
                </a:cubicBezTo>
                <a:cubicBezTo>
                  <a:pt x="25989" y="585292"/>
                  <a:pt x="27542" y="604570"/>
                  <a:pt x="23649" y="622738"/>
                </a:cubicBezTo>
                <a:cubicBezTo>
                  <a:pt x="-7660" y="768848"/>
                  <a:pt x="20727" y="588012"/>
                  <a:pt x="0" y="733096"/>
                </a:cubicBezTo>
                <a:cubicBezTo>
                  <a:pt x="7883" y="801413"/>
                  <a:pt x="6051" y="871567"/>
                  <a:pt x="23649" y="938048"/>
                </a:cubicBezTo>
                <a:cubicBezTo>
                  <a:pt x="30883" y="965375"/>
                  <a:pt x="91667" y="1025022"/>
                  <a:pt x="118242" y="1040524"/>
                </a:cubicBezTo>
                <a:cubicBezTo>
                  <a:pt x="132596" y="1048897"/>
                  <a:pt x="149773" y="1051034"/>
                  <a:pt x="165538" y="1056289"/>
                </a:cubicBezTo>
                <a:cubicBezTo>
                  <a:pt x="181304" y="1066799"/>
                  <a:pt x="197936" y="1076114"/>
                  <a:pt x="212835" y="1087820"/>
                </a:cubicBezTo>
                <a:cubicBezTo>
                  <a:pt x="234798" y="1105077"/>
                  <a:pt x="252063" y="1128435"/>
                  <a:pt x="275897" y="1143000"/>
                </a:cubicBezTo>
                <a:cubicBezTo>
                  <a:pt x="300045" y="1157757"/>
                  <a:pt x="328129" y="1164860"/>
                  <a:pt x="354725" y="1174531"/>
                </a:cubicBezTo>
                <a:cubicBezTo>
                  <a:pt x="385961" y="1185889"/>
                  <a:pt x="418198" y="1194392"/>
                  <a:pt x="449318" y="1206062"/>
                </a:cubicBezTo>
                <a:cubicBezTo>
                  <a:pt x="460321" y="1210188"/>
                  <a:pt x="469701" y="1218111"/>
                  <a:pt x="480849" y="1221827"/>
                </a:cubicBezTo>
                <a:cubicBezTo>
                  <a:pt x="493559" y="1226064"/>
                  <a:pt x="507183" y="1226804"/>
                  <a:pt x="520262" y="1229710"/>
                </a:cubicBezTo>
                <a:cubicBezTo>
                  <a:pt x="530838" y="1232060"/>
                  <a:pt x="541283" y="1234965"/>
                  <a:pt x="551794" y="1237593"/>
                </a:cubicBezTo>
                <a:cubicBezTo>
                  <a:pt x="562304" y="1245476"/>
                  <a:pt x="571574" y="1255366"/>
                  <a:pt x="583325" y="1261241"/>
                </a:cubicBezTo>
                <a:cubicBezTo>
                  <a:pt x="700981" y="1320070"/>
                  <a:pt x="553481" y="1226226"/>
                  <a:pt x="685800" y="1300655"/>
                </a:cubicBezTo>
                <a:cubicBezTo>
                  <a:pt x="749131" y="1336278"/>
                  <a:pt x="750882" y="1351309"/>
                  <a:pt x="811925" y="1379483"/>
                </a:cubicBezTo>
                <a:cubicBezTo>
                  <a:pt x="827014" y="1386447"/>
                  <a:pt x="843456" y="1389993"/>
                  <a:pt x="859221" y="1395248"/>
                </a:cubicBezTo>
                <a:cubicBezTo>
                  <a:pt x="953826" y="1458318"/>
                  <a:pt x="858149" y="1400056"/>
                  <a:pt x="1016876" y="1466193"/>
                </a:cubicBezTo>
                <a:cubicBezTo>
                  <a:pt x="1085231" y="1494674"/>
                  <a:pt x="1095639" y="1515053"/>
                  <a:pt x="1166649" y="1529255"/>
                </a:cubicBezTo>
                <a:cubicBezTo>
                  <a:pt x="1195108" y="1534947"/>
                  <a:pt x="1224456" y="1534510"/>
                  <a:pt x="1253359" y="1537138"/>
                </a:cubicBezTo>
                <a:cubicBezTo>
                  <a:pt x="1263516" y="1536732"/>
                  <a:pt x="1773096" y="1520469"/>
                  <a:pt x="1868214" y="1505607"/>
                </a:cubicBezTo>
                <a:cubicBezTo>
                  <a:pt x="1895054" y="1501413"/>
                  <a:pt x="1943285" y="1422027"/>
                  <a:pt x="1947042" y="1418896"/>
                </a:cubicBezTo>
                <a:cubicBezTo>
                  <a:pt x="1975085" y="1395527"/>
                  <a:pt x="2012984" y="1386336"/>
                  <a:pt x="2041635" y="1363717"/>
                </a:cubicBezTo>
                <a:cubicBezTo>
                  <a:pt x="2074383" y="1337863"/>
                  <a:pt x="2116404" y="1274763"/>
                  <a:pt x="2136228" y="1237593"/>
                </a:cubicBezTo>
                <a:cubicBezTo>
                  <a:pt x="2145645" y="1219936"/>
                  <a:pt x="2150065" y="1199855"/>
                  <a:pt x="2159876" y="1182414"/>
                </a:cubicBezTo>
                <a:cubicBezTo>
                  <a:pt x="2173810" y="1157642"/>
                  <a:pt x="2191407" y="1135117"/>
                  <a:pt x="2207173" y="1111469"/>
                </a:cubicBezTo>
                <a:cubicBezTo>
                  <a:pt x="2209801" y="1095703"/>
                  <a:pt x="2217039" y="1080032"/>
                  <a:pt x="2215056" y="1064172"/>
                </a:cubicBezTo>
                <a:cubicBezTo>
                  <a:pt x="2211653" y="1036951"/>
                  <a:pt x="2201350" y="1010912"/>
                  <a:pt x="2191407" y="985345"/>
                </a:cubicBezTo>
                <a:cubicBezTo>
                  <a:pt x="2177266" y="948983"/>
                  <a:pt x="2156164" y="916096"/>
                  <a:pt x="2136228" y="882869"/>
                </a:cubicBezTo>
                <a:cubicBezTo>
                  <a:pt x="2133600" y="856593"/>
                  <a:pt x="2131620" y="830244"/>
                  <a:pt x="2128345" y="804041"/>
                </a:cubicBezTo>
                <a:cubicBezTo>
                  <a:pt x="2126363" y="788182"/>
                  <a:pt x="2119433" y="772695"/>
                  <a:pt x="2120462" y="756745"/>
                </a:cubicBezTo>
                <a:cubicBezTo>
                  <a:pt x="2124722" y="690721"/>
                  <a:pt x="2134754" y="625172"/>
                  <a:pt x="2144111" y="559676"/>
                </a:cubicBezTo>
                <a:cubicBezTo>
                  <a:pt x="2147901" y="533149"/>
                  <a:pt x="2152176" y="506514"/>
                  <a:pt x="2159876" y="480848"/>
                </a:cubicBezTo>
                <a:cubicBezTo>
                  <a:pt x="2168008" y="453741"/>
                  <a:pt x="2191407" y="402020"/>
                  <a:pt x="2191407" y="402020"/>
                </a:cubicBezTo>
                <a:cubicBezTo>
                  <a:pt x="2194035" y="386255"/>
                  <a:pt x="2195941" y="370352"/>
                  <a:pt x="2199290" y="354724"/>
                </a:cubicBezTo>
                <a:cubicBezTo>
                  <a:pt x="2203830" y="333537"/>
                  <a:pt x="2215056" y="313330"/>
                  <a:pt x="2215056" y="291662"/>
                </a:cubicBezTo>
                <a:cubicBezTo>
                  <a:pt x="2215056" y="238937"/>
                  <a:pt x="2199764" y="190921"/>
                  <a:pt x="2167759" y="149772"/>
                </a:cubicBezTo>
                <a:cubicBezTo>
                  <a:pt x="2157063" y="136020"/>
                  <a:pt x="2135674" y="131195"/>
                  <a:pt x="2120462" y="126124"/>
                </a:cubicBezTo>
                <a:cubicBezTo>
                  <a:pt x="2112579" y="120869"/>
                  <a:pt x="2105685" y="113684"/>
                  <a:pt x="2096814" y="110358"/>
                </a:cubicBezTo>
                <a:cubicBezTo>
                  <a:pt x="2077167" y="102990"/>
                  <a:pt x="2006596" y="96756"/>
                  <a:pt x="1994338" y="94593"/>
                </a:cubicBezTo>
                <a:cubicBezTo>
                  <a:pt x="1970482" y="90383"/>
                  <a:pt x="1947351" y="82420"/>
                  <a:pt x="1923394" y="78827"/>
                </a:cubicBezTo>
                <a:cubicBezTo>
                  <a:pt x="1866089" y="70231"/>
                  <a:pt x="1855587" y="70945"/>
                  <a:pt x="1813035" y="70945"/>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lumMod val="75000"/>
                </a:schemeClr>
              </a:solidFill>
              <a:highlight>
                <a:srgbClr val="0000FF"/>
              </a:highlight>
            </a:endParaRPr>
          </a:p>
        </p:txBody>
      </p:sp>
    </p:spTree>
    <p:extLst>
      <p:ext uri="{BB962C8B-B14F-4D97-AF65-F5344CB8AC3E}">
        <p14:creationId xmlns:p14="http://schemas.microsoft.com/office/powerpoint/2010/main" val="2941835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285281"/>
            <a:ext cx="11360800" cy="763600"/>
          </a:xfrm>
          <a:prstGeom prst="rect">
            <a:avLst/>
          </a:prstGeom>
        </p:spPr>
        <p:txBody>
          <a:bodyPr spcFirstLastPara="1" vert="horz" wrap="square" lIns="121900" tIns="121900" rIns="121900" bIns="121900" rtlCol="0" anchor="t" anchorCtr="0">
            <a:normAutofit fontScale="90000"/>
          </a:bodyPr>
          <a:lstStyle/>
          <a:p>
            <a:r>
              <a:rPr lang="en-US" b="1">
                <a:highlight>
                  <a:srgbClr val="00FFFF"/>
                </a:highlight>
              </a:rPr>
              <a:t> PTK HONORS Program</a:t>
            </a:r>
            <a:endParaRPr/>
          </a:p>
        </p:txBody>
      </p:sp>
      <p:sp>
        <p:nvSpPr>
          <p:cNvPr id="67" name="Google Shape;67;p15"/>
          <p:cNvSpPr txBox="1">
            <a:spLocks noGrp="1"/>
          </p:cNvSpPr>
          <p:nvPr>
            <p:ph type="body" idx="1"/>
          </p:nvPr>
        </p:nvSpPr>
        <p:spPr>
          <a:xfrm>
            <a:off x="415600" y="1203952"/>
            <a:ext cx="11360800" cy="4555200"/>
          </a:xfrm>
          <a:prstGeom prst="rect">
            <a:avLst/>
          </a:prstGeom>
        </p:spPr>
        <p:txBody>
          <a:bodyPr spcFirstLastPara="1" vert="horz" wrap="square" lIns="121900" tIns="121900" rIns="121900" bIns="121900" rtlCol="0" anchor="t" anchorCtr="0">
            <a:normAutofit/>
          </a:bodyPr>
          <a:lstStyle/>
          <a:p>
            <a:pPr marL="779563" lvl="1" indent="0">
              <a:buSzPct val="100000"/>
              <a:buNone/>
            </a:pPr>
            <a:r>
              <a:rPr lang="en-US" sz="2739">
                <a:solidFill>
                  <a:srgbClr val="FF0000"/>
                </a:solidFill>
                <a:highlight>
                  <a:srgbClr val="FFFF00"/>
                </a:highlight>
              </a:rPr>
              <a:t>SMCCD </a:t>
            </a:r>
            <a:r>
              <a:rPr lang="en-US" sz="2739" b="1">
                <a:solidFill>
                  <a:srgbClr val="FF0000"/>
                </a:solidFill>
                <a:highlight>
                  <a:srgbClr val="FFFF00"/>
                </a:highlight>
              </a:rPr>
              <a:t>District-wide</a:t>
            </a:r>
            <a:r>
              <a:rPr lang="en-US" sz="2739">
                <a:solidFill>
                  <a:srgbClr val="FF0000"/>
                </a:solidFill>
                <a:highlight>
                  <a:srgbClr val="FFFF00"/>
                </a:highlight>
              </a:rPr>
              <a:t> #s for TRANSFER</a:t>
            </a:r>
          </a:p>
          <a:p>
            <a:pPr marL="779563" lvl="1" indent="0">
              <a:buSzPct val="100000"/>
              <a:buNone/>
            </a:pPr>
            <a:endParaRPr lang="en-US" sz="2739">
              <a:solidFill>
                <a:srgbClr val="FF0000"/>
              </a:solidFill>
            </a:endParaRPr>
          </a:p>
          <a:p>
            <a:pPr marL="779563" lvl="1" indent="0">
              <a:buSzPct val="100000"/>
              <a:buNone/>
            </a:pPr>
            <a:endParaRPr lang="en-US" sz="2739"/>
          </a:p>
          <a:p>
            <a:pPr marL="779563" lvl="1" indent="0">
              <a:buSzPct val="100000"/>
              <a:buNone/>
            </a:pPr>
            <a:endParaRPr lang="en-US" sz="2739"/>
          </a:p>
          <a:p>
            <a:pPr marL="779563" lvl="1" indent="0">
              <a:buSzPct val="100000"/>
              <a:buNone/>
            </a:pPr>
            <a:endParaRPr lang="en-US" sz="2739"/>
          </a:p>
          <a:p>
            <a:pPr marL="779563" lvl="1" indent="0">
              <a:buSzPct val="100000"/>
              <a:buNone/>
            </a:pPr>
            <a:endParaRPr sz="2739"/>
          </a:p>
        </p:txBody>
      </p:sp>
      <p:pic>
        <p:nvPicPr>
          <p:cNvPr id="3" name="Picture 2">
            <a:extLst>
              <a:ext uri="{FF2B5EF4-FFF2-40B4-BE49-F238E27FC236}">
                <a16:creationId xmlns:a16="http://schemas.microsoft.com/office/drawing/2014/main" id="{EFB7AA3C-0C65-45B6-87F8-9B4B31666EF1}"/>
              </a:ext>
            </a:extLst>
          </p:cNvPr>
          <p:cNvPicPr>
            <a:picLocks noChangeAspect="1"/>
          </p:cNvPicPr>
          <p:nvPr/>
        </p:nvPicPr>
        <p:blipFill>
          <a:blip r:embed="rId3"/>
          <a:stretch>
            <a:fillRect/>
          </a:stretch>
        </p:blipFill>
        <p:spPr>
          <a:xfrm>
            <a:off x="415599" y="1784406"/>
            <a:ext cx="10826880" cy="1894217"/>
          </a:xfrm>
          <a:prstGeom prst="rect">
            <a:avLst/>
          </a:prstGeom>
        </p:spPr>
      </p:pic>
      <p:sp>
        <p:nvSpPr>
          <p:cNvPr id="7" name="TextBox 6">
            <a:extLst>
              <a:ext uri="{FF2B5EF4-FFF2-40B4-BE49-F238E27FC236}">
                <a16:creationId xmlns:a16="http://schemas.microsoft.com/office/drawing/2014/main" id="{D918BD7F-6521-43FB-925E-E28C88BAEAFE}"/>
              </a:ext>
            </a:extLst>
          </p:cNvPr>
          <p:cNvSpPr txBox="1"/>
          <p:nvPr/>
        </p:nvSpPr>
        <p:spPr>
          <a:xfrm>
            <a:off x="358234" y="3787129"/>
            <a:ext cx="11597724" cy="2554930"/>
          </a:xfrm>
          <a:prstGeom prst="rect">
            <a:avLst/>
          </a:prstGeom>
          <a:noFill/>
        </p:spPr>
        <p:txBody>
          <a:bodyPr wrap="square">
            <a:spAutoFit/>
          </a:bodyPr>
          <a:lstStyle/>
          <a:p>
            <a:r>
              <a:rPr lang="en-US" sz="2667" b="1">
                <a:solidFill>
                  <a:srgbClr val="00B050"/>
                </a:solidFill>
                <a:highlight>
                  <a:srgbClr val="FFFF00"/>
                </a:highlight>
              </a:rPr>
              <a:t>A recent study revealed that Phi Theta Kappa members </a:t>
            </a:r>
            <a:r>
              <a:rPr lang="en-US" sz="2667" b="1">
                <a:solidFill>
                  <a:srgbClr val="00B050"/>
                </a:solidFill>
                <a:highlight>
                  <a:srgbClr val="00FFFF"/>
                </a:highlight>
              </a:rPr>
              <a:t>have a student success rate of 92% </a:t>
            </a:r>
            <a:r>
              <a:rPr lang="en-US" sz="2667" b="1">
                <a:solidFill>
                  <a:srgbClr val="00B050"/>
                </a:solidFill>
                <a:highlight>
                  <a:srgbClr val="FFFF00"/>
                </a:highlight>
              </a:rPr>
              <a:t>(85% completion rate and 7% transfer-out rate), which is three times higher than that of the average community college student. Moving forward, Phi Theta Kappa will continue to seek ways to strengthen its support of transfer-bound students.</a:t>
            </a:r>
            <a:r>
              <a:rPr lang="en-US" sz="2667" b="1">
                <a:solidFill>
                  <a:srgbClr val="002060"/>
                </a:solidFill>
                <a:highlight>
                  <a:srgbClr val="FFFF00"/>
                </a:highlight>
              </a:rPr>
              <a:t>***</a:t>
            </a:r>
          </a:p>
        </p:txBody>
      </p:sp>
      <p:sp>
        <p:nvSpPr>
          <p:cNvPr id="9" name="TextBox 8">
            <a:extLst>
              <a:ext uri="{FF2B5EF4-FFF2-40B4-BE49-F238E27FC236}">
                <a16:creationId xmlns:a16="http://schemas.microsoft.com/office/drawing/2014/main" id="{01CDFF59-7B4C-44BE-AB6C-EC2F1528B9CB}"/>
              </a:ext>
            </a:extLst>
          </p:cNvPr>
          <p:cNvSpPr txBox="1"/>
          <p:nvPr/>
        </p:nvSpPr>
        <p:spPr>
          <a:xfrm>
            <a:off x="-151963" y="6314351"/>
            <a:ext cx="13394997" cy="502573"/>
          </a:xfrm>
          <a:prstGeom prst="rect">
            <a:avLst/>
          </a:prstGeom>
          <a:noFill/>
        </p:spPr>
        <p:txBody>
          <a:bodyPr wrap="square">
            <a:spAutoFit/>
          </a:bodyPr>
          <a:lstStyle/>
          <a:p>
            <a:r>
              <a:rPr lang="en-US" sz="1333" b="1">
                <a:solidFill>
                  <a:srgbClr val="002060"/>
                </a:solidFill>
              </a:rPr>
              <a:t>*** </a:t>
            </a:r>
            <a:r>
              <a:rPr lang="en-US" sz="1333" b="1">
                <a:solidFill>
                  <a:srgbClr val="002060"/>
                </a:solidFill>
                <a:hlinkClick r:id="rId4"/>
              </a:rPr>
              <a:t>https://www.insidehighered.com/sites/default/files/files/Completion_high_achieving_community_college_completion_transfer_outcomes_020216.pdf</a:t>
            </a:r>
            <a:endParaRPr lang="en-US" sz="1333" b="1">
              <a:solidFill>
                <a:srgbClr val="002060"/>
              </a:solidFill>
            </a:endParaRPr>
          </a:p>
          <a:p>
            <a:endParaRPr lang="en-US" sz="1333" b="1">
              <a:solidFill>
                <a:srgbClr val="00206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226413" y="666940"/>
            <a:ext cx="2632400" cy="2454633"/>
          </a:xfrm>
          <a:prstGeom prst="rect">
            <a:avLst/>
          </a:prstGeom>
        </p:spPr>
        <p:txBody>
          <a:bodyPr spcFirstLastPara="1" vert="horz" wrap="square" lIns="121900" tIns="121900" rIns="121900" bIns="121900" rtlCol="0" anchor="t" anchorCtr="0">
            <a:noAutofit/>
          </a:bodyPr>
          <a:lstStyle/>
          <a:p>
            <a:pPr algn="ctr">
              <a:buSzPts val="990"/>
            </a:pPr>
            <a:r>
              <a:rPr lang="en-US" sz="3760" b="1">
                <a:highlight>
                  <a:srgbClr val="00FFFF"/>
                </a:highlight>
              </a:rPr>
              <a:t> PTK  Info – sample data points</a:t>
            </a:r>
            <a:endParaRPr sz="3760" b="1">
              <a:highlight>
                <a:srgbClr val="00FFFF"/>
              </a:highlight>
            </a:endParaRPr>
          </a:p>
        </p:txBody>
      </p:sp>
      <p:pic>
        <p:nvPicPr>
          <p:cNvPr id="3" name="Picture 2">
            <a:extLst>
              <a:ext uri="{FF2B5EF4-FFF2-40B4-BE49-F238E27FC236}">
                <a16:creationId xmlns:a16="http://schemas.microsoft.com/office/drawing/2014/main" id="{02ABEA84-2C0D-4136-8785-487062A12B62}"/>
              </a:ext>
            </a:extLst>
          </p:cNvPr>
          <p:cNvPicPr>
            <a:picLocks noChangeAspect="1"/>
          </p:cNvPicPr>
          <p:nvPr/>
        </p:nvPicPr>
        <p:blipFill>
          <a:blip r:embed="rId3"/>
          <a:stretch>
            <a:fillRect/>
          </a:stretch>
        </p:blipFill>
        <p:spPr>
          <a:xfrm>
            <a:off x="2611788" y="228260"/>
            <a:ext cx="8523957" cy="6629741"/>
          </a:xfrm>
          <a:prstGeom prst="rect">
            <a:avLst/>
          </a:prstGeom>
        </p:spPr>
      </p:pic>
    </p:spTree>
    <p:extLst>
      <p:ext uri="{BB962C8B-B14F-4D97-AF65-F5344CB8AC3E}">
        <p14:creationId xmlns:p14="http://schemas.microsoft.com/office/powerpoint/2010/main" val="690632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79269" y="1197947"/>
            <a:ext cx="3799048" cy="4462109"/>
          </a:xfrm>
          <a:prstGeom prst="rect">
            <a:avLst/>
          </a:prstGeom>
        </p:spPr>
        <p:txBody>
          <a:bodyPr spcFirstLastPara="1" vert="horz" wrap="square" lIns="121900" tIns="121900" rIns="121900" bIns="121900" rtlCol="0" anchor="t" anchorCtr="0">
            <a:noAutofit/>
          </a:bodyPr>
          <a:lstStyle/>
          <a:p>
            <a:pPr algn="ctr">
              <a:buSzPts val="990"/>
            </a:pPr>
            <a:r>
              <a:rPr lang="en-US" sz="3760" b="1"/>
              <a:t>PHI THETA KAPPA (PTK) HONORS Program</a:t>
            </a:r>
            <a:endParaRPr sz="3760" b="1"/>
          </a:p>
        </p:txBody>
      </p:sp>
      <p:pic>
        <p:nvPicPr>
          <p:cNvPr id="6" name="Picture 5">
            <a:extLst>
              <a:ext uri="{FF2B5EF4-FFF2-40B4-BE49-F238E27FC236}">
                <a16:creationId xmlns:a16="http://schemas.microsoft.com/office/drawing/2014/main" id="{2E4C12AE-4793-4F4F-B089-3D2F23CB98ED}"/>
              </a:ext>
            </a:extLst>
          </p:cNvPr>
          <p:cNvPicPr>
            <a:picLocks noChangeAspect="1"/>
          </p:cNvPicPr>
          <p:nvPr/>
        </p:nvPicPr>
        <p:blipFill>
          <a:blip r:embed="rId3"/>
          <a:stretch>
            <a:fillRect/>
          </a:stretch>
        </p:blipFill>
        <p:spPr>
          <a:xfrm>
            <a:off x="4897822" y="-241739"/>
            <a:ext cx="4813737" cy="7963067"/>
          </a:xfrm>
          <a:prstGeom prst="rect">
            <a:avLst/>
          </a:prstGeom>
        </p:spPr>
      </p:pic>
      <p:sp>
        <p:nvSpPr>
          <p:cNvPr id="4" name="Google Shape;78;p17">
            <a:extLst>
              <a:ext uri="{FF2B5EF4-FFF2-40B4-BE49-F238E27FC236}">
                <a16:creationId xmlns:a16="http://schemas.microsoft.com/office/drawing/2014/main" id="{9F993285-DF33-44CD-8E5C-C2876BC792E3}"/>
              </a:ext>
            </a:extLst>
          </p:cNvPr>
          <p:cNvSpPr txBox="1">
            <a:spLocks/>
          </p:cNvSpPr>
          <p:nvPr/>
        </p:nvSpPr>
        <p:spPr>
          <a:xfrm>
            <a:off x="439469" y="4061781"/>
            <a:ext cx="2632400" cy="24546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990"/>
            </a:pPr>
            <a:r>
              <a:rPr lang="en-US" sz="3760" b="1">
                <a:highlight>
                  <a:srgbClr val="00FFFF"/>
                </a:highlight>
              </a:rPr>
              <a:t> PTK  Info – sample data points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2" y="1671145"/>
            <a:ext cx="2621889" cy="4445875"/>
          </a:xfrm>
          <a:prstGeom prst="rect">
            <a:avLst/>
          </a:prstGeom>
        </p:spPr>
        <p:txBody>
          <a:bodyPr spcFirstLastPara="1" vert="horz" wrap="square" lIns="121900" tIns="121900" rIns="121900" bIns="121900" rtlCol="0" anchor="t" anchorCtr="0">
            <a:noAutofit/>
          </a:bodyPr>
          <a:lstStyle/>
          <a:p>
            <a:pPr algn="ctr">
              <a:buSzPts val="990"/>
            </a:pPr>
            <a:r>
              <a:rPr lang="en-US" sz="3760" b="1"/>
              <a:t>PHI THETA KAPPA (PTK) HONORS Program</a:t>
            </a:r>
            <a:endParaRPr sz="3760" b="1"/>
          </a:p>
        </p:txBody>
      </p:sp>
      <p:sp>
        <p:nvSpPr>
          <p:cNvPr id="2" name="TextBox 1">
            <a:extLst>
              <a:ext uri="{FF2B5EF4-FFF2-40B4-BE49-F238E27FC236}">
                <a16:creationId xmlns:a16="http://schemas.microsoft.com/office/drawing/2014/main" id="{737A5E89-06D8-4F45-AE6F-B8E77289A814}"/>
              </a:ext>
            </a:extLst>
          </p:cNvPr>
          <p:cNvSpPr txBox="1"/>
          <p:nvPr/>
        </p:nvSpPr>
        <p:spPr>
          <a:xfrm>
            <a:off x="2621889" y="884714"/>
            <a:ext cx="9627475" cy="7356629"/>
          </a:xfrm>
          <a:prstGeom prst="rect">
            <a:avLst/>
          </a:prstGeom>
          <a:noFill/>
        </p:spPr>
        <p:txBody>
          <a:bodyPr wrap="square" rtlCol="0">
            <a:spAutoFit/>
          </a:bodyPr>
          <a:lstStyle/>
          <a:p>
            <a:r>
              <a:rPr lang="en-US" sz="2667" b="1"/>
              <a:t>How can we help bolster TRANSFER RATES on multiple fronts, including PTK?</a:t>
            </a:r>
          </a:p>
          <a:p>
            <a:endParaRPr lang="en-US" sz="2667" b="1"/>
          </a:p>
          <a:p>
            <a:r>
              <a:rPr lang="en-US" sz="2667" b="1">
                <a:highlight>
                  <a:srgbClr val="00FF00"/>
                </a:highlight>
              </a:rPr>
              <a:t>AWARENESS </a:t>
            </a:r>
            <a:r>
              <a:rPr lang="en-US" sz="2667" b="1">
                <a:highlight>
                  <a:srgbClr val="0000FF"/>
                </a:highlight>
              </a:rPr>
              <a:t>:</a:t>
            </a:r>
          </a:p>
          <a:p>
            <a:pPr marL="609570" lvl="1" indent="-609570">
              <a:buFont typeface="+mj-lt"/>
              <a:buAutoNum type="arabicPeriod"/>
            </a:pPr>
            <a:r>
              <a:rPr lang="en-US" sz="2667" b="1"/>
              <a:t>Recognize the value to our </a:t>
            </a:r>
            <a:r>
              <a:rPr lang="en-US" sz="2667" b="1">
                <a:highlight>
                  <a:srgbClr val="FFFF00"/>
                </a:highlight>
              </a:rPr>
              <a:t>learners</a:t>
            </a:r>
          </a:p>
          <a:p>
            <a:pPr marL="609570" lvl="1" indent="-609570">
              <a:buFont typeface="+mj-lt"/>
              <a:buAutoNum type="arabicPeriod"/>
            </a:pPr>
            <a:r>
              <a:rPr lang="en-US" sz="2667" b="1"/>
              <a:t>Encourage our </a:t>
            </a:r>
            <a:r>
              <a:rPr lang="en-US" sz="2667" b="1">
                <a:highlight>
                  <a:srgbClr val="FFFF00"/>
                </a:highlight>
              </a:rPr>
              <a:t>learners </a:t>
            </a:r>
            <a:r>
              <a:rPr lang="en-US" sz="2667" b="1"/>
              <a:t>to join &amp; be active</a:t>
            </a:r>
          </a:p>
          <a:p>
            <a:pPr marL="609570" lvl="1" indent="-609570">
              <a:buFont typeface="+mj-lt"/>
              <a:buAutoNum type="arabicPeriod"/>
            </a:pPr>
            <a:r>
              <a:rPr lang="en-US" sz="2667" b="1"/>
              <a:t>Encourage involvement from all campus stakeholders </a:t>
            </a:r>
            <a:r>
              <a:rPr lang="en-US" sz="2667" b="1">
                <a:highlight>
                  <a:srgbClr val="FFFF00"/>
                </a:highlight>
              </a:rPr>
              <a:t>(faculty/staff/administrators)</a:t>
            </a:r>
          </a:p>
          <a:p>
            <a:r>
              <a:rPr lang="en-US" sz="2667" b="1">
                <a:solidFill>
                  <a:srgbClr val="FF0000"/>
                </a:solidFill>
                <a:highlight>
                  <a:srgbClr val="00FF00"/>
                </a:highlight>
              </a:rPr>
              <a:t>Systemic</a:t>
            </a:r>
            <a:r>
              <a:rPr lang="en-US" sz="2667" b="1">
                <a:highlight>
                  <a:srgbClr val="00FF00"/>
                </a:highlight>
              </a:rPr>
              <a:t>-SUPPORT</a:t>
            </a:r>
          </a:p>
          <a:p>
            <a:pPr marL="457189" indent="-457189">
              <a:buFont typeface="Arial" panose="020B0604020202020204" pitchFamily="34" charset="0"/>
              <a:buChar char="•"/>
            </a:pPr>
            <a:r>
              <a:rPr lang="en-US" sz="2667"/>
              <a:t> It is “volunteer”-driven right now </a:t>
            </a:r>
            <a:r>
              <a:rPr lang="en-US" sz="2667">
                <a:sym typeface="Wingdings" panose="05000000000000000000" pitchFamily="2" charset="2"/>
              </a:rPr>
              <a:t></a:t>
            </a:r>
          </a:p>
          <a:p>
            <a:pPr marL="457189" indent="-457189">
              <a:buFont typeface="Arial" panose="020B0604020202020204" pitchFamily="34" charset="0"/>
              <a:buChar char="•"/>
            </a:pPr>
            <a:r>
              <a:rPr lang="en-US" sz="2667">
                <a:sym typeface="Wingdings" panose="05000000000000000000" pitchFamily="2" charset="2"/>
              </a:rPr>
              <a:t> College-funded</a:t>
            </a:r>
            <a:endParaRPr lang="en-US" sz="2667" b="1">
              <a:sym typeface="Wingdings" panose="05000000000000000000" pitchFamily="2" charset="2"/>
            </a:endParaRPr>
          </a:p>
          <a:p>
            <a:endParaRPr lang="en-US" sz="2667">
              <a:sym typeface="Wingdings" panose="05000000000000000000" pitchFamily="2" charset="2"/>
            </a:endParaRPr>
          </a:p>
          <a:p>
            <a:r>
              <a:rPr lang="en-US" sz="5333" b="1">
                <a:sym typeface="Wingdings" panose="05000000000000000000" pitchFamily="2" charset="2"/>
              </a:rPr>
              <a:t>Questions / Comments</a:t>
            </a:r>
            <a:r>
              <a:rPr lang="en-US" sz="5333">
                <a:sym typeface="Wingdings" panose="05000000000000000000" pitchFamily="2" charset="2"/>
              </a:rPr>
              <a:t>?!</a:t>
            </a:r>
          </a:p>
          <a:p>
            <a:endParaRPr lang="en-US" sz="2667">
              <a:sym typeface="Wingdings" panose="05000000000000000000" pitchFamily="2" charset="2"/>
            </a:endParaRPr>
          </a:p>
          <a:p>
            <a:endParaRPr lang="en-US" sz="2400"/>
          </a:p>
          <a:p>
            <a:endParaRPr lang="en-US" sz="2400"/>
          </a:p>
          <a:p>
            <a:endParaRPr lang="en-US" sz="2400"/>
          </a:p>
        </p:txBody>
      </p:sp>
    </p:spTree>
    <p:extLst>
      <p:ext uri="{BB962C8B-B14F-4D97-AF65-F5344CB8AC3E}">
        <p14:creationId xmlns:p14="http://schemas.microsoft.com/office/powerpoint/2010/main" val="17745819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2379565" y="40292"/>
            <a:ext cx="8911687" cy="747490"/>
          </a:xfrm>
        </p:spPr>
        <p:txBody>
          <a:bodyPr/>
          <a:lstStyle/>
          <a:p>
            <a:r>
              <a:rPr lang="en-US"/>
              <a:t>PTK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584960" y="787782"/>
            <a:ext cx="10607040" cy="5856858"/>
          </a:xfrm>
        </p:spPr>
        <p:txBody>
          <a:bodyPr>
            <a:normAutofit fontScale="70000" lnSpcReduction="20000"/>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PTK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 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Phi Theta Kappa (PTK) program is dedicated to supporting student transfer. It prioritizes scholarship, fellowship, and leadership as key components to prepare students for successful transfer. The program provides an encouraging environment that motivates students to actively seek transfer opportunities, apply for scholarships, and become well-prepared for their future careers. PTK stands out with its remarkable success in fostering students' academic growth and their successful transfer to four-year institutions.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 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outcome of the PTK program has been significantly positive. When compared to the district's average transfer rate, PTK's success rate stands out. The program's completion rates, transfer rates, and the percentage of students who complete bachelor's degrees after transferring all illustrate the program's effectiveness in supporting students throughout the transfer process. These statistics confirm that PTK is making a substantial difference in the students' academic and transfer journeys.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One of the key lessons learned from the PTK program is that a comprehensive approach encompassing scholarship, fellowship, and leadership is effective in preparing students for successful transfer. PTK's impact on transfer rates and success is notable, particularly in the areas of obtaining scholarships and completing bachelor's degrees. However, there is a need for systemic support and increased awareness of the program, especially among all stakeholder groups within the college, including students, faculty, administration, and staff. Achieving this broader awareness can lead to more widespread student participation and success in transfer-related activities.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To enhance their transfer services, PTK needs to increase awareness across all levels of the college community. This involves reaching out to students, faculty, administration, and staff to ensure that everyone is informed about the program's benefits. Currently, the program faces challenges related to funding and resources, as there is no dedicated budget or personnel assigned to PTK. There's a clear need for systemic support that can help integrate PTK into the existing college framework.</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Collaboration with other programs, such as the Honors Transfer Program, is recommended to optimize marketing efforts and raise overall awareness about transfer opportunities. Joint marketing strategies can be a cost-effective way to reach more students and foster a culture of academic excellence and transfer readiness. Moreover, there is potential to offer funding or support for student memberships in PTK, increasing the accessibility of the program and its impact on the broader student population. These enhancements can lead to more significant outcomes in promoting successful transfer and academic achievement.</a:t>
            </a:r>
          </a:p>
        </p:txBody>
      </p:sp>
      <p:sp>
        <p:nvSpPr>
          <p:cNvPr id="2" name="Slide Number Placeholder 1">
            <a:extLst>
              <a:ext uri="{FF2B5EF4-FFF2-40B4-BE49-F238E27FC236}">
                <a16:creationId xmlns:a16="http://schemas.microsoft.com/office/drawing/2014/main" id="{0B5DD055-CC0D-A2D2-0A2C-CDED4C2658ED}"/>
              </a:ext>
            </a:extLst>
          </p:cNvPr>
          <p:cNvSpPr>
            <a:spLocks noGrp="1"/>
          </p:cNvSpPr>
          <p:nvPr>
            <p:ph type="sldNum" sz="quarter" idx="12"/>
          </p:nvPr>
        </p:nvSpPr>
        <p:spPr/>
        <p:txBody>
          <a:bodyPr/>
          <a:lstStyle/>
          <a:p>
            <a:fld id="{6D22F896-40B5-4ADD-8801-0D06FADFA095}" type="slidenum">
              <a:rPr lang="en-US" smtClean="0"/>
              <a:t>77</a:t>
            </a:fld>
            <a:endParaRPr lang="en-US"/>
          </a:p>
        </p:txBody>
      </p:sp>
    </p:spTree>
    <p:extLst>
      <p:ext uri="{BB962C8B-B14F-4D97-AF65-F5344CB8AC3E}">
        <p14:creationId xmlns:p14="http://schemas.microsoft.com/office/powerpoint/2010/main" val="2754437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1429716" y="1816797"/>
            <a:ext cx="6060052" cy="4804618"/>
          </a:xfrm>
        </p:spPr>
        <p:txBody>
          <a:bodyPr vert="horz" lIns="91440" tIns="45720" rIns="91440" bIns="45720" rtlCol="0" anchor="t">
            <a:normAutofit fontScale="77500" lnSpcReduction="20000"/>
          </a:bodyPr>
          <a:lstStyle/>
          <a:p>
            <a:r>
              <a:rPr lang="en-US">
                <a:solidFill>
                  <a:srgbClr val="595959"/>
                </a:solidFill>
                <a:latin typeface="Arial"/>
                <a:cs typeface="Arial"/>
              </a:rPr>
              <a:t>Umoja Cohort Classes</a:t>
            </a:r>
            <a:endParaRPr lang="en-US"/>
          </a:p>
          <a:p>
            <a:pPr lvl="1"/>
            <a:r>
              <a:rPr lang="en-US">
                <a:solidFill>
                  <a:srgbClr val="595959"/>
                </a:solidFill>
                <a:latin typeface="Arial"/>
                <a:cs typeface="Arial"/>
              </a:rPr>
              <a:t>Fulfill General Education Classes for Transfer</a:t>
            </a:r>
            <a:endParaRPr lang="en-US"/>
          </a:p>
          <a:p>
            <a:pPr lvl="2"/>
            <a:r>
              <a:rPr lang="en-US" sz="1200">
                <a:solidFill>
                  <a:srgbClr val="595959"/>
                </a:solidFill>
                <a:latin typeface="Arial"/>
                <a:cs typeface="Arial"/>
              </a:rPr>
              <a:t>Fall: ENGL 100, PLSC 210</a:t>
            </a:r>
            <a:endParaRPr lang="en-US" sz="1200"/>
          </a:p>
          <a:p>
            <a:pPr lvl="2"/>
            <a:r>
              <a:rPr lang="en-US" sz="1200">
                <a:solidFill>
                  <a:srgbClr val="595959"/>
                </a:solidFill>
                <a:latin typeface="Arial"/>
                <a:cs typeface="Arial"/>
              </a:rPr>
              <a:t>Spring: ENGL 110, PLSC 310, MATH 200</a:t>
            </a:r>
            <a:br>
              <a:rPr lang="en-US" sz="1200">
                <a:latin typeface="Arial"/>
                <a:cs typeface="Arial"/>
              </a:rPr>
            </a:br>
            <a:endParaRPr lang="en-US"/>
          </a:p>
          <a:p>
            <a:r>
              <a:rPr lang="en-US">
                <a:solidFill>
                  <a:srgbClr val="595959"/>
                </a:solidFill>
                <a:latin typeface="Arial"/>
                <a:cs typeface="Arial"/>
              </a:rPr>
              <a:t>Campus visits</a:t>
            </a:r>
            <a:endParaRPr lang="en-US"/>
          </a:p>
          <a:p>
            <a:pPr lvl="1"/>
            <a:r>
              <a:rPr lang="en-US">
                <a:solidFill>
                  <a:srgbClr val="595959"/>
                </a:solidFill>
                <a:latin typeface="Arial"/>
                <a:cs typeface="Arial"/>
              </a:rPr>
              <a:t>Partnership with HBCU’s</a:t>
            </a:r>
            <a:endParaRPr lang="en-US"/>
          </a:p>
          <a:p>
            <a:pPr lvl="1"/>
            <a:r>
              <a:rPr lang="en-US">
                <a:solidFill>
                  <a:srgbClr val="595959"/>
                </a:solidFill>
                <a:latin typeface="Arial"/>
                <a:cs typeface="Arial"/>
              </a:rPr>
              <a:t>Collaboration with conferences (SF State, UCLA, Black College Expo)</a:t>
            </a:r>
            <a:endParaRPr lang="en-US">
              <a:solidFill>
                <a:srgbClr val="404040"/>
              </a:solidFill>
              <a:latin typeface="Century Gothic" panose="020B0502020202020204"/>
              <a:cs typeface="Arial"/>
            </a:endParaRPr>
          </a:p>
          <a:p>
            <a:pPr lvl="1"/>
            <a:r>
              <a:rPr lang="en-US">
                <a:latin typeface="Arial"/>
                <a:cs typeface="Arial"/>
              </a:rPr>
              <a:t>Connection to Black Student Services on transfer campuses</a:t>
            </a:r>
            <a:br>
              <a:rPr lang="en-US">
                <a:latin typeface="Arial"/>
                <a:cs typeface="Arial"/>
              </a:rPr>
            </a:br>
            <a:endParaRPr lang="en-US"/>
          </a:p>
          <a:p>
            <a:r>
              <a:rPr lang="en-US">
                <a:solidFill>
                  <a:srgbClr val="595959"/>
                </a:solidFill>
                <a:latin typeface="Arial"/>
                <a:cs typeface="Arial"/>
              </a:rPr>
              <a:t>Transfer Counseling Services</a:t>
            </a:r>
            <a:endParaRPr lang="en-US"/>
          </a:p>
          <a:p>
            <a:pPr lvl="1"/>
            <a:r>
              <a:rPr lang="en-US">
                <a:solidFill>
                  <a:srgbClr val="595959"/>
                </a:solidFill>
                <a:latin typeface="Arial"/>
                <a:cs typeface="Arial"/>
              </a:rPr>
              <a:t>Transfer workshops </a:t>
            </a:r>
            <a:endParaRPr lang="en-US"/>
          </a:p>
          <a:p>
            <a:pPr lvl="1"/>
            <a:r>
              <a:rPr lang="en-US">
                <a:solidFill>
                  <a:srgbClr val="595959"/>
                </a:solidFill>
                <a:latin typeface="Arial"/>
                <a:cs typeface="Arial"/>
              </a:rPr>
              <a:t>CSU/UC/HBCU application assistance</a:t>
            </a:r>
            <a:endParaRPr lang="en-US"/>
          </a:p>
          <a:p>
            <a:pPr lvl="1"/>
            <a:r>
              <a:rPr lang="en-US">
                <a:solidFill>
                  <a:srgbClr val="595959"/>
                </a:solidFill>
                <a:latin typeface="Arial"/>
                <a:cs typeface="Arial"/>
              </a:rPr>
              <a:t>Student Education Plans working towards transfer goal</a:t>
            </a:r>
            <a:endParaRPr lang="en-US"/>
          </a:p>
          <a:p>
            <a:pPr lvl="1"/>
            <a:endParaRPr lang="en-US">
              <a:solidFill>
                <a:srgbClr val="595959"/>
              </a:solidFill>
              <a:latin typeface="Arial"/>
              <a:cs typeface="Arial"/>
            </a:endParaRPr>
          </a:p>
          <a:p>
            <a:r>
              <a:rPr lang="en-US">
                <a:solidFill>
                  <a:srgbClr val="595959"/>
                </a:solidFill>
                <a:latin typeface="Arial"/>
                <a:cs typeface="Arial"/>
              </a:rPr>
              <a:t>Student Engagement College Community</a:t>
            </a:r>
          </a:p>
          <a:p>
            <a:pPr lvl="1"/>
            <a:r>
              <a:rPr lang="en-US">
                <a:solidFill>
                  <a:srgbClr val="595959"/>
                </a:solidFill>
                <a:latin typeface="Arial"/>
                <a:cs typeface="Arial"/>
              </a:rPr>
              <a:t>Black Student Union</a:t>
            </a:r>
          </a:p>
          <a:p>
            <a:pPr lvl="1"/>
            <a:r>
              <a:rPr lang="en-US">
                <a:solidFill>
                  <a:srgbClr val="595959"/>
                </a:solidFill>
                <a:latin typeface="Arial"/>
                <a:cs typeface="Arial"/>
              </a:rPr>
              <a:t>Black Students Matter Committee</a:t>
            </a:r>
          </a:p>
          <a:p>
            <a:endParaRPr lang="en-US"/>
          </a:p>
        </p:txBody>
      </p:sp>
      <p:sp>
        <p:nvSpPr>
          <p:cNvPr id="4" name="Slide Number Placeholder 3">
            <a:extLst>
              <a:ext uri="{FF2B5EF4-FFF2-40B4-BE49-F238E27FC236}">
                <a16:creationId xmlns:a16="http://schemas.microsoft.com/office/drawing/2014/main" id="{77E7EE06-EBDE-2A64-CB56-3C43AFE9869E}"/>
              </a:ext>
            </a:extLst>
          </p:cNvPr>
          <p:cNvSpPr>
            <a:spLocks noGrp="1"/>
          </p:cNvSpPr>
          <p:nvPr>
            <p:ph type="sldNum" sz="quarter" idx="12"/>
          </p:nvPr>
        </p:nvSpPr>
        <p:spPr/>
        <p:txBody>
          <a:bodyPr/>
          <a:lstStyle/>
          <a:p>
            <a:fld id="{6D22F896-40B5-4ADD-8801-0D06FADFA095}" type="slidenum">
              <a:rPr lang="en-US" smtClean="0"/>
              <a:t>78</a:t>
            </a:fld>
            <a:endParaRPr lang="en-US"/>
          </a:p>
        </p:txBody>
      </p:sp>
      <p:pic>
        <p:nvPicPr>
          <p:cNvPr id="5" name="Picture 4" descr="A black and green sign with letters&#10;&#10;Description automatically generated">
            <a:extLst>
              <a:ext uri="{FF2B5EF4-FFF2-40B4-BE49-F238E27FC236}">
                <a16:creationId xmlns:a16="http://schemas.microsoft.com/office/drawing/2014/main" id="{C6BFA942-6834-0A92-BA98-7C3807A15402}"/>
              </a:ext>
            </a:extLst>
          </p:cNvPr>
          <p:cNvPicPr>
            <a:picLocks noChangeAspect="1"/>
          </p:cNvPicPr>
          <p:nvPr/>
        </p:nvPicPr>
        <p:blipFill>
          <a:blip r:embed="rId2"/>
          <a:stretch>
            <a:fillRect/>
          </a:stretch>
        </p:blipFill>
        <p:spPr>
          <a:xfrm>
            <a:off x="1873956" y="556810"/>
            <a:ext cx="4333051" cy="1021862"/>
          </a:xfrm>
          <a:prstGeom prst="rect">
            <a:avLst/>
          </a:prstGeom>
        </p:spPr>
      </p:pic>
      <p:pic>
        <p:nvPicPr>
          <p:cNvPr id="8" name="Picture 7" descr="A poster for a workshop&#10;&#10;Description automatically generated">
            <a:extLst>
              <a:ext uri="{FF2B5EF4-FFF2-40B4-BE49-F238E27FC236}">
                <a16:creationId xmlns:a16="http://schemas.microsoft.com/office/drawing/2014/main" id="{D771D1C9-7D6C-9090-10A6-B6E695504A45}"/>
              </a:ext>
            </a:extLst>
          </p:cNvPr>
          <p:cNvPicPr>
            <a:picLocks noChangeAspect="1"/>
          </p:cNvPicPr>
          <p:nvPr/>
        </p:nvPicPr>
        <p:blipFill>
          <a:blip r:embed="rId3"/>
          <a:stretch>
            <a:fillRect/>
          </a:stretch>
        </p:blipFill>
        <p:spPr>
          <a:xfrm>
            <a:off x="7140911" y="1125422"/>
            <a:ext cx="2272830" cy="2443453"/>
          </a:xfrm>
          <a:prstGeom prst="rect">
            <a:avLst/>
          </a:prstGeom>
        </p:spPr>
      </p:pic>
      <p:pic>
        <p:nvPicPr>
          <p:cNvPr id="9" name="Picture 8" descr="A group of people posing for a selfie&#10;&#10;Description automatically generated">
            <a:extLst>
              <a:ext uri="{FF2B5EF4-FFF2-40B4-BE49-F238E27FC236}">
                <a16:creationId xmlns:a16="http://schemas.microsoft.com/office/drawing/2014/main" id="{946DA8B9-DB94-B4D7-1380-5D73E7840AE4}"/>
              </a:ext>
            </a:extLst>
          </p:cNvPr>
          <p:cNvPicPr>
            <a:picLocks noChangeAspect="1"/>
          </p:cNvPicPr>
          <p:nvPr/>
        </p:nvPicPr>
        <p:blipFill>
          <a:blip r:embed="rId4"/>
          <a:stretch>
            <a:fillRect/>
          </a:stretch>
        </p:blipFill>
        <p:spPr>
          <a:xfrm>
            <a:off x="9783704" y="3650074"/>
            <a:ext cx="2244028" cy="2722504"/>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B51E0D50-6ED8-97C8-C76B-DD4272787F8D}"/>
              </a:ext>
            </a:extLst>
          </p:cNvPr>
          <p:cNvPicPr>
            <a:picLocks noChangeAspect="1"/>
          </p:cNvPicPr>
          <p:nvPr/>
        </p:nvPicPr>
        <p:blipFill>
          <a:blip r:embed="rId5"/>
          <a:stretch>
            <a:fillRect/>
          </a:stretch>
        </p:blipFill>
        <p:spPr>
          <a:xfrm>
            <a:off x="7084937" y="4066352"/>
            <a:ext cx="2493824" cy="1800579"/>
          </a:xfrm>
          <a:prstGeom prst="rect">
            <a:avLst/>
          </a:prstGeom>
        </p:spPr>
      </p:pic>
      <p:pic>
        <p:nvPicPr>
          <p:cNvPr id="11" name="Picture 10" descr="A person wearing a face mask and holding a piece of paper&#10;&#10;Description automatically generated">
            <a:extLst>
              <a:ext uri="{FF2B5EF4-FFF2-40B4-BE49-F238E27FC236}">
                <a16:creationId xmlns:a16="http://schemas.microsoft.com/office/drawing/2014/main" id="{FBB2A110-6426-5F72-B0D9-C6D67A88E189}"/>
              </a:ext>
            </a:extLst>
          </p:cNvPr>
          <p:cNvPicPr>
            <a:picLocks noChangeAspect="1"/>
          </p:cNvPicPr>
          <p:nvPr/>
        </p:nvPicPr>
        <p:blipFill>
          <a:blip r:embed="rId6"/>
          <a:stretch>
            <a:fillRect/>
          </a:stretch>
        </p:blipFill>
        <p:spPr>
          <a:xfrm>
            <a:off x="9580250" y="1124186"/>
            <a:ext cx="2490241" cy="2440282"/>
          </a:xfrm>
          <a:prstGeom prst="rect">
            <a:avLst/>
          </a:prstGeom>
        </p:spPr>
      </p:pic>
    </p:spTree>
    <p:extLst>
      <p:ext uri="{BB962C8B-B14F-4D97-AF65-F5344CB8AC3E}">
        <p14:creationId xmlns:p14="http://schemas.microsoft.com/office/powerpoint/2010/main" val="15725491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640156" y="0"/>
            <a:ext cx="10445164" cy="787782"/>
          </a:xfrm>
        </p:spPr>
        <p:txBody>
          <a:bodyPr/>
          <a:lstStyle/>
          <a:p>
            <a:r>
              <a:rPr lang="en-US"/>
              <a:t>Umoja 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640156" y="787782"/>
            <a:ext cx="10445164" cy="6070218"/>
          </a:xfrm>
        </p:spPr>
        <p:txBody>
          <a:bodyPr>
            <a:normAutofit fontScale="77500" lnSpcReduction="20000"/>
          </a:bodyPr>
          <a:lstStyle/>
          <a:p>
            <a:pPr marL="0" marR="0">
              <a:lnSpc>
                <a:spcPct val="107000"/>
              </a:lnSpc>
              <a:spcBef>
                <a:spcPts val="0"/>
              </a:spcBef>
              <a:spcAft>
                <a:spcPts val="80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Umoja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1. How does your program/services support transfer? (Please highlight 1-2 things).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Umoja program provides significant support for Black students. It operates on a cohort model with a curriculum that focuses on Black history, Black ideology, and Black authors. This program actively works towards helping students reach their transfer goals. It includes organizing campus visits to various universities, including HBCUs, providing students with the opportunity to explore campuses and connect with other Black students. Collaboration with other student services and programs, such as Promise and TRIO, further enhances the support provided to Umoja participants. The program recognizes the importance of building a sense of community among students from diverse backgrounds.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 What was the outcome?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While specific transfer data was not provided in the meeting, it was emphasized that the Umoja program has shown notable success in improving the success rates of Black students in English, math, and political science classes when compared to non-Umoja Black students. This program aims to offer holistic support that goes beyond the classroom, with the understanding that students' lives and various factors impact their learning. The success rates demonstrate the effectiveness of this comprehensive approach.</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success of the Umoja program underscores the significance of community building and providing holistic support for students. It emphasizes that fostering connections and a sense of belonging among students from diverse backgrounds can have a profound impact on their educational journey. Collaboration between different student services and programs, along with a flexible and creative approach to assessment methods, are crucial for students' learning and growth. The meeting highlighted the value of reconsidering the definition of success to include not just grades but also personal development and resilience.</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To further enhance transfer services, the Umoja program should continue its community-building efforts, creating a supportive environment for students. There should be a focus on exploring creative assessment methods that allow students to demonstrate their knowledge in various ways, rather than relying solely on traditional testing. Collaboration with other student services and programs is pivotal in offering a comprehensive network of support. Moreover, a more flexible perspective on success, which acknowledges the importance of learning and personal growth, is essential for the holistic development of students. This approach may redefine success beyond merely grade-based achievements.</a:t>
            </a:r>
          </a:p>
        </p:txBody>
      </p:sp>
      <p:sp>
        <p:nvSpPr>
          <p:cNvPr id="2" name="Slide Number Placeholder 1">
            <a:extLst>
              <a:ext uri="{FF2B5EF4-FFF2-40B4-BE49-F238E27FC236}">
                <a16:creationId xmlns:a16="http://schemas.microsoft.com/office/drawing/2014/main" id="{5BC433DF-8F03-752F-011E-6701B1471336}"/>
              </a:ext>
            </a:extLst>
          </p:cNvPr>
          <p:cNvSpPr>
            <a:spLocks noGrp="1"/>
          </p:cNvSpPr>
          <p:nvPr>
            <p:ph type="sldNum" sz="quarter" idx="12"/>
          </p:nvPr>
        </p:nvSpPr>
        <p:spPr/>
        <p:txBody>
          <a:bodyPr/>
          <a:lstStyle/>
          <a:p>
            <a:fld id="{6D22F896-40B5-4ADD-8801-0D06FADFA095}" type="slidenum">
              <a:rPr lang="en-US" smtClean="0"/>
              <a:t>79</a:t>
            </a:fld>
            <a:endParaRPr lang="en-US"/>
          </a:p>
        </p:txBody>
      </p:sp>
    </p:spTree>
    <p:extLst>
      <p:ext uri="{BB962C8B-B14F-4D97-AF65-F5344CB8AC3E}">
        <p14:creationId xmlns:p14="http://schemas.microsoft.com/office/powerpoint/2010/main" val="111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3"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7"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3A1A299C-4A28-15E5-5A93-02DA83C1D77C}"/>
              </a:ext>
            </a:extLst>
          </p:cNvPr>
          <p:cNvSpPr>
            <a:spLocks noGrp="1"/>
          </p:cNvSpPr>
          <p:nvPr>
            <p:ph type="title"/>
          </p:nvPr>
        </p:nvSpPr>
        <p:spPr>
          <a:xfrm>
            <a:off x="4659520" y="356154"/>
            <a:ext cx="6845092" cy="870583"/>
          </a:xfrm>
        </p:spPr>
        <p:txBody>
          <a:bodyPr>
            <a:normAutofit/>
          </a:bodyPr>
          <a:lstStyle/>
          <a:p>
            <a:r>
              <a:rPr lang="en-US"/>
              <a:t>Equity: Mattering Theme</a:t>
            </a:r>
          </a:p>
        </p:txBody>
      </p:sp>
      <p:sp>
        <p:nvSpPr>
          <p:cNvPr id="40" name="Rectangle 39">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5" descr="White bulbs with a yellow one standing out">
            <a:extLst>
              <a:ext uri="{FF2B5EF4-FFF2-40B4-BE49-F238E27FC236}">
                <a16:creationId xmlns:a16="http://schemas.microsoft.com/office/drawing/2014/main" id="{1D86D5CB-37AD-681F-A36A-492A13B755AE}"/>
              </a:ext>
            </a:extLst>
          </p:cNvPr>
          <p:cNvPicPr>
            <a:picLocks noChangeAspect="1"/>
          </p:cNvPicPr>
          <p:nvPr/>
        </p:nvPicPr>
        <p:blipFill rotWithShape="1">
          <a:blip r:embed="rId2"/>
          <a:srcRect l="46735" r="26824" b="-3"/>
          <a:stretch/>
        </p:blipFill>
        <p:spPr>
          <a:xfrm>
            <a:off x="20" y="1730"/>
            <a:ext cx="2720524" cy="6858000"/>
          </a:xfrm>
          <a:prstGeom prst="rect">
            <a:avLst/>
          </a:prstGeom>
        </p:spPr>
      </p:pic>
      <p:sp>
        <p:nvSpPr>
          <p:cNvPr id="4" name="Slide Number Placeholder 3">
            <a:extLst>
              <a:ext uri="{FF2B5EF4-FFF2-40B4-BE49-F238E27FC236}">
                <a16:creationId xmlns:a16="http://schemas.microsoft.com/office/drawing/2014/main" id="{A51CB83B-DEF0-A787-F64C-FE14919F0BDA}"/>
              </a:ext>
            </a:extLst>
          </p:cNvPr>
          <p:cNvSpPr>
            <a:spLocks noGrp="1"/>
          </p:cNvSpPr>
          <p:nvPr>
            <p:ph type="sldNum" sz="quarter" idx="12"/>
          </p:nvPr>
        </p:nvSpPr>
        <p:spPr>
          <a:xfrm>
            <a:off x="3252321"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8</a:t>
            </a:fld>
            <a:endParaRPr lang="en-US" sz="1900"/>
          </a:p>
        </p:txBody>
      </p:sp>
      <p:sp>
        <p:nvSpPr>
          <p:cNvPr id="3" name="Content Placeholder 2">
            <a:extLst>
              <a:ext uri="{FF2B5EF4-FFF2-40B4-BE49-F238E27FC236}">
                <a16:creationId xmlns:a16="http://schemas.microsoft.com/office/drawing/2014/main" id="{882EA14D-50EE-07E9-DC1B-A547225DFF9F}"/>
              </a:ext>
            </a:extLst>
          </p:cNvPr>
          <p:cNvSpPr>
            <a:spLocks noGrp="1"/>
          </p:cNvSpPr>
          <p:nvPr>
            <p:ph idx="1"/>
          </p:nvPr>
        </p:nvSpPr>
        <p:spPr>
          <a:xfrm>
            <a:off x="4656667" y="1095271"/>
            <a:ext cx="7316867" cy="5519335"/>
          </a:xfrm>
        </p:spPr>
        <p:txBody>
          <a:bodyPr vert="horz" lIns="91440" tIns="45720" rIns="91440" bIns="45720" rtlCol="0" anchor="t">
            <a:normAutofit fontScale="92500"/>
          </a:bodyPr>
          <a:lstStyle/>
          <a:p>
            <a:r>
              <a:rPr lang="en-US" sz="2400" b="1">
                <a:ea typeface="+mn-lt"/>
                <a:cs typeface="+mn-lt"/>
              </a:rPr>
              <a:t>Years of institutionalized educational inertia can cause students in general and Black students in particular to feel that they don’t matter to education and education doesn’t matter to them. We encourage our students to reclaim mattering and exercise agency as people who matter. Our curriculum fuses awareness of ongoing oppression, identity, and freedom, increases context, reflects what is urgent in the moment, and sees students themselves as a critical resource for our classes and program. (UMEF)</a:t>
            </a:r>
          </a:p>
          <a:p>
            <a:r>
              <a:rPr lang="en-US" sz="2400" b="1">
                <a:ea typeface="+mn-lt"/>
                <a:cs typeface="+mn-lt"/>
              </a:rPr>
              <a:t>It’s a two-part definition: feeling valued and adding value.</a:t>
            </a:r>
            <a:r>
              <a:rPr lang="en-US" sz="2400">
                <a:ea typeface="+mn-lt"/>
                <a:cs typeface="+mn-lt"/>
              </a:rPr>
              <a:t> </a:t>
            </a:r>
            <a:r>
              <a:rPr lang="en-US">
                <a:ea typeface="+mn-lt"/>
                <a:cs typeface="+mn-lt"/>
              </a:rPr>
              <a:t>(NY Times – Dr. Flett - Psychology)</a:t>
            </a:r>
          </a:p>
          <a:p>
            <a:r>
              <a:rPr lang="en-US" sz="2200" b="1">
                <a:ea typeface="+mn-lt"/>
                <a:cs typeface="+mn-lt"/>
              </a:rPr>
              <a:t>Mattering is a core, universal human need, a necessary component for well-being.</a:t>
            </a:r>
            <a:r>
              <a:rPr lang="en-US" sz="1900" b="1">
                <a:ea typeface="+mn-lt"/>
                <a:cs typeface="+mn-lt"/>
              </a:rPr>
              <a:t> </a:t>
            </a:r>
            <a:r>
              <a:rPr lang="en-US">
                <a:ea typeface="+mn-lt"/>
                <a:cs typeface="+mn-lt"/>
              </a:rPr>
              <a:t>(NY Times – Dr. Flett)</a:t>
            </a:r>
            <a:endParaRPr lang="en-US"/>
          </a:p>
        </p:txBody>
      </p:sp>
    </p:spTree>
    <p:extLst>
      <p:ext uri="{BB962C8B-B14F-4D97-AF65-F5344CB8AC3E}">
        <p14:creationId xmlns:p14="http://schemas.microsoft.com/office/powerpoint/2010/main" val="8222323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a:xfrm>
            <a:off x="649224" y="645106"/>
            <a:ext cx="3575020" cy="1833745"/>
          </a:xfrm>
        </p:spPr>
        <p:txBody>
          <a:bodyPr>
            <a:normAutofit fontScale="90000"/>
          </a:bodyPr>
          <a:lstStyle/>
          <a:p>
            <a:pPr>
              <a:lnSpc>
                <a:spcPct val="90000"/>
              </a:lnSpc>
            </a:pPr>
            <a:r>
              <a:rPr lang="en-US" b="1">
                <a:solidFill>
                  <a:srgbClr val="397178"/>
                </a:solidFill>
              </a:rPr>
              <a:t>5 &amp; 6: Transfer Plan and </a:t>
            </a:r>
          </a:p>
          <a:p>
            <a:pPr>
              <a:lnSpc>
                <a:spcPct val="90000"/>
              </a:lnSpc>
            </a:pPr>
            <a:r>
              <a:rPr lang="en-US" b="1">
                <a:solidFill>
                  <a:srgbClr val="397178"/>
                </a:solidFill>
              </a:rPr>
              <a:t>COLTS-U Transfer Center</a:t>
            </a:r>
          </a:p>
          <a:p>
            <a:pPr>
              <a:lnSpc>
                <a:spcPct val="90000"/>
              </a:lnSpc>
            </a:pPr>
            <a:br>
              <a:rPr lang="en-US"/>
            </a:br>
            <a:br>
              <a:rPr lang="en-US"/>
            </a:br>
            <a:br>
              <a:rPr lang="en-US"/>
            </a:br>
            <a:r>
              <a:rPr lang="en-US">
                <a:solidFill>
                  <a:srgbClr val="397178"/>
                </a:solidFill>
              </a:rPr>
              <a:t>Fall 2023 </a:t>
            </a:r>
          </a:p>
          <a:p>
            <a:pPr>
              <a:lnSpc>
                <a:spcPct val="90000"/>
              </a:lnSpc>
            </a:pPr>
            <a:r>
              <a:rPr lang="en-US">
                <a:solidFill>
                  <a:srgbClr val="397178"/>
                </a:solidFill>
              </a:rPr>
              <a:t>Updated 11.3.2023</a:t>
            </a:r>
          </a:p>
          <a:p>
            <a:pPr>
              <a:lnSpc>
                <a:spcPct val="90000"/>
              </a:lnSpc>
            </a:pPr>
            <a:br>
              <a:rPr lang="en-US" sz="900"/>
            </a:br>
            <a:endParaRPr lang="en-US" sz="900">
              <a:solidFill>
                <a:srgbClr val="397178"/>
              </a:solidFill>
            </a:endParaRPr>
          </a:p>
        </p:txBody>
      </p:sp>
      <p:sp>
        <p:nvSpPr>
          <p:cNvPr id="24" name="Rectangle 23">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97178"/>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5BBBB506-F0D5-FC6F-DF07-C61CB5145BBB}"/>
              </a:ext>
            </a:extLst>
          </p:cNvPr>
          <p:cNvSpPr>
            <a:spLocks noGrp="1"/>
          </p:cNvSpPr>
          <p:nvPr>
            <p:ph idx="1"/>
          </p:nvPr>
        </p:nvSpPr>
        <p:spPr>
          <a:xfrm>
            <a:off x="649225" y="2133600"/>
            <a:ext cx="3650278" cy="3759253"/>
          </a:xfrm>
        </p:spPr>
        <p:txBody>
          <a:bodyPr vert="horz" lIns="91440" tIns="45720" rIns="91440" bIns="45720" rtlCol="0">
            <a:normAutofit/>
          </a:bodyPr>
          <a:lstStyle/>
          <a:p>
            <a:pPr marL="0" indent="0">
              <a:buClr>
                <a:srgbClr val="A87DF2"/>
              </a:buClr>
              <a:buNone/>
            </a:pPr>
            <a:endParaRPr lang="en-US"/>
          </a:p>
          <a:p>
            <a:pPr marL="0" indent="0">
              <a:buClr>
                <a:srgbClr val="A87DF2"/>
              </a:buClr>
              <a:buNone/>
            </a:pPr>
            <a:br>
              <a:rPr lang="en-US"/>
            </a:br>
            <a:endParaRPr lang="en-US"/>
          </a:p>
        </p:txBody>
      </p:sp>
      <p:sp>
        <p:nvSpPr>
          <p:cNvPr id="2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AF30AE2-4665-E622-D384-D8777E1BE482}"/>
              </a:ext>
            </a:extLst>
          </p:cNvPr>
          <p:cNvSpPr>
            <a:spLocks noGrp="1"/>
          </p:cNvSpPr>
          <p:nvPr>
            <p:ph type="sldNum" sz="quarter" idx="12"/>
          </p:nvPr>
        </p:nvSpPr>
        <p:spPr>
          <a:xfrm>
            <a:off x="121514" y="6133610"/>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80</a:t>
            </a:fld>
            <a:endParaRPr lang="en-US" sz="1900"/>
          </a:p>
        </p:txBody>
      </p:sp>
      <p:pic>
        <p:nvPicPr>
          <p:cNvPr id="3" name="Picture 2" descr="A person looking at a person at a table&#10;&#10;Description automatically generated">
            <a:extLst>
              <a:ext uri="{FF2B5EF4-FFF2-40B4-BE49-F238E27FC236}">
                <a16:creationId xmlns:a16="http://schemas.microsoft.com/office/drawing/2014/main" id="{D484F225-3E86-F4A7-1378-1F26E33E7F3A}"/>
              </a:ext>
            </a:extLst>
          </p:cNvPr>
          <p:cNvPicPr>
            <a:picLocks noChangeAspect="1"/>
          </p:cNvPicPr>
          <p:nvPr/>
        </p:nvPicPr>
        <p:blipFill rotWithShape="1">
          <a:blip r:embed="rId2"/>
          <a:srcRect r="16852" b="-1"/>
          <a:stretch/>
        </p:blipFill>
        <p:spPr>
          <a:xfrm>
            <a:off x="4619543" y="10"/>
            <a:ext cx="7572457" cy="6853242"/>
          </a:xfrm>
          <a:prstGeom prst="rect">
            <a:avLst/>
          </a:prstGeom>
        </p:spPr>
      </p:pic>
      <p:sp>
        <p:nvSpPr>
          <p:cNvPr id="5" name="TextBox 4">
            <a:extLst>
              <a:ext uri="{FF2B5EF4-FFF2-40B4-BE49-F238E27FC236}">
                <a16:creationId xmlns:a16="http://schemas.microsoft.com/office/drawing/2014/main" id="{ACC36696-B062-34A8-652A-444811B133B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EC1F3B7F-089D-2C6B-C4CE-1D26DDD79CE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B21BFC6-3240-38FF-F63F-EFCAEA05034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B3061AEA-40E6-9092-64E9-7D572B91AC2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29B2CE2A-A82B-05A1-A817-737EF02587B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898056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D8BA-FE5E-70E0-F009-A2EB02BC01C7}"/>
              </a:ext>
            </a:extLst>
          </p:cNvPr>
          <p:cNvSpPr>
            <a:spLocks noGrp="1"/>
          </p:cNvSpPr>
          <p:nvPr>
            <p:ph type="title"/>
          </p:nvPr>
        </p:nvSpPr>
        <p:spPr>
          <a:xfrm>
            <a:off x="2329518" y="172555"/>
            <a:ext cx="9175094" cy="6508552"/>
          </a:xfrm>
        </p:spPr>
        <p:txBody>
          <a:bodyPr>
            <a:normAutofit fontScale="90000"/>
          </a:bodyPr>
          <a:lstStyle/>
          <a:p>
            <a:pPr algn="ctr"/>
            <a:r>
              <a:rPr lang="en-US" sz="4500" b="1">
                <a:solidFill>
                  <a:srgbClr val="3F3F3F"/>
                </a:solidFill>
                <a:latin typeface="Calibri"/>
                <a:cs typeface="Calibri"/>
              </a:rPr>
              <a:t>5. Transfer Plan </a:t>
            </a:r>
            <a:endParaRPr lang="en-US"/>
          </a:p>
          <a:p>
            <a:r>
              <a:rPr lang="en-US" sz="2400">
                <a:solidFill>
                  <a:srgbClr val="3F3F3F"/>
                </a:solidFill>
                <a:latin typeface="Calibri"/>
                <a:cs typeface="Calibri"/>
              </a:rPr>
              <a:t>College-wide committee designated by PBC to “develop, promote, and scale up college activities that promote transfer success”*</a:t>
            </a:r>
            <a:endParaRPr lang="en-US"/>
          </a:p>
          <a:p>
            <a:br>
              <a:rPr lang="en-US"/>
            </a:br>
            <a:endParaRPr lang="en-US"/>
          </a:p>
          <a:p>
            <a:r>
              <a:rPr lang="en-US" sz="3200" b="1">
                <a:solidFill>
                  <a:srgbClr val="3F3F3F"/>
                </a:solidFill>
                <a:latin typeface="Calibri"/>
                <a:cs typeface="Calibri"/>
              </a:rPr>
              <a:t>Objective #1:</a:t>
            </a:r>
            <a:r>
              <a:rPr lang="en-US" sz="3200">
                <a:solidFill>
                  <a:srgbClr val="3F3F3F"/>
                </a:solidFill>
                <a:latin typeface="Calibri"/>
                <a:cs typeface="Calibri"/>
              </a:rPr>
              <a:t> Identify the support, milestones, and gaps in the transfer journey for students.</a:t>
            </a:r>
            <a:endParaRPr lang="en-US" sz="3200"/>
          </a:p>
          <a:p>
            <a:r>
              <a:rPr lang="en-US" sz="3200" b="1">
                <a:solidFill>
                  <a:srgbClr val="3F3F3F"/>
                </a:solidFill>
                <a:latin typeface="Calibri"/>
                <a:cs typeface="Calibri"/>
              </a:rPr>
              <a:t>Objective #2: </a:t>
            </a:r>
            <a:r>
              <a:rPr lang="en-US" sz="3200">
                <a:solidFill>
                  <a:srgbClr val="3F3F3F"/>
                </a:solidFill>
                <a:latin typeface="Calibri"/>
                <a:cs typeface="Calibri"/>
              </a:rPr>
              <a:t>Build and strengthen relationships with universities and high school partners.</a:t>
            </a:r>
            <a:endParaRPr lang="en-US" sz="3200"/>
          </a:p>
          <a:p>
            <a:r>
              <a:rPr lang="en-US" sz="3200" b="1">
                <a:solidFill>
                  <a:srgbClr val="3F3F3F"/>
                </a:solidFill>
                <a:latin typeface="Calibri"/>
                <a:cs typeface="Calibri"/>
              </a:rPr>
              <a:t>Objective #3:</a:t>
            </a:r>
            <a:r>
              <a:rPr lang="en-US" sz="3200">
                <a:solidFill>
                  <a:srgbClr val="3F3F3F"/>
                </a:solidFill>
                <a:latin typeface="Calibri"/>
                <a:cs typeface="Calibri"/>
              </a:rPr>
              <a:t> Identify and address equity gaps in transfer support services.</a:t>
            </a:r>
            <a:endParaRPr lang="en-US" sz="3200"/>
          </a:p>
          <a:p>
            <a:r>
              <a:rPr lang="en-US" sz="3200" b="1">
                <a:solidFill>
                  <a:srgbClr val="3F3F3F"/>
                </a:solidFill>
                <a:latin typeface="Calibri"/>
                <a:cs typeface="Calibri"/>
              </a:rPr>
              <a:t>Objective #4: </a:t>
            </a:r>
            <a:r>
              <a:rPr lang="en-US" sz="3200">
                <a:solidFill>
                  <a:srgbClr val="3F3F3F"/>
                </a:solidFill>
                <a:latin typeface="Calibri"/>
                <a:cs typeface="Calibri"/>
              </a:rPr>
              <a:t>Create a campus culture, across all levels and functions, that actively commits to supporting the transfer success of our students.</a:t>
            </a:r>
            <a:endParaRPr lang="en-US"/>
          </a:p>
          <a:p>
            <a:r>
              <a:rPr lang="en-US" sz="1200">
                <a:solidFill>
                  <a:srgbClr val="3F3F3F"/>
                </a:solidFill>
              </a:rPr>
              <a:t>*</a:t>
            </a:r>
            <a:r>
              <a:rPr lang="en-US" sz="1200" i="1">
                <a:solidFill>
                  <a:srgbClr val="3F3F3F"/>
                </a:solidFill>
              </a:rPr>
              <a:t>Source:  Cañada College Transfer Services Plan 2021-2024, PBC Transfer Planning Task Force, May 5, 2021</a:t>
            </a:r>
            <a:endParaRPr lang="en-US"/>
          </a:p>
        </p:txBody>
      </p:sp>
      <p:sp>
        <p:nvSpPr>
          <p:cNvPr id="4" name="Slide Number Placeholder 3">
            <a:extLst>
              <a:ext uri="{FF2B5EF4-FFF2-40B4-BE49-F238E27FC236}">
                <a16:creationId xmlns:a16="http://schemas.microsoft.com/office/drawing/2014/main" id="{129D2E34-A01A-EC06-60E1-EE3F795B6315}"/>
              </a:ext>
            </a:extLst>
          </p:cNvPr>
          <p:cNvSpPr>
            <a:spLocks noGrp="1"/>
          </p:cNvSpPr>
          <p:nvPr>
            <p:ph type="sldNum" sz="quarter" idx="12"/>
          </p:nvPr>
        </p:nvSpPr>
        <p:spPr/>
        <p:txBody>
          <a:bodyPr/>
          <a:lstStyle/>
          <a:p>
            <a:fld id="{6D22F896-40B5-4ADD-8801-0D06FADFA095}" type="slidenum">
              <a:rPr lang="en-US" smtClean="0"/>
              <a:t>81</a:t>
            </a:fld>
            <a:endParaRPr lang="en-US"/>
          </a:p>
        </p:txBody>
      </p:sp>
    </p:spTree>
    <p:extLst>
      <p:ext uri="{BB962C8B-B14F-4D97-AF65-F5344CB8AC3E}">
        <p14:creationId xmlns:p14="http://schemas.microsoft.com/office/powerpoint/2010/main" val="2223142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5F08-8E43-608B-04E0-91EBDEFE0F95}"/>
              </a:ext>
            </a:extLst>
          </p:cNvPr>
          <p:cNvSpPr>
            <a:spLocks noGrp="1"/>
          </p:cNvSpPr>
          <p:nvPr>
            <p:ph type="title"/>
          </p:nvPr>
        </p:nvSpPr>
        <p:spPr>
          <a:xfrm>
            <a:off x="2724628" y="2016406"/>
            <a:ext cx="8478948" cy="3886740"/>
          </a:xfrm>
        </p:spPr>
        <p:txBody>
          <a:bodyPr>
            <a:normAutofit fontScale="90000"/>
          </a:bodyPr>
          <a:lstStyle/>
          <a:p>
            <a:r>
              <a:rPr lang="en-US" sz="2400" u="sng"/>
              <a:t>Located in Building 9, Room 106, We offer...</a:t>
            </a:r>
            <a:br>
              <a:rPr lang="en-US" sz="2400" u="sng">
                <a:solidFill>
                  <a:srgbClr val="262626"/>
                </a:solidFill>
                <a:latin typeface="Century Gothic"/>
                <a:cs typeface="Calibri"/>
              </a:rPr>
            </a:br>
            <a:br>
              <a:rPr lang="en-US">
                <a:latin typeface="Century Gothic"/>
                <a:cs typeface="Calibri"/>
              </a:rPr>
            </a:br>
            <a:r>
              <a:rPr lang="en-US" sz="3200">
                <a:solidFill>
                  <a:srgbClr val="3F3F3F"/>
                </a:solidFill>
                <a:latin typeface="Calibri"/>
                <a:cs typeface="Calibri"/>
              </a:rPr>
              <a:t>* Transfer Counseling</a:t>
            </a:r>
            <a:endParaRPr lang="en-US"/>
          </a:p>
          <a:p>
            <a:r>
              <a:rPr lang="en-US" sz="3200">
                <a:solidFill>
                  <a:srgbClr val="3F3F3F"/>
                </a:solidFill>
                <a:latin typeface="Calibri"/>
                <a:cs typeface="Calibri"/>
              </a:rPr>
              <a:t>*Articulation</a:t>
            </a:r>
            <a:br>
              <a:rPr lang="en-US" sz="3200">
                <a:solidFill>
                  <a:srgbClr val="3F3F3F"/>
                </a:solidFill>
                <a:latin typeface="Calibri"/>
                <a:cs typeface="Calibri"/>
              </a:rPr>
            </a:br>
            <a:r>
              <a:rPr lang="en-US" sz="3200">
                <a:solidFill>
                  <a:srgbClr val="3F3F3F"/>
                </a:solidFill>
                <a:latin typeface="Calibri"/>
                <a:cs typeface="Calibri"/>
              </a:rPr>
              <a:t>* Transfer Services and Support</a:t>
            </a:r>
            <a:br>
              <a:rPr lang="en-US" sz="3200">
                <a:solidFill>
                  <a:srgbClr val="3F3F3F"/>
                </a:solidFill>
                <a:latin typeface="Calibri"/>
                <a:cs typeface="Calibri"/>
              </a:rPr>
            </a:br>
            <a:r>
              <a:rPr lang="en-US" sz="3200">
                <a:solidFill>
                  <a:srgbClr val="3F3F3F"/>
                </a:solidFill>
                <a:latin typeface="Calibri"/>
                <a:cs typeface="Calibri"/>
              </a:rPr>
              <a:t>* University Programs: AANAPISI ARC Transfer Pathway to SF State and NDNU B.A. Degree Completion programs</a:t>
            </a:r>
            <a:endParaRPr lang="en-US"/>
          </a:p>
          <a:p>
            <a:endParaRPr lang="en-US"/>
          </a:p>
        </p:txBody>
      </p:sp>
      <p:sp>
        <p:nvSpPr>
          <p:cNvPr id="4" name="Slide Number Placeholder 3">
            <a:extLst>
              <a:ext uri="{FF2B5EF4-FFF2-40B4-BE49-F238E27FC236}">
                <a16:creationId xmlns:a16="http://schemas.microsoft.com/office/drawing/2014/main" id="{B659DD2E-764B-8E77-8F46-B5D853ED8AA8}"/>
              </a:ext>
            </a:extLst>
          </p:cNvPr>
          <p:cNvSpPr>
            <a:spLocks noGrp="1"/>
          </p:cNvSpPr>
          <p:nvPr>
            <p:ph type="sldNum" sz="quarter" idx="12"/>
          </p:nvPr>
        </p:nvSpPr>
        <p:spPr/>
        <p:txBody>
          <a:bodyPr/>
          <a:lstStyle/>
          <a:p>
            <a:fld id="{6D22F896-40B5-4ADD-8801-0D06FADFA095}" type="slidenum">
              <a:rPr lang="en-US" smtClean="0"/>
              <a:t>82</a:t>
            </a:fld>
            <a:endParaRPr lang="en-US"/>
          </a:p>
        </p:txBody>
      </p:sp>
      <p:pic>
        <p:nvPicPr>
          <p:cNvPr id="8" name="Content Placeholder 7" descr="A green text on a black background&#10;&#10;Description automatically generated">
            <a:extLst>
              <a:ext uri="{FF2B5EF4-FFF2-40B4-BE49-F238E27FC236}">
                <a16:creationId xmlns:a16="http://schemas.microsoft.com/office/drawing/2014/main" id="{44814264-51B2-991A-B7F2-BCE7FDE2209F}"/>
              </a:ext>
            </a:extLst>
          </p:cNvPr>
          <p:cNvPicPr>
            <a:picLocks noGrp="1" noChangeAspect="1"/>
          </p:cNvPicPr>
          <p:nvPr>
            <p:ph idx="1"/>
          </p:nvPr>
        </p:nvPicPr>
        <p:blipFill>
          <a:blip r:embed="rId2"/>
          <a:stretch>
            <a:fillRect/>
          </a:stretch>
        </p:blipFill>
        <p:spPr>
          <a:xfrm>
            <a:off x="2870082" y="-42765"/>
            <a:ext cx="6848475" cy="1714500"/>
          </a:xfrm>
        </p:spPr>
      </p:pic>
    </p:spTree>
    <p:extLst>
      <p:ext uri="{BB962C8B-B14F-4D97-AF65-F5344CB8AC3E}">
        <p14:creationId xmlns:p14="http://schemas.microsoft.com/office/powerpoint/2010/main" val="12241350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shot of a web page&#10;&#10;Description automatically generated">
            <a:extLst>
              <a:ext uri="{FF2B5EF4-FFF2-40B4-BE49-F238E27FC236}">
                <a16:creationId xmlns:a16="http://schemas.microsoft.com/office/drawing/2014/main" id="{89404C8D-9353-460A-EB34-1FC660E4E451}"/>
              </a:ext>
            </a:extLst>
          </p:cNvPr>
          <p:cNvPicPr>
            <a:picLocks noGrp="1" noChangeAspect="1"/>
          </p:cNvPicPr>
          <p:nvPr>
            <p:ph idx="1"/>
          </p:nvPr>
        </p:nvPicPr>
        <p:blipFill>
          <a:blip r:embed="rId2"/>
          <a:stretch>
            <a:fillRect/>
          </a:stretch>
        </p:blipFill>
        <p:spPr>
          <a:xfrm>
            <a:off x="3088951" y="390525"/>
            <a:ext cx="8696972" cy="5006347"/>
          </a:xfrm>
        </p:spPr>
      </p:pic>
      <p:sp>
        <p:nvSpPr>
          <p:cNvPr id="4" name="Slide Number Placeholder 3">
            <a:extLst>
              <a:ext uri="{FF2B5EF4-FFF2-40B4-BE49-F238E27FC236}">
                <a16:creationId xmlns:a16="http://schemas.microsoft.com/office/drawing/2014/main" id="{2A0B56DE-A8BE-FC34-E7D0-900ED407A059}"/>
              </a:ext>
            </a:extLst>
          </p:cNvPr>
          <p:cNvSpPr>
            <a:spLocks noGrp="1"/>
          </p:cNvSpPr>
          <p:nvPr>
            <p:ph type="sldNum" sz="quarter" idx="12"/>
          </p:nvPr>
        </p:nvSpPr>
        <p:spPr/>
        <p:txBody>
          <a:bodyPr/>
          <a:lstStyle/>
          <a:p>
            <a:fld id="{6D22F896-40B5-4ADD-8801-0D06FADFA095}" type="slidenum">
              <a:rPr lang="en-US" smtClean="0"/>
              <a:t>83</a:t>
            </a:fld>
            <a:endParaRPr lang="en-US"/>
          </a:p>
        </p:txBody>
      </p:sp>
    </p:spTree>
    <p:extLst>
      <p:ext uri="{BB962C8B-B14F-4D97-AF65-F5344CB8AC3E}">
        <p14:creationId xmlns:p14="http://schemas.microsoft.com/office/powerpoint/2010/main" val="2490733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text with red and black text&#10;&#10;Description automatically generated">
            <a:extLst>
              <a:ext uri="{FF2B5EF4-FFF2-40B4-BE49-F238E27FC236}">
                <a16:creationId xmlns:a16="http://schemas.microsoft.com/office/drawing/2014/main" id="{C8C2D7CB-035F-35B7-C4B0-ED749A83EEB1}"/>
              </a:ext>
            </a:extLst>
          </p:cNvPr>
          <p:cNvPicPr>
            <a:picLocks noGrp="1" noChangeAspect="1"/>
          </p:cNvPicPr>
          <p:nvPr>
            <p:ph idx="1"/>
          </p:nvPr>
        </p:nvPicPr>
        <p:blipFill>
          <a:blip r:embed="rId2"/>
          <a:stretch>
            <a:fillRect/>
          </a:stretch>
        </p:blipFill>
        <p:spPr>
          <a:xfrm>
            <a:off x="2474912" y="264798"/>
            <a:ext cx="9258300" cy="5114925"/>
          </a:xfrm>
        </p:spPr>
      </p:pic>
      <p:sp>
        <p:nvSpPr>
          <p:cNvPr id="4" name="Slide Number Placeholder 3">
            <a:extLst>
              <a:ext uri="{FF2B5EF4-FFF2-40B4-BE49-F238E27FC236}">
                <a16:creationId xmlns:a16="http://schemas.microsoft.com/office/drawing/2014/main" id="{612F72DF-A447-C7F3-1E62-D6EDAA49521F}"/>
              </a:ext>
            </a:extLst>
          </p:cNvPr>
          <p:cNvSpPr>
            <a:spLocks noGrp="1"/>
          </p:cNvSpPr>
          <p:nvPr>
            <p:ph type="sldNum" sz="quarter" idx="12"/>
          </p:nvPr>
        </p:nvSpPr>
        <p:spPr/>
        <p:txBody>
          <a:bodyPr/>
          <a:lstStyle/>
          <a:p>
            <a:fld id="{6D22F896-40B5-4ADD-8801-0D06FADFA095}" type="slidenum">
              <a:rPr lang="en-US" smtClean="0"/>
              <a:t>84</a:t>
            </a:fld>
            <a:endParaRPr lang="en-US"/>
          </a:p>
        </p:txBody>
      </p:sp>
    </p:spTree>
    <p:extLst>
      <p:ext uri="{BB962C8B-B14F-4D97-AF65-F5344CB8AC3E}">
        <p14:creationId xmlns:p14="http://schemas.microsoft.com/office/powerpoint/2010/main" val="4063181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p:txBody>
          <a:bodyPr>
            <a:normAutofit fontScale="90000"/>
          </a:bodyPr>
          <a:lstStyle/>
          <a:p>
            <a:pPr>
              <a:lnSpc>
                <a:spcPct val="90000"/>
              </a:lnSpc>
              <a:spcBef>
                <a:spcPts val="0"/>
              </a:spcBef>
            </a:pPr>
            <a:r>
              <a:rPr lang="en-US" sz="5000" b="1">
                <a:solidFill>
                  <a:srgbClr val="262626"/>
                </a:solidFill>
                <a:latin typeface="Century Gothic"/>
                <a:ea typeface="Tahoma"/>
                <a:cs typeface="Tahoma"/>
              </a:rPr>
              <a:t>Transfer Services and Support</a:t>
            </a:r>
            <a:endParaRPr lang="en-US"/>
          </a:p>
        </p:txBody>
      </p:sp>
      <p:sp>
        <p:nvSpPr>
          <p:cNvPr id="3" name="Content Placeholder 2">
            <a:extLst>
              <a:ext uri="{FF2B5EF4-FFF2-40B4-BE49-F238E27FC236}">
                <a16:creationId xmlns:a16="http://schemas.microsoft.com/office/drawing/2014/main" id="{EC4F6C6A-5758-45E5-8CA3-9423225D2CEE}"/>
              </a:ext>
            </a:extLst>
          </p:cNvPr>
          <p:cNvSpPr>
            <a:spLocks noGrp="1"/>
          </p:cNvSpPr>
          <p:nvPr>
            <p:ph idx="1"/>
          </p:nvPr>
        </p:nvSpPr>
        <p:spPr>
          <a:xfrm>
            <a:off x="2702100" y="1522119"/>
            <a:ext cx="8793105" cy="4389103"/>
          </a:xfrm>
        </p:spPr>
        <p:txBody>
          <a:bodyPr vert="horz" lIns="91440" tIns="45720" rIns="91440" bIns="45720" rtlCol="0" anchor="t">
            <a:normAutofit/>
          </a:bodyPr>
          <a:lstStyle/>
          <a:p>
            <a:r>
              <a:rPr lang="en-US" sz="3000" b="1">
                <a:solidFill>
                  <a:srgbClr val="FF0000"/>
                </a:solidFill>
              </a:rPr>
              <a:t>Transfer Communication Strategy</a:t>
            </a:r>
            <a:endParaRPr lang="en-US">
              <a:solidFill>
                <a:srgbClr val="FF0000"/>
              </a:solidFill>
            </a:endParaRPr>
          </a:p>
          <a:p>
            <a:r>
              <a:rPr lang="en-US" sz="2400">
                <a:solidFill>
                  <a:srgbClr val="3F3F3F"/>
                </a:solidFill>
              </a:rPr>
              <a:t>Transfer Center website</a:t>
            </a:r>
            <a:endParaRPr lang="en-US"/>
          </a:p>
          <a:p>
            <a:r>
              <a:rPr lang="en-US" sz="2400">
                <a:solidFill>
                  <a:srgbClr val="3F3F3F"/>
                </a:solidFill>
              </a:rPr>
              <a:t>Transfer Milestone Dashboard</a:t>
            </a:r>
            <a:endParaRPr lang="en-US"/>
          </a:p>
          <a:p>
            <a:r>
              <a:rPr lang="en-US" sz="2400">
                <a:solidFill>
                  <a:srgbClr val="3F3F3F"/>
                </a:solidFill>
              </a:rPr>
              <a:t>NEW program Canvas shell</a:t>
            </a:r>
            <a:endParaRPr lang="en-US"/>
          </a:p>
          <a:p>
            <a:r>
              <a:rPr lang="en-US" sz="3000" b="1">
                <a:solidFill>
                  <a:srgbClr val="3F3F3F"/>
                </a:solidFill>
              </a:rPr>
              <a:t>Outcomes:</a:t>
            </a:r>
            <a:r>
              <a:rPr lang="en-US" sz="3000">
                <a:solidFill>
                  <a:srgbClr val="3F3F3F"/>
                </a:solidFill>
              </a:rPr>
              <a:t> </a:t>
            </a:r>
            <a:endParaRPr lang="en-US"/>
          </a:p>
          <a:p>
            <a:r>
              <a:rPr lang="en-US" sz="2000">
                <a:solidFill>
                  <a:srgbClr val="3F3F3F"/>
                </a:solidFill>
              </a:rPr>
              <a:t>New links on website, including university partnerships and programs</a:t>
            </a:r>
            <a:endParaRPr lang="en-US"/>
          </a:p>
          <a:p>
            <a:r>
              <a:rPr lang="en-US" sz="2000">
                <a:solidFill>
                  <a:srgbClr val="3F3F3F"/>
                </a:solidFill>
              </a:rPr>
              <a:t># of students with transfer as an educational goal: </a:t>
            </a:r>
            <a:r>
              <a:rPr lang="en-US" sz="2000" b="1">
                <a:solidFill>
                  <a:srgbClr val="FF0000"/>
                </a:solidFill>
              </a:rPr>
              <a:t>1,941 </a:t>
            </a:r>
            <a:r>
              <a:rPr lang="en-US" sz="1200" b="1">
                <a:solidFill>
                  <a:srgbClr val="FF0000"/>
                </a:solidFill>
              </a:rPr>
              <a:t>(as of 10.30.23)</a:t>
            </a:r>
          </a:p>
          <a:p>
            <a:r>
              <a:rPr lang="en-US" sz="2000">
                <a:solidFill>
                  <a:srgbClr val="3F3F3F"/>
                </a:solidFill>
              </a:rPr>
              <a:t># of students in program Canvas shell: </a:t>
            </a:r>
            <a:r>
              <a:rPr lang="en-US" sz="2000" b="1">
                <a:solidFill>
                  <a:srgbClr val="FF0000"/>
                </a:solidFill>
              </a:rPr>
              <a:t>755 </a:t>
            </a:r>
            <a:r>
              <a:rPr lang="en-US" sz="1200" b="1">
                <a:solidFill>
                  <a:srgbClr val="FF0000"/>
                </a:solidFill>
              </a:rPr>
              <a:t>(as of 11.3.23)</a:t>
            </a:r>
            <a:endParaRPr lang="en-US" sz="1200"/>
          </a:p>
        </p:txBody>
      </p:sp>
      <p:sp>
        <p:nvSpPr>
          <p:cNvPr id="4" name="Slide Number Placeholder 3">
            <a:extLst>
              <a:ext uri="{FF2B5EF4-FFF2-40B4-BE49-F238E27FC236}">
                <a16:creationId xmlns:a16="http://schemas.microsoft.com/office/drawing/2014/main" id="{3F1B3FB8-FBA3-C67A-1007-B20483EA5E51}"/>
              </a:ext>
            </a:extLst>
          </p:cNvPr>
          <p:cNvSpPr>
            <a:spLocks noGrp="1"/>
          </p:cNvSpPr>
          <p:nvPr>
            <p:ph type="sldNum" sz="quarter" idx="12"/>
          </p:nvPr>
        </p:nvSpPr>
        <p:spPr/>
        <p:txBody>
          <a:bodyPr/>
          <a:lstStyle/>
          <a:p>
            <a:fld id="{6D22F896-40B5-4ADD-8801-0D06FADFA095}" type="slidenum">
              <a:rPr lang="en-US" smtClean="0"/>
              <a:t>85</a:t>
            </a:fld>
            <a:endParaRPr lang="en-US"/>
          </a:p>
        </p:txBody>
      </p:sp>
    </p:spTree>
    <p:extLst>
      <p:ext uri="{BB962C8B-B14F-4D97-AF65-F5344CB8AC3E}">
        <p14:creationId xmlns:p14="http://schemas.microsoft.com/office/powerpoint/2010/main" val="15453419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8771-251F-50A8-B78D-1CDED19FA64F}"/>
              </a:ext>
            </a:extLst>
          </p:cNvPr>
          <p:cNvSpPr>
            <a:spLocks noGrp="1"/>
          </p:cNvSpPr>
          <p:nvPr>
            <p:ph type="title"/>
          </p:nvPr>
        </p:nvSpPr>
        <p:spPr/>
        <p:txBody>
          <a:bodyPr/>
          <a:lstStyle/>
          <a:p>
            <a:r>
              <a:rPr lang="en-US" sz="4500" b="1"/>
              <a:t>Transfer Services and Support</a:t>
            </a:r>
            <a:endParaRPr lang="en-US"/>
          </a:p>
        </p:txBody>
      </p:sp>
      <p:sp>
        <p:nvSpPr>
          <p:cNvPr id="3" name="Content Placeholder 2">
            <a:extLst>
              <a:ext uri="{FF2B5EF4-FFF2-40B4-BE49-F238E27FC236}">
                <a16:creationId xmlns:a16="http://schemas.microsoft.com/office/drawing/2014/main" id="{21D3B92D-4BC7-85D6-1EAF-A4035BA6D4A5}"/>
              </a:ext>
            </a:extLst>
          </p:cNvPr>
          <p:cNvSpPr>
            <a:spLocks noGrp="1"/>
          </p:cNvSpPr>
          <p:nvPr>
            <p:ph idx="1"/>
          </p:nvPr>
        </p:nvSpPr>
        <p:spPr/>
        <p:txBody>
          <a:bodyPr vert="horz" lIns="91440" tIns="45720" rIns="91440" bIns="45720" rtlCol="0" anchor="t">
            <a:normAutofit fontScale="92500" lnSpcReduction="20000"/>
          </a:bodyPr>
          <a:lstStyle/>
          <a:p>
            <a:r>
              <a:rPr lang="en-US" sz="3000" b="1">
                <a:solidFill>
                  <a:srgbClr val="FF0000"/>
                </a:solidFill>
              </a:rPr>
              <a:t>Transfer Student Engagement</a:t>
            </a:r>
            <a:endParaRPr lang="en-US">
              <a:solidFill>
                <a:srgbClr val="FF0000"/>
              </a:solidFill>
            </a:endParaRPr>
          </a:p>
          <a:p>
            <a:r>
              <a:rPr lang="en-US" sz="2400">
                <a:solidFill>
                  <a:srgbClr val="3F3F3F"/>
                </a:solidFill>
              </a:rPr>
              <a:t>Transfer Day </a:t>
            </a:r>
            <a:endParaRPr lang="en-US"/>
          </a:p>
          <a:p>
            <a:r>
              <a:rPr lang="en-US" sz="2400">
                <a:solidFill>
                  <a:srgbClr val="3F3F3F"/>
                </a:solidFill>
              </a:rPr>
              <a:t>University field trips</a:t>
            </a:r>
            <a:endParaRPr lang="en-US"/>
          </a:p>
          <a:p>
            <a:r>
              <a:rPr lang="en-US" sz="2400">
                <a:solidFill>
                  <a:srgbClr val="3F3F3F"/>
                </a:solidFill>
              </a:rPr>
              <a:t>NEW Transfer Student Club</a:t>
            </a:r>
            <a:endParaRPr lang="en-US"/>
          </a:p>
          <a:p>
            <a:r>
              <a:rPr lang="en-US" sz="3000" b="1">
                <a:solidFill>
                  <a:srgbClr val="3F3F3F"/>
                </a:solidFill>
              </a:rPr>
              <a:t>Outcomes: </a:t>
            </a:r>
            <a:endParaRPr lang="en-US"/>
          </a:p>
          <a:p>
            <a:r>
              <a:rPr lang="en-US" sz="2000">
                <a:solidFill>
                  <a:srgbClr val="3F3F3F"/>
                </a:solidFill>
              </a:rPr>
              <a:t># of universities participating at Transfer Day:</a:t>
            </a:r>
            <a:r>
              <a:rPr lang="en-US" sz="2000" b="1">
                <a:solidFill>
                  <a:srgbClr val="3F3F3F"/>
                </a:solidFill>
              </a:rPr>
              <a:t> </a:t>
            </a:r>
            <a:r>
              <a:rPr lang="en-US" sz="2000" b="1">
                <a:solidFill>
                  <a:srgbClr val="FF0000"/>
                </a:solidFill>
              </a:rPr>
              <a:t>40</a:t>
            </a:r>
            <a:endParaRPr lang="en-US"/>
          </a:p>
          <a:p>
            <a:r>
              <a:rPr lang="en-US" sz="2000">
                <a:solidFill>
                  <a:srgbClr val="000000"/>
                </a:solidFill>
              </a:rPr>
              <a:t># of students at Transfer Day: </a:t>
            </a:r>
            <a:r>
              <a:rPr lang="en-US" sz="2000" b="1">
                <a:solidFill>
                  <a:srgbClr val="FF0000"/>
                </a:solidFill>
              </a:rPr>
              <a:t>58+</a:t>
            </a:r>
            <a:endParaRPr lang="en-US"/>
          </a:p>
          <a:p>
            <a:r>
              <a:rPr lang="en-US" sz="2000">
                <a:solidFill>
                  <a:srgbClr val="000000"/>
                </a:solidFill>
              </a:rPr>
              <a:t># of students total for university visits: </a:t>
            </a:r>
            <a:r>
              <a:rPr lang="en-US" sz="2000" b="1">
                <a:solidFill>
                  <a:srgbClr val="FF0000"/>
                </a:solidFill>
              </a:rPr>
              <a:t>25 </a:t>
            </a:r>
            <a:r>
              <a:rPr lang="en-US" sz="2000" b="1">
                <a:solidFill>
                  <a:srgbClr val="000000"/>
                </a:solidFill>
              </a:rPr>
              <a:t>(4 trips)</a:t>
            </a:r>
            <a:endParaRPr lang="en-US"/>
          </a:p>
          <a:p>
            <a:r>
              <a:rPr lang="en-US" sz="2000">
                <a:solidFill>
                  <a:srgbClr val="000000"/>
                </a:solidFill>
              </a:rPr>
              <a:t># of students interested in joining the new student club: </a:t>
            </a:r>
            <a:r>
              <a:rPr lang="en-US" sz="2000" b="1">
                <a:solidFill>
                  <a:srgbClr val="FF0000"/>
                </a:solidFill>
              </a:rPr>
              <a:t>15 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p:txBody>
          <a:bodyPr/>
          <a:lstStyle/>
          <a:p>
            <a:fld id="{6D22F896-40B5-4ADD-8801-0D06FADFA095}" type="slidenum">
              <a:rPr lang="en-US" smtClean="0"/>
              <a:t>86</a:t>
            </a:fld>
            <a:endParaRPr lang="en-US"/>
          </a:p>
        </p:txBody>
      </p:sp>
      <p:sp>
        <p:nvSpPr>
          <p:cNvPr id="5" name="TextBox 4">
            <a:extLst>
              <a:ext uri="{FF2B5EF4-FFF2-40B4-BE49-F238E27FC236}">
                <a16:creationId xmlns:a16="http://schemas.microsoft.com/office/drawing/2014/main" id="{6FFA29A7-92EA-81EE-39CF-81759F78459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B781F5BE-AE65-D28C-D2CC-DFA925DE85A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1404901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8771-251F-50A8-B78D-1CDED19FA64F}"/>
              </a:ext>
            </a:extLst>
          </p:cNvPr>
          <p:cNvSpPr>
            <a:spLocks noGrp="1"/>
          </p:cNvSpPr>
          <p:nvPr>
            <p:ph type="title"/>
          </p:nvPr>
        </p:nvSpPr>
        <p:spPr>
          <a:xfrm>
            <a:off x="2592925" y="624110"/>
            <a:ext cx="8911687" cy="1280890"/>
          </a:xfrm>
        </p:spPr>
        <p:txBody>
          <a:bodyPr>
            <a:normAutofit/>
          </a:bodyPr>
          <a:lstStyle/>
          <a:p>
            <a:r>
              <a:rPr lang="en-US" b="1"/>
              <a:t>AANAPISI ARC Initiative</a:t>
            </a:r>
            <a:endParaRPr lang="en-US"/>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87</a:t>
            </a:fld>
            <a:endParaRPr lang="en-US" sz="1900"/>
          </a:p>
        </p:txBody>
      </p:sp>
      <p:sp>
        <p:nvSpPr>
          <p:cNvPr id="3" name="Content Placeholder 2">
            <a:extLst>
              <a:ext uri="{FF2B5EF4-FFF2-40B4-BE49-F238E27FC236}">
                <a16:creationId xmlns:a16="http://schemas.microsoft.com/office/drawing/2014/main" id="{21D3B92D-4BC7-85D6-1EAF-A4035BA6D4A5}"/>
              </a:ext>
            </a:extLst>
          </p:cNvPr>
          <p:cNvSpPr>
            <a:spLocks noGrp="1"/>
          </p:cNvSpPr>
          <p:nvPr>
            <p:ph idx="1"/>
          </p:nvPr>
        </p:nvSpPr>
        <p:spPr>
          <a:xfrm>
            <a:off x="1998931" y="1620940"/>
            <a:ext cx="6425402" cy="5073746"/>
          </a:xfrm>
        </p:spPr>
        <p:txBody>
          <a:bodyPr vert="horz" lIns="91440" tIns="45720" rIns="91440" bIns="45720" rtlCol="0">
            <a:normAutofit lnSpcReduction="10000"/>
          </a:bodyPr>
          <a:lstStyle/>
          <a:p>
            <a:pPr>
              <a:lnSpc>
                <a:spcPct val="90000"/>
              </a:lnSpc>
            </a:pPr>
            <a:r>
              <a:rPr lang="en-US" sz="2000">
                <a:latin typeface="Calibri"/>
                <a:cs typeface="Calibri"/>
              </a:rPr>
              <a:t>Title 3: Asian American and Native American Pacific Islander Serving Institution grant</a:t>
            </a:r>
            <a:endParaRPr lang="en-US" sz="2000"/>
          </a:p>
          <a:p>
            <a:pPr lvl="1">
              <a:lnSpc>
                <a:spcPct val="90000"/>
              </a:lnSpc>
            </a:pPr>
            <a:r>
              <a:rPr lang="en-US" sz="2000">
                <a:latin typeface="Calibri"/>
                <a:cs typeface="Calibri"/>
              </a:rPr>
              <a:t>At least 10% identified as Asian American and Native American Pacific Islander at least 50% are Pell eligible</a:t>
            </a:r>
            <a:endParaRPr lang="en-US" sz="2000"/>
          </a:p>
          <a:p>
            <a:pPr>
              <a:lnSpc>
                <a:spcPct val="90000"/>
              </a:lnSpc>
            </a:pPr>
            <a:r>
              <a:rPr lang="en-US" sz="2000">
                <a:latin typeface="Calibri"/>
                <a:cs typeface="Calibri"/>
              </a:rPr>
              <a:t>Supports Asian American, Pacific Islander, first-generation and low-income students (historically underserved population)</a:t>
            </a:r>
            <a:endParaRPr lang="en-US" sz="2000"/>
          </a:p>
          <a:p>
            <a:pPr>
              <a:lnSpc>
                <a:spcPct val="90000"/>
              </a:lnSpc>
            </a:pPr>
            <a:r>
              <a:rPr lang="en-US" sz="2000">
                <a:latin typeface="Calibri"/>
                <a:cs typeface="Calibri"/>
              </a:rPr>
              <a:t>At Cañada College (2022-2023 Headcount)</a:t>
            </a:r>
            <a:endParaRPr lang="en-US" sz="2000"/>
          </a:p>
          <a:p>
            <a:pPr lvl="1">
              <a:lnSpc>
                <a:spcPct val="90000"/>
              </a:lnSpc>
            </a:pPr>
            <a:r>
              <a:rPr lang="en-US" sz="2000">
                <a:latin typeface="Calibri"/>
                <a:cs typeface="Calibri"/>
              </a:rPr>
              <a:t>Asian - 15% (1489)</a:t>
            </a:r>
            <a:endParaRPr lang="en-US" sz="2000"/>
          </a:p>
          <a:p>
            <a:pPr lvl="1">
              <a:lnSpc>
                <a:spcPct val="90000"/>
              </a:lnSpc>
            </a:pPr>
            <a:r>
              <a:rPr lang="en-US" sz="2000">
                <a:latin typeface="Calibri"/>
                <a:cs typeface="Calibri"/>
              </a:rPr>
              <a:t>Filipinx - 6% (579)</a:t>
            </a:r>
            <a:endParaRPr lang="en-US" sz="2000"/>
          </a:p>
          <a:p>
            <a:pPr lvl="1">
              <a:lnSpc>
                <a:spcPct val="90000"/>
              </a:lnSpc>
            </a:pPr>
            <a:r>
              <a:rPr lang="en-US" sz="2000">
                <a:latin typeface="Calibri"/>
                <a:cs typeface="Calibri"/>
              </a:rPr>
              <a:t>Pacific Islander- Less than 1% (150)</a:t>
            </a:r>
          </a:p>
          <a:p>
            <a:pPr>
              <a:lnSpc>
                <a:spcPct val="90000"/>
              </a:lnSpc>
            </a:pPr>
            <a:r>
              <a:rPr lang="en-US" sz="2000">
                <a:latin typeface="Calibri"/>
                <a:cs typeface="Calibri"/>
              </a:rPr>
              <a:t>Launched this Fall 2023</a:t>
            </a:r>
            <a:endParaRPr lang="en-US" sz="2000"/>
          </a:p>
          <a:p>
            <a:pPr>
              <a:lnSpc>
                <a:spcPct val="90000"/>
              </a:lnSpc>
            </a:pPr>
            <a:r>
              <a:rPr lang="en-US" sz="2000">
                <a:latin typeface="Calibri"/>
                <a:cs typeface="Calibri"/>
              </a:rPr>
              <a:t>Partnership with San Francisco State University in collaboration with CSM &amp; Skyline</a:t>
            </a:r>
            <a:endParaRPr lang="en-US" sz="2000"/>
          </a:p>
          <a:p>
            <a:pPr>
              <a:lnSpc>
                <a:spcPct val="90000"/>
              </a:lnSpc>
            </a:pPr>
            <a:endParaRPr lang="en-US" sz="2000"/>
          </a:p>
        </p:txBody>
      </p:sp>
      <p:pic>
        <p:nvPicPr>
          <p:cNvPr id="7" name="Picture 6" descr="A black background with white text&#10;&#10;Description automatically generated">
            <a:extLst>
              <a:ext uri="{FF2B5EF4-FFF2-40B4-BE49-F238E27FC236}">
                <a16:creationId xmlns:a16="http://schemas.microsoft.com/office/drawing/2014/main" id="{491C56C1-175F-C1BB-4691-D3EBBC975BF1}"/>
              </a:ext>
            </a:extLst>
          </p:cNvPr>
          <p:cNvPicPr>
            <a:picLocks noChangeAspect="1"/>
          </p:cNvPicPr>
          <p:nvPr/>
        </p:nvPicPr>
        <p:blipFill>
          <a:blip r:embed="rId2"/>
          <a:stretch>
            <a:fillRect/>
          </a:stretch>
        </p:blipFill>
        <p:spPr>
          <a:xfrm>
            <a:off x="9162141" y="2124215"/>
            <a:ext cx="1811781" cy="1811781"/>
          </a:xfrm>
          <a:prstGeom prst="rect">
            <a:avLst/>
          </a:prstGeom>
        </p:spPr>
      </p:pic>
      <p:pic>
        <p:nvPicPr>
          <p:cNvPr id="8" name="Picture 7" descr="A green text on a black background&#10;&#10;Description automatically generated">
            <a:extLst>
              <a:ext uri="{FF2B5EF4-FFF2-40B4-BE49-F238E27FC236}">
                <a16:creationId xmlns:a16="http://schemas.microsoft.com/office/drawing/2014/main" id="{66A2E787-F711-DF49-727D-508810FC6323}"/>
              </a:ext>
            </a:extLst>
          </p:cNvPr>
          <p:cNvPicPr>
            <a:picLocks noChangeAspect="1"/>
          </p:cNvPicPr>
          <p:nvPr/>
        </p:nvPicPr>
        <p:blipFill>
          <a:blip r:embed="rId3"/>
          <a:stretch>
            <a:fillRect/>
          </a:stretch>
        </p:blipFill>
        <p:spPr>
          <a:xfrm>
            <a:off x="8631452" y="4646760"/>
            <a:ext cx="2873159" cy="718289"/>
          </a:xfrm>
          <a:prstGeom prst="rect">
            <a:avLst/>
          </a:prstGeom>
        </p:spPr>
      </p:pic>
    </p:spTree>
    <p:extLst>
      <p:ext uri="{BB962C8B-B14F-4D97-AF65-F5344CB8AC3E}">
        <p14:creationId xmlns:p14="http://schemas.microsoft.com/office/powerpoint/2010/main" val="3846474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8771-251F-50A8-B78D-1CDED19FA64F}"/>
              </a:ext>
            </a:extLst>
          </p:cNvPr>
          <p:cNvSpPr>
            <a:spLocks noGrp="1"/>
          </p:cNvSpPr>
          <p:nvPr>
            <p:ph type="title"/>
          </p:nvPr>
        </p:nvSpPr>
        <p:spPr>
          <a:xfrm>
            <a:off x="1990851" y="1235591"/>
            <a:ext cx="8911687" cy="1280890"/>
          </a:xfrm>
        </p:spPr>
        <p:txBody>
          <a:bodyPr>
            <a:normAutofit/>
          </a:bodyPr>
          <a:lstStyle/>
          <a:p>
            <a:r>
              <a:rPr lang="en-US" b="1"/>
              <a:t>AANAPISI ARC Initiative</a:t>
            </a:r>
            <a:endParaRPr lang="en-US"/>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a:xfrm>
            <a:off x="531812" y="787782"/>
            <a:ext cx="779767" cy="365125"/>
          </a:xfrm>
        </p:spPr>
        <p:txBody>
          <a:bodyPr>
            <a:normAutofit/>
          </a:bodyPr>
          <a:lstStyle/>
          <a:p>
            <a:pPr>
              <a:lnSpc>
                <a:spcPct val="90000"/>
              </a:lnSpc>
              <a:spcAft>
                <a:spcPts val="600"/>
              </a:spcAft>
            </a:pPr>
            <a:fld id="{6D22F896-40B5-4ADD-8801-0D06FADFA095}" type="slidenum">
              <a:rPr lang="en-US" sz="1900" smtClean="0"/>
              <a:pPr>
                <a:lnSpc>
                  <a:spcPct val="90000"/>
                </a:lnSpc>
                <a:spcAft>
                  <a:spcPts val="600"/>
                </a:spcAft>
              </a:pPr>
              <a:t>88</a:t>
            </a:fld>
            <a:endParaRPr lang="en-US" sz="1900"/>
          </a:p>
        </p:txBody>
      </p:sp>
      <p:sp>
        <p:nvSpPr>
          <p:cNvPr id="3" name="Content Placeholder 2">
            <a:extLst>
              <a:ext uri="{FF2B5EF4-FFF2-40B4-BE49-F238E27FC236}">
                <a16:creationId xmlns:a16="http://schemas.microsoft.com/office/drawing/2014/main" id="{21D3B92D-4BC7-85D6-1EAF-A4035BA6D4A5}"/>
              </a:ext>
            </a:extLst>
          </p:cNvPr>
          <p:cNvSpPr>
            <a:spLocks noGrp="1"/>
          </p:cNvSpPr>
          <p:nvPr>
            <p:ph idx="1"/>
          </p:nvPr>
        </p:nvSpPr>
        <p:spPr>
          <a:xfrm>
            <a:off x="1987138" y="2181807"/>
            <a:ext cx="5972296" cy="4177419"/>
          </a:xfrm>
        </p:spPr>
        <p:txBody>
          <a:bodyPr vert="horz" lIns="91440" tIns="45720" rIns="91440" bIns="45720" rtlCol="0" anchor="t">
            <a:normAutofit/>
          </a:bodyPr>
          <a:lstStyle/>
          <a:p>
            <a:r>
              <a:rPr lang="en-US" sz="3300">
                <a:solidFill>
                  <a:srgbClr val="3F3F3F"/>
                </a:solidFill>
                <a:latin typeface="Calibri"/>
                <a:cs typeface="Calibri"/>
              </a:rPr>
              <a:t>ARC Transfer pathway program</a:t>
            </a:r>
            <a:endParaRPr lang="en-US" sz="1500"/>
          </a:p>
          <a:p>
            <a:pPr lvl="1">
              <a:buFont typeface="Wingdings" charset="2"/>
              <a:buChar char="ü"/>
            </a:pPr>
            <a:r>
              <a:rPr lang="en-US" sz="2900">
                <a:solidFill>
                  <a:srgbClr val="3F3F3F"/>
                </a:solidFill>
                <a:latin typeface="Calibri"/>
                <a:cs typeface="Calibri"/>
              </a:rPr>
              <a:t>Case management</a:t>
            </a:r>
            <a:endParaRPr lang="en-US"/>
          </a:p>
          <a:p>
            <a:pPr lvl="1">
              <a:buFont typeface="Wingdings" charset="2"/>
              <a:buChar char="ü"/>
            </a:pPr>
            <a:r>
              <a:rPr lang="en-US" sz="2900">
                <a:solidFill>
                  <a:srgbClr val="3F3F3F"/>
                </a:solidFill>
                <a:latin typeface="Calibri"/>
                <a:cs typeface="Calibri"/>
              </a:rPr>
              <a:t>Peer mentoring</a:t>
            </a:r>
            <a:endParaRPr lang="en-US"/>
          </a:p>
          <a:p>
            <a:pPr lvl="1">
              <a:buFont typeface="Wingdings" charset="2"/>
              <a:buChar char="ü"/>
            </a:pPr>
            <a:r>
              <a:rPr lang="en-US" sz="2900">
                <a:solidFill>
                  <a:srgbClr val="3F3F3F"/>
                </a:solidFill>
                <a:latin typeface="Calibri"/>
                <a:cs typeface="Calibri"/>
              </a:rPr>
              <a:t>Campus visits</a:t>
            </a:r>
            <a:endParaRPr lang="en-US"/>
          </a:p>
          <a:p>
            <a:pPr lvl="1">
              <a:buFont typeface="Wingdings" charset="2"/>
              <a:buChar char="ü"/>
            </a:pPr>
            <a:r>
              <a:rPr lang="en-US" sz="2900">
                <a:solidFill>
                  <a:srgbClr val="3F3F3F"/>
                </a:solidFill>
                <a:latin typeface="Calibri"/>
                <a:cs typeface="Calibri"/>
              </a:rPr>
              <a:t>Culturally responsive activities and transfer pathway workshops </a:t>
            </a:r>
            <a:endParaRPr lang="en-US"/>
          </a:p>
          <a:p>
            <a:pPr>
              <a:lnSpc>
                <a:spcPct val="90000"/>
              </a:lnSpc>
            </a:pPr>
            <a:endParaRPr lang="en-US" sz="1500">
              <a:latin typeface="Calibri"/>
              <a:cs typeface="Calibri"/>
            </a:endParaRPr>
          </a:p>
        </p:txBody>
      </p:sp>
      <p:pic>
        <p:nvPicPr>
          <p:cNvPr id="7" name="Picture 6" descr="A black background with white text&#10;&#10;Description automatically generated">
            <a:extLst>
              <a:ext uri="{FF2B5EF4-FFF2-40B4-BE49-F238E27FC236}">
                <a16:creationId xmlns:a16="http://schemas.microsoft.com/office/drawing/2014/main" id="{491C56C1-175F-C1BB-4691-D3EBBC975BF1}"/>
              </a:ext>
            </a:extLst>
          </p:cNvPr>
          <p:cNvPicPr>
            <a:picLocks noChangeAspect="1"/>
          </p:cNvPicPr>
          <p:nvPr/>
        </p:nvPicPr>
        <p:blipFill>
          <a:blip r:embed="rId2"/>
          <a:stretch>
            <a:fillRect/>
          </a:stretch>
        </p:blipFill>
        <p:spPr>
          <a:xfrm>
            <a:off x="9162141" y="3281326"/>
            <a:ext cx="1811781" cy="1811781"/>
          </a:xfrm>
          <a:prstGeom prst="rect">
            <a:avLst/>
          </a:prstGeom>
        </p:spPr>
      </p:pic>
      <p:pic>
        <p:nvPicPr>
          <p:cNvPr id="8" name="Picture 7" descr="A green text on a black background&#10;&#10;Description automatically generated">
            <a:extLst>
              <a:ext uri="{FF2B5EF4-FFF2-40B4-BE49-F238E27FC236}">
                <a16:creationId xmlns:a16="http://schemas.microsoft.com/office/drawing/2014/main" id="{66A2E787-F711-DF49-727D-508810FC6323}"/>
              </a:ext>
            </a:extLst>
          </p:cNvPr>
          <p:cNvPicPr>
            <a:picLocks noChangeAspect="1"/>
          </p:cNvPicPr>
          <p:nvPr/>
        </p:nvPicPr>
        <p:blipFill>
          <a:blip r:embed="rId3"/>
          <a:stretch>
            <a:fillRect/>
          </a:stretch>
        </p:blipFill>
        <p:spPr>
          <a:xfrm>
            <a:off x="8631452" y="5803871"/>
            <a:ext cx="2873159" cy="718289"/>
          </a:xfrm>
          <a:prstGeom prst="rect">
            <a:avLst/>
          </a:prstGeom>
        </p:spPr>
      </p:pic>
      <p:sp>
        <p:nvSpPr>
          <p:cNvPr id="5" name="TextBox 4">
            <a:extLst>
              <a:ext uri="{FF2B5EF4-FFF2-40B4-BE49-F238E27FC236}">
                <a16:creationId xmlns:a16="http://schemas.microsoft.com/office/drawing/2014/main" id="{6FFA29A7-92EA-81EE-39CF-81759F78459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 name="Picture 5" descr="A group of people posing for a photo&#10;&#10;Description automatically generated">
            <a:extLst>
              <a:ext uri="{FF2B5EF4-FFF2-40B4-BE49-F238E27FC236}">
                <a16:creationId xmlns:a16="http://schemas.microsoft.com/office/drawing/2014/main" id="{DB0293D2-9B9D-06EE-6719-BD8AEDD4DD58}"/>
              </a:ext>
            </a:extLst>
          </p:cNvPr>
          <p:cNvPicPr>
            <a:picLocks noChangeAspect="1"/>
          </p:cNvPicPr>
          <p:nvPr/>
        </p:nvPicPr>
        <p:blipFill>
          <a:blip r:embed="rId4"/>
          <a:stretch>
            <a:fillRect/>
          </a:stretch>
        </p:blipFill>
        <p:spPr>
          <a:xfrm>
            <a:off x="7985125" y="1237955"/>
            <a:ext cx="3869973" cy="1710385"/>
          </a:xfrm>
          <a:prstGeom prst="rect">
            <a:avLst/>
          </a:prstGeom>
        </p:spPr>
      </p:pic>
    </p:spTree>
    <p:extLst>
      <p:ext uri="{BB962C8B-B14F-4D97-AF65-F5344CB8AC3E}">
        <p14:creationId xmlns:p14="http://schemas.microsoft.com/office/powerpoint/2010/main" val="5179666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9516BF0-E772-A614-0A92-1CFEC9173E18}"/>
              </a:ext>
            </a:extLst>
          </p:cNvPr>
          <p:cNvSpPr>
            <a:spLocks noGrp="1"/>
          </p:cNvSpPr>
          <p:nvPr>
            <p:ph type="title"/>
          </p:nvPr>
        </p:nvSpPr>
        <p:spPr>
          <a:xfrm>
            <a:off x="1772337" y="784036"/>
            <a:ext cx="6362503" cy="1280890"/>
          </a:xfrm>
        </p:spPr>
        <p:txBody>
          <a:bodyPr vert="horz" lIns="91440" tIns="45720" rIns="91440" bIns="45720" rtlCol="0" anchor="t">
            <a:normAutofit/>
          </a:bodyPr>
          <a:lstStyle/>
          <a:p>
            <a:r>
              <a:rPr lang="en-US" sz="3200" b="1"/>
              <a:t>NDNU x SMCCCD Partnership</a:t>
            </a:r>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a:lnSpc>
                <a:spcPct val="90000"/>
              </a:lnSpc>
              <a:spcAft>
                <a:spcPts val="600"/>
              </a:spcAft>
            </a:pPr>
            <a:fld id="{6D22F896-40B5-4ADD-8801-0D06FADFA095}" type="slidenum">
              <a:rPr lang="en-US" sz="1900" dirty="0" smtClean="0"/>
              <a:pPr>
                <a:lnSpc>
                  <a:spcPct val="90000"/>
                </a:lnSpc>
                <a:spcAft>
                  <a:spcPts val="600"/>
                </a:spcAft>
              </a:pPr>
              <a:t>89</a:t>
            </a:fld>
            <a:endParaRPr lang="en-US" sz="1900"/>
          </a:p>
        </p:txBody>
      </p:sp>
      <p:sp>
        <p:nvSpPr>
          <p:cNvPr id="16" name="TextBox 15">
            <a:extLst>
              <a:ext uri="{FF2B5EF4-FFF2-40B4-BE49-F238E27FC236}">
                <a16:creationId xmlns:a16="http://schemas.microsoft.com/office/drawing/2014/main" id="{6E7911E6-CAFC-8EF7-EE59-DC46124B3EAE}"/>
              </a:ext>
            </a:extLst>
          </p:cNvPr>
          <p:cNvSpPr txBox="1"/>
          <p:nvPr/>
        </p:nvSpPr>
        <p:spPr>
          <a:xfrm>
            <a:off x="1683956" y="1644415"/>
            <a:ext cx="6629625" cy="426680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buClr>
                <a:schemeClr val="accent1"/>
              </a:buClr>
            </a:pPr>
            <a:endParaRPr lang="en-US">
              <a:latin typeface="Calibri"/>
              <a:cs typeface="Calibri"/>
            </a:endParaRPr>
          </a:p>
          <a:p>
            <a:pPr marL="228600" indent="-228600">
              <a:lnSpc>
                <a:spcPct val="90000"/>
              </a:lnSpc>
              <a:spcBef>
                <a:spcPts val="1000"/>
              </a:spcBef>
              <a:buClr>
                <a:schemeClr val="accent1"/>
              </a:buClr>
              <a:buFont typeface="Wingdings 3" charset="2"/>
              <a:buChar char=""/>
            </a:pPr>
            <a:r>
              <a:rPr lang="en-US">
                <a:latin typeface="Calibri"/>
                <a:cs typeface="Calibri"/>
              </a:rPr>
              <a:t>NDNU Bachelor’s Degree Completions: Business Administration (100% online) and Psychology (hybrid)</a:t>
            </a:r>
          </a:p>
          <a:p>
            <a:pPr marL="742950" lvl="2" indent="-285750">
              <a:lnSpc>
                <a:spcPct val="90000"/>
              </a:lnSpc>
              <a:spcBef>
                <a:spcPts val="1000"/>
              </a:spcBef>
              <a:buClr>
                <a:schemeClr val="accent1"/>
              </a:buClr>
              <a:buFont typeface="Wingdings" charset="2"/>
              <a:buChar char="ü"/>
            </a:pPr>
            <a:r>
              <a:rPr lang="en-US">
                <a:latin typeface="Calibri"/>
                <a:cs typeface="Calibri"/>
              </a:rPr>
              <a:t>AS-T Business &amp; AA-T Psychology </a:t>
            </a:r>
          </a:p>
          <a:p>
            <a:pPr marL="228600" indent="-228600">
              <a:lnSpc>
                <a:spcPct val="90000"/>
              </a:lnSpc>
              <a:spcBef>
                <a:spcPts val="1000"/>
              </a:spcBef>
              <a:buClr>
                <a:schemeClr val="accent1"/>
              </a:buClr>
              <a:buFont typeface="Wingdings 3" charset="2"/>
              <a:buChar char=""/>
            </a:pPr>
            <a:r>
              <a:rPr lang="en-US">
                <a:latin typeface="Calibri"/>
                <a:cs typeface="Calibri"/>
              </a:rPr>
              <a:t>Full-wrap around services</a:t>
            </a:r>
          </a:p>
          <a:p>
            <a:pPr marL="742950" lvl="1" indent="-285750">
              <a:lnSpc>
                <a:spcPct val="90000"/>
              </a:lnSpc>
              <a:spcBef>
                <a:spcPts val="1000"/>
              </a:spcBef>
              <a:buClr>
                <a:schemeClr val="accent1"/>
              </a:buClr>
              <a:buFont typeface="Wingdings" charset="2"/>
              <a:buChar char="ü"/>
            </a:pPr>
            <a:r>
              <a:rPr lang="en-US">
                <a:latin typeface="Calibri"/>
                <a:cs typeface="Calibri"/>
              </a:rPr>
              <a:t>Graduate mentoring program</a:t>
            </a:r>
          </a:p>
          <a:p>
            <a:pPr marL="742950" lvl="1" indent="-285750">
              <a:lnSpc>
                <a:spcPct val="90000"/>
              </a:lnSpc>
              <a:spcBef>
                <a:spcPts val="1000"/>
              </a:spcBef>
              <a:buClr>
                <a:schemeClr val="accent1"/>
              </a:buClr>
              <a:buFont typeface="Wingdings" charset="2"/>
              <a:buChar char="ü"/>
            </a:pPr>
            <a:r>
              <a:rPr lang="en-US">
                <a:latin typeface="Calibri"/>
                <a:cs typeface="Calibri"/>
              </a:rPr>
              <a:t>Academic support</a:t>
            </a:r>
          </a:p>
          <a:p>
            <a:pPr marL="742950" lvl="1" indent="-285750">
              <a:lnSpc>
                <a:spcPct val="90000"/>
              </a:lnSpc>
              <a:spcBef>
                <a:spcPts val="1000"/>
              </a:spcBef>
              <a:buClr>
                <a:schemeClr val="accent1"/>
              </a:buClr>
              <a:buFont typeface="Wingdings" charset="2"/>
              <a:buChar char="ü"/>
            </a:pPr>
            <a:r>
              <a:rPr lang="en-US">
                <a:latin typeface="Calibri"/>
                <a:cs typeface="Calibri"/>
              </a:rPr>
              <a:t>High-touch career readiness </a:t>
            </a:r>
          </a:p>
          <a:p>
            <a:pPr marL="742950" lvl="1" indent="-285750">
              <a:lnSpc>
                <a:spcPct val="90000"/>
              </a:lnSpc>
              <a:spcBef>
                <a:spcPts val="1000"/>
              </a:spcBef>
              <a:buClr>
                <a:schemeClr val="accent1"/>
              </a:buClr>
              <a:buFont typeface="Wingdings" charset="2"/>
              <a:buChar char="ü"/>
            </a:pPr>
            <a:r>
              <a:rPr lang="en-US">
                <a:latin typeface="Calibri"/>
                <a:cs typeface="Calibri"/>
              </a:rPr>
              <a:t>Financial literacy peer-coaching</a:t>
            </a:r>
          </a:p>
          <a:p>
            <a:pPr marL="742950" lvl="1" indent="-285750">
              <a:lnSpc>
                <a:spcPct val="90000"/>
              </a:lnSpc>
              <a:spcBef>
                <a:spcPts val="1000"/>
              </a:spcBef>
              <a:buClr>
                <a:schemeClr val="accent1"/>
              </a:buClr>
              <a:buFont typeface="Wingdings" charset="2"/>
              <a:buChar char="ü"/>
            </a:pPr>
            <a:r>
              <a:rPr lang="en-US">
                <a:latin typeface="Calibri"/>
                <a:cs typeface="Calibri"/>
              </a:rPr>
              <a:t>The program also offers personal counseling and health services to the students</a:t>
            </a:r>
          </a:p>
          <a:p>
            <a:pPr>
              <a:lnSpc>
                <a:spcPct val="90000"/>
              </a:lnSpc>
              <a:spcBef>
                <a:spcPts val="1000"/>
              </a:spcBef>
              <a:buClr>
                <a:schemeClr val="accent1"/>
              </a:buClr>
              <a:buFont typeface="Wingdings 3" charset="2"/>
              <a:buChar char=""/>
            </a:pPr>
            <a:endParaRPr lang="en-US" sz="1200"/>
          </a:p>
        </p:txBody>
      </p:sp>
      <p:pic>
        <p:nvPicPr>
          <p:cNvPr id="13" name="Content Placeholder 12" descr="A close-up of a logo&#10;&#10;Description automatically generated">
            <a:extLst>
              <a:ext uri="{FF2B5EF4-FFF2-40B4-BE49-F238E27FC236}">
                <a16:creationId xmlns:a16="http://schemas.microsoft.com/office/drawing/2014/main" id="{7AE64C1F-380E-1DF9-1D78-341360396AA6}"/>
              </a:ext>
            </a:extLst>
          </p:cNvPr>
          <p:cNvPicPr>
            <a:picLocks noGrp="1" noChangeAspect="1"/>
          </p:cNvPicPr>
          <p:nvPr>
            <p:ph idx="1"/>
          </p:nvPr>
        </p:nvPicPr>
        <p:blipFill>
          <a:blip r:embed="rId2"/>
          <a:stretch>
            <a:fillRect/>
          </a:stretch>
        </p:blipFill>
        <p:spPr>
          <a:xfrm>
            <a:off x="8566064" y="2024796"/>
            <a:ext cx="2959354" cy="1115376"/>
          </a:xfrm>
          <a:prstGeom prst="rect">
            <a:avLst/>
          </a:prstGeom>
        </p:spPr>
      </p:pic>
      <p:pic>
        <p:nvPicPr>
          <p:cNvPr id="14" name="Picture 13" descr="A blue sign with white text&#10;&#10;Description automatically generated">
            <a:extLst>
              <a:ext uri="{FF2B5EF4-FFF2-40B4-BE49-F238E27FC236}">
                <a16:creationId xmlns:a16="http://schemas.microsoft.com/office/drawing/2014/main" id="{A865EDD3-CC76-FD0C-0FBF-273AEF2163CF}"/>
              </a:ext>
            </a:extLst>
          </p:cNvPr>
          <p:cNvPicPr>
            <a:picLocks noChangeAspect="1"/>
          </p:cNvPicPr>
          <p:nvPr/>
        </p:nvPicPr>
        <p:blipFill>
          <a:blip r:embed="rId3"/>
          <a:stretch>
            <a:fillRect/>
          </a:stretch>
        </p:blipFill>
        <p:spPr>
          <a:xfrm>
            <a:off x="8563026" y="3451385"/>
            <a:ext cx="2959354" cy="802200"/>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9D58F097-AC68-B73D-6C69-1B5B92F3DE58}"/>
              </a:ext>
            </a:extLst>
          </p:cNvPr>
          <p:cNvPicPr>
            <a:picLocks noChangeAspect="1"/>
          </p:cNvPicPr>
          <p:nvPr/>
        </p:nvPicPr>
        <p:blipFill>
          <a:blip r:embed="rId4"/>
          <a:stretch>
            <a:fillRect/>
          </a:stretch>
        </p:blipFill>
        <p:spPr>
          <a:xfrm>
            <a:off x="8569595" y="4611905"/>
            <a:ext cx="2968071" cy="742017"/>
          </a:xfrm>
          <a:prstGeom prst="rect">
            <a:avLst/>
          </a:prstGeom>
        </p:spPr>
      </p:pic>
    </p:spTree>
    <p:extLst>
      <p:ext uri="{BB962C8B-B14F-4D97-AF65-F5344CB8AC3E}">
        <p14:creationId xmlns:p14="http://schemas.microsoft.com/office/powerpoint/2010/main" val="205838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C399-1164-4A99-AD9D-60AB81578862}"/>
              </a:ext>
            </a:extLst>
          </p:cNvPr>
          <p:cNvSpPr>
            <a:spLocks noGrp="1"/>
          </p:cNvSpPr>
          <p:nvPr>
            <p:ph type="title"/>
          </p:nvPr>
        </p:nvSpPr>
        <p:spPr>
          <a:xfrm>
            <a:off x="2369641" y="306333"/>
            <a:ext cx="8911687" cy="1280890"/>
          </a:xfrm>
        </p:spPr>
        <p:txBody>
          <a:bodyPr/>
          <a:lstStyle/>
          <a:p>
            <a:r>
              <a:rPr lang="en-US"/>
              <a:t>Recommendations—with Equity Lens</a:t>
            </a:r>
          </a:p>
        </p:txBody>
      </p:sp>
      <p:sp>
        <p:nvSpPr>
          <p:cNvPr id="3" name="Content Placeholder 2">
            <a:extLst>
              <a:ext uri="{FF2B5EF4-FFF2-40B4-BE49-F238E27FC236}">
                <a16:creationId xmlns:a16="http://schemas.microsoft.com/office/drawing/2014/main" id="{FE3BCE37-FE02-4767-ACC3-8B9388FECEF0}"/>
              </a:ext>
            </a:extLst>
          </p:cNvPr>
          <p:cNvSpPr>
            <a:spLocks noGrp="1"/>
          </p:cNvSpPr>
          <p:nvPr>
            <p:ph idx="1"/>
          </p:nvPr>
        </p:nvSpPr>
        <p:spPr>
          <a:xfrm>
            <a:off x="2369641" y="1894055"/>
            <a:ext cx="9393681" cy="4261716"/>
          </a:xfrm>
        </p:spPr>
        <p:txBody>
          <a:bodyPr>
            <a:normAutofit/>
          </a:bodyPr>
          <a:lstStyle/>
          <a:p>
            <a:r>
              <a:rPr lang="en-US" sz="3200">
                <a:effectLst/>
                <a:latin typeface="Calibri" panose="020F0502020204030204" pitchFamily="34" charset="0"/>
                <a:ea typeface="Calibri" panose="020F0502020204030204" pitchFamily="34" charset="0"/>
                <a:cs typeface="Calibri" panose="020F0502020204030204" pitchFamily="34" charset="0"/>
              </a:rPr>
              <a:t>Our goal is to “decolonize transfer” and strengthen our support services so that our disproportionately impacted students including Black, Latinx, Polynesian, Native American, and first- generation as well as undocumented students, succeed in the transfer process.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a:p>
        </p:txBody>
      </p:sp>
      <p:sp>
        <p:nvSpPr>
          <p:cNvPr id="4" name="Slide Number Placeholder 3">
            <a:extLst>
              <a:ext uri="{FF2B5EF4-FFF2-40B4-BE49-F238E27FC236}">
                <a16:creationId xmlns:a16="http://schemas.microsoft.com/office/drawing/2014/main" id="{D731A1AA-5C72-491F-98F8-1214E92924AB}"/>
              </a:ext>
            </a:extLst>
          </p:cNvPr>
          <p:cNvSpPr>
            <a:spLocks noGrp="1"/>
          </p:cNvSpPr>
          <p:nvPr>
            <p:ph type="sldNum" sz="quarter" idx="12"/>
          </p:nvPr>
        </p:nvSpPr>
        <p:spPr/>
        <p:txBody>
          <a:bodyPr/>
          <a:lstStyle/>
          <a:p>
            <a:fld id="{6D22F896-40B5-4ADD-8801-0D06FADFA095}" type="slidenum">
              <a:rPr lang="en-US" smtClean="0"/>
              <a:t>9</a:t>
            </a:fld>
            <a:endParaRPr lang="en-US"/>
          </a:p>
        </p:txBody>
      </p:sp>
    </p:spTree>
    <p:extLst>
      <p:ext uri="{BB962C8B-B14F-4D97-AF65-F5344CB8AC3E}">
        <p14:creationId xmlns:p14="http://schemas.microsoft.com/office/powerpoint/2010/main" val="21347368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9516BF0-E772-A614-0A92-1CFEC9173E18}"/>
              </a:ext>
            </a:extLst>
          </p:cNvPr>
          <p:cNvSpPr>
            <a:spLocks noGrp="1"/>
          </p:cNvSpPr>
          <p:nvPr>
            <p:ph type="title"/>
          </p:nvPr>
        </p:nvSpPr>
        <p:spPr>
          <a:xfrm>
            <a:off x="1772337" y="784036"/>
            <a:ext cx="6362503" cy="1280890"/>
          </a:xfrm>
        </p:spPr>
        <p:txBody>
          <a:bodyPr vert="horz" lIns="91440" tIns="45720" rIns="91440" bIns="45720" rtlCol="0" anchor="t">
            <a:normAutofit/>
          </a:bodyPr>
          <a:lstStyle/>
          <a:p>
            <a:r>
              <a:rPr lang="en-US" sz="3200" b="1"/>
              <a:t>NDNU x SMCCCD Partnership</a:t>
            </a:r>
          </a:p>
        </p:txBody>
      </p:sp>
      <p:sp>
        <p:nvSpPr>
          <p:cNvPr id="4" name="Slide Number Placeholder 3">
            <a:extLst>
              <a:ext uri="{FF2B5EF4-FFF2-40B4-BE49-F238E27FC236}">
                <a16:creationId xmlns:a16="http://schemas.microsoft.com/office/drawing/2014/main" id="{CE76AC32-7B05-7FCA-B7CC-C79CD1FE1AF4}"/>
              </a:ext>
            </a:extLst>
          </p:cNvPr>
          <p:cNvSpPr>
            <a:spLocks noGrp="1"/>
          </p:cNvSpPr>
          <p:nvPr>
            <p:ph type="sldNum" sz="quarter" idx="12"/>
          </p:nvPr>
        </p:nvSpPr>
        <p:spPr>
          <a:xfrm>
            <a:off x="531812" y="787782"/>
            <a:ext cx="779767" cy="365125"/>
          </a:xfrm>
        </p:spPr>
        <p:txBody>
          <a:bodyPr vert="horz" lIns="91440" tIns="45720" rIns="91440" bIns="45720" rtlCol="0" anchor="ctr">
            <a:normAutofit/>
          </a:bodyPr>
          <a:lstStyle/>
          <a:p>
            <a:pPr>
              <a:lnSpc>
                <a:spcPct val="90000"/>
              </a:lnSpc>
              <a:spcAft>
                <a:spcPts val="600"/>
              </a:spcAft>
            </a:pPr>
            <a:fld id="{6D22F896-40B5-4ADD-8801-0D06FADFA095}" type="slidenum">
              <a:rPr lang="en-US" sz="1900" dirty="0" smtClean="0"/>
              <a:pPr>
                <a:lnSpc>
                  <a:spcPct val="90000"/>
                </a:lnSpc>
                <a:spcAft>
                  <a:spcPts val="600"/>
                </a:spcAft>
              </a:pPr>
              <a:t>90</a:t>
            </a:fld>
            <a:endParaRPr lang="en-US" sz="1900"/>
          </a:p>
        </p:txBody>
      </p:sp>
      <p:sp>
        <p:nvSpPr>
          <p:cNvPr id="16" name="TextBox 15">
            <a:extLst>
              <a:ext uri="{FF2B5EF4-FFF2-40B4-BE49-F238E27FC236}">
                <a16:creationId xmlns:a16="http://schemas.microsoft.com/office/drawing/2014/main" id="{6E7911E6-CAFC-8EF7-EE59-DC46124B3EAE}"/>
              </a:ext>
            </a:extLst>
          </p:cNvPr>
          <p:cNvSpPr txBox="1"/>
          <p:nvPr/>
        </p:nvSpPr>
        <p:spPr>
          <a:xfrm>
            <a:off x="2191956" y="1644415"/>
            <a:ext cx="6262736" cy="514169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40000" lnSpcReduction="20000"/>
          </a:bodyPr>
          <a:lstStyle/>
          <a:p>
            <a:pPr>
              <a:lnSpc>
                <a:spcPct val="90000"/>
              </a:lnSpc>
              <a:spcBef>
                <a:spcPts val="1000"/>
              </a:spcBef>
              <a:buClr>
                <a:schemeClr val="accent1"/>
              </a:buClr>
            </a:pPr>
            <a:endParaRPr lang="en-US" sz="3000">
              <a:latin typeface="Calibri"/>
              <a:cs typeface="Calibri"/>
            </a:endParaRPr>
          </a:p>
          <a:p>
            <a:pPr marL="228600" indent="-228600">
              <a:lnSpc>
                <a:spcPct val="90000"/>
              </a:lnSpc>
              <a:spcBef>
                <a:spcPts val="1000"/>
              </a:spcBef>
              <a:buClr>
                <a:schemeClr val="accent1"/>
              </a:buClr>
              <a:buFont typeface="Wingdings 3" charset="2"/>
              <a:buChar char=""/>
            </a:pPr>
            <a:r>
              <a:rPr lang="en-US" sz="4500" b="1">
                <a:solidFill>
                  <a:srgbClr val="000000"/>
                </a:solidFill>
                <a:latin typeface="Calibri"/>
                <a:cs typeface="Calibri"/>
              </a:rPr>
              <a:t>Addressing Equity:</a:t>
            </a:r>
            <a:br>
              <a:rPr lang="en-US" sz="4500" b="1">
                <a:latin typeface="Calibri"/>
                <a:cs typeface="Calibri"/>
              </a:rPr>
            </a:br>
            <a:endParaRPr lang="en-US" sz="4500" b="1">
              <a:latin typeface="Calibri"/>
              <a:cs typeface="Calibri"/>
            </a:endParaRPr>
          </a:p>
          <a:p>
            <a:pPr marL="742950" lvl="1" indent="-285750">
              <a:lnSpc>
                <a:spcPct val="110000"/>
              </a:lnSpc>
              <a:spcBef>
                <a:spcPts val="1000"/>
              </a:spcBef>
              <a:buClr>
                <a:schemeClr val="accent1"/>
              </a:buClr>
              <a:buFont typeface="Wingdings" charset="2"/>
              <a:buChar char="ü"/>
            </a:pPr>
            <a:r>
              <a:rPr lang="en-US" sz="3800">
                <a:latin typeface="Calibri"/>
                <a:cs typeface="Calibri"/>
              </a:rPr>
              <a:t>$10,000 institutional aid for Pell eligible students</a:t>
            </a:r>
          </a:p>
          <a:p>
            <a:pPr marL="742950" lvl="1" indent="-285750">
              <a:lnSpc>
                <a:spcPct val="110000"/>
              </a:lnSpc>
              <a:spcBef>
                <a:spcPts val="1000"/>
              </a:spcBef>
              <a:buClr>
                <a:schemeClr val="accent1"/>
              </a:buClr>
              <a:buFont typeface="Wingdings" charset="2"/>
              <a:buChar char="ü"/>
            </a:pPr>
            <a:r>
              <a:rPr lang="en-US" sz="3800">
                <a:latin typeface="Calibri"/>
                <a:cs typeface="Calibri"/>
              </a:rPr>
              <a:t>No textbook cost</a:t>
            </a:r>
          </a:p>
          <a:p>
            <a:pPr marL="742950" lvl="1" indent="-285750">
              <a:lnSpc>
                <a:spcPct val="110000"/>
              </a:lnSpc>
              <a:spcBef>
                <a:spcPts val="1000"/>
              </a:spcBef>
              <a:buClr>
                <a:schemeClr val="accent1"/>
              </a:buClr>
              <a:buFont typeface="Wingdings" charset="2"/>
              <a:buChar char="ü"/>
            </a:pPr>
            <a:r>
              <a:rPr lang="en-US" sz="3800">
                <a:latin typeface="Calibri"/>
                <a:cs typeface="Calibri"/>
              </a:rPr>
              <a:t>Accessible (evening programs) online &amp; hybrid</a:t>
            </a:r>
          </a:p>
          <a:p>
            <a:pPr marL="742950" lvl="1" indent="-285750">
              <a:lnSpc>
                <a:spcPct val="110000"/>
              </a:lnSpc>
              <a:spcBef>
                <a:spcPts val="1000"/>
              </a:spcBef>
              <a:buClr>
                <a:schemeClr val="accent1"/>
              </a:buClr>
              <a:buFont typeface="Wingdings" charset="2"/>
              <a:buChar char="ü"/>
            </a:pPr>
            <a:r>
              <a:rPr lang="en-US" sz="3800">
                <a:latin typeface="Calibri"/>
                <a:cs typeface="Calibri"/>
              </a:rPr>
              <a:t>High-touch and wrap around support</a:t>
            </a:r>
          </a:p>
          <a:p>
            <a:pPr marL="914400" lvl="1" indent="-457200">
              <a:buClr>
                <a:srgbClr val="A53010"/>
              </a:buClr>
              <a:buFont typeface="Wingdings" charset="2"/>
              <a:buChar char="ü"/>
            </a:pPr>
            <a:endParaRPr lang="en-US" sz="3000">
              <a:solidFill>
                <a:srgbClr val="3F3F3F"/>
              </a:solidFill>
              <a:latin typeface="Calibri"/>
              <a:cs typeface="Calibri"/>
            </a:endParaRPr>
          </a:p>
          <a:p>
            <a:pPr marL="228600" indent="-228600">
              <a:lnSpc>
                <a:spcPct val="90000"/>
              </a:lnSpc>
              <a:spcBef>
                <a:spcPts val="1000"/>
              </a:spcBef>
              <a:buClr>
                <a:srgbClr val="A53010"/>
              </a:buClr>
              <a:buFont typeface="Wingdings 3" charset="2"/>
              <a:buChar char=""/>
            </a:pPr>
            <a:r>
              <a:rPr lang="en-US" sz="4500" b="1">
                <a:solidFill>
                  <a:srgbClr val="000000"/>
                </a:solidFill>
                <a:latin typeface="Calibri"/>
                <a:cs typeface="Calibri"/>
              </a:rPr>
              <a:t>Key Takeaways</a:t>
            </a:r>
            <a:endParaRPr lang="en-US" sz="4500" b="1"/>
          </a:p>
          <a:p>
            <a:pPr marL="742950" lvl="1" indent="-285750">
              <a:lnSpc>
                <a:spcPct val="90000"/>
              </a:lnSpc>
              <a:spcBef>
                <a:spcPts val="1000"/>
              </a:spcBef>
              <a:buClr>
                <a:srgbClr val="A53010"/>
              </a:buClr>
              <a:buFont typeface="Wingdings" charset="2"/>
              <a:buChar char="ü"/>
            </a:pPr>
            <a:endParaRPr lang="en-US" sz="3000">
              <a:latin typeface="Calibri"/>
              <a:cs typeface="Calibri"/>
            </a:endParaRPr>
          </a:p>
          <a:p>
            <a:pPr marL="742950" lvl="1" indent="-285750">
              <a:lnSpc>
                <a:spcPct val="110000"/>
              </a:lnSpc>
              <a:spcBef>
                <a:spcPts val="1000"/>
              </a:spcBef>
              <a:buClr>
                <a:schemeClr val="accent1"/>
              </a:buClr>
              <a:buFont typeface="Wingdings" charset="2"/>
              <a:buChar char="ü"/>
            </a:pPr>
            <a:r>
              <a:rPr lang="en-US" sz="3800">
                <a:latin typeface="Calibri"/>
                <a:cs typeface="Calibri"/>
              </a:rPr>
              <a:t>Alternative option for students – small class sizes &amp; high-touch 1:1 faculty and staff support</a:t>
            </a:r>
          </a:p>
          <a:p>
            <a:pPr marL="742950" lvl="1" indent="-285750">
              <a:lnSpc>
                <a:spcPct val="110000"/>
              </a:lnSpc>
              <a:spcBef>
                <a:spcPts val="1000"/>
              </a:spcBef>
              <a:buClr>
                <a:schemeClr val="accent1"/>
              </a:buClr>
              <a:buFont typeface="Wingdings" charset="2"/>
              <a:buChar char="ü"/>
            </a:pPr>
            <a:r>
              <a:rPr lang="en-US" sz="3800">
                <a:latin typeface="Calibri"/>
                <a:cs typeface="Calibri"/>
              </a:rPr>
              <a:t>Proactive outreach to students who completed ADTs in Business Administration and Psychology but never transferred</a:t>
            </a:r>
          </a:p>
          <a:p>
            <a:pPr marL="742950" lvl="1" indent="-285750">
              <a:lnSpc>
                <a:spcPct val="110000"/>
              </a:lnSpc>
              <a:spcBef>
                <a:spcPts val="1000"/>
              </a:spcBef>
              <a:buClr>
                <a:schemeClr val="accent1"/>
              </a:buClr>
              <a:buFont typeface="Wingdings" charset="2"/>
              <a:buChar char="ü"/>
            </a:pPr>
            <a:r>
              <a:rPr lang="en-US" sz="3800">
                <a:latin typeface="Calibri"/>
                <a:cs typeface="Calibri"/>
              </a:rPr>
              <a:t>Similar enrollment struggles with other small liberal arts colleges</a:t>
            </a:r>
          </a:p>
        </p:txBody>
      </p:sp>
      <p:pic>
        <p:nvPicPr>
          <p:cNvPr id="13" name="Content Placeholder 12" descr="A close-up of a logo&#10;&#10;Description automatically generated">
            <a:extLst>
              <a:ext uri="{FF2B5EF4-FFF2-40B4-BE49-F238E27FC236}">
                <a16:creationId xmlns:a16="http://schemas.microsoft.com/office/drawing/2014/main" id="{7AE64C1F-380E-1DF9-1D78-341360396AA6}"/>
              </a:ext>
            </a:extLst>
          </p:cNvPr>
          <p:cNvPicPr>
            <a:picLocks noGrp="1" noChangeAspect="1"/>
          </p:cNvPicPr>
          <p:nvPr>
            <p:ph idx="1"/>
          </p:nvPr>
        </p:nvPicPr>
        <p:blipFill>
          <a:blip r:embed="rId2"/>
          <a:stretch>
            <a:fillRect/>
          </a:stretch>
        </p:blipFill>
        <p:spPr>
          <a:xfrm>
            <a:off x="8566064" y="2024796"/>
            <a:ext cx="2959354" cy="1115376"/>
          </a:xfrm>
          <a:prstGeom prst="rect">
            <a:avLst/>
          </a:prstGeom>
        </p:spPr>
      </p:pic>
      <p:pic>
        <p:nvPicPr>
          <p:cNvPr id="14" name="Picture 13" descr="A blue sign with white text&#10;&#10;Description automatically generated">
            <a:extLst>
              <a:ext uri="{FF2B5EF4-FFF2-40B4-BE49-F238E27FC236}">
                <a16:creationId xmlns:a16="http://schemas.microsoft.com/office/drawing/2014/main" id="{A865EDD3-CC76-FD0C-0FBF-273AEF2163CF}"/>
              </a:ext>
            </a:extLst>
          </p:cNvPr>
          <p:cNvPicPr>
            <a:picLocks noChangeAspect="1"/>
          </p:cNvPicPr>
          <p:nvPr/>
        </p:nvPicPr>
        <p:blipFill>
          <a:blip r:embed="rId3"/>
          <a:stretch>
            <a:fillRect/>
          </a:stretch>
        </p:blipFill>
        <p:spPr>
          <a:xfrm>
            <a:off x="8563026" y="3451385"/>
            <a:ext cx="2959354" cy="802200"/>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9D58F097-AC68-B73D-6C69-1B5B92F3DE58}"/>
              </a:ext>
            </a:extLst>
          </p:cNvPr>
          <p:cNvPicPr>
            <a:picLocks noChangeAspect="1"/>
          </p:cNvPicPr>
          <p:nvPr/>
        </p:nvPicPr>
        <p:blipFill>
          <a:blip r:embed="rId4"/>
          <a:stretch>
            <a:fillRect/>
          </a:stretch>
        </p:blipFill>
        <p:spPr>
          <a:xfrm>
            <a:off x="8569595" y="4611905"/>
            <a:ext cx="2968071" cy="742017"/>
          </a:xfrm>
          <a:prstGeom prst="rect">
            <a:avLst/>
          </a:prstGeom>
        </p:spPr>
      </p:pic>
    </p:spTree>
    <p:extLst>
      <p:ext uri="{BB962C8B-B14F-4D97-AF65-F5344CB8AC3E}">
        <p14:creationId xmlns:p14="http://schemas.microsoft.com/office/powerpoint/2010/main" val="15804193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480405" y="147337"/>
            <a:ext cx="10711595" cy="1280890"/>
          </a:xfrm>
        </p:spPr>
        <p:txBody>
          <a:bodyPr>
            <a:normAutofit/>
          </a:bodyPr>
          <a:lstStyle/>
          <a:p>
            <a:pPr>
              <a:lnSpc>
                <a:spcPct val="90000"/>
              </a:lnSpc>
            </a:pPr>
            <a:r>
              <a:rPr lang="en-US" b="1">
                <a:solidFill>
                  <a:srgbClr val="397178"/>
                </a:solidFill>
              </a:rPr>
              <a:t>5 &amp; 6: Transfer Plan and COLTS-U Transfer Center </a:t>
            </a:r>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480405" y="1264920"/>
            <a:ext cx="10711595" cy="5501370"/>
          </a:xfrm>
        </p:spPr>
        <p:txBody>
          <a:bodyPr>
            <a:normAutofit fontScale="92500" lnSpcReduction="20000"/>
          </a:bodyPr>
          <a:lstStyle/>
          <a:p>
            <a:pPr marL="0" marR="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Transfer Plan and Colts-U Transfer Center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We did ask to combine the transfer plan as well as the services that the Colts-U transfer center provides. </a:t>
            </a:r>
          </a:p>
          <a:p>
            <a:pPr marL="342900" marR="0" lvl="0" indent="-342900">
              <a:lnSpc>
                <a:spcPct val="107000"/>
              </a:lnSpc>
              <a:spcBef>
                <a:spcPts val="0"/>
              </a:spcBef>
              <a:spcAft>
                <a:spcPts val="800"/>
              </a:spcAft>
              <a:buFont typeface="+mj-lt"/>
              <a:buAutoNum type="arabicPeriod"/>
            </a:pPr>
            <a:r>
              <a:rPr lang="en-US" sz="1200" b="1">
                <a:effectLst/>
                <a:latin typeface="Calibri" panose="020F0502020204030204" pitchFamily="34" charset="0"/>
                <a:ea typeface="Calibri" panose="020F0502020204030204" pitchFamily="34" charset="0"/>
                <a:cs typeface="Times New Roman" panose="02020603050405020304" pitchFamily="18" charset="0"/>
              </a:rPr>
              <a:t>How does your program/services support transfer? (Please highlight 1-2 things).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(Colts-U Transfer Center) plays a pivotal role in supporting students' successful transfer from community college to four-year institutions. They provide a broad range of services to help students navigate the complex process of transferring, two of which are particularly noteworthy:</a:t>
            </a: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Comprehensive Counseling</a:t>
            </a:r>
            <a:r>
              <a:rPr lang="en-US" sz="1200">
                <a:effectLst/>
                <a:latin typeface="Calibri" panose="020F0502020204030204" pitchFamily="34" charset="0"/>
                <a:ea typeface="Calibri" panose="020F0502020204030204" pitchFamily="34" charset="0"/>
                <a:cs typeface="Times New Roman" panose="02020603050405020304" pitchFamily="18" charset="0"/>
              </a:rPr>
              <a:t>: The center offers one-on-one counseling to students. This counseling is instrumental in creating personalized transfer student education plans, which are essential for identifying the right courses, requirements, and milestones on the path to transferring. Moreover, the counseling services extend to various aspects of transfer, including helping students with their transfer applications and providing information and guidance on Transfer Admission Guarantees (TAG). Their holistic approach ensures that students are well-prepared for the transfer journey.</a:t>
            </a: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Articulation Efforts</a:t>
            </a:r>
            <a:r>
              <a:rPr lang="en-US" sz="1200">
                <a:effectLst/>
                <a:latin typeface="Calibri" panose="020F0502020204030204" pitchFamily="34" charset="0"/>
                <a:ea typeface="Calibri" panose="020F0502020204030204" pitchFamily="34" charset="0"/>
                <a:cs typeface="Times New Roman" panose="02020603050405020304" pitchFamily="18" charset="0"/>
              </a:rPr>
              <a:t>: Articulation is a crucial aspect of transfer success. The center's staff actively works on articulation efforts to ensure that courses taken at the community college are recognized as equivalent to those at the intended four-year institutions. By submitting courses for approval and maintaining a keen eye on any gaps in articulation, they are instrumental in streamlining the transfer process and ensuring that students' credits will be accepted by the receiving institutions.</a:t>
            </a:r>
          </a:p>
          <a:p>
            <a:pPr marL="0" marR="0">
              <a:lnSpc>
                <a:spcPct val="107000"/>
              </a:lnSpc>
              <a:spcBef>
                <a:spcPts val="0"/>
              </a:spcBef>
              <a:spcAft>
                <a:spcPts val="80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 What was the outcome?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outcomes achieved by the Colts-U Transfer Center are a testament to the effectiveness of their services in supporting students through the transfer process. Here are some noteworthy outcomes:</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During the critical months of October and November, the center conducted 14 transfer application workshops. These workshops provide invaluable assistance to students who are navigating the intricacies of transferring to four-year universities. It's an example of how their direct student engagement efforts translate into practical support for applicants.</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In the same period, the center organized 32 drop-in sessions, both in-person and through Zoom. These sessions were specifically focused on assisting students with their Transfer Admission Guarantee (TAG) applications. The high number of sessions reflects the center's commitment to providing accessible resources for students during the crucial application period.</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 significant part of the center's work is the review of TAG applications. During the recent semester, they reviewed a total of 97 TAG applications. This shows the real impact of their efforts in ensuring students meet the requirements for a guaranteed admission to one of the six University of California (UC) campuses.</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Another critical responsibility involves verifying Associate Degrees for Transfer (ADTs). In the last two years, the center has verified a total of 136 ADTs. This process is crucial for confirming that students are on the right path to earn their ADTs and secure smooth transfers.</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These outcomes reflect the tangible and positive influence of the </a:t>
            </a:r>
            <a:r>
              <a:rPr lang="en-US" sz="1200" err="1">
                <a:effectLst/>
                <a:latin typeface="Calibri" panose="020F0502020204030204" pitchFamily="34" charset="0"/>
                <a:ea typeface="Calibri" panose="020F0502020204030204" pitchFamily="34" charset="0"/>
                <a:cs typeface="Times New Roman" panose="02020603050405020304" pitchFamily="18" charset="0"/>
              </a:rPr>
              <a:t>Coltsu</a:t>
            </a:r>
            <a:r>
              <a:rPr lang="en-US" sz="1200">
                <a:effectLst/>
                <a:latin typeface="Calibri" panose="020F0502020204030204" pitchFamily="34" charset="0"/>
                <a:ea typeface="Calibri" panose="020F0502020204030204" pitchFamily="34" charset="0"/>
                <a:cs typeface="Times New Roman" panose="02020603050405020304" pitchFamily="18" charset="0"/>
              </a:rPr>
              <a:t> Transfer Center on students' transfer journeys.</a:t>
            </a:r>
          </a:p>
        </p:txBody>
      </p:sp>
      <p:sp>
        <p:nvSpPr>
          <p:cNvPr id="2" name="Slide Number Placeholder 1">
            <a:extLst>
              <a:ext uri="{FF2B5EF4-FFF2-40B4-BE49-F238E27FC236}">
                <a16:creationId xmlns:a16="http://schemas.microsoft.com/office/drawing/2014/main" id="{5BC433DF-8F03-752F-011E-6701B1471336}"/>
              </a:ext>
            </a:extLst>
          </p:cNvPr>
          <p:cNvSpPr>
            <a:spLocks noGrp="1"/>
          </p:cNvSpPr>
          <p:nvPr>
            <p:ph type="sldNum" sz="quarter" idx="12"/>
          </p:nvPr>
        </p:nvSpPr>
        <p:spPr/>
        <p:txBody>
          <a:bodyPr/>
          <a:lstStyle/>
          <a:p>
            <a:fld id="{6D22F896-40B5-4ADD-8801-0D06FADFA095}" type="slidenum">
              <a:rPr lang="en-US" dirty="0" smtClean="0"/>
              <a:t>91</a:t>
            </a:fld>
            <a:endParaRPr lang="en-US"/>
          </a:p>
        </p:txBody>
      </p:sp>
    </p:spTree>
    <p:extLst>
      <p:ext uri="{BB962C8B-B14F-4D97-AF65-F5344CB8AC3E}">
        <p14:creationId xmlns:p14="http://schemas.microsoft.com/office/powerpoint/2010/main" val="8177936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F861B-0B6F-4547-8F10-BE47B2C95F8C}"/>
              </a:ext>
            </a:extLst>
          </p:cNvPr>
          <p:cNvSpPr>
            <a:spLocks noGrp="1"/>
          </p:cNvSpPr>
          <p:nvPr>
            <p:ph type="title"/>
          </p:nvPr>
        </p:nvSpPr>
        <p:spPr>
          <a:xfrm>
            <a:off x="1396316" y="147337"/>
            <a:ext cx="10795684" cy="1280890"/>
          </a:xfrm>
        </p:spPr>
        <p:txBody>
          <a:bodyPr>
            <a:normAutofit/>
          </a:bodyPr>
          <a:lstStyle/>
          <a:p>
            <a:r>
              <a:rPr lang="en-US" b="1">
                <a:solidFill>
                  <a:srgbClr val="397178"/>
                </a:solidFill>
              </a:rPr>
              <a:t>5 &amp; 6: Transfer Plan and COLTS-U Transfer Center </a:t>
            </a:r>
            <a:r>
              <a:rPr lang="en-US"/>
              <a:t>Audience Questions/Comments</a:t>
            </a:r>
          </a:p>
        </p:txBody>
      </p:sp>
      <p:sp>
        <p:nvSpPr>
          <p:cNvPr id="5" name="Content Placeholder 4">
            <a:extLst>
              <a:ext uri="{FF2B5EF4-FFF2-40B4-BE49-F238E27FC236}">
                <a16:creationId xmlns:a16="http://schemas.microsoft.com/office/drawing/2014/main" id="{4C712CC0-F2C8-4A9A-8B11-AC7F87BF0CDC}"/>
              </a:ext>
            </a:extLst>
          </p:cNvPr>
          <p:cNvSpPr>
            <a:spLocks noGrp="1"/>
          </p:cNvSpPr>
          <p:nvPr>
            <p:ph idx="1"/>
          </p:nvPr>
        </p:nvSpPr>
        <p:spPr>
          <a:xfrm>
            <a:off x="1508760" y="1428227"/>
            <a:ext cx="10683240" cy="5282436"/>
          </a:xfrm>
        </p:spPr>
        <p:txBody>
          <a:bodyPr>
            <a:normAutofit fontScale="77500" lnSpcReduction="20000"/>
          </a:bodyPr>
          <a:lstStyle/>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3. What did we learn?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presentation by the Colts-U Transfer Center highlights several important insights: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Effective Use of Digital Tools</a:t>
            </a:r>
            <a:r>
              <a:rPr lang="en-US" sz="1800">
                <a:effectLst/>
                <a:latin typeface="Calibri" panose="020F0502020204030204" pitchFamily="34" charset="0"/>
                <a:ea typeface="Calibri" panose="020F0502020204030204" pitchFamily="34" charset="0"/>
                <a:cs typeface="Times New Roman" panose="02020603050405020304" pitchFamily="18" charset="0"/>
              </a:rPr>
              <a:t>: The center has recognized the importance of utilizing digital communication tools to engage students. Their introduction of the Canvas shell is a testament to their adaptability and innovation. The Canvas shell serves as a powerful platform for communicating timely information to students, especially given the wealth of information that universities send out regarding transfer. It's a reminder of how technology can be harnessed to improve student support.</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Challenges in Transcript Evaluation</a:t>
            </a:r>
            <a:r>
              <a:rPr lang="en-US" sz="1800">
                <a:effectLst/>
                <a:latin typeface="Calibri" panose="020F0502020204030204" pitchFamily="34" charset="0"/>
                <a:ea typeface="Calibri" panose="020F0502020204030204" pitchFamily="34" charset="0"/>
                <a:cs typeface="Times New Roman" panose="02020603050405020304" pitchFamily="18" charset="0"/>
              </a:rPr>
              <a:t>: One of the key learnings is the challenge associated with transcript evaluation. The center revealed that the evaluation of transcripts from external institutions currently takes a year. This extended evaluation process can be a source of frustration for students, as they aren't guaranteed that their previous coursework will be recognized without this formal evaluation. Understanding this challenge highlights the importance of streamlining such processes to ensure a smoother transfer experience.</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4. What do you need to enhance your transfer services? (i.e., better collaboration).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presentation indicates several areas where the Colts-U Transfer Center seeks improvement in order to enhance their services: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Better Collaboration for University Visits</a:t>
            </a:r>
            <a:r>
              <a:rPr lang="en-US" sz="1800">
                <a:effectLst/>
                <a:latin typeface="Calibri" panose="020F0502020204030204" pitchFamily="34" charset="0"/>
                <a:ea typeface="Calibri" panose="020F0502020204030204" pitchFamily="34" charset="0"/>
                <a:cs typeface="Times New Roman" panose="02020603050405020304" pitchFamily="18" charset="0"/>
              </a:rPr>
              <a:t>: The center is keen on institutionalizing regular university visits for students. These visits offer crucial insights into prospective institutions, help students establish connections with universities, and foster a sense of belonging. The desire for better collaboration with campus partners in organizing these visits underscores the importance of cooperation between different entities to enrich students' transfer experiences.</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Formation of a Transfer Student Club</a:t>
            </a:r>
            <a:r>
              <a:rPr lang="en-US" sz="1800">
                <a:effectLst/>
                <a:latin typeface="Calibri" panose="020F0502020204030204" pitchFamily="34" charset="0"/>
                <a:ea typeface="Calibri" panose="020F0502020204030204" pitchFamily="34" charset="0"/>
                <a:cs typeface="Times New Roman" panose="02020603050405020304" pitchFamily="18" charset="0"/>
              </a:rPr>
              <a:t>: The center is in the process of forming a new transfer student club. This initiative aims to create peer-to-peer connections among students. Such connections have been proven to significantly contribute to student success. The creation of this club highlights the importance of peer support and the need for additional resources that facilitate this interaction.</a:t>
            </a: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Enhanced Collaboration with Notre Dame de Namur University:</a:t>
            </a:r>
            <a:r>
              <a:rPr lang="en-US" sz="1800">
                <a:effectLst/>
                <a:latin typeface="Calibri" panose="020F0502020204030204" pitchFamily="34" charset="0"/>
                <a:ea typeface="Calibri" panose="020F0502020204030204" pitchFamily="34" charset="0"/>
                <a:cs typeface="Times New Roman" panose="02020603050405020304" pitchFamily="18" charset="0"/>
              </a:rPr>
              <a:t> The partnership with Notre Dame de Namur University demonstrates the value of collaborating with four-year institutions to expand resources and opportunities for students. While the partnership has already enrolled 14 students, the center intends to continue building upon this relationship to provide even more options and support to students.</a:t>
            </a:r>
          </a:p>
        </p:txBody>
      </p:sp>
      <p:sp>
        <p:nvSpPr>
          <p:cNvPr id="2" name="Slide Number Placeholder 1">
            <a:extLst>
              <a:ext uri="{FF2B5EF4-FFF2-40B4-BE49-F238E27FC236}">
                <a16:creationId xmlns:a16="http://schemas.microsoft.com/office/drawing/2014/main" id="{B65FFA3C-06F5-D96F-6807-FD915818F051}"/>
              </a:ext>
            </a:extLst>
          </p:cNvPr>
          <p:cNvSpPr>
            <a:spLocks noGrp="1"/>
          </p:cNvSpPr>
          <p:nvPr>
            <p:ph type="sldNum" sz="quarter" idx="12"/>
          </p:nvPr>
        </p:nvSpPr>
        <p:spPr/>
        <p:txBody>
          <a:bodyPr/>
          <a:lstStyle/>
          <a:p>
            <a:fld id="{6D22F896-40B5-4ADD-8801-0D06FADFA095}" type="slidenum">
              <a:rPr lang="en-US" dirty="0" smtClean="0"/>
              <a:t>92</a:t>
            </a:fld>
            <a:endParaRPr lang="en-US"/>
          </a:p>
        </p:txBody>
      </p:sp>
    </p:spTree>
    <p:extLst>
      <p:ext uri="{BB962C8B-B14F-4D97-AF65-F5344CB8AC3E}">
        <p14:creationId xmlns:p14="http://schemas.microsoft.com/office/powerpoint/2010/main" val="24366645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38BA-F07B-4541-BA84-692C7D4E20D3}"/>
              </a:ext>
            </a:extLst>
          </p:cNvPr>
          <p:cNvSpPr>
            <a:spLocks noGrp="1"/>
          </p:cNvSpPr>
          <p:nvPr>
            <p:ph type="title"/>
          </p:nvPr>
        </p:nvSpPr>
        <p:spPr>
          <a:xfrm>
            <a:off x="2533394" y="326454"/>
            <a:ext cx="8911687" cy="1280890"/>
          </a:xfrm>
        </p:spPr>
        <p:txBody>
          <a:bodyPr>
            <a:normAutofit/>
          </a:bodyPr>
          <a:lstStyle/>
          <a:p>
            <a:r>
              <a:rPr lang="en-US"/>
              <a:t>7. EOPS/CARE/</a:t>
            </a:r>
            <a:r>
              <a:rPr lang="en-US" err="1"/>
              <a:t>NextUp</a:t>
            </a:r>
            <a:r>
              <a:rPr lang="en-US"/>
              <a:t>/FYSI</a:t>
            </a:r>
          </a:p>
        </p:txBody>
      </p:sp>
      <p:sp>
        <p:nvSpPr>
          <p:cNvPr id="4" name="Slide Number Placeholder 3">
            <a:extLst>
              <a:ext uri="{FF2B5EF4-FFF2-40B4-BE49-F238E27FC236}">
                <a16:creationId xmlns:a16="http://schemas.microsoft.com/office/drawing/2014/main" id="{C580F039-CB29-2725-CA68-B0C153B2A62B}"/>
              </a:ext>
            </a:extLst>
          </p:cNvPr>
          <p:cNvSpPr>
            <a:spLocks noGrp="1"/>
          </p:cNvSpPr>
          <p:nvPr>
            <p:ph type="sldNum" sz="quarter" idx="12"/>
          </p:nvPr>
        </p:nvSpPr>
        <p:spPr/>
        <p:txBody>
          <a:bodyPr/>
          <a:lstStyle/>
          <a:p>
            <a:fld id="{6D22F896-40B5-4ADD-8801-0D06FADFA095}" type="slidenum">
              <a:rPr lang="en-US" dirty="0" smtClean="0"/>
              <a:t>93</a:t>
            </a:fld>
            <a:endParaRPr lang="en-US"/>
          </a:p>
        </p:txBody>
      </p:sp>
      <p:pic>
        <p:nvPicPr>
          <p:cNvPr id="8" name="Content Placeholder 7" descr="A yellow circle with black and white text&#10;&#10;Description automatically generated">
            <a:extLst>
              <a:ext uri="{FF2B5EF4-FFF2-40B4-BE49-F238E27FC236}">
                <a16:creationId xmlns:a16="http://schemas.microsoft.com/office/drawing/2014/main" id="{C368E464-9A7A-D396-EE65-60F1ED4D4123}"/>
              </a:ext>
            </a:extLst>
          </p:cNvPr>
          <p:cNvPicPr>
            <a:picLocks noGrp="1" noChangeAspect="1"/>
          </p:cNvPicPr>
          <p:nvPr>
            <p:ph idx="1"/>
          </p:nvPr>
        </p:nvPicPr>
        <p:blipFill>
          <a:blip r:embed="rId2"/>
          <a:stretch>
            <a:fillRect/>
          </a:stretch>
        </p:blipFill>
        <p:spPr>
          <a:xfrm>
            <a:off x="1522090" y="1240634"/>
            <a:ext cx="10359082" cy="5468306"/>
          </a:xfrm>
        </p:spPr>
      </p:pic>
    </p:spTree>
    <p:extLst>
      <p:ext uri="{BB962C8B-B14F-4D97-AF65-F5344CB8AC3E}">
        <p14:creationId xmlns:p14="http://schemas.microsoft.com/office/powerpoint/2010/main" val="28437115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AC933-B3D6-3A4F-D970-F1B01902A392}"/>
              </a:ext>
            </a:extLst>
          </p:cNvPr>
          <p:cNvSpPr>
            <a:spLocks noGrp="1"/>
          </p:cNvSpPr>
          <p:nvPr>
            <p:ph type="sldNum" sz="quarter" idx="12"/>
          </p:nvPr>
        </p:nvSpPr>
        <p:spPr/>
        <p:txBody>
          <a:bodyPr/>
          <a:lstStyle/>
          <a:p>
            <a:fld id="{6D22F896-40B5-4ADD-8801-0D06FADFA095}" type="slidenum">
              <a:rPr lang="en-US" smtClean="0"/>
              <a:t>94</a:t>
            </a:fld>
            <a:endParaRPr lang="en-US"/>
          </a:p>
        </p:txBody>
      </p:sp>
      <p:pic>
        <p:nvPicPr>
          <p:cNvPr id="5" name="Picture 4">
            <a:extLst>
              <a:ext uri="{FF2B5EF4-FFF2-40B4-BE49-F238E27FC236}">
                <a16:creationId xmlns:a16="http://schemas.microsoft.com/office/drawing/2014/main" id="{47446B39-4E40-9573-ECD9-F35AC4D72236}"/>
              </a:ext>
            </a:extLst>
          </p:cNvPr>
          <p:cNvPicPr>
            <a:picLocks noChangeAspect="1"/>
          </p:cNvPicPr>
          <p:nvPr/>
        </p:nvPicPr>
        <p:blipFill>
          <a:blip r:embed="rId2"/>
          <a:stretch>
            <a:fillRect/>
          </a:stretch>
        </p:blipFill>
        <p:spPr>
          <a:xfrm>
            <a:off x="1629508" y="277691"/>
            <a:ext cx="10210799" cy="6337787"/>
          </a:xfrm>
          <a:prstGeom prst="rect">
            <a:avLst/>
          </a:prstGeom>
        </p:spPr>
      </p:pic>
    </p:spTree>
    <p:extLst>
      <p:ext uri="{BB962C8B-B14F-4D97-AF65-F5344CB8AC3E}">
        <p14:creationId xmlns:p14="http://schemas.microsoft.com/office/powerpoint/2010/main" val="1802118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DBCF0-1A7C-5F93-F1E6-012543D182E8}"/>
              </a:ext>
            </a:extLst>
          </p:cNvPr>
          <p:cNvSpPr>
            <a:spLocks noGrp="1"/>
          </p:cNvSpPr>
          <p:nvPr>
            <p:ph type="sldNum" sz="quarter" idx="12"/>
          </p:nvPr>
        </p:nvSpPr>
        <p:spPr/>
        <p:txBody>
          <a:bodyPr/>
          <a:lstStyle/>
          <a:p>
            <a:fld id="{6D22F896-40B5-4ADD-8801-0D06FADFA095}" type="slidenum">
              <a:rPr lang="en-US" smtClean="0"/>
              <a:t>95</a:t>
            </a:fld>
            <a:endParaRPr lang="en-US"/>
          </a:p>
        </p:txBody>
      </p:sp>
      <p:pic>
        <p:nvPicPr>
          <p:cNvPr id="5" name="Picture 4" descr="A diagram of benefits&#10;&#10;Description automatically generated">
            <a:extLst>
              <a:ext uri="{FF2B5EF4-FFF2-40B4-BE49-F238E27FC236}">
                <a16:creationId xmlns:a16="http://schemas.microsoft.com/office/drawing/2014/main" id="{CAAA339E-4DA1-11DA-3BEA-62760C26946C}"/>
              </a:ext>
            </a:extLst>
          </p:cNvPr>
          <p:cNvPicPr>
            <a:picLocks noChangeAspect="1"/>
          </p:cNvPicPr>
          <p:nvPr/>
        </p:nvPicPr>
        <p:blipFill>
          <a:blip r:embed="rId2"/>
          <a:stretch>
            <a:fillRect/>
          </a:stretch>
        </p:blipFill>
        <p:spPr>
          <a:xfrm>
            <a:off x="1664677" y="183908"/>
            <a:ext cx="10351474" cy="6466739"/>
          </a:xfrm>
          <a:prstGeom prst="rect">
            <a:avLst/>
          </a:prstGeom>
        </p:spPr>
      </p:pic>
    </p:spTree>
    <p:extLst>
      <p:ext uri="{BB962C8B-B14F-4D97-AF65-F5344CB8AC3E}">
        <p14:creationId xmlns:p14="http://schemas.microsoft.com/office/powerpoint/2010/main" val="17777285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42CAA-A6C7-3CA0-C08D-4DCB15DCDF9F}"/>
              </a:ext>
            </a:extLst>
          </p:cNvPr>
          <p:cNvSpPr>
            <a:spLocks noGrp="1"/>
          </p:cNvSpPr>
          <p:nvPr>
            <p:ph type="sldNum" sz="quarter" idx="12"/>
          </p:nvPr>
        </p:nvSpPr>
        <p:spPr/>
        <p:txBody>
          <a:bodyPr/>
          <a:lstStyle/>
          <a:p>
            <a:fld id="{6D22F896-40B5-4ADD-8801-0D06FADFA095}" type="slidenum">
              <a:rPr lang="en-US" smtClean="0"/>
              <a:t>96</a:t>
            </a:fld>
            <a:endParaRPr lang="en-US"/>
          </a:p>
        </p:txBody>
      </p:sp>
      <p:pic>
        <p:nvPicPr>
          <p:cNvPr id="6" name="Picture 5" descr="A diagram of a company&amp;#39;s care&#10;&#10;Description automatically generated">
            <a:extLst>
              <a:ext uri="{FF2B5EF4-FFF2-40B4-BE49-F238E27FC236}">
                <a16:creationId xmlns:a16="http://schemas.microsoft.com/office/drawing/2014/main" id="{DD4F3B8E-B82E-1CF6-EE2B-4BA58BF9AC08}"/>
              </a:ext>
            </a:extLst>
          </p:cNvPr>
          <p:cNvPicPr>
            <a:picLocks noChangeAspect="1"/>
          </p:cNvPicPr>
          <p:nvPr/>
        </p:nvPicPr>
        <p:blipFill>
          <a:blip r:embed="rId2"/>
          <a:stretch>
            <a:fillRect/>
          </a:stretch>
        </p:blipFill>
        <p:spPr>
          <a:xfrm>
            <a:off x="1652954" y="148738"/>
            <a:ext cx="10328029" cy="6466741"/>
          </a:xfrm>
          <a:prstGeom prst="rect">
            <a:avLst/>
          </a:prstGeom>
        </p:spPr>
      </p:pic>
    </p:spTree>
    <p:extLst>
      <p:ext uri="{BB962C8B-B14F-4D97-AF65-F5344CB8AC3E}">
        <p14:creationId xmlns:p14="http://schemas.microsoft.com/office/powerpoint/2010/main" val="25678195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E2219-D663-0E45-6457-0485E9A91AFA}"/>
              </a:ext>
            </a:extLst>
          </p:cNvPr>
          <p:cNvSpPr>
            <a:spLocks noGrp="1"/>
          </p:cNvSpPr>
          <p:nvPr>
            <p:ph type="sldNum" sz="quarter" idx="12"/>
          </p:nvPr>
        </p:nvSpPr>
        <p:spPr/>
        <p:txBody>
          <a:bodyPr/>
          <a:lstStyle/>
          <a:p>
            <a:fld id="{6D22F896-40B5-4ADD-8801-0D06FADFA095}" type="slidenum">
              <a:rPr lang="en-US" dirty="0" smtClean="0"/>
              <a:t>97</a:t>
            </a:fld>
            <a:endParaRPr lang="en-US"/>
          </a:p>
        </p:txBody>
      </p:sp>
      <p:pic>
        <p:nvPicPr>
          <p:cNvPr id="8" name="Picture 7" descr="A screen shot of a chart&#10;&#10;Description automatically generated">
            <a:extLst>
              <a:ext uri="{FF2B5EF4-FFF2-40B4-BE49-F238E27FC236}">
                <a16:creationId xmlns:a16="http://schemas.microsoft.com/office/drawing/2014/main" id="{3FD38700-140D-1D1F-2B74-33C6715C7E7B}"/>
              </a:ext>
            </a:extLst>
          </p:cNvPr>
          <p:cNvPicPr>
            <a:picLocks noChangeAspect="1"/>
          </p:cNvPicPr>
          <p:nvPr/>
        </p:nvPicPr>
        <p:blipFill>
          <a:blip r:embed="rId2"/>
          <a:stretch>
            <a:fillRect/>
          </a:stretch>
        </p:blipFill>
        <p:spPr>
          <a:xfrm>
            <a:off x="1641230" y="183908"/>
            <a:ext cx="10269414" cy="6490186"/>
          </a:xfrm>
          <a:prstGeom prst="rect">
            <a:avLst/>
          </a:prstGeom>
        </p:spPr>
      </p:pic>
    </p:spTree>
    <p:extLst>
      <p:ext uri="{BB962C8B-B14F-4D97-AF65-F5344CB8AC3E}">
        <p14:creationId xmlns:p14="http://schemas.microsoft.com/office/powerpoint/2010/main" val="3964127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B0AE3A-D228-14DD-4948-B5C73CEC6260}"/>
              </a:ext>
            </a:extLst>
          </p:cNvPr>
          <p:cNvSpPr>
            <a:spLocks noGrp="1"/>
          </p:cNvSpPr>
          <p:nvPr>
            <p:ph type="sldNum" sz="quarter" idx="12"/>
          </p:nvPr>
        </p:nvSpPr>
        <p:spPr/>
        <p:txBody>
          <a:bodyPr/>
          <a:lstStyle/>
          <a:p>
            <a:fld id="{6D22F896-40B5-4ADD-8801-0D06FADFA095}" type="slidenum">
              <a:rPr lang="en-US" smtClean="0"/>
              <a:t>98</a:t>
            </a:fld>
            <a:endParaRPr lang="en-US"/>
          </a:p>
        </p:txBody>
      </p:sp>
      <p:pic>
        <p:nvPicPr>
          <p:cNvPr id="5" name="Picture 4" descr="A diagram of a job interview&#10;&#10;Description automatically generated">
            <a:extLst>
              <a:ext uri="{FF2B5EF4-FFF2-40B4-BE49-F238E27FC236}">
                <a16:creationId xmlns:a16="http://schemas.microsoft.com/office/drawing/2014/main" id="{5F1C2E34-1B80-21BD-23B4-ED8B09FFE454}"/>
              </a:ext>
            </a:extLst>
          </p:cNvPr>
          <p:cNvPicPr>
            <a:picLocks noChangeAspect="1"/>
          </p:cNvPicPr>
          <p:nvPr/>
        </p:nvPicPr>
        <p:blipFill>
          <a:blip r:embed="rId2"/>
          <a:stretch>
            <a:fillRect/>
          </a:stretch>
        </p:blipFill>
        <p:spPr>
          <a:xfrm>
            <a:off x="1676400" y="254245"/>
            <a:ext cx="10304583" cy="6396403"/>
          </a:xfrm>
          <a:prstGeom prst="rect">
            <a:avLst/>
          </a:prstGeom>
        </p:spPr>
      </p:pic>
    </p:spTree>
    <p:extLst>
      <p:ext uri="{BB962C8B-B14F-4D97-AF65-F5344CB8AC3E}">
        <p14:creationId xmlns:p14="http://schemas.microsoft.com/office/powerpoint/2010/main" val="31468906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70AC-E18C-7504-53A2-EAF6782EC567}"/>
              </a:ext>
            </a:extLst>
          </p:cNvPr>
          <p:cNvSpPr>
            <a:spLocks noGrp="1"/>
          </p:cNvSpPr>
          <p:nvPr>
            <p:ph type="title"/>
          </p:nvPr>
        </p:nvSpPr>
        <p:spPr>
          <a:xfrm>
            <a:off x="2592925" y="202079"/>
            <a:ext cx="8911687" cy="1280890"/>
          </a:xfrm>
        </p:spPr>
        <p:txBody>
          <a:bodyPr/>
          <a:lstStyle/>
          <a:p>
            <a:r>
              <a:rPr lang="en-US"/>
              <a:t>EOPS/CARE/</a:t>
            </a:r>
            <a:r>
              <a:rPr lang="en-US" err="1"/>
              <a:t>NextUp</a:t>
            </a:r>
            <a:r>
              <a:rPr lang="en-US"/>
              <a:t>/FYSI </a:t>
            </a:r>
            <a:br>
              <a:rPr lang="en-US"/>
            </a:br>
            <a:r>
              <a:rPr lang="en-US"/>
              <a:t>Transfer Supports &amp; Information</a:t>
            </a:r>
          </a:p>
        </p:txBody>
      </p:sp>
      <p:sp>
        <p:nvSpPr>
          <p:cNvPr id="3" name="Content Placeholder 2">
            <a:extLst>
              <a:ext uri="{FF2B5EF4-FFF2-40B4-BE49-F238E27FC236}">
                <a16:creationId xmlns:a16="http://schemas.microsoft.com/office/drawing/2014/main" id="{B079F62E-D23A-8C71-5ED0-F4575C2BCCEE}"/>
              </a:ext>
            </a:extLst>
          </p:cNvPr>
          <p:cNvSpPr>
            <a:spLocks noGrp="1"/>
          </p:cNvSpPr>
          <p:nvPr>
            <p:ph idx="1"/>
          </p:nvPr>
        </p:nvSpPr>
        <p:spPr>
          <a:xfrm>
            <a:off x="1780320" y="1711571"/>
            <a:ext cx="4800602" cy="4820975"/>
          </a:xfrm>
        </p:spPr>
        <p:txBody>
          <a:bodyPr vert="horz" lIns="91440" tIns="45720" rIns="91440" bIns="45720" rtlCol="0" anchor="t">
            <a:normAutofit/>
          </a:bodyPr>
          <a:lstStyle/>
          <a:p>
            <a:r>
              <a:rPr lang="en-US"/>
              <a:t>Transfer application fee waivers</a:t>
            </a:r>
          </a:p>
          <a:p>
            <a:pPr lvl="1"/>
            <a:r>
              <a:rPr lang="en-US"/>
              <a:t>4 CSU</a:t>
            </a:r>
          </a:p>
          <a:p>
            <a:pPr lvl="1"/>
            <a:r>
              <a:rPr lang="en-US"/>
              <a:t>4 UC</a:t>
            </a:r>
          </a:p>
          <a:p>
            <a:pPr lvl="1"/>
            <a:r>
              <a:rPr lang="en-US"/>
              <a:t>Assist with private universities</a:t>
            </a:r>
          </a:p>
          <a:p>
            <a:pPr lvl="1"/>
            <a:r>
              <a:rPr lang="en-US"/>
              <a:t>Can pay for more if budget allows.</a:t>
            </a:r>
          </a:p>
          <a:p>
            <a:r>
              <a:rPr lang="en-US"/>
              <a:t>Group Counseling Sessions</a:t>
            </a:r>
          </a:p>
          <a:p>
            <a:pPr lvl="1"/>
            <a:r>
              <a:rPr lang="en-US"/>
              <a:t>Collaborate with the Transfer Center</a:t>
            </a:r>
          </a:p>
          <a:p>
            <a:pPr lvl="1"/>
            <a:r>
              <a:rPr lang="en-US"/>
              <a:t>CSU Dual Enrollment Assistance</a:t>
            </a:r>
          </a:p>
          <a:p>
            <a:r>
              <a:rPr lang="en-US"/>
              <a:t>Campus Tours</a:t>
            </a:r>
          </a:p>
          <a:p>
            <a:pPr lvl="1"/>
            <a:r>
              <a:rPr lang="en-US"/>
              <a:t>Collaboration with programs on campus</a:t>
            </a:r>
          </a:p>
          <a:p>
            <a:pPr lvl="1"/>
            <a:r>
              <a:rPr lang="en-US"/>
              <a:t>Souther California Tours collaboration with districtwide EOPS</a:t>
            </a: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9BC948F2-0DCC-8A5A-5590-2245D4706902}"/>
              </a:ext>
            </a:extLst>
          </p:cNvPr>
          <p:cNvSpPr>
            <a:spLocks noGrp="1"/>
          </p:cNvSpPr>
          <p:nvPr>
            <p:ph type="sldNum" sz="quarter" idx="12"/>
          </p:nvPr>
        </p:nvSpPr>
        <p:spPr/>
        <p:txBody>
          <a:bodyPr/>
          <a:lstStyle/>
          <a:p>
            <a:fld id="{6D22F896-40B5-4ADD-8801-0D06FADFA095}" type="slidenum">
              <a:rPr lang="en-US" dirty="0" smtClean="0"/>
              <a:t>99</a:t>
            </a:fld>
            <a:endParaRPr lang="en-US"/>
          </a:p>
        </p:txBody>
      </p:sp>
      <p:sp>
        <p:nvSpPr>
          <p:cNvPr id="8" name="Content Placeholder 2">
            <a:extLst>
              <a:ext uri="{FF2B5EF4-FFF2-40B4-BE49-F238E27FC236}">
                <a16:creationId xmlns:a16="http://schemas.microsoft.com/office/drawing/2014/main" id="{31BE7869-164B-AA14-EC06-98C84D00EC9F}"/>
              </a:ext>
            </a:extLst>
          </p:cNvPr>
          <p:cNvSpPr txBox="1">
            <a:spLocks/>
          </p:cNvSpPr>
          <p:nvPr/>
        </p:nvSpPr>
        <p:spPr>
          <a:xfrm>
            <a:off x="7043981" y="1711571"/>
            <a:ext cx="4964724" cy="4820975"/>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t>Counseling </a:t>
            </a:r>
          </a:p>
          <a:p>
            <a:pPr lvl="1"/>
            <a:r>
              <a:rPr lang="en-US"/>
              <a:t>Additional counseling appointments available</a:t>
            </a:r>
          </a:p>
          <a:p>
            <a:pPr lvl="1"/>
            <a:r>
              <a:rPr lang="en-US"/>
              <a:t>Graduation Petitions</a:t>
            </a:r>
          </a:p>
          <a:p>
            <a:pPr lvl="1"/>
            <a:r>
              <a:rPr lang="en-US"/>
              <a:t>Drop-in every Monday</a:t>
            </a:r>
          </a:p>
          <a:p>
            <a:pPr lvl="1"/>
            <a:r>
              <a:rPr lang="en-US"/>
              <a:t>Drop-in Nov 30 </a:t>
            </a:r>
          </a:p>
          <a:p>
            <a:r>
              <a:rPr lang="en-US"/>
              <a:t>2022-23 Graduates Stats</a:t>
            </a:r>
          </a:p>
          <a:p>
            <a:pPr lvl="1"/>
            <a:r>
              <a:rPr lang="en-US"/>
              <a:t>45 Graduates/Transfer Students</a:t>
            </a:r>
          </a:p>
          <a:p>
            <a:pPr lvl="1"/>
            <a:r>
              <a:rPr lang="en-US"/>
              <a:t>31 students earned 33 ADTs and 30 Transferred</a:t>
            </a:r>
          </a:p>
          <a:p>
            <a:pPr lvl="1"/>
            <a:endParaRPr lang="en-US"/>
          </a:p>
          <a:p>
            <a:endParaRPr lang="en-US"/>
          </a:p>
        </p:txBody>
      </p:sp>
    </p:spTree>
    <p:extLst>
      <p:ext uri="{BB962C8B-B14F-4D97-AF65-F5344CB8AC3E}">
        <p14:creationId xmlns:p14="http://schemas.microsoft.com/office/powerpoint/2010/main" val="16832509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34__x002e_7_x002e_2023 xmlns="2f710d9f-0060-422b-9349-f104709fd67d" xsi:nil="true"/>
    <SharedWithUsers xmlns="1d4099fc-d8b4-42f0-be8d-5a25c17bf5f3">
      <UserInfo>
        <DisplayName>Taveau, Rebekah</DisplayName>
        <AccountId>95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DC0D2841F643439A08216B5BF166E9" ma:contentTypeVersion="6" ma:contentTypeDescription="Create a new document." ma:contentTypeScope="" ma:versionID="0acea6b6e3a5248e709f4d440f493040">
  <xsd:schema xmlns:xsd="http://www.w3.org/2001/XMLSchema" xmlns:xs="http://www.w3.org/2001/XMLSchema" xmlns:p="http://schemas.microsoft.com/office/2006/metadata/properties" xmlns:ns2="2f710d9f-0060-422b-9349-f104709fd67d" xmlns:ns3="1d4099fc-d8b4-42f0-be8d-5a25c17bf5f3" targetNamespace="http://schemas.microsoft.com/office/2006/metadata/properties" ma:root="true" ma:fieldsID="b2e9f18aa813acfc0d6a114731c963f6" ns2:_="" ns3:_="">
    <xsd:import namespace="2f710d9f-0060-422b-9349-f104709fd67d"/>
    <xsd:import namespace="1d4099fc-d8b4-42f0-be8d-5a25c17bf5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34__x002e_7_x002e_2023"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10d9f-0060-422b-9349-f104709fd6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34__x002e_7_x002e_2023" ma:index="12" nillable="true" ma:displayName="4.7.2023" ma:format="Dropdown" ma:internalName="_x0034__x002e_7_x002e_2023">
      <xsd:simpleType>
        <xsd:restriction base="dms:Text">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4099fc-d8b4-42f0-be8d-5a25c17bf5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1DE454-90CF-49BF-A7E9-804DC7A81034}">
  <ds:schemaRefs>
    <ds:schemaRef ds:uri="http://schemas.microsoft.com/sharepoint/v3/contenttype/forms"/>
  </ds:schemaRefs>
</ds:datastoreItem>
</file>

<file path=customXml/itemProps2.xml><?xml version="1.0" encoding="utf-8"?>
<ds:datastoreItem xmlns:ds="http://schemas.openxmlformats.org/officeDocument/2006/customXml" ds:itemID="{F872AC46-4929-4F43-820B-5807B5F045A4}">
  <ds:schemaRefs>
    <ds:schemaRef ds:uri="1d4099fc-d8b4-42f0-be8d-5a25c17bf5f3"/>
    <ds:schemaRef ds:uri="2f710d9f-0060-422b-9349-f104709fd6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8D127A-B8B0-4DA9-A3C4-54E93FEA3DAA}">
  <ds:schemaRefs>
    <ds:schemaRef ds:uri="1d4099fc-d8b4-42f0-be8d-5a25c17bf5f3"/>
    <ds:schemaRef ds:uri="2f710d9f-0060-422b-9349-f104709fd6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Savon</Template>
  <Application>Microsoft Office PowerPoint</Application>
  <PresentationFormat>Widescreen</PresentationFormat>
  <Slides>121</Slides>
  <Notes>38</Notes>
  <HiddenSlides>0</HiddenSlides>
  <ScaleCrop>false</ScaleCrop>
  <HeadingPairs>
    <vt:vector size="4" baseType="variant">
      <vt:variant>
        <vt:lpstr>Theme</vt:lpstr>
      </vt:variant>
      <vt:variant>
        <vt:i4>2</vt:i4>
      </vt:variant>
      <vt:variant>
        <vt:lpstr>Slide Titles</vt:lpstr>
      </vt:variant>
      <vt:variant>
        <vt:i4>121</vt:i4>
      </vt:variant>
    </vt:vector>
  </HeadingPairs>
  <TitlesOfParts>
    <vt:vector size="123" baseType="lpstr">
      <vt:lpstr>Wisp</vt:lpstr>
      <vt:lpstr>Wisp</vt:lpstr>
      <vt:lpstr>Transfer Taskforce Recommendations to PBC  December 6, 2023</vt:lpstr>
      <vt:lpstr>EMP Objectives</vt:lpstr>
      <vt:lpstr>PowerPoint Presentation</vt:lpstr>
      <vt:lpstr>PowerPoint Presentation</vt:lpstr>
      <vt:lpstr>Process</vt:lpstr>
      <vt:lpstr>Members</vt:lpstr>
      <vt:lpstr>Equity for Transfer</vt:lpstr>
      <vt:lpstr>Equity: Mattering Theme</vt:lpstr>
      <vt:lpstr>Recommendations—with Equity Lens</vt:lpstr>
      <vt:lpstr>To Accomplish this, We will:</vt:lpstr>
      <vt:lpstr>To Accomplish this, We will:</vt:lpstr>
      <vt:lpstr>Strengths—with Equity Lens</vt:lpstr>
      <vt:lpstr>Challenges—with Equity Lens</vt:lpstr>
      <vt:lpstr>Questions</vt:lpstr>
      <vt:lpstr>Transfer taskforce</vt:lpstr>
      <vt:lpstr>OUTLINE</vt:lpstr>
      <vt:lpstr>EMP Objectives</vt:lpstr>
      <vt:lpstr>PowerPoint Presentation</vt:lpstr>
      <vt:lpstr>Process</vt:lpstr>
      <vt:lpstr>Directions</vt:lpstr>
      <vt:lpstr>Meeting 1: October 13</vt:lpstr>
      <vt:lpstr>Equity: Mattering Theme</vt:lpstr>
      <vt:lpstr>Framing</vt:lpstr>
      <vt:lpstr>Equity Framing</vt:lpstr>
      <vt:lpstr>Transfer Data Sharing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Sharing Discussion Audience Questions/Comments</vt:lpstr>
      <vt:lpstr>Data Sharing Discussion Audience Questions/Comments</vt:lpstr>
      <vt:lpstr>Interest Area Retention Support (Guided Pathways)</vt:lpstr>
      <vt:lpstr>Guided Pathway: Audience Questions/Comments</vt:lpstr>
      <vt:lpstr>2. AB1705 </vt:lpstr>
      <vt:lpstr>AB1705 Audience Questions/Comments</vt:lpstr>
      <vt:lpstr>AB 1705 Audience Questions/Comments</vt:lpstr>
      <vt:lpstr>3. Middle College</vt:lpstr>
      <vt:lpstr>Middle College Audience Questions/Comments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 Audience Questions/Comments</vt:lpstr>
      <vt:lpstr>8. Living Promise MOU</vt:lpstr>
      <vt:lpstr>Living Promise MOU Audience Questions/Comments</vt:lpstr>
      <vt:lpstr>Closing</vt:lpstr>
      <vt:lpstr>Meeting 2: November 3</vt:lpstr>
      <vt:lpstr>1. STEM/NSF/TRABAJO</vt:lpstr>
      <vt:lpstr>STEM/NSF(ASCENT)/TRABAJO </vt:lpstr>
      <vt:lpstr>STEM/NSF/TRABAJO Questions/Comments</vt:lpstr>
      <vt:lpstr>2. Honors Transfer Program (HTP): How does the program/service support transfer?​ </vt:lpstr>
      <vt:lpstr>2. HTP: What do you need to enhance your transfer services?​ </vt:lpstr>
      <vt:lpstr>Honor’s Program Audience Questions/Comments</vt:lpstr>
      <vt:lpstr>3. Phi Theta Kappa PROGRAM - PTK</vt:lpstr>
      <vt:lpstr>Typical PTK Honors Student</vt:lpstr>
      <vt:lpstr> PTK HONORS Program</vt:lpstr>
      <vt:lpstr> PTK  Info – sample data points</vt:lpstr>
      <vt:lpstr>PHI THETA KAPPA (PTK) HONORS Program</vt:lpstr>
      <vt:lpstr>PHI THETA KAPPA (PTK) HONORS Program</vt:lpstr>
      <vt:lpstr>PTK Audience Questions/Comments</vt:lpstr>
      <vt:lpstr>PowerPoint Presentation</vt:lpstr>
      <vt:lpstr>Umoja Audience Questions/Comments</vt:lpstr>
      <vt:lpstr>5 &amp; 6: Transfer Plan and  COLTS-U Transfer Center    Fall 2023  Updated 11.3.2023  </vt:lpstr>
      <vt:lpstr>5. Transfer Plan  College-wide committee designated by PBC to “develop, promote, and scale up college activities that promote transfer success”*   Objective #1: Identify the support, milestones, and gaps in the transfer journey for students. Objective #2: Build and strengthen relationships with universities and high school partners. Objective #3: Identify and address equity gaps in transfer support services. Objective #4: Create a campus culture, across all levels and functions, that actively commits to supporting the transfer success of our students. *Source:  Cañada College Transfer Services Plan 2021-2024, PBC Transfer Planning Task Force, May 5, 2021</vt:lpstr>
      <vt:lpstr>Located in Building 9, Room 106, We offer...  * Transfer Counseling *Articulation * Transfer Services and Support * University Programs: AANAPISI ARC Transfer Pathway to SF State and NDNU B.A. Degree Completion programs </vt:lpstr>
      <vt:lpstr>PowerPoint Presentation</vt:lpstr>
      <vt:lpstr>PowerPoint Presentation</vt:lpstr>
      <vt:lpstr>Transfer Services and Support</vt:lpstr>
      <vt:lpstr>Transfer Services and Support</vt:lpstr>
      <vt:lpstr>AANAPISI ARC Initiative</vt:lpstr>
      <vt:lpstr>AANAPISI ARC Initiative</vt:lpstr>
      <vt:lpstr>NDNU x SMCCCD Partnership</vt:lpstr>
      <vt:lpstr>NDNU x SMCCCD Partnership</vt:lpstr>
      <vt:lpstr>5 &amp; 6: Transfer Plan and COLTS-U Transfer Center Audience Questions/Comments</vt:lpstr>
      <vt:lpstr>5 &amp; 6: Transfer Plan and COLTS-U Transfer Center Audience Questions/Comments</vt:lpstr>
      <vt:lpstr>7. EOPS/CARE/NextUp/FYSI</vt:lpstr>
      <vt:lpstr>PowerPoint Presentation</vt:lpstr>
      <vt:lpstr>PowerPoint Presentation</vt:lpstr>
      <vt:lpstr>PowerPoint Presentation</vt:lpstr>
      <vt:lpstr>PowerPoint Presentation</vt:lpstr>
      <vt:lpstr>PowerPoint Presentation</vt:lpstr>
      <vt:lpstr>EOPS/CARE/NextUp/FYSI  Transfer Supports &amp; Information</vt:lpstr>
      <vt:lpstr>EOPS Audience Questions/Comments</vt:lpstr>
      <vt:lpstr>8. TRIO</vt:lpstr>
      <vt:lpstr>Audience Questions/Comments</vt:lpstr>
      <vt:lpstr>9. COLTS Learning Community</vt:lpstr>
      <vt:lpstr>COLTS Learning Community Audience Questions/Comments</vt:lpstr>
      <vt:lpstr>10. Curriculum Committee</vt:lpstr>
      <vt:lpstr>Curriculum Committee Outcomes</vt:lpstr>
      <vt:lpstr>We have learned that:</vt:lpstr>
      <vt:lpstr>Curriculum Committee Audience Questions/Comments</vt:lpstr>
      <vt:lpstr>Closing</vt:lpstr>
      <vt:lpstr>Meeting 3: November 17, 2023</vt:lpstr>
      <vt:lpstr>Process</vt:lpstr>
      <vt:lpstr>5. Puente</vt:lpstr>
      <vt:lpstr>Puente Audience Questions/Comments</vt:lpstr>
      <vt:lpstr>Strengths</vt:lpstr>
      <vt:lpstr>Feedback on Strengths</vt:lpstr>
      <vt:lpstr>Challenges</vt:lpstr>
      <vt:lpstr>Feedback on Challenges</vt:lpstr>
      <vt:lpstr>Transfer: Possible Recommendations (1 of 2)</vt:lpstr>
      <vt:lpstr>Transfer: Possible Recommendations (2 of 2)</vt:lpstr>
      <vt:lpstr>Feedback on Recommendations</vt:lpstr>
      <vt:lpstr>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taskforce</dc:title>
  <dc:creator>Rana, Anniqua</dc:creator>
  <cp:revision>2</cp:revision>
  <dcterms:created xsi:type="dcterms:W3CDTF">2023-10-07T00:31:34Z</dcterms:created>
  <dcterms:modified xsi:type="dcterms:W3CDTF">2023-12-07T18:17:20Z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0x010100E1DC0D2841F643439A08216B5BF166E9</vt:lpwstr>
  </property>
</Properties>
</file>