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48" r:id="rId5"/>
  </p:sldMasterIdLst>
  <p:notesMasterIdLst>
    <p:notesMasterId r:id="rId99"/>
  </p:notesMasterIdLst>
  <p:sldIdLst>
    <p:sldId id="256" r:id="rId6"/>
    <p:sldId id="265" r:id="rId7"/>
    <p:sldId id="259" r:id="rId8"/>
    <p:sldId id="260" r:id="rId9"/>
    <p:sldId id="258" r:id="rId10"/>
    <p:sldId id="261" r:id="rId11"/>
    <p:sldId id="270" r:id="rId12"/>
    <p:sldId id="299" r:id="rId13"/>
    <p:sldId id="300" r:id="rId14"/>
    <p:sldId id="307" r:id="rId15"/>
    <p:sldId id="323" r:id="rId16"/>
    <p:sldId id="324" r:id="rId17"/>
    <p:sldId id="325" r:id="rId18"/>
    <p:sldId id="326" r:id="rId19"/>
    <p:sldId id="327" r:id="rId20"/>
    <p:sldId id="328" r:id="rId21"/>
    <p:sldId id="317" r:id="rId22"/>
    <p:sldId id="318" r:id="rId23"/>
    <p:sldId id="319" r:id="rId24"/>
    <p:sldId id="320" r:id="rId25"/>
    <p:sldId id="269" r:id="rId26"/>
    <p:sldId id="321" r:id="rId27"/>
    <p:sldId id="322" r:id="rId28"/>
    <p:sldId id="339" r:id="rId29"/>
    <p:sldId id="340" r:id="rId30"/>
    <p:sldId id="341" r:id="rId31"/>
    <p:sldId id="262" r:id="rId32"/>
    <p:sldId id="266" r:id="rId33"/>
    <p:sldId id="263" r:id="rId34"/>
    <p:sldId id="268" r:id="rId35"/>
    <p:sldId id="342" r:id="rId36"/>
    <p:sldId id="264" r:id="rId37"/>
    <p:sldId id="272" r:id="rId38"/>
    <p:sldId id="330" r:id="rId39"/>
    <p:sldId id="257" r:id="rId40"/>
    <p:sldId id="331" r:id="rId41"/>
    <p:sldId id="332" r:id="rId42"/>
    <p:sldId id="333" r:id="rId43"/>
    <p:sldId id="334" r:id="rId44"/>
    <p:sldId id="335" r:id="rId45"/>
    <p:sldId id="336" r:id="rId46"/>
    <p:sldId id="337" r:id="rId47"/>
    <p:sldId id="338" r:id="rId48"/>
    <p:sldId id="273" r:id="rId49"/>
    <p:sldId id="278" r:id="rId50"/>
    <p:sldId id="277" r:id="rId51"/>
    <p:sldId id="282" r:id="rId52"/>
    <p:sldId id="281" r:id="rId53"/>
    <p:sldId id="303" r:id="rId54"/>
    <p:sldId id="271" r:id="rId55"/>
    <p:sldId id="302" r:id="rId56"/>
    <p:sldId id="284" r:id="rId57"/>
    <p:sldId id="358" r:id="rId58"/>
    <p:sldId id="283" r:id="rId59"/>
    <p:sldId id="350" r:id="rId60"/>
    <p:sldId id="352" r:id="rId61"/>
    <p:sldId id="285" r:id="rId62"/>
    <p:sldId id="288" r:id="rId63"/>
    <p:sldId id="287" r:id="rId64"/>
    <p:sldId id="290" r:id="rId65"/>
    <p:sldId id="289" r:id="rId66"/>
    <p:sldId id="292" r:id="rId67"/>
    <p:sldId id="347" r:id="rId68"/>
    <p:sldId id="348" r:id="rId69"/>
    <p:sldId id="345" r:id="rId70"/>
    <p:sldId id="346" r:id="rId71"/>
    <p:sldId id="276" r:id="rId72"/>
    <p:sldId id="349" r:id="rId73"/>
    <p:sldId id="353" r:id="rId74"/>
    <p:sldId id="354" r:id="rId75"/>
    <p:sldId id="355" r:id="rId76"/>
    <p:sldId id="356" r:id="rId77"/>
    <p:sldId id="306" r:id="rId78"/>
    <p:sldId id="291" r:id="rId79"/>
    <p:sldId id="294" r:id="rId80"/>
    <p:sldId id="362" r:id="rId81"/>
    <p:sldId id="359" r:id="rId82"/>
    <p:sldId id="363" r:id="rId83"/>
    <p:sldId id="360" r:id="rId84"/>
    <p:sldId id="361" r:id="rId85"/>
    <p:sldId id="364" r:id="rId86"/>
    <p:sldId id="293" r:id="rId87"/>
    <p:sldId id="296" r:id="rId88"/>
    <p:sldId id="295" r:id="rId89"/>
    <p:sldId id="280" r:id="rId90"/>
    <p:sldId id="357" r:id="rId91"/>
    <p:sldId id="279" r:id="rId92"/>
    <p:sldId id="298" r:id="rId93"/>
    <p:sldId id="343" r:id="rId94"/>
    <p:sldId id="344" r:id="rId95"/>
    <p:sldId id="297" r:id="rId96"/>
    <p:sldId id="304" r:id="rId97"/>
    <p:sldId id="305"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86F49-AAB7-71E6-1C05-885B82ABE4EE}" v="218" dt="2023-11-03T03:36:52.854"/>
    <p1510:client id="{21382CE0-7B5F-97F8-9A4B-4BDEEBCEE3BA}" v="14" dt="2023-11-03T02:57:30.060"/>
    <p1510:client id="{6F891A24-A4E4-8A3B-20A4-194D0275D8D3}" v="184" dt="2023-10-31T20:19:13.494"/>
    <p1510:client id="{35B47D75-3B3A-7888-F23D-282AA5AD0773}" v="28" dt="2023-11-03T19:26:34.184"/>
    <p1510:client id="{7F3529EB-9EBF-7A87-B208-F3E6D6CAF263}" v="138" dt="2023-10-31T23:44:06.066"/>
    <p1510:client id="{22949516-94B1-D278-4077-D2E60A2E86CF}" v="7" dt="2023-11-01T19:41:40.612"/>
    <p1510:client id="{37566E08-2CC2-92DC-73DE-9FCC26F58CE0}" v="49" dt="2023-10-31T20:44:51.376"/>
    <p1510:client id="{558F68A3-47DD-476E-B237-F5B9AFBFD78C}" v="421" dt="2023-11-01T22:56:31.568"/>
    <p1510:client id="{7322DFDF-5873-DB08-8CE6-80AF9D3D78DE}" v="10" dt="2023-11-01T20:05:48.436"/>
    <p1510:client id="{60B78DD0-9A43-203E-7DC9-9CFDA5655D1F}" v="20" dt="2023-11-01T18:14:59.697"/>
    <p1510:client id="{78A1C6B9-4AA9-476F-8625-97E8854D34EC}" v="27" dt="2023-10-29T21:36:34.425"/>
    <p1510:client id="{64DCB962-5BFE-4F7C-8C78-02DF651E5E7E}" v="421" dt="2023-11-03T16:42:46.007"/>
    <p1510:client id="{828016E0-4D4D-BEE0-59E0-46A1770E55D1}" v="69" dt="2023-11-02T23:27:56.656"/>
    <p1510:client id="{866147DE-224C-4A1C-A363-593B1246AFE1}" v="23" dt="2023-11-03T18:27:40.348"/>
    <p1510:client id="{894817A3-D57B-4D11-97EB-E98DA4CDF274}" v="99" dt="2023-11-02T04:37:26.870"/>
    <p1510:client id="{94970080-FDEB-B6F1-D25F-E50F1616D504}" v="170" dt="2023-11-01T21:04:36.190"/>
    <p1510:client id="{9D674F7E-BAEC-D25C-C5FB-86F0C8B24900}" v="28" dt="2023-11-02T23:43:16.320"/>
    <p1510:client id="{ACAD18C5-DCA3-CCBF-6D00-7DC7392AB667}" v="10" dt="2023-11-01T23:06:05.013"/>
    <p1510:client id="{C6C599A7-073E-32DA-16C8-AC3BACD78ADD}" v="2" dt="2023-11-02T23:21:30.897"/>
    <p1510:client id="{D96BCAB3-C131-A79E-93E0-1B6A9DC8AF21}" v="43" dt="2023-11-03T17:23:57.286"/>
    <p1510:client id="{DD92DA30-6AA3-7363-ABA8-4F75FA1E63FD}" v="859" dt="2023-11-03T21:08:25.240"/>
    <p1510:client id="{E51F3860-D2E4-00F5-371A-605D0304ECD5}" v="9" dt="2023-11-02T19:57:20.504"/>
    <p1510:client id="{E90CCFFE-CF29-4B18-923B-E35862F0BF2F}" v="6" dt="2023-10-31T21:24:29.367"/>
    <p1510:client id="{EC906BE0-92F6-C827-2D92-E6EB6CA4B9AC}" v="80" dt="2023-11-01T17:24:40.340"/>
    <p1510:client id="{F58CAE19-CC6C-4330-819D-EE914FBF5923}" v="495" dt="2023-11-01T21:21:38.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CAN%20home%20campus%20students%20F23%20(IA%20R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Transfer%20Milestone%20Dashboard%20Detail%20(Sv_Student_Current_Courses)%20F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Trends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'[CAN home campus students F23 (IA RS report).xlsx]Sheet1'!$P$2</c:f>
              <c:strCache>
                <c:ptCount val="1"/>
                <c:pt idx="0">
                  <c:v>All Home Campus Students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report).xlsx]Sheet1'!$Q$2:$U$2</c:f>
              <c:numCache>
                <c:formatCode>_(* #,##0_);_(* \(#,##0\);_(* "-"??_);_(@_)</c:formatCode>
                <c:ptCount val="5"/>
                <c:pt idx="0">
                  <c:v>4083</c:v>
                </c:pt>
                <c:pt idx="1">
                  <c:v>3522</c:v>
                </c:pt>
                <c:pt idx="2">
                  <c:v>3086</c:v>
                </c:pt>
                <c:pt idx="3">
                  <c:v>3147</c:v>
                </c:pt>
                <c:pt idx="4">
                  <c:v>4644</c:v>
                </c:pt>
              </c:numCache>
            </c:numRef>
          </c:val>
          <c:extLst>
            <c:ext xmlns:c16="http://schemas.microsoft.com/office/drawing/2014/chart" uri="{C3380CC4-5D6E-409C-BE32-E72D297353CC}">
              <c16:uniqueId val="{00000000-7214-4E1C-8FA5-E29347B5C9D6}"/>
            </c:ext>
          </c:extLst>
        </c:ser>
        <c:ser>
          <c:idx val="1"/>
          <c:order val="1"/>
          <c:tx>
            <c:strRef>
              <c:f>'[CAN home campus students F23 (IA RS report).xlsx]Sheet1'!$P$3</c:f>
              <c:strCache>
                <c:ptCount val="1"/>
                <c:pt idx="0">
                  <c:v>Transfer Seeking Home Campus Students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report).xlsx]Sheet1'!$Q$3:$U$3</c:f>
              <c:numCache>
                <c:formatCode>_(* #,##0_);_(* \(#,##0\);_(* "-"??_);_(@_)</c:formatCode>
                <c:ptCount val="5"/>
                <c:pt idx="0">
                  <c:v>2175</c:v>
                </c:pt>
                <c:pt idx="1">
                  <c:v>1950</c:v>
                </c:pt>
                <c:pt idx="2">
                  <c:v>1657</c:v>
                </c:pt>
                <c:pt idx="3">
                  <c:v>1633</c:v>
                </c:pt>
                <c:pt idx="4">
                  <c:v>1950</c:v>
                </c:pt>
              </c:numCache>
            </c:numRef>
          </c:val>
          <c:extLst>
            <c:ext xmlns:c16="http://schemas.microsoft.com/office/drawing/2014/chart" uri="{C3380CC4-5D6E-409C-BE32-E72D297353CC}">
              <c16:uniqueId val="{00000001-7214-4E1C-8FA5-E29347B5C9D6}"/>
            </c:ext>
          </c:extLst>
        </c:ser>
        <c:ser>
          <c:idx val="2"/>
          <c:order val="2"/>
          <c:tx>
            <c:strRef>
              <c:f>'[CAN home campus students F23 (IA RS report).xlsx]Sheet1'!$P$4</c:f>
              <c:strCache>
                <c:ptCount val="1"/>
                <c:pt idx="0">
                  <c:v>Transfer Seeking Home Campus Students with an Undecided Major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report).xlsx]Sheet1'!$Q$4:$U$4</c:f>
              <c:numCache>
                <c:formatCode>_(* #,##0_);_(* \(#,##0\);_(* "-"??_);_(@_)</c:formatCode>
                <c:ptCount val="5"/>
                <c:pt idx="0">
                  <c:v>325</c:v>
                </c:pt>
                <c:pt idx="1">
                  <c:v>192</c:v>
                </c:pt>
                <c:pt idx="2">
                  <c:v>445</c:v>
                </c:pt>
                <c:pt idx="3">
                  <c:v>179</c:v>
                </c:pt>
                <c:pt idx="4">
                  <c:v>110</c:v>
                </c:pt>
              </c:numCache>
            </c:numRef>
          </c:val>
          <c:extLst>
            <c:ext xmlns:c16="http://schemas.microsoft.com/office/drawing/2014/chart" uri="{C3380CC4-5D6E-409C-BE32-E72D297353CC}">
              <c16:uniqueId val="{00000002-7214-4E1C-8FA5-E29347B5C9D6}"/>
            </c:ext>
          </c:extLst>
        </c:ser>
        <c:dLbls>
          <c:dLblPos val="outEnd"/>
          <c:showLegendKey val="0"/>
          <c:showVal val="1"/>
          <c:showCatName val="0"/>
          <c:showSerName val="0"/>
          <c:showPercent val="0"/>
          <c:showBubbleSize val="0"/>
        </c:dLbls>
        <c:gapWidth val="219"/>
        <c:overlap val="-27"/>
        <c:axId val="1706704815"/>
        <c:axId val="1790526079"/>
      </c:barChart>
      <c:catAx>
        <c:axId val="17067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90526079"/>
        <c:crosses val="autoZero"/>
        <c:auto val="1"/>
        <c:lblAlgn val="ctr"/>
        <c:lblOffset val="100"/>
        <c:noMultiLvlLbl val="0"/>
      </c:catAx>
      <c:valAx>
        <c:axId val="179052607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0670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Fall 2023 Degree/Transfer Seeking Home Campus Students </a:t>
            </a:r>
          </a:p>
          <a:p>
            <a:pPr>
              <a:defRPr/>
            </a:pPr>
            <a:r>
              <a:rPr lang="en-US"/>
              <a:t>by Units Earned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'[Transfer Milestone Dashboard Detail (Sv_Student_Current_Courses) F23.xlsx]Sheet2'!$K$2</c:f>
              <c:strCache>
                <c:ptCount val="1"/>
                <c:pt idx="0">
                  <c:v>Earn AA/AS &amp; Transfer to 4 yr.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F23.xlsx]Sheet2'!$K$3:$K$10</c:f>
              <c:numCache>
                <c:formatCode>General</c:formatCode>
                <c:ptCount val="8"/>
                <c:pt idx="0">
                  <c:v>284</c:v>
                </c:pt>
                <c:pt idx="1">
                  <c:v>339</c:v>
                </c:pt>
                <c:pt idx="2">
                  <c:v>168</c:v>
                </c:pt>
                <c:pt idx="3">
                  <c:v>240</c:v>
                </c:pt>
                <c:pt idx="4">
                  <c:v>151</c:v>
                </c:pt>
                <c:pt idx="5">
                  <c:v>58</c:v>
                </c:pt>
                <c:pt idx="6">
                  <c:v>68</c:v>
                </c:pt>
                <c:pt idx="7">
                  <c:v>162</c:v>
                </c:pt>
              </c:numCache>
            </c:numRef>
          </c:val>
          <c:extLst>
            <c:ext xmlns:c16="http://schemas.microsoft.com/office/drawing/2014/chart" uri="{C3380CC4-5D6E-409C-BE32-E72D297353CC}">
              <c16:uniqueId val="{00000000-FD00-49B3-B5BC-FBB6C5B01661}"/>
            </c:ext>
          </c:extLst>
        </c:ser>
        <c:ser>
          <c:idx val="1"/>
          <c:order val="1"/>
          <c:tx>
            <c:strRef>
              <c:f>'[Transfer Milestone Dashboard Detail (Sv_Student_Current_Courses) F23.xlsx]Sheet2'!$L$2</c:f>
              <c:strCache>
                <c:ptCount val="1"/>
                <c:pt idx="0">
                  <c:v>Transfer to 4 yr w/out AA/AS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F23.xlsx]Sheet2'!$L$3:$L$10</c:f>
              <c:numCache>
                <c:formatCode>General</c:formatCode>
                <c:ptCount val="8"/>
                <c:pt idx="0">
                  <c:v>23</c:v>
                </c:pt>
                <c:pt idx="1">
                  <c:v>18</c:v>
                </c:pt>
                <c:pt idx="2">
                  <c:v>2</c:v>
                </c:pt>
                <c:pt idx="3">
                  <c:v>9</c:v>
                </c:pt>
                <c:pt idx="4">
                  <c:v>5</c:v>
                </c:pt>
                <c:pt idx="6">
                  <c:v>2</c:v>
                </c:pt>
                <c:pt idx="7">
                  <c:v>8</c:v>
                </c:pt>
              </c:numCache>
            </c:numRef>
          </c:val>
          <c:extLst>
            <c:ext xmlns:c16="http://schemas.microsoft.com/office/drawing/2014/chart" uri="{C3380CC4-5D6E-409C-BE32-E72D297353CC}">
              <c16:uniqueId val="{00000001-FD00-49B3-B5BC-FBB6C5B01661}"/>
            </c:ext>
          </c:extLst>
        </c:ser>
        <c:dLbls>
          <c:dLblPos val="outEnd"/>
          <c:showLegendKey val="0"/>
          <c:showVal val="1"/>
          <c:showCatName val="0"/>
          <c:showSerName val="0"/>
          <c:showPercent val="0"/>
          <c:showBubbleSize val="0"/>
        </c:dLbls>
        <c:gapWidth val="182"/>
        <c:axId val="1062273743"/>
        <c:axId val="1802455439"/>
      </c:barChart>
      <c:catAx>
        <c:axId val="1062273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2455439"/>
        <c:crosses val="autoZero"/>
        <c:auto val="1"/>
        <c:lblAlgn val="ctr"/>
        <c:lblOffset val="100"/>
        <c:noMultiLvlLbl val="0"/>
      </c:catAx>
      <c:valAx>
        <c:axId val="1802455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2273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Transfers by Race/Ethnicity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charts'!$B$4:$B$12</c:f>
              <c:numCache>
                <c:formatCode>0%</c:formatCode>
                <c:ptCount val="9"/>
                <c:pt idx="0" formatCode="0.0%">
                  <c:v>2.5974025974025974E-3</c:v>
                </c:pt>
                <c:pt idx="1">
                  <c:v>0.15194805194805194</c:v>
                </c:pt>
                <c:pt idx="2">
                  <c:v>1.8181818181818181E-2</c:v>
                </c:pt>
                <c:pt idx="3">
                  <c:v>6.4935064935064929E-2</c:v>
                </c:pt>
                <c:pt idx="4">
                  <c:v>0.32077922077922078</c:v>
                </c:pt>
                <c:pt idx="5">
                  <c:v>0.10909090909090909</c:v>
                </c:pt>
                <c:pt idx="6">
                  <c:v>1.6883116883116882E-2</c:v>
                </c:pt>
                <c:pt idx="7">
                  <c:v>2.4675324675324677E-2</c:v>
                </c:pt>
                <c:pt idx="8">
                  <c:v>0.29090909090909089</c:v>
                </c:pt>
              </c:numCache>
            </c:numRef>
          </c:val>
          <c:extLst>
            <c:ext xmlns:c16="http://schemas.microsoft.com/office/drawing/2014/chart" uri="{C3380CC4-5D6E-409C-BE32-E72D297353CC}">
              <c16:uniqueId val="{00000000-45FB-49D9-A75B-DEBDCD3D7FA7}"/>
            </c:ext>
          </c:extLst>
        </c:ser>
        <c:ser>
          <c:idx val="1"/>
          <c:order val="1"/>
          <c:tx>
            <c:strRef>
              <c:f>'Comb charts'!$C$3</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charts'!$C$4:$C$12</c:f>
              <c:numCache>
                <c:formatCode>0%</c:formatCode>
                <c:ptCount val="9"/>
                <c:pt idx="0" formatCode="0.0%">
                  <c:v>1.5094339622641509E-3</c:v>
                </c:pt>
                <c:pt idx="1">
                  <c:v>0.14902757619738752</c:v>
                </c:pt>
                <c:pt idx="2">
                  <c:v>2.9143686502177069E-2</c:v>
                </c:pt>
                <c:pt idx="3">
                  <c:v>7.0072568940493463E-2</c:v>
                </c:pt>
                <c:pt idx="4">
                  <c:v>0.44313497822931786</c:v>
                </c:pt>
                <c:pt idx="5">
                  <c:v>5.9564586357039186E-2</c:v>
                </c:pt>
                <c:pt idx="6">
                  <c:v>1.8055152394775037E-2</c:v>
                </c:pt>
                <c:pt idx="7">
                  <c:v>2.9666182873730042E-2</c:v>
                </c:pt>
                <c:pt idx="8">
                  <c:v>0.19982583454281566</c:v>
                </c:pt>
              </c:numCache>
            </c:numRef>
          </c:val>
          <c:extLst>
            <c:ext xmlns:c16="http://schemas.microsoft.com/office/drawing/2014/chart" uri="{C3380CC4-5D6E-409C-BE32-E72D297353CC}">
              <c16:uniqueId val="{00000001-45FB-49D9-A75B-DEBDCD3D7FA7}"/>
            </c:ext>
          </c:extLst>
        </c:ser>
        <c:dLbls>
          <c:dLblPos val="outEnd"/>
          <c:showLegendKey val="0"/>
          <c:showVal val="1"/>
          <c:showCatName val="0"/>
          <c:showSerName val="0"/>
          <c:showPercent val="0"/>
          <c:showBubbleSize val="0"/>
        </c:dLbls>
        <c:gapWidth val="219"/>
        <c:overlap val="-27"/>
        <c:axId val="2024672800"/>
        <c:axId val="2131198880"/>
      </c:barChart>
      <c:catAx>
        <c:axId val="202467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1198880"/>
        <c:crosses val="autoZero"/>
        <c:auto val="1"/>
        <c:lblAlgn val="ctr"/>
        <c:lblOffset val="100"/>
        <c:noMultiLvlLbl val="0"/>
      </c:catAx>
      <c:valAx>
        <c:axId val="2131198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467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First Generation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'Comb charts'!$B$20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charts'!$B$21:$B$23</c:f>
              <c:numCache>
                <c:formatCode>0%</c:formatCode>
                <c:ptCount val="3"/>
                <c:pt idx="0">
                  <c:v>0.41298701298701301</c:v>
                </c:pt>
                <c:pt idx="1">
                  <c:v>0.54545454545454541</c:v>
                </c:pt>
                <c:pt idx="2">
                  <c:v>4.1558441558441558E-2</c:v>
                </c:pt>
              </c:numCache>
            </c:numRef>
          </c:val>
          <c:extLst>
            <c:ext xmlns:c16="http://schemas.microsoft.com/office/drawing/2014/chart" uri="{C3380CC4-5D6E-409C-BE32-E72D297353CC}">
              <c16:uniqueId val="{00000000-1668-43F2-B82E-A1EF23C86770}"/>
            </c:ext>
          </c:extLst>
        </c:ser>
        <c:ser>
          <c:idx val="1"/>
          <c:order val="1"/>
          <c:tx>
            <c:strRef>
              <c:f>'Comb charts'!$C$20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charts'!$C$21:$C$23</c:f>
              <c:numCache>
                <c:formatCode>0%</c:formatCode>
                <c:ptCount val="3"/>
                <c:pt idx="0">
                  <c:v>0.54229317851959358</c:v>
                </c:pt>
                <c:pt idx="1">
                  <c:v>0.31082728592162556</c:v>
                </c:pt>
                <c:pt idx="2">
                  <c:v>0.14687953555878083</c:v>
                </c:pt>
              </c:numCache>
            </c:numRef>
          </c:val>
          <c:extLst>
            <c:ext xmlns:c16="http://schemas.microsoft.com/office/drawing/2014/chart" uri="{C3380CC4-5D6E-409C-BE32-E72D297353CC}">
              <c16:uniqueId val="{00000001-1668-43F2-B82E-A1EF23C86770}"/>
            </c:ext>
          </c:extLst>
        </c:ser>
        <c:dLbls>
          <c:dLblPos val="outEnd"/>
          <c:showLegendKey val="0"/>
          <c:showVal val="1"/>
          <c:showCatName val="0"/>
          <c:showSerName val="0"/>
          <c:showPercent val="0"/>
          <c:showBubbleSize val="0"/>
        </c:dLbls>
        <c:gapWidth val="182"/>
        <c:axId val="1717146640"/>
        <c:axId val="1923799152"/>
      </c:barChart>
      <c:catAx>
        <c:axId val="171714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23799152"/>
        <c:crosses val="autoZero"/>
        <c:auto val="1"/>
        <c:lblAlgn val="ctr"/>
        <c:lblOffset val="100"/>
        <c:noMultiLvlLbl val="0"/>
      </c:catAx>
      <c:valAx>
        <c:axId val="19237991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17146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Low Income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charts'!$B$26</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charts'!$B$27:$B$28</c:f>
              <c:numCache>
                <c:formatCode>0%</c:formatCode>
                <c:ptCount val="2"/>
                <c:pt idx="0">
                  <c:v>0.70909090909090911</c:v>
                </c:pt>
                <c:pt idx="1">
                  <c:v>0.29090909090909089</c:v>
                </c:pt>
              </c:numCache>
            </c:numRef>
          </c:val>
          <c:extLst>
            <c:ext xmlns:c16="http://schemas.microsoft.com/office/drawing/2014/chart" uri="{C3380CC4-5D6E-409C-BE32-E72D297353CC}">
              <c16:uniqueId val="{00000000-2307-4E97-BAD2-94BDA541CFA2}"/>
            </c:ext>
          </c:extLst>
        </c:ser>
        <c:ser>
          <c:idx val="1"/>
          <c:order val="1"/>
          <c:tx>
            <c:strRef>
              <c:f>'Comb charts'!$C$26</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charts'!$C$27:$C$28</c:f>
              <c:numCache>
                <c:formatCode>0%</c:formatCode>
                <c:ptCount val="2"/>
                <c:pt idx="0">
                  <c:v>0.51431059506531207</c:v>
                </c:pt>
                <c:pt idx="1">
                  <c:v>0.48568940493468793</c:v>
                </c:pt>
              </c:numCache>
            </c:numRef>
          </c:val>
          <c:extLst>
            <c:ext xmlns:c16="http://schemas.microsoft.com/office/drawing/2014/chart" uri="{C3380CC4-5D6E-409C-BE32-E72D297353CC}">
              <c16:uniqueId val="{00000001-2307-4E97-BAD2-94BDA541CFA2}"/>
            </c:ext>
          </c:extLst>
        </c:ser>
        <c:dLbls>
          <c:dLblPos val="outEnd"/>
          <c:showLegendKey val="0"/>
          <c:showVal val="1"/>
          <c:showCatName val="0"/>
          <c:showSerName val="0"/>
          <c:showPercent val="0"/>
          <c:showBubbleSize val="0"/>
        </c:dLbls>
        <c:gapWidth val="219"/>
        <c:overlap val="-27"/>
        <c:axId val="741507088"/>
        <c:axId val="1949732704"/>
      </c:barChart>
      <c:catAx>
        <c:axId val="74150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49732704"/>
        <c:crosses val="autoZero"/>
        <c:auto val="1"/>
        <c:lblAlgn val="ctr"/>
        <c:lblOffset val="100"/>
        <c:noMultiLvlLbl val="0"/>
      </c:catAx>
      <c:valAx>
        <c:axId val="1949732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50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Transfer Students by 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charts'!$B$31:$B$36</c:f>
              <c:numCache>
                <c:formatCode>0%</c:formatCode>
                <c:ptCount val="6"/>
                <c:pt idx="0">
                  <c:v>0.22597402597402597</c:v>
                </c:pt>
                <c:pt idx="1">
                  <c:v>0.5025974025974026</c:v>
                </c:pt>
                <c:pt idx="2">
                  <c:v>0.16493506493506493</c:v>
                </c:pt>
                <c:pt idx="3">
                  <c:v>7.9220779220779219E-2</c:v>
                </c:pt>
                <c:pt idx="4">
                  <c:v>1.6883116883116882E-2</c:v>
                </c:pt>
                <c:pt idx="5">
                  <c:v>1.038961038961039E-2</c:v>
                </c:pt>
              </c:numCache>
            </c:numRef>
          </c:val>
          <c:extLst>
            <c:ext xmlns:c16="http://schemas.microsoft.com/office/drawing/2014/chart" uri="{C3380CC4-5D6E-409C-BE32-E72D297353CC}">
              <c16:uniqueId val="{00000000-E309-4970-842A-88880FCFEBCB}"/>
            </c:ext>
          </c:extLst>
        </c:ser>
        <c:ser>
          <c:idx val="1"/>
          <c:order val="1"/>
          <c:tx>
            <c:strRef>
              <c:f>'Comb charts'!$C$30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charts'!$C$31:$C$36</c:f>
              <c:numCache>
                <c:formatCode>0%</c:formatCode>
                <c:ptCount val="6"/>
                <c:pt idx="0">
                  <c:v>5.2249637155297535E-4</c:v>
                </c:pt>
                <c:pt idx="1">
                  <c:v>0.17648766328011611</c:v>
                </c:pt>
                <c:pt idx="2">
                  <c:v>0.53155297532656021</c:v>
                </c:pt>
                <c:pt idx="3">
                  <c:v>0.20574746008708272</c:v>
                </c:pt>
                <c:pt idx="4">
                  <c:v>5.2423802612481855E-2</c:v>
                </c:pt>
                <c:pt idx="5">
                  <c:v>3.3265602322206093E-2</c:v>
                </c:pt>
              </c:numCache>
            </c:numRef>
          </c:val>
          <c:extLst>
            <c:ext xmlns:c16="http://schemas.microsoft.com/office/drawing/2014/chart" uri="{C3380CC4-5D6E-409C-BE32-E72D297353CC}">
              <c16:uniqueId val="{00000001-E309-4970-842A-88880FCFEBCB}"/>
            </c:ext>
          </c:extLst>
        </c:ser>
        <c:dLbls>
          <c:dLblPos val="outEnd"/>
          <c:showLegendKey val="0"/>
          <c:showVal val="1"/>
          <c:showCatName val="0"/>
          <c:showSerName val="0"/>
          <c:showPercent val="0"/>
          <c:showBubbleSize val="0"/>
        </c:dLbls>
        <c:gapWidth val="219"/>
        <c:overlap val="-27"/>
        <c:axId val="1717277856"/>
        <c:axId val="2016516688"/>
      </c:barChart>
      <c:catAx>
        <c:axId val="17172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6516688"/>
        <c:crosses val="autoZero"/>
        <c:auto val="1"/>
        <c:lblAlgn val="ctr"/>
        <c:lblOffset val="100"/>
        <c:noMultiLvlLbl val="0"/>
      </c:catAx>
      <c:valAx>
        <c:axId val="2016516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27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C3E8A-809D-4E7A-9946-E9E1A36A755A}"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7C869-1FCB-45DD-9FC5-218B95E96E7F}" type="slidenum">
              <a:rPr lang="en-US" smtClean="0"/>
              <a:t>‹#›</a:t>
            </a:fld>
            <a:endParaRPr lang="en-US"/>
          </a:p>
        </p:txBody>
      </p:sp>
    </p:spTree>
    <p:extLst>
      <p:ext uri="{BB962C8B-B14F-4D97-AF65-F5344CB8AC3E}">
        <p14:creationId xmlns:p14="http://schemas.microsoft.com/office/powerpoint/2010/main" val="41481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Forward-looking Framework for Reflection (feel free to pick and choose which questions you can answer)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5</a:t>
            </a:fld>
            <a:endParaRPr lang="en-US"/>
          </a:p>
        </p:txBody>
      </p:sp>
    </p:spTree>
    <p:extLst>
      <p:ext uri="{BB962C8B-B14F-4D97-AF65-F5344CB8AC3E}">
        <p14:creationId xmlns:p14="http://schemas.microsoft.com/office/powerpoint/2010/main" val="127150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ba42c17d8_1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7ba42c17d8_16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ba42c17d8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7ba42c17d8_16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0402d0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410402d091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Mahitha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c120f4a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8c120f4ae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120f4a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8c120f4ae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10402d0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410402d09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July 2022: Executive Director Middle College/College and Career, Stephen Redmond</a:t>
            </a:r>
          </a:p>
          <a:p>
            <a:r>
              <a:rPr lang="en-US"/>
              <a:t> July 2022: Student Success Liaison, Louisa Song</a:t>
            </a:r>
            <a:endParaRPr lang="en-US">
              <a:cs typeface="Calibri"/>
            </a:endParaRPr>
          </a:p>
          <a:p>
            <a:r>
              <a:rPr lang="en-US"/>
              <a:t> July 2023: Counselor, Lisa McCahon</a:t>
            </a:r>
          </a:p>
          <a:p>
            <a:endParaRPr lang="en-US">
              <a:cs typeface="Calibri"/>
            </a:endParaRPr>
          </a:p>
          <a:p>
            <a:r>
              <a:rPr lang="en-US"/>
              <a:t>•Spring 2022: Two-day retreat with 15 participants </a:t>
            </a:r>
            <a:endParaRPr lang="en-US">
              <a:cs typeface="Calibri" panose="020F0502020204030204"/>
            </a:endParaRPr>
          </a:p>
          <a:p>
            <a:r>
              <a:rPr lang="en-US"/>
              <a:t>•  Spring 2023: Two-day retreat with 20 participants</a:t>
            </a:r>
            <a:endParaRPr lang="en-US">
              <a:cs typeface="Calibri" panose="020F0502020204030204"/>
            </a:endParaRPr>
          </a:p>
          <a:p>
            <a:r>
              <a:rPr lang="en-US"/>
              <a:t>•  Fall 2023: Two-day retreat with 80 participants</a:t>
            </a:r>
            <a:endParaRPr lang="en-US">
              <a:cs typeface="Calibri"/>
            </a:endParaRPr>
          </a:p>
          <a:p>
            <a:r>
              <a:rPr lang="en-US"/>
              <a:t>•  Spring 2024: Two-day retreat </a:t>
            </a:r>
            <a:endParaRPr lang="en-US">
              <a:cs typeface="Calibri"/>
            </a:endParaRPr>
          </a:p>
          <a:p>
            <a:r>
              <a:rPr lang="en-US"/>
              <a:t>•  Summer 2024: Two-day retreat</a:t>
            </a:r>
            <a:endParaRPr lang="en-US">
              <a:cs typeface="Calibri"/>
            </a:endParaRPr>
          </a:p>
          <a:p>
            <a:endParaRPr lang="en-US">
              <a:cs typeface="Calibri"/>
            </a:endParaRPr>
          </a:p>
          <a:p>
            <a:r>
              <a:rPr lang="en-US"/>
              <a:t>·Graduating Seniors (2,200) received an acceptance letter from Cañada College</a:t>
            </a:r>
          </a:p>
          <a:p>
            <a:r>
              <a:rPr lang="en-US"/>
              <a:t>·Juniors and Seniors (4,400) received a letter from Cañada College to participate in the Concurrent Enrollment Program </a:t>
            </a:r>
          </a:p>
          <a:p>
            <a:r>
              <a:rPr lang="en-US"/>
              <a:t>·Seniors submitted FAFSA or DREAM Act</a:t>
            </a:r>
            <a:br>
              <a:rPr lang="en-US">
                <a:cs typeface="+mn-lt"/>
              </a:rPr>
            </a:br>
            <a:r>
              <a:rPr lang="en-US"/>
              <a:t>Applications for 2020-21, 2021-22, and 2022-23</a:t>
            </a:r>
          </a:p>
          <a:p>
            <a:r>
              <a:rPr lang="en-US"/>
              <a:t>o2022–23: 73% submitted </a:t>
            </a:r>
          </a:p>
          <a:p>
            <a:r>
              <a:rPr lang="en-US"/>
              <a:t>o2021–22: 58% submitted </a:t>
            </a:r>
          </a:p>
          <a:p>
            <a:r>
              <a:rPr lang="en-US"/>
              <a:t>o2020–21: 57% submitted </a:t>
            </a:r>
          </a:p>
          <a:p>
            <a:endParaRPr lang="en-US">
              <a:cs typeface="Calibri" panose="020F0502020204030204"/>
            </a:endParaRPr>
          </a:p>
          <a:p>
            <a:r>
              <a:rPr lang="en-US"/>
              <a:t> 2023-24: Year Two</a:t>
            </a:r>
          </a:p>
          <a:p>
            <a:r>
              <a:rPr lang="en-US"/>
              <a:t>§Continuing work from Year One </a:t>
            </a:r>
          </a:p>
          <a:p>
            <a:r>
              <a:rPr lang="en-US"/>
              <a:t>§Establishing early college access to Ravenswood City School District students</a:t>
            </a:r>
          </a:p>
          <a:p>
            <a:r>
              <a:rPr lang="en-US"/>
              <a:t> 2024-25: Year Three</a:t>
            </a:r>
          </a:p>
          <a:p>
            <a:r>
              <a:rPr lang="en-US"/>
              <a:t>§Continuing work from Year One and Year Two </a:t>
            </a:r>
            <a:endParaRPr lang="en-US">
              <a:cs typeface="Calibri"/>
            </a:endParaRPr>
          </a:p>
          <a:p>
            <a:r>
              <a:rPr lang="en-US"/>
              <a:t>§Developing pathway with Sequoia District Adult School</a:t>
            </a:r>
            <a:endParaRPr lang="en-US">
              <a:cs typeface="Calibri"/>
            </a:endParaRPr>
          </a:p>
          <a:p>
            <a:r>
              <a:rPr lang="en-US"/>
              <a:t>§Developing transfer pathway from Cañada to SFSU and CSU East Bay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BF7C869-1FCB-45DD-9FC5-218B95E96E7F}" type="slidenum">
              <a:rPr lang="en-US" smtClean="0"/>
              <a:t>47</a:t>
            </a:fld>
            <a:endParaRPr lang="en-US"/>
          </a:p>
        </p:txBody>
      </p:sp>
    </p:spTree>
    <p:extLst>
      <p:ext uri="{BB962C8B-B14F-4D97-AF65-F5344CB8AC3E}">
        <p14:creationId xmlns:p14="http://schemas.microsoft.com/office/powerpoint/2010/main" val="2858995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r>
              <a:rPr lang="en-US" sz="1800">
                <a:latin typeface="Arial"/>
                <a:ea typeface="Arial"/>
                <a:cs typeface="Arial"/>
                <a:sym typeface="Arial"/>
              </a:rPr>
              <a:t>Course Enrollments (at census)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2017/18: 215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2018/19: 202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2019/20: 246</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2020/21: 177</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2021/22: 219</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F22:  65 sp?</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68 spring not in yet</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r>
              <a:rPr lang="en-US" sz="1800">
                <a:latin typeface="Arial"/>
                <a:ea typeface="Arial"/>
                <a:cs typeface="Arial"/>
                <a:sym typeface="Arial"/>
              </a:rPr>
              <a:t>Honors Contract Proposals</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2017/18:  54</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2018/19:  67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2019/20:  59</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2020/21:  51</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2021/22:  41</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36 (only the fall. Spring not in)</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r>
              <a:rPr lang="en-US" sz="1800">
                <a:latin typeface="Arial"/>
                <a:ea typeface="Arial"/>
                <a:cs typeface="Arial"/>
                <a:sym typeface="Arial"/>
              </a:rPr>
              <a:t>HTP Student Membership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Sp18: 52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Sp19: 78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Sp21: 100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Sp22: 108</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 23: 120?</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88 (spring 24 not in)</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Clr>
                <a:schemeClr val="dk1"/>
              </a:buClr>
              <a:buSzPts val="1800"/>
              <a:buFont typeface="Calibri"/>
              <a:buNone/>
            </a:pPr>
            <a:r>
              <a:rPr lang="en-US" sz="1800"/>
              <a:t>With new GPA 433 eligible students</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4,644 home campus students enrolled in Fall 2023, 1,950 (42%) are degree and transfer seeking.  Those seeking a degree but not transfer are left out of this analysis.</a:t>
            </a:r>
          </a:p>
        </p:txBody>
      </p:sp>
      <p:sp>
        <p:nvSpPr>
          <p:cNvPr id="4" name="Slide Number Placeholder 3"/>
          <p:cNvSpPr>
            <a:spLocks noGrp="1"/>
          </p:cNvSpPr>
          <p:nvPr>
            <p:ph type="sldNum" sz="quarter" idx="5"/>
          </p:nvPr>
        </p:nvSpPr>
        <p:spPr/>
        <p:txBody>
          <a:bodyPr/>
          <a:lstStyle/>
          <a:p>
            <a:fld id="{2004DCD2-2E85-4865-8D6D-DBF40868383E}" type="slidenum">
              <a:rPr lang="en-US" smtClean="0"/>
              <a:t>14</a:t>
            </a:fld>
            <a:endParaRPr lang="en-US"/>
          </a:p>
        </p:txBody>
      </p:sp>
    </p:spTree>
    <p:extLst>
      <p:ext uri="{BB962C8B-B14F-4D97-AF65-F5344CB8AC3E}">
        <p14:creationId xmlns:p14="http://schemas.microsoft.com/office/powerpoint/2010/main" val="329310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compares the students who actually transferred in 2021-22 with all of those who had a transfer goal in the academic years 2018-2019 through 2020-2021.</a:t>
            </a:r>
          </a:p>
        </p:txBody>
      </p:sp>
      <p:sp>
        <p:nvSpPr>
          <p:cNvPr id="4" name="Slide Number Placeholder 3"/>
          <p:cNvSpPr>
            <a:spLocks noGrp="1"/>
          </p:cNvSpPr>
          <p:nvPr>
            <p:ph type="sldNum" sz="quarter" idx="5"/>
          </p:nvPr>
        </p:nvSpPr>
        <p:spPr/>
        <p:txBody>
          <a:bodyPr/>
          <a:lstStyle/>
          <a:p>
            <a:fld id="{2004DCD2-2E85-4865-8D6D-DBF40868383E}" type="slidenum">
              <a:rPr lang="en-US" smtClean="0"/>
              <a:t>16</a:t>
            </a:fld>
            <a:endParaRPr lang="en-US"/>
          </a:p>
        </p:txBody>
      </p:sp>
    </p:spTree>
    <p:extLst>
      <p:ext uri="{BB962C8B-B14F-4D97-AF65-F5344CB8AC3E}">
        <p14:creationId xmlns:p14="http://schemas.microsoft.com/office/powerpoint/2010/main" val="30699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21</a:t>
            </a:fld>
            <a:endParaRPr lang="en-US"/>
          </a:p>
        </p:txBody>
      </p:sp>
    </p:spTree>
    <p:extLst>
      <p:ext uri="{BB962C8B-B14F-4D97-AF65-F5344CB8AC3E}">
        <p14:creationId xmlns:p14="http://schemas.microsoft.com/office/powerpoint/2010/main" val="77515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22</a:t>
            </a:fld>
            <a:endParaRPr lang="en-US"/>
          </a:p>
        </p:txBody>
      </p:sp>
    </p:spTree>
    <p:extLst>
      <p:ext uri="{BB962C8B-B14F-4D97-AF65-F5344CB8AC3E}">
        <p14:creationId xmlns:p14="http://schemas.microsoft.com/office/powerpoint/2010/main" val="284686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23</a:t>
            </a:fld>
            <a:endParaRPr lang="en-US"/>
          </a:p>
        </p:txBody>
      </p:sp>
    </p:spTree>
    <p:extLst>
      <p:ext uri="{BB962C8B-B14F-4D97-AF65-F5344CB8AC3E}">
        <p14:creationId xmlns:p14="http://schemas.microsoft.com/office/powerpoint/2010/main" val="386241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ba42c17d8_11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7ba42c17d8_11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054300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953614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2398202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836904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3852253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159497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496842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455750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g2410402d091_0_79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g2410402d091_0_79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g2410402d091_0_79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0687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5" name="Google Shape;45;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6"/>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52" name="Google Shape;52;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71836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59" name="Google Shape;59;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6" name="Google Shape;66;p8"/>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7" name="Google Shape;67;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4" name="Google Shape;74;p9"/>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5" name="Google Shape;75;p9"/>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6" name="Google Shape;76;p9"/>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7" name="Google Shape;77;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5" name="Google Shape;95;p12"/>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6" name="Google Shape;96;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a:spLocks noGrp="1"/>
          </p:cNvSpPr>
          <p:nvPr>
            <p:ph type="pic" idx="2"/>
          </p:nvPr>
        </p:nvSpPr>
        <p:spPr>
          <a:xfrm>
            <a:off x="2589212" y="634965"/>
            <a:ext cx="8915400" cy="3854970"/>
          </a:xfrm>
          <a:prstGeom prst="rect">
            <a:avLst/>
          </a:prstGeom>
          <a:noFill/>
          <a:ln>
            <a:noFill/>
          </a:ln>
        </p:spPr>
      </p:sp>
      <p:sp>
        <p:nvSpPr>
          <p:cNvPr id="103" name="Google Shape;103;p13"/>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4" name="Google Shape;10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1" name="Google Shape;111;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8" name="Google Shape;118;p15"/>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9" name="Google Shape;119;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5"/>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4" name="Google Shape;124;p15"/>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8" name="Google Shape;128;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11/7/2023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729982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5" name="Google Shape;135;p17"/>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6" name="Google Shape;13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17"/>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41" name="Google Shape;141;p17"/>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5" name="Google Shape;145;p18"/>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8"/>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9"/>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3" name="Google Shape;153;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0"/>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0" name="Google Shape;160;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62626"/>
              </a:buClr>
              <a:buSzPts val="2800"/>
              <a:buFont typeface="Century Gothic"/>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66" name="Google Shape;166;p2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7" name="Google Shape;167;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63815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smtClean="0"/>
              <a:t>11/7/2023</a:t>
            </a:fld>
            <a:endParaRPr lang="en-US"/>
          </a:p>
        </p:txBody>
      </p:sp>
      <p:sp>
        <p:nvSpPr>
          <p:cNvPr id="8" name="Footer Placeholder 7"/>
          <p:cNvSpPr>
            <a:spLocks noGrp="1"/>
          </p:cNvSpPr>
          <p:nvPr>
            <p:ph type="ftr" sz="quarter" idx="11"/>
          </p:nvPr>
        </p:nvSpPr>
        <p:spPr/>
        <p:txBody>
          <a:bodyPr/>
          <a:lstStyle/>
          <a:p>
            <a:r>
              <a:rPr lang="en-US"/>
              <a:t>fall 2023</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069097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t>11/7/2023</a:t>
            </a:fld>
            <a:endParaRPr lang="en-US"/>
          </a:p>
        </p:txBody>
      </p:sp>
      <p:sp>
        <p:nvSpPr>
          <p:cNvPr id="4" name="Footer Placeholder 3"/>
          <p:cNvSpPr>
            <a:spLocks noGrp="1"/>
          </p:cNvSpPr>
          <p:nvPr>
            <p:ph type="ftr" sz="quarter" idx="11"/>
          </p:nvPr>
        </p:nvSpPr>
        <p:spPr/>
        <p:txBody>
          <a:bodyPr/>
          <a:lstStyle/>
          <a:p>
            <a:r>
              <a:rPr lang="en-US"/>
              <a:t>fall 2023</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219583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11/7/2023</a:t>
            </a:fld>
            <a:endParaRPr lang="en-US"/>
          </a:p>
        </p:txBody>
      </p:sp>
      <p:sp>
        <p:nvSpPr>
          <p:cNvPr id="3" name="Footer Placeholder 2"/>
          <p:cNvSpPr>
            <a:spLocks noGrp="1"/>
          </p:cNvSpPr>
          <p:nvPr>
            <p:ph type="ftr" sz="quarter" idx="11"/>
          </p:nvPr>
        </p:nvSpPr>
        <p:spPr/>
        <p:txBody>
          <a:bodyPr/>
          <a:lstStyle/>
          <a:p>
            <a:r>
              <a:rPr lang="en-US"/>
              <a:t>fall 2023</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20158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813554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11/7/2023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5927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11/7/2023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fall 2023</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58990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4"/>
          <p:cNvGrpSpPr/>
          <p:nvPr/>
        </p:nvGrpSpPr>
        <p:grpSpPr>
          <a:xfrm>
            <a:off x="1" y="228600"/>
            <a:ext cx="2851516" cy="6638628"/>
            <a:chOff x="2487613" y="285750"/>
            <a:chExt cx="2428875" cy="5654676"/>
          </a:xfrm>
        </p:grpSpPr>
        <p:sp>
          <p:nvSpPr>
            <p:cNvPr id="11" name="Google Shape;11;p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4"/>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4"/>
          <p:cNvGrpSpPr/>
          <p:nvPr/>
        </p:nvGrpSpPr>
        <p:grpSpPr>
          <a:xfrm>
            <a:off x="27221" y="-786"/>
            <a:ext cx="2356674" cy="6854039"/>
            <a:chOff x="6627813" y="194833"/>
            <a:chExt cx="1952625" cy="5678918"/>
          </a:xfrm>
        </p:grpSpPr>
        <p:sp>
          <p:nvSpPr>
            <p:cNvPr id="24" name="Google Shape;24;p4"/>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4"/>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tableau.com/app/profile/smcccd/viz/CaadaTransferMilestones/TermSummary"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hyperlink" Target="https://canadacollege.edu/nsfscholar/"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docs.google.com/presentation/d/14DIz5KcQL4cLGhVsF8DwkTyjI7MCl4O7_fR9UrwP5jY/edit?usp=sharing" TargetMode="External"/><Relationship Id="rId3" Type="http://schemas.openxmlformats.org/officeDocument/2006/relationships/hyperlink" Target="https://docs.google.com/document/d/1wwzAxdBW9q-KYWBkSDpr83oLHZRJ0knQVfKQUQlwQ5o/edit?usp=sharing" TargetMode="External"/><Relationship Id="rId7" Type="http://schemas.openxmlformats.org/officeDocument/2006/relationships/hyperlink" Target="https://docs.google.com/document/d/1JVf8jHOHNZxRlROKk8147emaGuwOUNW1_3h-mTcUCUI/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canadacollege.edu/honorsprogram/contract-seminar.php" TargetMode="External"/><Relationship Id="rId5" Type="http://schemas.openxmlformats.org/officeDocument/2006/relationships/hyperlink" Target="https://canadacollege.edu/honorsprogram/courses.php" TargetMode="External"/><Relationship Id="rId4" Type="http://schemas.openxmlformats.org/officeDocument/2006/relationships/hyperlink" Target="https://docs.google.com/document/d/1spntmzuBuRygK_Hc9SQbWQyJwudFdfftGvs3b0XSMbo/edit?usp=sharing" TargetMode="External"/><Relationship Id="rId9" Type="http://schemas.openxmlformats.org/officeDocument/2006/relationships/hyperlink" Target="https://docs.google.com/presentation/d/1n3Dym5HoafUwwxpq_IlgYktqd5eP38xmcPYrwvDc6nk/edit?usp=sharin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canadacollege.edu/honorsprogram/newsletter.php" TargetMode="External"/><Relationship Id="rId3" Type="http://schemas.openxmlformats.org/officeDocument/2006/relationships/hyperlink" Target="https://docs.google.com/document/d/12uCVDp238gIPa8DiSrLtC9n28izQxppNKVnIpR21efc/edit?usp=sharing" TargetMode="External"/><Relationship Id="rId7" Type="http://schemas.openxmlformats.org/officeDocument/2006/relationships/hyperlink" Target="https://docs.google.com/forms/d/15RU2Nevjb6XqxcLL4MSRufxor4PPmsUbqu251dalVqU/edit"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s://youtu.be/V_xi545PSvE?si=hOMm-kH_H-IDicHx" TargetMode="External"/><Relationship Id="rId5" Type="http://schemas.openxmlformats.org/officeDocument/2006/relationships/hyperlink" Target="https://youtu.be/xOpoxQNldtg?si=k4wuXf23AscINLrw" TargetMode="External"/><Relationship Id="rId4" Type="http://schemas.openxmlformats.org/officeDocument/2006/relationships/hyperlink" Target="https://drive.google.com/file/d/1QXxJHq7M9VOiY-46attsiJfb-WQVX4Rc/view?usp=sharing" TargetMode="External"/><Relationship Id="rId9" Type="http://schemas.openxmlformats.org/officeDocument/2006/relationships/hyperlink" Target="https://drive.google.com/file/d/1F7CyIC0opMg9bsHLjv9zcF1RTgj_8-CV/view?usp=shari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3368-B5CE-479A-BC9D-1345C18E775E}"/>
              </a:ext>
            </a:extLst>
          </p:cNvPr>
          <p:cNvSpPr>
            <a:spLocks noGrp="1"/>
          </p:cNvSpPr>
          <p:nvPr>
            <p:ph type="ctrTitle"/>
          </p:nvPr>
        </p:nvSpPr>
        <p:spPr/>
        <p:txBody>
          <a:bodyPr/>
          <a:lstStyle/>
          <a:p>
            <a:r>
              <a:rPr lang="en-US"/>
              <a:t>Transfer taskforce</a:t>
            </a:r>
          </a:p>
        </p:txBody>
      </p:sp>
      <p:sp>
        <p:nvSpPr>
          <p:cNvPr id="3" name="Subtitle 2">
            <a:extLst>
              <a:ext uri="{FF2B5EF4-FFF2-40B4-BE49-F238E27FC236}">
                <a16:creationId xmlns:a16="http://schemas.microsoft.com/office/drawing/2014/main" id="{7236E084-E2CF-4E1A-B7DB-97243100484C}"/>
              </a:ext>
            </a:extLst>
          </p:cNvPr>
          <p:cNvSpPr>
            <a:spLocks noGrp="1"/>
          </p:cNvSpPr>
          <p:nvPr>
            <p:ph type="subTitle" idx="1"/>
          </p:nvPr>
        </p:nvSpPr>
        <p:spPr/>
        <p:txBody>
          <a:bodyPr>
            <a:normAutofit lnSpcReduction="10000"/>
          </a:bodyPr>
          <a:lstStyle/>
          <a:p>
            <a:r>
              <a:rPr lang="en-US"/>
              <a:t>Fall 2023 </a:t>
            </a:r>
          </a:p>
          <a:p>
            <a:r>
              <a:rPr lang="en-US"/>
              <a:t>Update 10.16.2023</a:t>
            </a:r>
          </a:p>
          <a:p>
            <a:r>
              <a:rPr lang="en-US"/>
              <a:t>Update 11.3.2023</a:t>
            </a:r>
          </a:p>
        </p:txBody>
      </p:sp>
      <p:pic>
        <p:nvPicPr>
          <p:cNvPr id="1026" name="Picture 2" descr="Canada College Logo PNG Transparent &amp; SVG Vector - Freebie ...">
            <a:extLst>
              <a:ext uri="{FF2B5EF4-FFF2-40B4-BE49-F238E27FC236}">
                <a16:creationId xmlns:a16="http://schemas.microsoft.com/office/drawing/2014/main" id="{94B5048D-F7A7-478E-AE00-8FCD99827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870" y="481692"/>
            <a:ext cx="4065815" cy="40658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5137C2-B2DF-09D9-C2BC-D204C9E14377}"/>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15336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ap&#10;&#10;Description automatically generated">
            <a:extLst>
              <a:ext uri="{FF2B5EF4-FFF2-40B4-BE49-F238E27FC236}">
                <a16:creationId xmlns:a16="http://schemas.microsoft.com/office/drawing/2014/main" id="{BB7C8ABC-2518-45F3-D762-7CE8AC833526}"/>
              </a:ext>
            </a:extLst>
          </p:cNvPr>
          <p:cNvPicPr>
            <a:picLocks noGrp="1" noChangeAspect="1"/>
          </p:cNvPicPr>
          <p:nvPr>
            <p:ph idx="1"/>
          </p:nvPr>
        </p:nvPicPr>
        <p:blipFill>
          <a:blip r:embed="rId2"/>
          <a:stretch>
            <a:fillRect/>
          </a:stretch>
        </p:blipFill>
        <p:spPr>
          <a:xfrm>
            <a:off x="2500960" y="723900"/>
            <a:ext cx="7987003" cy="5796922"/>
          </a:xfrm>
        </p:spPr>
      </p:pic>
      <p:sp>
        <p:nvSpPr>
          <p:cNvPr id="4" name="Slide Number Placeholder 3">
            <a:extLst>
              <a:ext uri="{FF2B5EF4-FFF2-40B4-BE49-F238E27FC236}">
                <a16:creationId xmlns:a16="http://schemas.microsoft.com/office/drawing/2014/main" id="{142C836A-5DC5-E5CF-AE45-3C337333FF35}"/>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359434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3E058-ADC9-495B-B7DD-41291BAA8BE6}"/>
              </a:ext>
            </a:extLst>
          </p:cNvPr>
          <p:cNvGraphicFramePr>
            <a:graphicFrameLocks noGrp="1"/>
          </p:cNvGraphicFramePr>
          <p:nvPr/>
        </p:nvGraphicFramePr>
        <p:xfrm>
          <a:off x="1743739" y="1603785"/>
          <a:ext cx="8240230" cy="3852198"/>
        </p:xfrm>
        <a:graphic>
          <a:graphicData uri="http://schemas.openxmlformats.org/drawingml/2006/table">
            <a:tbl>
              <a:tblPr firstRow="1" firstCol="1">
                <a:tableStyleId>{E8B1032C-EA38-4F05-BA0D-38AFFFC7BED3}</a:tableStyleId>
              </a:tblPr>
              <a:tblGrid>
                <a:gridCol w="1648046">
                  <a:extLst>
                    <a:ext uri="{9D8B030D-6E8A-4147-A177-3AD203B41FA5}">
                      <a16:colId xmlns:a16="http://schemas.microsoft.com/office/drawing/2014/main" val="2471968261"/>
                    </a:ext>
                  </a:extLst>
                </a:gridCol>
                <a:gridCol w="1648046">
                  <a:extLst>
                    <a:ext uri="{9D8B030D-6E8A-4147-A177-3AD203B41FA5}">
                      <a16:colId xmlns:a16="http://schemas.microsoft.com/office/drawing/2014/main" val="615616108"/>
                    </a:ext>
                  </a:extLst>
                </a:gridCol>
                <a:gridCol w="1648046">
                  <a:extLst>
                    <a:ext uri="{9D8B030D-6E8A-4147-A177-3AD203B41FA5}">
                      <a16:colId xmlns:a16="http://schemas.microsoft.com/office/drawing/2014/main" val="3667277495"/>
                    </a:ext>
                  </a:extLst>
                </a:gridCol>
                <a:gridCol w="1648046">
                  <a:extLst>
                    <a:ext uri="{9D8B030D-6E8A-4147-A177-3AD203B41FA5}">
                      <a16:colId xmlns:a16="http://schemas.microsoft.com/office/drawing/2014/main" val="2922610367"/>
                    </a:ext>
                  </a:extLst>
                </a:gridCol>
                <a:gridCol w="1648046">
                  <a:extLst>
                    <a:ext uri="{9D8B030D-6E8A-4147-A177-3AD203B41FA5}">
                      <a16:colId xmlns:a16="http://schemas.microsoft.com/office/drawing/2014/main" val="1671016609"/>
                    </a:ext>
                  </a:extLst>
                </a:gridCol>
              </a:tblGrid>
              <a:tr h="643281">
                <a:tc>
                  <a:txBody>
                    <a:bodyPr/>
                    <a:lstStyle/>
                    <a:p>
                      <a:pPr algn="ctr" fontAlgn="b"/>
                      <a:endParaRPr lang="en-US" sz="20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2019-2020</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2020-2021</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2021-2022</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1" u="none" strike="noStrike" kern="1200">
                          <a:solidFill>
                            <a:schemeClr val="tx1"/>
                          </a:solidFill>
                          <a:effectLst/>
                          <a:latin typeface="+mn-lt"/>
                          <a:ea typeface="+mn-ea"/>
                          <a:cs typeface="+mn-cs"/>
                        </a:rPr>
                        <a:t>2022-23</a:t>
                      </a:r>
                    </a:p>
                  </a:txBody>
                  <a:tcPr marL="6350" marR="6350" marT="6350" marB="0" anchor="ctr"/>
                </a:tc>
                <a:extLst>
                  <a:ext uri="{0D108BD9-81ED-4DB2-BD59-A6C34878D82A}">
                    <a16:rowId xmlns:a16="http://schemas.microsoft.com/office/drawing/2014/main" val="2396413541"/>
                  </a:ext>
                </a:extLst>
              </a:tr>
              <a:tr h="669668">
                <a:tc>
                  <a:txBody>
                    <a:bodyPr/>
                    <a:lstStyle/>
                    <a:p>
                      <a:pPr algn="l" fontAlgn="b"/>
                      <a:r>
                        <a:rPr lang="en-US" sz="2400" u="none" strike="noStrike">
                          <a:effectLst/>
                        </a:rPr>
                        <a:t>CSU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176</a:t>
                      </a:r>
                    </a:p>
                  </a:txBody>
                  <a:tcPr marL="6350" marR="6350" marT="6350" marB="0" anchor="ctr"/>
                </a:tc>
                <a:tc>
                  <a:txBody>
                    <a:bodyPr/>
                    <a:lstStyle/>
                    <a:p>
                      <a:pPr algn="ctr" fontAlgn="b"/>
                      <a:r>
                        <a:rPr lang="en-US" sz="2800" u="none" strike="noStrike">
                          <a:effectLst/>
                        </a:rPr>
                        <a:t>134</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142</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117</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974804417"/>
                  </a:ext>
                </a:extLst>
              </a:tr>
              <a:tr h="591820">
                <a:tc>
                  <a:txBody>
                    <a:bodyPr/>
                    <a:lstStyle/>
                    <a:p>
                      <a:pPr algn="l" fontAlgn="b"/>
                      <a:r>
                        <a:rPr lang="en-US" sz="2400" u="none" strike="noStrike">
                          <a:effectLst/>
                        </a:rPr>
                        <a:t>UC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72</a:t>
                      </a:r>
                    </a:p>
                  </a:txBody>
                  <a:tcPr marL="6350" marR="6350" marT="6350" marB="0" anchor="ctr"/>
                </a:tc>
                <a:tc>
                  <a:txBody>
                    <a:bodyPr/>
                    <a:lstStyle/>
                    <a:p>
                      <a:pPr algn="ctr" fontAlgn="b"/>
                      <a:r>
                        <a:rPr lang="en-US" sz="2800" u="none" strike="noStrike">
                          <a:effectLst/>
                        </a:rPr>
                        <a:t>83</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85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72</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6687042"/>
                  </a:ext>
                </a:extLst>
              </a:tr>
              <a:tr h="641513">
                <a:tc>
                  <a:txBody>
                    <a:bodyPr/>
                    <a:lstStyle/>
                    <a:p>
                      <a:pPr algn="l" fontAlgn="b"/>
                      <a:r>
                        <a:rPr lang="en-US" sz="2400" u="none" strike="noStrike">
                          <a:effectLst/>
                        </a:rPr>
                        <a:t>In State Private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27</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18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15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605526026"/>
                  </a:ext>
                </a:extLst>
              </a:tr>
              <a:tr h="632459">
                <a:tc>
                  <a:txBody>
                    <a:bodyPr/>
                    <a:lstStyle/>
                    <a:p>
                      <a:pPr algn="l" fontAlgn="b"/>
                      <a:r>
                        <a:rPr lang="en-US" sz="2400" u="none" strike="noStrike">
                          <a:effectLst/>
                        </a:rPr>
                        <a:t>Out of State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39</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38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46</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2776092391"/>
                  </a:ext>
                </a:extLst>
              </a:tr>
              <a:tr h="471689">
                <a:tc>
                  <a:txBody>
                    <a:bodyPr/>
                    <a:lstStyle/>
                    <a:p>
                      <a:pPr algn="l" fontAlgn="b"/>
                      <a:r>
                        <a:rPr lang="en-US" sz="2400" b="1" u="none" strike="noStrike">
                          <a:effectLst/>
                        </a:rPr>
                        <a:t>TOTAL</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314</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273</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288</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endParaRPr lang="en-US" sz="24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614626349"/>
                  </a:ext>
                </a:extLst>
              </a:tr>
            </a:tbl>
          </a:graphicData>
        </a:graphic>
      </p:graphicFrame>
      <p:sp>
        <p:nvSpPr>
          <p:cNvPr id="3" name="TextBox 2">
            <a:extLst>
              <a:ext uri="{FF2B5EF4-FFF2-40B4-BE49-F238E27FC236}">
                <a16:creationId xmlns:a16="http://schemas.microsoft.com/office/drawing/2014/main" id="{85589421-E6C8-4FFC-B653-0A9B4C54D034}"/>
              </a:ext>
            </a:extLst>
          </p:cNvPr>
          <p:cNvSpPr txBox="1"/>
          <p:nvPr/>
        </p:nvSpPr>
        <p:spPr>
          <a:xfrm>
            <a:off x="308345" y="6315739"/>
            <a:ext cx="10510378" cy="307777"/>
          </a:xfrm>
          <a:prstGeom prst="rect">
            <a:avLst/>
          </a:prstGeom>
          <a:noFill/>
        </p:spPr>
        <p:txBody>
          <a:bodyPr wrap="none" rtlCol="0">
            <a:spAutoFit/>
          </a:bodyPr>
          <a:lstStyle/>
          <a:p>
            <a:r>
              <a:rPr lang="en-US" sz="1400"/>
              <a:t>Sources:  CSU and UC Transfer dashboards; CCCCO Data Mart/NSC for Private and Out of State data.  The latter is not yet available for 2022-23.</a:t>
            </a:r>
          </a:p>
        </p:txBody>
      </p:sp>
      <p:sp>
        <p:nvSpPr>
          <p:cNvPr id="4" name="TextBox 3">
            <a:extLst>
              <a:ext uri="{FF2B5EF4-FFF2-40B4-BE49-F238E27FC236}">
                <a16:creationId xmlns:a16="http://schemas.microsoft.com/office/drawing/2014/main" id="{3C67608D-8291-432E-95B6-D72C61BB1C6E}"/>
              </a:ext>
            </a:extLst>
          </p:cNvPr>
          <p:cNvSpPr txBox="1"/>
          <p:nvPr/>
        </p:nvSpPr>
        <p:spPr>
          <a:xfrm>
            <a:off x="2477386" y="492539"/>
            <a:ext cx="6772939" cy="584775"/>
          </a:xfrm>
          <a:prstGeom prst="rect">
            <a:avLst/>
          </a:prstGeom>
          <a:noFill/>
        </p:spPr>
        <p:txBody>
          <a:bodyPr wrap="square" rtlCol="0">
            <a:spAutoFit/>
          </a:bodyPr>
          <a:lstStyle/>
          <a:p>
            <a:pPr algn="ctr"/>
            <a:r>
              <a:rPr lang="en-US" sz="3200" b="1"/>
              <a:t>Total Annual Transferring Students</a:t>
            </a:r>
          </a:p>
        </p:txBody>
      </p:sp>
    </p:spTree>
    <p:extLst>
      <p:ext uri="{BB962C8B-B14F-4D97-AF65-F5344CB8AC3E}">
        <p14:creationId xmlns:p14="http://schemas.microsoft.com/office/powerpoint/2010/main" val="56593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CC53C1-DFCE-4700-B83A-D68BBF66937F}"/>
              </a:ext>
            </a:extLst>
          </p:cNvPr>
          <p:cNvGraphicFramePr>
            <a:graphicFrameLocks/>
          </p:cNvGraphicFramePr>
          <p:nvPr/>
        </p:nvGraphicFramePr>
        <p:xfrm>
          <a:off x="387626" y="377687"/>
          <a:ext cx="11340548" cy="5983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35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3192BC-5438-4AA7-86D4-E4E17B2CB4A1}"/>
              </a:ext>
            </a:extLst>
          </p:cNvPr>
          <p:cNvGraphicFramePr>
            <a:graphicFrameLocks noGrp="1"/>
          </p:cNvGraphicFramePr>
          <p:nvPr>
            <p:extLst>
              <p:ext uri="{D42A27DB-BD31-4B8C-83A1-F6EECF244321}">
                <p14:modId xmlns:p14="http://schemas.microsoft.com/office/powerpoint/2010/main" val="2675583805"/>
              </p:ext>
            </p:extLst>
          </p:nvPr>
        </p:nvGraphicFramePr>
        <p:xfrm>
          <a:off x="7306117" y="995561"/>
          <a:ext cx="3654056" cy="5592579"/>
        </p:xfrm>
        <a:graphic>
          <a:graphicData uri="http://schemas.openxmlformats.org/drawingml/2006/table">
            <a:tbl>
              <a:tblPr firstRow="1" firstCol="1">
                <a:tableStyleId>{68D230F3-CF80-4859-8CE7-A43EE81993B5}</a:tableStyleId>
              </a:tblPr>
              <a:tblGrid>
                <a:gridCol w="2436037">
                  <a:extLst>
                    <a:ext uri="{9D8B030D-6E8A-4147-A177-3AD203B41FA5}">
                      <a16:colId xmlns:a16="http://schemas.microsoft.com/office/drawing/2014/main" val="2336993816"/>
                    </a:ext>
                  </a:extLst>
                </a:gridCol>
                <a:gridCol w="1218019">
                  <a:extLst>
                    <a:ext uri="{9D8B030D-6E8A-4147-A177-3AD203B41FA5}">
                      <a16:colId xmlns:a16="http://schemas.microsoft.com/office/drawing/2014/main" val="999279407"/>
                    </a:ext>
                  </a:extLst>
                </a:gridCol>
              </a:tblGrid>
              <a:tr h="1828924">
                <a:tc>
                  <a:txBody>
                    <a:bodyPr/>
                    <a:lstStyle/>
                    <a:p>
                      <a:pPr algn="ctr" fontAlgn="b"/>
                      <a:r>
                        <a:rPr lang="en-US" sz="1600" u="none" strike="noStrike">
                          <a:effectLst/>
                        </a:rPr>
                        <a:t>Race/Ethnicity</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81248606"/>
                  </a:ext>
                </a:extLst>
              </a:tr>
              <a:tr h="740639">
                <a:tc>
                  <a:txBody>
                    <a:bodyPr/>
                    <a:lstStyle/>
                    <a:p>
                      <a:pPr algn="l" fontAlgn="b"/>
                      <a:r>
                        <a:rPr lang="en-US" sz="1600" u="none" strike="noStrike">
                          <a:effectLst/>
                        </a:rPr>
                        <a:t>American Indian/Alaskan Native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67905075"/>
                  </a:ext>
                </a:extLst>
              </a:tr>
              <a:tr h="377877">
                <a:tc>
                  <a:txBody>
                    <a:bodyPr/>
                    <a:lstStyle/>
                    <a:p>
                      <a:pPr algn="l" fontAlgn="b"/>
                      <a:r>
                        <a:rPr lang="en-US" sz="1600" u="none" strike="noStrike">
                          <a:effectLst/>
                        </a:rPr>
                        <a:t>Asian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11097260"/>
                  </a:ext>
                </a:extLst>
              </a:tr>
              <a:tr h="377877">
                <a:tc>
                  <a:txBody>
                    <a:bodyPr/>
                    <a:lstStyle/>
                    <a:p>
                      <a:pPr algn="l" fontAlgn="b"/>
                      <a:r>
                        <a:rPr lang="en-US" sz="1600" u="none" strike="noStrike">
                          <a:effectLst/>
                        </a:rPr>
                        <a:t>Black -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6490658"/>
                  </a:ext>
                </a:extLst>
              </a:tr>
              <a:tr h="377877">
                <a:tc>
                  <a:txBody>
                    <a:bodyPr/>
                    <a:lstStyle/>
                    <a:p>
                      <a:pPr algn="l" fontAlgn="b"/>
                      <a:r>
                        <a:rPr lang="en-US" sz="1600" u="none" strike="noStrike">
                          <a:effectLst/>
                        </a:rPr>
                        <a:t>Filipino</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2.1%</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34682814"/>
                  </a:ext>
                </a:extLst>
              </a:tr>
              <a:tr h="377877">
                <a:tc>
                  <a:txBody>
                    <a:bodyPr/>
                    <a:lstStyle/>
                    <a:p>
                      <a:pPr algn="l" fontAlgn="b"/>
                      <a:r>
                        <a:rPr lang="en-US" sz="1600" u="none" strike="noStrike">
                          <a:effectLst/>
                        </a:rPr>
                        <a:t>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59.2%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667019701"/>
                  </a:ext>
                </a:extLst>
              </a:tr>
              <a:tr h="377877">
                <a:tc>
                  <a:txBody>
                    <a:bodyPr/>
                    <a:lstStyle/>
                    <a:p>
                      <a:pPr algn="l" fontAlgn="b"/>
                      <a:r>
                        <a:rPr lang="en-US" sz="1600" u="none" strike="noStrike" err="1">
                          <a:effectLst/>
                        </a:rPr>
                        <a:t>Multiraces</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4.5%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13709848"/>
                  </a:ext>
                </a:extLst>
              </a:tr>
              <a:tr h="377877">
                <a:tc>
                  <a:txBody>
                    <a:bodyPr/>
                    <a:lstStyle/>
                    <a:p>
                      <a:pPr algn="l" fontAlgn="b"/>
                      <a:r>
                        <a:rPr lang="en-US" sz="1600" u="none" strike="noStrike">
                          <a:effectLst/>
                        </a:rPr>
                        <a:t>Pacific Islander</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1.4%</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3169810"/>
                  </a:ext>
                </a:extLst>
              </a:tr>
              <a:tr h="377877">
                <a:tc>
                  <a:txBody>
                    <a:bodyPr/>
                    <a:lstStyle/>
                    <a:p>
                      <a:pPr algn="l" fontAlgn="b"/>
                      <a:r>
                        <a:rPr lang="en-US" sz="1600" u="none" strike="noStrike">
                          <a:effectLst/>
                        </a:rPr>
                        <a:t>Unknown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261394507"/>
                  </a:ext>
                </a:extLst>
              </a:tr>
              <a:tr h="377877">
                <a:tc>
                  <a:txBody>
                    <a:bodyPr/>
                    <a:lstStyle/>
                    <a:p>
                      <a:pPr algn="l" fontAlgn="b"/>
                      <a:r>
                        <a:rPr lang="en-US" sz="1600" u="none" strike="noStrike">
                          <a:effectLst/>
                        </a:rPr>
                        <a:t>White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18.5%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7097631"/>
                  </a:ext>
                </a:extLst>
              </a:tr>
            </a:tbl>
          </a:graphicData>
        </a:graphic>
      </p:graphicFrame>
      <p:graphicFrame>
        <p:nvGraphicFramePr>
          <p:cNvPr id="3" name="Table 2">
            <a:extLst>
              <a:ext uri="{FF2B5EF4-FFF2-40B4-BE49-F238E27FC236}">
                <a16:creationId xmlns:a16="http://schemas.microsoft.com/office/drawing/2014/main" id="{EC9CFFC2-C368-4829-8AD5-831806A40DE0}"/>
              </a:ext>
            </a:extLst>
          </p:cNvPr>
          <p:cNvGraphicFramePr>
            <a:graphicFrameLocks noGrp="1"/>
          </p:cNvGraphicFramePr>
          <p:nvPr>
            <p:extLst>
              <p:ext uri="{D42A27DB-BD31-4B8C-83A1-F6EECF244321}">
                <p14:modId xmlns:p14="http://schemas.microsoft.com/office/powerpoint/2010/main" val="3935846719"/>
              </p:ext>
            </p:extLst>
          </p:nvPr>
        </p:nvGraphicFramePr>
        <p:xfrm>
          <a:off x="2543175" y="1914525"/>
          <a:ext cx="4174475" cy="1488440"/>
        </p:xfrm>
        <a:graphic>
          <a:graphicData uri="http://schemas.openxmlformats.org/drawingml/2006/table">
            <a:tbl>
              <a:tblPr firstRow="1" firstCol="1">
                <a:tableStyleId>{68D230F3-CF80-4859-8CE7-A43EE81993B5}</a:tableStyleId>
              </a:tblPr>
              <a:tblGrid>
                <a:gridCol w="2379350">
                  <a:extLst>
                    <a:ext uri="{9D8B030D-6E8A-4147-A177-3AD203B41FA5}">
                      <a16:colId xmlns:a16="http://schemas.microsoft.com/office/drawing/2014/main" val="794683445"/>
                    </a:ext>
                  </a:extLst>
                </a:gridCol>
                <a:gridCol w="1795125">
                  <a:extLst>
                    <a:ext uri="{9D8B030D-6E8A-4147-A177-3AD203B41FA5}">
                      <a16:colId xmlns:a16="http://schemas.microsoft.com/office/drawing/2014/main" val="1649879638"/>
                    </a:ext>
                  </a:extLst>
                </a:gridCol>
              </a:tblGrid>
              <a:tr h="165100">
                <a:tc>
                  <a:txBody>
                    <a:bodyPr/>
                    <a:lstStyle/>
                    <a:p>
                      <a:pPr algn="ctr" fontAlgn="b"/>
                      <a:r>
                        <a:rPr lang="en-US" sz="1600" u="none" strike="noStrike" kern="1200">
                          <a:effectLst/>
                        </a:rPr>
                        <a:t>Gender</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 of all Transfer-seeking Students Fall 2023</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1739471911"/>
                  </a:ext>
                </a:extLst>
              </a:tr>
              <a:tr h="158750">
                <a:tc>
                  <a:txBody>
                    <a:bodyPr/>
                    <a:lstStyle/>
                    <a:p>
                      <a:pPr algn="l" fontAlgn="b"/>
                      <a:r>
                        <a:rPr lang="en-US" sz="1600" u="none" strike="noStrike" kern="1200">
                          <a:effectLst/>
                        </a:rPr>
                        <a:t>Female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51.8%</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9820214"/>
                  </a:ext>
                </a:extLst>
              </a:tr>
              <a:tr h="158750">
                <a:tc>
                  <a:txBody>
                    <a:bodyPr/>
                    <a:lstStyle/>
                    <a:p>
                      <a:pPr algn="l" fontAlgn="b"/>
                      <a:r>
                        <a:rPr lang="en-US" sz="1600" u="none" strike="noStrike" kern="1200">
                          <a:effectLst/>
                        </a:rPr>
                        <a:t>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44.6%</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30264414"/>
                  </a:ext>
                </a:extLst>
              </a:tr>
              <a:tr h="158750">
                <a:tc>
                  <a:txBody>
                    <a:bodyPr/>
                    <a:lstStyle/>
                    <a:p>
                      <a:pPr algn="l" fontAlgn="b"/>
                      <a:r>
                        <a:rPr lang="en-US" sz="1600" u="none" strike="noStrike" kern="1200">
                          <a:effectLst/>
                        </a:rPr>
                        <a:t>Unreported</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3.5%</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442869822"/>
                  </a:ext>
                </a:extLst>
              </a:tr>
            </a:tbl>
          </a:graphicData>
        </a:graphic>
      </p:graphicFrame>
      <p:graphicFrame>
        <p:nvGraphicFramePr>
          <p:cNvPr id="4" name="Table 3">
            <a:extLst>
              <a:ext uri="{FF2B5EF4-FFF2-40B4-BE49-F238E27FC236}">
                <a16:creationId xmlns:a16="http://schemas.microsoft.com/office/drawing/2014/main" id="{39D0E7F2-0E46-4C01-B395-91124AC4B6D9}"/>
              </a:ext>
            </a:extLst>
          </p:cNvPr>
          <p:cNvGraphicFramePr>
            <a:graphicFrameLocks noGrp="1"/>
          </p:cNvGraphicFramePr>
          <p:nvPr>
            <p:extLst>
              <p:ext uri="{D42A27DB-BD31-4B8C-83A1-F6EECF244321}">
                <p14:modId xmlns:p14="http://schemas.microsoft.com/office/powerpoint/2010/main" val="127672663"/>
              </p:ext>
            </p:extLst>
          </p:nvPr>
        </p:nvGraphicFramePr>
        <p:xfrm>
          <a:off x="1917499" y="3894042"/>
          <a:ext cx="4802371" cy="2489200"/>
        </p:xfrm>
        <a:graphic>
          <a:graphicData uri="http://schemas.openxmlformats.org/drawingml/2006/table">
            <a:tbl>
              <a:tblPr firstRow="1" firstCol="1">
                <a:tableStyleId>{68D230F3-CF80-4859-8CE7-A43EE81993B5}</a:tableStyleId>
              </a:tblPr>
              <a:tblGrid>
                <a:gridCol w="2571750">
                  <a:extLst>
                    <a:ext uri="{9D8B030D-6E8A-4147-A177-3AD203B41FA5}">
                      <a16:colId xmlns:a16="http://schemas.microsoft.com/office/drawing/2014/main" val="2598613511"/>
                    </a:ext>
                  </a:extLst>
                </a:gridCol>
                <a:gridCol w="2230621">
                  <a:extLst>
                    <a:ext uri="{9D8B030D-6E8A-4147-A177-3AD203B41FA5}">
                      <a16:colId xmlns:a16="http://schemas.microsoft.com/office/drawing/2014/main" val="411676930"/>
                    </a:ext>
                  </a:extLst>
                </a:gridCol>
              </a:tblGrid>
              <a:tr h="158750">
                <a:tc>
                  <a:txBody>
                    <a:bodyPr/>
                    <a:lstStyle/>
                    <a:p>
                      <a:pPr algn="ctr" fontAlgn="b"/>
                      <a:r>
                        <a:rPr lang="en-US" sz="1600" u="none" strike="noStrike">
                          <a:effectLst/>
                        </a:rPr>
                        <a:t>Age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5499972"/>
                  </a:ext>
                </a:extLst>
              </a:tr>
              <a:tr h="158750">
                <a:tc>
                  <a:txBody>
                    <a:bodyPr/>
                    <a:lstStyle/>
                    <a:p>
                      <a:pPr algn="l" fontAlgn="b"/>
                      <a:r>
                        <a:rPr lang="en-US" sz="1600" u="none" strike="noStrike">
                          <a:effectLst/>
                        </a:rPr>
                        <a:t>Age Under 18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97963371"/>
                  </a:ext>
                </a:extLst>
              </a:tr>
              <a:tr h="158750">
                <a:tc>
                  <a:txBody>
                    <a:bodyPr/>
                    <a:lstStyle/>
                    <a:p>
                      <a:pPr algn="l" fontAlgn="b"/>
                      <a:r>
                        <a:rPr lang="en-US" sz="1600" u="none" strike="noStrike">
                          <a:effectLst/>
                        </a:rPr>
                        <a:t>Age 18 - 22</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60.2%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875252"/>
                  </a:ext>
                </a:extLst>
              </a:tr>
              <a:tr h="158750">
                <a:tc>
                  <a:txBody>
                    <a:bodyPr/>
                    <a:lstStyle/>
                    <a:p>
                      <a:pPr algn="l" fontAlgn="b"/>
                      <a:r>
                        <a:rPr lang="en-US" sz="1600" u="none" strike="noStrike">
                          <a:effectLst/>
                        </a:rPr>
                        <a:t>Age 23 - 28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15798813"/>
                  </a:ext>
                </a:extLst>
              </a:tr>
              <a:tr h="158750">
                <a:tc>
                  <a:txBody>
                    <a:bodyPr/>
                    <a:lstStyle/>
                    <a:p>
                      <a:pPr algn="l" fontAlgn="b"/>
                      <a:r>
                        <a:rPr lang="en-US" sz="1600" u="none" strike="noStrike">
                          <a:effectLst/>
                        </a:rPr>
                        <a:t>Age 29 - 39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13.0%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472626"/>
                  </a:ext>
                </a:extLst>
              </a:tr>
              <a:tr h="158750">
                <a:tc>
                  <a:txBody>
                    <a:bodyPr/>
                    <a:lstStyle/>
                    <a:p>
                      <a:pPr algn="l" fontAlgn="b"/>
                      <a:r>
                        <a:rPr lang="en-US" sz="1600" u="none" strike="noStrike">
                          <a:effectLst/>
                        </a:rPr>
                        <a:t>Age 40 - 49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77857049"/>
                  </a:ext>
                </a:extLst>
              </a:tr>
              <a:tr h="158750">
                <a:tc>
                  <a:txBody>
                    <a:bodyPr/>
                    <a:lstStyle/>
                    <a:p>
                      <a:pPr algn="l" fontAlgn="b"/>
                      <a:r>
                        <a:rPr lang="en-US" sz="1600" u="none" strike="noStrike">
                          <a:effectLst/>
                        </a:rPr>
                        <a:t>Age 50 - 59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74392933"/>
                  </a:ext>
                </a:extLst>
              </a:tr>
              <a:tr h="158750">
                <a:tc>
                  <a:txBody>
                    <a:bodyPr/>
                    <a:lstStyle/>
                    <a:p>
                      <a:pPr algn="l" fontAlgn="b"/>
                      <a:r>
                        <a:rPr lang="en-US" sz="1600" u="none" strike="noStrike">
                          <a:effectLst/>
                        </a:rPr>
                        <a:t>Age 60 +</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054108"/>
                  </a:ext>
                </a:extLst>
              </a:tr>
            </a:tbl>
          </a:graphicData>
        </a:graphic>
      </p:graphicFrame>
      <p:sp>
        <p:nvSpPr>
          <p:cNvPr id="5" name="TextBox 4">
            <a:extLst>
              <a:ext uri="{FF2B5EF4-FFF2-40B4-BE49-F238E27FC236}">
                <a16:creationId xmlns:a16="http://schemas.microsoft.com/office/drawing/2014/main" id="{D9AF4385-3142-4E92-AD01-BA6663369033}"/>
              </a:ext>
            </a:extLst>
          </p:cNvPr>
          <p:cNvSpPr txBox="1"/>
          <p:nvPr/>
        </p:nvSpPr>
        <p:spPr>
          <a:xfrm>
            <a:off x="1873512" y="627158"/>
            <a:ext cx="5932714" cy="400110"/>
          </a:xfrm>
          <a:prstGeom prst="rect">
            <a:avLst/>
          </a:prstGeom>
          <a:noFill/>
          <a:ln>
            <a:solidFill>
              <a:schemeClr val="accent6">
                <a:lumMod val="75000"/>
              </a:schemeClr>
            </a:solidFill>
          </a:ln>
        </p:spPr>
        <p:txBody>
          <a:bodyPr wrap="none" rtlCol="0">
            <a:spAutoFit/>
          </a:bodyPr>
          <a:lstStyle/>
          <a:p>
            <a:r>
              <a:rPr lang="en-US" sz="2000" b="1"/>
              <a:t>Demographics of Transfer-Seeking Students:  Fall 2023</a:t>
            </a:r>
          </a:p>
        </p:txBody>
      </p:sp>
    </p:spTree>
    <p:extLst>
      <p:ext uri="{BB962C8B-B14F-4D97-AF65-F5344CB8AC3E}">
        <p14:creationId xmlns:p14="http://schemas.microsoft.com/office/powerpoint/2010/main" val="343133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8BFC90B-6B4D-484C-84CE-89FC16B242CE}"/>
              </a:ext>
            </a:extLst>
          </p:cNvPr>
          <p:cNvGraphicFramePr>
            <a:graphicFrameLocks/>
          </p:cNvGraphicFramePr>
          <p:nvPr>
            <p:extLst>
              <p:ext uri="{D42A27DB-BD31-4B8C-83A1-F6EECF244321}">
                <p14:modId xmlns:p14="http://schemas.microsoft.com/office/powerpoint/2010/main" val="819818112"/>
              </p:ext>
            </p:extLst>
          </p:nvPr>
        </p:nvGraphicFramePr>
        <p:xfrm>
          <a:off x="2122832" y="527189"/>
          <a:ext cx="10823713" cy="5864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42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CB1BB7-5296-4C42-BB4A-43AF39C3BD9B}"/>
              </a:ext>
            </a:extLst>
          </p:cNvPr>
          <p:cNvGraphicFramePr>
            <a:graphicFrameLocks noGrp="1"/>
          </p:cNvGraphicFramePr>
          <p:nvPr/>
        </p:nvGraphicFramePr>
        <p:xfrm>
          <a:off x="606056" y="563526"/>
          <a:ext cx="10887743" cy="5805375"/>
        </p:xfrm>
        <a:graphic>
          <a:graphicData uri="http://schemas.openxmlformats.org/drawingml/2006/table">
            <a:tbl>
              <a:tblPr firstRow="1" firstCol="1" lastRow="1">
                <a:tableStyleId>{10A1B5D5-9B99-4C35-A422-299274C87663}</a:tableStyleId>
              </a:tblPr>
              <a:tblGrid>
                <a:gridCol w="1985957">
                  <a:extLst>
                    <a:ext uri="{9D8B030D-6E8A-4147-A177-3AD203B41FA5}">
                      <a16:colId xmlns:a16="http://schemas.microsoft.com/office/drawing/2014/main" val="3022163115"/>
                    </a:ext>
                  </a:extLst>
                </a:gridCol>
                <a:gridCol w="992979">
                  <a:extLst>
                    <a:ext uri="{9D8B030D-6E8A-4147-A177-3AD203B41FA5}">
                      <a16:colId xmlns:a16="http://schemas.microsoft.com/office/drawing/2014/main" val="2253576119"/>
                    </a:ext>
                  </a:extLst>
                </a:gridCol>
                <a:gridCol w="992979">
                  <a:extLst>
                    <a:ext uri="{9D8B030D-6E8A-4147-A177-3AD203B41FA5}">
                      <a16:colId xmlns:a16="http://schemas.microsoft.com/office/drawing/2014/main" val="967640600"/>
                    </a:ext>
                  </a:extLst>
                </a:gridCol>
                <a:gridCol w="992979">
                  <a:extLst>
                    <a:ext uri="{9D8B030D-6E8A-4147-A177-3AD203B41FA5}">
                      <a16:colId xmlns:a16="http://schemas.microsoft.com/office/drawing/2014/main" val="2487046602"/>
                    </a:ext>
                  </a:extLst>
                </a:gridCol>
                <a:gridCol w="992979">
                  <a:extLst>
                    <a:ext uri="{9D8B030D-6E8A-4147-A177-3AD203B41FA5}">
                      <a16:colId xmlns:a16="http://schemas.microsoft.com/office/drawing/2014/main" val="2005988955"/>
                    </a:ext>
                  </a:extLst>
                </a:gridCol>
                <a:gridCol w="992979">
                  <a:extLst>
                    <a:ext uri="{9D8B030D-6E8A-4147-A177-3AD203B41FA5}">
                      <a16:colId xmlns:a16="http://schemas.microsoft.com/office/drawing/2014/main" val="3765664964"/>
                    </a:ext>
                  </a:extLst>
                </a:gridCol>
                <a:gridCol w="992979">
                  <a:extLst>
                    <a:ext uri="{9D8B030D-6E8A-4147-A177-3AD203B41FA5}">
                      <a16:colId xmlns:a16="http://schemas.microsoft.com/office/drawing/2014/main" val="2348201495"/>
                    </a:ext>
                  </a:extLst>
                </a:gridCol>
                <a:gridCol w="992979">
                  <a:extLst>
                    <a:ext uri="{9D8B030D-6E8A-4147-A177-3AD203B41FA5}">
                      <a16:colId xmlns:a16="http://schemas.microsoft.com/office/drawing/2014/main" val="3191154249"/>
                    </a:ext>
                  </a:extLst>
                </a:gridCol>
                <a:gridCol w="992979">
                  <a:extLst>
                    <a:ext uri="{9D8B030D-6E8A-4147-A177-3AD203B41FA5}">
                      <a16:colId xmlns:a16="http://schemas.microsoft.com/office/drawing/2014/main" val="1768641778"/>
                    </a:ext>
                  </a:extLst>
                </a:gridCol>
                <a:gridCol w="957954">
                  <a:extLst>
                    <a:ext uri="{9D8B030D-6E8A-4147-A177-3AD203B41FA5}">
                      <a16:colId xmlns:a16="http://schemas.microsoft.com/office/drawing/2014/main" val="1328734652"/>
                    </a:ext>
                  </a:extLst>
                </a:gridCol>
              </a:tblGrid>
              <a:tr h="1422123">
                <a:tc>
                  <a:txBody>
                    <a:bodyPr/>
                    <a:lstStyle/>
                    <a:p>
                      <a:pPr algn="ctr" fontAlgn="b"/>
                      <a:r>
                        <a:rPr lang="en-US" sz="1800" u="none" strike="noStrike">
                          <a:effectLst/>
                        </a:rPr>
                        <a:t>Units Earned as of Fall 2023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American Indian/</a:t>
                      </a:r>
                    </a:p>
                    <a:p>
                      <a:pPr algn="ctr" fontAlgn="b"/>
                      <a:r>
                        <a:rPr lang="en-US" sz="1800" u="none" strike="noStrike">
                          <a:effectLst/>
                        </a:rPr>
                        <a:t>Alaskan Native</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66813605"/>
                  </a:ext>
                </a:extLst>
              </a:tr>
              <a:tr h="487028">
                <a:tc>
                  <a:txBody>
                    <a:bodyPr/>
                    <a:lstStyle/>
                    <a:p>
                      <a:pPr algn="ctr" fontAlgn="b"/>
                      <a:r>
                        <a:rPr lang="en-US" sz="1800" u="none" strike="noStrike">
                          <a:effectLst/>
                        </a:rPr>
                        <a:t>0.5 - 11.9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69797622"/>
                  </a:ext>
                </a:extLst>
              </a:tr>
              <a:tr h="487028">
                <a:tc>
                  <a:txBody>
                    <a:bodyPr/>
                    <a:lstStyle/>
                    <a:p>
                      <a:pPr algn="ctr" fontAlgn="b"/>
                      <a:r>
                        <a:rPr lang="en-US" sz="1800" u="none" strike="noStrike">
                          <a:effectLst/>
                        </a:rPr>
                        <a:t>12.0 - 23.9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258679"/>
                  </a:ext>
                </a:extLst>
              </a:tr>
              <a:tr h="487028">
                <a:tc>
                  <a:txBody>
                    <a:bodyPr/>
                    <a:lstStyle/>
                    <a:p>
                      <a:pPr algn="ctr" fontAlgn="b"/>
                      <a:r>
                        <a:rPr lang="en-US" sz="1800" u="none" strike="noStrike">
                          <a:effectLst/>
                        </a:rPr>
                        <a:t>24.0 - 31.9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93755535"/>
                  </a:ext>
                </a:extLst>
              </a:tr>
              <a:tr h="487028">
                <a:tc>
                  <a:txBody>
                    <a:bodyPr/>
                    <a:lstStyle/>
                    <a:p>
                      <a:pPr algn="ctr" fontAlgn="b"/>
                      <a:r>
                        <a:rPr lang="en-US" sz="1800" u="none" strike="noStrike">
                          <a:effectLst/>
                        </a:rPr>
                        <a:t>32.0 - 44.9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59905046"/>
                  </a:ext>
                </a:extLst>
              </a:tr>
              <a:tr h="487028">
                <a:tc>
                  <a:txBody>
                    <a:bodyPr/>
                    <a:lstStyle/>
                    <a:p>
                      <a:pPr algn="ctr" fontAlgn="b"/>
                      <a:r>
                        <a:rPr lang="en-US" sz="1800" u="none" strike="noStrike">
                          <a:effectLst/>
                        </a:rPr>
                        <a:t>45.0 - 59.9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96304898"/>
                  </a:ext>
                </a:extLst>
              </a:tr>
              <a:tr h="487028">
                <a:tc>
                  <a:txBody>
                    <a:bodyPr/>
                    <a:lstStyle/>
                    <a:p>
                      <a:pPr algn="ctr" fontAlgn="b"/>
                      <a:r>
                        <a:rPr lang="en-US" sz="1800" u="none" strike="noStrike">
                          <a:effectLst/>
                        </a:rPr>
                        <a:t>60.0 - 64.9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0778752"/>
                  </a:ext>
                </a:extLst>
              </a:tr>
              <a:tr h="487028">
                <a:tc>
                  <a:txBody>
                    <a:bodyPr/>
                    <a:lstStyle/>
                    <a:p>
                      <a:pPr algn="ctr" fontAlgn="b"/>
                      <a:r>
                        <a:rPr lang="en-US" sz="1800" u="none" strike="noStrike">
                          <a:effectLst/>
                        </a:rPr>
                        <a:t>65.0 - 74.9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89929493"/>
                  </a:ext>
                </a:extLst>
              </a:tr>
              <a:tr h="487028">
                <a:tc>
                  <a:txBody>
                    <a:bodyPr/>
                    <a:lstStyle/>
                    <a:p>
                      <a:pPr algn="ctr" fontAlgn="b"/>
                      <a:r>
                        <a:rPr lang="en-US" sz="1800" u="none" strike="noStrike">
                          <a:effectLst/>
                        </a:rPr>
                        <a:t>75+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3076136"/>
                  </a:ext>
                </a:extLst>
              </a:tr>
              <a:tr h="487028">
                <a:tc>
                  <a:txBody>
                    <a:bodyPr/>
                    <a:lstStyle/>
                    <a:p>
                      <a:pPr algn="ctr" fontAlgn="b"/>
                      <a:r>
                        <a:rPr lang="en-US" sz="1800" u="none" strike="noStrike">
                          <a:effectLst/>
                        </a:rPr>
                        <a:t>Grand Total</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0.15%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6.97%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1.38%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3.69%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18.46%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85862465"/>
                  </a:ext>
                </a:extLst>
              </a:tr>
            </a:tbl>
          </a:graphicData>
        </a:graphic>
      </p:graphicFrame>
    </p:spTree>
    <p:extLst>
      <p:ext uri="{BB962C8B-B14F-4D97-AF65-F5344CB8AC3E}">
        <p14:creationId xmlns:p14="http://schemas.microsoft.com/office/powerpoint/2010/main" val="38818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FFD99F-7DAA-4213-B8F6-C00E6F6C1861}"/>
              </a:ext>
            </a:extLst>
          </p:cNvPr>
          <p:cNvGraphicFramePr>
            <a:graphicFrameLocks/>
          </p:cNvGraphicFramePr>
          <p:nvPr/>
        </p:nvGraphicFramePr>
        <p:xfrm>
          <a:off x="0" y="574158"/>
          <a:ext cx="12248707" cy="599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95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6F9FC6-FAF6-4EE3-9B82-B93167175807}"/>
              </a:ext>
            </a:extLst>
          </p:cNvPr>
          <p:cNvGraphicFramePr>
            <a:graphicFrameLocks noGrp="1"/>
          </p:cNvGraphicFramePr>
          <p:nvPr/>
        </p:nvGraphicFramePr>
        <p:xfrm>
          <a:off x="121921" y="1584252"/>
          <a:ext cx="12070079" cy="4561367"/>
        </p:xfrm>
        <a:graphic>
          <a:graphicData uri="http://schemas.openxmlformats.org/drawingml/2006/table">
            <a:tbl>
              <a:tblPr/>
              <a:tblGrid>
                <a:gridCol w="1992252">
                  <a:extLst>
                    <a:ext uri="{9D8B030D-6E8A-4147-A177-3AD203B41FA5}">
                      <a16:colId xmlns:a16="http://schemas.microsoft.com/office/drawing/2014/main" val="3408096355"/>
                    </a:ext>
                  </a:extLst>
                </a:gridCol>
                <a:gridCol w="958636">
                  <a:extLst>
                    <a:ext uri="{9D8B030D-6E8A-4147-A177-3AD203B41FA5}">
                      <a16:colId xmlns:a16="http://schemas.microsoft.com/office/drawing/2014/main" val="484002990"/>
                    </a:ext>
                  </a:extLst>
                </a:gridCol>
                <a:gridCol w="861238">
                  <a:extLst>
                    <a:ext uri="{9D8B030D-6E8A-4147-A177-3AD203B41FA5}">
                      <a16:colId xmlns:a16="http://schemas.microsoft.com/office/drawing/2014/main" val="732371998"/>
                    </a:ext>
                  </a:extLst>
                </a:gridCol>
                <a:gridCol w="882502">
                  <a:extLst>
                    <a:ext uri="{9D8B030D-6E8A-4147-A177-3AD203B41FA5}">
                      <a16:colId xmlns:a16="http://schemas.microsoft.com/office/drawing/2014/main" val="976182292"/>
                    </a:ext>
                  </a:extLst>
                </a:gridCol>
                <a:gridCol w="1063256">
                  <a:extLst>
                    <a:ext uri="{9D8B030D-6E8A-4147-A177-3AD203B41FA5}">
                      <a16:colId xmlns:a16="http://schemas.microsoft.com/office/drawing/2014/main" val="328525360"/>
                    </a:ext>
                  </a:extLst>
                </a:gridCol>
                <a:gridCol w="818707">
                  <a:extLst>
                    <a:ext uri="{9D8B030D-6E8A-4147-A177-3AD203B41FA5}">
                      <a16:colId xmlns:a16="http://schemas.microsoft.com/office/drawing/2014/main" val="338601123"/>
                    </a:ext>
                  </a:extLst>
                </a:gridCol>
                <a:gridCol w="956930">
                  <a:extLst>
                    <a:ext uri="{9D8B030D-6E8A-4147-A177-3AD203B41FA5}">
                      <a16:colId xmlns:a16="http://schemas.microsoft.com/office/drawing/2014/main" val="3092457051"/>
                    </a:ext>
                  </a:extLst>
                </a:gridCol>
                <a:gridCol w="1031358">
                  <a:extLst>
                    <a:ext uri="{9D8B030D-6E8A-4147-A177-3AD203B41FA5}">
                      <a16:colId xmlns:a16="http://schemas.microsoft.com/office/drawing/2014/main" val="1822953926"/>
                    </a:ext>
                  </a:extLst>
                </a:gridCol>
                <a:gridCol w="797442">
                  <a:extLst>
                    <a:ext uri="{9D8B030D-6E8A-4147-A177-3AD203B41FA5}">
                      <a16:colId xmlns:a16="http://schemas.microsoft.com/office/drawing/2014/main" val="3793589636"/>
                    </a:ext>
                  </a:extLst>
                </a:gridCol>
                <a:gridCol w="967563">
                  <a:extLst>
                    <a:ext uri="{9D8B030D-6E8A-4147-A177-3AD203B41FA5}">
                      <a16:colId xmlns:a16="http://schemas.microsoft.com/office/drawing/2014/main" val="2399012332"/>
                    </a:ext>
                  </a:extLst>
                </a:gridCol>
                <a:gridCol w="967562">
                  <a:extLst>
                    <a:ext uri="{9D8B030D-6E8A-4147-A177-3AD203B41FA5}">
                      <a16:colId xmlns:a16="http://schemas.microsoft.com/office/drawing/2014/main" val="3292837800"/>
                    </a:ext>
                  </a:extLst>
                </a:gridCol>
                <a:gridCol w="772633">
                  <a:extLst>
                    <a:ext uri="{9D8B030D-6E8A-4147-A177-3AD203B41FA5}">
                      <a16:colId xmlns:a16="http://schemas.microsoft.com/office/drawing/2014/main" val="2870988277"/>
                    </a:ext>
                  </a:extLst>
                </a:gridCol>
              </a:tblGrid>
              <a:tr h="252359">
                <a:tc>
                  <a:txBody>
                    <a:bodyPr/>
                    <a:lstStyle/>
                    <a:p>
                      <a:pPr algn="ctr" fontAlgn="b"/>
                      <a:r>
                        <a:rPr lang="en-US" sz="1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solidFill>
                            <a:srgbClr val="000000"/>
                          </a:solidFill>
                          <a:effectLst/>
                          <a:latin typeface="Arial" panose="020B0604020202020204" pitchFamily="34" charset="0"/>
                        </a:rPr>
                        <a:t>2019-2020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a:solidFill>
                            <a:srgbClr val="000000"/>
                          </a:solidFill>
                          <a:effectLst/>
                          <a:latin typeface="Arial" panose="020B0604020202020204" pitchFamily="34" charset="0"/>
                        </a:rPr>
                        <a:t>2020-2021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5">
                  <a:txBody>
                    <a:bodyPr/>
                    <a:lstStyle/>
                    <a:p>
                      <a:pPr algn="ctr" fontAlgn="b"/>
                      <a:r>
                        <a:rPr lang="en-US" sz="1800" b="1" i="0" u="none" strike="noStrike">
                          <a:solidFill>
                            <a:srgbClr val="000000"/>
                          </a:solidFill>
                          <a:effectLst/>
                          <a:latin typeface="Arial" panose="020B0604020202020204" pitchFamily="34" charset="0"/>
                        </a:rPr>
                        <a:t>2021-2022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328648"/>
                  </a:ext>
                </a:extLst>
              </a:tr>
              <a:tr h="757078">
                <a:tc>
                  <a:txBody>
                    <a:bodyPr/>
                    <a:lstStyle/>
                    <a:p>
                      <a:pPr algn="ctr" fontAlgn="b"/>
                      <a:r>
                        <a:rPr lang="en-US" sz="1400" b="1" i="0" u="none" strike="noStrike">
                          <a:solidFill>
                            <a:srgbClr val="000000"/>
                          </a:solidFill>
                          <a:effectLst/>
                          <a:latin typeface="Arial" panose="020B0604020202020204" pitchFamily="34" charset="0"/>
                        </a:rPr>
                        <a:t>Term Ethnicity Desc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Equity Gap (PPG)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err="1">
                          <a:solidFill>
                            <a:srgbClr val="000000"/>
                          </a:solidFill>
                          <a:effectLst/>
                          <a:latin typeface="Calibri" panose="020F0502020204030204" pitchFamily="34" charset="0"/>
                        </a:rPr>
                        <a:t>MoE</a:t>
                      </a:r>
                      <a:endParaRPr lang="en-US" sz="16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175664"/>
                  </a:ext>
                </a:extLst>
              </a:tr>
              <a:tr h="615452">
                <a:tc>
                  <a:txBody>
                    <a:bodyPr/>
                    <a:lstStyle/>
                    <a:p>
                      <a:pPr algn="l" fontAlgn="b"/>
                      <a:r>
                        <a:rPr lang="en-US" sz="1800" b="1" i="0" u="none" strike="noStrike">
                          <a:solidFill>
                            <a:srgbClr val="000000"/>
                          </a:solidFill>
                          <a:effectLst/>
                          <a:latin typeface="Calibri" panose="020F0502020204030204" pitchFamily="34" charset="0"/>
                        </a:rPr>
                        <a:t>American Indian/</a:t>
                      </a:r>
                    </a:p>
                    <a:p>
                      <a:pPr algn="l" fontAlgn="b"/>
                      <a:r>
                        <a:rPr lang="en-US" sz="1800" b="1" i="0" u="none" strike="noStrike">
                          <a:solidFill>
                            <a:srgbClr val="000000"/>
                          </a:solidFill>
                          <a:effectLst/>
                          <a:latin typeface="Calibri" panose="020F0502020204030204" pitchFamily="34" charset="0"/>
                        </a:rPr>
                        <a:t>Alaskan Native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045456"/>
                  </a:ext>
                </a:extLst>
              </a:tr>
              <a:tr h="252359">
                <a:tc>
                  <a:txBody>
                    <a:bodyPr/>
                    <a:lstStyle/>
                    <a:p>
                      <a:pPr algn="l" fontAlgn="b"/>
                      <a:r>
                        <a:rPr lang="en-US" sz="1800" b="1" i="0" u="none" strike="noStrike">
                          <a:solidFill>
                            <a:srgbClr val="000000"/>
                          </a:solidFill>
                          <a:effectLst/>
                          <a:latin typeface="Calibri" panose="020F0502020204030204" pitchFamily="34" charset="0"/>
                        </a:rPr>
                        <a:t>Asian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177133"/>
                  </a:ext>
                </a:extLst>
              </a:tr>
              <a:tr h="459767">
                <a:tc>
                  <a:txBody>
                    <a:bodyPr/>
                    <a:lstStyle/>
                    <a:p>
                      <a:pPr algn="l" fontAlgn="b"/>
                      <a:r>
                        <a:rPr lang="en-US" sz="1800" b="1" i="0" u="none" strike="noStrike">
                          <a:solidFill>
                            <a:srgbClr val="000000"/>
                          </a:solidFill>
                          <a:effectLst/>
                          <a:latin typeface="Calibri" panose="020F0502020204030204" pitchFamily="34" charset="0"/>
                        </a:rPr>
                        <a:t>Black -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14599"/>
                  </a:ext>
                </a:extLst>
              </a:tr>
              <a:tr h="252359">
                <a:tc>
                  <a:txBody>
                    <a:bodyPr/>
                    <a:lstStyle/>
                    <a:p>
                      <a:pPr algn="l" fontAlgn="b"/>
                      <a:r>
                        <a:rPr lang="en-US" sz="1800" b="1" i="0" u="none" strike="noStrike">
                          <a:solidFill>
                            <a:srgbClr val="000000"/>
                          </a:solidFill>
                          <a:effectLst/>
                          <a:latin typeface="Calibri" panose="020F0502020204030204" pitchFamily="34" charset="0"/>
                        </a:rPr>
                        <a:t>Filipino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311867"/>
                  </a:ext>
                </a:extLst>
              </a:tr>
              <a:tr h="252359">
                <a:tc>
                  <a:txBody>
                    <a:bodyPr/>
                    <a:lstStyle/>
                    <a:p>
                      <a:pPr algn="l" fontAlgn="b"/>
                      <a:r>
                        <a:rPr lang="en-US" sz="1800" b="1" i="0" u="none" strike="noStrike">
                          <a:solidFill>
                            <a:srgbClr val="000000"/>
                          </a:solidFill>
                          <a:effectLst/>
                          <a:latin typeface="Calibri" panose="020F0502020204030204" pitchFamily="34" charset="0"/>
                        </a:rPr>
                        <a:t>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4208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4183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3707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506982"/>
                  </a:ext>
                </a:extLst>
              </a:tr>
              <a:tr h="468170">
                <a:tc>
                  <a:txBody>
                    <a:bodyPr/>
                    <a:lstStyle/>
                    <a:p>
                      <a:pPr algn="l" fontAlgn="b"/>
                      <a:r>
                        <a:rPr lang="en-US" sz="1800" b="1" i="0" u="none" strike="noStrike" err="1">
                          <a:solidFill>
                            <a:srgbClr val="000000"/>
                          </a:solidFill>
                          <a:effectLst/>
                          <a:latin typeface="Calibri" panose="020F0502020204030204" pitchFamily="34" charset="0"/>
                        </a:rPr>
                        <a:t>Multiraces</a:t>
                      </a:r>
                      <a:endParaRPr lang="en-US" sz="18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024568"/>
                  </a:ext>
                </a:extLst>
              </a:tr>
              <a:tr h="468170">
                <a:tc>
                  <a:txBody>
                    <a:bodyPr/>
                    <a:lstStyle/>
                    <a:p>
                      <a:pPr algn="l" fontAlgn="b"/>
                      <a:r>
                        <a:rPr lang="en-US" sz="1800" b="1" i="0" u="none" strike="noStrike">
                          <a:solidFill>
                            <a:srgbClr val="000000"/>
                          </a:solidFill>
                          <a:effectLst/>
                          <a:latin typeface="Calibri" panose="020F0502020204030204" pitchFamily="34" charset="0"/>
                        </a:rPr>
                        <a:t>Pacific Islander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82773"/>
                  </a:ext>
                </a:extLst>
              </a:tr>
              <a:tr h="252359">
                <a:tc>
                  <a:txBody>
                    <a:bodyPr/>
                    <a:lstStyle/>
                    <a:p>
                      <a:pPr algn="l" fontAlgn="b"/>
                      <a:r>
                        <a:rPr lang="en-US" sz="1800" b="1" i="0" u="none" strike="noStrike">
                          <a:solidFill>
                            <a:srgbClr val="000000"/>
                          </a:solidFill>
                          <a:effectLst/>
                          <a:latin typeface="Calibri" panose="020F0502020204030204" pitchFamily="34" charset="0"/>
                        </a:rPr>
                        <a:t>Unknown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725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77719"/>
                  </a:ext>
                </a:extLst>
              </a:tr>
              <a:tr h="389380">
                <a:tc>
                  <a:txBody>
                    <a:bodyPr/>
                    <a:lstStyle/>
                    <a:p>
                      <a:pPr algn="l" fontAlgn="b"/>
                      <a:r>
                        <a:rPr lang="en-US" sz="1800" b="1" i="0" u="none" strike="noStrike">
                          <a:solidFill>
                            <a:srgbClr val="000000"/>
                          </a:solidFill>
                          <a:effectLst/>
                          <a:latin typeface="Calibri" panose="020F0502020204030204" pitchFamily="34" charset="0"/>
                        </a:rPr>
                        <a:t>White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850393"/>
                  </a:ext>
                </a:extLst>
              </a:tr>
            </a:tbl>
          </a:graphicData>
        </a:graphic>
      </p:graphicFrame>
      <p:sp>
        <p:nvSpPr>
          <p:cNvPr id="5" name="TextBox 4">
            <a:extLst>
              <a:ext uri="{FF2B5EF4-FFF2-40B4-BE49-F238E27FC236}">
                <a16:creationId xmlns:a16="http://schemas.microsoft.com/office/drawing/2014/main" id="{881B0627-927D-4142-83D8-9A6F772CEDD0}"/>
              </a:ext>
            </a:extLst>
          </p:cNvPr>
          <p:cNvSpPr txBox="1"/>
          <p:nvPr/>
        </p:nvSpPr>
        <p:spPr>
          <a:xfrm>
            <a:off x="820329" y="235327"/>
            <a:ext cx="10193464" cy="954107"/>
          </a:xfrm>
          <a:prstGeom prst="rect">
            <a:avLst/>
          </a:prstGeom>
          <a:noFill/>
        </p:spPr>
        <p:txBody>
          <a:bodyPr wrap="square" rtlCol="0">
            <a:spAutoFit/>
          </a:bodyPr>
          <a:lstStyle/>
          <a:p>
            <a:pPr algn="ctr"/>
            <a:r>
              <a:rPr lang="en-US" sz="2800" b="1"/>
              <a:t>Hispanic Transfer-Seeking Students are </a:t>
            </a:r>
          </a:p>
          <a:p>
            <a:pPr algn="ctr"/>
            <a:r>
              <a:rPr lang="en-US" sz="2800" b="1"/>
              <a:t>disproportionately less likely to transfer</a:t>
            </a:r>
          </a:p>
        </p:txBody>
      </p:sp>
      <p:sp>
        <p:nvSpPr>
          <p:cNvPr id="6" name="TextBox 5">
            <a:extLst>
              <a:ext uri="{FF2B5EF4-FFF2-40B4-BE49-F238E27FC236}">
                <a16:creationId xmlns:a16="http://schemas.microsoft.com/office/drawing/2014/main" id="{053C9FD2-3DCF-43DC-954B-8251E14C7D2D}"/>
              </a:ext>
            </a:extLst>
          </p:cNvPr>
          <p:cNvSpPr txBox="1"/>
          <p:nvPr/>
        </p:nvSpPr>
        <p:spPr>
          <a:xfrm>
            <a:off x="121921" y="6253341"/>
            <a:ext cx="10016012" cy="307777"/>
          </a:xfrm>
          <a:prstGeom prst="rect">
            <a:avLst/>
          </a:prstGeom>
          <a:noFill/>
        </p:spPr>
        <p:txBody>
          <a:bodyPr wrap="none" rtlCol="0">
            <a:spAutoFit/>
          </a:bodyPr>
          <a:lstStyle/>
          <a:p>
            <a:r>
              <a:rPr lang="en-US" sz="1400"/>
              <a:t>Source:  National Student Clearinghouse.  Each year sums all students who transferred at any point within 4 years after leaving Cañada.</a:t>
            </a:r>
          </a:p>
        </p:txBody>
      </p:sp>
    </p:spTree>
    <p:extLst>
      <p:ext uri="{BB962C8B-B14F-4D97-AF65-F5344CB8AC3E}">
        <p14:creationId xmlns:p14="http://schemas.microsoft.com/office/powerpoint/2010/main" val="418210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14BF7-B490-4EFA-851E-E0329F722342}"/>
              </a:ext>
            </a:extLst>
          </p:cNvPr>
          <p:cNvPicPr>
            <a:picLocks noChangeAspect="1"/>
          </p:cNvPicPr>
          <p:nvPr/>
        </p:nvPicPr>
        <p:blipFill>
          <a:blip r:embed="rId2"/>
          <a:stretch>
            <a:fillRect/>
          </a:stretch>
        </p:blipFill>
        <p:spPr>
          <a:xfrm>
            <a:off x="1290637" y="142875"/>
            <a:ext cx="9610725" cy="6572250"/>
          </a:xfrm>
          <a:prstGeom prst="rect">
            <a:avLst/>
          </a:prstGeom>
        </p:spPr>
      </p:pic>
      <p:sp>
        <p:nvSpPr>
          <p:cNvPr id="3" name="TextBox 2">
            <a:extLst>
              <a:ext uri="{FF2B5EF4-FFF2-40B4-BE49-F238E27FC236}">
                <a16:creationId xmlns:a16="http://schemas.microsoft.com/office/drawing/2014/main" id="{6DA71FDD-2E85-4B23-98AB-3F454052EFF3}"/>
              </a:ext>
            </a:extLst>
          </p:cNvPr>
          <p:cNvSpPr txBox="1"/>
          <p:nvPr/>
        </p:nvSpPr>
        <p:spPr>
          <a:xfrm>
            <a:off x="127591" y="287078"/>
            <a:ext cx="1163046" cy="1323439"/>
          </a:xfrm>
          <a:prstGeom prst="rect">
            <a:avLst/>
          </a:prstGeom>
          <a:noFill/>
        </p:spPr>
        <p:txBody>
          <a:bodyPr wrap="square" rtlCol="0">
            <a:spAutoFit/>
          </a:bodyPr>
          <a:lstStyle/>
          <a:p>
            <a:pPr algn="ctr"/>
            <a:r>
              <a:rPr lang="en-US" sz="2000" b="1"/>
              <a:t>Transfer-seeking Students Only</a:t>
            </a:r>
          </a:p>
        </p:txBody>
      </p:sp>
    </p:spTree>
    <p:extLst>
      <p:ext uri="{BB962C8B-B14F-4D97-AF65-F5344CB8AC3E}">
        <p14:creationId xmlns:p14="http://schemas.microsoft.com/office/powerpoint/2010/main" val="60597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F0F252-2FCD-45C8-8518-5798EA1B44A9}"/>
              </a:ext>
            </a:extLst>
          </p:cNvPr>
          <p:cNvGraphicFramePr>
            <a:graphicFrameLocks noGrp="1"/>
          </p:cNvGraphicFramePr>
          <p:nvPr/>
        </p:nvGraphicFramePr>
        <p:xfrm>
          <a:off x="2360427" y="0"/>
          <a:ext cx="6709145" cy="7296714"/>
        </p:xfrm>
        <a:graphic>
          <a:graphicData uri="http://schemas.openxmlformats.org/drawingml/2006/table">
            <a:tbl>
              <a:tblPr/>
              <a:tblGrid>
                <a:gridCol w="1487771">
                  <a:extLst>
                    <a:ext uri="{9D8B030D-6E8A-4147-A177-3AD203B41FA5}">
                      <a16:colId xmlns:a16="http://schemas.microsoft.com/office/drawing/2014/main" val="963121177"/>
                    </a:ext>
                  </a:extLst>
                </a:gridCol>
                <a:gridCol w="1431096">
                  <a:extLst>
                    <a:ext uri="{9D8B030D-6E8A-4147-A177-3AD203B41FA5}">
                      <a16:colId xmlns:a16="http://schemas.microsoft.com/office/drawing/2014/main" val="3783391976"/>
                    </a:ext>
                  </a:extLst>
                </a:gridCol>
                <a:gridCol w="1374419">
                  <a:extLst>
                    <a:ext uri="{9D8B030D-6E8A-4147-A177-3AD203B41FA5}">
                      <a16:colId xmlns:a16="http://schemas.microsoft.com/office/drawing/2014/main" val="3301829513"/>
                    </a:ext>
                  </a:extLst>
                </a:gridCol>
                <a:gridCol w="1062695">
                  <a:extLst>
                    <a:ext uri="{9D8B030D-6E8A-4147-A177-3AD203B41FA5}">
                      <a16:colId xmlns:a16="http://schemas.microsoft.com/office/drawing/2014/main" val="3506295756"/>
                    </a:ext>
                  </a:extLst>
                </a:gridCol>
                <a:gridCol w="673040">
                  <a:extLst>
                    <a:ext uri="{9D8B030D-6E8A-4147-A177-3AD203B41FA5}">
                      <a16:colId xmlns:a16="http://schemas.microsoft.com/office/drawing/2014/main" val="1401615121"/>
                    </a:ext>
                  </a:extLst>
                </a:gridCol>
                <a:gridCol w="680124">
                  <a:extLst>
                    <a:ext uri="{9D8B030D-6E8A-4147-A177-3AD203B41FA5}">
                      <a16:colId xmlns:a16="http://schemas.microsoft.com/office/drawing/2014/main" val="285548347"/>
                    </a:ext>
                  </a:extLst>
                </a:gridCol>
              </a:tblGrid>
              <a:tr h="230069">
                <a:tc gridSpan="5">
                  <a:txBody>
                    <a:bodyPr/>
                    <a:lstStyle/>
                    <a:p>
                      <a:pPr algn="ctr" fontAlgn="ctr"/>
                      <a:r>
                        <a:rPr lang="en-US" sz="1200" b="1" i="0" u="none" strike="noStrike">
                          <a:solidFill>
                            <a:srgbClr val="006342"/>
                          </a:solidFill>
                          <a:effectLst/>
                          <a:latin typeface="Arial" panose="020B0604020202020204" pitchFamily="34" charset="0"/>
                        </a:rPr>
                        <a:t>TRANSFER ENGLISH</a:t>
                      </a:r>
                    </a:p>
                  </a:txBody>
                  <a:tcPr marL="3041" marR="3041" marT="304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3041" marR="3041" marT="304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551755"/>
                  </a:ext>
                </a:extLst>
              </a:tr>
              <a:tr h="433778">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EH Test Codes</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804597673"/>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96649392"/>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34899680"/>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33413415"/>
                  </a:ext>
                </a:extLst>
              </a:tr>
              <a:tr h="189328">
                <a:tc>
                  <a:txBody>
                    <a:bodyPr/>
                    <a:lstStyle/>
                    <a:p>
                      <a:pPr algn="ctr" fontAlgn="b"/>
                      <a:r>
                        <a:rPr lang="en-US" sz="1000" b="0" i="0" u="none" strike="noStrike">
                          <a:solidFill>
                            <a:srgbClr val="000000"/>
                          </a:solidFill>
                          <a:effectLst/>
                          <a:latin typeface="Arial" panose="020B0604020202020204" pitchFamily="34" charset="0"/>
                        </a:rPr>
                        <a:t>Less Than 1.90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28.6%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1317204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11134552"/>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37571185"/>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480821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13475114"/>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51363840"/>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524223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92233182"/>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86323776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94196249"/>
                  </a:ext>
                </a:extLst>
              </a:tr>
              <a:tr h="189328">
                <a:tc>
                  <a:txBody>
                    <a:bodyPr/>
                    <a:lstStyle/>
                    <a:p>
                      <a:pPr algn="ctr" fontAlgn="b"/>
                      <a:r>
                        <a:rPr lang="en-US" sz="1000" b="0" i="0" u="none" strike="noStrike">
                          <a:solidFill>
                            <a:srgbClr val="000000"/>
                          </a:solidFill>
                          <a:effectLst/>
                          <a:latin typeface="Arial" panose="020B0604020202020204" pitchFamily="34" charset="0"/>
                        </a:rPr>
                        <a:t>1.90 - 2.59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363662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82640786"/>
                  </a:ext>
                </a:extLst>
              </a:tr>
              <a:tr h="189328">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280334"/>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345185434"/>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337689606"/>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10952697"/>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149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65.1%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32165495"/>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86157849"/>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06029078"/>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92.3%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66722212"/>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20740406"/>
                  </a:ext>
                </a:extLst>
              </a:tr>
              <a:tr h="189328">
                <a:tc>
                  <a:txBody>
                    <a:bodyPr/>
                    <a:lstStyle/>
                    <a:p>
                      <a:pPr algn="ctr" fontAlgn="b"/>
                      <a:r>
                        <a:rPr lang="en-US" sz="1000" b="0" i="0" u="none" strike="noStrike">
                          <a:solidFill>
                            <a:srgbClr val="000000"/>
                          </a:solidFill>
                          <a:effectLst/>
                          <a:latin typeface="Arial" panose="020B0604020202020204" pitchFamily="34" charset="0"/>
                        </a:rPr>
                        <a:t>2.60 +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255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69.0%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72531310"/>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33651608"/>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94.1%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351903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25730052"/>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3802129"/>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088467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68.0%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181328719"/>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603979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74194682"/>
                  </a:ext>
                </a:extLst>
              </a:tr>
              <a:tr h="189328">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111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69200712"/>
                  </a:ext>
                </a:extLst>
              </a:tr>
            </a:tbl>
          </a:graphicData>
        </a:graphic>
      </p:graphicFrame>
    </p:spTree>
    <p:extLst>
      <p:ext uri="{BB962C8B-B14F-4D97-AF65-F5344CB8AC3E}">
        <p14:creationId xmlns:p14="http://schemas.microsoft.com/office/powerpoint/2010/main" val="306957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E84F-0D19-4DFA-95C3-1F2FE5445C6F}"/>
              </a:ext>
            </a:extLst>
          </p:cNvPr>
          <p:cNvSpPr>
            <a:spLocks noGrp="1"/>
          </p:cNvSpPr>
          <p:nvPr>
            <p:ph type="title"/>
          </p:nvPr>
        </p:nvSpPr>
        <p:spPr>
          <a:xfrm>
            <a:off x="2695898" y="788867"/>
            <a:ext cx="8911687" cy="1280890"/>
          </a:xfrm>
        </p:spPr>
        <p:txBody>
          <a:bodyPr/>
          <a:lstStyle/>
          <a:p>
            <a:r>
              <a:rPr lang="en-US" b="1"/>
              <a:t>OUTLINE</a:t>
            </a:r>
          </a:p>
        </p:txBody>
      </p:sp>
      <p:sp>
        <p:nvSpPr>
          <p:cNvPr id="3" name="Content Placeholder 2">
            <a:extLst>
              <a:ext uri="{FF2B5EF4-FFF2-40B4-BE49-F238E27FC236}">
                <a16:creationId xmlns:a16="http://schemas.microsoft.com/office/drawing/2014/main" id="{8DC52D4D-DF06-4057-BB19-D6F3EB2189F1}"/>
              </a:ext>
            </a:extLst>
          </p:cNvPr>
          <p:cNvSpPr>
            <a:spLocks noGrp="1"/>
          </p:cNvSpPr>
          <p:nvPr>
            <p:ph idx="1"/>
          </p:nvPr>
        </p:nvSpPr>
        <p:spPr>
          <a:xfrm>
            <a:off x="2589212" y="2133600"/>
            <a:ext cx="8915400" cy="2974433"/>
          </a:xfrm>
        </p:spPr>
        <p:txBody>
          <a:bodyPr/>
          <a:lstStyle/>
          <a:p>
            <a:r>
              <a:rPr lang="en-US"/>
              <a:t>EMP Objectives</a:t>
            </a:r>
          </a:p>
          <a:p>
            <a:r>
              <a:rPr lang="en-US"/>
              <a:t>Process</a:t>
            </a:r>
          </a:p>
          <a:p>
            <a:r>
              <a:rPr lang="en-US"/>
              <a:t>Group slides followed by audience questions</a:t>
            </a:r>
          </a:p>
          <a:p>
            <a:endParaRPr lang="en-US"/>
          </a:p>
        </p:txBody>
      </p:sp>
      <p:sp>
        <p:nvSpPr>
          <p:cNvPr id="4" name="Slide Number Placeholder 3">
            <a:extLst>
              <a:ext uri="{FF2B5EF4-FFF2-40B4-BE49-F238E27FC236}">
                <a16:creationId xmlns:a16="http://schemas.microsoft.com/office/drawing/2014/main" id="{DB8B4074-05F5-7556-B9CC-6DD238B952DB}"/>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261703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B103F8-EE34-4B08-A34F-53EFF7B403FA}"/>
              </a:ext>
            </a:extLst>
          </p:cNvPr>
          <p:cNvGraphicFramePr>
            <a:graphicFrameLocks noGrp="1"/>
          </p:cNvGraphicFramePr>
          <p:nvPr/>
        </p:nvGraphicFramePr>
        <p:xfrm>
          <a:off x="3019647" y="0"/>
          <a:ext cx="5720315" cy="7202239"/>
        </p:xfrm>
        <a:graphic>
          <a:graphicData uri="http://schemas.openxmlformats.org/drawingml/2006/table">
            <a:tbl>
              <a:tblPr/>
              <a:tblGrid>
                <a:gridCol w="1268496">
                  <a:extLst>
                    <a:ext uri="{9D8B030D-6E8A-4147-A177-3AD203B41FA5}">
                      <a16:colId xmlns:a16="http://schemas.microsoft.com/office/drawing/2014/main" val="3055572482"/>
                    </a:ext>
                  </a:extLst>
                </a:gridCol>
                <a:gridCol w="1220173">
                  <a:extLst>
                    <a:ext uri="{9D8B030D-6E8A-4147-A177-3AD203B41FA5}">
                      <a16:colId xmlns:a16="http://schemas.microsoft.com/office/drawing/2014/main" val="2837327408"/>
                    </a:ext>
                  </a:extLst>
                </a:gridCol>
                <a:gridCol w="1171848">
                  <a:extLst>
                    <a:ext uri="{9D8B030D-6E8A-4147-A177-3AD203B41FA5}">
                      <a16:colId xmlns:a16="http://schemas.microsoft.com/office/drawing/2014/main" val="403566390"/>
                    </a:ext>
                  </a:extLst>
                </a:gridCol>
                <a:gridCol w="906068">
                  <a:extLst>
                    <a:ext uri="{9D8B030D-6E8A-4147-A177-3AD203B41FA5}">
                      <a16:colId xmlns:a16="http://schemas.microsoft.com/office/drawing/2014/main" val="4233082503"/>
                    </a:ext>
                  </a:extLst>
                </a:gridCol>
                <a:gridCol w="573845">
                  <a:extLst>
                    <a:ext uri="{9D8B030D-6E8A-4147-A177-3AD203B41FA5}">
                      <a16:colId xmlns:a16="http://schemas.microsoft.com/office/drawing/2014/main" val="50167112"/>
                    </a:ext>
                  </a:extLst>
                </a:gridCol>
                <a:gridCol w="579885">
                  <a:extLst>
                    <a:ext uri="{9D8B030D-6E8A-4147-A177-3AD203B41FA5}">
                      <a16:colId xmlns:a16="http://schemas.microsoft.com/office/drawing/2014/main" val="1749708994"/>
                    </a:ext>
                  </a:extLst>
                </a:gridCol>
              </a:tblGrid>
              <a:tr h="208495">
                <a:tc gridSpan="5">
                  <a:txBody>
                    <a:bodyPr/>
                    <a:lstStyle/>
                    <a:p>
                      <a:pPr algn="ctr" fontAlgn="ctr"/>
                      <a:r>
                        <a:rPr lang="en-US" sz="1200" b="1" i="0" u="none" strike="noStrike">
                          <a:solidFill>
                            <a:srgbClr val="006342"/>
                          </a:solidFill>
                          <a:effectLst/>
                          <a:latin typeface="Arial" panose="020B0604020202020204" pitchFamily="34" charset="0"/>
                        </a:rPr>
                        <a:t>SLAM TRANSFER MATH</a:t>
                      </a:r>
                    </a:p>
                  </a:txBody>
                  <a:tcPr marL="2959" marR="2959" marT="295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2959" marR="2959" marT="29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221573"/>
                  </a:ext>
                </a:extLst>
              </a:tr>
              <a:tr h="541166">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MH Test Codes</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476392119"/>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26.3%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85875887"/>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00574263"/>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9931577"/>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37738126"/>
                  </a:ext>
                </a:extLst>
              </a:tr>
              <a:tr h="272754">
                <a:tc>
                  <a:txBody>
                    <a:bodyPr/>
                    <a:lstStyle/>
                    <a:p>
                      <a:pPr algn="ctr" fontAlgn="b"/>
                      <a:r>
                        <a:rPr lang="en-US" sz="1000" b="0" i="0" u="none" strike="noStrike">
                          <a:solidFill>
                            <a:srgbClr val="000000"/>
                          </a:solidFill>
                          <a:effectLst/>
                          <a:latin typeface="Arial" panose="020B0604020202020204" pitchFamily="34" charset="0"/>
                        </a:rPr>
                        <a:t>Less Than 2.30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26.1%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72838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86454374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86626824"/>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18547232"/>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31.8%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56253784"/>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08913748"/>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0923998"/>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702039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70840312"/>
                  </a:ext>
                </a:extLst>
              </a:tr>
              <a:tr h="171573">
                <a:tc>
                  <a:txBody>
                    <a:bodyPr/>
                    <a:lstStyle/>
                    <a:p>
                      <a:pPr algn="ctr" fontAlgn="b"/>
                      <a:r>
                        <a:rPr lang="en-US" sz="1000" b="0" i="0" u="none" strike="noStrike">
                          <a:solidFill>
                            <a:srgbClr val="000000"/>
                          </a:solidFill>
                          <a:effectLst/>
                          <a:latin typeface="Arial" panose="020B0604020202020204" pitchFamily="34" charset="0"/>
                        </a:rPr>
                        <a:t>2.30 - 2.90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4792507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30963122"/>
                  </a:ext>
                </a:extLst>
              </a:tr>
              <a:tr h="272754">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133713300"/>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00497022"/>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21112084"/>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633504526"/>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54.4%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18002055"/>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68792457"/>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1193614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32653"/>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43822957"/>
                  </a:ext>
                </a:extLst>
              </a:tr>
              <a:tr h="171573">
                <a:tc>
                  <a:txBody>
                    <a:bodyPr/>
                    <a:lstStyle/>
                    <a:p>
                      <a:pPr algn="ctr" fontAlgn="b"/>
                      <a:r>
                        <a:rPr lang="en-US" sz="1000" b="0" i="0" u="none" strike="noStrike">
                          <a:solidFill>
                            <a:srgbClr val="000000"/>
                          </a:solidFill>
                          <a:effectLst/>
                          <a:latin typeface="Arial" panose="020B0604020202020204" pitchFamily="34" charset="0"/>
                        </a:rPr>
                        <a:t>3.00 +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51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54.8%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4263439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7223172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44064506"/>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780620809"/>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912720725"/>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64.9%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44086039"/>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03223022"/>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9066956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50541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1029323"/>
                  </a:ext>
                </a:extLst>
              </a:tr>
              <a:tr h="171573">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74.5%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82248653"/>
                  </a:ext>
                </a:extLst>
              </a:tr>
            </a:tbl>
          </a:graphicData>
        </a:graphic>
      </p:graphicFrame>
    </p:spTree>
    <p:extLst>
      <p:ext uri="{BB962C8B-B14F-4D97-AF65-F5344CB8AC3E}">
        <p14:creationId xmlns:p14="http://schemas.microsoft.com/office/powerpoint/2010/main" val="338258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A1054B1-FF70-40BA-86E8-6E18242CAE3A}"/>
              </a:ext>
            </a:extLst>
          </p:cNvPr>
          <p:cNvGraphicFramePr>
            <a:graphicFrameLocks/>
          </p:cNvGraphicFramePr>
          <p:nvPr/>
        </p:nvGraphicFramePr>
        <p:xfrm>
          <a:off x="1052623" y="808073"/>
          <a:ext cx="10334847" cy="5465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7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C7A89C-B30E-4FB2-8151-0950D3675A75}"/>
              </a:ext>
            </a:extLst>
          </p:cNvPr>
          <p:cNvGraphicFramePr>
            <a:graphicFrameLocks/>
          </p:cNvGraphicFramePr>
          <p:nvPr/>
        </p:nvGraphicFramePr>
        <p:xfrm>
          <a:off x="1073888" y="754911"/>
          <a:ext cx="10324214" cy="5475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24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7A741B-576C-49C0-A12C-5B424D5B9CFA}"/>
              </a:ext>
            </a:extLst>
          </p:cNvPr>
          <p:cNvGraphicFramePr>
            <a:graphicFrameLocks/>
          </p:cNvGraphicFramePr>
          <p:nvPr/>
        </p:nvGraphicFramePr>
        <p:xfrm>
          <a:off x="684028" y="616688"/>
          <a:ext cx="10823944" cy="562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20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A725E8A0-E173-EB59-75AE-B69330164875}"/>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24</a:t>
            </a:fld>
            <a:endParaRPr lang="en-US" sz="1900"/>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 shot of a graph&#10;&#10;Description automatically generated">
            <a:extLst>
              <a:ext uri="{FF2B5EF4-FFF2-40B4-BE49-F238E27FC236}">
                <a16:creationId xmlns:a16="http://schemas.microsoft.com/office/drawing/2014/main" id="{2A1D9F07-1F1B-3BD6-D253-CE8E9CD3B954}"/>
              </a:ext>
            </a:extLst>
          </p:cNvPr>
          <p:cNvPicPr>
            <a:picLocks noChangeAspect="1"/>
          </p:cNvPicPr>
          <p:nvPr/>
        </p:nvPicPr>
        <p:blipFill>
          <a:blip r:embed="rId2"/>
          <a:stretch>
            <a:fillRect/>
          </a:stretch>
        </p:blipFill>
        <p:spPr>
          <a:xfrm>
            <a:off x="3913837" y="968023"/>
            <a:ext cx="6313817" cy="4924777"/>
          </a:xfrm>
          <a:prstGeom prst="rect">
            <a:avLst/>
          </a:prstGeom>
        </p:spPr>
      </p:pic>
      <p:sp>
        <p:nvSpPr>
          <p:cNvPr id="4" name="TextBox 3">
            <a:extLst>
              <a:ext uri="{FF2B5EF4-FFF2-40B4-BE49-F238E27FC236}">
                <a16:creationId xmlns:a16="http://schemas.microsoft.com/office/drawing/2014/main" id="{30E178FB-42CB-4F46-5D88-C5EE5BA0D5F1}"/>
              </a:ext>
            </a:extLst>
          </p:cNvPr>
          <p:cNvSpPr txBox="1"/>
          <p:nvPr/>
        </p:nvSpPr>
        <p:spPr>
          <a:xfrm>
            <a:off x="2619375" y="6372225"/>
            <a:ext cx="7048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https://public.tableau.com/app/profile/smcccd/viz/CaadaTransferMilestones/TermSummary</a:t>
            </a:r>
            <a:endParaRPr lang="en-US" sz="1200"/>
          </a:p>
          <a:p>
            <a:endParaRPr lang="en-US" sz="1200"/>
          </a:p>
        </p:txBody>
      </p:sp>
    </p:spTree>
    <p:extLst>
      <p:ext uri="{BB962C8B-B14F-4D97-AF65-F5344CB8AC3E}">
        <p14:creationId xmlns:p14="http://schemas.microsoft.com/office/powerpoint/2010/main" val="343733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841248" y="0"/>
            <a:ext cx="11350752" cy="787782"/>
          </a:xfrm>
        </p:spPr>
        <p:txBody>
          <a:bodyPr>
            <a:normAutofit fontScale="90000"/>
          </a:bodyPr>
          <a:lstStyle/>
          <a:p>
            <a:r>
              <a:rPr lang="en-US"/>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64208" y="662152"/>
            <a:ext cx="10338606" cy="5980386"/>
          </a:xfrm>
        </p:spPr>
        <p:txBody>
          <a:bodyPr>
            <a:normAutofit fontScale="92500" lnSpcReduction="10000"/>
          </a:bodyPr>
          <a:lstStyle/>
          <a:p>
            <a:pPr marL="0" marR="0" indent="0">
              <a:lnSpc>
                <a:spcPct val="107000"/>
              </a:lnSpc>
              <a:spcBef>
                <a:spcPts val="0"/>
              </a:spcBef>
              <a:spcAft>
                <a:spcPts val="800"/>
              </a:spcAft>
              <a:buNone/>
            </a:pPr>
            <a:r>
              <a:rPr lang="en-US" sz="1200">
                <a:effectLst/>
                <a:latin typeface="Calibri" panose="020F0502020204030204" pitchFamily="34" charset="0"/>
                <a:ea typeface="Calibri" panose="020F0502020204030204" pitchFamily="34" charset="0"/>
                <a:cs typeface="Times New Roman" panose="02020603050405020304" pitchFamily="18" charset="0"/>
              </a:rPr>
              <a:t>The conversation shifted towards a discussion on student transfers, the application and enrollment processes, potential barriers, and the need for follow-up support during transitions. Specific points covered included the decline in CSU applications in Fall 2018, the importance of PE requirements for some degree programs, and the challenge of tracking student transfers accurately. There was also mention of a need for mentorship programs to support students during their initial year at the transferring institution. Additionally, the question of scope in terms of institutional responsibility was raised, particularly regarding whether the responsibility extends to enrolled students or just those who are admitted.</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Application Support: The institutions discussed how they assist students with the transfer application process, including guidance on required courses, eligibility, and degree plans.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Program and Major Alignment: Programs and services ensure alignment with the major requirements at the transfer institutions, particularly for high-unit majors such as engineering.</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Challenges in Tracking Students: It was noted that tracking student transfers accurately can be complicated, and some students apply to multiple institutions, which can skew data.</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PE Requirement Impact: The discussion highlighted that PE (Physical Education) requirements for some degrees might be acting as a barrier to students obtaining an associate degree.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Mentorship and Transition Support: The importance of providing mentorship and support during the transition period from community college to a four-year institution was underscored.</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Scoping Responsibility: There is a need to clarify the scope of responsibility in terms of whether it extends to enrolled students, admitted students, or both.</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Mentorship Programs: Consider implementing mentorship programs to support students during their initial year at transferring institutions, providing information on resources, financial aid, and enrollment.</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Clarify Scope: Institutions need to clarify their scope of responsibility, including whether it extends to students who are admitted or enrolled in four-year institutions.</a:t>
            </a:r>
          </a:p>
          <a:p>
            <a:pPr marL="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Better Data Tracking: Improving data tracking systems to accurately monitor student transfers and outcomes. Enhancing collaboration among institutions, particularly during the transition period, may also be beneficial to support students more effectively.</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25</a:t>
            </a:fld>
            <a:endParaRPr lang="en-US"/>
          </a:p>
        </p:txBody>
      </p:sp>
    </p:spTree>
    <p:extLst>
      <p:ext uri="{BB962C8B-B14F-4D97-AF65-F5344CB8AC3E}">
        <p14:creationId xmlns:p14="http://schemas.microsoft.com/office/powerpoint/2010/main" val="342460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731520" y="0"/>
            <a:ext cx="11460480" cy="787782"/>
          </a:xfrm>
        </p:spPr>
        <p:txBody>
          <a:bodyPr>
            <a:normAutofit fontScale="90000"/>
          </a:bodyPr>
          <a:lstStyle/>
          <a:p>
            <a:r>
              <a:rPr lang="en-US"/>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89043" y="787782"/>
            <a:ext cx="10213771" cy="5854756"/>
          </a:xfrm>
        </p:spPr>
        <p:txBody>
          <a:bodyPr>
            <a:normAutofit/>
          </a:bodyPr>
          <a:lstStyle/>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Possible actionable steps based on the discussion: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1: Enhanced Application Support: Improve and expand application support services for students by providing clearer guidance on the transfer application process, including eligibility criteria, required courses, and deadlines.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2: Major Alignment Enhancement: Ensure that academic programs align closely with the requirements of transfer institutions, especially for high-unit majors like engineering, to facilitate a smoother transition.</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3: Improved Tracking Mechanisms: Enhance the tracking system for transferred students to account for those who apply to multiple institutions, allowing for more accurate data analysis.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4: Address PE Requirement Barrier: Examine the impact of PE (Physical Education) requirements on degree completion and consider potential alternatives or adjustments to reduce this barrier for students.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5: Mentorship and Support Programs: Implement mentorship and support programs for students during the transition from community college to four-year institutions, ensuring they are well-informed about available resources, financial aid, and enrollment processes.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6: Define Scope of Responsibility: Clarify the scope of responsibility regarding the level of support provided by community colleges, whether it extends to admitted students, enrolled students, or both.</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7: Data Tracking System Improvements: Invest in and develop more effective data tracking systems to accurately monitor student transfers and outcomes, helping institutions make data-driven decisions.</a:t>
            </a:r>
          </a:p>
          <a:p>
            <a:r>
              <a:rPr lang="en-US" sz="1100">
                <a:effectLst/>
                <a:latin typeface="Calibri" panose="020F0502020204030204" pitchFamily="34" charset="0"/>
                <a:ea typeface="Calibri" panose="020F0502020204030204" pitchFamily="34" charset="0"/>
                <a:cs typeface="Times New Roman" panose="02020603050405020304" pitchFamily="18" charset="0"/>
              </a:rPr>
              <a:t>Action 8: Collaboration Enhancement: Foster closer collaboration among community colleges, four-year institutions, and other relevant stakeholders, particularly during the transition period, to provide holistic support to students.</a:t>
            </a:r>
            <a:endParaRPr lang="en-US" sz="110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26</a:t>
            </a:fld>
            <a:endParaRPr lang="en-US"/>
          </a:p>
        </p:txBody>
      </p:sp>
    </p:spTree>
    <p:extLst>
      <p:ext uri="{BB962C8B-B14F-4D97-AF65-F5344CB8AC3E}">
        <p14:creationId xmlns:p14="http://schemas.microsoft.com/office/powerpoint/2010/main" val="105026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B5543-1B51-495D-BA52-EC6F6B733B23}"/>
              </a:ext>
            </a:extLst>
          </p:cNvPr>
          <p:cNvSpPr>
            <a:spLocks noGrp="1"/>
          </p:cNvSpPr>
          <p:nvPr>
            <p:ph type="title"/>
          </p:nvPr>
        </p:nvSpPr>
        <p:spPr/>
        <p:txBody>
          <a:bodyPr/>
          <a:lstStyle/>
          <a:p>
            <a:pPr marL="742950" indent="-742950">
              <a:buAutoNum type="arabicPeriod"/>
            </a:pPr>
            <a:r>
              <a:rPr lang="en-US"/>
              <a:t>Interest Area Retention Support (Guided Pathways)</a:t>
            </a:r>
          </a:p>
        </p:txBody>
      </p:sp>
      <p:sp>
        <p:nvSpPr>
          <p:cNvPr id="5" name="Content Placeholder 4">
            <a:extLst>
              <a:ext uri="{FF2B5EF4-FFF2-40B4-BE49-F238E27FC236}">
                <a16:creationId xmlns:a16="http://schemas.microsoft.com/office/drawing/2014/main" id="{87F310B8-3614-4C85-84EF-7ACE180EA734}"/>
              </a:ext>
            </a:extLst>
          </p:cNvPr>
          <p:cNvSpPr>
            <a:spLocks noGrp="1"/>
          </p:cNvSpPr>
          <p:nvPr>
            <p:ph idx="1"/>
          </p:nvPr>
        </p:nvSpPr>
        <p:spPr/>
        <p:txBody>
          <a:bodyPr vert="horz" lIns="91440" tIns="45720" rIns="91440" bIns="45720" rtlCol="0" anchor="t">
            <a:normAutofit/>
          </a:bodyPr>
          <a:lstStyle/>
          <a:p>
            <a:pPr>
              <a:lnSpc>
                <a:spcPct val="90000"/>
              </a:lnSpc>
            </a:pPr>
            <a:r>
              <a:rPr lang="en-US">
                <a:solidFill>
                  <a:srgbClr val="595959"/>
                </a:solidFill>
                <a:latin typeface="Century Gothic"/>
                <a:ea typeface="Calibri"/>
                <a:cs typeface="Calibri"/>
              </a:rPr>
              <a:t>Retention support team acts as a conduit for information, leveraging the relationship with the student. </a:t>
            </a:r>
          </a:p>
          <a:p>
            <a:pPr lvl="1">
              <a:lnSpc>
                <a:spcPct val="90000"/>
              </a:lnSpc>
            </a:pPr>
            <a:r>
              <a:rPr lang="en-US">
                <a:solidFill>
                  <a:srgbClr val="595959"/>
                </a:solidFill>
                <a:latin typeface="Century Gothic"/>
                <a:ea typeface="Calibri"/>
                <a:cs typeface="Calibri"/>
              </a:rPr>
              <a:t>Outreach to students to connect them with resources that supports their success like tutoring, or technology loans</a:t>
            </a:r>
          </a:p>
          <a:p>
            <a:pPr lvl="1">
              <a:lnSpc>
                <a:spcPct val="90000"/>
              </a:lnSpc>
            </a:pPr>
            <a:r>
              <a:rPr lang="en-US">
                <a:solidFill>
                  <a:srgbClr val="595959"/>
                </a:solidFill>
                <a:latin typeface="Century Gothic"/>
                <a:ea typeface="Calibri"/>
                <a:cs typeface="Calibri"/>
              </a:rPr>
              <a:t>Encourage participation in enrichment activities like Honors Transfer, PTK, ASCC</a:t>
            </a:r>
          </a:p>
          <a:p>
            <a:pPr lvl="1">
              <a:lnSpc>
                <a:spcPct val="90000"/>
              </a:lnSpc>
            </a:pPr>
            <a:r>
              <a:rPr lang="en-US">
                <a:solidFill>
                  <a:srgbClr val="595959"/>
                </a:solidFill>
                <a:latin typeface="Century Gothic"/>
                <a:ea typeface="Calibri"/>
                <a:cs typeface="Calibri"/>
              </a:rPr>
              <a:t>Utilize enrollment data to encourage students at unit milestones to connect with Counseling and Colts-U and get on the path to transfer.</a:t>
            </a:r>
          </a:p>
          <a:p>
            <a:pPr>
              <a:lnSpc>
                <a:spcPct val="90000"/>
              </a:lnSpc>
            </a:pPr>
            <a:endParaRPr lang="en-US">
              <a:solidFill>
                <a:srgbClr val="595959"/>
              </a:solidFill>
              <a:latin typeface="Century Gothic"/>
              <a:ea typeface="Calibri"/>
              <a:cs typeface="Calibri"/>
            </a:endParaRPr>
          </a:p>
          <a:p>
            <a:pPr>
              <a:lnSpc>
                <a:spcPct val="90000"/>
              </a:lnSpc>
            </a:pPr>
            <a:r>
              <a:rPr lang="en-US">
                <a:solidFill>
                  <a:srgbClr val="595959"/>
                </a:solidFill>
                <a:latin typeface="Century Gothic"/>
                <a:ea typeface="Calibri"/>
                <a:cs typeface="Calibri"/>
              </a:rPr>
              <a:t>The need is for greater integration of the Retention Team earlier in the onboarding process of students so that we can build those relationships with students in our areas.</a:t>
            </a:r>
            <a:endParaRPr lang="en-US"/>
          </a:p>
        </p:txBody>
      </p:sp>
      <p:sp>
        <p:nvSpPr>
          <p:cNvPr id="2" name="Slide Number Placeholder 1">
            <a:extLst>
              <a:ext uri="{FF2B5EF4-FFF2-40B4-BE49-F238E27FC236}">
                <a16:creationId xmlns:a16="http://schemas.microsoft.com/office/drawing/2014/main" id="{A9B60CCE-29B6-D858-A23E-2F4D2297FC1F}"/>
              </a:ext>
            </a:extLst>
          </p:cNvPr>
          <p:cNvSpPr>
            <a:spLocks noGrp="1"/>
          </p:cNvSpPr>
          <p:nvPr>
            <p:ph type="sldNum" sz="quarter" idx="12"/>
          </p:nvPr>
        </p:nvSpPr>
        <p:spPr/>
        <p:txBody>
          <a:bodyPr/>
          <a:lstStyle/>
          <a:p>
            <a:fld id="{6D22F896-40B5-4ADD-8801-0D06FADFA095}" type="slidenum">
              <a:rPr lang="en-US" smtClean="0"/>
              <a:t>27</a:t>
            </a:fld>
            <a:endParaRPr lang="en-US"/>
          </a:p>
        </p:txBody>
      </p:sp>
    </p:spTree>
    <p:extLst>
      <p:ext uri="{BB962C8B-B14F-4D97-AF65-F5344CB8AC3E}">
        <p14:creationId xmlns:p14="http://schemas.microsoft.com/office/powerpoint/2010/main" val="319464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527048" y="147337"/>
            <a:ext cx="10405871" cy="1280890"/>
          </a:xfrm>
        </p:spPr>
        <p:txBody>
          <a:bodyPr/>
          <a:lstStyle/>
          <a:p>
            <a:r>
              <a:rPr lang="en-US"/>
              <a:t>Guided Pathway: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82496" y="1428227"/>
            <a:ext cx="10509504" cy="5282436"/>
          </a:xfrm>
        </p:spPr>
        <p:txBody>
          <a:bodyPr>
            <a:normAutofit fontScale="92500"/>
          </a:bodyPr>
          <a:lstStyle/>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program supports transfer by using retention specialists to build relationships with students, guide them through their academic journey, and connect them with resources for success, including transfer support. Additionally, they have an early alert system to identify struggling students and proactively offer assistance.</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outcome is active engagement with students, particularly those at risk of not meeting their transfer goals. It involves efforts to build relationships and communicate with students.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program learned the importance of establishing relationships with students early in their academic journey to gain their trust and provide effective support. Clear communication is crucial to improve student engagement in early alert systems.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 enhance transfer services, the program needs to improve communication to ensure students are aware of who their retention specialist is and how to reach out for help. They should also consider ways to make students feel more comfortable seeking assistance, such as creating opportunities for faculty to connect with students outside of class. Additionally, ongoing research and strategies to improve student success in critical courses like English 105 are essential for better transfer services.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Improved Communication and Awareness: Develop a comprehensive communication plan to ensure students are aware of their assigned retention specialists and how to contact them. Provide clear and positive messaging about early alert systems to encourage students to seek assistance without fear of negative consequences.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Faculty-Student Engagement: Encourage faculty members to make themselves available to students before and after class for questions and support, as these interactions can foster relationships and better guidance. Implement strategies to address challenges related to stacked classes, where personal interactions may be limited, to ensure that all students have access to faculty support.</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Research and Data-Driven Approaches: Continue research efforts to identify factors contributing to low success rates in critical courses like English 105. Use data and research findings to develop targeted interventions and strategies for improvement in these courses, potentially involving curriculum adjustments or additional support resources.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Integration and Collaboration: Promote better collaboration between retention specialists, faculty, counselors, and support services to create a more holistic and coordinated approach to student success. Consider the integration of early alert systems with other support programs and services to ensure a seamless and well-coordinated response when students are identified as needing help.</a:t>
            </a:r>
          </a:p>
          <a:p>
            <a:pPr marL="342900" marR="0" lvl="0" indent="-342900">
              <a:lnSpc>
                <a:spcPct val="107000"/>
              </a:lnSpc>
              <a:spcBef>
                <a:spcPts val="0"/>
              </a:spcBef>
              <a:spcAft>
                <a:spcPts val="80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Student Outreach and Engagement Initiatives: Develop creative initiatives to engage students outside of academics, such as events and activities that are not solely focused on academics, to foster positive relationships. Leverage incentives like gift cards to encourage student participation and attendance, which can be an effective way to connect students with support services.</a:t>
            </a:r>
          </a:p>
          <a:p>
            <a:endParaRPr lang="en-US" sz="110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28</a:t>
            </a:fld>
            <a:endParaRPr lang="en-US"/>
          </a:p>
        </p:txBody>
      </p:sp>
    </p:spTree>
    <p:extLst>
      <p:ext uri="{BB962C8B-B14F-4D97-AF65-F5344CB8AC3E}">
        <p14:creationId xmlns:p14="http://schemas.microsoft.com/office/powerpoint/2010/main" val="217929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EEF1-5E99-43B4-892A-F1161F1AE2B8}"/>
              </a:ext>
            </a:extLst>
          </p:cNvPr>
          <p:cNvSpPr>
            <a:spLocks noGrp="1"/>
          </p:cNvSpPr>
          <p:nvPr>
            <p:ph type="title"/>
          </p:nvPr>
        </p:nvSpPr>
        <p:spPr/>
        <p:txBody>
          <a:bodyPr>
            <a:normAutofit/>
          </a:bodyPr>
          <a:lstStyle/>
          <a:p>
            <a:r>
              <a:rPr lang="en-US"/>
              <a:t>2. AB1705</a:t>
            </a:r>
            <a:br>
              <a:rPr lang="en-US"/>
            </a:br>
            <a:endParaRPr lang="en-US"/>
          </a:p>
        </p:txBody>
      </p:sp>
      <p:sp>
        <p:nvSpPr>
          <p:cNvPr id="3" name="Content Placeholder 2">
            <a:extLst>
              <a:ext uri="{FF2B5EF4-FFF2-40B4-BE49-F238E27FC236}">
                <a16:creationId xmlns:a16="http://schemas.microsoft.com/office/drawing/2014/main" id="{0FB5AFCF-18DE-428B-842B-B37932866112}"/>
              </a:ext>
            </a:extLst>
          </p:cNvPr>
          <p:cNvSpPr>
            <a:spLocks noGrp="1"/>
          </p:cNvSpPr>
          <p:nvPr>
            <p:ph idx="1"/>
          </p:nvPr>
        </p:nvSpPr>
        <p:spPr>
          <a:xfrm>
            <a:off x="2150300" y="1540189"/>
            <a:ext cx="8915400" cy="3777622"/>
          </a:xfrm>
        </p:spPr>
        <p:txBody>
          <a:bodyPr vert="horz" lIns="91440" tIns="45720" rIns="91440" bIns="45720" rtlCol="0" anchor="t">
            <a:normAutofit lnSpcReduction="10000"/>
          </a:bodyPr>
          <a:lstStyle/>
          <a:p>
            <a:pPr>
              <a:buFont typeface="+mj-lt"/>
              <a:buAutoNum type="arabicPeriod"/>
            </a:pPr>
            <a:r>
              <a:rPr lang="en-US"/>
              <a:t>Students need to succeed in math and English to transfer. </a:t>
            </a:r>
          </a:p>
          <a:p>
            <a:pPr>
              <a:buAutoNum type="arabicPeriod"/>
            </a:pPr>
            <a:r>
              <a:rPr lang="en-US"/>
              <a:t>Post AB 705/1705, all students are placed into transfer-level English and math courses, but success rates for certain demographics are low (44% overall in English 105).</a:t>
            </a:r>
          </a:p>
          <a:p>
            <a:pPr>
              <a:buAutoNum type="arabicPeriod"/>
            </a:pPr>
            <a:r>
              <a:rPr lang="en-US"/>
              <a:t>Faculty leads are formulating plans to improve student outcomes. </a:t>
            </a:r>
            <a:endParaRPr lang="en-US">
              <a:solidFill>
                <a:srgbClr val="404040"/>
              </a:solidFill>
            </a:endParaRPr>
          </a:p>
          <a:p>
            <a:pPr>
              <a:buAutoNum type="arabicPeriod"/>
            </a:pPr>
            <a:r>
              <a:rPr lang="en-US">
                <a:solidFill>
                  <a:srgbClr val="404040"/>
                </a:solidFill>
                <a:ea typeface="+mn-lt"/>
                <a:cs typeface="+mn-lt"/>
              </a:rPr>
              <a:t>In spring 2024, the Faculty Learning Program (FLP) and AB 1705 support grant will be leveraged to enable faculty to research, design, implement, and assess innovative instructional and student support practices.</a:t>
            </a:r>
            <a:endParaRPr lang="en-US">
              <a:solidFill>
                <a:srgbClr val="404040"/>
              </a:solidFill>
            </a:endParaRPr>
          </a:p>
          <a:p>
            <a:pPr>
              <a:buAutoNum type="arabicPeriod"/>
            </a:pPr>
            <a:r>
              <a:rPr lang="en-US">
                <a:solidFill>
                  <a:srgbClr val="404040"/>
                </a:solidFill>
              </a:rPr>
              <a:t>Our plans are collaborative, interdisciplinary, intra-district, and iterative. </a:t>
            </a:r>
            <a:endParaRPr lang="en-US"/>
          </a:p>
          <a:p>
            <a:pPr>
              <a:buAutoNum type="arabicPeriod"/>
            </a:pPr>
            <a:r>
              <a:rPr lang="en-US">
                <a:solidFill>
                  <a:srgbClr val="404040"/>
                </a:solidFill>
                <a:ea typeface="+mn-lt"/>
                <a:cs typeface="+mn-lt"/>
              </a:rPr>
              <a:t>They include collaborating with counselors, retention specialists, and instructional assistants to achieve our mutual goal of improving student success. </a:t>
            </a:r>
            <a:endParaRPr lang="en-US">
              <a:solidFill>
                <a:srgbClr val="404040"/>
              </a:solidFill>
            </a:endParaRPr>
          </a:p>
          <a:p>
            <a:endParaRPr lang="en-US"/>
          </a:p>
        </p:txBody>
      </p:sp>
      <p:sp>
        <p:nvSpPr>
          <p:cNvPr id="4" name="Slide Number Placeholder 3">
            <a:extLst>
              <a:ext uri="{FF2B5EF4-FFF2-40B4-BE49-F238E27FC236}">
                <a16:creationId xmlns:a16="http://schemas.microsoft.com/office/drawing/2014/main" id="{C395885A-1376-FD49-C202-4B49DED09F8A}"/>
              </a:ext>
            </a:extLst>
          </p:cNvPr>
          <p:cNvSpPr>
            <a:spLocks noGrp="1"/>
          </p:cNvSpPr>
          <p:nvPr>
            <p:ph type="sldNum" sz="quarter" idx="12"/>
          </p:nvPr>
        </p:nvSpPr>
        <p:spPr/>
        <p:txBody>
          <a:bodyPr/>
          <a:lstStyle/>
          <a:p>
            <a:fld id="{6D22F896-40B5-4ADD-8801-0D06FADFA095}" type="slidenum">
              <a:rPr lang="en-US" smtClean="0"/>
              <a:t>29</a:t>
            </a:fld>
            <a:endParaRPr lang="en-US"/>
          </a:p>
        </p:txBody>
      </p:sp>
    </p:spTree>
    <p:extLst>
      <p:ext uri="{BB962C8B-B14F-4D97-AF65-F5344CB8AC3E}">
        <p14:creationId xmlns:p14="http://schemas.microsoft.com/office/powerpoint/2010/main" val="16866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9F6E-F795-4D4A-AAA9-CEEC565DF8DF}"/>
              </a:ext>
            </a:extLst>
          </p:cNvPr>
          <p:cNvSpPr>
            <a:spLocks noGrp="1"/>
          </p:cNvSpPr>
          <p:nvPr>
            <p:ph type="title"/>
          </p:nvPr>
        </p:nvSpPr>
        <p:spPr/>
        <p:txBody>
          <a:bodyPr/>
          <a:lstStyle/>
          <a:p>
            <a:r>
              <a:rPr lang="en-US" b="1"/>
              <a:t>EMP Objectives</a:t>
            </a:r>
          </a:p>
        </p:txBody>
      </p:sp>
      <p:pic>
        <p:nvPicPr>
          <p:cNvPr id="5" name="Picture 4">
            <a:extLst>
              <a:ext uri="{FF2B5EF4-FFF2-40B4-BE49-F238E27FC236}">
                <a16:creationId xmlns:a16="http://schemas.microsoft.com/office/drawing/2014/main" id="{0AEFA002-FCAD-456F-8C23-D19FE870A15F}"/>
              </a:ext>
            </a:extLst>
          </p:cNvPr>
          <p:cNvPicPr>
            <a:picLocks noChangeAspect="1"/>
          </p:cNvPicPr>
          <p:nvPr/>
        </p:nvPicPr>
        <p:blipFill>
          <a:blip r:embed="rId2"/>
          <a:stretch>
            <a:fillRect/>
          </a:stretch>
        </p:blipFill>
        <p:spPr>
          <a:xfrm>
            <a:off x="1988808" y="1232776"/>
            <a:ext cx="9630484" cy="5414092"/>
          </a:xfrm>
          <a:prstGeom prst="rect">
            <a:avLst/>
          </a:prstGeom>
        </p:spPr>
      </p:pic>
      <p:sp>
        <p:nvSpPr>
          <p:cNvPr id="4" name="Slide Number Placeholder 3">
            <a:extLst>
              <a:ext uri="{FF2B5EF4-FFF2-40B4-BE49-F238E27FC236}">
                <a16:creationId xmlns:a16="http://schemas.microsoft.com/office/drawing/2014/main" id="{5F8A893E-FA92-AA12-9717-4D3652FFABED}"/>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73554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99617" y="147337"/>
            <a:ext cx="9995852" cy="1005570"/>
          </a:xfrm>
        </p:spPr>
        <p:txBody>
          <a:bodyPr/>
          <a:lstStyle/>
          <a:p>
            <a:r>
              <a:rPr lang="en-US"/>
              <a:t>AB1705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2433764" y="1429512"/>
            <a:ext cx="8915400" cy="3777622"/>
          </a:xfrm>
        </p:spPr>
        <p:txBody>
          <a:bodyPr vert="horz" lIns="91440" tIns="45720" rIns="91440" bIns="45720" rtlCol="0" anchor="t">
            <a:normAutofit/>
          </a:bodyPr>
          <a:lstStyle/>
          <a:p>
            <a:r>
              <a:rPr lang="en-US"/>
              <a:t>Scheduling observations:</a:t>
            </a:r>
          </a:p>
          <a:p>
            <a:pPr lvl="1"/>
            <a:r>
              <a:rPr lang="en-US"/>
              <a:t>There is only one section of ENGL 105 offered in the evening?</a:t>
            </a:r>
          </a:p>
          <a:p>
            <a:pPr lvl="1"/>
            <a:r>
              <a:rPr lang="en-US"/>
              <a:t>ENGL 105 is offered online at CSM and SKY?  </a:t>
            </a:r>
          </a:p>
          <a:p>
            <a:pPr lvl="1"/>
            <a:r>
              <a:rPr lang="en-US"/>
              <a:t>Students who are able to find a section that works with their schedule will take ENGL 100 or the online option at CSM or SKY.</a:t>
            </a:r>
          </a:p>
          <a:p>
            <a:pPr lvl="1"/>
            <a:r>
              <a:rPr lang="en-US"/>
              <a:t>How about creating a LC ENGL 105 with CRER 401?</a:t>
            </a:r>
          </a:p>
          <a:p>
            <a:pPr lvl="1"/>
            <a:r>
              <a:rPr lang="en-US"/>
              <a:t>Why do we no longer offer MATH 841 (for MATH 241)?</a:t>
            </a:r>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30</a:t>
            </a:fld>
            <a:endParaRPr lang="en-US"/>
          </a:p>
        </p:txBody>
      </p:sp>
    </p:spTree>
    <p:extLst>
      <p:ext uri="{BB962C8B-B14F-4D97-AF65-F5344CB8AC3E}">
        <p14:creationId xmlns:p14="http://schemas.microsoft.com/office/powerpoint/2010/main" val="152767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738090" y="230918"/>
            <a:ext cx="10306748" cy="1280890"/>
          </a:xfrm>
        </p:spPr>
        <p:txBody>
          <a:bodyPr/>
          <a:lstStyle/>
          <a:p>
            <a:r>
              <a:rPr lang="en-US"/>
              <a:t>AB 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38090" y="877823"/>
            <a:ext cx="10453910" cy="5859307"/>
          </a:xfrm>
        </p:spPr>
        <p:txBody>
          <a:bodyPr vert="horz" lIns="91440" tIns="45720" rIns="91440" bIns="45720" rtlCol="0" anchor="t">
            <a:normAutofit/>
          </a:bodyPr>
          <a:lstStyle/>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Objective: The primary objective is to improve the success rate of students in math and English courses and facilitate their transfer post-Ab. 1705.</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Challenges: The presentation highlighted a low success rate of only 44% in English 105 courses, indicating a need for improvement.</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Initiatives: To address this issue, the program has secured funding from the Ab. 1705 support grant and the faculty learning program. They are actively working on strategies to improve success rates.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Collaboration: The program is collaborating with counselors, support services, and faculty to devise strategies to enhance the transfer experience for students.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presentation did not explicitly mention specific outcomes or results. However, it is implied that the initiative is in its early stages of implementation, focusing on developing and implementing strategies to address the low success rates.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Emphasis on the need for change and improvement in student success rates.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Recognition of the importance of collaboration between faculty, counselors, and support services.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Acknowledgment that student-faculty relationships play a crucial role in student success.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Acknowledgment that faculty availability after class is effective.</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Suggested giving faculty time to interact with students before and after classes.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Addressing challenges when classes are stacked, hindering student-faculty interactions.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Improved Collaboration: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Mentioned collaboration with counselors and support services, but the specific strategies need further enhancement.</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Identifying areas where collaboration can be strengthened to better support students.</a:t>
            </a:r>
          </a:p>
          <a:p>
            <a:pPr marL="0" indent="0">
              <a:buNone/>
            </a:pPr>
            <a:r>
              <a:rPr lang="en-US" sz="1200">
                <a:effectLst/>
                <a:latin typeface="Calibri" panose="020F0502020204030204" pitchFamily="34" charset="0"/>
                <a:ea typeface="Calibri" panose="020F0502020204030204" pitchFamily="34" charset="0"/>
                <a:cs typeface="Times New Roman" panose="02020603050405020304" pitchFamily="18" charset="0"/>
              </a:rPr>
              <a:t>In summary, the program is focused on addressing the low success rates of students in math and English courses and improving transfer outcomes. They have received funding and are actively collaborating with various stakeholders to develop effective strategies. However, the presentation did not provide specific data on the outcome of these efforts or details on any additional enhancements needed for transfer services.</a:t>
            </a:r>
            <a:endParaRPr lang="en-US" sz="1200"/>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31</a:t>
            </a:fld>
            <a:endParaRPr lang="en-US"/>
          </a:p>
        </p:txBody>
      </p:sp>
    </p:spTree>
    <p:extLst>
      <p:ext uri="{BB962C8B-B14F-4D97-AF65-F5344CB8AC3E}">
        <p14:creationId xmlns:p14="http://schemas.microsoft.com/office/powerpoint/2010/main" val="396564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Middle College</a:t>
            </a:r>
          </a:p>
        </p:txBody>
      </p:sp>
      <p:pic>
        <p:nvPicPr>
          <p:cNvPr id="5" name="Content Placeholder 4">
            <a:extLst>
              <a:ext uri="{FF2B5EF4-FFF2-40B4-BE49-F238E27FC236}">
                <a16:creationId xmlns:a16="http://schemas.microsoft.com/office/drawing/2014/main" id="{002C27EF-8345-2B08-58BB-3732F5376D82}"/>
              </a:ext>
            </a:extLst>
          </p:cNvPr>
          <p:cNvPicPr>
            <a:picLocks noGrp="1" noChangeAspect="1"/>
          </p:cNvPicPr>
          <p:nvPr>
            <p:ph idx="1"/>
          </p:nvPr>
        </p:nvPicPr>
        <p:blipFill>
          <a:blip r:embed="rId2"/>
          <a:stretch>
            <a:fillRect/>
          </a:stretch>
        </p:blipFill>
        <p:spPr>
          <a:xfrm>
            <a:off x="2595188" y="1506794"/>
            <a:ext cx="7809610" cy="4404428"/>
          </a:xfrm>
        </p:spPr>
      </p:pic>
      <p:sp>
        <p:nvSpPr>
          <p:cNvPr id="4" name="Slide Number Placeholder 3">
            <a:extLst>
              <a:ext uri="{FF2B5EF4-FFF2-40B4-BE49-F238E27FC236}">
                <a16:creationId xmlns:a16="http://schemas.microsoft.com/office/drawing/2014/main" id="{C10A9007-EB8F-5502-1DF5-83226205B5FE}"/>
              </a:ext>
            </a:extLst>
          </p:cNvPr>
          <p:cNvSpPr>
            <a:spLocks noGrp="1"/>
          </p:cNvSpPr>
          <p:nvPr>
            <p:ph type="sldNum" sz="quarter" idx="12"/>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289346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921695" y="0"/>
            <a:ext cx="11369039" cy="674338"/>
          </a:xfrm>
        </p:spPr>
        <p:txBody>
          <a:bodyPr/>
          <a:lstStyle/>
          <a:p>
            <a:r>
              <a:rPr lang="en-US"/>
              <a:t>Middle College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92224" y="787782"/>
            <a:ext cx="10399776" cy="6070218"/>
          </a:xfrm>
        </p:spPr>
        <p:txBody>
          <a:bodyPr vert="horz" lIns="91440" tIns="45720" rIns="91440" bIns="45720" rtlCol="0" anchor="t">
            <a:normAutofit fontScale="92500" lnSpcReduction="10000"/>
          </a:bodyPr>
          <a:lstStyle/>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How does it support transfer?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Middle College program, a collaboration with the Sequoia Union High School District, targets eleventh and twelfth graders. It allows students to earn college credits while completing their high school diploma, enabling them to graduate with 40 to 50 college credits. The goal is to expand the program, thereby increasing the number of students introduced to early college experiences. The program focuses on fostering a positive perception of transfer as an advantageous pathway for students.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Middle College program successfully provides high school students with the opportunity to accumulate college credits before entering higher education. In the previous year, the program had 83 students, and it aims to add 10 more students in the coming semester.</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One key insight is the need to change the perception of transfer. Many students view transfer as a negative outcome, which the program aims to transform into a positive opportunity. This requires educating students about the benefits of transfer and creating awareness about available transfer pathways.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050">
                <a:effectLst/>
                <a:latin typeface="Calibri"/>
                <a:ea typeface="Calibri" panose="020F0502020204030204" pitchFamily="34" charset="0"/>
                <a:cs typeface="Times New Roman"/>
              </a:rPr>
              <a:t>To enhance their transfer services, the Middle College program should work on better integrating with</a:t>
            </a:r>
            <a:r>
              <a:rPr lang="en-US" sz="1050">
                <a:latin typeface="Calibri"/>
                <a:ea typeface="Calibri" panose="020F0502020204030204" pitchFamily="34" charset="0"/>
                <a:cs typeface="Times New Roman"/>
              </a:rPr>
              <a:t> Cañada</a:t>
            </a:r>
            <a:r>
              <a:rPr lang="en-US" sz="1050">
                <a:effectLst/>
                <a:latin typeface="Calibri"/>
                <a:ea typeface="Calibri" panose="020F0502020204030204" pitchFamily="34" charset="0"/>
                <a:cs typeface="Times New Roman"/>
              </a:rPr>
              <a:t> College and improving communication about the program's benefits. The program should also expand its dual enrollment and history courses, expose students to more college opportunities, and ensure that high school students understand the requirements and advantages of early college participation. Additionally, the program should proactively engage with students in underrepresented areas, such as East Palo Alto and Belhaven, and actively target adult schools to provide more specific programs for adults interested in higher education. As the program expands, it should consider acquiring more suitable space on the Kenyatta College campus to improve integration and accessibility for participating students.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Promote the Benefits of Transfer: Develop an outreach strategy to educate high school students about the advantages of transfer, emphasizing that transfer is a valuable option even if they don't gain direct admission to a four-year institution. This includes conducting workshops, informational sessions, and partnering with high schools to facilitate these conversations.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Expand and Improve Communication: Enhance communication efforts between the Middle College program and high school students, their families, and local communities. This includes creating pathways and course plans early on, clearly articulating the value of college courses, and clarifying how students can benefit from college-level coursework. Improved communication can change the perception of college readiness among high school students.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Diversify Course Offerings: Expand dual enrollment and early college opportunities, introducing a variety of courses, including history courses, that appeal to high school students. The goal is to provide a wider range of options, making it more attractive for students to participate in early college programs, ultimately increasing the likelihood of transferring to a higher education institution.</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Proactive Engagement in Underserved Areas: Initiate targeted outreach in underrepresented areas, such as East Palo Alto and Belhaven, to ensure that students in these regions are aware of and have access to the Middle College program. This may involve collaborating with local schools, community organizations, and creating specific programs tailored to the needs of students in these areas.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Optimize Space for Expansion: As the Middle College program plans to double its enrollment, the program should consider acquiring more suitable space on the Kenyatta College campus. This space should be strategically located to improve integration and accessibility for participating students, ensuring they feel part of the college community.</a:t>
            </a:r>
          </a:p>
          <a:p>
            <a:pPr marL="342900" marR="0" lvl="0" indent="-342900">
              <a:lnSpc>
                <a:spcPct val="107000"/>
              </a:lnSpc>
              <a:spcBef>
                <a:spcPts val="0"/>
              </a:spcBef>
              <a:spcAft>
                <a:spcPts val="80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Leverage Transfer Guarantees: Ensure that students are aware of transfer guarantee programs offered by universities. Facilitate communication with high schools to inform students about these programs, where they can secure admission to a four-year institution from the beginning of their college journey, provided they meet specific criteria.</a:t>
            </a:r>
          </a:p>
          <a:p>
            <a:endParaRPr lang="en-US" sz="1050"/>
          </a:p>
        </p:txBody>
      </p:sp>
      <p:sp>
        <p:nvSpPr>
          <p:cNvPr id="2" name="Slide Number Placeholder 1">
            <a:extLst>
              <a:ext uri="{FF2B5EF4-FFF2-40B4-BE49-F238E27FC236}">
                <a16:creationId xmlns:a16="http://schemas.microsoft.com/office/drawing/2014/main" id="{0F209E92-472D-3C1E-711B-B283CAE562D0}"/>
              </a:ext>
            </a:extLst>
          </p:cNvPr>
          <p:cNvSpPr>
            <a:spLocks noGrp="1"/>
          </p:cNvSpPr>
          <p:nvPr>
            <p:ph type="sldNum" sz="quarter" idx="12"/>
          </p:nvPr>
        </p:nvSpPr>
        <p:spPr/>
        <p:txBody>
          <a:bodyPr/>
          <a:lstStyle/>
          <a:p>
            <a:fld id="{6D22F896-40B5-4ADD-8801-0D06FADFA095}" type="slidenum">
              <a:rPr lang="en-US" smtClean="0"/>
              <a:t>33</a:t>
            </a:fld>
            <a:endParaRPr lang="en-US"/>
          </a:p>
        </p:txBody>
      </p:sp>
    </p:spTree>
    <p:extLst>
      <p:ext uri="{BB962C8B-B14F-4D97-AF65-F5344CB8AC3E}">
        <p14:creationId xmlns:p14="http://schemas.microsoft.com/office/powerpoint/2010/main" val="169828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mt="62000"/>
          </a:blip>
          <a:srcRect/>
          <a:stretch/>
        </p:blipFill>
        <p:spPr>
          <a:xfrm>
            <a:off x="7100" y="0"/>
            <a:ext cx="12192000" cy="6858000"/>
          </a:xfrm>
          <a:prstGeom prst="rect">
            <a:avLst/>
          </a:prstGeom>
          <a:noFill/>
          <a:ln>
            <a:noFill/>
          </a:ln>
        </p:spPr>
      </p:pic>
      <p:pic>
        <p:nvPicPr>
          <p:cNvPr id="59" name="Google Shape;59;p1"/>
          <p:cNvPicPr preferRelativeResize="0"/>
          <p:nvPr/>
        </p:nvPicPr>
        <p:blipFill rotWithShape="1">
          <a:blip r:embed="rId4">
            <a:alphaModFix/>
          </a:blip>
          <a:srcRect/>
          <a:stretch/>
        </p:blipFill>
        <p:spPr>
          <a:xfrm>
            <a:off x="3094367" y="203200"/>
            <a:ext cx="6451603" cy="6451603"/>
          </a:xfrm>
          <a:prstGeom prst="rect">
            <a:avLst/>
          </a:prstGeom>
          <a:noFill/>
          <a:ln>
            <a:noFill/>
          </a:ln>
          <a:effectLst>
            <a:outerShdw blurRad="57150" dist="9525" dir="6000000" algn="bl" rotWithShape="0">
              <a:schemeClr val="lt1"/>
            </a:outerShdw>
            <a:reflection endPos="30000" dist="38100" dir="5400000" fadeDir="5400012" sy="-100000" algn="bl" rotWithShape="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4"/>
          <p:cNvPicPr preferRelativeResize="0"/>
          <p:nvPr/>
        </p:nvPicPr>
        <p:blipFill rotWithShape="1">
          <a:blip r:embed="rId3">
            <a:alphaModFix/>
          </a:blip>
          <a:srcRect b="1526"/>
          <a:stretch/>
        </p:blipFill>
        <p:spPr>
          <a:xfrm>
            <a:off x="3169251" y="990267"/>
            <a:ext cx="4671267" cy="5639100"/>
          </a:xfrm>
          <a:prstGeom prst="rect">
            <a:avLst/>
          </a:prstGeom>
          <a:noFill/>
          <a:ln>
            <a:noFill/>
          </a:ln>
        </p:spPr>
      </p:pic>
      <p:pic>
        <p:nvPicPr>
          <p:cNvPr id="65" name="Google Shape;65;p4"/>
          <p:cNvPicPr preferRelativeResize="0"/>
          <p:nvPr/>
        </p:nvPicPr>
        <p:blipFill rotWithShape="1">
          <a:blip r:embed="rId4">
            <a:alphaModFix/>
          </a:blip>
          <a:srcRect/>
          <a:stretch/>
        </p:blipFill>
        <p:spPr>
          <a:xfrm>
            <a:off x="10334633" y="5221434"/>
            <a:ext cx="2013235" cy="2013233"/>
          </a:xfrm>
          <a:prstGeom prst="rect">
            <a:avLst/>
          </a:prstGeom>
          <a:noFill/>
          <a:ln>
            <a:noFill/>
          </a:ln>
        </p:spPr>
      </p:pic>
      <p:grpSp>
        <p:nvGrpSpPr>
          <p:cNvPr id="66" name="Google Shape;66;p4"/>
          <p:cNvGrpSpPr/>
          <p:nvPr/>
        </p:nvGrpSpPr>
        <p:grpSpPr>
          <a:xfrm>
            <a:off x="0" y="-7"/>
            <a:ext cx="12192000" cy="1477295"/>
            <a:chOff x="457200" y="2754144"/>
            <a:chExt cx="9144000" cy="1107971"/>
          </a:xfrm>
        </p:grpSpPr>
        <p:pic>
          <p:nvPicPr>
            <p:cNvPr id="67" name="Google Shape;67;p4"/>
            <p:cNvPicPr preferRelativeResize="0"/>
            <p:nvPr/>
          </p:nvPicPr>
          <p:blipFill rotWithShape="1">
            <a:blip r:embed="rId5">
              <a:alphaModFix/>
            </a:blip>
            <a:srcRect/>
            <a:stretch/>
          </p:blipFill>
          <p:spPr>
            <a:xfrm>
              <a:off x="457200" y="2754144"/>
              <a:ext cx="9144000" cy="549613"/>
            </a:xfrm>
            <a:prstGeom prst="rect">
              <a:avLst/>
            </a:prstGeom>
            <a:noFill/>
            <a:ln>
              <a:noFill/>
            </a:ln>
          </p:spPr>
        </p:pic>
        <p:sp>
          <p:nvSpPr>
            <p:cNvPr id="68" name="Google Shape;68;p4"/>
            <p:cNvSpPr txBox="1"/>
            <p:nvPr/>
          </p:nvSpPr>
          <p:spPr>
            <a:xfrm>
              <a:off x="1922550" y="2754150"/>
              <a:ext cx="4275000" cy="1107965"/>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Promise Scholars Team</a:t>
              </a:r>
              <a:endParaRPr sz="4000" b="1">
                <a:solidFill>
                  <a:schemeClr val="lt1"/>
                </a:solidFill>
                <a:latin typeface="Franklin Gothic"/>
                <a:ea typeface="Franklin Gothic"/>
                <a:cs typeface="Franklin Gothic"/>
                <a:sym typeface="Franklin Gothic"/>
              </a:endParaRPr>
            </a:p>
          </p:txBody>
        </p:sp>
      </p:grpSp>
      <p:sp>
        <p:nvSpPr>
          <p:cNvPr id="69" name="Google Shape;69;p4"/>
          <p:cNvSpPr/>
          <p:nvPr/>
        </p:nvSpPr>
        <p:spPr>
          <a:xfrm>
            <a:off x="4141284" y="6054867"/>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70" name="Google Shape;70;p4"/>
          <p:cNvPicPr preferRelativeResize="0"/>
          <p:nvPr/>
        </p:nvPicPr>
        <p:blipFill rotWithShape="1">
          <a:blip r:embed="rId6">
            <a:alphaModFix/>
          </a:blip>
          <a:srcRect/>
          <a:stretch/>
        </p:blipFill>
        <p:spPr>
          <a:xfrm>
            <a:off x="3838851" y="5866317"/>
            <a:ext cx="862000" cy="862000"/>
          </a:xfrm>
          <a:prstGeom prst="ellipse">
            <a:avLst/>
          </a:prstGeom>
          <a:noFill/>
          <a:ln>
            <a:noFill/>
          </a:ln>
        </p:spPr>
      </p:pic>
      <p:sp>
        <p:nvSpPr>
          <p:cNvPr id="71" name="Google Shape;71;p4"/>
          <p:cNvSpPr txBox="1"/>
          <p:nvPr/>
        </p:nvSpPr>
        <p:spPr>
          <a:xfrm>
            <a:off x="4606451" y="5958734"/>
            <a:ext cx="55716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Daryan </a:t>
            </a:r>
            <a:br>
              <a:rPr lang="en" sz="800" b="1">
                <a:solidFill>
                  <a:schemeClr val="lt1"/>
                </a:solidFill>
                <a:latin typeface="Montserrat"/>
                <a:ea typeface="Montserrat"/>
                <a:cs typeface="Montserrat"/>
                <a:sym typeface="Montserrat"/>
              </a:rPr>
            </a:br>
            <a:r>
              <a:rPr lang="en" sz="800" b="1">
                <a:solidFill>
                  <a:schemeClr val="lt1"/>
                </a:solidFill>
                <a:latin typeface="Montserrat"/>
                <a:ea typeface="Montserrat"/>
                <a:cs typeface="Montserrat"/>
                <a:sym typeface="Montserrat"/>
              </a:rPr>
              <a:t>Chan</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sp>
        <p:nvSpPr>
          <p:cNvPr id="72" name="Google Shape;72;p4"/>
          <p:cNvSpPr/>
          <p:nvPr/>
        </p:nvSpPr>
        <p:spPr>
          <a:xfrm>
            <a:off x="5977317" y="6094500"/>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73;p4"/>
          <p:cNvSpPr txBox="1"/>
          <p:nvPr/>
        </p:nvSpPr>
        <p:spPr>
          <a:xfrm>
            <a:off x="6487117" y="5998368"/>
            <a:ext cx="20132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Jilian </a:t>
            </a:r>
            <a:endParaRPr sz="800" b="1">
              <a:solidFill>
                <a:schemeClr val="lt1"/>
              </a:solidFill>
              <a:latin typeface="Montserrat"/>
              <a:ea typeface="Montserrat"/>
              <a:cs typeface="Montserrat"/>
              <a:sym typeface="Montserrat"/>
            </a:endParaRPr>
          </a:p>
          <a:p>
            <a:pPr>
              <a:buClr>
                <a:srgbClr val="000000"/>
              </a:buClr>
              <a:buSzPts val="600"/>
            </a:pPr>
            <a:r>
              <a:rPr lang="en" sz="800" b="1">
                <a:solidFill>
                  <a:schemeClr val="lt1"/>
                </a:solidFill>
                <a:latin typeface="Montserrat"/>
                <a:ea typeface="Montserrat"/>
                <a:cs typeface="Montserrat"/>
                <a:sym typeface="Montserrat"/>
              </a:rPr>
              <a:t>Gomez</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pic>
        <p:nvPicPr>
          <p:cNvPr id="74" name="Google Shape;74;p4"/>
          <p:cNvPicPr preferRelativeResize="0"/>
          <p:nvPr/>
        </p:nvPicPr>
        <p:blipFill rotWithShape="1">
          <a:blip r:embed="rId7">
            <a:alphaModFix/>
          </a:blip>
          <a:srcRect/>
          <a:stretch/>
        </p:blipFill>
        <p:spPr>
          <a:xfrm>
            <a:off x="5667651" y="5866333"/>
            <a:ext cx="862000" cy="862000"/>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g27ba42c17d8_11_407"/>
          <p:cNvPicPr preferRelativeResize="0"/>
          <p:nvPr/>
        </p:nvPicPr>
        <p:blipFill rotWithShape="1">
          <a:blip r:embed="rId3">
            <a:alphaModFix/>
          </a:blip>
          <a:srcRect/>
          <a:stretch/>
        </p:blipFill>
        <p:spPr>
          <a:xfrm>
            <a:off x="10334633" y="5221434"/>
            <a:ext cx="2013235" cy="2013233"/>
          </a:xfrm>
          <a:prstGeom prst="rect">
            <a:avLst/>
          </a:prstGeom>
          <a:noFill/>
          <a:ln>
            <a:noFill/>
          </a:ln>
        </p:spPr>
      </p:pic>
      <p:grpSp>
        <p:nvGrpSpPr>
          <p:cNvPr id="80" name="Google Shape;80;g27ba42c17d8_11_407"/>
          <p:cNvGrpSpPr/>
          <p:nvPr/>
        </p:nvGrpSpPr>
        <p:grpSpPr>
          <a:xfrm>
            <a:off x="0" y="-6"/>
            <a:ext cx="12192000" cy="861742"/>
            <a:chOff x="457200" y="2754144"/>
            <a:chExt cx="9144000" cy="646306"/>
          </a:xfrm>
        </p:grpSpPr>
        <p:pic>
          <p:nvPicPr>
            <p:cNvPr id="81" name="Google Shape;81;g27ba42c17d8_11_407"/>
            <p:cNvPicPr preferRelativeResize="0"/>
            <p:nvPr/>
          </p:nvPicPr>
          <p:blipFill rotWithShape="1">
            <a:blip r:embed="rId4">
              <a:alphaModFix/>
            </a:blip>
            <a:srcRect/>
            <a:stretch/>
          </p:blipFill>
          <p:spPr>
            <a:xfrm>
              <a:off x="457200" y="2754144"/>
              <a:ext cx="9144000" cy="549613"/>
            </a:xfrm>
            <a:prstGeom prst="rect">
              <a:avLst/>
            </a:prstGeom>
            <a:noFill/>
            <a:ln>
              <a:noFill/>
            </a:ln>
          </p:spPr>
        </p:pic>
        <p:sp>
          <p:nvSpPr>
            <p:cNvPr id="82" name="Google Shape;82;g27ba42c17d8_11_407"/>
            <p:cNvSpPr txBox="1"/>
            <p:nvPr/>
          </p:nvSpPr>
          <p:spPr>
            <a:xfrm>
              <a:off x="1922550" y="2754150"/>
              <a:ext cx="4275000" cy="64630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Evolution of PSP</a:t>
              </a:r>
              <a:endParaRPr sz="4000" b="1">
                <a:solidFill>
                  <a:schemeClr val="lt1"/>
                </a:solidFill>
                <a:latin typeface="Franklin Gothic"/>
                <a:ea typeface="Franklin Gothic"/>
                <a:cs typeface="Franklin Gothic"/>
                <a:sym typeface="Franklin Gothic"/>
              </a:endParaRPr>
            </a:p>
          </p:txBody>
        </p:sp>
      </p:grpSp>
      <p:graphicFrame>
        <p:nvGraphicFramePr>
          <p:cNvPr id="83" name="Google Shape;83;g27ba42c17d8_11_407"/>
          <p:cNvGraphicFramePr/>
          <p:nvPr/>
        </p:nvGraphicFramePr>
        <p:xfrm>
          <a:off x="1270000" y="2426200"/>
          <a:ext cx="9651999" cy="2514520"/>
        </p:xfrm>
        <a:graphic>
          <a:graphicData uri="http://schemas.openxmlformats.org/drawingml/2006/table">
            <a:tbl>
              <a:tblPr>
                <a:noFill/>
              </a:tblPr>
              <a:tblGrid>
                <a:gridCol w="1683433">
                  <a:extLst>
                    <a:ext uri="{9D8B030D-6E8A-4147-A177-3AD203B41FA5}">
                      <a16:colId xmlns:a16="http://schemas.microsoft.com/office/drawing/2014/main" val="20000"/>
                    </a:ext>
                  </a:extLst>
                </a:gridCol>
                <a:gridCol w="3484533">
                  <a:extLst>
                    <a:ext uri="{9D8B030D-6E8A-4147-A177-3AD203B41FA5}">
                      <a16:colId xmlns:a16="http://schemas.microsoft.com/office/drawing/2014/main" val="20001"/>
                    </a:ext>
                  </a:extLst>
                </a:gridCol>
                <a:gridCol w="4484033">
                  <a:extLst>
                    <a:ext uri="{9D8B030D-6E8A-4147-A177-3AD203B41FA5}">
                      <a16:colId xmlns:a16="http://schemas.microsoft.com/office/drawing/2014/main" val="20002"/>
                    </a:ext>
                  </a:extLst>
                </a:gridCol>
              </a:tblGrid>
              <a:tr h="528280">
                <a:tc rowSpan="2">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Enrollment Numbers</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2018</a:t>
                      </a:r>
                      <a:endParaRPr sz="1900" b="1" u="none" strike="noStrike" cap="none"/>
                    </a:p>
                  </a:txBody>
                  <a:tcPr marL="121900" marR="121900" marT="121900" marB="121900">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2023</a:t>
                      </a:r>
                      <a:endParaRPr sz="1900" b="1" u="none" strike="noStrike" cap="none"/>
                    </a:p>
                  </a:txBody>
                  <a:tcPr marL="121900" marR="121900" marT="121900" marB="121900">
                    <a:solidFill>
                      <a:srgbClr val="CFE2F3"/>
                    </a:solidFill>
                  </a:tcPr>
                </a:tc>
                <a:extLst>
                  <a:ext uri="{0D108BD9-81ED-4DB2-BD59-A6C34878D82A}">
                    <a16:rowId xmlns:a16="http://schemas.microsoft.com/office/drawing/2014/main" val="10000"/>
                  </a:ext>
                </a:extLst>
              </a:tr>
              <a:tr h="1950680">
                <a:tc vMerge="1">
                  <a:txBody>
                    <a:bodyPr/>
                    <a:lstStyle/>
                    <a:p>
                      <a:endParaRPr lang="en-US"/>
                    </a:p>
                  </a:txBody>
                  <a:tcPr/>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327 - FT Program</a:t>
                      </a:r>
                      <a:endParaRPr sz="1900" u="none" strike="noStrike" cap="none"/>
                    </a:p>
                  </a:txBody>
                  <a:tcPr marL="121900" marR="121900" marT="121900" marB="121900"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highlight>
                            <a:srgbClr val="FFD966"/>
                          </a:highlight>
                        </a:rPr>
                        <a:t>Total: 617</a:t>
                      </a:r>
                      <a:endParaRPr sz="1900" b="1" u="none" strike="noStrike" cap="none">
                        <a:highlight>
                          <a:srgbClr val="FFD966"/>
                        </a:highlight>
                      </a:endParaRPr>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576 - FT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solidFill>
                            <a:schemeClr val="dk1"/>
                          </a:solidFill>
                        </a:rPr>
                        <a:t>27 - Leave of Absence</a:t>
                      </a:r>
                      <a:br>
                        <a:rPr lang="en" sz="1900" u="none" strike="noStrike" cap="none">
                          <a:solidFill>
                            <a:schemeClr val="dk1"/>
                          </a:solidFill>
                        </a:rPr>
                      </a:br>
                      <a:endParaRPr sz="19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41 - PT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t>6 - Leave of Absence</a:t>
                      </a:r>
                      <a:endParaRPr sz="1900" u="none" strike="noStrike" cap="none"/>
                    </a:p>
                  </a:txBody>
                  <a:tcPr marL="121900" marR="121900" marT="121900" marB="12190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89" name="Google Shape;89;p6"/>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90" name="Google Shape;90;p6"/>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91" name="Google Shape;91;p6"/>
          <p:cNvPicPr preferRelativeResize="0"/>
          <p:nvPr/>
        </p:nvPicPr>
        <p:blipFill rotWithShape="1">
          <a:blip r:embed="rId5">
            <a:alphaModFix/>
          </a:blip>
          <a:srcRect/>
          <a:stretch/>
        </p:blipFill>
        <p:spPr>
          <a:xfrm>
            <a:off x="-56367" y="6795907"/>
            <a:ext cx="12338464" cy="385535"/>
          </a:xfrm>
          <a:prstGeom prst="rect">
            <a:avLst/>
          </a:prstGeom>
          <a:noFill/>
          <a:ln>
            <a:noFill/>
          </a:ln>
        </p:spPr>
      </p:pic>
      <p:sp>
        <p:nvSpPr>
          <p:cNvPr id="92" name="Google Shape;92;p6"/>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93" name="Google Shape;93;p6"/>
          <p:cNvGraphicFramePr/>
          <p:nvPr/>
        </p:nvGraphicFramePr>
        <p:xfrm>
          <a:off x="102000" y="809047"/>
          <a:ext cx="11180533" cy="5732888"/>
        </p:xfrm>
        <a:graphic>
          <a:graphicData uri="http://schemas.openxmlformats.org/drawingml/2006/table">
            <a:tbl>
              <a:tblPr>
                <a:noFill/>
              </a:tblPr>
              <a:tblGrid>
                <a:gridCol w="3790000">
                  <a:extLst>
                    <a:ext uri="{9D8B030D-6E8A-4147-A177-3AD203B41FA5}">
                      <a16:colId xmlns:a16="http://schemas.microsoft.com/office/drawing/2014/main" val="20000"/>
                    </a:ext>
                  </a:extLst>
                </a:gridCol>
                <a:gridCol w="2354067">
                  <a:extLst>
                    <a:ext uri="{9D8B030D-6E8A-4147-A177-3AD203B41FA5}">
                      <a16:colId xmlns:a16="http://schemas.microsoft.com/office/drawing/2014/main" val="20001"/>
                    </a:ext>
                  </a:extLst>
                </a:gridCol>
                <a:gridCol w="2222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American Indian/Alaskan Native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Asian</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Black Non-Hispanic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Filipino</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60%</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41%</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Multiraces</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Pacific Islander</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Unknown</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White Non-Hispanic</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7ba42c17d8_16_23"/>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99" name="Google Shape;99;g27ba42c17d8_16_23"/>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00" name="Google Shape;100;g27ba42c17d8_16_23"/>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01" name="Google Shape;101;g27ba42c17d8_16_23"/>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02" name="Google Shape;102;g27ba42c17d8_16_23"/>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03" name="Google Shape;103;g27ba42c17d8_16_23"/>
          <p:cNvGraphicFramePr/>
          <p:nvPr/>
        </p:nvGraphicFramePr>
        <p:xfrm>
          <a:off x="129233" y="732813"/>
          <a:ext cx="11180532" cy="6831652"/>
        </p:xfrm>
        <a:graphic>
          <a:graphicData uri="http://schemas.openxmlformats.org/drawingml/2006/table">
            <a:tbl>
              <a:tblPr>
                <a:noFill/>
              </a:tblPr>
              <a:tblGrid>
                <a:gridCol w="2739333">
                  <a:extLst>
                    <a:ext uri="{9D8B030D-6E8A-4147-A177-3AD203B41FA5}">
                      <a16:colId xmlns:a16="http://schemas.microsoft.com/office/drawing/2014/main" val="20000"/>
                    </a:ext>
                  </a:extLst>
                </a:gridCol>
                <a:gridCol w="2813733">
                  <a:extLst>
                    <a:ext uri="{9D8B030D-6E8A-4147-A177-3AD203B41FA5}">
                      <a16:colId xmlns:a16="http://schemas.microsoft.com/office/drawing/2014/main" val="20001"/>
                    </a:ext>
                  </a:extLst>
                </a:gridCol>
                <a:gridCol w="2813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nchor="ctr"/>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Average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38.6</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20.0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27.8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Median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35.5</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19.0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Female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52%</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57%</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40%</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Low Income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First Generation</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extLst>
                  <a:ext uri="{0D108BD9-81ED-4DB2-BD59-A6C34878D82A}">
                    <a16:rowId xmlns:a16="http://schemas.microsoft.com/office/drawing/2014/main" val="10006"/>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College for Working Adults (CWA)</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nchor="ct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Entering</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35.7</a:t>
                      </a:r>
                      <a:endParaRPr sz="1900" u="none" strike="noStrike" cap="none"/>
                    </a:p>
                  </a:txBody>
                  <a:tcPr marL="121900" marR="121900" marT="121900" marB="121900" anchor="ct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Attempted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11.7</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21.9</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14.1</a:t>
                      </a:r>
                      <a:endParaRPr sz="1900" u="none" strike="noStrike" cap="none"/>
                    </a:p>
                  </a:txBody>
                  <a:tcPr marL="121900" marR="121900" marT="121900" marB="121900" anchor="ctr"/>
                </a:tc>
                <a:extLst>
                  <a:ext uri="{0D108BD9-81ED-4DB2-BD59-A6C34878D82A}">
                    <a16:rowId xmlns:a16="http://schemas.microsoft.com/office/drawing/2014/main" val="10009"/>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Completed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10.0</a:t>
                      </a:r>
                      <a:endParaRPr sz="1900" u="none" strike="noStrike" cap="none"/>
                    </a:p>
                  </a:txBody>
                  <a:tcPr marL="121900" marR="121900" marT="121900" marB="12190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7ba42c17d8_16_10"/>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109" name="Google Shape;109;g27ba42c17d8_16_10"/>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10" name="Google Shape;110;g27ba42c17d8_16_10"/>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11" name="Google Shape;111;g27ba42c17d8_16_10"/>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12" name="Google Shape;112;g27ba42c17d8_16_10"/>
          <p:cNvSpPr txBox="1"/>
          <p:nvPr/>
        </p:nvSpPr>
        <p:spPr>
          <a:xfrm>
            <a:off x="1776767" y="1"/>
            <a:ext cx="8626400" cy="209284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Programs of Study by Interest Area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13" name="Google Shape;113;g27ba42c17d8_16_10"/>
          <p:cNvGraphicFramePr/>
          <p:nvPr/>
        </p:nvGraphicFramePr>
        <p:xfrm>
          <a:off x="303800" y="1580063"/>
          <a:ext cx="11180533" cy="3815816"/>
        </p:xfrm>
        <a:graphic>
          <a:graphicData uri="http://schemas.openxmlformats.org/drawingml/2006/table">
            <a:tbl>
              <a:tblPr>
                <a:noFill/>
              </a:tblPr>
              <a:tblGrid>
                <a:gridCol w="4263333">
                  <a:extLst>
                    <a:ext uri="{9D8B030D-6E8A-4147-A177-3AD203B41FA5}">
                      <a16:colId xmlns:a16="http://schemas.microsoft.com/office/drawing/2014/main" val="20000"/>
                    </a:ext>
                  </a:extLst>
                </a:gridCol>
                <a:gridCol w="2068300">
                  <a:extLst>
                    <a:ext uri="{9D8B030D-6E8A-4147-A177-3AD203B41FA5}">
                      <a16:colId xmlns:a16="http://schemas.microsoft.com/office/drawing/2014/main" val="20001"/>
                    </a:ext>
                  </a:extLst>
                </a:gridCol>
                <a:gridCol w="2035167">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Art, Design, and Performance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Business</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a:t>
                      </a:r>
                      <a:endParaRPr sz="1900" u="none" strike="noStrike" cap="none"/>
                    </a:p>
                  </a:txBody>
                  <a:tcPr marL="121900" marR="121900" marT="121900" marB="121900" anchor="ct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Human Behavior and Culture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17%</a:t>
                      </a:r>
                      <a:endParaRPr sz="1900" u="none" strike="noStrike" cap="none"/>
                    </a:p>
                  </a:txBody>
                  <a:tcPr marL="121900" marR="121900" marT="121900" marB="121900" anchor="ct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Science and Health</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CSM/SKY Program</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chemeClr val="dk1"/>
                        </a:buClr>
                        <a:buSzPts val="1100"/>
                        <a:buFont typeface="Arial"/>
                        <a:buNone/>
                      </a:pPr>
                      <a:r>
                        <a:rPr lang="en" sz="1900" u="none" strike="noStrike" cap="none">
                          <a:solidFill>
                            <a:schemeClr val="dk1"/>
                          </a:solidFill>
                        </a:rPr>
                        <a:t>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Undecided/University Transfer</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solidFill>
                            <a:schemeClr val="dk1"/>
                          </a:solidFill>
                        </a:rPr>
                        <a:t>4%</a:t>
                      </a:r>
                      <a:endParaRPr sz="16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37%</a:t>
                      </a:r>
                      <a:endParaRPr sz="1900" u="none" strike="noStrike" cap="none"/>
                    </a:p>
                  </a:txBody>
                  <a:tcPr marL="121900" marR="121900" marT="121900" marB="12190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47FC7-D0BB-4997-8077-437FEEC44751}"/>
              </a:ext>
            </a:extLst>
          </p:cNvPr>
          <p:cNvPicPr>
            <a:picLocks noChangeAspect="1"/>
          </p:cNvPicPr>
          <p:nvPr/>
        </p:nvPicPr>
        <p:blipFill>
          <a:blip r:embed="rId2"/>
          <a:stretch>
            <a:fillRect/>
          </a:stretch>
        </p:blipFill>
        <p:spPr>
          <a:xfrm>
            <a:off x="1751479" y="770705"/>
            <a:ext cx="9907592" cy="5552438"/>
          </a:xfrm>
          <a:prstGeom prst="rect">
            <a:avLst/>
          </a:prstGeom>
        </p:spPr>
      </p:pic>
      <p:sp>
        <p:nvSpPr>
          <p:cNvPr id="2" name="Slide Number Placeholder 1">
            <a:extLst>
              <a:ext uri="{FF2B5EF4-FFF2-40B4-BE49-F238E27FC236}">
                <a16:creationId xmlns:a16="http://schemas.microsoft.com/office/drawing/2014/main" id="{7249B6DA-0C23-CE89-0470-5FCC2CDC77D0}"/>
              </a:ext>
            </a:extLst>
          </p:cNvPr>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172210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410402d091_0_59"/>
          <p:cNvSpPr/>
          <p:nvPr/>
        </p:nvSpPr>
        <p:spPr>
          <a:xfrm>
            <a:off x="9109200" y="1587867"/>
            <a:ext cx="2622000" cy="3694400"/>
          </a:xfrm>
          <a:prstGeom prst="rect">
            <a:avLst/>
          </a:prstGeom>
          <a:solidFill>
            <a:srgbClr val="EAD1DC"/>
          </a:solidFill>
          <a:ln w="9525" cap="flat" cmpd="sng">
            <a:solidFill>
              <a:srgbClr val="C27BA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 name="Google Shape;119;g2410402d091_0_59"/>
          <p:cNvSpPr/>
          <p:nvPr/>
        </p:nvSpPr>
        <p:spPr>
          <a:xfrm>
            <a:off x="6224500" y="1587867"/>
            <a:ext cx="2622000" cy="3694400"/>
          </a:xfrm>
          <a:prstGeom prst="rect">
            <a:avLst/>
          </a:prstGeom>
          <a:solidFill>
            <a:srgbClr val="D9EAD3"/>
          </a:solid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 name="Google Shape;120;g2410402d091_0_59"/>
          <p:cNvSpPr/>
          <p:nvPr/>
        </p:nvSpPr>
        <p:spPr>
          <a:xfrm>
            <a:off x="3342733" y="1587867"/>
            <a:ext cx="2622000" cy="3694400"/>
          </a:xfrm>
          <a:prstGeom prst="rect">
            <a:avLst/>
          </a:prstGeom>
          <a:solidFill>
            <a:srgbClr val="C9DAF8"/>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 name="Google Shape;121;g2410402d091_0_59"/>
          <p:cNvSpPr/>
          <p:nvPr/>
        </p:nvSpPr>
        <p:spPr>
          <a:xfrm>
            <a:off x="536867" y="1587867"/>
            <a:ext cx="2622000" cy="36944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22" name="Google Shape;122;g2410402d091_0_59"/>
          <p:cNvPicPr preferRelativeResize="0"/>
          <p:nvPr/>
        </p:nvPicPr>
        <p:blipFill rotWithShape="1">
          <a:blip r:embed="rId3">
            <a:alphaModFix/>
          </a:blip>
          <a:srcRect/>
          <a:stretch/>
        </p:blipFill>
        <p:spPr>
          <a:xfrm>
            <a:off x="0" y="-7"/>
            <a:ext cx="12192000" cy="732817"/>
          </a:xfrm>
          <a:prstGeom prst="rect">
            <a:avLst/>
          </a:prstGeom>
          <a:noFill/>
          <a:ln>
            <a:noFill/>
          </a:ln>
        </p:spPr>
      </p:pic>
      <p:pic>
        <p:nvPicPr>
          <p:cNvPr id="123" name="Google Shape;123;g2410402d091_0_59"/>
          <p:cNvPicPr preferRelativeResize="0"/>
          <p:nvPr/>
        </p:nvPicPr>
        <p:blipFill rotWithShape="1">
          <a:blip r:embed="rId4">
            <a:alphaModFix/>
          </a:blip>
          <a:srcRect/>
          <a:stretch/>
        </p:blipFill>
        <p:spPr>
          <a:xfrm>
            <a:off x="-49466" y="6091833"/>
            <a:ext cx="12281967" cy="792467"/>
          </a:xfrm>
          <a:prstGeom prst="rect">
            <a:avLst/>
          </a:prstGeom>
          <a:noFill/>
          <a:ln>
            <a:noFill/>
          </a:ln>
        </p:spPr>
      </p:pic>
      <p:sp>
        <p:nvSpPr>
          <p:cNvPr id="124" name="Google Shape;124;g2410402d091_0_59"/>
          <p:cNvSpPr txBox="1"/>
          <p:nvPr/>
        </p:nvSpPr>
        <p:spPr>
          <a:xfrm>
            <a:off x="1776767" y="-64600"/>
            <a:ext cx="98884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Pillars of Promise Scholars Program</a:t>
            </a:r>
            <a:endParaRPr sz="4000" b="1">
              <a:solidFill>
                <a:schemeClr val="lt1"/>
              </a:solidFill>
              <a:latin typeface="Franklin Gothic"/>
              <a:ea typeface="Franklin Gothic"/>
              <a:cs typeface="Franklin Gothic"/>
              <a:sym typeface="Franklin Gothic"/>
            </a:endParaRPr>
          </a:p>
        </p:txBody>
      </p:sp>
      <p:sp>
        <p:nvSpPr>
          <p:cNvPr id="125" name="Google Shape;125;g2410402d091_0_59"/>
          <p:cNvSpPr txBox="1"/>
          <p:nvPr/>
        </p:nvSpPr>
        <p:spPr>
          <a:xfrm>
            <a:off x="536800" y="1587867"/>
            <a:ext cx="2622000" cy="738623"/>
          </a:xfrm>
          <a:prstGeom prst="rect">
            <a:avLst/>
          </a:prstGeom>
          <a:solidFill>
            <a:srgbClr val="F6B26B"/>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First Year </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Experience</a:t>
            </a:r>
            <a:endParaRPr sz="1600" b="1">
              <a:solidFill>
                <a:srgbClr val="000000"/>
              </a:solidFill>
              <a:latin typeface="Montserrat"/>
              <a:ea typeface="Montserrat"/>
              <a:cs typeface="Montserrat"/>
              <a:sym typeface="Montserrat"/>
            </a:endParaRPr>
          </a:p>
        </p:txBody>
      </p:sp>
      <p:sp>
        <p:nvSpPr>
          <p:cNvPr id="126" name="Google Shape;126;g2410402d091_0_59"/>
          <p:cNvSpPr txBox="1"/>
          <p:nvPr/>
        </p:nvSpPr>
        <p:spPr>
          <a:xfrm>
            <a:off x="3342733" y="1587867"/>
            <a:ext cx="2622000" cy="717600"/>
          </a:xfrm>
          <a:prstGeom prst="rect">
            <a:avLst/>
          </a:prstGeom>
          <a:solidFill>
            <a:srgbClr val="6D9EEB"/>
          </a:solidFill>
          <a:ln>
            <a:noFill/>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Graduation/</a:t>
            </a:r>
            <a:endParaRPr sz="1867" b="1">
              <a:solidFill>
                <a:srgbClr val="000000"/>
              </a:solidFill>
              <a:latin typeface="Montserrat"/>
              <a:ea typeface="Montserrat"/>
              <a:cs typeface="Montserrat"/>
              <a:sym typeface="Montserrat"/>
            </a:endParaRPr>
          </a:p>
          <a:p>
            <a:pPr algn="ctr">
              <a:buClr>
                <a:srgbClr val="000000"/>
              </a:buClr>
              <a:buSzPts val="1400"/>
            </a:pPr>
            <a:r>
              <a:rPr lang="en" sz="1867" b="1">
                <a:solidFill>
                  <a:srgbClr val="000000"/>
                </a:solidFill>
                <a:latin typeface="Montserrat"/>
                <a:ea typeface="Montserrat"/>
                <a:cs typeface="Montserrat"/>
                <a:sym typeface="Montserrat"/>
              </a:rPr>
              <a:t>Transfer Support</a:t>
            </a:r>
            <a:endParaRPr sz="1867" b="1">
              <a:solidFill>
                <a:srgbClr val="000000"/>
              </a:solidFill>
              <a:latin typeface="Montserrat"/>
              <a:ea typeface="Montserrat"/>
              <a:cs typeface="Montserrat"/>
              <a:sym typeface="Montserrat"/>
            </a:endParaRPr>
          </a:p>
        </p:txBody>
      </p:sp>
      <p:sp>
        <p:nvSpPr>
          <p:cNvPr id="127" name="Google Shape;127;g2410402d091_0_59"/>
          <p:cNvSpPr txBox="1"/>
          <p:nvPr/>
        </p:nvSpPr>
        <p:spPr>
          <a:xfrm>
            <a:off x="6225967" y="1587868"/>
            <a:ext cx="2622000" cy="738623"/>
          </a:xfrm>
          <a:prstGeom prst="rect">
            <a:avLst/>
          </a:prstGeom>
          <a:solidFill>
            <a:srgbClr val="93C47D"/>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Career/</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Major Exploration</a:t>
            </a:r>
            <a:endParaRPr sz="1600" b="1">
              <a:solidFill>
                <a:srgbClr val="000000"/>
              </a:solidFill>
              <a:latin typeface="Montserrat"/>
              <a:ea typeface="Montserrat"/>
              <a:cs typeface="Montserrat"/>
              <a:sym typeface="Montserrat"/>
            </a:endParaRPr>
          </a:p>
        </p:txBody>
      </p:sp>
      <p:sp>
        <p:nvSpPr>
          <p:cNvPr id="128" name="Google Shape;128;g2410402d091_0_59"/>
          <p:cNvSpPr txBox="1"/>
          <p:nvPr/>
        </p:nvSpPr>
        <p:spPr>
          <a:xfrm>
            <a:off x="9104100" y="1587868"/>
            <a:ext cx="2622000" cy="738623"/>
          </a:xfrm>
          <a:prstGeom prst="rect">
            <a:avLst/>
          </a:prstGeom>
          <a:solidFill>
            <a:srgbClr val="C27BA0"/>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Probation Students/</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Early Alert</a:t>
            </a:r>
            <a:endParaRPr sz="1600" b="1">
              <a:solidFill>
                <a:srgbClr val="000000"/>
              </a:solidFill>
              <a:latin typeface="Montserrat"/>
              <a:ea typeface="Montserrat"/>
              <a:cs typeface="Montserrat"/>
              <a:sym typeface="Montserrat"/>
            </a:endParaRPr>
          </a:p>
        </p:txBody>
      </p:sp>
      <p:sp>
        <p:nvSpPr>
          <p:cNvPr id="129" name="Google Shape;129;g2410402d091_0_59"/>
          <p:cNvSpPr txBox="1"/>
          <p:nvPr/>
        </p:nvSpPr>
        <p:spPr>
          <a:xfrm>
            <a:off x="462367" y="2383209"/>
            <a:ext cx="2698000" cy="2912745"/>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401: </a:t>
            </a:r>
            <a:endParaRPr sz="1333">
              <a:solidFill>
                <a:srgbClr val="000000"/>
              </a:solidFill>
              <a:latin typeface="Montserrat"/>
              <a:ea typeface="Montserrat"/>
              <a:cs typeface="Montserrat"/>
              <a:sym typeface="Montserrat"/>
            </a:endParaRPr>
          </a:p>
          <a:p>
            <a:pPr marL="609585">
              <a:buClr>
                <a:srgbClr val="000000"/>
              </a:buClr>
              <a:buSzPts val="1000"/>
            </a:pPr>
            <a:r>
              <a:rPr lang="en" sz="1333">
                <a:solidFill>
                  <a:srgbClr val="000000"/>
                </a:solidFill>
                <a:latin typeface="Montserrat"/>
                <a:ea typeface="Montserrat"/>
                <a:cs typeface="Montserrat"/>
                <a:sym typeface="Montserrat"/>
              </a:rPr>
              <a:t>College Success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Welcome Day</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First Year Workshops by Promise Counselors and Cañada Departments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Time Management/</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Study schedule check-ins with RS</a:t>
            </a:r>
            <a:endParaRPr sz="1333">
              <a:solidFill>
                <a:srgbClr val="000000"/>
              </a:solidFill>
              <a:latin typeface="Montserrat"/>
              <a:ea typeface="Montserrat"/>
              <a:cs typeface="Montserrat"/>
              <a:sym typeface="Montserrat"/>
            </a:endParaRPr>
          </a:p>
        </p:txBody>
      </p:sp>
      <p:sp>
        <p:nvSpPr>
          <p:cNvPr id="130" name="Google Shape;130;g2410402d091_0_59"/>
          <p:cNvSpPr txBox="1"/>
          <p:nvPr/>
        </p:nvSpPr>
        <p:spPr>
          <a:xfrm>
            <a:off x="3512217" y="2318594"/>
            <a:ext cx="2360400" cy="2811050"/>
          </a:xfrm>
          <a:prstGeom prst="rect">
            <a:avLst/>
          </a:prstGeom>
          <a:noFill/>
          <a:ln>
            <a:noFill/>
          </a:ln>
        </p:spPr>
        <p:txBody>
          <a:bodyPr spcFirstLastPara="1" wrap="square" lIns="121900" tIns="121900" rIns="121900" bIns="121900" anchor="t" anchorCtr="0">
            <a:spAutoFit/>
          </a:bodyPr>
          <a:lstStyle/>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CRER 110: </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Transfer center workshops</a:t>
            </a:r>
            <a:br>
              <a:rPr lang="en" sz="1200">
                <a:solidFill>
                  <a:srgbClr val="000000"/>
                </a:solidFill>
                <a:latin typeface="Montserrat"/>
                <a:ea typeface="Montserrat"/>
                <a:cs typeface="Montserrat"/>
                <a:sym typeface="Montserrat"/>
              </a:rPr>
            </a:br>
            <a:endParaRPr sz="1067">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Scholarship Support</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Alumni panels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Field Trips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Job search resources</a:t>
            </a:r>
            <a:endParaRPr sz="1200">
              <a:solidFill>
                <a:srgbClr val="000000"/>
              </a:solidFill>
              <a:latin typeface="Montserrat"/>
              <a:ea typeface="Montserrat"/>
              <a:cs typeface="Montserrat"/>
              <a:sym typeface="Montserrat"/>
            </a:endParaRPr>
          </a:p>
        </p:txBody>
      </p:sp>
      <p:sp>
        <p:nvSpPr>
          <p:cNvPr id="131" name="Google Shape;131;g2410402d091_0_59"/>
          <p:cNvSpPr txBox="1"/>
          <p:nvPr/>
        </p:nvSpPr>
        <p:spPr>
          <a:xfrm>
            <a:off x="6356751" y="2340508"/>
            <a:ext cx="2360400" cy="2502504"/>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137</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Career Center Job Fair/</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Internship Fair</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Promise hosted Interest Area workshops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Speaker series</a:t>
            </a:r>
            <a:endParaRPr sz="1333">
              <a:solidFill>
                <a:srgbClr val="000000"/>
              </a:solidFill>
              <a:latin typeface="Montserrat"/>
              <a:ea typeface="Montserrat"/>
              <a:cs typeface="Montserrat"/>
              <a:sym typeface="Montserrat"/>
            </a:endParaRPr>
          </a:p>
        </p:txBody>
      </p:sp>
      <p:sp>
        <p:nvSpPr>
          <p:cNvPr id="132" name="Google Shape;132;g2410402d091_0_59"/>
          <p:cNvSpPr txBox="1"/>
          <p:nvPr/>
        </p:nvSpPr>
        <p:spPr>
          <a:xfrm>
            <a:off x="9304767" y="2324420"/>
            <a:ext cx="2360400" cy="2955384"/>
          </a:xfrm>
          <a:prstGeom prst="rect">
            <a:avLst/>
          </a:prstGeom>
          <a:noFill/>
          <a:ln>
            <a:noFill/>
          </a:ln>
        </p:spPr>
        <p:txBody>
          <a:bodyPr spcFirstLastPara="1" wrap="square" lIns="121900" tIns="121900" rIns="121900" bIns="121900" anchor="t" anchorCtr="0">
            <a:spAutoFit/>
          </a:bodyPr>
          <a:lstStyle/>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Retention Specialist Support</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Probation workshops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Tutoring referrals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Other student services</a:t>
            </a:r>
            <a:endParaRPr sz="1467">
              <a:solidFill>
                <a:srgbClr val="000000"/>
              </a:solidFill>
              <a:latin typeface="Montserrat"/>
              <a:ea typeface="Montserrat"/>
              <a:cs typeface="Montserrat"/>
              <a:sym typeface="Montserrat"/>
            </a:endParaRPr>
          </a:p>
        </p:txBody>
      </p:sp>
      <p:sp>
        <p:nvSpPr>
          <p:cNvPr id="133" name="Google Shape;133;g2410402d091_0_59"/>
          <p:cNvSpPr/>
          <p:nvPr/>
        </p:nvSpPr>
        <p:spPr>
          <a:xfrm>
            <a:off x="536867" y="894800"/>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Counseling</a:t>
            </a:r>
            <a:endParaRPr sz="1867" b="1">
              <a:solidFill>
                <a:srgbClr val="000000"/>
              </a:solidFill>
              <a:latin typeface="Montserrat"/>
              <a:ea typeface="Montserrat"/>
              <a:cs typeface="Montserrat"/>
              <a:sym typeface="Montserrat"/>
            </a:endParaRPr>
          </a:p>
        </p:txBody>
      </p:sp>
      <p:sp>
        <p:nvSpPr>
          <p:cNvPr id="134" name="Google Shape;134;g2410402d091_0_59"/>
          <p:cNvSpPr/>
          <p:nvPr/>
        </p:nvSpPr>
        <p:spPr>
          <a:xfrm rot="10800000">
            <a:off x="1628700" y="1407200"/>
            <a:ext cx="283600" cy="301600"/>
          </a:xfrm>
          <a:prstGeom prst="upArrow">
            <a:avLst>
              <a:gd name="adj1" fmla="val 50000"/>
              <a:gd name="adj2" fmla="val 50000"/>
            </a:avLst>
          </a:prstGeom>
          <a:solidFill>
            <a:srgbClr val="F6B2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 name="Google Shape;135;g2410402d091_0_59"/>
          <p:cNvSpPr/>
          <p:nvPr/>
        </p:nvSpPr>
        <p:spPr>
          <a:xfrm rot="10800000">
            <a:off x="4550617" y="1407200"/>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36" name="Google Shape;136;g2410402d091_0_59"/>
          <p:cNvPicPr preferRelativeResize="0"/>
          <p:nvPr/>
        </p:nvPicPr>
        <p:blipFill rotWithShape="1">
          <a:blip r:embed="rId5">
            <a:alphaModFix/>
          </a:blip>
          <a:srcRect/>
          <a:stretch/>
        </p:blipFill>
        <p:spPr>
          <a:xfrm>
            <a:off x="11028801" y="5950934"/>
            <a:ext cx="1163201" cy="1163201"/>
          </a:xfrm>
          <a:prstGeom prst="rect">
            <a:avLst/>
          </a:prstGeom>
          <a:noFill/>
          <a:ln>
            <a:noFill/>
          </a:ln>
        </p:spPr>
      </p:pic>
      <p:sp>
        <p:nvSpPr>
          <p:cNvPr id="137" name="Google Shape;137;g2410402d091_0_59"/>
          <p:cNvSpPr/>
          <p:nvPr/>
        </p:nvSpPr>
        <p:spPr>
          <a:xfrm rot="10800000">
            <a:off x="7395167" y="1407200"/>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 name="Google Shape;138;g2410402d091_0_59"/>
          <p:cNvSpPr/>
          <p:nvPr/>
        </p:nvSpPr>
        <p:spPr>
          <a:xfrm rot="10800000">
            <a:off x="10387267" y="1407200"/>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g2410402d091_0_59"/>
          <p:cNvSpPr/>
          <p:nvPr/>
        </p:nvSpPr>
        <p:spPr>
          <a:xfrm>
            <a:off x="10285667" y="5145397"/>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140;g2410402d091_0_59"/>
          <p:cNvSpPr/>
          <p:nvPr/>
        </p:nvSpPr>
        <p:spPr>
          <a:xfrm>
            <a:off x="7363751" y="5145397"/>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g2410402d091_0_59"/>
          <p:cNvSpPr/>
          <p:nvPr/>
        </p:nvSpPr>
        <p:spPr>
          <a:xfrm>
            <a:off x="4519200" y="5145397"/>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 name="Google Shape;142;g2410402d091_0_59"/>
          <p:cNvSpPr/>
          <p:nvPr/>
        </p:nvSpPr>
        <p:spPr>
          <a:xfrm>
            <a:off x="1527100" y="5145397"/>
            <a:ext cx="283600" cy="301600"/>
          </a:xfrm>
          <a:prstGeom prst="up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3" name="Google Shape;143;g2410402d091_0_59"/>
          <p:cNvSpPr/>
          <p:nvPr/>
        </p:nvSpPr>
        <p:spPr>
          <a:xfrm>
            <a:off x="536867" y="5438517"/>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The Root of our Work: Anti-Racism and Equity Practices</a:t>
            </a:r>
            <a:endParaRPr sz="1867" b="1">
              <a:solidFill>
                <a:srgbClr val="000000"/>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28c120f4aea_0_4"/>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49" name="Google Shape;149;g28c120f4aea_0_4"/>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Successes​- 2 year Completion Rates</a:t>
            </a:r>
            <a:endParaRPr sz="4000" b="1">
              <a:solidFill>
                <a:schemeClr val="lt1"/>
              </a:solidFill>
              <a:latin typeface="Franklin Gothic"/>
              <a:ea typeface="Franklin Gothic"/>
              <a:cs typeface="Franklin Gothic"/>
              <a:sym typeface="Franklin Gothic"/>
            </a:endParaRPr>
          </a:p>
        </p:txBody>
      </p:sp>
      <p:pic>
        <p:nvPicPr>
          <p:cNvPr id="150" name="Google Shape;150;g28c120f4aea_0_4" descr="A graph of a number of people&#10;&#10;Description automatically generated"/>
          <p:cNvPicPr preferRelativeResize="0"/>
          <p:nvPr/>
        </p:nvPicPr>
        <p:blipFill>
          <a:blip r:embed="rId4">
            <a:alphaModFix/>
          </a:blip>
          <a:stretch>
            <a:fillRect/>
          </a:stretch>
        </p:blipFill>
        <p:spPr>
          <a:xfrm>
            <a:off x="1311267" y="772167"/>
            <a:ext cx="9455600" cy="6085835"/>
          </a:xfrm>
          <a:prstGeom prst="rect">
            <a:avLst/>
          </a:prstGeom>
          <a:noFill/>
          <a:ln>
            <a:noFill/>
          </a:ln>
        </p:spPr>
      </p:pic>
      <p:sp>
        <p:nvSpPr>
          <p:cNvPr id="151" name="Google Shape;151;g28c120f4aea_0_4"/>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28c120f4aea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57" name="Google Shape;157;g28c120f4aea_0_15"/>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Successes​- 3 year Completion Rates</a:t>
            </a:r>
            <a:endParaRPr sz="4000" b="1">
              <a:solidFill>
                <a:schemeClr val="lt1"/>
              </a:solidFill>
              <a:latin typeface="Franklin Gothic"/>
              <a:ea typeface="Franklin Gothic"/>
              <a:cs typeface="Franklin Gothic"/>
              <a:sym typeface="Franklin Gothic"/>
            </a:endParaRPr>
          </a:p>
        </p:txBody>
      </p:sp>
      <p:sp>
        <p:nvSpPr>
          <p:cNvPr id="158" name="Google Shape;158;g28c120f4aea_0_15"/>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pic>
        <p:nvPicPr>
          <p:cNvPr id="159" name="Google Shape;159;g28c120f4aea_0_15" descr="A graph of a graph with numbers&#10;&#10;Description automatically generated"/>
          <p:cNvPicPr preferRelativeResize="0"/>
          <p:nvPr/>
        </p:nvPicPr>
        <p:blipFill>
          <a:blip r:embed="rId4">
            <a:alphaModFix/>
          </a:blip>
          <a:stretch>
            <a:fillRect/>
          </a:stretch>
        </p:blipFill>
        <p:spPr>
          <a:xfrm>
            <a:off x="1465750" y="732800"/>
            <a:ext cx="9346585" cy="6125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10402d091_0_15"/>
          <p:cNvSpPr txBox="1">
            <a:spLocks noGrp="1"/>
          </p:cNvSpPr>
          <p:nvPr>
            <p:ph type="body" idx="1"/>
          </p:nvPr>
        </p:nvSpPr>
        <p:spPr>
          <a:xfrm>
            <a:off x="319200" y="1018633"/>
            <a:ext cx="5776800" cy="4146800"/>
          </a:xfrm>
          <a:prstGeom prst="rect">
            <a:avLst/>
          </a:prstGeom>
          <a:noFill/>
          <a:ln>
            <a:noFill/>
          </a:ln>
        </p:spPr>
        <p:txBody>
          <a:bodyPr spcFirstLastPara="1" vert="horz" wrap="square" lIns="121900" tIns="121900" rIns="121900" bIns="121900" rtlCol="0" anchor="t" anchorCtr="0">
            <a:normAutofit fontScale="70000" lnSpcReduction="20000"/>
          </a:bodyPr>
          <a:lstStyle/>
          <a:p>
            <a:pPr indent="-438401">
              <a:lnSpc>
                <a:spcPct val="200000"/>
              </a:lnSpc>
              <a:buClr>
                <a:schemeClr val="dk1"/>
              </a:buClr>
              <a:buSzPct val="100000"/>
            </a:pPr>
            <a:r>
              <a:rPr lang="en" sz="2713">
                <a:solidFill>
                  <a:schemeClr val="dk1"/>
                </a:solidFill>
              </a:rPr>
              <a:t>Need based, student-centered approach</a:t>
            </a:r>
            <a:endParaRPr sz="2713">
              <a:solidFill>
                <a:schemeClr val="dk1"/>
              </a:solidFill>
            </a:endParaRPr>
          </a:p>
          <a:p>
            <a:pPr indent="-438401">
              <a:lnSpc>
                <a:spcPct val="200000"/>
              </a:lnSpc>
              <a:buClr>
                <a:schemeClr val="dk1"/>
              </a:buClr>
              <a:buSzPct val="100000"/>
            </a:pPr>
            <a:r>
              <a:rPr lang="en" sz="2713">
                <a:solidFill>
                  <a:schemeClr val="dk1"/>
                </a:solidFill>
              </a:rPr>
              <a:t>Data driven </a:t>
            </a:r>
            <a:endParaRPr sz="2713">
              <a:solidFill>
                <a:schemeClr val="dk1"/>
              </a:solidFill>
            </a:endParaRPr>
          </a:p>
          <a:p>
            <a:pPr indent="-438401">
              <a:lnSpc>
                <a:spcPct val="200000"/>
              </a:lnSpc>
              <a:buClr>
                <a:schemeClr val="dk1"/>
              </a:buClr>
              <a:buSzPct val="100000"/>
            </a:pPr>
            <a:r>
              <a:rPr lang="en" sz="2713">
                <a:solidFill>
                  <a:schemeClr val="dk1"/>
                </a:solidFill>
              </a:rPr>
              <a:t>Emphasis on retention and engagement</a:t>
            </a:r>
            <a:endParaRPr sz="2713">
              <a:solidFill>
                <a:schemeClr val="dk1"/>
              </a:solidFill>
            </a:endParaRPr>
          </a:p>
          <a:p>
            <a:pPr indent="-438401">
              <a:lnSpc>
                <a:spcPct val="200000"/>
              </a:lnSpc>
              <a:buClr>
                <a:schemeClr val="dk1"/>
              </a:buClr>
              <a:buSzPct val="100000"/>
            </a:pPr>
            <a:r>
              <a:rPr lang="en" sz="2713">
                <a:solidFill>
                  <a:schemeClr val="dk1"/>
                </a:solidFill>
              </a:rPr>
              <a:t>Specific benchmarks (i.e career, </a:t>
            </a:r>
            <a:r>
              <a:rPr lang="en" sz="2713" b="1">
                <a:solidFill>
                  <a:schemeClr val="dk1"/>
                </a:solidFill>
              </a:rPr>
              <a:t>transfer,</a:t>
            </a:r>
            <a:r>
              <a:rPr lang="en" sz="2713">
                <a:solidFill>
                  <a:schemeClr val="dk1"/>
                </a:solidFill>
              </a:rPr>
              <a:t> financial, etc.) </a:t>
            </a:r>
            <a:endParaRPr sz="2713">
              <a:solidFill>
                <a:schemeClr val="dk1"/>
              </a:solidFill>
            </a:endParaRPr>
          </a:p>
          <a:p>
            <a:pPr indent="-438401">
              <a:lnSpc>
                <a:spcPct val="200000"/>
              </a:lnSpc>
              <a:buClr>
                <a:schemeClr val="dk1"/>
              </a:buClr>
              <a:buSzPct val="100000"/>
            </a:pPr>
            <a:r>
              <a:rPr lang="en" sz="2713">
                <a:solidFill>
                  <a:schemeClr val="dk1"/>
                </a:solidFill>
              </a:rPr>
              <a:t>Culturally responsive programming</a:t>
            </a:r>
            <a:endParaRPr sz="2713">
              <a:solidFill>
                <a:schemeClr val="dk1"/>
              </a:solidFill>
            </a:endParaRPr>
          </a:p>
          <a:p>
            <a:pPr indent="-438401">
              <a:lnSpc>
                <a:spcPct val="200000"/>
              </a:lnSpc>
              <a:buClr>
                <a:schemeClr val="dk1"/>
              </a:buClr>
              <a:buSzPct val="100000"/>
            </a:pPr>
            <a:r>
              <a:rPr lang="en" sz="2713">
                <a:solidFill>
                  <a:schemeClr val="dk1"/>
                </a:solidFill>
              </a:rPr>
              <a:t>CRER 410: Transfer Essentials</a:t>
            </a:r>
            <a:endParaRPr sz="2713">
              <a:solidFill>
                <a:schemeClr val="dk1"/>
              </a:solidFill>
            </a:endParaRPr>
          </a:p>
        </p:txBody>
      </p:sp>
      <p:pic>
        <p:nvPicPr>
          <p:cNvPr id="165" name="Google Shape;165;g2410402d091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66" name="Google Shape;166;g2410402d091_0_15"/>
          <p:cNvSpPr txBox="1"/>
          <p:nvPr/>
        </p:nvSpPr>
        <p:spPr>
          <a:xfrm>
            <a:off x="1537400" y="54100"/>
            <a:ext cx="102256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Caseload Management for Counselors</a:t>
            </a:r>
            <a:endParaRPr sz="4000" b="1">
              <a:solidFill>
                <a:schemeClr val="lt1"/>
              </a:solidFill>
              <a:latin typeface="Franklin Gothic"/>
              <a:ea typeface="Franklin Gothic"/>
              <a:cs typeface="Franklin Gothic"/>
              <a:sym typeface="Franklin Gothic"/>
            </a:endParaRPr>
          </a:p>
        </p:txBody>
      </p:sp>
      <p:pic>
        <p:nvPicPr>
          <p:cNvPr id="167" name="Google Shape;167;g2410402d091_0_15"/>
          <p:cNvPicPr preferRelativeResize="0"/>
          <p:nvPr/>
        </p:nvPicPr>
        <p:blipFill>
          <a:blip r:embed="rId4">
            <a:alphaModFix/>
          </a:blip>
          <a:stretch>
            <a:fillRect/>
          </a:stretch>
        </p:blipFill>
        <p:spPr>
          <a:xfrm>
            <a:off x="6624867" y="1494467"/>
            <a:ext cx="5215565" cy="29844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344296" y="131732"/>
            <a:ext cx="10315892" cy="656050"/>
          </a:xfrm>
        </p:spPr>
        <p:txBody>
          <a:bodyPr/>
          <a:lstStyle/>
          <a:p>
            <a:r>
              <a:rPr lang="en-US"/>
              <a:t>Promise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453896" y="787782"/>
            <a:ext cx="10738104" cy="6070218"/>
          </a:xfrm>
        </p:spPr>
        <p:txBody>
          <a:bodyPr vert="horz" lIns="91440" tIns="45720" rIns="91440" bIns="45720" rtlCol="0" anchor="t">
            <a:normAutofit lnSpcReduction="10000"/>
          </a:bodyPr>
          <a:lstStyle/>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a:ea typeface="Calibri" panose="020F0502020204030204" pitchFamily="34" charset="0"/>
                <a:cs typeface="Times New Roman"/>
              </a:rPr>
              <a:t>The Promise Program at </a:t>
            </a:r>
            <a:r>
              <a:rPr lang="en-US" sz="1200">
                <a:latin typeface="Calibri"/>
                <a:ea typeface="Calibri" panose="020F0502020204030204" pitchFamily="34" charset="0"/>
                <a:cs typeface="Times New Roman"/>
              </a:rPr>
              <a:t>Cañada</a:t>
            </a:r>
            <a:r>
              <a:rPr lang="en-US" sz="1200">
                <a:effectLst/>
                <a:latin typeface="Calibri"/>
                <a:ea typeface="Calibri" panose="020F0502020204030204" pitchFamily="34" charset="0"/>
                <a:cs typeface="Times New Roman"/>
              </a:rPr>
              <a:t> College offers various services and support for transfer students, including career courses, transfer workshops, scholarship support, alumni engagement, field trips, internship opportunities, and job assistance.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completion rates for Promise students have shown improvement over the years, with a 2-year completion rate of 6% for Fall 2020 and a 3-year completion rate of 15% for Fall 2019.</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program takes a student-centered approach, uses data to inform decision-making, and focuses on retention and engagement to ensure students complete their degrees or certificates on time.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presentation highlights a need for better collaboration with other programs and departments to ensure that Promise students have access to resources and support beyond the program's offerings. Additionally, there is a suggestion to investigate the success of Promise students in their initial English and math courses and consider replicating this model for non-Promise students.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Analyze First-Year Success: Evaluate the success rates of Promise Program students in their initial English and math courses compared to non-Promise Program students. This analysis can provide insights into the impact of the program and help identify strategies that can benefit a broader student population.</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Long-Term Tracking: Continue to track Promise Program students beyond the expected 3-year completion period. Analyze the outcomes for students who don't complete within the expected timeline. Explore ways to support these students, including potential transfer pathways, additional support services, or alternative education plans.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Collaboration and Data Sharing: Foster greater collaboration between the Promise Program and other departments, such as the Transfer Program or EOPS, to ensure a holistic approach to student success. Share data and insights to identify opportunities for shared support services, workshops, and resources.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Further Improve Undecided and Transfer Support: Given that some students remain undecided about their majors and transfer pathways, develop strategies to assist them in making informed decisions. Offer resources, workshops, and counseling to guide students toward suitable majors and prepare them for successful transfers.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Early Alert and Retention Strategies: Continue to focus on early alert systems and retention strategies to proactively address students who may be struggling or at risk of not completing within the expected time frame. Implement interventions to support their academic progress and personal development.</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Continuous Program Evaluation: Regularly evaluate the Promise Program's effectiveness and adjust strategies based on the evolving needs and demographics of the student population. Ensure that the program remains adaptable and responsive to student needs.</a:t>
            </a:r>
          </a:p>
          <a:p>
            <a:endParaRPr lang="en-US" sz="1200"/>
          </a:p>
        </p:txBody>
      </p:sp>
      <p:sp>
        <p:nvSpPr>
          <p:cNvPr id="2" name="Slide Number Placeholder 1">
            <a:extLst>
              <a:ext uri="{FF2B5EF4-FFF2-40B4-BE49-F238E27FC236}">
                <a16:creationId xmlns:a16="http://schemas.microsoft.com/office/drawing/2014/main" id="{8B071B2A-FEC8-F23F-ECE1-79845700E50B}"/>
              </a:ext>
            </a:extLst>
          </p:cNvPr>
          <p:cNvSpPr>
            <a:spLocks noGrp="1"/>
          </p:cNvSpPr>
          <p:nvPr>
            <p:ph type="sldNum" sz="quarter" idx="12"/>
          </p:nvPr>
        </p:nvSpPr>
        <p:spPr/>
        <p:txBody>
          <a:bodyPr/>
          <a:lstStyle/>
          <a:p>
            <a:fld id="{6D22F896-40B5-4ADD-8801-0D06FADFA095}" type="slidenum">
              <a:rPr lang="en-US" smtClean="0"/>
              <a:t>44</a:t>
            </a:fld>
            <a:endParaRPr lang="en-US"/>
          </a:p>
        </p:txBody>
      </p:sp>
    </p:spTree>
    <p:extLst>
      <p:ext uri="{BB962C8B-B14F-4D97-AF65-F5344CB8AC3E}">
        <p14:creationId xmlns:p14="http://schemas.microsoft.com/office/powerpoint/2010/main" val="4264439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5. Puente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377799" y="1450427"/>
            <a:ext cx="8915400" cy="3777622"/>
          </a:xfrm>
        </p:spPr>
        <p:txBody>
          <a:bodyPr/>
          <a:lstStyle/>
          <a:p>
            <a:pPr algn="ctr"/>
            <a:r>
              <a:rPr lang="en-US" b="1" i="0">
                <a:solidFill>
                  <a:srgbClr val="225A3F"/>
                </a:solidFill>
                <a:effectLst/>
                <a:latin typeface="Helvetica" panose="020B0604020202020204" pitchFamily="34" charset="0"/>
              </a:rPr>
              <a:t>Puente Project Mission Statement</a:t>
            </a:r>
          </a:p>
          <a:p>
            <a:pPr algn="ctr"/>
            <a:r>
              <a:rPr lang="en-US" b="0" i="0">
                <a:solidFill>
                  <a:srgbClr val="333333"/>
                </a:solidFill>
                <a:effectLst/>
                <a:latin typeface="Helvetica" panose="020B0604020202020204" pitchFamily="34" charset="0"/>
              </a:rPr>
              <a:t>The mission of the Puente Project is to increase the number of educationally underserved students who enroll in four-year colleges and universities, earn degrees, and return to the community as leaders and mentors to succeeding generations.</a:t>
            </a:r>
          </a:p>
          <a:p>
            <a:endParaRPr lang="en-US"/>
          </a:p>
        </p:txBody>
      </p:sp>
      <p:sp>
        <p:nvSpPr>
          <p:cNvPr id="4" name="Slide Number Placeholder 3">
            <a:extLst>
              <a:ext uri="{FF2B5EF4-FFF2-40B4-BE49-F238E27FC236}">
                <a16:creationId xmlns:a16="http://schemas.microsoft.com/office/drawing/2014/main" id="{C4A10EA1-364B-D9C3-BA0C-B10D24474BBE}"/>
              </a:ext>
            </a:extLst>
          </p:cNvPr>
          <p:cNvSpPr>
            <a:spLocks noGrp="1"/>
          </p:cNvSpPr>
          <p:nvPr>
            <p:ph type="sldNum" sz="quarter" idx="12"/>
          </p:nvPr>
        </p:nvSpPr>
        <p:spPr/>
        <p:txBody>
          <a:bodyPr/>
          <a:lstStyle/>
          <a:p>
            <a:fld id="{6D22F896-40B5-4ADD-8801-0D06FADFA095}" type="slidenum">
              <a:rPr lang="en-US" smtClean="0"/>
              <a:t>45</a:t>
            </a:fld>
            <a:endParaRPr lang="en-US"/>
          </a:p>
        </p:txBody>
      </p:sp>
      <p:pic>
        <p:nvPicPr>
          <p:cNvPr id="6" name="Picture 5">
            <a:extLst>
              <a:ext uri="{FF2B5EF4-FFF2-40B4-BE49-F238E27FC236}">
                <a16:creationId xmlns:a16="http://schemas.microsoft.com/office/drawing/2014/main" id="{4E1F667A-D14D-451C-B2E4-1C6899A7D8D5}"/>
              </a:ext>
            </a:extLst>
          </p:cNvPr>
          <p:cNvPicPr>
            <a:picLocks noChangeAspect="1"/>
          </p:cNvPicPr>
          <p:nvPr/>
        </p:nvPicPr>
        <p:blipFill>
          <a:blip r:embed="rId2"/>
          <a:stretch>
            <a:fillRect/>
          </a:stretch>
        </p:blipFill>
        <p:spPr>
          <a:xfrm>
            <a:off x="2710189" y="3151846"/>
            <a:ext cx="8250620" cy="3389259"/>
          </a:xfrm>
          <a:prstGeom prst="rect">
            <a:avLst/>
          </a:prstGeom>
        </p:spPr>
      </p:pic>
    </p:spTree>
    <p:extLst>
      <p:ext uri="{BB962C8B-B14F-4D97-AF65-F5344CB8AC3E}">
        <p14:creationId xmlns:p14="http://schemas.microsoft.com/office/powerpoint/2010/main" val="131537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AA523D3C-CF28-B2B0-1FE8-D5AAB36572FC}"/>
              </a:ext>
            </a:extLst>
          </p:cNvPr>
          <p:cNvSpPr>
            <a:spLocks noGrp="1"/>
          </p:cNvSpPr>
          <p:nvPr>
            <p:ph type="sldNum" sz="quarter" idx="12"/>
          </p:nvPr>
        </p:nvSpPr>
        <p:spPr/>
        <p:txBody>
          <a:bodyPr/>
          <a:lstStyle/>
          <a:p>
            <a:fld id="{6D22F896-40B5-4ADD-8801-0D06FADFA095}" type="slidenum">
              <a:rPr lang="en-US" smtClean="0"/>
              <a:t>46</a:t>
            </a:fld>
            <a:endParaRPr lang="en-US"/>
          </a:p>
        </p:txBody>
      </p:sp>
    </p:spTree>
    <p:extLst>
      <p:ext uri="{BB962C8B-B14F-4D97-AF65-F5344CB8AC3E}">
        <p14:creationId xmlns:p14="http://schemas.microsoft.com/office/powerpoint/2010/main" val="329429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Living Promise MOU</a:t>
            </a:r>
          </a:p>
        </p:txBody>
      </p:sp>
      <p:pic>
        <p:nvPicPr>
          <p:cNvPr id="5" name="Content Placeholder 4" descr="A group of people posing for a photo&#10;&#10;Description automatically generated">
            <a:extLst>
              <a:ext uri="{FF2B5EF4-FFF2-40B4-BE49-F238E27FC236}">
                <a16:creationId xmlns:a16="http://schemas.microsoft.com/office/drawing/2014/main" id="{B19057D0-6339-D561-EC25-C5061CBA829F}"/>
              </a:ext>
            </a:extLst>
          </p:cNvPr>
          <p:cNvPicPr>
            <a:picLocks noGrp="1" noChangeAspect="1"/>
          </p:cNvPicPr>
          <p:nvPr>
            <p:ph idx="1"/>
          </p:nvPr>
        </p:nvPicPr>
        <p:blipFill>
          <a:blip r:embed="rId3"/>
          <a:stretch>
            <a:fillRect/>
          </a:stretch>
        </p:blipFill>
        <p:spPr>
          <a:xfrm>
            <a:off x="196653" y="1390891"/>
            <a:ext cx="6186619" cy="3073497"/>
          </a:xfrm>
        </p:spPr>
      </p:pic>
      <p:sp>
        <p:nvSpPr>
          <p:cNvPr id="4" name="Slide Number Placeholder 3">
            <a:extLst>
              <a:ext uri="{FF2B5EF4-FFF2-40B4-BE49-F238E27FC236}">
                <a16:creationId xmlns:a16="http://schemas.microsoft.com/office/drawing/2014/main" id="{C34949BA-7351-4226-8D3B-E46A9541C150}"/>
              </a:ext>
            </a:extLst>
          </p:cNvPr>
          <p:cNvSpPr>
            <a:spLocks noGrp="1"/>
          </p:cNvSpPr>
          <p:nvPr>
            <p:ph type="sldNum" sz="quarter" idx="12"/>
          </p:nvPr>
        </p:nvSpPr>
        <p:spPr/>
        <p:txBody>
          <a:bodyPr/>
          <a:lstStyle/>
          <a:p>
            <a:fld id="{6D22F896-40B5-4ADD-8801-0D06FADFA095}" type="slidenum">
              <a:rPr lang="en-US" smtClean="0"/>
              <a:t>47</a:t>
            </a:fld>
            <a:endParaRPr lang="en-US"/>
          </a:p>
        </p:txBody>
      </p:sp>
      <p:pic>
        <p:nvPicPr>
          <p:cNvPr id="10" name="Picture 9">
            <a:extLst>
              <a:ext uri="{FF2B5EF4-FFF2-40B4-BE49-F238E27FC236}">
                <a16:creationId xmlns:a16="http://schemas.microsoft.com/office/drawing/2014/main" id="{8CB69E05-41DC-4CEE-D091-FE6DC4D2DA27}"/>
              </a:ext>
            </a:extLst>
          </p:cNvPr>
          <p:cNvPicPr>
            <a:picLocks noChangeAspect="1"/>
          </p:cNvPicPr>
          <p:nvPr/>
        </p:nvPicPr>
        <p:blipFill>
          <a:blip r:embed="rId4"/>
          <a:stretch>
            <a:fillRect/>
          </a:stretch>
        </p:blipFill>
        <p:spPr>
          <a:xfrm>
            <a:off x="6045844" y="3923121"/>
            <a:ext cx="6148084" cy="2937507"/>
          </a:xfrm>
          <a:prstGeom prst="rect">
            <a:avLst/>
          </a:prstGeom>
        </p:spPr>
      </p:pic>
    </p:spTree>
    <p:extLst>
      <p:ext uri="{BB962C8B-B14F-4D97-AF65-F5344CB8AC3E}">
        <p14:creationId xmlns:p14="http://schemas.microsoft.com/office/powerpoint/2010/main" val="2368571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313945" y="112741"/>
            <a:ext cx="11878055" cy="799441"/>
          </a:xfrm>
        </p:spPr>
        <p:txBody>
          <a:bodyPr/>
          <a:lstStyle/>
          <a:p>
            <a:r>
              <a:rPr lang="en-US"/>
              <a:t>Living Promise MOU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22120" y="1010793"/>
            <a:ext cx="10469880" cy="5847207"/>
          </a:xfrm>
        </p:spPr>
        <p:txBody>
          <a:bodyPr>
            <a:normAutofit fontScale="70000" lnSpcReduction="20000"/>
          </a:bodyPr>
          <a:lstStyle/>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Program/Services Supporting Transfer: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program, called the Living Promise MOU, is a collaboration between Cañada College, Sequoia Union High School District, Ravenswood City Schools, San Francisco State, and Cal State East Bay. Its primary focus is on early college access for high school students, particularly through dual enrollment and middle college programs. These programs aim to expose high school students to college-level courses and provide them with a head start on the transfer route.</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 was to double of the size for Middle College and increase 2 dual enrollment courses every academic year. It is clear that there has been progress in implementing the dual enrollment and middle college programs, as well as an increase in the number of students participating. Success rates for students in the dual enrollment program are notably high, with an 83% completion rate. The program is moving toward its goal of doubling the Middle College program within the next 3 to 4 years.</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conversation highlights the importance of early intervention and support for high school students. It emphasizes that many high school students do not have a clear plan for their educational path and may benefit from early exposure to college coursework. There is recognition that these students need guidance on what is required to succeed in college, including understanding assignments outside the classroom. Additionally, there is an understanding that collaborative efforts are necessary to ensure the success of these programs.</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To enhance transfer services, the following areas need attention:</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Space Planning: As the middle college program expands, there is a need for early planning to accommodate the growing number of high school students on the college campus. This includes finding appropriate, integrated space for these students.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Communication and Integration: Efforts should be made to better integrate dual enrollment students into the Cañada College community and ensure they are aware of the college's offerings. More proactive communication is required to establish Cañada as a primary choice for these students.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Resource Allocation: As the programs grow, allocate additional resources, such as staff and support services, to meet the needs of an increasing number of students.</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Student Outreach: Continue efforts to promote the benefits of dual enrollment and early college access to high schools and students, emphasizing that college is a viable path for a wide range of students.</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Planning and Evaluation: Develop a clear plan for program expansion, including timelines and resource allocation. Regularly assess the success of the dual enrollment program and make adjustments as needed to improve outcomes.</a:t>
            </a:r>
            <a:endParaRPr lang="en-US"/>
          </a:p>
        </p:txBody>
      </p:sp>
      <p:sp>
        <p:nvSpPr>
          <p:cNvPr id="2" name="Slide Number Placeholder 1">
            <a:extLst>
              <a:ext uri="{FF2B5EF4-FFF2-40B4-BE49-F238E27FC236}">
                <a16:creationId xmlns:a16="http://schemas.microsoft.com/office/drawing/2014/main" id="{40D87D66-7137-79E4-F40C-C7D0D459D396}"/>
              </a:ext>
            </a:extLst>
          </p:cNvPr>
          <p:cNvSpPr>
            <a:spLocks noGrp="1"/>
          </p:cNvSpPr>
          <p:nvPr>
            <p:ph type="sldNum" sz="quarter" idx="12"/>
          </p:nvPr>
        </p:nvSpPr>
        <p:spPr/>
        <p:txBody>
          <a:bodyPr/>
          <a:lstStyle/>
          <a:p>
            <a:fld id="{6D22F896-40B5-4ADD-8801-0D06FADFA095}" type="slidenum">
              <a:rPr lang="en-US" smtClean="0"/>
              <a:t>48</a:t>
            </a:fld>
            <a:endParaRPr lang="en-US"/>
          </a:p>
        </p:txBody>
      </p:sp>
    </p:spTree>
    <p:extLst>
      <p:ext uri="{BB962C8B-B14F-4D97-AF65-F5344CB8AC3E}">
        <p14:creationId xmlns:p14="http://schemas.microsoft.com/office/powerpoint/2010/main" val="3912272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1D75-F3DD-FD67-F92F-5A39788DAF2E}"/>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95C1492-6166-5DB4-854A-27C12ECBAEC0}"/>
              </a:ext>
            </a:extLst>
          </p:cNvPr>
          <p:cNvSpPr>
            <a:spLocks noGrp="1"/>
          </p:cNvSpPr>
          <p:nvPr>
            <p:ph idx="1"/>
          </p:nvPr>
        </p:nvSpPr>
        <p:spPr>
          <a:xfrm>
            <a:off x="2232596" y="1466088"/>
            <a:ext cx="8915400" cy="4468368"/>
          </a:xfrm>
        </p:spPr>
        <p:txBody>
          <a:bodyPr>
            <a:normAutofit fontScale="92500"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the closing remarks, Paul expressed gratitude for the positive reception of Ray's input and emphasized the challenges in improving transfer services. Key points in the closing remark include:</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Acknowledgment of Challenges: The speaker recognized the difficulties in making decisions about programs and services, often involving trade-offs and the need to choose strategically.</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Historical Perspective: The speaker, with 30 years of experience, reflected on the numerous initiatives and efforts that have been tried in the past to improve transfer rates.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The Need for Evidence: There was an emphasis on the importance of measuring the effectiveness of these initiatives and the challenge in finding the necessary data to assess their impact.</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Openness to Change: The speaker encouraged a willingness to reconsider traditional approaches that may no longer be effective.</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Collective Goal: Highlighted the shared goal of increasing transfer rates and recognized it as a challenge not limited to a specific institution but a statewide issue.</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closing remarks underscored the importance of reevaluating approaches, measuring outcomes, and working collaboratively to address the challenge of improving transfer rates in a broader context.</a:t>
            </a:r>
          </a:p>
          <a:p>
            <a:endParaRPr lang="en-US"/>
          </a:p>
        </p:txBody>
      </p:sp>
      <p:sp>
        <p:nvSpPr>
          <p:cNvPr id="4" name="Slide Number Placeholder 3">
            <a:extLst>
              <a:ext uri="{FF2B5EF4-FFF2-40B4-BE49-F238E27FC236}">
                <a16:creationId xmlns:a16="http://schemas.microsoft.com/office/drawing/2014/main" id="{0030D693-B205-5640-FB19-71B7E2A8C387}"/>
              </a:ext>
            </a:extLst>
          </p:cNvPr>
          <p:cNvSpPr>
            <a:spLocks noGrp="1"/>
          </p:cNvSpPr>
          <p:nvPr>
            <p:ph type="sldNum" sz="quarter" idx="12"/>
          </p:nvPr>
        </p:nvSpPr>
        <p:spPr/>
        <p:txBody>
          <a:bodyPr/>
          <a:lstStyle/>
          <a:p>
            <a:fld id="{6D22F896-40B5-4ADD-8801-0D06FADFA095}" type="slidenum">
              <a:rPr lang="en-US" smtClean="0"/>
              <a:t>49</a:t>
            </a:fld>
            <a:endParaRPr lang="en-US"/>
          </a:p>
        </p:txBody>
      </p:sp>
    </p:spTree>
    <p:extLst>
      <p:ext uri="{BB962C8B-B14F-4D97-AF65-F5344CB8AC3E}">
        <p14:creationId xmlns:p14="http://schemas.microsoft.com/office/powerpoint/2010/main" val="46676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AB-6CEB-40DF-B3B9-A2C95029CD1B}"/>
              </a:ext>
            </a:extLst>
          </p:cNvPr>
          <p:cNvSpPr>
            <a:spLocks noGrp="1"/>
          </p:cNvSpPr>
          <p:nvPr>
            <p:ph type="title"/>
          </p:nvPr>
        </p:nvSpPr>
        <p:spPr>
          <a:xfrm>
            <a:off x="2434753" y="229845"/>
            <a:ext cx="3515496" cy="615907"/>
          </a:xfrm>
        </p:spPr>
        <p:txBody>
          <a:bodyPr>
            <a:normAutofit/>
          </a:bodyPr>
          <a:lstStyle/>
          <a:p>
            <a:r>
              <a:rPr lang="en-US" sz="3200" b="1"/>
              <a:t>Process</a:t>
            </a:r>
          </a:p>
        </p:txBody>
      </p:sp>
      <p:sp>
        <p:nvSpPr>
          <p:cNvPr id="3" name="Content Placeholder 2">
            <a:extLst>
              <a:ext uri="{FF2B5EF4-FFF2-40B4-BE49-F238E27FC236}">
                <a16:creationId xmlns:a16="http://schemas.microsoft.com/office/drawing/2014/main" id="{61246184-8BBD-44F4-873A-DA755B1D0E11}"/>
              </a:ext>
            </a:extLst>
          </p:cNvPr>
          <p:cNvSpPr>
            <a:spLocks noGrp="1"/>
          </p:cNvSpPr>
          <p:nvPr>
            <p:ph idx="1"/>
          </p:nvPr>
        </p:nvSpPr>
        <p:spPr>
          <a:xfrm>
            <a:off x="8446449" y="232688"/>
            <a:ext cx="2956803" cy="6403310"/>
          </a:xfrm>
        </p:spPr>
        <p:txBody>
          <a:bodyPr vert="horz" lIns="91440" tIns="45720" rIns="91440" bIns="45720" rtlCol="0" anchor="ctr">
            <a:noAutofit/>
          </a:bodyPr>
          <a:lstStyle/>
          <a:p>
            <a:pPr marL="0" indent="0">
              <a:spcBef>
                <a:spcPts val="0"/>
              </a:spcBef>
              <a:buNone/>
            </a:pPr>
            <a:r>
              <a:rPr lang="en-US" sz="1700" b="1">
                <a:latin typeface="Calibri"/>
                <a:ea typeface="Calibri"/>
                <a:cs typeface="Calibri"/>
              </a:rPr>
              <a:t>Meeting 1: </a:t>
            </a:r>
            <a:r>
              <a:rPr lang="en-US" sz="1900" b="1">
                <a:latin typeface="Calibri"/>
                <a:ea typeface="Calibri"/>
                <a:cs typeface="Calibri"/>
              </a:rPr>
              <a:t>October</a:t>
            </a:r>
            <a:r>
              <a:rPr lang="en-US" sz="1700" b="1">
                <a:latin typeface="Calibri"/>
                <a:ea typeface="Calibri"/>
                <a:cs typeface="Calibri"/>
              </a:rPr>
              <a:t> 13</a:t>
            </a:r>
            <a:endParaRPr lang="en-US" sz="1700" b="1">
              <a:latin typeface="Calibri" panose="020F0502020204030204" pitchFamily="34" charset="0"/>
              <a:ea typeface="Calibri"/>
              <a:cs typeface="Calibri"/>
            </a:endParaRPr>
          </a:p>
          <a:p>
            <a:pPr>
              <a:spcBef>
                <a:spcPts val="0"/>
              </a:spcBef>
              <a:buAutoNum type="arabicPeriod"/>
            </a:pPr>
            <a:r>
              <a:rPr lang="en-US" sz="1700">
                <a:latin typeface="Calibri"/>
                <a:ea typeface="Calibri"/>
                <a:cs typeface="Calibri"/>
              </a:rPr>
              <a:t>Guided Pathway</a:t>
            </a:r>
          </a:p>
          <a:p>
            <a:pPr>
              <a:spcBef>
                <a:spcPts val="0"/>
              </a:spcBef>
              <a:buAutoNum type="arabicPeriod"/>
            </a:pPr>
            <a:r>
              <a:rPr lang="en-US" sz="1700">
                <a:latin typeface="Calibri"/>
                <a:ea typeface="Calibri"/>
                <a:cs typeface="Calibri"/>
              </a:rPr>
              <a:t>AB1705</a:t>
            </a:r>
          </a:p>
          <a:p>
            <a:pPr>
              <a:spcBef>
                <a:spcPts val="0"/>
              </a:spcBef>
              <a:buAutoNum type="arabicPeriod"/>
            </a:pPr>
            <a:r>
              <a:rPr lang="en-US" sz="1700">
                <a:latin typeface="Calibri"/>
                <a:ea typeface="Calibri"/>
                <a:cs typeface="Calibri"/>
              </a:rPr>
              <a:t>Middle College</a:t>
            </a:r>
          </a:p>
          <a:p>
            <a:pPr>
              <a:spcBef>
                <a:spcPts val="0"/>
              </a:spcBef>
              <a:buAutoNum type="arabicPeriod"/>
            </a:pPr>
            <a:r>
              <a:rPr lang="en-US" sz="1700">
                <a:latin typeface="Calibri"/>
                <a:ea typeface="Calibri"/>
                <a:cs typeface="Calibri"/>
              </a:rPr>
              <a:t>Promise</a:t>
            </a:r>
          </a:p>
          <a:p>
            <a:pPr>
              <a:spcBef>
                <a:spcPts val="0"/>
              </a:spcBef>
              <a:buAutoNum type="arabicPeriod"/>
            </a:pPr>
            <a:r>
              <a:rPr lang="en-US" sz="1700">
                <a:latin typeface="Calibri"/>
                <a:ea typeface="Calibri"/>
                <a:cs typeface="Calibri"/>
              </a:rPr>
              <a:t>Puente</a:t>
            </a:r>
          </a:p>
          <a:p>
            <a:pPr>
              <a:spcBef>
                <a:spcPts val="0"/>
              </a:spcBef>
              <a:buAutoNum type="arabicPeriod"/>
            </a:pPr>
            <a:r>
              <a:rPr lang="en-US" sz="1700">
                <a:latin typeface="Calibri"/>
                <a:ea typeface="Calibri"/>
                <a:cs typeface="Calibri"/>
              </a:rPr>
              <a:t>Living Promise MOU</a:t>
            </a:r>
            <a:endParaRPr lang="en-US" sz="1700">
              <a:latin typeface="Calibri" panose="020F0502020204030204" pitchFamily="34" charset="0"/>
              <a:ea typeface="Calibri"/>
              <a:cs typeface="Calibri"/>
            </a:endParaRPr>
          </a:p>
          <a:p>
            <a:pPr marL="0" indent="0">
              <a:spcBef>
                <a:spcPts val="0"/>
              </a:spcBef>
              <a:buNone/>
            </a:pPr>
            <a:endParaRPr lang="en-US" sz="1700" b="1">
              <a:latin typeface="Calibri"/>
              <a:ea typeface="Calibri"/>
              <a:cs typeface="Calibri"/>
            </a:endParaRPr>
          </a:p>
          <a:p>
            <a:pPr marL="0" indent="0">
              <a:spcBef>
                <a:spcPts val="0"/>
              </a:spcBef>
              <a:buNone/>
            </a:pPr>
            <a:r>
              <a:rPr lang="en-US" sz="1700" b="1">
                <a:latin typeface="Calibri"/>
                <a:ea typeface="Times New Roman" panose="02020603050405020304" pitchFamily="18" charset="0"/>
                <a:cs typeface="Calibri"/>
              </a:rPr>
              <a:t>Meeting 2: November 3</a:t>
            </a:r>
            <a:endParaRPr lang="en-US" sz="1700">
              <a:latin typeface="Times New Roman"/>
              <a:ea typeface="Calibri"/>
              <a:cs typeface="Calibri"/>
            </a:endParaRPr>
          </a:p>
          <a:p>
            <a:pPr>
              <a:spcBef>
                <a:spcPts val="0"/>
              </a:spcBef>
              <a:buAutoNum type="arabicPeriod"/>
            </a:pPr>
            <a:r>
              <a:rPr lang="en-US" sz="1700">
                <a:latin typeface="Calibri"/>
                <a:ea typeface="Times New Roman" panose="02020603050405020304" pitchFamily="18" charset="0"/>
                <a:cs typeface="Calibri"/>
              </a:rPr>
              <a:t>STEM/NSF</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HTP</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PTK</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Umoja</a:t>
            </a:r>
            <a:endParaRPr lang="en-US" sz="1700">
              <a:latin typeface="Calibri"/>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Transfer Plan</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Transfer Center</a:t>
            </a:r>
          </a:p>
          <a:p>
            <a:pPr>
              <a:spcBef>
                <a:spcPts val="0"/>
              </a:spcBef>
              <a:buAutoNum type="arabicPeriod"/>
            </a:pPr>
            <a:r>
              <a:rPr lang="en-US" sz="1700">
                <a:latin typeface="Calibri"/>
                <a:ea typeface="Calibri"/>
                <a:cs typeface="Calibri"/>
              </a:rPr>
              <a:t>EOPS</a:t>
            </a:r>
            <a:endParaRPr lang="en-US" sz="1700">
              <a:latin typeface="Times New Roman"/>
              <a:ea typeface="Calibri" panose="020F0502020204030204" pitchFamily="34" charset="0"/>
              <a:cs typeface="Calibri"/>
            </a:endParaRPr>
          </a:p>
          <a:p>
            <a:pPr>
              <a:spcBef>
                <a:spcPts val="0"/>
              </a:spcBef>
              <a:buFont typeface="Wingdings 3" charset="2"/>
              <a:buAutoNum type="arabicPeriod"/>
            </a:pPr>
            <a:r>
              <a:rPr lang="en-US" sz="1700">
                <a:latin typeface="Calibri"/>
                <a:ea typeface="Calibri"/>
                <a:cs typeface="Calibri"/>
              </a:rPr>
              <a:t>TRIO</a:t>
            </a:r>
          </a:p>
          <a:p>
            <a:pPr>
              <a:spcBef>
                <a:spcPts val="0"/>
              </a:spcBef>
              <a:buFont typeface="Wingdings 3" charset="2"/>
              <a:buAutoNum type="arabicPeriod"/>
            </a:pPr>
            <a:r>
              <a:rPr lang="en-US" sz="1700">
                <a:latin typeface="Calibri"/>
                <a:ea typeface="Calibri"/>
                <a:cs typeface="Calibri"/>
              </a:rPr>
              <a:t>Athletics</a:t>
            </a:r>
          </a:p>
          <a:p>
            <a:pPr>
              <a:spcBef>
                <a:spcPts val="0"/>
              </a:spcBef>
              <a:buAutoNum type="arabicPeriod"/>
            </a:pPr>
            <a:r>
              <a:rPr lang="en-US" sz="1700">
                <a:latin typeface="Calibri"/>
                <a:ea typeface="Times New Roman" panose="02020603050405020304" pitchFamily="18" charset="0"/>
                <a:cs typeface="Calibri"/>
              </a:rPr>
              <a:t>Curriculum Committee</a:t>
            </a:r>
            <a:endParaRPr lang="en-US" sz="1700">
              <a:latin typeface="Times New Roman"/>
              <a:ea typeface="Calibri" panose="020F0502020204030204" pitchFamily="34" charset="0"/>
              <a:cs typeface="Calibri"/>
            </a:endParaRPr>
          </a:p>
          <a:p>
            <a:pPr marL="0" indent="0">
              <a:spcBef>
                <a:spcPts val="0"/>
              </a:spcBef>
              <a:buNone/>
            </a:pPr>
            <a:endParaRPr lang="en-US" sz="1700" b="1">
              <a:latin typeface="Calibri" panose="020F0502020204030204" pitchFamily="34" charset="0"/>
              <a:ea typeface="Calibri"/>
              <a:cs typeface="Calibri"/>
            </a:endParaRPr>
          </a:p>
          <a:p>
            <a:pPr marL="0" indent="0">
              <a:spcBef>
                <a:spcPts val="0"/>
              </a:spcBef>
              <a:buNone/>
            </a:pPr>
            <a:r>
              <a:rPr lang="en-US" sz="1700" b="1">
                <a:latin typeface="Calibri"/>
                <a:ea typeface="Calibri"/>
                <a:cs typeface="Calibri"/>
              </a:rPr>
              <a:t>Meeting 3: November 17</a:t>
            </a:r>
            <a:endParaRPr lang="en-US" sz="1700" b="1">
              <a:latin typeface="Calibri" panose="020F0502020204030204" pitchFamily="34" charset="0"/>
              <a:ea typeface="Calibri" panose="020F0502020204030204" pitchFamily="34" charset="0"/>
              <a:cs typeface="Calibri"/>
            </a:endParaRPr>
          </a:p>
          <a:p>
            <a:pPr>
              <a:spcBef>
                <a:spcPts val="0"/>
              </a:spcBef>
            </a:pPr>
            <a:r>
              <a:rPr lang="en-US" sz="1700">
                <a:latin typeface="Calibri"/>
                <a:ea typeface="Calibri"/>
                <a:cs typeface="Calibri"/>
              </a:rPr>
              <a:t>Discussion</a:t>
            </a:r>
          </a:p>
          <a:p>
            <a:pPr>
              <a:spcBef>
                <a:spcPts val="0"/>
              </a:spcBef>
            </a:pPr>
            <a:r>
              <a:rPr lang="en-US" sz="1700">
                <a:latin typeface="Calibri"/>
                <a:ea typeface="Calibri"/>
                <a:cs typeface="Calibri"/>
              </a:rPr>
              <a:t>Recommendation</a:t>
            </a:r>
            <a:endParaRPr lang="en-US" sz="1700">
              <a:latin typeface="Calibri" panose="020F0502020204030204" pitchFamily="34" charset="0"/>
              <a:ea typeface="Calibri"/>
              <a:cs typeface="Calibri"/>
            </a:endParaRPr>
          </a:p>
          <a:p>
            <a:pPr marL="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113095F-9E87-47C3-ABE1-81EEA31F7F33}"/>
              </a:ext>
            </a:extLst>
          </p:cNvPr>
          <p:cNvSpPr>
            <a:spLocks noGrp="1"/>
          </p:cNvSpPr>
          <p:nvPr>
            <p:ph type="body" sz="half" idx="2"/>
          </p:nvPr>
        </p:nvSpPr>
        <p:spPr>
          <a:xfrm>
            <a:off x="2430217" y="1208287"/>
            <a:ext cx="5141370" cy="5268851"/>
          </a:xfrm>
        </p:spPr>
        <p:txBody>
          <a:bodyPr vert="horz" lIns="91440" tIns="45720" rIns="91440" bIns="45720" rtlCol="0" anchor="t">
            <a:normAutofit/>
          </a:bodyPr>
          <a:lstStyle/>
          <a:p>
            <a:pPr marL="0" indent="0">
              <a:buNone/>
            </a:pPr>
            <a:r>
              <a:rPr lang="en-US" sz="1800" b="1">
                <a:effectLst/>
                <a:latin typeface="Calibri" panose="020F0502020204030204" pitchFamily="34" charset="0"/>
                <a:ea typeface="Times New Roman" panose="02020603050405020304" pitchFamily="18" charset="0"/>
              </a:rPr>
              <a:t>Three Meetings</a:t>
            </a:r>
          </a:p>
          <a:p>
            <a:pPr marL="342900" indent="-342900">
              <a:buAutoNum type="arabicPeriod"/>
            </a:pPr>
            <a:r>
              <a:rPr lang="en-US" sz="1800">
                <a:effectLst/>
                <a:latin typeface="Calibri" panose="020F0502020204030204" pitchFamily="34" charset="0"/>
                <a:ea typeface="Times New Roman" panose="02020603050405020304" pitchFamily="18" charset="0"/>
              </a:rPr>
              <a:t>October 13 from 11:00 to 1:00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3 from 1:00 to 3:00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17 from 1:00 to 3:00</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3-4 Questions:</a:t>
            </a:r>
          </a:p>
          <a:p>
            <a:pPr marR="0" lvl="0">
              <a:spcBef>
                <a:spcPts val="0"/>
              </a:spcBef>
              <a:spcAft>
                <a:spcPts val="0"/>
              </a:spcAft>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300">
                <a:latin typeface="Calibri"/>
                <a:ea typeface="Calibri"/>
                <a:cs typeface="Times New Roman"/>
              </a:rPr>
              <a:t>Feel</a:t>
            </a:r>
            <a:r>
              <a:rPr lang="en-US" sz="1300">
                <a:effectLst/>
                <a:latin typeface="Calibri"/>
                <a:ea typeface="Calibri"/>
                <a:cs typeface="Times New Roman"/>
              </a:rPr>
              <a:t> free to choose any questions you would like to show case.</a:t>
            </a:r>
          </a:p>
          <a:p>
            <a:pPr marR="0" lvl="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DDD788D-2E86-03D6-3590-E9B10CBAAA62}"/>
              </a:ext>
            </a:extLst>
          </p:cNvPr>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1602889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2: November 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4189" y="2306695"/>
            <a:ext cx="12595582" cy="4559769"/>
          </a:xfrm>
        </p:spPr>
        <p:txBody>
          <a:bodyPr vert="horz" lIns="91440" tIns="45720" rIns="91440" bIns="45720" rtlCol="0" anchor="t">
            <a:normAutofit/>
          </a:bodyPr>
          <a:lstStyle/>
          <a:p>
            <a:pPr marL="0" indent="0">
              <a:lnSpc>
                <a:spcPct val="90000"/>
              </a:lnSpc>
              <a:spcBef>
                <a:spcPts val="0"/>
              </a:spcBef>
              <a:buNone/>
            </a:pPr>
            <a:r>
              <a:rPr lang="en-US" sz="2000">
                <a:latin typeface="Calibri"/>
                <a:ea typeface="Calibri"/>
                <a:cs typeface="Calibri"/>
              </a:rPr>
              <a:t>Introduction </a:t>
            </a:r>
            <a:r>
              <a:rPr lang="en-US" sz="1400">
                <a:latin typeface="Calibri"/>
                <a:ea typeface="Calibri"/>
                <a:cs typeface="Calibri"/>
              </a:rPr>
              <a:t>2 min</a:t>
            </a:r>
          </a:p>
          <a:p>
            <a:pPr marL="0" indent="0">
              <a:lnSpc>
                <a:spcPct val="90000"/>
              </a:lnSpc>
              <a:spcBef>
                <a:spcPts val="0"/>
              </a:spcBef>
              <a:buNone/>
            </a:pPr>
            <a:r>
              <a:rPr lang="en-US" sz="2000">
                <a:latin typeface="Calibri"/>
                <a:ea typeface="Calibri"/>
                <a:cs typeface="Calibri"/>
              </a:rPr>
              <a:t>Framing </a:t>
            </a:r>
            <a:r>
              <a:rPr lang="en-US" sz="1400">
                <a:latin typeface="Calibri"/>
                <a:ea typeface="Calibri"/>
                <a:cs typeface="Calibri"/>
              </a:rPr>
              <a:t>10 min</a:t>
            </a:r>
          </a:p>
          <a:p>
            <a:pPr>
              <a:lnSpc>
                <a:spcPct val="90000"/>
              </a:lnSpc>
              <a:spcBef>
                <a:spcPts val="0"/>
              </a:spcBef>
              <a:buAutoNum type="arabicPeriod"/>
            </a:pPr>
            <a:r>
              <a:rPr lang="en-US" sz="2000">
                <a:latin typeface="Calibri"/>
                <a:ea typeface="Calibri"/>
                <a:cs typeface="Calibri"/>
              </a:rPr>
              <a:t>STEM/NSF/</a:t>
            </a:r>
            <a:r>
              <a:rPr lang="en-US" sz="1800">
                <a:effectLst/>
                <a:latin typeface="Calibri"/>
                <a:ea typeface="Times New Roman" panose="02020603050405020304" pitchFamily="18" charset="0"/>
                <a:cs typeface="Calibri"/>
              </a:rPr>
              <a:t>TRABAJO</a:t>
            </a:r>
            <a:r>
              <a:rPr lang="en-US" sz="2000">
                <a:latin typeface="Calibri"/>
                <a:ea typeface="Calibri"/>
                <a:cs typeface="Calibri"/>
              </a:rPr>
              <a:t> </a:t>
            </a:r>
            <a:r>
              <a:rPr lang="en-US" sz="1400">
                <a:latin typeface="Calibri"/>
                <a:ea typeface="Calibri"/>
                <a:cs typeface="Calibri"/>
              </a:rPr>
              <a:t>(5 min presentation &amp; 5 min Q&amp;A)</a:t>
            </a:r>
            <a:endParaRPr lang="en-US" sz="1400"/>
          </a:p>
          <a:p>
            <a:pPr>
              <a:lnSpc>
                <a:spcPct val="90000"/>
              </a:lnSpc>
              <a:spcBef>
                <a:spcPts val="0"/>
              </a:spcBef>
              <a:buAutoNum type="arabicPeriod"/>
            </a:pPr>
            <a:r>
              <a:rPr lang="en-US" sz="2000">
                <a:latin typeface="Calibri"/>
                <a:ea typeface="Calibri"/>
                <a:cs typeface="Calibri"/>
              </a:rPr>
              <a:t>HTP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PTK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Umoja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Transfer Plan</a:t>
            </a:r>
            <a:r>
              <a:rPr lang="en-US" sz="1400">
                <a:latin typeface="Calibri"/>
                <a:ea typeface="Calibri"/>
                <a:cs typeface="Calibri"/>
              </a:rPr>
              <a:t> (5 min presentation &amp; 5 min Q&amp;A)</a:t>
            </a:r>
          </a:p>
          <a:p>
            <a:pPr>
              <a:lnSpc>
                <a:spcPct val="90000"/>
              </a:lnSpc>
              <a:spcBef>
                <a:spcPts val="0"/>
              </a:spcBef>
              <a:buAutoNum type="arabicPeriod"/>
            </a:pPr>
            <a:r>
              <a:rPr lang="en-US" sz="2100">
                <a:latin typeface="Calibri"/>
                <a:ea typeface="Calibri"/>
                <a:cs typeface="Calibri"/>
              </a:rPr>
              <a:t>Colts-U</a:t>
            </a:r>
            <a:r>
              <a:rPr lang="en-US" sz="2100">
                <a:latin typeface="Calibri"/>
                <a:ea typeface="+mn-lt"/>
                <a:cs typeface="+mn-lt"/>
              </a:rPr>
              <a:t> Transfer Center </a:t>
            </a:r>
            <a:r>
              <a:rPr lang="en-US" sz="1400">
                <a:latin typeface="Calibri"/>
                <a:ea typeface="Calibri"/>
                <a:cs typeface="Calibri"/>
              </a:rPr>
              <a:t>(5 min presentation &amp; 5 min Q&amp;A)</a:t>
            </a:r>
          </a:p>
          <a:p>
            <a:pPr lvl="1">
              <a:lnSpc>
                <a:spcPct val="110000"/>
              </a:lnSpc>
              <a:spcBef>
                <a:spcPts val="0"/>
              </a:spcBef>
            </a:pPr>
            <a:r>
              <a:rPr lang="en-US" sz="1200">
                <a:latin typeface="Tahoma"/>
                <a:ea typeface="+mn-lt"/>
                <a:cs typeface="+mn-lt"/>
              </a:rPr>
              <a:t>(a) Transfer services and support, (b) Articulation, and (c) University Programs: AANAPISI ARC Transfer Pathway to SF State and NDNU B.A. Degree Completion programs</a:t>
            </a:r>
            <a:endParaRPr lang="en-US" sz="1200">
              <a:latin typeface="Tahoma"/>
              <a:ea typeface="Tahoma"/>
              <a:cs typeface="Tahoma"/>
            </a:endParaRPr>
          </a:p>
          <a:p>
            <a:pPr>
              <a:lnSpc>
                <a:spcPct val="90000"/>
              </a:lnSpc>
              <a:spcBef>
                <a:spcPts val="0"/>
              </a:spcBef>
              <a:buAutoNum type="arabicPeriod"/>
            </a:pPr>
            <a:r>
              <a:rPr lang="en-US" sz="2000">
                <a:latin typeface="Calibri"/>
                <a:ea typeface="Calibri"/>
                <a:cs typeface="Calibri"/>
              </a:rPr>
              <a:t>EOPC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TRIO</a:t>
            </a:r>
            <a:r>
              <a:rPr lang="en-US" sz="1400">
                <a:latin typeface="Calibri"/>
                <a:ea typeface="Calibri"/>
                <a:cs typeface="Calibri"/>
              </a:rPr>
              <a:t> (5 min presentation &amp; 5 min Q&amp;A)</a:t>
            </a:r>
          </a:p>
          <a:p>
            <a:pPr>
              <a:lnSpc>
                <a:spcPct val="90000"/>
              </a:lnSpc>
              <a:spcBef>
                <a:spcPts val="0"/>
              </a:spcBef>
              <a:buFont typeface="Wingdings 3" charset="2"/>
              <a:buAutoNum type="arabicPeriod"/>
            </a:pPr>
            <a:r>
              <a:rPr lang="en-US" sz="2000">
                <a:latin typeface="Calibri"/>
                <a:ea typeface="Calibri"/>
                <a:cs typeface="Calibri"/>
              </a:rPr>
              <a:t>Athletics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Curriculum Committee</a:t>
            </a:r>
            <a:r>
              <a:rPr lang="en-US" sz="1400">
                <a:latin typeface="Calibri"/>
                <a:ea typeface="Calibri"/>
                <a:cs typeface="Calibri"/>
              </a:rPr>
              <a:t> (5 min presentation &amp; 5 min Q&amp;A)</a:t>
            </a:r>
          </a:p>
          <a:p>
            <a:pPr marL="0" indent="0">
              <a:lnSpc>
                <a:spcPct val="90000"/>
              </a:lnSpc>
              <a:spcBef>
                <a:spcPts val="0"/>
              </a:spcBef>
              <a:buNone/>
            </a:pPr>
            <a:r>
              <a:rPr lang="en-US" sz="2000">
                <a:latin typeface="Calibri"/>
                <a:ea typeface="Calibri"/>
                <a:cs typeface="Calibri"/>
              </a:rPr>
              <a:t>Closing </a:t>
            </a:r>
            <a:r>
              <a:rPr lang="en-US" sz="1400">
                <a:latin typeface="Calibri"/>
                <a:ea typeface="Calibri"/>
                <a:cs typeface="Calibri"/>
              </a:rPr>
              <a:t>2 min</a:t>
            </a: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50</a:t>
            </a:fld>
            <a:endParaRPr lang="en-US"/>
          </a:p>
        </p:txBody>
      </p:sp>
    </p:spTree>
    <p:extLst>
      <p:ext uri="{BB962C8B-B14F-4D97-AF65-F5344CB8AC3E}">
        <p14:creationId xmlns:p14="http://schemas.microsoft.com/office/powerpoint/2010/main" val="3673162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DCF-D1BB-A03B-FCC0-CB62C92AF442}"/>
              </a:ext>
            </a:extLst>
          </p:cNvPr>
          <p:cNvSpPr>
            <a:spLocks noGrp="1"/>
          </p:cNvSpPr>
          <p:nvPr>
            <p:ph type="title"/>
          </p:nvPr>
        </p:nvSpPr>
        <p:spPr/>
        <p:txBody>
          <a:bodyPr/>
          <a:lstStyle/>
          <a:p>
            <a:r>
              <a:rPr lang="en-US"/>
              <a:t>Framing</a:t>
            </a:r>
          </a:p>
        </p:txBody>
      </p:sp>
      <p:sp>
        <p:nvSpPr>
          <p:cNvPr id="3" name="Content Placeholder 2">
            <a:extLst>
              <a:ext uri="{FF2B5EF4-FFF2-40B4-BE49-F238E27FC236}">
                <a16:creationId xmlns:a16="http://schemas.microsoft.com/office/drawing/2014/main" id="{1265DAB4-756F-D8B8-F026-0CE8510749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89B8243-4B51-8D33-9AB0-662B5D8D5E83}"/>
              </a:ext>
            </a:extLst>
          </p:cNvPr>
          <p:cNvSpPr>
            <a:spLocks noGrp="1"/>
          </p:cNvSpPr>
          <p:nvPr>
            <p:ph type="sldNum" sz="quarter" idx="12"/>
          </p:nvPr>
        </p:nvSpPr>
        <p:spPr/>
        <p:txBody>
          <a:bodyPr/>
          <a:lstStyle/>
          <a:p>
            <a:fld id="{6D22F896-40B5-4ADD-8801-0D06FADFA095}" type="slidenum">
              <a:rPr lang="en-US" smtClean="0"/>
              <a:t>51</a:t>
            </a:fld>
            <a:endParaRPr lang="en-US"/>
          </a:p>
        </p:txBody>
      </p:sp>
    </p:spTree>
    <p:extLst>
      <p:ext uri="{BB962C8B-B14F-4D97-AF65-F5344CB8AC3E}">
        <p14:creationId xmlns:p14="http://schemas.microsoft.com/office/powerpoint/2010/main" val="1332774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1. STEM/NSF/</a:t>
            </a:r>
            <a:r>
              <a:rPr lang="en-US">
                <a:effectLst/>
                <a:latin typeface="Calibri" panose="020F0502020204030204" pitchFamily="34" charset="0"/>
                <a:ea typeface="Times New Roman" panose="02020603050405020304" pitchFamily="18" charset="0"/>
              </a:rPr>
              <a:t>TRABAJO</a:t>
            </a:r>
            <a:endParaRPr lang="en-US"/>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1611865" y="1255644"/>
            <a:ext cx="9892747" cy="5301621"/>
          </a:xfrm>
        </p:spPr>
        <p:txBody>
          <a:bodyPr vert="horz" lIns="91440" tIns="45720" rIns="91440" bIns="45720" rtlCol="0" anchor="t">
            <a:normAutofit/>
          </a:bodyPr>
          <a:lstStyle/>
          <a:p>
            <a:r>
              <a:rPr lang="en-US" sz="2400">
                <a:solidFill>
                  <a:srgbClr val="404040"/>
                </a:solidFill>
                <a:ea typeface="+mn-lt"/>
                <a:cs typeface="+mn-lt"/>
              </a:rPr>
              <a:t>TRABAJO – Training and Research Activities to Better Access Job Opportunities</a:t>
            </a:r>
            <a:endParaRPr lang="en-US"/>
          </a:p>
          <a:p>
            <a:endParaRPr lang="en-US" sz="2400">
              <a:solidFill>
                <a:srgbClr val="404040"/>
              </a:solidFill>
              <a:ea typeface="+mn-lt"/>
              <a:cs typeface="+mn-lt"/>
            </a:endParaRPr>
          </a:p>
          <a:p>
            <a:pPr marL="0" indent="0">
              <a:buNone/>
            </a:pPr>
            <a:endParaRPr lang="en-US" sz="2400">
              <a:solidFill>
                <a:srgbClr val="404040"/>
              </a:solidFill>
              <a:ea typeface="+mn-lt"/>
              <a:cs typeface="+mn-lt"/>
            </a:endParaRPr>
          </a:p>
          <a:p>
            <a:endParaRPr lang="en-US" sz="2400">
              <a:solidFill>
                <a:srgbClr val="404040"/>
              </a:solidFill>
              <a:ea typeface="+mn-lt"/>
              <a:cs typeface="+mn-lt"/>
            </a:endParaRPr>
          </a:p>
          <a:p>
            <a:endParaRPr lang="en-US" sz="2400">
              <a:solidFill>
                <a:srgbClr val="404040"/>
              </a:solidFill>
              <a:ea typeface="+mn-lt"/>
              <a:cs typeface="+mn-lt"/>
            </a:endParaRPr>
          </a:p>
          <a:p>
            <a:endParaRPr lang="en-US" sz="2400">
              <a:solidFill>
                <a:srgbClr val="404040"/>
              </a:solidFill>
              <a:ea typeface="+mn-lt"/>
              <a:cs typeface="+mn-lt"/>
            </a:endParaRPr>
          </a:p>
          <a:p>
            <a:endParaRPr lang="en-US" sz="2400"/>
          </a:p>
        </p:txBody>
      </p:sp>
      <p:sp>
        <p:nvSpPr>
          <p:cNvPr id="4" name="Slide Number Placeholder 3">
            <a:extLst>
              <a:ext uri="{FF2B5EF4-FFF2-40B4-BE49-F238E27FC236}">
                <a16:creationId xmlns:a16="http://schemas.microsoft.com/office/drawing/2014/main" id="{2C23F323-ED50-70C3-01F9-EC0EDB1977E2}"/>
              </a:ext>
            </a:extLst>
          </p:cNvPr>
          <p:cNvSpPr>
            <a:spLocks noGrp="1"/>
          </p:cNvSpPr>
          <p:nvPr>
            <p:ph type="sldNum" sz="quarter" idx="12"/>
          </p:nvPr>
        </p:nvSpPr>
        <p:spPr/>
        <p:txBody>
          <a:bodyPr/>
          <a:lstStyle/>
          <a:p>
            <a:fld id="{6D22F896-40B5-4ADD-8801-0D06FADFA095}" type="slidenum">
              <a:rPr lang="en-US" smtClean="0"/>
              <a:t>52</a:t>
            </a:fld>
            <a:endParaRPr lang="en-US"/>
          </a:p>
        </p:txBody>
      </p:sp>
      <p:pic>
        <p:nvPicPr>
          <p:cNvPr id="5" name="Picture 4" descr="A pie chart with numbers and text&#10;&#10;Description automatically generated">
            <a:extLst>
              <a:ext uri="{FF2B5EF4-FFF2-40B4-BE49-F238E27FC236}">
                <a16:creationId xmlns:a16="http://schemas.microsoft.com/office/drawing/2014/main" id="{65C9AF77-6C4C-4A7A-AD95-45A97B638FBF}"/>
              </a:ext>
            </a:extLst>
          </p:cNvPr>
          <p:cNvPicPr>
            <a:picLocks noChangeAspect="1"/>
          </p:cNvPicPr>
          <p:nvPr/>
        </p:nvPicPr>
        <p:blipFill>
          <a:blip r:embed="rId2"/>
          <a:stretch>
            <a:fillRect/>
          </a:stretch>
        </p:blipFill>
        <p:spPr>
          <a:xfrm>
            <a:off x="8525825" y="3280424"/>
            <a:ext cx="3397738" cy="2029838"/>
          </a:xfrm>
          <a:prstGeom prst="rect">
            <a:avLst/>
          </a:prstGeom>
        </p:spPr>
      </p:pic>
      <p:pic>
        <p:nvPicPr>
          <p:cNvPr id="6" name="Picture 5" descr="A pie chart with numbers&#10;&#10;Description automatically generated">
            <a:extLst>
              <a:ext uri="{FF2B5EF4-FFF2-40B4-BE49-F238E27FC236}">
                <a16:creationId xmlns:a16="http://schemas.microsoft.com/office/drawing/2014/main" id="{9320B11F-5DF1-B31D-8115-390247EA236F}"/>
              </a:ext>
            </a:extLst>
          </p:cNvPr>
          <p:cNvPicPr>
            <a:picLocks noChangeAspect="1"/>
          </p:cNvPicPr>
          <p:nvPr/>
        </p:nvPicPr>
        <p:blipFill>
          <a:blip r:embed="rId3"/>
          <a:stretch>
            <a:fillRect/>
          </a:stretch>
        </p:blipFill>
        <p:spPr>
          <a:xfrm>
            <a:off x="1607803" y="3268464"/>
            <a:ext cx="3378200" cy="2039607"/>
          </a:xfrm>
          <a:prstGeom prst="rect">
            <a:avLst/>
          </a:prstGeom>
        </p:spPr>
      </p:pic>
      <p:pic>
        <p:nvPicPr>
          <p:cNvPr id="7" name="Picture 6" descr="A diagram of a pie chart&#10;&#10;Description automatically generated">
            <a:extLst>
              <a:ext uri="{FF2B5EF4-FFF2-40B4-BE49-F238E27FC236}">
                <a16:creationId xmlns:a16="http://schemas.microsoft.com/office/drawing/2014/main" id="{390F5203-43FC-27F7-9B54-C31E53256B20}"/>
              </a:ext>
            </a:extLst>
          </p:cNvPr>
          <p:cNvPicPr>
            <a:picLocks noChangeAspect="1"/>
          </p:cNvPicPr>
          <p:nvPr/>
        </p:nvPicPr>
        <p:blipFill>
          <a:blip r:embed="rId4"/>
          <a:stretch>
            <a:fillRect/>
          </a:stretch>
        </p:blipFill>
        <p:spPr>
          <a:xfrm>
            <a:off x="5077579" y="3268464"/>
            <a:ext cx="3397738" cy="2039607"/>
          </a:xfrm>
          <a:prstGeom prst="rect">
            <a:avLst/>
          </a:prstGeom>
        </p:spPr>
      </p:pic>
    </p:spTree>
    <p:extLst>
      <p:ext uri="{BB962C8B-B14F-4D97-AF65-F5344CB8AC3E}">
        <p14:creationId xmlns:p14="http://schemas.microsoft.com/office/powerpoint/2010/main" val="1639158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B0E1-EBF5-ABCB-BBA4-9D0B58AAAE2F}"/>
              </a:ext>
            </a:extLst>
          </p:cNvPr>
          <p:cNvSpPr>
            <a:spLocks noGrp="1"/>
          </p:cNvSpPr>
          <p:nvPr>
            <p:ph type="title"/>
          </p:nvPr>
        </p:nvSpPr>
        <p:spPr>
          <a:xfrm>
            <a:off x="2332730" y="150183"/>
            <a:ext cx="8911687" cy="1280890"/>
          </a:xfrm>
        </p:spPr>
        <p:txBody>
          <a:bodyPr/>
          <a:lstStyle/>
          <a:p>
            <a:pPr marL="742950" indent="-742950">
              <a:buAutoNum type="arabicPeriod"/>
            </a:pPr>
            <a:r>
              <a:rPr lang="en-US"/>
              <a:t>STEM/NSF(ASCENT)/</a:t>
            </a:r>
            <a:r>
              <a:rPr lang="en-US">
                <a:latin typeface="Calibri"/>
                <a:cs typeface="Calibri"/>
              </a:rPr>
              <a:t>TRABAJO</a:t>
            </a:r>
            <a:endParaRPr lang="en-GB">
              <a:latin typeface="Calibri"/>
              <a:cs typeface="Calibri"/>
            </a:endParaRPr>
          </a:p>
          <a:p>
            <a:endParaRPr lang="en-GB"/>
          </a:p>
        </p:txBody>
      </p:sp>
      <p:sp>
        <p:nvSpPr>
          <p:cNvPr id="3" name="Content Placeholder 2">
            <a:extLst>
              <a:ext uri="{FF2B5EF4-FFF2-40B4-BE49-F238E27FC236}">
                <a16:creationId xmlns:a16="http://schemas.microsoft.com/office/drawing/2014/main" id="{B1B18898-3D31-8814-62D2-174FCD974801}"/>
              </a:ext>
            </a:extLst>
          </p:cNvPr>
          <p:cNvSpPr>
            <a:spLocks noGrp="1"/>
          </p:cNvSpPr>
          <p:nvPr>
            <p:ph idx="1"/>
          </p:nvPr>
        </p:nvSpPr>
        <p:spPr>
          <a:xfrm>
            <a:off x="1033092" y="2080269"/>
            <a:ext cx="2901893" cy="3372338"/>
          </a:xfrm>
        </p:spPr>
        <p:txBody>
          <a:bodyPr vert="horz" lIns="91440" tIns="45720" rIns="91440" bIns="45720" rtlCol="0" anchor="t">
            <a:normAutofit fontScale="92500"/>
          </a:bodyPr>
          <a:lstStyle/>
          <a:p>
            <a:pPr marL="0" indent="0">
              <a:buNone/>
            </a:pPr>
            <a:r>
              <a:rPr lang="en-GB" sz="2400" b="1" i="1">
                <a:solidFill>
                  <a:srgbClr val="7030A0"/>
                </a:solidFill>
              </a:rPr>
              <a:t>Project Accomplishments </a:t>
            </a:r>
            <a:endParaRPr lang="en-US"/>
          </a:p>
          <a:p>
            <a:pPr marL="0" indent="0">
              <a:buNone/>
            </a:pPr>
            <a:r>
              <a:rPr lang="en-GB" sz="2400"/>
              <a:t>53 Scholars so far</a:t>
            </a:r>
          </a:p>
          <a:p>
            <a:pPr marL="0" indent="0">
              <a:buNone/>
            </a:pPr>
            <a:r>
              <a:rPr lang="en-GB" sz="2400"/>
              <a:t>43 Transferred to UC/ CSU</a:t>
            </a:r>
          </a:p>
          <a:p>
            <a:pPr marL="0" indent="0">
              <a:buNone/>
            </a:pPr>
            <a:r>
              <a:rPr lang="en-GB" sz="2400"/>
              <a:t>7 getting ready to transfer in Spring 2024</a:t>
            </a:r>
          </a:p>
          <a:p>
            <a:pPr marL="0" indent="0">
              <a:buNone/>
            </a:pPr>
            <a:endParaRPr lang="en-GB" sz="2400"/>
          </a:p>
        </p:txBody>
      </p:sp>
      <p:sp>
        <p:nvSpPr>
          <p:cNvPr id="4" name="Slide Number Placeholder 3">
            <a:extLst>
              <a:ext uri="{FF2B5EF4-FFF2-40B4-BE49-F238E27FC236}">
                <a16:creationId xmlns:a16="http://schemas.microsoft.com/office/drawing/2014/main" id="{564D5598-98F3-8FD5-727D-F14B4845ED4D}"/>
              </a:ext>
            </a:extLst>
          </p:cNvPr>
          <p:cNvSpPr>
            <a:spLocks noGrp="1"/>
          </p:cNvSpPr>
          <p:nvPr>
            <p:ph type="sldNum" sz="quarter" idx="12"/>
          </p:nvPr>
        </p:nvSpPr>
        <p:spPr/>
        <p:txBody>
          <a:bodyPr/>
          <a:lstStyle/>
          <a:p>
            <a:fld id="{6D22F896-40B5-4ADD-8801-0D06FADFA095}" type="slidenum">
              <a:rPr lang="en-US" smtClean="0"/>
              <a:t>53</a:t>
            </a:fld>
            <a:endParaRPr lang="en-US"/>
          </a:p>
        </p:txBody>
      </p:sp>
      <p:sp>
        <p:nvSpPr>
          <p:cNvPr id="5" name="TextBox 4">
            <a:extLst>
              <a:ext uri="{FF2B5EF4-FFF2-40B4-BE49-F238E27FC236}">
                <a16:creationId xmlns:a16="http://schemas.microsoft.com/office/drawing/2014/main" id="{296354C1-4939-0E5A-F0C1-744A6ECEE69A}"/>
              </a:ext>
            </a:extLst>
          </p:cNvPr>
          <p:cNvSpPr txBox="1"/>
          <p:nvPr/>
        </p:nvSpPr>
        <p:spPr>
          <a:xfrm>
            <a:off x="1034195" y="1149141"/>
            <a:ext cx="107027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04040"/>
                </a:solidFill>
                <a:cs typeface="Arial"/>
              </a:rPr>
              <a:t>NSF ASCENT (Achieving Success in College through Education, Network and Transfer​</a:t>
            </a:r>
            <a:endParaRPr lang="en-US"/>
          </a:p>
        </p:txBody>
      </p:sp>
      <p:pic>
        <p:nvPicPr>
          <p:cNvPr id="76" name="Picture 75" descr="A close-up of a chart&#10;&#10;Description automatically generated">
            <a:extLst>
              <a:ext uri="{FF2B5EF4-FFF2-40B4-BE49-F238E27FC236}">
                <a16:creationId xmlns:a16="http://schemas.microsoft.com/office/drawing/2014/main" id="{95D855B5-730E-7021-68FB-D552D7A3962B}"/>
              </a:ext>
            </a:extLst>
          </p:cNvPr>
          <p:cNvPicPr>
            <a:picLocks noChangeAspect="1"/>
          </p:cNvPicPr>
          <p:nvPr/>
        </p:nvPicPr>
        <p:blipFill>
          <a:blip r:embed="rId2"/>
          <a:stretch>
            <a:fillRect/>
          </a:stretch>
        </p:blipFill>
        <p:spPr>
          <a:xfrm>
            <a:off x="3929270" y="1716174"/>
            <a:ext cx="6975612" cy="4833695"/>
          </a:xfrm>
          <a:prstGeom prst="rect">
            <a:avLst/>
          </a:prstGeom>
        </p:spPr>
      </p:pic>
      <p:sp>
        <p:nvSpPr>
          <p:cNvPr id="6" name="TextBox 5">
            <a:extLst>
              <a:ext uri="{FF2B5EF4-FFF2-40B4-BE49-F238E27FC236}">
                <a16:creationId xmlns:a16="http://schemas.microsoft.com/office/drawing/2014/main" id="{F596DBDB-DAC5-6B54-E86E-2B317C437E05}"/>
              </a:ext>
            </a:extLst>
          </p:cNvPr>
          <p:cNvSpPr txBox="1"/>
          <p:nvPr/>
        </p:nvSpPr>
        <p:spPr>
          <a:xfrm>
            <a:off x="1643270" y="6314661"/>
            <a:ext cx="47807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030A0"/>
                </a:solidFill>
                <a:hlinkClick r:id="rId3">
                  <a:extLst>
                    <a:ext uri="{A12FA001-AC4F-418D-AE19-62706E023703}">
                      <ahyp:hlinkClr xmlns:ahyp="http://schemas.microsoft.com/office/drawing/2018/hyperlinkcolor" val="tx"/>
                    </a:ext>
                  </a:extLst>
                </a:hlinkClick>
              </a:rPr>
              <a:t>https://canadacollege.edu/nsfscholar/</a:t>
            </a:r>
          </a:p>
          <a:p>
            <a:endParaRPr lang="en-US" b="1">
              <a:solidFill>
                <a:srgbClr val="7030A0"/>
              </a:solidFill>
            </a:endParaRPr>
          </a:p>
        </p:txBody>
      </p:sp>
    </p:spTree>
    <p:extLst>
      <p:ext uri="{BB962C8B-B14F-4D97-AF65-F5344CB8AC3E}">
        <p14:creationId xmlns:p14="http://schemas.microsoft.com/office/powerpoint/2010/main" val="3190229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B909F1FC-B3D7-278E-3743-8229D18DA072}"/>
              </a:ext>
            </a:extLst>
          </p:cNvPr>
          <p:cNvSpPr>
            <a:spLocks noGrp="1"/>
          </p:cNvSpPr>
          <p:nvPr>
            <p:ph type="sldNum" sz="quarter" idx="12"/>
          </p:nvPr>
        </p:nvSpPr>
        <p:spPr/>
        <p:txBody>
          <a:bodyPr/>
          <a:lstStyle/>
          <a:p>
            <a:fld id="{6D22F896-40B5-4ADD-8801-0D06FADFA095}" type="slidenum">
              <a:rPr lang="en-US" smtClean="0"/>
              <a:t>54</a:t>
            </a:fld>
            <a:endParaRPr lang="en-US"/>
          </a:p>
        </p:txBody>
      </p:sp>
    </p:spTree>
    <p:extLst>
      <p:ext uri="{BB962C8B-B14F-4D97-AF65-F5344CB8AC3E}">
        <p14:creationId xmlns:p14="http://schemas.microsoft.com/office/powerpoint/2010/main" val="238334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US"/>
              <a:t>2.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a:t>
            </a:r>
            <a:r>
              <a:rPr lang="en-US"/>
              <a:t>onors Transfer Program (HTP): </a:t>
            </a:r>
            <a:r>
              <a:rPr lang="en-US" sz="3600" i="0" u="none" strike="noStrike">
                <a:solidFill>
                  <a:srgbClr val="404040"/>
                </a:solidFill>
                <a:latin typeface="Century Gothic"/>
                <a:ea typeface="Century Gothic"/>
                <a:cs typeface="Century Gothic"/>
                <a:sym typeface="Century Gothic"/>
              </a:rPr>
              <a:t>How does the program/service support transfer?</a:t>
            </a:r>
            <a:r>
              <a:rPr lang="en-US" sz="3600" i="0">
                <a:solidFill>
                  <a:srgbClr val="404040"/>
                </a:solidFill>
                <a:latin typeface="Century Gothic"/>
                <a:ea typeface="Century Gothic"/>
                <a:cs typeface="Century Gothic"/>
                <a:sym typeface="Century Gothic"/>
              </a:rPr>
              <a:t>​</a:t>
            </a:r>
            <a:br>
              <a:rPr lang="en-US" i="0">
                <a:solidFill>
                  <a:srgbClr val="000000"/>
                </a:solidFill>
                <a:latin typeface="Arial"/>
                <a:ea typeface="Arial"/>
                <a:cs typeface="Arial"/>
                <a:sym typeface="Arial"/>
              </a:rPr>
            </a:br>
            <a:endParaRPr lang="en-US"/>
          </a:p>
        </p:txBody>
      </p:sp>
      <p:sp>
        <p:nvSpPr>
          <p:cNvPr id="174" name="Google Shape;174;p1"/>
          <p:cNvSpPr txBox="1">
            <a:spLocks noGrp="1"/>
          </p:cNvSpPr>
          <p:nvPr>
            <p:ph type="body" idx="1"/>
          </p:nvPr>
        </p:nvSpPr>
        <p:spPr>
          <a:xfrm>
            <a:off x="2471900" y="2133600"/>
            <a:ext cx="9032700" cy="41289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a:t>Opportunities for </a:t>
            </a:r>
            <a:r>
              <a:rPr lang="en-US" b="1"/>
              <a:t>all students</a:t>
            </a:r>
            <a:r>
              <a:rPr lang="en-US"/>
              <a:t> t</a:t>
            </a:r>
            <a:r>
              <a:rPr lang="en-US" b="1"/>
              <a:t>o be engaged</a:t>
            </a:r>
            <a:r>
              <a:rPr lang="en-US"/>
              <a:t> in high caliber </a:t>
            </a:r>
            <a:r>
              <a:rPr lang="en-US" u="sng">
                <a:solidFill>
                  <a:schemeClr val="hlink"/>
                </a:solidFill>
                <a:hlinkClick r:id="rId3"/>
              </a:rPr>
              <a:t>meaningful honors projects</a:t>
            </a:r>
            <a:r>
              <a:rPr lang="en-US"/>
              <a:t> -</a:t>
            </a:r>
            <a:r>
              <a:rPr lang="en-US" u="sng">
                <a:solidFill>
                  <a:schemeClr val="hlink"/>
                </a:solidFill>
                <a:hlinkClick r:id="rId4"/>
              </a:rPr>
              <a:t>signature assignments key for minoritized students</a:t>
            </a:r>
            <a:endParaRPr/>
          </a:p>
          <a:p>
            <a:pPr marL="342900" lvl="0" indent="-342900" algn="l" rtl="0">
              <a:spcBef>
                <a:spcPts val="1000"/>
              </a:spcBef>
              <a:spcAft>
                <a:spcPts val="0"/>
              </a:spcAft>
              <a:buSzPts val="1800"/>
              <a:buChar char="🠶"/>
            </a:pPr>
            <a:r>
              <a:rPr lang="en-US" b="1"/>
              <a:t>Notation on transcript </a:t>
            </a:r>
            <a:r>
              <a:rPr lang="en-US"/>
              <a:t>of </a:t>
            </a:r>
            <a:r>
              <a:rPr lang="en-US" u="sng">
                <a:solidFill>
                  <a:schemeClr val="hlink"/>
                </a:solidFill>
                <a:hlinkClick r:id="rId5"/>
              </a:rPr>
              <a:t>Honors course </a:t>
            </a:r>
            <a:r>
              <a:rPr lang="en-US"/>
              <a:t>work </a:t>
            </a:r>
            <a:r>
              <a:rPr lang="en-US" b="1"/>
              <a:t>for all students</a:t>
            </a:r>
            <a:r>
              <a:rPr lang="en-US"/>
              <a:t>. “Evidence of enhanced rigor” for transfer institutions</a:t>
            </a:r>
            <a:endParaRPr/>
          </a:p>
          <a:p>
            <a:pPr marL="342900" lvl="0" indent="-342900" algn="l" rtl="0">
              <a:spcBef>
                <a:spcPts val="1000"/>
              </a:spcBef>
              <a:spcAft>
                <a:spcPts val="0"/>
              </a:spcAft>
              <a:buSzPts val="1800"/>
              <a:buChar char="🠶"/>
            </a:pPr>
            <a:r>
              <a:rPr lang="en-US"/>
              <a:t>Student individual work with faculty in honors courses and </a:t>
            </a:r>
            <a:r>
              <a:rPr lang="en-US" u="sng">
                <a:solidFill>
                  <a:schemeClr val="hlink"/>
                </a:solidFill>
                <a:hlinkClick r:id="rId6"/>
              </a:rPr>
              <a:t>contracts</a:t>
            </a:r>
            <a:r>
              <a:rPr lang="en-US"/>
              <a:t> often leads to </a:t>
            </a:r>
            <a:r>
              <a:rPr lang="en-US" b="1"/>
              <a:t>strong letters of recommendation </a:t>
            </a:r>
            <a:r>
              <a:rPr lang="en-US"/>
              <a:t>for transfer applicants</a:t>
            </a:r>
            <a:endParaRPr/>
          </a:p>
          <a:p>
            <a:pPr marL="342900" lvl="0" indent="-342900" algn="l" rtl="0">
              <a:spcBef>
                <a:spcPts val="1000"/>
              </a:spcBef>
              <a:spcAft>
                <a:spcPts val="0"/>
              </a:spcAft>
              <a:buSzPts val="1800"/>
              <a:buChar char="🠶"/>
            </a:pPr>
            <a:r>
              <a:rPr lang="en-US" b="1"/>
              <a:t>Honors work can be discussed in the </a:t>
            </a:r>
            <a:r>
              <a:rPr lang="en-US" b="1" u="sng">
                <a:solidFill>
                  <a:schemeClr val="hlink"/>
                </a:solidFill>
                <a:hlinkClick r:id="rId7"/>
              </a:rPr>
              <a:t>personal insight questions</a:t>
            </a:r>
            <a:r>
              <a:rPr lang="en-US" u="sng">
                <a:solidFill>
                  <a:schemeClr val="hlink"/>
                </a:solidFill>
                <a:hlinkClick r:id="rId7"/>
              </a:rPr>
              <a:t> </a:t>
            </a:r>
            <a:r>
              <a:rPr lang="en-US"/>
              <a:t>contributing to the strength of student applications for transfer</a:t>
            </a:r>
            <a:endParaRPr/>
          </a:p>
          <a:p>
            <a:pPr marL="342900" lvl="0" indent="-342900" algn="l" rtl="0">
              <a:spcBef>
                <a:spcPts val="1000"/>
              </a:spcBef>
              <a:spcAft>
                <a:spcPts val="0"/>
              </a:spcAft>
              <a:buSzPts val="1800"/>
              <a:buChar char="🠶"/>
            </a:pPr>
            <a:r>
              <a:rPr lang="en-US"/>
              <a:t>Student completion of </a:t>
            </a:r>
            <a:r>
              <a:rPr lang="en-US" b="1"/>
              <a:t>HTP </a:t>
            </a:r>
            <a:r>
              <a:rPr lang="en-US" b="1" u="sng">
                <a:solidFill>
                  <a:schemeClr val="hlink"/>
                </a:solidFill>
                <a:hlinkClick r:id="rId8"/>
              </a:rPr>
              <a:t>significantly increases their chances of transfer </a:t>
            </a:r>
            <a:endParaRPr b="1"/>
          </a:p>
          <a:p>
            <a:pPr marL="342900" lvl="0" indent="-342900" algn="l" rtl="0">
              <a:spcBef>
                <a:spcPts val="1000"/>
              </a:spcBef>
              <a:spcAft>
                <a:spcPts val="0"/>
              </a:spcAft>
              <a:buSzPts val="1800"/>
              <a:buChar char="🠶"/>
            </a:pPr>
            <a:r>
              <a:rPr lang="en-US"/>
              <a:t>Student completion of </a:t>
            </a:r>
            <a:r>
              <a:rPr lang="en-US" b="1"/>
              <a:t>HTP </a:t>
            </a:r>
            <a:r>
              <a:rPr lang="en-US" b="1" u="sng">
                <a:solidFill>
                  <a:schemeClr val="hlink"/>
                </a:solidFill>
                <a:hlinkClick r:id="rId9"/>
              </a:rPr>
              <a:t>significantly increases access to scholarships and financial aid </a:t>
            </a:r>
            <a:r>
              <a:rPr lang="en-US"/>
              <a:t>at transfer institutions</a:t>
            </a:r>
            <a:endParaRPr/>
          </a:p>
          <a:p>
            <a:pPr marL="0" lvl="0" indent="0" algn="l" rtl="0">
              <a:spcBef>
                <a:spcPts val="1000"/>
              </a:spcBef>
              <a:spcAft>
                <a:spcPts val="0"/>
              </a:spcAft>
              <a:buSzPts val="1800"/>
              <a:buNone/>
            </a:pPr>
            <a:endParaRPr/>
          </a:p>
        </p:txBody>
      </p:sp>
      <p:sp>
        <p:nvSpPr>
          <p:cNvPr id="175" name="Google Shape;175;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2000"/>
              <a:buFont typeface="Century Gothic"/>
              <a:buNone/>
            </a:pPr>
            <a:r>
              <a:rPr lang="en-US">
                <a:latin typeface="Century Gothic"/>
                <a:ea typeface="Century Gothic"/>
                <a:cs typeface="Century Gothic"/>
                <a:sym typeface="Century Gothic"/>
              </a:rPr>
              <a:t>54</a:t>
            </a:r>
            <a:endParaRPr sz="2000" b="0" i="0" u="none" strike="noStrike" cap="none">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46402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US"/>
              <a:t>2. HTP:</a:t>
            </a:r>
            <a:r>
              <a:rPr lang="en-US" sz="3600" b="1" i="0" u="none" strike="noStrike">
                <a:solidFill>
                  <a:srgbClr val="404040"/>
                </a:solidFill>
                <a:latin typeface="Century Gothic"/>
                <a:ea typeface="Century Gothic"/>
                <a:cs typeface="Century Gothic"/>
                <a:sym typeface="Century Gothic"/>
              </a:rPr>
              <a:t> What do you need to enhance your transfer services</a:t>
            </a:r>
            <a:r>
              <a:rPr lang="en-US" sz="3600" i="0" u="none" strike="noStrike">
                <a:solidFill>
                  <a:srgbClr val="404040"/>
                </a:solidFill>
                <a:latin typeface="Century Gothic"/>
                <a:ea typeface="Century Gothic"/>
                <a:cs typeface="Century Gothic"/>
                <a:sym typeface="Century Gothic"/>
              </a:rPr>
              <a:t>?</a:t>
            </a:r>
            <a:r>
              <a:rPr lang="en-US" sz="3600" i="0">
                <a:solidFill>
                  <a:srgbClr val="404040"/>
                </a:solidFill>
                <a:latin typeface="Century Gothic"/>
                <a:ea typeface="Century Gothic"/>
                <a:cs typeface="Century Gothic"/>
                <a:sym typeface="Century Gothic"/>
              </a:rPr>
              <a:t>​</a:t>
            </a:r>
            <a:br>
              <a:rPr lang="en-US" i="0">
                <a:latin typeface="Arial"/>
                <a:ea typeface="Arial"/>
                <a:cs typeface="Arial"/>
              </a:rPr>
            </a:br>
            <a:endParaRPr/>
          </a:p>
        </p:txBody>
      </p:sp>
      <p:sp>
        <p:nvSpPr>
          <p:cNvPr id="182" name="Google Shape;182;p2"/>
          <p:cNvSpPr txBox="1">
            <a:spLocks noGrp="1"/>
          </p:cNvSpPr>
          <p:nvPr>
            <p:ph type="body" idx="1"/>
          </p:nvPr>
        </p:nvSpPr>
        <p:spPr>
          <a:xfrm>
            <a:off x="2589200" y="1905000"/>
            <a:ext cx="8915400" cy="4536600"/>
          </a:xfrm>
          <a:prstGeom prst="rect">
            <a:avLst/>
          </a:prstGeom>
          <a:noFill/>
          <a:ln>
            <a:noFill/>
          </a:ln>
        </p:spPr>
        <p:txBody>
          <a:bodyPr spcFirstLastPara="1" wrap="square" lIns="91425" tIns="45700" rIns="91425" bIns="45700" anchor="t" anchorCtr="0">
            <a:noAutofit/>
          </a:bodyPr>
          <a:lstStyle/>
          <a:p>
            <a:pPr marL="342900" lvl="0" indent="-332422" algn="l" rtl="0">
              <a:spcBef>
                <a:spcPts val="0"/>
              </a:spcBef>
              <a:spcAft>
                <a:spcPts val="0"/>
              </a:spcAft>
              <a:buSzPts val="1500"/>
              <a:buChar char="🠶"/>
            </a:pPr>
            <a:r>
              <a:rPr lang="en-US" sz="1500" b="1">
                <a:solidFill>
                  <a:srgbClr val="404040"/>
                </a:solidFill>
              </a:rPr>
              <a:t>More support for faculty doing contracts </a:t>
            </a:r>
            <a:r>
              <a:rPr lang="en-US" sz="1500">
                <a:solidFill>
                  <a:srgbClr val="404040"/>
                </a:solidFill>
                <a:latin typeface="Century Gothic"/>
                <a:ea typeface="Century Gothic"/>
                <a:cs typeface="Century Gothic"/>
                <a:sym typeface="Century Gothic"/>
              </a:rPr>
              <a:t>so students have more options – </a:t>
            </a:r>
            <a:r>
              <a:rPr lang="en-US" sz="1500">
                <a:solidFill>
                  <a:srgbClr val="404040"/>
                </a:solidFill>
              </a:rPr>
              <a:t>Honors Contract Faculty Professional Development</a:t>
            </a:r>
            <a:r>
              <a:rPr lang="en-US" sz="1500" b="1">
                <a:solidFill>
                  <a:srgbClr val="404040"/>
                </a:solidFill>
                <a:latin typeface="Century Gothic"/>
                <a:ea typeface="Century Gothic"/>
                <a:cs typeface="Century Gothic"/>
                <a:sym typeface="Century Gothic"/>
              </a:rPr>
              <a:t> </a:t>
            </a:r>
            <a:r>
              <a:rPr lang="en-US" sz="1500">
                <a:solidFill>
                  <a:srgbClr val="404040"/>
                </a:solidFill>
                <a:latin typeface="Century Gothic"/>
                <a:ea typeface="Century Gothic"/>
                <a:cs typeface="Century Gothic"/>
                <a:sym typeface="Century Gothic"/>
              </a:rPr>
              <a:t>Mentor Program </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More </a:t>
            </a:r>
            <a:r>
              <a:rPr lang="en-US" sz="1500" b="1" i="0">
                <a:solidFill>
                  <a:srgbClr val="404040"/>
                </a:solidFill>
              </a:rPr>
              <a:t>honor</a:t>
            </a:r>
            <a:r>
              <a:rPr lang="en-US" sz="1500" b="1">
                <a:solidFill>
                  <a:srgbClr val="404040"/>
                </a:solidFill>
              </a:rPr>
              <a:t>s only courses</a:t>
            </a:r>
            <a:r>
              <a:rPr lang="en-US" sz="1500">
                <a:solidFill>
                  <a:srgbClr val="404040"/>
                </a:solidFill>
                <a:latin typeface="Century Gothic"/>
                <a:ea typeface="Century Gothic"/>
                <a:cs typeface="Century Gothic"/>
                <a:sym typeface="Century Gothic"/>
              </a:rPr>
              <a:t> so honors students have the benefit of a cohort* </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Continued </a:t>
            </a:r>
            <a:r>
              <a:rPr lang="en-US" sz="1500" b="1" i="0">
                <a:solidFill>
                  <a:srgbClr val="404040"/>
                </a:solidFill>
              </a:rPr>
              <a:t>funding o</a:t>
            </a:r>
            <a:r>
              <a:rPr lang="en-US" sz="1500" b="1">
                <a:solidFill>
                  <a:srgbClr val="404040"/>
                </a:solidFill>
              </a:rPr>
              <a:t>f </a:t>
            </a:r>
            <a:r>
              <a:rPr lang="en-US" sz="1500" b="1" u="sng">
                <a:solidFill>
                  <a:schemeClr val="hlink"/>
                </a:solidFill>
                <a:hlinkClick r:id="rId3"/>
              </a:rPr>
              <a:t>Honors Student Ambassador</a:t>
            </a:r>
            <a:r>
              <a:rPr lang="en-US" sz="1500" u="sng">
                <a:solidFill>
                  <a:schemeClr val="hlink"/>
                </a:solidFill>
                <a:hlinkClick r:id="rId3"/>
              </a:rPr>
              <a:t> </a:t>
            </a:r>
            <a:r>
              <a:rPr lang="en-US" sz="1500" b="1">
                <a:solidFill>
                  <a:srgbClr val="404040"/>
                </a:solidFill>
              </a:rPr>
              <a:t>to help share information</a:t>
            </a:r>
            <a:r>
              <a:rPr lang="en-US" sz="1500">
                <a:solidFill>
                  <a:srgbClr val="404040"/>
                </a:solidFill>
                <a:latin typeface="Century Gothic"/>
                <a:ea typeface="Century Gothic"/>
                <a:cs typeface="Century Gothic"/>
                <a:sym typeface="Century Gothic"/>
              </a:rPr>
              <a:t> via office hours, events, presentations, flyers, videos, &amp; social media with Promise, Puente, Umoja, EOPS, TRIO, Athletics, ESL, International</a:t>
            </a:r>
            <a:r>
              <a:rPr lang="en-US" sz="1500">
                <a:solidFill>
                  <a:srgbClr val="404040"/>
                </a:solidFill>
              </a:rPr>
              <a:t> Student Center</a:t>
            </a:r>
            <a:r>
              <a:rPr lang="en-US" sz="1500">
                <a:solidFill>
                  <a:srgbClr val="404040"/>
                </a:solidFill>
                <a:latin typeface="Century Gothic"/>
                <a:ea typeface="Century Gothic"/>
                <a:cs typeface="Century Gothic"/>
                <a:sym typeface="Century Gothic"/>
              </a:rPr>
              <a:t>, Undocumented CC, and  STEM</a:t>
            </a:r>
            <a:r>
              <a:rPr lang="en-US" sz="1500">
                <a:solidFill>
                  <a:srgbClr val="404040"/>
                </a:solidFill>
              </a:rPr>
              <a:t> and </a:t>
            </a:r>
            <a:r>
              <a:rPr lang="en-US" sz="1500">
                <a:solidFill>
                  <a:srgbClr val="404040"/>
                </a:solidFill>
                <a:latin typeface="Century Gothic"/>
                <a:ea typeface="Century Gothic"/>
                <a:cs typeface="Century Gothic"/>
                <a:sym typeface="Century Gothic"/>
              </a:rPr>
              <a:t>Latinx </a:t>
            </a:r>
            <a:r>
              <a:rPr lang="en-US" sz="1500">
                <a:solidFill>
                  <a:srgbClr val="404040"/>
                </a:solidFill>
              </a:rPr>
              <a:t>events</a:t>
            </a:r>
            <a:r>
              <a:rPr lang="en-US" sz="1500">
                <a:solidFill>
                  <a:srgbClr val="404040"/>
                </a:solidFill>
                <a:latin typeface="Century Gothic"/>
                <a:ea typeface="Century Gothic"/>
                <a:cs typeface="Century Gothic"/>
                <a:sym typeface="Century Gothic"/>
              </a:rPr>
              <a:t>, and BIPOC students across the college and at local high schools</a:t>
            </a:r>
            <a:r>
              <a:rPr lang="en-US" sz="1500">
                <a:solidFill>
                  <a:srgbClr val="404040"/>
                </a:solidFill>
              </a:rPr>
              <a:t>.</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Continued promotion and </a:t>
            </a:r>
            <a:r>
              <a:rPr lang="en-US" sz="1500" b="1" i="0">
                <a:solidFill>
                  <a:srgbClr val="404040"/>
                </a:solidFill>
                <a:latin typeface="Century Gothic"/>
                <a:ea typeface="Century Gothic"/>
                <a:cs typeface="Century Gothic"/>
                <a:sym typeface="Century Gothic"/>
              </a:rPr>
              <a:t>two</a:t>
            </a:r>
            <a:r>
              <a:rPr lang="en-US" sz="1500" b="0" i="0">
                <a:solidFill>
                  <a:srgbClr val="404040"/>
                </a:solidFill>
                <a:latin typeface="Century Gothic"/>
                <a:ea typeface="Century Gothic"/>
                <a:cs typeface="Century Gothic"/>
                <a:sym typeface="Century Gothic"/>
              </a:rPr>
              <a:t> </a:t>
            </a:r>
            <a:r>
              <a:rPr lang="en-US" sz="1500" b="1" i="0">
                <a:solidFill>
                  <a:srgbClr val="404040"/>
                </a:solidFill>
              </a:rPr>
              <a:t>sections of </a:t>
            </a:r>
            <a:r>
              <a:rPr lang="en-US" sz="1500" b="1" u="sng">
                <a:solidFill>
                  <a:schemeClr val="dk1"/>
                </a:solidFill>
                <a:hlinkClick r:id="rId4">
                  <a:extLst>
                    <a:ext uri="{A12FA001-AC4F-418D-AE19-62706E023703}">
                      <ahyp:hlinkClr xmlns:ahyp="http://schemas.microsoft.com/office/drawing/2018/hyperlinkcolor" val="tx"/>
                    </a:ext>
                  </a:extLst>
                </a:hlinkClick>
              </a:rPr>
              <a:t>IDST 150 Honors Research Seminar</a:t>
            </a:r>
            <a:endParaRPr lang="en-US" sz="1500" b="1">
              <a:solidFill>
                <a:schemeClr val="dk1"/>
              </a:solidFill>
            </a:endParaRPr>
          </a:p>
          <a:p>
            <a:pPr marL="742950" lvl="1" indent="-292925" algn="l" rtl="0">
              <a:spcBef>
                <a:spcPts val="1000"/>
              </a:spcBef>
              <a:spcAft>
                <a:spcPts val="0"/>
              </a:spcAft>
              <a:buSzPts val="1500"/>
              <a:buChar char="🠶"/>
            </a:pPr>
            <a:r>
              <a:rPr lang="en-US" sz="1500" b="0" i="0" u="sng">
                <a:solidFill>
                  <a:srgbClr val="40404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IDST Video by Honors student Arya Shadan</a:t>
            </a:r>
            <a:r>
              <a:rPr lang="en-US" sz="1500" b="0" i="0">
                <a:solidFill>
                  <a:srgbClr val="404040"/>
                </a:solidFill>
                <a:latin typeface="Century Gothic"/>
                <a:ea typeface="Century Gothic"/>
                <a:cs typeface="Century Gothic"/>
                <a:sym typeface="Century Gothic"/>
              </a:rPr>
              <a:t>.  </a:t>
            </a:r>
            <a:r>
              <a:rPr lang="en-US" sz="1500" b="0" i="0" u="sng">
                <a:solidFill>
                  <a:srgbClr val="404040"/>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IDST Video by HTP Coordinator</a:t>
            </a:r>
            <a:endParaRPr lang="en-US" sz="1500" b="0" i="0">
              <a:solidFill>
                <a:srgbClr val="404040"/>
              </a:solidFill>
              <a:latin typeface="Century Gothic"/>
              <a:ea typeface="Century Gothic"/>
              <a:cs typeface="Century Gothic"/>
              <a:sym typeface="Century Gothic"/>
            </a:endParaRPr>
          </a:p>
          <a:p>
            <a:pPr marL="342900" indent="-332105">
              <a:buSzPts val="1500"/>
            </a:pPr>
            <a:r>
              <a:rPr lang="en-US" sz="1500" b="0" i="0">
                <a:solidFill>
                  <a:srgbClr val="404040"/>
                </a:solidFill>
                <a:latin typeface="Century Gothic"/>
                <a:ea typeface="Century Gothic"/>
                <a:cs typeface="Century Gothic"/>
                <a:sym typeface="Century Gothic"/>
              </a:rPr>
              <a:t>Better </a:t>
            </a:r>
            <a:r>
              <a:rPr lang="en-US" sz="1500" b="1" i="0">
                <a:solidFill>
                  <a:srgbClr val="404040"/>
                </a:solidFill>
              </a:rPr>
              <a:t>tracking</a:t>
            </a:r>
            <a:r>
              <a:rPr lang="en-US" sz="1500" b="0" i="0">
                <a:solidFill>
                  <a:srgbClr val="404040"/>
                </a:solidFill>
                <a:latin typeface="Century Gothic"/>
                <a:ea typeface="Century Gothic"/>
                <a:cs typeface="Century Gothic"/>
                <a:sym typeface="Century Gothic"/>
              </a:rPr>
              <a:t> and </a:t>
            </a:r>
            <a:r>
              <a:rPr lang="en-US" sz="1500" b="1" i="0">
                <a:solidFill>
                  <a:srgbClr val="404040"/>
                </a:solidFill>
              </a:rPr>
              <a:t>systems</a:t>
            </a:r>
            <a:r>
              <a:rPr lang="en-US" sz="1500" b="1">
                <a:solidFill>
                  <a:srgbClr val="404040"/>
                </a:solidFill>
              </a:rPr>
              <a:t> in collaboration with others in Transfer and PRIE</a:t>
            </a:r>
            <a:endParaRPr lang="en-US" sz="1500" b="1"/>
          </a:p>
          <a:p>
            <a:pPr marL="742950" lvl="1" indent="-287019" algn="l" rtl="0">
              <a:spcBef>
                <a:spcPts val="1000"/>
              </a:spcBef>
              <a:spcAft>
                <a:spcPts val="0"/>
              </a:spcAft>
              <a:buSzPts val="1500"/>
              <a:buChar char="🠶"/>
            </a:pPr>
            <a:r>
              <a:rPr lang="en-US" sz="1500" u="sng">
                <a:solidFill>
                  <a:schemeClr val="hlink"/>
                </a:solidFill>
                <a:latin typeface="Century Gothic"/>
                <a:ea typeface="Century Gothic"/>
                <a:cs typeface="Century Gothic"/>
                <a:sym typeface="Century Gothic"/>
                <a:hlinkClick r:id="rId7"/>
              </a:rPr>
              <a:t>Intent to transfer form</a:t>
            </a:r>
            <a:r>
              <a:rPr lang="en-US" sz="1500">
                <a:solidFill>
                  <a:srgbClr val="404040"/>
                </a:solidFill>
              </a:rPr>
              <a:t>, </a:t>
            </a:r>
            <a:r>
              <a:rPr lang="en-US" sz="1500" b="0" i="0">
                <a:solidFill>
                  <a:srgbClr val="404040"/>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Calendly, formstock, canhonors, google sheets, </a:t>
            </a:r>
            <a:endParaRPr lang="en-US" sz="1500" b="0" i="0">
              <a:solidFill>
                <a:srgbClr val="404040"/>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742950" lvl="1" indent="-287019" algn="l" rtl="0">
              <a:spcBef>
                <a:spcPts val="1000"/>
              </a:spcBef>
              <a:spcAft>
                <a:spcPts val="0"/>
              </a:spcAft>
              <a:buSzPts val="1500"/>
              <a:buChar char="🠶"/>
            </a:pPr>
            <a:r>
              <a:rPr lang="en-US" sz="1500">
                <a:solidFill>
                  <a:srgbClr val="40404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a:t>
            </a:r>
            <a:r>
              <a:rPr lang="en-US" sz="1500" b="0" i="0">
                <a:solidFill>
                  <a:srgbClr val="404040"/>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elp from PRIE </a:t>
            </a:r>
            <a:r>
              <a:rPr lang="en-US" sz="1500">
                <a:solidFill>
                  <a:srgbClr val="40404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1500" b="0" i="0">
                <a:solidFill>
                  <a:srgbClr val="404040"/>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a:t>
            </a:r>
            <a:r>
              <a:rPr lang="en-US" sz="1500">
                <a:solidFill>
                  <a:srgbClr val="40404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orting applicant info</a:t>
            </a:r>
            <a:r>
              <a:rPr lang="en-US" sz="1500">
                <a:solidFill>
                  <a:srgbClr val="404040"/>
                </a:solidFill>
              </a:rPr>
              <a:t>. Reconsideration of CC and IPC</a:t>
            </a:r>
          </a:p>
          <a:p>
            <a:pPr marL="742950" lvl="1" indent="-286385">
              <a:buClr>
                <a:srgbClr val="404040"/>
              </a:buClr>
              <a:buSzPts val="1500"/>
            </a:pPr>
            <a:r>
              <a:rPr lang="en-US" sz="1500">
                <a:solidFill>
                  <a:srgbClr val="404040"/>
                </a:solidFill>
              </a:rPr>
              <a:t>Dedicated Honors Counselor and Program Assistant (maybe with others in Transfer?)</a:t>
            </a:r>
          </a:p>
          <a:p>
            <a:pPr marL="742950" lvl="1" indent="-287019" algn="l" rtl="0">
              <a:spcBef>
                <a:spcPts val="1000"/>
              </a:spcBef>
              <a:spcAft>
                <a:spcPts val="0"/>
              </a:spcAft>
              <a:buClr>
                <a:srgbClr val="404040"/>
              </a:buClr>
              <a:buSzPts val="1500"/>
              <a:buChar char="🠶"/>
            </a:pPr>
            <a:r>
              <a:rPr lang="en-US" sz="1500">
                <a:solidFill>
                  <a:srgbClr val="404040"/>
                </a:solidFill>
              </a:rPr>
              <a:t>*Marketing for honors courses </a:t>
            </a:r>
            <a:r>
              <a:rPr lang="en-US" sz="1500" b="1">
                <a:solidFill>
                  <a:srgbClr val="404040"/>
                </a:solidFill>
              </a:rPr>
              <a:t>(</a:t>
            </a:r>
            <a:r>
              <a:rPr lang="en-US" sz="1500" b="1" u="sng">
                <a:solidFill>
                  <a:schemeClr val="hlink"/>
                </a:solidFill>
                <a:hlinkClick r:id="rId8"/>
              </a:rPr>
              <a:t>Newsletter</a:t>
            </a:r>
            <a:r>
              <a:rPr lang="en-US" sz="1500" b="1">
                <a:solidFill>
                  <a:srgbClr val="404040"/>
                </a:solidFill>
              </a:rPr>
              <a:t>,</a:t>
            </a:r>
            <a:r>
              <a:rPr lang="en-US" sz="1500">
                <a:solidFill>
                  <a:srgbClr val="404040"/>
                </a:solidFill>
              </a:rPr>
              <a:t> </a:t>
            </a:r>
            <a:r>
              <a:rPr lang="en-US" sz="1500" u="sng">
                <a:solidFill>
                  <a:schemeClr val="hlink"/>
                </a:solidFill>
                <a:hlinkClick r:id="rId9"/>
              </a:rPr>
              <a:t>flyers</a:t>
            </a:r>
            <a:r>
              <a:rPr lang="en-US" sz="1500">
                <a:solidFill>
                  <a:srgbClr val="404040"/>
                </a:solidFill>
              </a:rPr>
              <a:t>, social media, planning a year ahead)</a:t>
            </a:r>
          </a:p>
          <a:p>
            <a:pPr marL="0" lvl="0" indent="0" algn="l" rtl="0">
              <a:spcBef>
                <a:spcPts val="1000"/>
              </a:spcBef>
              <a:spcAft>
                <a:spcPts val="0"/>
              </a:spcAft>
              <a:buNone/>
            </a:pPr>
            <a:endParaRPr lang="en-US" sz="1500">
              <a:solidFill>
                <a:srgbClr val="404040"/>
              </a:solidFill>
            </a:endParaRPr>
          </a:p>
          <a:p>
            <a:pPr marL="742950" lvl="1" indent="-227012" algn="l" rtl="0">
              <a:spcBef>
                <a:spcPts val="1000"/>
              </a:spcBef>
              <a:spcAft>
                <a:spcPts val="0"/>
              </a:spcAft>
              <a:buSzPts val="1000"/>
              <a:buNone/>
            </a:pPr>
            <a:endParaRPr lang="en-US" sz="1500">
              <a:solidFill>
                <a:schemeClr val="dk1"/>
              </a:solidFill>
              <a:latin typeface="Franklin Gothic"/>
              <a:ea typeface="Franklin Gothic"/>
              <a:cs typeface="Franklin Gothic"/>
              <a:sym typeface="Franklin Gothic"/>
            </a:endParaRPr>
          </a:p>
          <a:p>
            <a:pPr marL="342900" lvl="0" indent="-237172" algn="l" rtl="0">
              <a:spcBef>
                <a:spcPts val="1000"/>
              </a:spcBef>
              <a:spcAft>
                <a:spcPts val="0"/>
              </a:spcAft>
              <a:buSzPts val="1800"/>
              <a:buNone/>
            </a:pPr>
            <a:endParaRPr lang="en-US"/>
          </a:p>
        </p:txBody>
      </p:sp>
      <p:sp>
        <p:nvSpPr>
          <p:cNvPr id="183" name="Google Shape;183;p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2000"/>
              <a:buFont typeface="Century Gothic"/>
              <a:buNone/>
            </a:pPr>
            <a:r>
              <a:rPr lang="en-US">
                <a:latin typeface="Century Gothic"/>
                <a:ea typeface="Century Gothic"/>
                <a:cs typeface="Century Gothic"/>
                <a:sym typeface="Century Gothic"/>
              </a:rPr>
              <a:t>54</a:t>
            </a:r>
            <a:endParaRPr sz="2000" b="0" i="0" u="none" strike="noStrike" cap="none">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5204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vert="horz" lIns="91440" tIns="45720" rIns="91440" bIns="45720" rtlCol="0" anchor="t">
            <a:normAutofit/>
          </a:bodyPr>
          <a:lstStyle/>
          <a:p>
            <a:pPr>
              <a:lnSpc>
                <a:spcPct val="107000"/>
              </a:lnSpc>
              <a:spcBef>
                <a:spcPts val="0"/>
              </a:spcBef>
              <a:spcAft>
                <a:spcPts val="800"/>
              </a:spcAft>
            </a:pPr>
            <a:r>
              <a:rPr lang="en-US" sz="1000" b="1">
                <a:ea typeface="+mn-lt"/>
                <a:cs typeface="+mn-lt"/>
              </a:rPr>
              <a:t>How does the program/service support transfer?</a:t>
            </a:r>
            <a:endParaRPr lang="en-US" sz="1000">
              <a:ea typeface="+mn-lt"/>
              <a:cs typeface="+mn-lt"/>
            </a:endParaRPr>
          </a:p>
          <a:p>
            <a:pPr marL="0">
              <a:lnSpc>
                <a:spcPct val="107000"/>
              </a:lnSpc>
              <a:spcBef>
                <a:spcPts val="0"/>
              </a:spcBef>
              <a:spcAft>
                <a:spcPts val="800"/>
              </a:spcAft>
            </a:pPr>
            <a:endParaRPr lang="en-US" sz="1000">
              <a:latin typeface="Arial"/>
              <a:cs typeface="Arial"/>
            </a:endParaRPr>
          </a:p>
          <a:p>
            <a:pPr>
              <a:lnSpc>
                <a:spcPct val="107000"/>
              </a:lnSpc>
              <a:spcBef>
                <a:spcPts val="0"/>
              </a:spcBef>
              <a:spcAft>
                <a:spcPts val="800"/>
              </a:spcAft>
            </a:pPr>
            <a:r>
              <a:rPr lang="en-US" sz="1000" b="1">
                <a:ea typeface="+mn-lt"/>
                <a:cs typeface="+mn-lt"/>
              </a:rPr>
              <a:t>What was the outcome?</a:t>
            </a:r>
            <a:endParaRPr lang="en-US" sz="1000">
              <a:ea typeface="+mn-lt"/>
              <a:cs typeface="+mn-lt"/>
            </a:endParaRPr>
          </a:p>
          <a:p>
            <a:pPr>
              <a:lnSpc>
                <a:spcPct val="107000"/>
              </a:lnSpc>
              <a:spcBef>
                <a:spcPts val="0"/>
              </a:spcBef>
              <a:spcAft>
                <a:spcPts val="800"/>
              </a:spcAft>
            </a:pPr>
            <a:r>
              <a:rPr lang="en-US" sz="1000" b="1">
                <a:ea typeface="+mn-lt"/>
                <a:cs typeface="+mn-lt"/>
              </a:rPr>
              <a:t>What did we learn?</a:t>
            </a:r>
            <a:endParaRPr lang="en-US" sz="1000">
              <a:ea typeface="+mn-lt"/>
              <a:cs typeface="+mn-lt"/>
            </a:endParaRPr>
          </a:p>
          <a:p>
            <a:pPr marL="0">
              <a:lnSpc>
                <a:spcPct val="107000"/>
              </a:lnSpc>
              <a:spcBef>
                <a:spcPts val="0"/>
              </a:spcBef>
              <a:spcAft>
                <a:spcPts val="800"/>
              </a:spcAft>
            </a:pPr>
            <a:endParaRPr lang="en-US" sz="1000">
              <a:latin typeface="Arial"/>
              <a:cs typeface="Arial"/>
            </a:endParaRPr>
          </a:p>
          <a:p>
            <a:pPr>
              <a:lnSpc>
                <a:spcPct val="107000"/>
              </a:lnSpc>
              <a:spcBef>
                <a:spcPts val="0"/>
              </a:spcBef>
              <a:spcAft>
                <a:spcPts val="800"/>
              </a:spcAft>
            </a:pPr>
            <a:r>
              <a:rPr lang="en-US" sz="1000" b="1">
                <a:ea typeface="+mn-lt"/>
                <a:cs typeface="+mn-lt"/>
              </a:rPr>
              <a:t>What do you need to enhance your transfer services?</a:t>
            </a:r>
            <a:endParaRPr lang="en-US" sz="1000">
              <a:ea typeface="+mn-lt"/>
              <a:cs typeface="+mn-lt"/>
            </a:endParaRPr>
          </a:p>
          <a:p>
            <a:pPr>
              <a:lnSpc>
                <a:spcPct val="107000"/>
              </a:lnSpc>
              <a:spcBef>
                <a:spcPts val="0"/>
              </a:spcBef>
              <a:spcAft>
                <a:spcPts val="800"/>
              </a:spcAft>
            </a:pPr>
            <a:r>
              <a:rPr lang="en-US" sz="1000" b="1">
                <a:ea typeface="+mn-lt"/>
                <a:cs typeface="+mn-lt"/>
              </a:rPr>
              <a:t>Possible Actions based on the provided information:</a:t>
            </a:r>
            <a:endParaRPr lang="en-US" sz="1000">
              <a:ea typeface="+mn-lt"/>
              <a:cs typeface="+mn-lt"/>
            </a:endParaRPr>
          </a:p>
          <a:p>
            <a:endParaRPr lang="en-US"/>
          </a:p>
        </p:txBody>
      </p:sp>
      <p:sp>
        <p:nvSpPr>
          <p:cNvPr id="2" name="Slide Number Placeholder 1">
            <a:extLst>
              <a:ext uri="{FF2B5EF4-FFF2-40B4-BE49-F238E27FC236}">
                <a16:creationId xmlns:a16="http://schemas.microsoft.com/office/drawing/2014/main" id="{CFBC49FF-E084-5C99-CFC6-A1636D78604A}"/>
              </a:ext>
            </a:extLst>
          </p:cNvPr>
          <p:cNvSpPr>
            <a:spLocks noGrp="1"/>
          </p:cNvSpPr>
          <p:nvPr>
            <p:ph type="sldNum" sz="quarter" idx="12"/>
          </p:nvPr>
        </p:nvSpPr>
        <p:spPr/>
        <p:txBody>
          <a:bodyPr/>
          <a:lstStyle/>
          <a:p>
            <a:fld id="{6D22F896-40B5-4ADD-8801-0D06FADFA095}" type="slidenum">
              <a:rPr lang="en-US" smtClean="0"/>
              <a:t>57</a:t>
            </a:fld>
            <a:endParaRPr lang="en-US"/>
          </a:p>
        </p:txBody>
      </p:sp>
    </p:spTree>
    <p:extLst>
      <p:ext uri="{BB962C8B-B14F-4D97-AF65-F5344CB8AC3E}">
        <p14:creationId xmlns:p14="http://schemas.microsoft.com/office/powerpoint/2010/main" val="3594582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Phi Theta Kappa </a:t>
            </a:r>
            <a:r>
              <a:rPr lang="en-US" b="1"/>
              <a:t>PROGRAM </a:t>
            </a:r>
            <a:r>
              <a:rPr lang="en-US"/>
              <a:t>- PTK</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6FD902F-AB04-95E2-3E56-705F73BA9646}"/>
              </a:ext>
            </a:extLst>
          </p:cNvPr>
          <p:cNvSpPr>
            <a:spLocks noGrp="1"/>
          </p:cNvSpPr>
          <p:nvPr>
            <p:ph type="sldNum" sz="quarter" idx="12"/>
          </p:nvPr>
        </p:nvSpPr>
        <p:spPr/>
        <p:txBody>
          <a:bodyPr/>
          <a:lstStyle/>
          <a:p>
            <a:fld id="{6D22F896-40B5-4ADD-8801-0D06FADFA095}" type="slidenum">
              <a:rPr lang="en-US" smtClean="0"/>
              <a:t>58</a:t>
            </a:fld>
            <a:endParaRPr lang="en-US"/>
          </a:p>
        </p:txBody>
      </p:sp>
    </p:spTree>
    <p:extLst>
      <p:ext uri="{BB962C8B-B14F-4D97-AF65-F5344CB8AC3E}">
        <p14:creationId xmlns:p14="http://schemas.microsoft.com/office/powerpoint/2010/main" val="531964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0B5DD055-CC0D-A2D2-0A2C-CDED4C2658ED}"/>
              </a:ext>
            </a:extLst>
          </p:cNvPr>
          <p:cNvSpPr>
            <a:spLocks noGrp="1"/>
          </p:cNvSpPr>
          <p:nvPr>
            <p:ph type="sldNum" sz="quarter" idx="12"/>
          </p:nvPr>
        </p:nvSpPr>
        <p:spPr/>
        <p:txBody>
          <a:bodyPr/>
          <a:lstStyle/>
          <a:p>
            <a:fld id="{6D22F896-40B5-4ADD-8801-0D06FADFA095}" type="slidenum">
              <a:rPr lang="en-US" smtClean="0"/>
              <a:t>59</a:t>
            </a:fld>
            <a:endParaRPr lang="en-US"/>
          </a:p>
        </p:txBody>
      </p:sp>
    </p:spTree>
    <p:extLst>
      <p:ext uri="{BB962C8B-B14F-4D97-AF65-F5344CB8AC3E}">
        <p14:creationId xmlns:p14="http://schemas.microsoft.com/office/powerpoint/2010/main" val="275443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217C0B-6324-4EC3-BCDB-32F116FC3760}"/>
              </a:ext>
            </a:extLst>
          </p:cNvPr>
          <p:cNvSpPr>
            <a:spLocks noGrp="1"/>
          </p:cNvSpPr>
          <p:nvPr>
            <p:ph type="title"/>
          </p:nvPr>
        </p:nvSpPr>
        <p:spPr>
          <a:xfrm>
            <a:off x="3537819" y="526216"/>
            <a:ext cx="8131550" cy="1213470"/>
          </a:xfrm>
        </p:spPr>
        <p:txBody>
          <a:bodyPr vert="horz" lIns="91440" tIns="45720" rIns="91440" bIns="45720" rtlCol="0" anchor="b">
            <a:normAutofit/>
          </a:bodyPr>
          <a:lstStyle/>
          <a:p>
            <a:r>
              <a:rPr lang="en-US" sz="5400"/>
              <a:t>Directions</a:t>
            </a:r>
          </a:p>
        </p:txBody>
      </p:sp>
      <p:sp>
        <p:nvSpPr>
          <p:cNvPr id="6" name="Text Placeholder 5">
            <a:extLst>
              <a:ext uri="{FF2B5EF4-FFF2-40B4-BE49-F238E27FC236}">
                <a16:creationId xmlns:a16="http://schemas.microsoft.com/office/drawing/2014/main" id="{96CA7296-0C23-4021-8196-7035A46DDB3A}"/>
              </a:ext>
            </a:extLst>
          </p:cNvPr>
          <p:cNvSpPr>
            <a:spLocks noGrp="1"/>
          </p:cNvSpPr>
          <p:nvPr>
            <p:ph type="body" idx="1"/>
          </p:nvPr>
        </p:nvSpPr>
        <p:spPr>
          <a:xfrm>
            <a:off x="3157402" y="2351114"/>
            <a:ext cx="8888497" cy="3834814"/>
          </a:xfrm>
        </p:spPr>
        <p:txBody>
          <a:bodyPr vert="horz" lIns="91440" tIns="45720" rIns="91440" bIns="45720" rtlCol="0" anchor="t">
            <a:normAutofit/>
          </a:bodyPr>
          <a:lstStyle/>
          <a:p>
            <a:pPr>
              <a:lnSpc>
                <a:spcPct val="90000"/>
              </a:lnSpc>
            </a:pPr>
            <a:r>
              <a:rPr lang="en-US" sz="1800"/>
              <a:t>Please scroll to the slide for your designated area and respond to the following questions:  (Feel free to choose any questions you would like to show case.)</a:t>
            </a:r>
          </a:p>
          <a:p>
            <a:pPr>
              <a:lnSpc>
                <a:spcPct val="90000"/>
              </a:lnSpc>
            </a:pPr>
            <a:endParaRPr lang="en-US" sz="1800"/>
          </a:p>
          <a:p>
            <a:pPr marL="342900" indent="-342900">
              <a:lnSpc>
                <a:spcPct val="90000"/>
              </a:lnSpc>
              <a:buAutoNum type="arabicPeriod"/>
            </a:pPr>
            <a:r>
              <a:rPr lang="en-US" sz="2400" b="1"/>
              <a:t>How does your program/services support transfer? </a:t>
            </a:r>
            <a:r>
              <a:rPr lang="en-US" sz="1400"/>
              <a:t>(Please highlight 1-2 things).</a:t>
            </a:r>
          </a:p>
          <a:p>
            <a:pPr marL="342900" indent="-342900">
              <a:lnSpc>
                <a:spcPct val="90000"/>
              </a:lnSpc>
              <a:buAutoNum type="arabicPeriod"/>
            </a:pPr>
            <a:r>
              <a:rPr lang="en-US" sz="2400" b="1"/>
              <a:t>What was the outcome?</a:t>
            </a:r>
            <a:endParaRPr lang="en-US" sz="2400"/>
          </a:p>
          <a:p>
            <a:pPr marL="342900" indent="-342900">
              <a:lnSpc>
                <a:spcPct val="90000"/>
              </a:lnSpc>
              <a:buAutoNum type="arabicPeriod"/>
            </a:pPr>
            <a:r>
              <a:rPr lang="en-US" sz="2400" b="1"/>
              <a:t>What did we learn?</a:t>
            </a:r>
            <a:endParaRPr lang="en-US" sz="2400"/>
          </a:p>
          <a:p>
            <a:pPr marL="342900" indent="-342900">
              <a:lnSpc>
                <a:spcPct val="90000"/>
              </a:lnSpc>
              <a:buAutoNum type="arabicPeriod"/>
            </a:pPr>
            <a:r>
              <a:rPr lang="en-US" sz="2400" b="1"/>
              <a:t>What do you need to enhance your transfer services? </a:t>
            </a:r>
            <a:r>
              <a:rPr lang="en-US" sz="1400"/>
              <a:t>(i.e., better collaborati</a:t>
            </a:r>
            <a:r>
              <a:rPr lang="en-US" sz="1100"/>
              <a:t>on) </a:t>
            </a:r>
            <a:r>
              <a:rPr lang="en-US" sz="1800"/>
              <a:t> </a:t>
            </a:r>
          </a:p>
        </p:txBody>
      </p:sp>
      <p:sp>
        <p:nvSpPr>
          <p:cNvPr id="45" name="Rectangle 44">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8"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9"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0"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1"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2"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3"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4"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5"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6"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7"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8"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9"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1" name="Group 60">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2"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3"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4"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5"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6"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7"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8"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9"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0"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1"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2"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3"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5"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65416690-6ECB-6229-A1E6-08BC2712B199}"/>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1075949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1429716" y="1816797"/>
            <a:ext cx="6060052" cy="4804618"/>
          </a:xfrm>
        </p:spPr>
        <p:txBody>
          <a:bodyPr vert="horz" lIns="91440" tIns="45720" rIns="91440" bIns="45720" rtlCol="0" anchor="t">
            <a:normAutofit fontScale="77500" lnSpcReduction="20000"/>
          </a:bodyPr>
          <a:lstStyle/>
          <a:p>
            <a:r>
              <a:rPr lang="en-US">
                <a:solidFill>
                  <a:srgbClr val="595959"/>
                </a:solidFill>
                <a:latin typeface="Arial"/>
                <a:cs typeface="Arial"/>
              </a:rPr>
              <a:t>Umoja Cohort Classes</a:t>
            </a:r>
            <a:endParaRPr lang="en-US"/>
          </a:p>
          <a:p>
            <a:pPr lvl="1"/>
            <a:r>
              <a:rPr lang="en-US">
                <a:solidFill>
                  <a:srgbClr val="595959"/>
                </a:solidFill>
                <a:latin typeface="Arial"/>
                <a:cs typeface="Arial"/>
              </a:rPr>
              <a:t>Fulfill General Education Classes for Transfer</a:t>
            </a:r>
            <a:endParaRPr lang="en-US"/>
          </a:p>
          <a:p>
            <a:pPr lvl="2"/>
            <a:r>
              <a:rPr lang="en-US" sz="1200">
                <a:solidFill>
                  <a:srgbClr val="595959"/>
                </a:solidFill>
                <a:latin typeface="Arial"/>
                <a:cs typeface="Arial"/>
              </a:rPr>
              <a:t>Fall: ENGL 100, PLSC 210</a:t>
            </a:r>
            <a:endParaRPr lang="en-US" sz="1200"/>
          </a:p>
          <a:p>
            <a:pPr lvl="2"/>
            <a:r>
              <a:rPr lang="en-US" sz="1200">
                <a:solidFill>
                  <a:srgbClr val="595959"/>
                </a:solidFill>
                <a:latin typeface="Arial"/>
                <a:cs typeface="Arial"/>
              </a:rPr>
              <a:t>Spring: ENGL 110, PLSC 310, MATH 200</a:t>
            </a:r>
            <a:br>
              <a:rPr lang="en-US" sz="1200">
                <a:latin typeface="Arial"/>
                <a:cs typeface="Arial"/>
              </a:rPr>
            </a:br>
            <a:endParaRPr lang="en-US"/>
          </a:p>
          <a:p>
            <a:r>
              <a:rPr lang="en-US">
                <a:solidFill>
                  <a:srgbClr val="595959"/>
                </a:solidFill>
                <a:latin typeface="Arial"/>
                <a:cs typeface="Arial"/>
              </a:rPr>
              <a:t>Campus visits</a:t>
            </a:r>
            <a:endParaRPr lang="en-US"/>
          </a:p>
          <a:p>
            <a:pPr lvl="1"/>
            <a:r>
              <a:rPr lang="en-US">
                <a:solidFill>
                  <a:srgbClr val="595959"/>
                </a:solidFill>
                <a:latin typeface="Arial"/>
                <a:cs typeface="Arial"/>
              </a:rPr>
              <a:t>Partnership with HBCU’s</a:t>
            </a:r>
            <a:endParaRPr lang="en-US"/>
          </a:p>
          <a:p>
            <a:pPr lvl="1"/>
            <a:r>
              <a:rPr lang="en-US">
                <a:solidFill>
                  <a:srgbClr val="595959"/>
                </a:solidFill>
                <a:latin typeface="Arial"/>
                <a:cs typeface="Arial"/>
              </a:rPr>
              <a:t>Collaboration with conferences (SF State, UCLA, Black College Expo)</a:t>
            </a:r>
            <a:endParaRPr lang="en-US">
              <a:solidFill>
                <a:srgbClr val="404040"/>
              </a:solidFill>
              <a:latin typeface="Century Gothic" panose="020B0502020202020204"/>
              <a:cs typeface="Arial"/>
            </a:endParaRPr>
          </a:p>
          <a:p>
            <a:pPr lvl="1"/>
            <a:r>
              <a:rPr lang="en-US">
                <a:latin typeface="Arial"/>
                <a:cs typeface="Arial"/>
              </a:rPr>
              <a:t>Connection to Black Student Services on transfer campuses</a:t>
            </a:r>
            <a:br>
              <a:rPr lang="en-US">
                <a:latin typeface="Arial"/>
                <a:cs typeface="Arial"/>
              </a:rPr>
            </a:br>
            <a:endParaRPr lang="en-US"/>
          </a:p>
          <a:p>
            <a:r>
              <a:rPr lang="en-US">
                <a:solidFill>
                  <a:srgbClr val="595959"/>
                </a:solidFill>
                <a:latin typeface="Arial"/>
                <a:cs typeface="Arial"/>
              </a:rPr>
              <a:t>Transfer Counseling Services</a:t>
            </a:r>
            <a:endParaRPr lang="en-US"/>
          </a:p>
          <a:p>
            <a:pPr lvl="1"/>
            <a:r>
              <a:rPr lang="en-US">
                <a:solidFill>
                  <a:srgbClr val="595959"/>
                </a:solidFill>
                <a:latin typeface="Arial"/>
                <a:cs typeface="Arial"/>
              </a:rPr>
              <a:t>Transfer workshops </a:t>
            </a:r>
            <a:endParaRPr lang="en-US"/>
          </a:p>
          <a:p>
            <a:pPr lvl="1"/>
            <a:r>
              <a:rPr lang="en-US">
                <a:solidFill>
                  <a:srgbClr val="595959"/>
                </a:solidFill>
                <a:latin typeface="Arial"/>
                <a:cs typeface="Arial"/>
              </a:rPr>
              <a:t>CSU/UC/HBCU application assistance</a:t>
            </a:r>
            <a:endParaRPr lang="en-US"/>
          </a:p>
          <a:p>
            <a:pPr lvl="1"/>
            <a:r>
              <a:rPr lang="en-US">
                <a:solidFill>
                  <a:srgbClr val="595959"/>
                </a:solidFill>
                <a:latin typeface="Arial"/>
                <a:cs typeface="Arial"/>
              </a:rPr>
              <a:t>Student Education Plans working towards transfer goal</a:t>
            </a:r>
            <a:endParaRPr lang="en-US"/>
          </a:p>
          <a:p>
            <a:pPr lvl="1"/>
            <a:endParaRPr lang="en-US">
              <a:solidFill>
                <a:srgbClr val="595959"/>
              </a:solidFill>
              <a:latin typeface="Arial"/>
              <a:cs typeface="Arial"/>
            </a:endParaRPr>
          </a:p>
          <a:p>
            <a:r>
              <a:rPr lang="en-US">
                <a:solidFill>
                  <a:srgbClr val="595959"/>
                </a:solidFill>
                <a:latin typeface="Arial"/>
                <a:cs typeface="Arial"/>
              </a:rPr>
              <a:t>Student Engagement College Community</a:t>
            </a:r>
          </a:p>
          <a:p>
            <a:pPr lvl="1"/>
            <a:r>
              <a:rPr lang="en-US">
                <a:solidFill>
                  <a:srgbClr val="595959"/>
                </a:solidFill>
                <a:latin typeface="Arial"/>
                <a:cs typeface="Arial"/>
              </a:rPr>
              <a:t>Black Student Union</a:t>
            </a:r>
          </a:p>
          <a:p>
            <a:pPr lvl="1"/>
            <a:r>
              <a:rPr lang="en-US">
                <a:solidFill>
                  <a:srgbClr val="595959"/>
                </a:solidFill>
                <a:latin typeface="Arial"/>
                <a:cs typeface="Arial"/>
              </a:rPr>
              <a:t>Black Students Matter Committee</a:t>
            </a:r>
          </a:p>
          <a:p>
            <a:endParaRPr lang="en-US"/>
          </a:p>
        </p:txBody>
      </p:sp>
      <p:sp>
        <p:nvSpPr>
          <p:cNvPr id="4" name="Slide Number Placeholder 3">
            <a:extLst>
              <a:ext uri="{FF2B5EF4-FFF2-40B4-BE49-F238E27FC236}">
                <a16:creationId xmlns:a16="http://schemas.microsoft.com/office/drawing/2014/main" id="{77E7EE06-EBDE-2A64-CB56-3C43AFE9869E}"/>
              </a:ext>
            </a:extLst>
          </p:cNvPr>
          <p:cNvSpPr>
            <a:spLocks noGrp="1"/>
          </p:cNvSpPr>
          <p:nvPr>
            <p:ph type="sldNum" sz="quarter" idx="12"/>
          </p:nvPr>
        </p:nvSpPr>
        <p:spPr/>
        <p:txBody>
          <a:bodyPr/>
          <a:lstStyle/>
          <a:p>
            <a:fld id="{6D22F896-40B5-4ADD-8801-0D06FADFA095}" type="slidenum">
              <a:rPr lang="en-US" smtClean="0"/>
              <a:t>60</a:t>
            </a:fld>
            <a:endParaRPr lang="en-US"/>
          </a:p>
        </p:txBody>
      </p:sp>
      <p:pic>
        <p:nvPicPr>
          <p:cNvPr id="5" name="Picture 4" descr="A black and green sign with letters&#10;&#10;Description automatically generated">
            <a:extLst>
              <a:ext uri="{FF2B5EF4-FFF2-40B4-BE49-F238E27FC236}">
                <a16:creationId xmlns:a16="http://schemas.microsoft.com/office/drawing/2014/main" id="{C6BFA942-6834-0A92-BA98-7C3807A15402}"/>
              </a:ext>
            </a:extLst>
          </p:cNvPr>
          <p:cNvPicPr>
            <a:picLocks noChangeAspect="1"/>
          </p:cNvPicPr>
          <p:nvPr/>
        </p:nvPicPr>
        <p:blipFill>
          <a:blip r:embed="rId2"/>
          <a:stretch>
            <a:fillRect/>
          </a:stretch>
        </p:blipFill>
        <p:spPr>
          <a:xfrm>
            <a:off x="1873956" y="556810"/>
            <a:ext cx="4333051" cy="1021862"/>
          </a:xfrm>
          <a:prstGeom prst="rect">
            <a:avLst/>
          </a:prstGeom>
        </p:spPr>
      </p:pic>
      <p:pic>
        <p:nvPicPr>
          <p:cNvPr id="8" name="Picture 7" descr="A poster for a workshop&#10;&#10;Description automatically generated">
            <a:extLst>
              <a:ext uri="{FF2B5EF4-FFF2-40B4-BE49-F238E27FC236}">
                <a16:creationId xmlns:a16="http://schemas.microsoft.com/office/drawing/2014/main" id="{D771D1C9-7D6C-9090-10A6-B6E695504A45}"/>
              </a:ext>
            </a:extLst>
          </p:cNvPr>
          <p:cNvPicPr>
            <a:picLocks noChangeAspect="1"/>
          </p:cNvPicPr>
          <p:nvPr/>
        </p:nvPicPr>
        <p:blipFill>
          <a:blip r:embed="rId3"/>
          <a:stretch>
            <a:fillRect/>
          </a:stretch>
        </p:blipFill>
        <p:spPr>
          <a:xfrm>
            <a:off x="7140911" y="1125422"/>
            <a:ext cx="2272830" cy="2443453"/>
          </a:xfrm>
          <a:prstGeom prst="rect">
            <a:avLst/>
          </a:prstGeom>
        </p:spPr>
      </p:pic>
      <p:pic>
        <p:nvPicPr>
          <p:cNvPr id="9" name="Picture 8" descr="A group of people posing for a selfie&#10;&#10;Description automatically generated">
            <a:extLst>
              <a:ext uri="{FF2B5EF4-FFF2-40B4-BE49-F238E27FC236}">
                <a16:creationId xmlns:a16="http://schemas.microsoft.com/office/drawing/2014/main" id="{946DA8B9-DB94-B4D7-1380-5D73E7840AE4}"/>
              </a:ext>
            </a:extLst>
          </p:cNvPr>
          <p:cNvPicPr>
            <a:picLocks noChangeAspect="1"/>
          </p:cNvPicPr>
          <p:nvPr/>
        </p:nvPicPr>
        <p:blipFill>
          <a:blip r:embed="rId4"/>
          <a:stretch>
            <a:fillRect/>
          </a:stretch>
        </p:blipFill>
        <p:spPr>
          <a:xfrm>
            <a:off x="9783704" y="3650074"/>
            <a:ext cx="2244028" cy="2722504"/>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B51E0D50-6ED8-97C8-C76B-DD4272787F8D}"/>
              </a:ext>
            </a:extLst>
          </p:cNvPr>
          <p:cNvPicPr>
            <a:picLocks noChangeAspect="1"/>
          </p:cNvPicPr>
          <p:nvPr/>
        </p:nvPicPr>
        <p:blipFill>
          <a:blip r:embed="rId5"/>
          <a:stretch>
            <a:fillRect/>
          </a:stretch>
        </p:blipFill>
        <p:spPr>
          <a:xfrm>
            <a:off x="7084937" y="4066352"/>
            <a:ext cx="2493824" cy="1800579"/>
          </a:xfrm>
          <a:prstGeom prst="rect">
            <a:avLst/>
          </a:prstGeom>
        </p:spPr>
      </p:pic>
      <p:pic>
        <p:nvPicPr>
          <p:cNvPr id="11" name="Picture 10" descr="A person wearing a face mask and holding a piece of paper&#10;&#10;Description automatically generated">
            <a:extLst>
              <a:ext uri="{FF2B5EF4-FFF2-40B4-BE49-F238E27FC236}">
                <a16:creationId xmlns:a16="http://schemas.microsoft.com/office/drawing/2014/main" id="{FBB2A110-6426-5F72-B0D9-C6D67A88E189}"/>
              </a:ext>
            </a:extLst>
          </p:cNvPr>
          <p:cNvPicPr>
            <a:picLocks noChangeAspect="1"/>
          </p:cNvPicPr>
          <p:nvPr/>
        </p:nvPicPr>
        <p:blipFill>
          <a:blip r:embed="rId6"/>
          <a:stretch>
            <a:fillRect/>
          </a:stretch>
        </p:blipFill>
        <p:spPr>
          <a:xfrm>
            <a:off x="9580250" y="1124186"/>
            <a:ext cx="2490241" cy="2440282"/>
          </a:xfrm>
          <a:prstGeom prst="rect">
            <a:avLst/>
          </a:prstGeom>
        </p:spPr>
      </p:pic>
    </p:spTree>
    <p:extLst>
      <p:ext uri="{BB962C8B-B14F-4D97-AF65-F5344CB8AC3E}">
        <p14:creationId xmlns:p14="http://schemas.microsoft.com/office/powerpoint/2010/main" val="1572549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smtClean="0"/>
              <a:t>61</a:t>
            </a:fld>
            <a:endParaRPr lang="en-US"/>
          </a:p>
        </p:txBody>
      </p:sp>
    </p:spTree>
    <p:extLst>
      <p:ext uri="{BB962C8B-B14F-4D97-AF65-F5344CB8AC3E}">
        <p14:creationId xmlns:p14="http://schemas.microsoft.com/office/powerpoint/2010/main" val="1119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a:xfrm>
            <a:off x="649224" y="645106"/>
            <a:ext cx="3575020" cy="1833745"/>
          </a:xfrm>
        </p:spPr>
        <p:txBody>
          <a:bodyPr>
            <a:normAutofit fontScale="90000"/>
          </a:bodyPr>
          <a:lstStyle/>
          <a:p>
            <a:pPr>
              <a:lnSpc>
                <a:spcPct val="90000"/>
              </a:lnSpc>
            </a:pPr>
            <a:r>
              <a:rPr lang="en-US" b="1">
                <a:solidFill>
                  <a:srgbClr val="397178"/>
                </a:solidFill>
              </a:rPr>
              <a:t>5 &amp; 6: Transfer Plan and </a:t>
            </a:r>
          </a:p>
          <a:p>
            <a:pPr>
              <a:lnSpc>
                <a:spcPct val="90000"/>
              </a:lnSpc>
            </a:pPr>
            <a:r>
              <a:rPr lang="en-US" b="1">
                <a:solidFill>
                  <a:srgbClr val="397178"/>
                </a:solidFill>
              </a:rPr>
              <a:t>COLTS-U Transfer Center</a:t>
            </a:r>
          </a:p>
          <a:p>
            <a:pPr>
              <a:lnSpc>
                <a:spcPct val="90000"/>
              </a:lnSpc>
            </a:pPr>
            <a:br>
              <a:rPr lang="en-US"/>
            </a:br>
            <a:br>
              <a:rPr lang="en-US"/>
            </a:br>
            <a:br>
              <a:rPr lang="en-US"/>
            </a:br>
            <a:r>
              <a:rPr lang="en-US">
                <a:solidFill>
                  <a:srgbClr val="397178"/>
                </a:solidFill>
              </a:rPr>
              <a:t>Fall 2023 </a:t>
            </a:r>
          </a:p>
          <a:p>
            <a:pPr>
              <a:lnSpc>
                <a:spcPct val="90000"/>
              </a:lnSpc>
            </a:pPr>
            <a:r>
              <a:rPr lang="en-US">
                <a:solidFill>
                  <a:srgbClr val="397178"/>
                </a:solidFill>
              </a:rPr>
              <a:t>Updated 11.3.2023</a:t>
            </a:r>
          </a:p>
          <a:p>
            <a:pPr>
              <a:lnSpc>
                <a:spcPct val="90000"/>
              </a:lnSpc>
            </a:pPr>
            <a:br>
              <a:rPr lang="en-US" sz="900"/>
            </a:br>
            <a:endParaRPr lang="en-US" sz="900">
              <a:solidFill>
                <a:srgbClr val="397178"/>
              </a:solidFill>
            </a:endParaRPr>
          </a:p>
        </p:txBody>
      </p:sp>
      <p:sp>
        <p:nvSpPr>
          <p:cNvPr id="24" name="Rectangle 2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97178"/>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5BBBB506-F0D5-FC6F-DF07-C61CB5145BBB}"/>
              </a:ext>
            </a:extLst>
          </p:cNvPr>
          <p:cNvSpPr>
            <a:spLocks noGrp="1"/>
          </p:cNvSpPr>
          <p:nvPr>
            <p:ph idx="1"/>
          </p:nvPr>
        </p:nvSpPr>
        <p:spPr>
          <a:xfrm>
            <a:off x="649225" y="2133600"/>
            <a:ext cx="3650278" cy="3759253"/>
          </a:xfrm>
        </p:spPr>
        <p:txBody>
          <a:bodyPr vert="horz" lIns="91440" tIns="45720" rIns="91440" bIns="45720" rtlCol="0">
            <a:normAutofit/>
          </a:bodyPr>
          <a:lstStyle/>
          <a:p>
            <a:pPr marL="0" indent="0">
              <a:buClr>
                <a:srgbClr val="A87DF2"/>
              </a:buClr>
              <a:buNone/>
            </a:pPr>
            <a:endParaRPr lang="en-US"/>
          </a:p>
          <a:p>
            <a:pPr marL="0" indent="0">
              <a:buClr>
                <a:srgbClr val="A87DF2"/>
              </a:buClr>
              <a:buNone/>
            </a:pPr>
            <a:br>
              <a:rPr lang="en-US"/>
            </a:br>
            <a:endParaRPr lang="en-US"/>
          </a:p>
        </p:txBody>
      </p:sp>
      <p:sp>
        <p:nvSpPr>
          <p:cNvPr id="2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AF30AE2-4665-E622-D384-D8777E1BE482}"/>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62</a:t>
            </a:fld>
            <a:endParaRPr lang="en-US" sz="1900"/>
          </a:p>
        </p:txBody>
      </p:sp>
      <p:pic>
        <p:nvPicPr>
          <p:cNvPr id="3" name="Picture 2" descr="A person looking at a person at a table&#10;&#10;Description automatically generated">
            <a:extLst>
              <a:ext uri="{FF2B5EF4-FFF2-40B4-BE49-F238E27FC236}">
                <a16:creationId xmlns:a16="http://schemas.microsoft.com/office/drawing/2014/main" id="{D484F225-3E86-F4A7-1378-1F26E33E7F3A}"/>
              </a:ext>
            </a:extLst>
          </p:cNvPr>
          <p:cNvPicPr>
            <a:picLocks noChangeAspect="1"/>
          </p:cNvPicPr>
          <p:nvPr/>
        </p:nvPicPr>
        <p:blipFill rotWithShape="1">
          <a:blip r:embed="rId2"/>
          <a:srcRect r="16852" b="-1"/>
          <a:stretch/>
        </p:blipFill>
        <p:spPr>
          <a:xfrm>
            <a:off x="4619543" y="10"/>
            <a:ext cx="7572457" cy="6853242"/>
          </a:xfrm>
          <a:prstGeom prst="rect">
            <a:avLst/>
          </a:prstGeom>
        </p:spPr>
      </p:pic>
      <p:sp>
        <p:nvSpPr>
          <p:cNvPr id="5" name="TextBox 4">
            <a:extLst>
              <a:ext uri="{FF2B5EF4-FFF2-40B4-BE49-F238E27FC236}">
                <a16:creationId xmlns:a16="http://schemas.microsoft.com/office/drawing/2014/main" id="{ACC36696-B062-34A8-652A-444811B133B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C1F3B7F-089D-2C6B-C4CE-1D26DDD79CE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B21BFC6-3240-38FF-F63F-EFCAEA05034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B3061AEA-40E6-9092-64E9-7D572B91AC2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29B2CE2A-A82B-05A1-A817-737EF02587B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898056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D8BA-FE5E-70E0-F009-A2EB02BC01C7}"/>
              </a:ext>
            </a:extLst>
          </p:cNvPr>
          <p:cNvSpPr>
            <a:spLocks noGrp="1"/>
          </p:cNvSpPr>
          <p:nvPr>
            <p:ph type="title"/>
          </p:nvPr>
        </p:nvSpPr>
        <p:spPr>
          <a:xfrm>
            <a:off x="2329518" y="172555"/>
            <a:ext cx="9175094" cy="6508552"/>
          </a:xfrm>
        </p:spPr>
        <p:txBody>
          <a:bodyPr>
            <a:normAutofit fontScale="90000"/>
          </a:bodyPr>
          <a:lstStyle/>
          <a:p>
            <a:pPr algn="ctr"/>
            <a:r>
              <a:rPr lang="en-US" sz="4500" b="1">
                <a:solidFill>
                  <a:srgbClr val="3F3F3F"/>
                </a:solidFill>
                <a:latin typeface="Calibri"/>
                <a:cs typeface="Calibri"/>
              </a:rPr>
              <a:t>5. Transfer Plan </a:t>
            </a:r>
            <a:endParaRPr lang="en-US"/>
          </a:p>
          <a:p>
            <a:r>
              <a:rPr lang="en-US" sz="2400">
                <a:solidFill>
                  <a:srgbClr val="3F3F3F"/>
                </a:solidFill>
                <a:latin typeface="Calibri"/>
                <a:cs typeface="Calibri"/>
              </a:rPr>
              <a:t>College-wide committee designated by PBC to “develop, promote, and scale up college activities that promote transfer success”*</a:t>
            </a:r>
            <a:endParaRPr lang="en-US"/>
          </a:p>
          <a:p>
            <a:br>
              <a:rPr lang="en-US"/>
            </a:br>
            <a:endParaRPr lang="en-US"/>
          </a:p>
          <a:p>
            <a:r>
              <a:rPr lang="en-US" sz="3200" b="1">
                <a:solidFill>
                  <a:srgbClr val="3F3F3F"/>
                </a:solidFill>
                <a:latin typeface="Calibri"/>
                <a:cs typeface="Calibri"/>
              </a:rPr>
              <a:t>Objective #1:</a:t>
            </a:r>
            <a:r>
              <a:rPr lang="en-US" sz="3200">
                <a:solidFill>
                  <a:srgbClr val="3F3F3F"/>
                </a:solidFill>
                <a:latin typeface="Calibri"/>
                <a:cs typeface="Calibri"/>
              </a:rPr>
              <a:t> Identify the support, milestones, and gaps in the transfer journey for students.</a:t>
            </a:r>
            <a:endParaRPr lang="en-US" sz="3200"/>
          </a:p>
          <a:p>
            <a:r>
              <a:rPr lang="en-US" sz="3200" b="1">
                <a:solidFill>
                  <a:srgbClr val="3F3F3F"/>
                </a:solidFill>
                <a:latin typeface="Calibri"/>
                <a:cs typeface="Calibri"/>
              </a:rPr>
              <a:t>Objective #2: </a:t>
            </a:r>
            <a:r>
              <a:rPr lang="en-US" sz="3200">
                <a:solidFill>
                  <a:srgbClr val="3F3F3F"/>
                </a:solidFill>
                <a:latin typeface="Calibri"/>
                <a:cs typeface="Calibri"/>
              </a:rPr>
              <a:t>Build and strengthen relationships with universities and high school partners.</a:t>
            </a:r>
            <a:endParaRPr lang="en-US" sz="3200"/>
          </a:p>
          <a:p>
            <a:r>
              <a:rPr lang="en-US" sz="3200" b="1">
                <a:solidFill>
                  <a:srgbClr val="3F3F3F"/>
                </a:solidFill>
                <a:latin typeface="Calibri"/>
                <a:cs typeface="Calibri"/>
              </a:rPr>
              <a:t>Objective #3:</a:t>
            </a:r>
            <a:r>
              <a:rPr lang="en-US" sz="3200">
                <a:solidFill>
                  <a:srgbClr val="3F3F3F"/>
                </a:solidFill>
                <a:latin typeface="Calibri"/>
                <a:cs typeface="Calibri"/>
              </a:rPr>
              <a:t> Identify and address equity gaps in transfer support services.</a:t>
            </a:r>
            <a:endParaRPr lang="en-US" sz="3200"/>
          </a:p>
          <a:p>
            <a:r>
              <a:rPr lang="en-US" sz="3200" b="1">
                <a:solidFill>
                  <a:srgbClr val="3F3F3F"/>
                </a:solidFill>
                <a:latin typeface="Calibri"/>
                <a:cs typeface="Calibri"/>
              </a:rPr>
              <a:t>Objective #4: </a:t>
            </a:r>
            <a:r>
              <a:rPr lang="en-US" sz="3200">
                <a:solidFill>
                  <a:srgbClr val="3F3F3F"/>
                </a:solidFill>
                <a:latin typeface="Calibri"/>
                <a:cs typeface="Calibri"/>
              </a:rPr>
              <a:t>Create a campus culture, across all levels and functions, that actively commits to supporting the transfer success of our students.</a:t>
            </a:r>
            <a:endParaRPr lang="en-US"/>
          </a:p>
          <a:p>
            <a:r>
              <a:rPr lang="en-US" sz="1200">
                <a:solidFill>
                  <a:srgbClr val="3F3F3F"/>
                </a:solidFill>
              </a:rPr>
              <a:t>*</a:t>
            </a:r>
            <a:r>
              <a:rPr lang="en-US" sz="1200" i="1">
                <a:solidFill>
                  <a:srgbClr val="3F3F3F"/>
                </a:solidFill>
              </a:rPr>
              <a:t>Source:  Cañada College Transfer Services Plan 2021-2024, PBC Transfer Planning Task Force, May 5, 2021</a:t>
            </a:r>
            <a:endParaRPr lang="en-US"/>
          </a:p>
        </p:txBody>
      </p:sp>
      <p:sp>
        <p:nvSpPr>
          <p:cNvPr id="4" name="Slide Number Placeholder 3">
            <a:extLst>
              <a:ext uri="{FF2B5EF4-FFF2-40B4-BE49-F238E27FC236}">
                <a16:creationId xmlns:a16="http://schemas.microsoft.com/office/drawing/2014/main" id="{129D2E34-A01A-EC06-60E1-EE3F795B6315}"/>
              </a:ext>
            </a:extLst>
          </p:cNvPr>
          <p:cNvSpPr>
            <a:spLocks noGrp="1"/>
          </p:cNvSpPr>
          <p:nvPr>
            <p:ph type="sldNum" sz="quarter" idx="12"/>
          </p:nvPr>
        </p:nvSpPr>
        <p:spPr/>
        <p:txBody>
          <a:bodyPr/>
          <a:lstStyle/>
          <a:p>
            <a:fld id="{6D22F896-40B5-4ADD-8801-0D06FADFA095}" type="slidenum">
              <a:rPr lang="en-US" smtClean="0"/>
              <a:t>63</a:t>
            </a:fld>
            <a:endParaRPr lang="en-US"/>
          </a:p>
        </p:txBody>
      </p:sp>
    </p:spTree>
    <p:extLst>
      <p:ext uri="{BB962C8B-B14F-4D97-AF65-F5344CB8AC3E}">
        <p14:creationId xmlns:p14="http://schemas.microsoft.com/office/powerpoint/2010/main" val="2223142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5F08-8E43-608B-04E0-91EBDEFE0F95}"/>
              </a:ext>
            </a:extLst>
          </p:cNvPr>
          <p:cNvSpPr>
            <a:spLocks noGrp="1"/>
          </p:cNvSpPr>
          <p:nvPr>
            <p:ph type="title"/>
          </p:nvPr>
        </p:nvSpPr>
        <p:spPr>
          <a:xfrm>
            <a:off x="2724628" y="2016406"/>
            <a:ext cx="8478948" cy="3886740"/>
          </a:xfrm>
        </p:spPr>
        <p:txBody>
          <a:bodyPr>
            <a:normAutofit fontScale="90000"/>
          </a:bodyPr>
          <a:lstStyle/>
          <a:p>
            <a:r>
              <a:rPr lang="en-US" sz="2400" u="sng"/>
              <a:t>Located in Building 9, Room 106, We offer...</a:t>
            </a:r>
            <a:br>
              <a:rPr lang="en-US" sz="2400" u="sng">
                <a:solidFill>
                  <a:srgbClr val="262626"/>
                </a:solidFill>
                <a:latin typeface="Century Gothic"/>
                <a:cs typeface="Calibri"/>
              </a:rPr>
            </a:br>
            <a:br>
              <a:rPr lang="en-US">
                <a:latin typeface="Century Gothic"/>
                <a:cs typeface="Calibri"/>
              </a:rPr>
            </a:br>
            <a:r>
              <a:rPr lang="en-US" sz="3200">
                <a:solidFill>
                  <a:srgbClr val="3F3F3F"/>
                </a:solidFill>
                <a:latin typeface="Calibri"/>
                <a:cs typeface="Calibri"/>
              </a:rPr>
              <a:t>* Transfer Counseling</a:t>
            </a:r>
            <a:endParaRPr lang="en-US"/>
          </a:p>
          <a:p>
            <a:r>
              <a:rPr lang="en-US" sz="3200">
                <a:solidFill>
                  <a:srgbClr val="3F3F3F"/>
                </a:solidFill>
                <a:latin typeface="Calibri"/>
                <a:cs typeface="Calibri"/>
              </a:rPr>
              <a:t>*Articulation</a:t>
            </a:r>
            <a:br>
              <a:rPr lang="en-US" sz="3200">
                <a:solidFill>
                  <a:srgbClr val="3F3F3F"/>
                </a:solidFill>
                <a:latin typeface="Calibri"/>
                <a:cs typeface="Calibri"/>
              </a:rPr>
            </a:br>
            <a:r>
              <a:rPr lang="en-US" sz="3200">
                <a:solidFill>
                  <a:srgbClr val="3F3F3F"/>
                </a:solidFill>
                <a:latin typeface="Calibri"/>
                <a:cs typeface="Calibri"/>
              </a:rPr>
              <a:t>* Transfer Services and Support</a:t>
            </a:r>
            <a:br>
              <a:rPr lang="en-US" sz="3200">
                <a:solidFill>
                  <a:srgbClr val="3F3F3F"/>
                </a:solidFill>
                <a:latin typeface="Calibri"/>
                <a:cs typeface="Calibri"/>
              </a:rPr>
            </a:br>
            <a:r>
              <a:rPr lang="en-US" sz="3200">
                <a:solidFill>
                  <a:srgbClr val="3F3F3F"/>
                </a:solidFill>
                <a:latin typeface="Calibri"/>
                <a:cs typeface="Calibri"/>
              </a:rPr>
              <a:t>* University Programs: AANAPISI ARC Transfer Pathway to SF State and NDNU B.A. Degree Completion programs</a:t>
            </a:r>
            <a:endParaRPr lang="en-US"/>
          </a:p>
          <a:p>
            <a:endParaRPr lang="en-US"/>
          </a:p>
        </p:txBody>
      </p:sp>
      <p:sp>
        <p:nvSpPr>
          <p:cNvPr id="4" name="Slide Number Placeholder 3">
            <a:extLst>
              <a:ext uri="{FF2B5EF4-FFF2-40B4-BE49-F238E27FC236}">
                <a16:creationId xmlns:a16="http://schemas.microsoft.com/office/drawing/2014/main" id="{B659DD2E-764B-8E77-8F46-B5D853ED8AA8}"/>
              </a:ext>
            </a:extLst>
          </p:cNvPr>
          <p:cNvSpPr>
            <a:spLocks noGrp="1"/>
          </p:cNvSpPr>
          <p:nvPr>
            <p:ph type="sldNum" sz="quarter" idx="12"/>
          </p:nvPr>
        </p:nvSpPr>
        <p:spPr/>
        <p:txBody>
          <a:bodyPr/>
          <a:lstStyle/>
          <a:p>
            <a:fld id="{6D22F896-40B5-4ADD-8801-0D06FADFA095}" type="slidenum">
              <a:rPr lang="en-US" smtClean="0"/>
              <a:t>64</a:t>
            </a:fld>
            <a:endParaRPr lang="en-US"/>
          </a:p>
        </p:txBody>
      </p:sp>
      <p:pic>
        <p:nvPicPr>
          <p:cNvPr id="8" name="Content Placeholder 7" descr="A green text on a black background&#10;&#10;Description automatically generated">
            <a:extLst>
              <a:ext uri="{FF2B5EF4-FFF2-40B4-BE49-F238E27FC236}">
                <a16:creationId xmlns:a16="http://schemas.microsoft.com/office/drawing/2014/main" id="{44814264-51B2-991A-B7F2-BCE7FDE2209F}"/>
              </a:ext>
            </a:extLst>
          </p:cNvPr>
          <p:cNvPicPr>
            <a:picLocks noGrp="1" noChangeAspect="1"/>
          </p:cNvPicPr>
          <p:nvPr>
            <p:ph idx="1"/>
          </p:nvPr>
        </p:nvPicPr>
        <p:blipFill>
          <a:blip r:embed="rId2"/>
          <a:stretch>
            <a:fillRect/>
          </a:stretch>
        </p:blipFill>
        <p:spPr>
          <a:xfrm>
            <a:off x="2870082" y="-42765"/>
            <a:ext cx="6848475" cy="1714500"/>
          </a:xfrm>
        </p:spPr>
      </p:pic>
    </p:spTree>
    <p:extLst>
      <p:ext uri="{BB962C8B-B14F-4D97-AF65-F5344CB8AC3E}">
        <p14:creationId xmlns:p14="http://schemas.microsoft.com/office/powerpoint/2010/main" val="1224135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web page&#10;&#10;Description automatically generated">
            <a:extLst>
              <a:ext uri="{FF2B5EF4-FFF2-40B4-BE49-F238E27FC236}">
                <a16:creationId xmlns:a16="http://schemas.microsoft.com/office/drawing/2014/main" id="{89404C8D-9353-460A-EB34-1FC660E4E451}"/>
              </a:ext>
            </a:extLst>
          </p:cNvPr>
          <p:cNvPicPr>
            <a:picLocks noGrp="1" noChangeAspect="1"/>
          </p:cNvPicPr>
          <p:nvPr>
            <p:ph idx="1"/>
          </p:nvPr>
        </p:nvPicPr>
        <p:blipFill>
          <a:blip r:embed="rId2"/>
          <a:stretch>
            <a:fillRect/>
          </a:stretch>
        </p:blipFill>
        <p:spPr>
          <a:xfrm>
            <a:off x="3088951" y="390525"/>
            <a:ext cx="8696972" cy="5006347"/>
          </a:xfrm>
        </p:spPr>
      </p:pic>
      <p:sp>
        <p:nvSpPr>
          <p:cNvPr id="4" name="Slide Number Placeholder 3">
            <a:extLst>
              <a:ext uri="{FF2B5EF4-FFF2-40B4-BE49-F238E27FC236}">
                <a16:creationId xmlns:a16="http://schemas.microsoft.com/office/drawing/2014/main" id="{2A0B56DE-A8BE-FC34-E7D0-900ED407A059}"/>
              </a:ext>
            </a:extLst>
          </p:cNvPr>
          <p:cNvSpPr>
            <a:spLocks noGrp="1"/>
          </p:cNvSpPr>
          <p:nvPr>
            <p:ph type="sldNum" sz="quarter" idx="12"/>
          </p:nvPr>
        </p:nvSpPr>
        <p:spPr/>
        <p:txBody>
          <a:bodyPr/>
          <a:lstStyle/>
          <a:p>
            <a:fld id="{6D22F896-40B5-4ADD-8801-0D06FADFA095}" type="slidenum">
              <a:rPr lang="en-US" smtClean="0"/>
              <a:t>65</a:t>
            </a:fld>
            <a:endParaRPr lang="en-US"/>
          </a:p>
        </p:txBody>
      </p:sp>
    </p:spTree>
    <p:extLst>
      <p:ext uri="{BB962C8B-B14F-4D97-AF65-F5344CB8AC3E}">
        <p14:creationId xmlns:p14="http://schemas.microsoft.com/office/powerpoint/2010/main" val="249073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with red and black text&#10;&#10;Description automatically generated">
            <a:extLst>
              <a:ext uri="{FF2B5EF4-FFF2-40B4-BE49-F238E27FC236}">
                <a16:creationId xmlns:a16="http://schemas.microsoft.com/office/drawing/2014/main" id="{C8C2D7CB-035F-35B7-C4B0-ED749A83EEB1}"/>
              </a:ext>
            </a:extLst>
          </p:cNvPr>
          <p:cNvPicPr>
            <a:picLocks noGrp="1" noChangeAspect="1"/>
          </p:cNvPicPr>
          <p:nvPr>
            <p:ph idx="1"/>
          </p:nvPr>
        </p:nvPicPr>
        <p:blipFill>
          <a:blip r:embed="rId2"/>
          <a:stretch>
            <a:fillRect/>
          </a:stretch>
        </p:blipFill>
        <p:spPr>
          <a:xfrm>
            <a:off x="2474912" y="264798"/>
            <a:ext cx="9258300" cy="5114925"/>
          </a:xfrm>
        </p:spPr>
      </p:pic>
      <p:sp>
        <p:nvSpPr>
          <p:cNvPr id="4" name="Slide Number Placeholder 3">
            <a:extLst>
              <a:ext uri="{FF2B5EF4-FFF2-40B4-BE49-F238E27FC236}">
                <a16:creationId xmlns:a16="http://schemas.microsoft.com/office/drawing/2014/main" id="{612F72DF-A447-C7F3-1E62-D6EDAA49521F}"/>
              </a:ext>
            </a:extLst>
          </p:cNvPr>
          <p:cNvSpPr>
            <a:spLocks noGrp="1"/>
          </p:cNvSpPr>
          <p:nvPr>
            <p:ph type="sldNum" sz="quarter" idx="12"/>
          </p:nvPr>
        </p:nvSpPr>
        <p:spPr/>
        <p:txBody>
          <a:bodyPr/>
          <a:lstStyle/>
          <a:p>
            <a:fld id="{6D22F896-40B5-4ADD-8801-0D06FADFA095}" type="slidenum">
              <a:rPr lang="en-US" smtClean="0"/>
              <a:t>66</a:t>
            </a:fld>
            <a:endParaRPr lang="en-US"/>
          </a:p>
        </p:txBody>
      </p:sp>
    </p:spTree>
    <p:extLst>
      <p:ext uri="{BB962C8B-B14F-4D97-AF65-F5344CB8AC3E}">
        <p14:creationId xmlns:p14="http://schemas.microsoft.com/office/powerpoint/2010/main" val="406318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fontScale="90000"/>
          </a:bodyPr>
          <a:lstStyle/>
          <a:p>
            <a:pPr>
              <a:lnSpc>
                <a:spcPct val="90000"/>
              </a:lnSpc>
              <a:spcBef>
                <a:spcPts val="0"/>
              </a:spcBef>
            </a:pPr>
            <a:r>
              <a:rPr lang="en-US" sz="5000" b="1">
                <a:solidFill>
                  <a:srgbClr val="262626"/>
                </a:solidFill>
                <a:latin typeface="Century Gothic"/>
                <a:ea typeface="Tahoma"/>
                <a:cs typeface="Tahoma"/>
              </a:rPr>
              <a:t>Transfer Services and Support</a:t>
            </a:r>
            <a:endParaRPr lang="en-US"/>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702100" y="1522119"/>
            <a:ext cx="8793105" cy="4389103"/>
          </a:xfrm>
        </p:spPr>
        <p:txBody>
          <a:bodyPr vert="horz" lIns="91440" tIns="45720" rIns="91440" bIns="45720" rtlCol="0" anchor="t">
            <a:normAutofit/>
          </a:bodyPr>
          <a:lstStyle/>
          <a:p>
            <a:r>
              <a:rPr lang="en-US" sz="3000" b="1">
                <a:solidFill>
                  <a:srgbClr val="FF0000"/>
                </a:solidFill>
              </a:rPr>
              <a:t>Transfer Communication Strategy</a:t>
            </a:r>
            <a:endParaRPr lang="en-US">
              <a:solidFill>
                <a:srgbClr val="FF0000"/>
              </a:solidFill>
            </a:endParaRPr>
          </a:p>
          <a:p>
            <a:r>
              <a:rPr lang="en-US" sz="2400">
                <a:solidFill>
                  <a:srgbClr val="3F3F3F"/>
                </a:solidFill>
              </a:rPr>
              <a:t>Transfer Center website</a:t>
            </a:r>
            <a:endParaRPr lang="en-US"/>
          </a:p>
          <a:p>
            <a:r>
              <a:rPr lang="en-US" sz="2400">
                <a:solidFill>
                  <a:srgbClr val="3F3F3F"/>
                </a:solidFill>
              </a:rPr>
              <a:t>Transfer Milestone Dashboard</a:t>
            </a:r>
            <a:endParaRPr lang="en-US"/>
          </a:p>
          <a:p>
            <a:r>
              <a:rPr lang="en-US" sz="2400">
                <a:solidFill>
                  <a:srgbClr val="3F3F3F"/>
                </a:solidFill>
              </a:rPr>
              <a:t>NEW program Canvas shell</a:t>
            </a:r>
            <a:endParaRPr lang="en-US"/>
          </a:p>
          <a:p>
            <a:r>
              <a:rPr lang="en-US" sz="3000" b="1">
                <a:solidFill>
                  <a:srgbClr val="3F3F3F"/>
                </a:solidFill>
              </a:rPr>
              <a:t>Outcomes:</a:t>
            </a:r>
            <a:r>
              <a:rPr lang="en-US" sz="3000">
                <a:solidFill>
                  <a:srgbClr val="3F3F3F"/>
                </a:solidFill>
              </a:rPr>
              <a:t> </a:t>
            </a:r>
            <a:endParaRPr lang="en-US"/>
          </a:p>
          <a:p>
            <a:r>
              <a:rPr lang="en-US" sz="2000">
                <a:solidFill>
                  <a:srgbClr val="3F3F3F"/>
                </a:solidFill>
              </a:rPr>
              <a:t>New links on website, including university partnerships and programs</a:t>
            </a:r>
            <a:endParaRPr lang="en-US"/>
          </a:p>
          <a:p>
            <a:r>
              <a:rPr lang="en-US" sz="2000">
                <a:solidFill>
                  <a:srgbClr val="3F3F3F"/>
                </a:solidFill>
              </a:rPr>
              <a:t># of students with transfer as an educational goal: </a:t>
            </a:r>
            <a:r>
              <a:rPr lang="en-US" sz="2000" b="1">
                <a:solidFill>
                  <a:srgbClr val="FF0000"/>
                </a:solidFill>
              </a:rPr>
              <a:t>1,941 </a:t>
            </a:r>
            <a:r>
              <a:rPr lang="en-US" sz="1200" b="1">
                <a:solidFill>
                  <a:srgbClr val="FF0000"/>
                </a:solidFill>
              </a:rPr>
              <a:t>(as of 10.30.23)</a:t>
            </a:r>
          </a:p>
          <a:p>
            <a:r>
              <a:rPr lang="en-US" sz="2000">
                <a:solidFill>
                  <a:srgbClr val="3F3F3F"/>
                </a:solidFill>
              </a:rPr>
              <a:t># of students in program Canvas shell: </a:t>
            </a:r>
            <a:r>
              <a:rPr lang="en-US" sz="2000" b="1">
                <a:solidFill>
                  <a:srgbClr val="FF0000"/>
                </a:solidFill>
              </a:rPr>
              <a:t>755 </a:t>
            </a:r>
            <a:r>
              <a:rPr lang="en-US" sz="1200" b="1">
                <a:solidFill>
                  <a:srgbClr val="FF0000"/>
                </a:solidFill>
              </a:rPr>
              <a:t>(as of 11.3.23)</a:t>
            </a:r>
            <a:endParaRPr lang="en-US" sz="1200"/>
          </a:p>
        </p:txBody>
      </p:sp>
      <p:sp>
        <p:nvSpPr>
          <p:cNvPr id="4" name="Slide Number Placeholder 3">
            <a:extLst>
              <a:ext uri="{FF2B5EF4-FFF2-40B4-BE49-F238E27FC236}">
                <a16:creationId xmlns:a16="http://schemas.microsoft.com/office/drawing/2014/main" id="{3F1B3FB8-FBA3-C67A-1007-B20483EA5E51}"/>
              </a:ext>
            </a:extLst>
          </p:cNvPr>
          <p:cNvSpPr>
            <a:spLocks noGrp="1"/>
          </p:cNvSpPr>
          <p:nvPr>
            <p:ph type="sldNum" sz="quarter" idx="12"/>
          </p:nvPr>
        </p:nvSpPr>
        <p:spPr/>
        <p:txBody>
          <a:bodyPr/>
          <a:lstStyle/>
          <a:p>
            <a:fld id="{6D22F896-40B5-4ADD-8801-0D06FADFA095}" type="slidenum">
              <a:rPr lang="en-US" smtClean="0"/>
              <a:t>67</a:t>
            </a:fld>
            <a:endParaRPr lang="en-US"/>
          </a:p>
        </p:txBody>
      </p:sp>
    </p:spTree>
    <p:extLst>
      <p:ext uri="{BB962C8B-B14F-4D97-AF65-F5344CB8AC3E}">
        <p14:creationId xmlns:p14="http://schemas.microsoft.com/office/powerpoint/2010/main" val="1545341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p:txBody>
          <a:bodyPr/>
          <a:lstStyle/>
          <a:p>
            <a:r>
              <a:rPr lang="en-US" sz="4500" b="1"/>
              <a:t>Transfer Services and Support</a:t>
            </a:r>
            <a:endParaRPr lang="en-US"/>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p:txBody>
          <a:bodyPr vert="horz" lIns="91440" tIns="45720" rIns="91440" bIns="45720" rtlCol="0" anchor="t">
            <a:normAutofit fontScale="92500" lnSpcReduction="20000"/>
          </a:bodyPr>
          <a:lstStyle/>
          <a:p>
            <a:r>
              <a:rPr lang="en-US" sz="3000" b="1">
                <a:solidFill>
                  <a:srgbClr val="FF0000"/>
                </a:solidFill>
              </a:rPr>
              <a:t>Transfer Student Engagement</a:t>
            </a:r>
            <a:endParaRPr lang="en-US">
              <a:solidFill>
                <a:srgbClr val="FF0000"/>
              </a:solidFill>
            </a:endParaRPr>
          </a:p>
          <a:p>
            <a:r>
              <a:rPr lang="en-US" sz="2400">
                <a:solidFill>
                  <a:srgbClr val="3F3F3F"/>
                </a:solidFill>
              </a:rPr>
              <a:t>Transfer Day </a:t>
            </a:r>
            <a:endParaRPr lang="en-US"/>
          </a:p>
          <a:p>
            <a:r>
              <a:rPr lang="en-US" sz="2400">
                <a:solidFill>
                  <a:srgbClr val="3F3F3F"/>
                </a:solidFill>
              </a:rPr>
              <a:t>University field trips</a:t>
            </a:r>
            <a:endParaRPr lang="en-US"/>
          </a:p>
          <a:p>
            <a:r>
              <a:rPr lang="en-US" sz="2400">
                <a:solidFill>
                  <a:srgbClr val="3F3F3F"/>
                </a:solidFill>
              </a:rPr>
              <a:t>NEW Transfer Student Club</a:t>
            </a:r>
            <a:endParaRPr lang="en-US"/>
          </a:p>
          <a:p>
            <a:r>
              <a:rPr lang="en-US" sz="3000" b="1">
                <a:solidFill>
                  <a:srgbClr val="3F3F3F"/>
                </a:solidFill>
              </a:rPr>
              <a:t>Outcomes: </a:t>
            </a:r>
            <a:endParaRPr lang="en-US"/>
          </a:p>
          <a:p>
            <a:r>
              <a:rPr lang="en-US" sz="2000">
                <a:solidFill>
                  <a:srgbClr val="3F3F3F"/>
                </a:solidFill>
              </a:rPr>
              <a:t># of universities participating at Transfer Day:</a:t>
            </a:r>
            <a:r>
              <a:rPr lang="en-US" sz="2000" b="1">
                <a:solidFill>
                  <a:srgbClr val="3F3F3F"/>
                </a:solidFill>
              </a:rPr>
              <a:t> </a:t>
            </a:r>
            <a:r>
              <a:rPr lang="en-US" sz="2000" b="1">
                <a:solidFill>
                  <a:srgbClr val="FF0000"/>
                </a:solidFill>
              </a:rPr>
              <a:t>40</a:t>
            </a:r>
            <a:endParaRPr lang="en-US"/>
          </a:p>
          <a:p>
            <a:r>
              <a:rPr lang="en-US" sz="2000">
                <a:solidFill>
                  <a:srgbClr val="000000"/>
                </a:solidFill>
              </a:rPr>
              <a:t># of students at Transfer Day: </a:t>
            </a:r>
            <a:r>
              <a:rPr lang="en-US" sz="2000" b="1">
                <a:solidFill>
                  <a:srgbClr val="FF0000"/>
                </a:solidFill>
              </a:rPr>
              <a:t>58+</a:t>
            </a:r>
            <a:endParaRPr lang="en-US"/>
          </a:p>
          <a:p>
            <a:r>
              <a:rPr lang="en-US" sz="2000">
                <a:solidFill>
                  <a:srgbClr val="000000"/>
                </a:solidFill>
              </a:rPr>
              <a:t># of students total for university visits: </a:t>
            </a:r>
            <a:r>
              <a:rPr lang="en-US" sz="2000" b="1">
                <a:solidFill>
                  <a:srgbClr val="FF0000"/>
                </a:solidFill>
              </a:rPr>
              <a:t>25 </a:t>
            </a:r>
            <a:r>
              <a:rPr lang="en-US" sz="2000" b="1">
                <a:solidFill>
                  <a:srgbClr val="000000"/>
                </a:solidFill>
              </a:rPr>
              <a:t>(4 trips)</a:t>
            </a:r>
            <a:endParaRPr lang="en-US"/>
          </a:p>
          <a:p>
            <a:r>
              <a:rPr lang="en-US" sz="2000">
                <a:solidFill>
                  <a:srgbClr val="000000"/>
                </a:solidFill>
              </a:rPr>
              <a:t># of students interested in joining the new student club: </a:t>
            </a:r>
            <a:r>
              <a:rPr lang="en-US" sz="2000" b="1">
                <a:solidFill>
                  <a:srgbClr val="FF0000"/>
                </a:solidFill>
              </a:rPr>
              <a:t>15 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p:txBody>
          <a:bodyPr/>
          <a:lstStyle/>
          <a:p>
            <a:fld id="{6D22F896-40B5-4ADD-8801-0D06FADFA095}" type="slidenum">
              <a:rPr lang="en-US" smtClean="0"/>
              <a:t>68</a:t>
            </a:fld>
            <a:endParaRPr lang="en-US"/>
          </a:p>
        </p:txBody>
      </p:sp>
      <p:sp>
        <p:nvSpPr>
          <p:cNvPr id="5" name="TextBox 4">
            <a:extLst>
              <a:ext uri="{FF2B5EF4-FFF2-40B4-BE49-F238E27FC236}">
                <a16:creationId xmlns:a16="http://schemas.microsoft.com/office/drawing/2014/main" id="{6FFA29A7-92EA-81EE-39CF-81759F78459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B781F5BE-AE65-D28C-D2CC-DFA925DE85A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40490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a:xfrm>
            <a:off x="2592925" y="624110"/>
            <a:ext cx="8911687" cy="1280890"/>
          </a:xfrm>
        </p:spPr>
        <p:txBody>
          <a:bodyPr>
            <a:normAutofit/>
          </a:bodyPr>
          <a:lstStyle/>
          <a:p>
            <a:r>
              <a:rPr lang="en-US" b="1"/>
              <a:t>AANAPISI ARC Initiative</a:t>
            </a:r>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69</a:t>
            </a:fld>
            <a:endParaRPr lang="en-US" sz="1900"/>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a:xfrm>
            <a:off x="1998931" y="1620940"/>
            <a:ext cx="6425402" cy="5073746"/>
          </a:xfrm>
        </p:spPr>
        <p:txBody>
          <a:bodyPr vert="horz" lIns="91440" tIns="45720" rIns="91440" bIns="45720" rtlCol="0">
            <a:normAutofit lnSpcReduction="10000"/>
          </a:bodyPr>
          <a:lstStyle/>
          <a:p>
            <a:pPr>
              <a:lnSpc>
                <a:spcPct val="90000"/>
              </a:lnSpc>
            </a:pPr>
            <a:r>
              <a:rPr lang="en-US" sz="2000">
                <a:latin typeface="Calibri"/>
                <a:cs typeface="Calibri"/>
              </a:rPr>
              <a:t>Title 3: Asian American and Native American Pacific Islander Serving Institution grant</a:t>
            </a:r>
            <a:endParaRPr lang="en-US" sz="2000"/>
          </a:p>
          <a:p>
            <a:pPr lvl="1">
              <a:lnSpc>
                <a:spcPct val="90000"/>
              </a:lnSpc>
            </a:pPr>
            <a:r>
              <a:rPr lang="en-US" sz="2000">
                <a:latin typeface="Calibri"/>
                <a:cs typeface="Calibri"/>
              </a:rPr>
              <a:t>At least 10% identified as Asian American and Native American Pacific Islander at least 50% are Pell eligible</a:t>
            </a:r>
            <a:endParaRPr lang="en-US" sz="2000"/>
          </a:p>
          <a:p>
            <a:pPr>
              <a:lnSpc>
                <a:spcPct val="90000"/>
              </a:lnSpc>
            </a:pPr>
            <a:r>
              <a:rPr lang="en-US" sz="2000">
                <a:latin typeface="Calibri"/>
                <a:cs typeface="Calibri"/>
              </a:rPr>
              <a:t>Supports Asian American, Pacific Islander, first-generation and low-income students (historically underserved population)</a:t>
            </a:r>
            <a:endParaRPr lang="en-US" sz="2000"/>
          </a:p>
          <a:p>
            <a:pPr>
              <a:lnSpc>
                <a:spcPct val="90000"/>
              </a:lnSpc>
            </a:pPr>
            <a:r>
              <a:rPr lang="en-US" sz="2000">
                <a:latin typeface="Calibri"/>
                <a:cs typeface="Calibri"/>
              </a:rPr>
              <a:t>At Cañada College (2022-2023 Headcount)</a:t>
            </a:r>
            <a:endParaRPr lang="en-US" sz="2000"/>
          </a:p>
          <a:p>
            <a:pPr lvl="1">
              <a:lnSpc>
                <a:spcPct val="90000"/>
              </a:lnSpc>
            </a:pPr>
            <a:r>
              <a:rPr lang="en-US" sz="2000">
                <a:latin typeface="Calibri"/>
                <a:cs typeface="Calibri"/>
              </a:rPr>
              <a:t>Asian - 15% (1489)</a:t>
            </a:r>
            <a:endParaRPr lang="en-US" sz="2000"/>
          </a:p>
          <a:p>
            <a:pPr lvl="1">
              <a:lnSpc>
                <a:spcPct val="90000"/>
              </a:lnSpc>
            </a:pPr>
            <a:r>
              <a:rPr lang="en-US" sz="2000">
                <a:latin typeface="Calibri"/>
                <a:cs typeface="Calibri"/>
              </a:rPr>
              <a:t>Filipinx - 6% (579)</a:t>
            </a:r>
            <a:endParaRPr lang="en-US" sz="2000"/>
          </a:p>
          <a:p>
            <a:pPr lvl="1">
              <a:lnSpc>
                <a:spcPct val="90000"/>
              </a:lnSpc>
            </a:pPr>
            <a:r>
              <a:rPr lang="en-US" sz="2000">
                <a:latin typeface="Calibri"/>
                <a:cs typeface="Calibri"/>
              </a:rPr>
              <a:t>Pacific Islander- Less than 1% (150)</a:t>
            </a:r>
          </a:p>
          <a:p>
            <a:pPr>
              <a:lnSpc>
                <a:spcPct val="90000"/>
              </a:lnSpc>
            </a:pPr>
            <a:r>
              <a:rPr lang="en-US" sz="2000">
                <a:latin typeface="Calibri"/>
                <a:cs typeface="Calibri"/>
              </a:rPr>
              <a:t>Launched this Fall 2023</a:t>
            </a:r>
            <a:endParaRPr lang="en-US" sz="2000"/>
          </a:p>
          <a:p>
            <a:pPr>
              <a:lnSpc>
                <a:spcPct val="90000"/>
              </a:lnSpc>
            </a:pPr>
            <a:r>
              <a:rPr lang="en-US" sz="2000">
                <a:latin typeface="Calibri"/>
                <a:cs typeface="Calibri"/>
              </a:rPr>
              <a:t>Partnership with San Francisco State University in collaboration with CSM &amp; Skyline</a:t>
            </a:r>
            <a:endParaRPr lang="en-US" sz="2000"/>
          </a:p>
          <a:p>
            <a:pPr>
              <a:lnSpc>
                <a:spcPct val="90000"/>
              </a:lnSpc>
            </a:pPr>
            <a:endParaRPr lang="en-US" sz="2000"/>
          </a:p>
        </p:txBody>
      </p:sp>
      <p:pic>
        <p:nvPicPr>
          <p:cNvPr id="7" name="Picture 6" descr="A black background with white text&#10;&#10;Description automatically generated">
            <a:extLst>
              <a:ext uri="{FF2B5EF4-FFF2-40B4-BE49-F238E27FC236}">
                <a16:creationId xmlns:a16="http://schemas.microsoft.com/office/drawing/2014/main" id="{491C56C1-175F-C1BB-4691-D3EBBC975BF1}"/>
              </a:ext>
            </a:extLst>
          </p:cNvPr>
          <p:cNvPicPr>
            <a:picLocks noChangeAspect="1"/>
          </p:cNvPicPr>
          <p:nvPr/>
        </p:nvPicPr>
        <p:blipFill>
          <a:blip r:embed="rId2"/>
          <a:stretch>
            <a:fillRect/>
          </a:stretch>
        </p:blipFill>
        <p:spPr>
          <a:xfrm>
            <a:off x="9162141" y="2124215"/>
            <a:ext cx="1811781" cy="1811781"/>
          </a:xfrm>
          <a:prstGeom prst="rect">
            <a:avLst/>
          </a:prstGeom>
        </p:spPr>
      </p:pic>
      <p:pic>
        <p:nvPicPr>
          <p:cNvPr id="8" name="Picture 7" descr="A green text on a black background&#10;&#10;Description automatically generated">
            <a:extLst>
              <a:ext uri="{FF2B5EF4-FFF2-40B4-BE49-F238E27FC236}">
                <a16:creationId xmlns:a16="http://schemas.microsoft.com/office/drawing/2014/main" id="{66A2E787-F711-DF49-727D-508810FC6323}"/>
              </a:ext>
            </a:extLst>
          </p:cNvPr>
          <p:cNvPicPr>
            <a:picLocks noChangeAspect="1"/>
          </p:cNvPicPr>
          <p:nvPr/>
        </p:nvPicPr>
        <p:blipFill>
          <a:blip r:embed="rId3"/>
          <a:stretch>
            <a:fillRect/>
          </a:stretch>
        </p:blipFill>
        <p:spPr>
          <a:xfrm>
            <a:off x="8631452" y="4646760"/>
            <a:ext cx="2873159" cy="718289"/>
          </a:xfrm>
          <a:prstGeom prst="rect">
            <a:avLst/>
          </a:prstGeom>
        </p:spPr>
      </p:pic>
    </p:spTree>
    <p:extLst>
      <p:ext uri="{BB962C8B-B14F-4D97-AF65-F5344CB8AC3E}">
        <p14:creationId xmlns:p14="http://schemas.microsoft.com/office/powerpoint/2010/main" val="38464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1: October 13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843392" y="2623930"/>
            <a:ext cx="7757989" cy="4008102"/>
          </a:xfrm>
        </p:spPr>
        <p:txBody>
          <a:bodyPr vert="horz" lIns="91440" tIns="45720" rIns="91440" bIns="45720" rtlCol="0" anchor="t">
            <a:normAutofit lnSpcReduction="10000"/>
          </a:bodyPr>
          <a:lstStyle/>
          <a:p>
            <a:pPr>
              <a:lnSpc>
                <a:spcPct val="90000"/>
              </a:lnSpc>
              <a:spcBef>
                <a:spcPts val="0"/>
              </a:spcBef>
              <a:buFont typeface="Wingdings 3"/>
              <a:buChar char=""/>
            </a:pPr>
            <a:r>
              <a:rPr lang="en-US" sz="2400">
                <a:latin typeface="Calibri"/>
                <a:ea typeface="Calibri"/>
                <a:cs typeface="Calibri"/>
              </a:rPr>
              <a:t>Introduction </a:t>
            </a:r>
            <a:r>
              <a:rPr lang="en-US" sz="1600">
                <a:latin typeface="Calibri"/>
                <a:ea typeface="Calibri"/>
                <a:cs typeface="Calibri"/>
              </a:rPr>
              <a:t> 2 min</a:t>
            </a:r>
            <a:endParaRPr lang="en-US" sz="2000"/>
          </a:p>
          <a:p>
            <a:pPr>
              <a:lnSpc>
                <a:spcPct val="90000"/>
              </a:lnSpc>
              <a:spcBef>
                <a:spcPts val="0"/>
              </a:spcBef>
            </a:pPr>
            <a:r>
              <a:rPr lang="en-US" sz="2400">
                <a:latin typeface="Calibri"/>
                <a:ea typeface="Calibri"/>
                <a:cs typeface="Calibri"/>
              </a:rPr>
              <a:t>Framing </a:t>
            </a:r>
            <a:r>
              <a:rPr lang="en-US" sz="1600">
                <a:latin typeface="Calibri"/>
                <a:ea typeface="Calibri"/>
                <a:cs typeface="Calibri"/>
              </a:rPr>
              <a:t>10 min</a:t>
            </a:r>
          </a:p>
          <a:p>
            <a:pPr>
              <a:lnSpc>
                <a:spcPct val="90000"/>
              </a:lnSpc>
              <a:spcBef>
                <a:spcPts val="0"/>
              </a:spcBef>
            </a:pPr>
            <a:r>
              <a:rPr lang="en-US" sz="2400">
                <a:latin typeface="Calibri"/>
                <a:ea typeface="Calibri"/>
                <a:cs typeface="Calibri"/>
              </a:rPr>
              <a:t>Transfer Data sharing </a:t>
            </a:r>
            <a:r>
              <a:rPr lang="en-US" sz="1600">
                <a:latin typeface="Calibri"/>
                <a:ea typeface="Calibri"/>
                <a:cs typeface="Calibri"/>
              </a:rPr>
              <a:t>10 min</a:t>
            </a:r>
          </a:p>
          <a:p>
            <a:pPr marL="0" indent="0">
              <a:lnSpc>
                <a:spcPct val="90000"/>
              </a:lnSpc>
              <a:spcBef>
                <a:spcPts val="0"/>
              </a:spcBef>
              <a:buNone/>
            </a:pPr>
            <a:endParaRPr lang="en-US" sz="2400">
              <a:latin typeface="Calibri"/>
              <a:ea typeface="Calibri"/>
              <a:cs typeface="Calibri"/>
            </a:endParaRPr>
          </a:p>
          <a:p>
            <a:pPr>
              <a:lnSpc>
                <a:spcPct val="90000"/>
              </a:lnSpc>
              <a:spcBef>
                <a:spcPts val="0"/>
              </a:spcBef>
              <a:buAutoNum type="arabicPeriod"/>
            </a:pPr>
            <a:r>
              <a:rPr lang="en-US" sz="2400">
                <a:latin typeface="Calibri"/>
                <a:ea typeface="Calibri"/>
                <a:cs typeface="Calibri"/>
              </a:rPr>
              <a:t>Guided Pathway </a:t>
            </a:r>
            <a:r>
              <a:rPr lang="en-US" sz="1600">
                <a:latin typeface="Calibri"/>
                <a:ea typeface="Calibri"/>
                <a:cs typeface="Calibri"/>
              </a:rPr>
              <a:t>(5 min presentation &amp; 5 min Q&amp;A)</a:t>
            </a:r>
            <a:endParaRPr lang="en-US" sz="2000"/>
          </a:p>
          <a:p>
            <a:pPr>
              <a:lnSpc>
                <a:spcPct val="90000"/>
              </a:lnSpc>
              <a:spcBef>
                <a:spcPts val="0"/>
              </a:spcBef>
              <a:buAutoNum type="arabicPeriod"/>
            </a:pPr>
            <a:r>
              <a:rPr lang="en-US" sz="2400">
                <a:latin typeface="Calibri"/>
                <a:ea typeface="Calibri"/>
                <a:cs typeface="Calibri"/>
              </a:rPr>
              <a:t>AB1705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Middle College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Promise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Puente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Living Promise MOU </a:t>
            </a:r>
            <a:r>
              <a:rPr lang="en-US" sz="1600">
                <a:latin typeface="Calibri"/>
                <a:ea typeface="Calibri"/>
                <a:cs typeface="Calibri"/>
              </a:rPr>
              <a:t>(5 min presentation &amp; 5 min Q&amp;A)</a:t>
            </a:r>
          </a:p>
          <a:p>
            <a:pPr>
              <a:lnSpc>
                <a:spcPct val="90000"/>
              </a:lnSpc>
              <a:spcBef>
                <a:spcPts val="0"/>
              </a:spcBef>
              <a:buAutoNum type="arabicPeriod"/>
            </a:pPr>
            <a:endParaRPr lang="en-US" sz="2400">
              <a:latin typeface="Calibri"/>
              <a:ea typeface="Calibri"/>
              <a:cs typeface="Calibri"/>
            </a:endParaRPr>
          </a:p>
          <a:p>
            <a:pPr>
              <a:lnSpc>
                <a:spcPct val="90000"/>
              </a:lnSpc>
              <a:spcBef>
                <a:spcPts val="0"/>
              </a:spcBef>
            </a:pPr>
            <a:r>
              <a:rPr lang="en-US" sz="2400">
                <a:latin typeface="Calibri"/>
                <a:ea typeface="Calibri"/>
                <a:cs typeface="Calibri"/>
              </a:rPr>
              <a:t>Closing </a:t>
            </a:r>
            <a:r>
              <a:rPr lang="en-US" sz="1600">
                <a:latin typeface="Calibri"/>
                <a:ea typeface="Calibri"/>
                <a:cs typeface="Calibri"/>
              </a:rPr>
              <a:t>5 min</a:t>
            </a:r>
          </a:p>
          <a:p>
            <a:pPr marL="0" indent="0">
              <a:lnSpc>
                <a:spcPct val="90000"/>
              </a:lnSpc>
              <a:buNone/>
            </a:pPr>
            <a:endParaRPr lang="en-US" sz="2400"/>
          </a:p>
        </p:txBody>
      </p:sp>
      <p:sp>
        <p:nvSpPr>
          <p:cNvPr id="5" name="Slide Number Placeholder 4">
            <a:extLst>
              <a:ext uri="{FF2B5EF4-FFF2-40B4-BE49-F238E27FC236}">
                <a16:creationId xmlns:a16="http://schemas.microsoft.com/office/drawing/2014/main" id="{783092D7-EDD5-CAD1-BB26-20407A862965}"/>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5672684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a:xfrm>
            <a:off x="1990851" y="1235591"/>
            <a:ext cx="8911687" cy="1280890"/>
          </a:xfrm>
        </p:spPr>
        <p:txBody>
          <a:bodyPr>
            <a:normAutofit/>
          </a:bodyPr>
          <a:lstStyle/>
          <a:p>
            <a:r>
              <a:rPr lang="en-US" b="1"/>
              <a:t>AANAPISI ARC Initiative</a:t>
            </a:r>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70</a:t>
            </a:fld>
            <a:endParaRPr lang="en-US" sz="1900"/>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a:xfrm>
            <a:off x="1987138" y="2181807"/>
            <a:ext cx="5972296" cy="4177419"/>
          </a:xfrm>
        </p:spPr>
        <p:txBody>
          <a:bodyPr vert="horz" lIns="91440" tIns="45720" rIns="91440" bIns="45720" rtlCol="0" anchor="t">
            <a:normAutofit/>
          </a:bodyPr>
          <a:lstStyle/>
          <a:p>
            <a:r>
              <a:rPr lang="en-US" sz="3300">
                <a:solidFill>
                  <a:srgbClr val="3F3F3F"/>
                </a:solidFill>
                <a:latin typeface="Calibri"/>
                <a:cs typeface="Calibri"/>
              </a:rPr>
              <a:t>ARC Transfer pathway program</a:t>
            </a:r>
            <a:endParaRPr lang="en-US" sz="1500"/>
          </a:p>
          <a:p>
            <a:pPr lvl="1">
              <a:buFont typeface="Wingdings" charset="2"/>
              <a:buChar char="ü"/>
            </a:pPr>
            <a:r>
              <a:rPr lang="en-US" sz="2900">
                <a:solidFill>
                  <a:srgbClr val="3F3F3F"/>
                </a:solidFill>
                <a:latin typeface="Calibri"/>
                <a:cs typeface="Calibri"/>
              </a:rPr>
              <a:t>Case management</a:t>
            </a:r>
            <a:endParaRPr lang="en-US"/>
          </a:p>
          <a:p>
            <a:pPr lvl="1">
              <a:buFont typeface="Wingdings" charset="2"/>
              <a:buChar char="ü"/>
            </a:pPr>
            <a:r>
              <a:rPr lang="en-US" sz="2900">
                <a:solidFill>
                  <a:srgbClr val="3F3F3F"/>
                </a:solidFill>
                <a:latin typeface="Calibri"/>
                <a:cs typeface="Calibri"/>
              </a:rPr>
              <a:t>Peer mentoring</a:t>
            </a:r>
            <a:endParaRPr lang="en-US"/>
          </a:p>
          <a:p>
            <a:pPr lvl="1">
              <a:buFont typeface="Wingdings" charset="2"/>
              <a:buChar char="ü"/>
            </a:pPr>
            <a:r>
              <a:rPr lang="en-US" sz="2900">
                <a:solidFill>
                  <a:srgbClr val="3F3F3F"/>
                </a:solidFill>
                <a:latin typeface="Calibri"/>
                <a:cs typeface="Calibri"/>
              </a:rPr>
              <a:t>Campus visits</a:t>
            </a:r>
            <a:endParaRPr lang="en-US"/>
          </a:p>
          <a:p>
            <a:pPr lvl="1">
              <a:buFont typeface="Wingdings" charset="2"/>
              <a:buChar char="ü"/>
            </a:pPr>
            <a:r>
              <a:rPr lang="en-US" sz="2900">
                <a:solidFill>
                  <a:srgbClr val="3F3F3F"/>
                </a:solidFill>
                <a:latin typeface="Calibri"/>
                <a:cs typeface="Calibri"/>
              </a:rPr>
              <a:t>Culturally responsive activities and transfer pathway workshops </a:t>
            </a:r>
            <a:endParaRPr lang="en-US"/>
          </a:p>
          <a:p>
            <a:pPr>
              <a:lnSpc>
                <a:spcPct val="90000"/>
              </a:lnSpc>
            </a:pPr>
            <a:endParaRPr lang="en-US" sz="1500">
              <a:latin typeface="Calibri"/>
              <a:cs typeface="Calibri"/>
            </a:endParaRPr>
          </a:p>
        </p:txBody>
      </p:sp>
      <p:pic>
        <p:nvPicPr>
          <p:cNvPr id="7" name="Picture 6" descr="A black background with white text&#10;&#10;Description automatically generated">
            <a:extLst>
              <a:ext uri="{FF2B5EF4-FFF2-40B4-BE49-F238E27FC236}">
                <a16:creationId xmlns:a16="http://schemas.microsoft.com/office/drawing/2014/main" id="{491C56C1-175F-C1BB-4691-D3EBBC975BF1}"/>
              </a:ext>
            </a:extLst>
          </p:cNvPr>
          <p:cNvPicPr>
            <a:picLocks noChangeAspect="1"/>
          </p:cNvPicPr>
          <p:nvPr/>
        </p:nvPicPr>
        <p:blipFill>
          <a:blip r:embed="rId2"/>
          <a:stretch>
            <a:fillRect/>
          </a:stretch>
        </p:blipFill>
        <p:spPr>
          <a:xfrm>
            <a:off x="9162141" y="3281326"/>
            <a:ext cx="1811781" cy="1811781"/>
          </a:xfrm>
          <a:prstGeom prst="rect">
            <a:avLst/>
          </a:prstGeom>
        </p:spPr>
      </p:pic>
      <p:pic>
        <p:nvPicPr>
          <p:cNvPr id="8" name="Picture 7" descr="A green text on a black background&#10;&#10;Description automatically generated">
            <a:extLst>
              <a:ext uri="{FF2B5EF4-FFF2-40B4-BE49-F238E27FC236}">
                <a16:creationId xmlns:a16="http://schemas.microsoft.com/office/drawing/2014/main" id="{66A2E787-F711-DF49-727D-508810FC6323}"/>
              </a:ext>
            </a:extLst>
          </p:cNvPr>
          <p:cNvPicPr>
            <a:picLocks noChangeAspect="1"/>
          </p:cNvPicPr>
          <p:nvPr/>
        </p:nvPicPr>
        <p:blipFill>
          <a:blip r:embed="rId3"/>
          <a:stretch>
            <a:fillRect/>
          </a:stretch>
        </p:blipFill>
        <p:spPr>
          <a:xfrm>
            <a:off x="8631452" y="5803871"/>
            <a:ext cx="2873159" cy="718289"/>
          </a:xfrm>
          <a:prstGeom prst="rect">
            <a:avLst/>
          </a:prstGeom>
        </p:spPr>
      </p:pic>
      <p:sp>
        <p:nvSpPr>
          <p:cNvPr id="5" name="TextBox 4">
            <a:extLst>
              <a:ext uri="{FF2B5EF4-FFF2-40B4-BE49-F238E27FC236}">
                <a16:creationId xmlns:a16="http://schemas.microsoft.com/office/drawing/2014/main" id="{6FFA29A7-92EA-81EE-39CF-81759F78459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descr="A group of people posing for a photo&#10;&#10;Description automatically generated">
            <a:extLst>
              <a:ext uri="{FF2B5EF4-FFF2-40B4-BE49-F238E27FC236}">
                <a16:creationId xmlns:a16="http://schemas.microsoft.com/office/drawing/2014/main" id="{DB0293D2-9B9D-06EE-6719-BD8AEDD4DD58}"/>
              </a:ext>
            </a:extLst>
          </p:cNvPr>
          <p:cNvPicPr>
            <a:picLocks noChangeAspect="1"/>
          </p:cNvPicPr>
          <p:nvPr/>
        </p:nvPicPr>
        <p:blipFill>
          <a:blip r:embed="rId4"/>
          <a:stretch>
            <a:fillRect/>
          </a:stretch>
        </p:blipFill>
        <p:spPr>
          <a:xfrm>
            <a:off x="7985125" y="1237955"/>
            <a:ext cx="3869973" cy="1710385"/>
          </a:xfrm>
          <a:prstGeom prst="rect">
            <a:avLst/>
          </a:prstGeom>
        </p:spPr>
      </p:pic>
    </p:spTree>
    <p:extLst>
      <p:ext uri="{BB962C8B-B14F-4D97-AF65-F5344CB8AC3E}">
        <p14:creationId xmlns:p14="http://schemas.microsoft.com/office/powerpoint/2010/main" val="517966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516BF0-E772-A614-0A92-1CFEC9173E18}"/>
              </a:ext>
            </a:extLst>
          </p:cNvPr>
          <p:cNvSpPr>
            <a:spLocks noGrp="1"/>
          </p:cNvSpPr>
          <p:nvPr>
            <p:ph type="title"/>
          </p:nvPr>
        </p:nvSpPr>
        <p:spPr>
          <a:xfrm>
            <a:off x="1772337" y="784036"/>
            <a:ext cx="6362503" cy="1280890"/>
          </a:xfrm>
        </p:spPr>
        <p:txBody>
          <a:bodyPr vert="horz" lIns="91440" tIns="45720" rIns="91440" bIns="45720" rtlCol="0" anchor="t">
            <a:normAutofit/>
          </a:bodyPr>
          <a:lstStyle/>
          <a:p>
            <a:r>
              <a:rPr lang="en-US" sz="3200" b="1"/>
              <a:t>NDNU x SMCCCD Partnership</a:t>
            </a:r>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a:lnSpc>
                <a:spcPct val="90000"/>
              </a:lnSpc>
              <a:spcAft>
                <a:spcPts val="600"/>
              </a:spcAft>
            </a:pPr>
            <a:fld id="{6D22F896-40B5-4ADD-8801-0D06FADFA095}" type="slidenum">
              <a:rPr lang="en-US" sz="1900" dirty="0" smtClean="0"/>
              <a:pPr>
                <a:lnSpc>
                  <a:spcPct val="90000"/>
                </a:lnSpc>
                <a:spcAft>
                  <a:spcPts val="600"/>
                </a:spcAft>
              </a:pPr>
              <a:t>71</a:t>
            </a:fld>
            <a:endParaRPr lang="en-US" sz="1900"/>
          </a:p>
        </p:txBody>
      </p:sp>
      <p:sp>
        <p:nvSpPr>
          <p:cNvPr id="16" name="TextBox 15">
            <a:extLst>
              <a:ext uri="{FF2B5EF4-FFF2-40B4-BE49-F238E27FC236}">
                <a16:creationId xmlns:a16="http://schemas.microsoft.com/office/drawing/2014/main" id="{6E7911E6-CAFC-8EF7-EE59-DC46124B3EAE}"/>
              </a:ext>
            </a:extLst>
          </p:cNvPr>
          <p:cNvSpPr txBox="1"/>
          <p:nvPr/>
        </p:nvSpPr>
        <p:spPr>
          <a:xfrm>
            <a:off x="1683956" y="1644415"/>
            <a:ext cx="6629625" cy="42668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buClr>
                <a:schemeClr val="accent1"/>
              </a:buClr>
            </a:pPr>
            <a:endParaRPr lang="en-US">
              <a:latin typeface="Calibri"/>
              <a:cs typeface="Calibri"/>
            </a:endParaRPr>
          </a:p>
          <a:p>
            <a:pPr marL="228600" indent="-228600">
              <a:lnSpc>
                <a:spcPct val="90000"/>
              </a:lnSpc>
              <a:spcBef>
                <a:spcPts val="1000"/>
              </a:spcBef>
              <a:buClr>
                <a:schemeClr val="accent1"/>
              </a:buClr>
              <a:buFont typeface="Wingdings 3" charset="2"/>
              <a:buChar char=""/>
            </a:pPr>
            <a:r>
              <a:rPr lang="en-US">
                <a:latin typeface="Calibri"/>
                <a:cs typeface="Calibri"/>
              </a:rPr>
              <a:t>NDNU Bachelor’s Degree Completions: Business Administration (100% online) and Psychology (hybrid)</a:t>
            </a:r>
          </a:p>
          <a:p>
            <a:pPr marL="742950" lvl="2" indent="-285750">
              <a:lnSpc>
                <a:spcPct val="90000"/>
              </a:lnSpc>
              <a:spcBef>
                <a:spcPts val="1000"/>
              </a:spcBef>
              <a:buClr>
                <a:schemeClr val="accent1"/>
              </a:buClr>
              <a:buFont typeface="Wingdings" charset="2"/>
              <a:buChar char="ü"/>
            </a:pPr>
            <a:r>
              <a:rPr lang="en-US">
                <a:latin typeface="Calibri"/>
                <a:cs typeface="Calibri"/>
              </a:rPr>
              <a:t>AS-T Business &amp; AA-T Psychology </a:t>
            </a:r>
          </a:p>
          <a:p>
            <a:pPr marL="228600" indent="-228600">
              <a:lnSpc>
                <a:spcPct val="90000"/>
              </a:lnSpc>
              <a:spcBef>
                <a:spcPts val="1000"/>
              </a:spcBef>
              <a:buClr>
                <a:schemeClr val="accent1"/>
              </a:buClr>
              <a:buFont typeface="Wingdings 3" charset="2"/>
              <a:buChar char=""/>
            </a:pPr>
            <a:r>
              <a:rPr lang="en-US">
                <a:latin typeface="Calibri"/>
                <a:cs typeface="Calibri"/>
              </a:rPr>
              <a:t>Full-wrap around services</a:t>
            </a:r>
          </a:p>
          <a:p>
            <a:pPr marL="742950" lvl="1" indent="-285750">
              <a:lnSpc>
                <a:spcPct val="90000"/>
              </a:lnSpc>
              <a:spcBef>
                <a:spcPts val="1000"/>
              </a:spcBef>
              <a:buClr>
                <a:schemeClr val="accent1"/>
              </a:buClr>
              <a:buFont typeface="Wingdings" charset="2"/>
              <a:buChar char="ü"/>
            </a:pPr>
            <a:r>
              <a:rPr lang="en-US">
                <a:latin typeface="Calibri"/>
                <a:cs typeface="Calibri"/>
              </a:rPr>
              <a:t>Graduate mentoring program</a:t>
            </a:r>
          </a:p>
          <a:p>
            <a:pPr marL="742950" lvl="1" indent="-285750">
              <a:lnSpc>
                <a:spcPct val="90000"/>
              </a:lnSpc>
              <a:spcBef>
                <a:spcPts val="1000"/>
              </a:spcBef>
              <a:buClr>
                <a:schemeClr val="accent1"/>
              </a:buClr>
              <a:buFont typeface="Wingdings" charset="2"/>
              <a:buChar char="ü"/>
            </a:pPr>
            <a:r>
              <a:rPr lang="en-US">
                <a:latin typeface="Calibri"/>
                <a:cs typeface="Calibri"/>
              </a:rPr>
              <a:t>Academic support</a:t>
            </a:r>
          </a:p>
          <a:p>
            <a:pPr marL="742950" lvl="1" indent="-285750">
              <a:lnSpc>
                <a:spcPct val="90000"/>
              </a:lnSpc>
              <a:spcBef>
                <a:spcPts val="1000"/>
              </a:spcBef>
              <a:buClr>
                <a:schemeClr val="accent1"/>
              </a:buClr>
              <a:buFont typeface="Wingdings" charset="2"/>
              <a:buChar char="ü"/>
            </a:pPr>
            <a:r>
              <a:rPr lang="en-US">
                <a:latin typeface="Calibri"/>
                <a:cs typeface="Calibri"/>
              </a:rPr>
              <a:t>High-touch career readiness </a:t>
            </a:r>
          </a:p>
          <a:p>
            <a:pPr marL="742950" lvl="1" indent="-285750">
              <a:lnSpc>
                <a:spcPct val="90000"/>
              </a:lnSpc>
              <a:spcBef>
                <a:spcPts val="1000"/>
              </a:spcBef>
              <a:buClr>
                <a:schemeClr val="accent1"/>
              </a:buClr>
              <a:buFont typeface="Wingdings" charset="2"/>
              <a:buChar char="ü"/>
            </a:pPr>
            <a:r>
              <a:rPr lang="en-US">
                <a:latin typeface="Calibri"/>
                <a:cs typeface="Calibri"/>
              </a:rPr>
              <a:t>Financial literacy peer-coaching</a:t>
            </a:r>
          </a:p>
          <a:p>
            <a:pPr marL="742950" lvl="1" indent="-285750">
              <a:lnSpc>
                <a:spcPct val="90000"/>
              </a:lnSpc>
              <a:spcBef>
                <a:spcPts val="1000"/>
              </a:spcBef>
              <a:buClr>
                <a:schemeClr val="accent1"/>
              </a:buClr>
              <a:buFont typeface="Wingdings" charset="2"/>
              <a:buChar char="ü"/>
            </a:pPr>
            <a:r>
              <a:rPr lang="en-US">
                <a:latin typeface="Calibri"/>
                <a:cs typeface="Calibri"/>
              </a:rPr>
              <a:t>The program also offers personal counseling and health services to the students</a:t>
            </a:r>
          </a:p>
          <a:p>
            <a:pPr>
              <a:lnSpc>
                <a:spcPct val="90000"/>
              </a:lnSpc>
              <a:spcBef>
                <a:spcPts val="1000"/>
              </a:spcBef>
              <a:buClr>
                <a:schemeClr val="accent1"/>
              </a:buClr>
              <a:buFont typeface="Wingdings 3" charset="2"/>
              <a:buChar char=""/>
            </a:pPr>
            <a:endParaRPr lang="en-US" sz="1200"/>
          </a:p>
        </p:txBody>
      </p:sp>
      <p:pic>
        <p:nvPicPr>
          <p:cNvPr id="13" name="Content Placeholder 12" descr="A close-up of a logo&#10;&#10;Description automatically generated">
            <a:extLst>
              <a:ext uri="{FF2B5EF4-FFF2-40B4-BE49-F238E27FC236}">
                <a16:creationId xmlns:a16="http://schemas.microsoft.com/office/drawing/2014/main" id="{7AE64C1F-380E-1DF9-1D78-341360396AA6}"/>
              </a:ext>
            </a:extLst>
          </p:cNvPr>
          <p:cNvPicPr>
            <a:picLocks noGrp="1" noChangeAspect="1"/>
          </p:cNvPicPr>
          <p:nvPr>
            <p:ph idx="1"/>
          </p:nvPr>
        </p:nvPicPr>
        <p:blipFill>
          <a:blip r:embed="rId2"/>
          <a:stretch>
            <a:fillRect/>
          </a:stretch>
        </p:blipFill>
        <p:spPr>
          <a:xfrm>
            <a:off x="8566064" y="2024796"/>
            <a:ext cx="2959354" cy="1115376"/>
          </a:xfrm>
          <a:prstGeom prst="rect">
            <a:avLst/>
          </a:prstGeom>
        </p:spPr>
      </p:pic>
      <p:pic>
        <p:nvPicPr>
          <p:cNvPr id="14" name="Picture 13" descr="A blue sign with white text&#10;&#10;Description automatically generated">
            <a:extLst>
              <a:ext uri="{FF2B5EF4-FFF2-40B4-BE49-F238E27FC236}">
                <a16:creationId xmlns:a16="http://schemas.microsoft.com/office/drawing/2014/main" id="{A865EDD3-CC76-FD0C-0FBF-273AEF2163CF}"/>
              </a:ext>
            </a:extLst>
          </p:cNvPr>
          <p:cNvPicPr>
            <a:picLocks noChangeAspect="1"/>
          </p:cNvPicPr>
          <p:nvPr/>
        </p:nvPicPr>
        <p:blipFill>
          <a:blip r:embed="rId3"/>
          <a:stretch>
            <a:fillRect/>
          </a:stretch>
        </p:blipFill>
        <p:spPr>
          <a:xfrm>
            <a:off x="8563026" y="3451385"/>
            <a:ext cx="2959354" cy="802200"/>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9D58F097-AC68-B73D-6C69-1B5B92F3DE58}"/>
              </a:ext>
            </a:extLst>
          </p:cNvPr>
          <p:cNvPicPr>
            <a:picLocks noChangeAspect="1"/>
          </p:cNvPicPr>
          <p:nvPr/>
        </p:nvPicPr>
        <p:blipFill>
          <a:blip r:embed="rId4"/>
          <a:stretch>
            <a:fillRect/>
          </a:stretch>
        </p:blipFill>
        <p:spPr>
          <a:xfrm>
            <a:off x="8569595" y="4611905"/>
            <a:ext cx="2968071" cy="742017"/>
          </a:xfrm>
          <a:prstGeom prst="rect">
            <a:avLst/>
          </a:prstGeom>
        </p:spPr>
      </p:pic>
    </p:spTree>
    <p:extLst>
      <p:ext uri="{BB962C8B-B14F-4D97-AF65-F5344CB8AC3E}">
        <p14:creationId xmlns:p14="http://schemas.microsoft.com/office/powerpoint/2010/main" val="2058384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516BF0-E772-A614-0A92-1CFEC9173E18}"/>
              </a:ext>
            </a:extLst>
          </p:cNvPr>
          <p:cNvSpPr>
            <a:spLocks noGrp="1"/>
          </p:cNvSpPr>
          <p:nvPr>
            <p:ph type="title"/>
          </p:nvPr>
        </p:nvSpPr>
        <p:spPr>
          <a:xfrm>
            <a:off x="1772337" y="784036"/>
            <a:ext cx="6362503" cy="1280890"/>
          </a:xfrm>
        </p:spPr>
        <p:txBody>
          <a:bodyPr vert="horz" lIns="91440" tIns="45720" rIns="91440" bIns="45720" rtlCol="0" anchor="t">
            <a:normAutofit/>
          </a:bodyPr>
          <a:lstStyle/>
          <a:p>
            <a:r>
              <a:rPr lang="en-US" sz="3200" b="1"/>
              <a:t>NDNU x SMCCCD Partnership</a:t>
            </a:r>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a:lnSpc>
                <a:spcPct val="90000"/>
              </a:lnSpc>
              <a:spcAft>
                <a:spcPts val="600"/>
              </a:spcAft>
            </a:pPr>
            <a:fld id="{6D22F896-40B5-4ADD-8801-0D06FADFA095}" type="slidenum">
              <a:rPr lang="en-US" sz="1900" dirty="0" smtClean="0"/>
              <a:pPr>
                <a:lnSpc>
                  <a:spcPct val="90000"/>
                </a:lnSpc>
                <a:spcAft>
                  <a:spcPts val="600"/>
                </a:spcAft>
              </a:pPr>
              <a:t>72</a:t>
            </a:fld>
            <a:endParaRPr lang="en-US" sz="1900"/>
          </a:p>
        </p:txBody>
      </p:sp>
      <p:sp>
        <p:nvSpPr>
          <p:cNvPr id="16" name="TextBox 15">
            <a:extLst>
              <a:ext uri="{FF2B5EF4-FFF2-40B4-BE49-F238E27FC236}">
                <a16:creationId xmlns:a16="http://schemas.microsoft.com/office/drawing/2014/main" id="{6E7911E6-CAFC-8EF7-EE59-DC46124B3EAE}"/>
              </a:ext>
            </a:extLst>
          </p:cNvPr>
          <p:cNvSpPr txBox="1"/>
          <p:nvPr/>
        </p:nvSpPr>
        <p:spPr>
          <a:xfrm>
            <a:off x="2191956" y="1644415"/>
            <a:ext cx="6262736" cy="51416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40000" lnSpcReduction="20000"/>
          </a:bodyPr>
          <a:lstStyle/>
          <a:p>
            <a:pPr>
              <a:lnSpc>
                <a:spcPct val="90000"/>
              </a:lnSpc>
              <a:spcBef>
                <a:spcPts val="1000"/>
              </a:spcBef>
              <a:buClr>
                <a:schemeClr val="accent1"/>
              </a:buClr>
            </a:pPr>
            <a:endParaRPr lang="en-US" sz="3000">
              <a:latin typeface="Calibri"/>
              <a:cs typeface="Calibri"/>
            </a:endParaRPr>
          </a:p>
          <a:p>
            <a:pPr marL="228600" indent="-228600">
              <a:lnSpc>
                <a:spcPct val="90000"/>
              </a:lnSpc>
              <a:spcBef>
                <a:spcPts val="1000"/>
              </a:spcBef>
              <a:buClr>
                <a:schemeClr val="accent1"/>
              </a:buClr>
              <a:buFont typeface="Wingdings 3" charset="2"/>
              <a:buChar char=""/>
            </a:pPr>
            <a:r>
              <a:rPr lang="en-US" sz="4500" b="1">
                <a:solidFill>
                  <a:srgbClr val="000000"/>
                </a:solidFill>
                <a:latin typeface="Calibri"/>
                <a:cs typeface="Calibri"/>
              </a:rPr>
              <a:t>Addressing Equity:</a:t>
            </a:r>
            <a:br>
              <a:rPr lang="en-US" sz="4500" b="1">
                <a:latin typeface="Calibri"/>
                <a:cs typeface="Calibri"/>
              </a:rPr>
            </a:br>
            <a:endParaRPr lang="en-US" sz="4500" b="1">
              <a:latin typeface="Calibri"/>
              <a:cs typeface="Calibri"/>
            </a:endParaRPr>
          </a:p>
          <a:p>
            <a:pPr marL="742950" lvl="1" indent="-285750">
              <a:lnSpc>
                <a:spcPct val="110000"/>
              </a:lnSpc>
              <a:spcBef>
                <a:spcPts val="1000"/>
              </a:spcBef>
              <a:buClr>
                <a:schemeClr val="accent1"/>
              </a:buClr>
              <a:buFont typeface="Wingdings" charset="2"/>
              <a:buChar char="ü"/>
            </a:pPr>
            <a:r>
              <a:rPr lang="en-US" sz="3800">
                <a:latin typeface="Calibri"/>
                <a:cs typeface="Calibri"/>
              </a:rPr>
              <a:t>$10,000 institutional aid for Pell eligible students</a:t>
            </a:r>
          </a:p>
          <a:p>
            <a:pPr marL="742950" lvl="1" indent="-285750">
              <a:lnSpc>
                <a:spcPct val="110000"/>
              </a:lnSpc>
              <a:spcBef>
                <a:spcPts val="1000"/>
              </a:spcBef>
              <a:buClr>
                <a:schemeClr val="accent1"/>
              </a:buClr>
              <a:buFont typeface="Wingdings" charset="2"/>
              <a:buChar char="ü"/>
            </a:pPr>
            <a:r>
              <a:rPr lang="en-US" sz="3800">
                <a:latin typeface="Calibri"/>
                <a:cs typeface="Calibri"/>
              </a:rPr>
              <a:t>No textbook cost</a:t>
            </a:r>
          </a:p>
          <a:p>
            <a:pPr marL="742950" lvl="1" indent="-285750">
              <a:lnSpc>
                <a:spcPct val="110000"/>
              </a:lnSpc>
              <a:spcBef>
                <a:spcPts val="1000"/>
              </a:spcBef>
              <a:buClr>
                <a:schemeClr val="accent1"/>
              </a:buClr>
              <a:buFont typeface="Wingdings" charset="2"/>
              <a:buChar char="ü"/>
            </a:pPr>
            <a:r>
              <a:rPr lang="en-US" sz="3800">
                <a:latin typeface="Calibri"/>
                <a:cs typeface="Calibri"/>
              </a:rPr>
              <a:t>Accessible (evening programs) online &amp; hybrid</a:t>
            </a:r>
          </a:p>
          <a:p>
            <a:pPr marL="742950" lvl="1" indent="-285750">
              <a:lnSpc>
                <a:spcPct val="110000"/>
              </a:lnSpc>
              <a:spcBef>
                <a:spcPts val="1000"/>
              </a:spcBef>
              <a:buClr>
                <a:schemeClr val="accent1"/>
              </a:buClr>
              <a:buFont typeface="Wingdings" charset="2"/>
              <a:buChar char="ü"/>
            </a:pPr>
            <a:r>
              <a:rPr lang="en-US" sz="3800">
                <a:latin typeface="Calibri"/>
                <a:cs typeface="Calibri"/>
              </a:rPr>
              <a:t>High-touch and wrap around support</a:t>
            </a:r>
          </a:p>
          <a:p>
            <a:pPr marL="914400" lvl="1" indent="-457200">
              <a:buClr>
                <a:srgbClr val="A53010"/>
              </a:buClr>
              <a:buFont typeface="Wingdings" charset="2"/>
              <a:buChar char="ü"/>
            </a:pPr>
            <a:endParaRPr lang="en-US" sz="3000">
              <a:solidFill>
                <a:srgbClr val="3F3F3F"/>
              </a:solidFill>
              <a:latin typeface="Calibri"/>
              <a:cs typeface="Calibri"/>
            </a:endParaRPr>
          </a:p>
          <a:p>
            <a:pPr marL="228600" indent="-228600">
              <a:lnSpc>
                <a:spcPct val="90000"/>
              </a:lnSpc>
              <a:spcBef>
                <a:spcPts val="1000"/>
              </a:spcBef>
              <a:buClr>
                <a:srgbClr val="A53010"/>
              </a:buClr>
              <a:buFont typeface="Wingdings 3" charset="2"/>
              <a:buChar char=""/>
            </a:pPr>
            <a:r>
              <a:rPr lang="en-US" sz="4500" b="1">
                <a:solidFill>
                  <a:srgbClr val="000000"/>
                </a:solidFill>
                <a:latin typeface="Calibri"/>
                <a:cs typeface="Calibri"/>
              </a:rPr>
              <a:t>Key Takeaways</a:t>
            </a:r>
            <a:endParaRPr lang="en-US" sz="4500" b="1"/>
          </a:p>
          <a:p>
            <a:pPr marL="742950" lvl="1" indent="-285750">
              <a:lnSpc>
                <a:spcPct val="90000"/>
              </a:lnSpc>
              <a:spcBef>
                <a:spcPts val="1000"/>
              </a:spcBef>
              <a:buClr>
                <a:srgbClr val="A53010"/>
              </a:buClr>
              <a:buFont typeface="Wingdings" charset="2"/>
              <a:buChar char="ü"/>
            </a:pPr>
            <a:endParaRPr lang="en-US" sz="3000">
              <a:latin typeface="Calibri"/>
              <a:cs typeface="Calibri"/>
            </a:endParaRPr>
          </a:p>
          <a:p>
            <a:pPr marL="742950" lvl="1" indent="-285750">
              <a:lnSpc>
                <a:spcPct val="110000"/>
              </a:lnSpc>
              <a:spcBef>
                <a:spcPts val="1000"/>
              </a:spcBef>
              <a:buClr>
                <a:schemeClr val="accent1"/>
              </a:buClr>
              <a:buFont typeface="Wingdings" charset="2"/>
              <a:buChar char="ü"/>
            </a:pPr>
            <a:r>
              <a:rPr lang="en-US" sz="3800">
                <a:latin typeface="Calibri"/>
                <a:cs typeface="Calibri"/>
              </a:rPr>
              <a:t>Alternative option for students – small class sizes &amp; high-touch 1:1 faculty and staff support</a:t>
            </a:r>
          </a:p>
          <a:p>
            <a:pPr marL="742950" lvl="1" indent="-285750">
              <a:lnSpc>
                <a:spcPct val="110000"/>
              </a:lnSpc>
              <a:spcBef>
                <a:spcPts val="1000"/>
              </a:spcBef>
              <a:buClr>
                <a:schemeClr val="accent1"/>
              </a:buClr>
              <a:buFont typeface="Wingdings" charset="2"/>
              <a:buChar char="ü"/>
            </a:pPr>
            <a:r>
              <a:rPr lang="en-US" sz="3800">
                <a:latin typeface="Calibri"/>
                <a:cs typeface="Calibri"/>
              </a:rPr>
              <a:t>Proactive outreach to students who completed ADTs in Business Administration and Psychology but never transferred</a:t>
            </a:r>
          </a:p>
          <a:p>
            <a:pPr marL="742950" lvl="1" indent="-285750">
              <a:lnSpc>
                <a:spcPct val="110000"/>
              </a:lnSpc>
              <a:spcBef>
                <a:spcPts val="1000"/>
              </a:spcBef>
              <a:buClr>
                <a:schemeClr val="accent1"/>
              </a:buClr>
              <a:buFont typeface="Wingdings" charset="2"/>
              <a:buChar char="ü"/>
            </a:pPr>
            <a:r>
              <a:rPr lang="en-US" sz="3800">
                <a:latin typeface="Calibri"/>
                <a:cs typeface="Calibri"/>
              </a:rPr>
              <a:t>Similar enrollment struggles with other small liberal arts colleges</a:t>
            </a:r>
          </a:p>
        </p:txBody>
      </p:sp>
      <p:pic>
        <p:nvPicPr>
          <p:cNvPr id="13" name="Content Placeholder 12" descr="A close-up of a logo&#10;&#10;Description automatically generated">
            <a:extLst>
              <a:ext uri="{FF2B5EF4-FFF2-40B4-BE49-F238E27FC236}">
                <a16:creationId xmlns:a16="http://schemas.microsoft.com/office/drawing/2014/main" id="{7AE64C1F-380E-1DF9-1D78-341360396AA6}"/>
              </a:ext>
            </a:extLst>
          </p:cNvPr>
          <p:cNvPicPr>
            <a:picLocks noGrp="1" noChangeAspect="1"/>
          </p:cNvPicPr>
          <p:nvPr>
            <p:ph idx="1"/>
          </p:nvPr>
        </p:nvPicPr>
        <p:blipFill>
          <a:blip r:embed="rId2"/>
          <a:stretch>
            <a:fillRect/>
          </a:stretch>
        </p:blipFill>
        <p:spPr>
          <a:xfrm>
            <a:off x="8566064" y="2024796"/>
            <a:ext cx="2959354" cy="1115376"/>
          </a:xfrm>
          <a:prstGeom prst="rect">
            <a:avLst/>
          </a:prstGeom>
        </p:spPr>
      </p:pic>
      <p:pic>
        <p:nvPicPr>
          <p:cNvPr id="14" name="Picture 13" descr="A blue sign with white text&#10;&#10;Description automatically generated">
            <a:extLst>
              <a:ext uri="{FF2B5EF4-FFF2-40B4-BE49-F238E27FC236}">
                <a16:creationId xmlns:a16="http://schemas.microsoft.com/office/drawing/2014/main" id="{A865EDD3-CC76-FD0C-0FBF-273AEF2163CF}"/>
              </a:ext>
            </a:extLst>
          </p:cNvPr>
          <p:cNvPicPr>
            <a:picLocks noChangeAspect="1"/>
          </p:cNvPicPr>
          <p:nvPr/>
        </p:nvPicPr>
        <p:blipFill>
          <a:blip r:embed="rId3"/>
          <a:stretch>
            <a:fillRect/>
          </a:stretch>
        </p:blipFill>
        <p:spPr>
          <a:xfrm>
            <a:off x="8563026" y="3451385"/>
            <a:ext cx="2959354" cy="802200"/>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9D58F097-AC68-B73D-6C69-1B5B92F3DE58}"/>
              </a:ext>
            </a:extLst>
          </p:cNvPr>
          <p:cNvPicPr>
            <a:picLocks noChangeAspect="1"/>
          </p:cNvPicPr>
          <p:nvPr/>
        </p:nvPicPr>
        <p:blipFill>
          <a:blip r:embed="rId4"/>
          <a:stretch>
            <a:fillRect/>
          </a:stretch>
        </p:blipFill>
        <p:spPr>
          <a:xfrm>
            <a:off x="8569595" y="4611905"/>
            <a:ext cx="2968071" cy="742017"/>
          </a:xfrm>
          <a:prstGeom prst="rect">
            <a:avLst/>
          </a:prstGeom>
        </p:spPr>
      </p:pic>
    </p:spTree>
    <p:extLst>
      <p:ext uri="{BB962C8B-B14F-4D97-AF65-F5344CB8AC3E}">
        <p14:creationId xmlns:p14="http://schemas.microsoft.com/office/powerpoint/2010/main" val="1580419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dirty="0" smtClean="0"/>
              <a:t>73</a:t>
            </a:fld>
            <a:endParaRPr lang="en-US"/>
          </a:p>
        </p:txBody>
      </p:sp>
    </p:spTree>
    <p:extLst>
      <p:ext uri="{BB962C8B-B14F-4D97-AF65-F5344CB8AC3E}">
        <p14:creationId xmlns:p14="http://schemas.microsoft.com/office/powerpoint/2010/main" val="8177936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B65FFA3C-06F5-D96F-6807-FD915818F051}"/>
              </a:ext>
            </a:extLst>
          </p:cNvPr>
          <p:cNvSpPr>
            <a:spLocks noGrp="1"/>
          </p:cNvSpPr>
          <p:nvPr>
            <p:ph type="sldNum" sz="quarter" idx="12"/>
          </p:nvPr>
        </p:nvSpPr>
        <p:spPr/>
        <p:txBody>
          <a:bodyPr/>
          <a:lstStyle/>
          <a:p>
            <a:fld id="{6D22F896-40B5-4ADD-8801-0D06FADFA095}" type="slidenum">
              <a:rPr lang="en-US" dirty="0" smtClean="0"/>
              <a:t>74</a:t>
            </a:fld>
            <a:endParaRPr lang="en-US"/>
          </a:p>
        </p:txBody>
      </p:sp>
    </p:spTree>
    <p:extLst>
      <p:ext uri="{BB962C8B-B14F-4D97-AF65-F5344CB8AC3E}">
        <p14:creationId xmlns:p14="http://schemas.microsoft.com/office/powerpoint/2010/main" val="2436664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a:xfrm>
            <a:off x="2533394" y="326454"/>
            <a:ext cx="8911687" cy="1280890"/>
          </a:xfrm>
        </p:spPr>
        <p:txBody>
          <a:bodyPr>
            <a:normAutofit/>
          </a:bodyPr>
          <a:lstStyle/>
          <a:p>
            <a:r>
              <a:rPr lang="en-US"/>
              <a:t>7. EOPS/CARE/</a:t>
            </a:r>
            <a:r>
              <a:rPr lang="en-US" err="1"/>
              <a:t>NextUp</a:t>
            </a:r>
            <a:r>
              <a:rPr lang="en-US"/>
              <a:t>/FYSI</a:t>
            </a:r>
          </a:p>
        </p:txBody>
      </p:sp>
      <p:sp>
        <p:nvSpPr>
          <p:cNvPr id="4" name="Slide Number Placeholder 3">
            <a:extLst>
              <a:ext uri="{FF2B5EF4-FFF2-40B4-BE49-F238E27FC236}">
                <a16:creationId xmlns:a16="http://schemas.microsoft.com/office/drawing/2014/main" id="{C580F039-CB29-2725-CA68-B0C153B2A62B}"/>
              </a:ext>
            </a:extLst>
          </p:cNvPr>
          <p:cNvSpPr>
            <a:spLocks noGrp="1"/>
          </p:cNvSpPr>
          <p:nvPr>
            <p:ph type="sldNum" sz="quarter" idx="12"/>
          </p:nvPr>
        </p:nvSpPr>
        <p:spPr/>
        <p:txBody>
          <a:bodyPr/>
          <a:lstStyle/>
          <a:p>
            <a:fld id="{6D22F896-40B5-4ADD-8801-0D06FADFA095}" type="slidenum">
              <a:rPr lang="en-US" dirty="0" smtClean="0"/>
              <a:t>75</a:t>
            </a:fld>
            <a:endParaRPr lang="en-US"/>
          </a:p>
        </p:txBody>
      </p:sp>
      <p:pic>
        <p:nvPicPr>
          <p:cNvPr id="8" name="Content Placeholder 7" descr="A yellow circle with black and white text&#10;&#10;Description automatically generated">
            <a:extLst>
              <a:ext uri="{FF2B5EF4-FFF2-40B4-BE49-F238E27FC236}">
                <a16:creationId xmlns:a16="http://schemas.microsoft.com/office/drawing/2014/main" id="{C368E464-9A7A-D396-EE65-60F1ED4D4123}"/>
              </a:ext>
            </a:extLst>
          </p:cNvPr>
          <p:cNvPicPr>
            <a:picLocks noGrp="1" noChangeAspect="1"/>
          </p:cNvPicPr>
          <p:nvPr>
            <p:ph idx="1"/>
          </p:nvPr>
        </p:nvPicPr>
        <p:blipFill>
          <a:blip r:embed="rId2"/>
          <a:stretch>
            <a:fillRect/>
          </a:stretch>
        </p:blipFill>
        <p:spPr>
          <a:xfrm>
            <a:off x="1522090" y="1240634"/>
            <a:ext cx="10359082" cy="5468306"/>
          </a:xfrm>
        </p:spPr>
      </p:pic>
    </p:spTree>
    <p:extLst>
      <p:ext uri="{BB962C8B-B14F-4D97-AF65-F5344CB8AC3E}">
        <p14:creationId xmlns:p14="http://schemas.microsoft.com/office/powerpoint/2010/main" val="2843711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AC933-B3D6-3A4F-D970-F1B01902A392}"/>
              </a:ext>
            </a:extLst>
          </p:cNvPr>
          <p:cNvSpPr>
            <a:spLocks noGrp="1"/>
          </p:cNvSpPr>
          <p:nvPr>
            <p:ph type="sldNum" sz="quarter" idx="12"/>
          </p:nvPr>
        </p:nvSpPr>
        <p:spPr/>
        <p:txBody>
          <a:bodyPr/>
          <a:lstStyle/>
          <a:p>
            <a:fld id="{6D22F896-40B5-4ADD-8801-0D06FADFA095}" type="slidenum">
              <a:rPr lang="en-US" smtClean="0"/>
              <a:t>76</a:t>
            </a:fld>
            <a:endParaRPr lang="en-US"/>
          </a:p>
        </p:txBody>
      </p:sp>
      <p:pic>
        <p:nvPicPr>
          <p:cNvPr id="5" name="Picture 4">
            <a:extLst>
              <a:ext uri="{FF2B5EF4-FFF2-40B4-BE49-F238E27FC236}">
                <a16:creationId xmlns:a16="http://schemas.microsoft.com/office/drawing/2014/main" id="{47446B39-4E40-9573-ECD9-F35AC4D72236}"/>
              </a:ext>
            </a:extLst>
          </p:cNvPr>
          <p:cNvPicPr>
            <a:picLocks noChangeAspect="1"/>
          </p:cNvPicPr>
          <p:nvPr/>
        </p:nvPicPr>
        <p:blipFill>
          <a:blip r:embed="rId2"/>
          <a:stretch>
            <a:fillRect/>
          </a:stretch>
        </p:blipFill>
        <p:spPr>
          <a:xfrm>
            <a:off x="1629508" y="277691"/>
            <a:ext cx="10210799" cy="6337787"/>
          </a:xfrm>
          <a:prstGeom prst="rect">
            <a:avLst/>
          </a:prstGeom>
        </p:spPr>
      </p:pic>
    </p:spTree>
    <p:extLst>
      <p:ext uri="{BB962C8B-B14F-4D97-AF65-F5344CB8AC3E}">
        <p14:creationId xmlns:p14="http://schemas.microsoft.com/office/powerpoint/2010/main" val="1802118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DBCF0-1A7C-5F93-F1E6-012543D182E8}"/>
              </a:ext>
            </a:extLst>
          </p:cNvPr>
          <p:cNvSpPr>
            <a:spLocks noGrp="1"/>
          </p:cNvSpPr>
          <p:nvPr>
            <p:ph type="sldNum" sz="quarter" idx="12"/>
          </p:nvPr>
        </p:nvSpPr>
        <p:spPr/>
        <p:txBody>
          <a:bodyPr/>
          <a:lstStyle/>
          <a:p>
            <a:fld id="{6D22F896-40B5-4ADD-8801-0D06FADFA095}" type="slidenum">
              <a:rPr lang="en-US" smtClean="0"/>
              <a:t>77</a:t>
            </a:fld>
            <a:endParaRPr lang="en-US"/>
          </a:p>
        </p:txBody>
      </p:sp>
      <p:pic>
        <p:nvPicPr>
          <p:cNvPr id="5" name="Picture 4" descr="A diagram of benefits&#10;&#10;Description automatically generated">
            <a:extLst>
              <a:ext uri="{FF2B5EF4-FFF2-40B4-BE49-F238E27FC236}">
                <a16:creationId xmlns:a16="http://schemas.microsoft.com/office/drawing/2014/main" id="{CAAA339E-4DA1-11DA-3BEA-62760C26946C}"/>
              </a:ext>
            </a:extLst>
          </p:cNvPr>
          <p:cNvPicPr>
            <a:picLocks noChangeAspect="1"/>
          </p:cNvPicPr>
          <p:nvPr/>
        </p:nvPicPr>
        <p:blipFill>
          <a:blip r:embed="rId2"/>
          <a:stretch>
            <a:fillRect/>
          </a:stretch>
        </p:blipFill>
        <p:spPr>
          <a:xfrm>
            <a:off x="1664677" y="183908"/>
            <a:ext cx="10351474" cy="6466739"/>
          </a:xfrm>
          <a:prstGeom prst="rect">
            <a:avLst/>
          </a:prstGeom>
        </p:spPr>
      </p:pic>
    </p:spTree>
    <p:extLst>
      <p:ext uri="{BB962C8B-B14F-4D97-AF65-F5344CB8AC3E}">
        <p14:creationId xmlns:p14="http://schemas.microsoft.com/office/powerpoint/2010/main" val="1777728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42CAA-A6C7-3CA0-C08D-4DCB15DCDF9F}"/>
              </a:ext>
            </a:extLst>
          </p:cNvPr>
          <p:cNvSpPr>
            <a:spLocks noGrp="1"/>
          </p:cNvSpPr>
          <p:nvPr>
            <p:ph type="sldNum" sz="quarter" idx="12"/>
          </p:nvPr>
        </p:nvSpPr>
        <p:spPr/>
        <p:txBody>
          <a:bodyPr/>
          <a:lstStyle/>
          <a:p>
            <a:fld id="{6D22F896-40B5-4ADD-8801-0D06FADFA095}" type="slidenum">
              <a:rPr lang="en-US" smtClean="0"/>
              <a:t>78</a:t>
            </a:fld>
            <a:endParaRPr lang="en-US"/>
          </a:p>
        </p:txBody>
      </p:sp>
      <p:pic>
        <p:nvPicPr>
          <p:cNvPr id="6" name="Picture 5" descr="A diagram of a company&amp;#39;s care&#10;&#10;Description automatically generated">
            <a:extLst>
              <a:ext uri="{FF2B5EF4-FFF2-40B4-BE49-F238E27FC236}">
                <a16:creationId xmlns:a16="http://schemas.microsoft.com/office/drawing/2014/main" id="{DD4F3B8E-B82E-1CF6-EE2B-4BA58BF9AC08}"/>
              </a:ext>
            </a:extLst>
          </p:cNvPr>
          <p:cNvPicPr>
            <a:picLocks noChangeAspect="1"/>
          </p:cNvPicPr>
          <p:nvPr/>
        </p:nvPicPr>
        <p:blipFill>
          <a:blip r:embed="rId2"/>
          <a:stretch>
            <a:fillRect/>
          </a:stretch>
        </p:blipFill>
        <p:spPr>
          <a:xfrm>
            <a:off x="1652954" y="148738"/>
            <a:ext cx="10328029" cy="6466741"/>
          </a:xfrm>
          <a:prstGeom prst="rect">
            <a:avLst/>
          </a:prstGeom>
        </p:spPr>
      </p:pic>
    </p:spTree>
    <p:extLst>
      <p:ext uri="{BB962C8B-B14F-4D97-AF65-F5344CB8AC3E}">
        <p14:creationId xmlns:p14="http://schemas.microsoft.com/office/powerpoint/2010/main" val="2567819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E2219-D663-0E45-6457-0485E9A91AFA}"/>
              </a:ext>
            </a:extLst>
          </p:cNvPr>
          <p:cNvSpPr>
            <a:spLocks noGrp="1"/>
          </p:cNvSpPr>
          <p:nvPr>
            <p:ph type="sldNum" sz="quarter" idx="12"/>
          </p:nvPr>
        </p:nvSpPr>
        <p:spPr/>
        <p:txBody>
          <a:bodyPr/>
          <a:lstStyle/>
          <a:p>
            <a:fld id="{6D22F896-40B5-4ADD-8801-0D06FADFA095}" type="slidenum">
              <a:rPr lang="en-US" dirty="0" smtClean="0"/>
              <a:t>79</a:t>
            </a:fld>
            <a:endParaRPr lang="en-US"/>
          </a:p>
        </p:txBody>
      </p:sp>
      <p:pic>
        <p:nvPicPr>
          <p:cNvPr id="8" name="Picture 7" descr="A screen shot of a chart&#10;&#10;Description automatically generated">
            <a:extLst>
              <a:ext uri="{FF2B5EF4-FFF2-40B4-BE49-F238E27FC236}">
                <a16:creationId xmlns:a16="http://schemas.microsoft.com/office/drawing/2014/main" id="{3FD38700-140D-1D1F-2B74-33C6715C7E7B}"/>
              </a:ext>
            </a:extLst>
          </p:cNvPr>
          <p:cNvPicPr>
            <a:picLocks noChangeAspect="1"/>
          </p:cNvPicPr>
          <p:nvPr/>
        </p:nvPicPr>
        <p:blipFill>
          <a:blip r:embed="rId2"/>
          <a:stretch>
            <a:fillRect/>
          </a:stretch>
        </p:blipFill>
        <p:spPr>
          <a:xfrm>
            <a:off x="1641230" y="183908"/>
            <a:ext cx="10269414" cy="6490186"/>
          </a:xfrm>
          <a:prstGeom prst="rect">
            <a:avLst/>
          </a:prstGeom>
        </p:spPr>
      </p:pic>
    </p:spTree>
    <p:extLst>
      <p:ext uri="{BB962C8B-B14F-4D97-AF65-F5344CB8AC3E}">
        <p14:creationId xmlns:p14="http://schemas.microsoft.com/office/powerpoint/2010/main" val="396412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DCF-D1BB-A03B-FCC0-CB62C92AF442}"/>
              </a:ext>
            </a:extLst>
          </p:cNvPr>
          <p:cNvSpPr>
            <a:spLocks noGrp="1"/>
          </p:cNvSpPr>
          <p:nvPr>
            <p:ph type="title"/>
          </p:nvPr>
        </p:nvSpPr>
        <p:spPr/>
        <p:txBody>
          <a:bodyPr/>
          <a:lstStyle/>
          <a:p>
            <a:r>
              <a:rPr lang="en-US"/>
              <a:t>Framing</a:t>
            </a:r>
          </a:p>
        </p:txBody>
      </p:sp>
      <p:sp>
        <p:nvSpPr>
          <p:cNvPr id="3" name="Content Placeholder 2">
            <a:extLst>
              <a:ext uri="{FF2B5EF4-FFF2-40B4-BE49-F238E27FC236}">
                <a16:creationId xmlns:a16="http://schemas.microsoft.com/office/drawing/2014/main" id="{1265DAB4-756F-D8B8-F026-0CE8510749AA}"/>
              </a:ext>
            </a:extLst>
          </p:cNvPr>
          <p:cNvSpPr>
            <a:spLocks noGrp="1"/>
          </p:cNvSpPr>
          <p:nvPr>
            <p:ph idx="1"/>
          </p:nvPr>
        </p:nvSpPr>
        <p:spPr>
          <a:xfrm>
            <a:off x="2133599" y="1481959"/>
            <a:ext cx="9785131" cy="5087007"/>
          </a:xfrm>
        </p:spPr>
        <p:txBody>
          <a:bodyPr>
            <a:normAutofit fontScale="85000"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opening remarks at the meeting covered several key points and actions to be taken during the discussion. These included:</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Acknowledgment of Discussion Topics: Chialin introduced four questions for participants to consider during the meeting.</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Program Invitations: Mention of programs and their invitations for the showcase was made, with a request for attendees to inform if any were missed so that they could be included.</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Structured Timeline: A structured timeline for upcoming events was outlined, including plans for November presentations and recommendations.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Collaboration and Information Sharing: Emphasis was placed on gathering all relevant information in one place for ease of access and collaboration. An appreciative mention of </a:t>
            </a:r>
            <a:r>
              <a:rPr lang="en-US" sz="1800" err="1">
                <a:effectLst/>
                <a:latin typeface="Calibri" panose="020F0502020204030204" pitchFamily="34" charset="0"/>
                <a:ea typeface="Calibri" panose="020F0502020204030204" pitchFamily="34" charset="0"/>
                <a:cs typeface="Times New Roman" panose="02020603050405020304" pitchFamily="18" charset="0"/>
              </a:rPr>
              <a:t>Anniqua’s</a:t>
            </a:r>
            <a:r>
              <a:rPr lang="en-US" sz="1800">
                <a:effectLst/>
                <a:latin typeface="Calibri" panose="020F0502020204030204" pitchFamily="34" charset="0"/>
                <a:ea typeface="Calibri" panose="020F0502020204030204" pitchFamily="34" charset="0"/>
                <a:cs typeface="Times New Roman" panose="02020603050405020304" pitchFamily="18" charset="0"/>
              </a:rPr>
              <a:t> model for this purpose was made.</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Connection to Transfer: The importance of connecting discussions and activities to transfer initiatives, particularly highlighting AB 1705 programs, was noted. Ray also highlighted the role of faculty in reflecting on their teaching and learning.</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Focus on Equity and Professional Development: A commitment to incorporating equity and anti-racism considerations into discussions and an emphasis on professional development for improving practices and responding to student needs were discussed.</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Inclusivity and Information Sharing: The importance of inclusive and informative conversations to facilitate growth and the need for considerations regarding flex days and the inclusion of additional presenters and sharing were highlighted.</a:t>
            </a:r>
          </a:p>
          <a:p>
            <a:r>
              <a:rPr lang="en-US" sz="1800">
                <a:effectLst/>
                <a:latin typeface="Calibri" panose="020F0502020204030204" pitchFamily="34" charset="0"/>
                <a:ea typeface="Calibri" panose="020F0502020204030204" pitchFamily="34" charset="0"/>
                <a:cs typeface="Times New Roman" panose="02020603050405020304" pitchFamily="18" charset="0"/>
              </a:rPr>
              <a:t>The opening remarks set the tone for the meeting, stressing the importance of collaboration, structured timelines, data-driven decision-making, equity, and professional development in the context of transfer services.</a:t>
            </a:r>
            <a:endParaRPr lang="en-US"/>
          </a:p>
        </p:txBody>
      </p:sp>
      <p:sp>
        <p:nvSpPr>
          <p:cNvPr id="4" name="Slide Number Placeholder 3">
            <a:extLst>
              <a:ext uri="{FF2B5EF4-FFF2-40B4-BE49-F238E27FC236}">
                <a16:creationId xmlns:a16="http://schemas.microsoft.com/office/drawing/2014/main" id="{A6AB78A6-F1DD-F338-0E75-4A8A892A7AAE}"/>
              </a:ext>
            </a:extLst>
          </p:cNvPr>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1830796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B0AE3A-D228-14DD-4948-B5C73CEC6260}"/>
              </a:ext>
            </a:extLst>
          </p:cNvPr>
          <p:cNvSpPr>
            <a:spLocks noGrp="1"/>
          </p:cNvSpPr>
          <p:nvPr>
            <p:ph type="sldNum" sz="quarter" idx="12"/>
          </p:nvPr>
        </p:nvSpPr>
        <p:spPr/>
        <p:txBody>
          <a:bodyPr/>
          <a:lstStyle/>
          <a:p>
            <a:fld id="{6D22F896-40B5-4ADD-8801-0D06FADFA095}" type="slidenum">
              <a:rPr lang="en-US" smtClean="0"/>
              <a:t>80</a:t>
            </a:fld>
            <a:endParaRPr lang="en-US"/>
          </a:p>
        </p:txBody>
      </p:sp>
      <p:pic>
        <p:nvPicPr>
          <p:cNvPr id="5" name="Picture 4" descr="A diagram of a job interview&#10;&#10;Description automatically generated">
            <a:extLst>
              <a:ext uri="{FF2B5EF4-FFF2-40B4-BE49-F238E27FC236}">
                <a16:creationId xmlns:a16="http://schemas.microsoft.com/office/drawing/2014/main" id="{5F1C2E34-1B80-21BD-23B4-ED8B09FFE454}"/>
              </a:ext>
            </a:extLst>
          </p:cNvPr>
          <p:cNvPicPr>
            <a:picLocks noChangeAspect="1"/>
          </p:cNvPicPr>
          <p:nvPr/>
        </p:nvPicPr>
        <p:blipFill>
          <a:blip r:embed="rId2"/>
          <a:stretch>
            <a:fillRect/>
          </a:stretch>
        </p:blipFill>
        <p:spPr>
          <a:xfrm>
            <a:off x="1676400" y="254245"/>
            <a:ext cx="10304583" cy="6396403"/>
          </a:xfrm>
          <a:prstGeom prst="rect">
            <a:avLst/>
          </a:prstGeom>
        </p:spPr>
      </p:pic>
    </p:spTree>
    <p:extLst>
      <p:ext uri="{BB962C8B-B14F-4D97-AF65-F5344CB8AC3E}">
        <p14:creationId xmlns:p14="http://schemas.microsoft.com/office/powerpoint/2010/main" val="3146890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0AC-E18C-7504-53A2-EAF6782EC567}"/>
              </a:ext>
            </a:extLst>
          </p:cNvPr>
          <p:cNvSpPr>
            <a:spLocks noGrp="1"/>
          </p:cNvSpPr>
          <p:nvPr>
            <p:ph type="title"/>
          </p:nvPr>
        </p:nvSpPr>
        <p:spPr>
          <a:xfrm>
            <a:off x="2592925" y="202079"/>
            <a:ext cx="8911687" cy="1280890"/>
          </a:xfrm>
        </p:spPr>
        <p:txBody>
          <a:bodyPr/>
          <a:lstStyle/>
          <a:p>
            <a:r>
              <a:rPr lang="en-US"/>
              <a:t>EOPS/CARE/</a:t>
            </a:r>
            <a:r>
              <a:rPr lang="en-US" err="1"/>
              <a:t>NextUp</a:t>
            </a:r>
            <a:r>
              <a:rPr lang="en-US"/>
              <a:t>/FYSI </a:t>
            </a:r>
            <a:br>
              <a:rPr lang="en-US"/>
            </a:br>
            <a:r>
              <a:rPr lang="en-US"/>
              <a:t>Transfer Supports &amp; Information</a:t>
            </a:r>
          </a:p>
        </p:txBody>
      </p:sp>
      <p:sp>
        <p:nvSpPr>
          <p:cNvPr id="3" name="Content Placeholder 2">
            <a:extLst>
              <a:ext uri="{FF2B5EF4-FFF2-40B4-BE49-F238E27FC236}">
                <a16:creationId xmlns:a16="http://schemas.microsoft.com/office/drawing/2014/main" id="{B079F62E-D23A-8C71-5ED0-F4575C2BCCEE}"/>
              </a:ext>
            </a:extLst>
          </p:cNvPr>
          <p:cNvSpPr>
            <a:spLocks noGrp="1"/>
          </p:cNvSpPr>
          <p:nvPr>
            <p:ph idx="1"/>
          </p:nvPr>
        </p:nvSpPr>
        <p:spPr>
          <a:xfrm>
            <a:off x="1780320" y="1711571"/>
            <a:ext cx="4800602" cy="4820975"/>
          </a:xfrm>
        </p:spPr>
        <p:txBody>
          <a:bodyPr vert="horz" lIns="91440" tIns="45720" rIns="91440" bIns="45720" rtlCol="0" anchor="t">
            <a:normAutofit/>
          </a:bodyPr>
          <a:lstStyle/>
          <a:p>
            <a:r>
              <a:rPr lang="en-US"/>
              <a:t>Transfer application fee waivers</a:t>
            </a:r>
          </a:p>
          <a:p>
            <a:pPr lvl="1"/>
            <a:r>
              <a:rPr lang="en-US"/>
              <a:t>4 CSU</a:t>
            </a:r>
          </a:p>
          <a:p>
            <a:pPr lvl="1"/>
            <a:r>
              <a:rPr lang="en-US"/>
              <a:t>4 UC</a:t>
            </a:r>
          </a:p>
          <a:p>
            <a:pPr lvl="1"/>
            <a:r>
              <a:rPr lang="en-US"/>
              <a:t>Assist with private universities</a:t>
            </a:r>
          </a:p>
          <a:p>
            <a:pPr lvl="1"/>
            <a:r>
              <a:rPr lang="en-US"/>
              <a:t>Can pay for more if budget allows.</a:t>
            </a:r>
          </a:p>
          <a:p>
            <a:r>
              <a:rPr lang="en-US"/>
              <a:t>Group Counseling Sessions</a:t>
            </a:r>
          </a:p>
          <a:p>
            <a:pPr lvl="1"/>
            <a:r>
              <a:rPr lang="en-US"/>
              <a:t>Collaborate with the Transfer Center</a:t>
            </a:r>
          </a:p>
          <a:p>
            <a:pPr lvl="1"/>
            <a:r>
              <a:rPr lang="en-US"/>
              <a:t>CSU Dual Enrollment Assistance</a:t>
            </a:r>
          </a:p>
          <a:p>
            <a:r>
              <a:rPr lang="en-US"/>
              <a:t>Campus Tours</a:t>
            </a:r>
          </a:p>
          <a:p>
            <a:pPr lvl="1"/>
            <a:r>
              <a:rPr lang="en-US"/>
              <a:t>Collaboration with programs on campus</a:t>
            </a:r>
          </a:p>
          <a:p>
            <a:pPr lvl="1"/>
            <a:r>
              <a:rPr lang="en-US"/>
              <a:t>Souther California Tours collaboration with districtwide EOPS</a:t>
            </a: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9BC948F2-0DCC-8A5A-5590-2245D4706902}"/>
              </a:ext>
            </a:extLst>
          </p:cNvPr>
          <p:cNvSpPr>
            <a:spLocks noGrp="1"/>
          </p:cNvSpPr>
          <p:nvPr>
            <p:ph type="sldNum" sz="quarter" idx="12"/>
          </p:nvPr>
        </p:nvSpPr>
        <p:spPr/>
        <p:txBody>
          <a:bodyPr/>
          <a:lstStyle/>
          <a:p>
            <a:fld id="{6D22F896-40B5-4ADD-8801-0D06FADFA095}" type="slidenum">
              <a:rPr lang="en-US" dirty="0" smtClean="0"/>
              <a:t>81</a:t>
            </a:fld>
            <a:endParaRPr lang="en-US"/>
          </a:p>
        </p:txBody>
      </p:sp>
      <p:sp>
        <p:nvSpPr>
          <p:cNvPr id="8" name="Content Placeholder 2">
            <a:extLst>
              <a:ext uri="{FF2B5EF4-FFF2-40B4-BE49-F238E27FC236}">
                <a16:creationId xmlns:a16="http://schemas.microsoft.com/office/drawing/2014/main" id="{31BE7869-164B-AA14-EC06-98C84D00EC9F}"/>
              </a:ext>
            </a:extLst>
          </p:cNvPr>
          <p:cNvSpPr txBox="1">
            <a:spLocks/>
          </p:cNvSpPr>
          <p:nvPr/>
        </p:nvSpPr>
        <p:spPr>
          <a:xfrm>
            <a:off x="7043981" y="1711571"/>
            <a:ext cx="4964724" cy="482097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t>Counseling </a:t>
            </a:r>
          </a:p>
          <a:p>
            <a:pPr lvl="1"/>
            <a:r>
              <a:rPr lang="en-US"/>
              <a:t>Additional counseling appointments available</a:t>
            </a:r>
          </a:p>
          <a:p>
            <a:pPr lvl="1"/>
            <a:r>
              <a:rPr lang="en-US"/>
              <a:t>Graduation Petitions</a:t>
            </a:r>
          </a:p>
          <a:p>
            <a:pPr lvl="1"/>
            <a:r>
              <a:rPr lang="en-US"/>
              <a:t>Drop-in every Monday</a:t>
            </a:r>
          </a:p>
          <a:p>
            <a:pPr lvl="1"/>
            <a:r>
              <a:rPr lang="en-US"/>
              <a:t>Drop-in Nov 30 </a:t>
            </a:r>
          </a:p>
          <a:p>
            <a:r>
              <a:rPr lang="en-US"/>
              <a:t>2022-23 Graduates Stats</a:t>
            </a:r>
          </a:p>
          <a:p>
            <a:pPr lvl="1"/>
            <a:r>
              <a:rPr lang="en-US"/>
              <a:t>45 Graduates/Transfer Students</a:t>
            </a:r>
          </a:p>
          <a:p>
            <a:pPr lvl="1"/>
            <a:r>
              <a:rPr lang="en-US"/>
              <a:t>31 students earned 33 ADTs and 30 Transferred</a:t>
            </a:r>
          </a:p>
          <a:p>
            <a:pPr lvl="1"/>
            <a:endParaRPr lang="en-US"/>
          </a:p>
          <a:p>
            <a:endParaRPr lang="en-US"/>
          </a:p>
        </p:txBody>
      </p:sp>
    </p:spTree>
    <p:extLst>
      <p:ext uri="{BB962C8B-B14F-4D97-AF65-F5344CB8AC3E}">
        <p14:creationId xmlns:p14="http://schemas.microsoft.com/office/powerpoint/2010/main" val="16832509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228CA325-5364-AF39-3502-1447323F2206}"/>
              </a:ext>
            </a:extLst>
          </p:cNvPr>
          <p:cNvSpPr>
            <a:spLocks noGrp="1"/>
          </p:cNvSpPr>
          <p:nvPr>
            <p:ph type="sldNum" sz="quarter" idx="12"/>
          </p:nvPr>
        </p:nvSpPr>
        <p:spPr/>
        <p:txBody>
          <a:bodyPr/>
          <a:lstStyle/>
          <a:p>
            <a:fld id="{6D22F896-40B5-4ADD-8801-0D06FADFA095}" type="slidenum">
              <a:rPr lang="en-US" dirty="0" smtClean="0"/>
              <a:t>82</a:t>
            </a:fld>
            <a:endParaRPr lang="en-US"/>
          </a:p>
        </p:txBody>
      </p:sp>
    </p:spTree>
    <p:extLst>
      <p:ext uri="{BB962C8B-B14F-4D97-AF65-F5344CB8AC3E}">
        <p14:creationId xmlns:p14="http://schemas.microsoft.com/office/powerpoint/2010/main" val="490929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TRIO</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589212" y="1465675"/>
            <a:ext cx="8905993" cy="5075843"/>
          </a:xfrm>
        </p:spPr>
        <p:txBody>
          <a:bodyPr vert="horz" lIns="91440" tIns="45720" rIns="91440" bIns="45720" rtlCol="0" anchor="t">
            <a:noAutofit/>
          </a:bodyPr>
          <a:lstStyle/>
          <a:p>
            <a:r>
              <a:rPr lang="en-US" sz="1600">
                <a:solidFill>
                  <a:srgbClr val="333333"/>
                </a:solidFill>
                <a:ea typeface="+mn-lt"/>
                <a:cs typeface="+mn-lt"/>
              </a:rPr>
              <a:t>TRIO Student Support Services (SSS) is a program funded by the United States Department of Education. Our goal is to provide an academic, social, and personal support system for first-generation, low-income, and/or students with disabilities, to assist them with certificate and degree college requirements, the transfer process, and to motivate them towards successful completion of their college education.</a:t>
            </a:r>
          </a:p>
          <a:p>
            <a:r>
              <a:rPr lang="en-US" sz="1600">
                <a:solidFill>
                  <a:srgbClr val="333333"/>
                </a:solidFill>
              </a:rPr>
              <a:t>Services offered specifically related to Transfer:</a:t>
            </a:r>
          </a:p>
          <a:p>
            <a:pPr lvl="1"/>
            <a:r>
              <a:rPr lang="en-US" sz="1400">
                <a:solidFill>
                  <a:srgbClr val="333333"/>
                </a:solidFill>
              </a:rPr>
              <a:t>Workshops on Transfer (hybrid, video available for students after event)</a:t>
            </a:r>
          </a:p>
          <a:p>
            <a:pPr lvl="1"/>
            <a:r>
              <a:rPr lang="en-US" sz="1400">
                <a:solidFill>
                  <a:srgbClr val="333333"/>
                </a:solidFill>
              </a:rPr>
              <a:t>Counseling (offered on phone, zoom, and in-person, evening hours)</a:t>
            </a:r>
          </a:p>
          <a:p>
            <a:pPr lvl="1"/>
            <a:r>
              <a:rPr lang="en-US" sz="1400">
                <a:solidFill>
                  <a:srgbClr val="333333"/>
                </a:solidFill>
              </a:rPr>
              <a:t>College/University Tours (in partnership with Colts U Transfer Center &amp; others)</a:t>
            </a:r>
          </a:p>
          <a:p>
            <a:pPr lvl="1"/>
            <a:endParaRPr lang="en-US" sz="1400">
              <a:solidFill>
                <a:srgbClr val="333333"/>
              </a:solidFill>
            </a:endParaRPr>
          </a:p>
          <a:p>
            <a:endParaRPr lang="en-US" sz="1600">
              <a:solidFill>
                <a:srgbClr val="333333"/>
              </a:solidFill>
            </a:endParaRPr>
          </a:p>
          <a:p>
            <a:endParaRPr lang="en-US" sz="1600">
              <a:solidFill>
                <a:srgbClr val="333333"/>
              </a:solidFill>
            </a:endParaRPr>
          </a:p>
          <a:p>
            <a:pPr lvl="1"/>
            <a:r>
              <a:rPr lang="en-US" sz="1200">
                <a:solidFill>
                  <a:srgbClr val="333333"/>
                </a:solidFill>
              </a:rPr>
              <a:t>Data Per the Dept. Of Education Annual Performance Report on our TRIO SSS at Cañada.  AY 22-23 numbers will become available in December 2023.</a:t>
            </a:r>
          </a:p>
          <a:p>
            <a:r>
              <a:rPr lang="en-US" sz="1600" u="sng">
                <a:solidFill>
                  <a:srgbClr val="333333"/>
                </a:solidFill>
              </a:rPr>
              <a:t>What did we learn</a:t>
            </a:r>
            <a:r>
              <a:rPr lang="en-US" sz="1600">
                <a:solidFill>
                  <a:srgbClr val="333333"/>
                </a:solidFill>
              </a:rPr>
              <a:t>? Higher completion rates during the pandemic, possible correlation between access (courses, workshops, etc.) and completion.</a:t>
            </a:r>
          </a:p>
          <a:p>
            <a:r>
              <a:rPr lang="en-US" sz="1600" u="sng">
                <a:solidFill>
                  <a:srgbClr val="333333"/>
                </a:solidFill>
              </a:rPr>
              <a:t>What do we need</a:t>
            </a:r>
            <a:r>
              <a:rPr lang="en-US" sz="1600">
                <a:solidFill>
                  <a:srgbClr val="333333"/>
                </a:solidFill>
              </a:rPr>
              <a:t>? Strategic partnerships, funding, &amp; students enrolling to Cañada.</a:t>
            </a:r>
          </a:p>
          <a:p>
            <a:pPr marL="0" indent="0">
              <a:buNone/>
            </a:pPr>
            <a:endParaRPr lang="en-US" sz="1600">
              <a:solidFill>
                <a:srgbClr val="333333"/>
              </a:solidFill>
            </a:endParaRPr>
          </a:p>
        </p:txBody>
      </p:sp>
      <p:sp>
        <p:nvSpPr>
          <p:cNvPr id="4" name="Slide Number Placeholder 3">
            <a:extLst>
              <a:ext uri="{FF2B5EF4-FFF2-40B4-BE49-F238E27FC236}">
                <a16:creationId xmlns:a16="http://schemas.microsoft.com/office/drawing/2014/main" id="{5494A135-6C67-CBD1-609B-7B33D8685048}"/>
              </a:ext>
            </a:extLst>
          </p:cNvPr>
          <p:cNvSpPr>
            <a:spLocks noGrp="1"/>
          </p:cNvSpPr>
          <p:nvPr>
            <p:ph type="sldNum" sz="quarter" idx="12"/>
          </p:nvPr>
        </p:nvSpPr>
        <p:spPr/>
        <p:txBody>
          <a:bodyPr/>
          <a:lstStyle/>
          <a:p>
            <a:fld id="{6D22F896-40B5-4ADD-8801-0D06FADFA095}" type="slidenum">
              <a:rPr lang="en-US" dirty="0" smtClean="0"/>
              <a:t>83</a:t>
            </a:fld>
            <a:endParaRPr lang="en-US"/>
          </a:p>
        </p:txBody>
      </p:sp>
      <p:graphicFrame>
        <p:nvGraphicFramePr>
          <p:cNvPr id="7" name="Table 6">
            <a:extLst>
              <a:ext uri="{FF2B5EF4-FFF2-40B4-BE49-F238E27FC236}">
                <a16:creationId xmlns:a16="http://schemas.microsoft.com/office/drawing/2014/main" id="{A24F30EE-ABD1-72D5-12FB-88689279D46F}"/>
              </a:ext>
            </a:extLst>
          </p:cNvPr>
          <p:cNvGraphicFramePr>
            <a:graphicFrameLocks noGrp="1"/>
          </p:cNvGraphicFramePr>
          <p:nvPr>
            <p:extLst>
              <p:ext uri="{D42A27DB-BD31-4B8C-83A1-F6EECF244321}">
                <p14:modId xmlns:p14="http://schemas.microsoft.com/office/powerpoint/2010/main" val="1887249325"/>
              </p:ext>
            </p:extLst>
          </p:nvPr>
        </p:nvGraphicFramePr>
        <p:xfrm>
          <a:off x="2285999" y="4214518"/>
          <a:ext cx="9419086" cy="1098408"/>
        </p:xfrm>
        <a:graphic>
          <a:graphicData uri="http://schemas.openxmlformats.org/drawingml/2006/table">
            <a:tbl>
              <a:tblPr firstRow="1" bandRow="1">
                <a:tableStyleId>{F5AB1C69-6EDB-4FF4-983F-18BD219EF322}</a:tableStyleId>
              </a:tblPr>
              <a:tblGrid>
                <a:gridCol w="5710296">
                  <a:extLst>
                    <a:ext uri="{9D8B030D-6E8A-4147-A177-3AD203B41FA5}">
                      <a16:colId xmlns:a16="http://schemas.microsoft.com/office/drawing/2014/main" val="323921363"/>
                    </a:ext>
                  </a:extLst>
                </a:gridCol>
                <a:gridCol w="1175925">
                  <a:extLst>
                    <a:ext uri="{9D8B030D-6E8A-4147-A177-3AD203B41FA5}">
                      <a16:colId xmlns:a16="http://schemas.microsoft.com/office/drawing/2014/main" val="1980808337"/>
                    </a:ext>
                  </a:extLst>
                </a:gridCol>
                <a:gridCol w="1232367">
                  <a:extLst>
                    <a:ext uri="{9D8B030D-6E8A-4147-A177-3AD203B41FA5}">
                      <a16:colId xmlns:a16="http://schemas.microsoft.com/office/drawing/2014/main" val="3750627787"/>
                    </a:ext>
                  </a:extLst>
                </a:gridCol>
                <a:gridCol w="1300498">
                  <a:extLst>
                    <a:ext uri="{9D8B030D-6E8A-4147-A177-3AD203B41FA5}">
                      <a16:colId xmlns:a16="http://schemas.microsoft.com/office/drawing/2014/main" val="3189005889"/>
                    </a:ext>
                  </a:extLst>
                </a:gridCol>
              </a:tblGrid>
              <a:tr h="366888">
                <a:tc>
                  <a:txBody>
                    <a:bodyPr/>
                    <a:lstStyle/>
                    <a:p>
                      <a:r>
                        <a:rPr lang="en-US"/>
                        <a:t>TRIO Student Support Services APR Objective</a:t>
                      </a:r>
                    </a:p>
                  </a:txBody>
                  <a:tcPr/>
                </a:tc>
                <a:tc>
                  <a:txBody>
                    <a:bodyPr/>
                    <a:lstStyle/>
                    <a:p>
                      <a:pPr lvl="0">
                        <a:buNone/>
                      </a:pPr>
                      <a:r>
                        <a:rPr lang="en-US"/>
                        <a:t>AY 19-20</a:t>
                      </a:r>
                    </a:p>
                  </a:txBody>
                  <a:tcPr/>
                </a:tc>
                <a:tc>
                  <a:txBody>
                    <a:bodyPr/>
                    <a:lstStyle/>
                    <a:p>
                      <a:r>
                        <a:rPr lang="en-US"/>
                        <a:t>AY 20-21</a:t>
                      </a:r>
                    </a:p>
                  </a:txBody>
                  <a:tcPr/>
                </a:tc>
                <a:tc>
                  <a:txBody>
                    <a:bodyPr/>
                    <a:lstStyle/>
                    <a:p>
                      <a:pPr lvl="0">
                        <a:buNone/>
                      </a:pPr>
                      <a:r>
                        <a:rPr lang="en-US" sz="1800" u="none" strike="noStrike" noProof="0">
                          <a:solidFill>
                            <a:srgbClr val="FFFFFF"/>
                          </a:solidFill>
                        </a:rPr>
                        <a:t>AY 21-22</a:t>
                      </a:r>
                    </a:p>
                  </a:txBody>
                  <a:tcPr/>
                </a:tc>
                <a:extLst>
                  <a:ext uri="{0D108BD9-81ED-4DB2-BD59-A6C34878D82A}">
                    <a16:rowId xmlns:a16="http://schemas.microsoft.com/office/drawing/2014/main" val="648911872"/>
                  </a:ext>
                </a:extLst>
              </a:tr>
              <a:tr h="335782">
                <a:tc>
                  <a:txBody>
                    <a:bodyPr/>
                    <a:lstStyle/>
                    <a:p>
                      <a:pPr lvl="0">
                        <a:buNone/>
                      </a:pPr>
                      <a:r>
                        <a:rPr lang="en-US" sz="1800" u="none" strike="noStrike" noProof="0">
                          <a:solidFill>
                            <a:srgbClr val="000000"/>
                          </a:solidFill>
                        </a:rPr>
                        <a:t>Degree or Certificate Completion</a:t>
                      </a:r>
                      <a:endParaRPr lang="en-US">
                        <a:solidFill>
                          <a:srgbClr val="000000"/>
                        </a:solidFill>
                      </a:endParaRPr>
                    </a:p>
                  </a:txBody>
                  <a:tcPr/>
                </a:tc>
                <a:tc>
                  <a:txBody>
                    <a:bodyPr/>
                    <a:lstStyle/>
                    <a:p>
                      <a:pPr lvl="0">
                        <a:buNone/>
                      </a:pPr>
                      <a:r>
                        <a:rPr lang="en-US"/>
                        <a:t>33%</a:t>
                      </a:r>
                    </a:p>
                  </a:txBody>
                  <a:tcPr/>
                </a:tc>
                <a:tc>
                  <a:txBody>
                    <a:bodyPr/>
                    <a:lstStyle/>
                    <a:p>
                      <a:r>
                        <a:rPr lang="en-US"/>
                        <a:t>41%</a:t>
                      </a:r>
                    </a:p>
                  </a:txBody>
                  <a:tcPr/>
                </a:tc>
                <a:tc>
                  <a:txBody>
                    <a:bodyPr/>
                    <a:lstStyle/>
                    <a:p>
                      <a:r>
                        <a:rPr lang="en-US"/>
                        <a:t>33%</a:t>
                      </a:r>
                    </a:p>
                  </a:txBody>
                  <a:tcPr/>
                </a:tc>
                <a:extLst>
                  <a:ext uri="{0D108BD9-81ED-4DB2-BD59-A6C34878D82A}">
                    <a16:rowId xmlns:a16="http://schemas.microsoft.com/office/drawing/2014/main" val="534780721"/>
                  </a:ext>
                </a:extLst>
              </a:tr>
              <a:tr h="335781">
                <a:tc>
                  <a:txBody>
                    <a:bodyPr/>
                    <a:lstStyle/>
                    <a:p>
                      <a:pPr lvl="0">
                        <a:buNone/>
                      </a:pPr>
                      <a:r>
                        <a:rPr lang="en-US" sz="1800" u="none" strike="noStrike" noProof="0">
                          <a:solidFill>
                            <a:srgbClr val="000000"/>
                          </a:solidFill>
                        </a:rPr>
                        <a:t>Degree or Certificate Completion + Transfer</a:t>
                      </a:r>
                      <a:endParaRPr lang="en-US">
                        <a:solidFill>
                          <a:srgbClr val="000000"/>
                        </a:solidFill>
                      </a:endParaRPr>
                    </a:p>
                  </a:txBody>
                  <a:tcPr/>
                </a:tc>
                <a:tc>
                  <a:txBody>
                    <a:bodyPr/>
                    <a:lstStyle/>
                    <a:p>
                      <a:pPr lvl="0">
                        <a:buNone/>
                      </a:pPr>
                      <a:r>
                        <a:rPr lang="en-US"/>
                        <a:t>28%</a:t>
                      </a:r>
                    </a:p>
                  </a:txBody>
                  <a:tcPr/>
                </a:tc>
                <a:tc>
                  <a:txBody>
                    <a:bodyPr/>
                    <a:lstStyle/>
                    <a:p>
                      <a:pPr lvl="0">
                        <a:buNone/>
                      </a:pPr>
                      <a:r>
                        <a:rPr lang="en-US"/>
                        <a:t>23%</a:t>
                      </a:r>
                    </a:p>
                  </a:txBody>
                  <a:tcPr/>
                </a:tc>
                <a:tc>
                  <a:txBody>
                    <a:bodyPr/>
                    <a:lstStyle/>
                    <a:p>
                      <a:pPr lvl="0">
                        <a:buNone/>
                      </a:pPr>
                      <a:r>
                        <a:rPr lang="en-US"/>
                        <a:t>27%</a:t>
                      </a:r>
                    </a:p>
                  </a:txBody>
                  <a:tcPr/>
                </a:tc>
                <a:extLst>
                  <a:ext uri="{0D108BD9-81ED-4DB2-BD59-A6C34878D82A}">
                    <a16:rowId xmlns:a16="http://schemas.microsoft.com/office/drawing/2014/main" val="2054604730"/>
                  </a:ext>
                </a:extLst>
              </a:tr>
            </a:tbl>
          </a:graphicData>
        </a:graphic>
      </p:graphicFrame>
    </p:spTree>
    <p:extLst>
      <p:ext uri="{BB962C8B-B14F-4D97-AF65-F5344CB8AC3E}">
        <p14:creationId xmlns:p14="http://schemas.microsoft.com/office/powerpoint/2010/main" val="36663500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E366712F-C880-7DB5-B792-A21F03DE9C88}"/>
              </a:ext>
            </a:extLst>
          </p:cNvPr>
          <p:cNvSpPr>
            <a:spLocks noGrp="1"/>
          </p:cNvSpPr>
          <p:nvPr>
            <p:ph type="sldNum" sz="quarter" idx="12"/>
          </p:nvPr>
        </p:nvSpPr>
        <p:spPr/>
        <p:txBody>
          <a:bodyPr/>
          <a:lstStyle/>
          <a:p>
            <a:fld id="{6D22F896-40B5-4ADD-8801-0D06FADFA095}" type="slidenum">
              <a:rPr lang="en-US" dirty="0" smtClean="0"/>
              <a:t>84</a:t>
            </a:fld>
            <a:endParaRPr lang="en-US"/>
          </a:p>
        </p:txBody>
      </p:sp>
    </p:spTree>
    <p:extLst>
      <p:ext uri="{BB962C8B-B14F-4D97-AF65-F5344CB8AC3E}">
        <p14:creationId xmlns:p14="http://schemas.microsoft.com/office/powerpoint/2010/main" val="32798232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9. Athletics</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01CDFE9-E934-7AE5-EBA6-E678BB4B7BB3}"/>
              </a:ext>
            </a:extLst>
          </p:cNvPr>
          <p:cNvSpPr>
            <a:spLocks noGrp="1"/>
          </p:cNvSpPr>
          <p:nvPr>
            <p:ph type="sldNum" sz="quarter" idx="12"/>
          </p:nvPr>
        </p:nvSpPr>
        <p:spPr/>
        <p:txBody>
          <a:bodyPr/>
          <a:lstStyle/>
          <a:p>
            <a:fld id="{6D22F896-40B5-4ADD-8801-0D06FADFA095}" type="slidenum">
              <a:rPr lang="en-US" smtClean="0"/>
              <a:t>85</a:t>
            </a:fld>
            <a:endParaRPr lang="en-US"/>
          </a:p>
        </p:txBody>
      </p:sp>
    </p:spTree>
    <p:extLst>
      <p:ext uri="{BB962C8B-B14F-4D97-AF65-F5344CB8AC3E}">
        <p14:creationId xmlns:p14="http://schemas.microsoft.com/office/powerpoint/2010/main" val="3039628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A6BBF-4280-8A66-E86E-96C5E67B86F2}"/>
              </a:ext>
            </a:extLst>
          </p:cNvPr>
          <p:cNvSpPr>
            <a:spLocks noGrp="1"/>
          </p:cNvSpPr>
          <p:nvPr>
            <p:ph type="title"/>
          </p:nvPr>
        </p:nvSpPr>
        <p:spPr>
          <a:xfrm>
            <a:off x="649224" y="645106"/>
            <a:ext cx="3650279" cy="1259894"/>
          </a:xfrm>
        </p:spPr>
        <p:txBody>
          <a:bodyPr>
            <a:normAutofit/>
          </a:bodyPr>
          <a:lstStyle/>
          <a:p>
            <a:r>
              <a:rPr lang="en-US"/>
              <a:t>COLTS Learning Community</a:t>
            </a:r>
          </a:p>
        </p:txBody>
      </p:sp>
      <p:sp>
        <p:nvSpPr>
          <p:cNvPr id="19" name="Rectangle 18">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 name="Content Placeholder 8">
            <a:extLst>
              <a:ext uri="{FF2B5EF4-FFF2-40B4-BE49-F238E27FC236}">
                <a16:creationId xmlns:a16="http://schemas.microsoft.com/office/drawing/2014/main" id="{32EB7D3A-2BE7-32FF-3B8F-641B5F3F7AE1}"/>
              </a:ext>
            </a:extLst>
          </p:cNvPr>
          <p:cNvSpPr>
            <a:spLocks noGrp="1"/>
          </p:cNvSpPr>
          <p:nvPr>
            <p:ph idx="1"/>
          </p:nvPr>
        </p:nvSpPr>
        <p:spPr>
          <a:xfrm>
            <a:off x="649225" y="2133600"/>
            <a:ext cx="3650278" cy="3759253"/>
          </a:xfrm>
        </p:spPr>
        <p:txBody>
          <a:bodyPr>
            <a:normAutofit/>
          </a:bodyPr>
          <a:lstStyle/>
          <a:p>
            <a:endParaRPr lang="en-US"/>
          </a:p>
        </p:txBody>
      </p:sp>
      <p:pic>
        <p:nvPicPr>
          <p:cNvPr id="5" name="Content Placeholder 4" descr="A blue and white document with text&#10;&#10;Description automatically generated">
            <a:extLst>
              <a:ext uri="{FF2B5EF4-FFF2-40B4-BE49-F238E27FC236}">
                <a16:creationId xmlns:a16="http://schemas.microsoft.com/office/drawing/2014/main" id="{70B762D4-1679-510C-FA45-0C70B06D4EC4}"/>
              </a:ext>
            </a:extLst>
          </p:cNvPr>
          <p:cNvPicPr>
            <a:picLocks noChangeAspect="1"/>
          </p:cNvPicPr>
          <p:nvPr/>
        </p:nvPicPr>
        <p:blipFill>
          <a:blip r:embed="rId2"/>
          <a:stretch>
            <a:fillRect/>
          </a:stretch>
        </p:blipFill>
        <p:spPr>
          <a:xfrm>
            <a:off x="2117454" y="1993161"/>
            <a:ext cx="8125009" cy="4571027"/>
          </a:xfrm>
          <a:prstGeom prst="rect">
            <a:avLst/>
          </a:prstGeom>
        </p:spPr>
      </p:pic>
      <p:sp>
        <p:nvSpPr>
          <p:cNvPr id="2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9A31D8-7FE7-71DB-3E90-2127CC93AE2F}"/>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86</a:t>
            </a:fld>
            <a:endParaRPr lang="en-US" sz="1900"/>
          </a:p>
        </p:txBody>
      </p:sp>
    </p:spTree>
    <p:extLst>
      <p:ext uri="{BB962C8B-B14F-4D97-AF65-F5344CB8AC3E}">
        <p14:creationId xmlns:p14="http://schemas.microsoft.com/office/powerpoint/2010/main" val="1388918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D666112D-549B-6A10-6592-FDACBA73DCDE}"/>
              </a:ext>
            </a:extLst>
          </p:cNvPr>
          <p:cNvSpPr>
            <a:spLocks noGrp="1"/>
          </p:cNvSpPr>
          <p:nvPr>
            <p:ph type="sldNum" sz="quarter" idx="12"/>
          </p:nvPr>
        </p:nvSpPr>
        <p:spPr/>
        <p:txBody>
          <a:bodyPr/>
          <a:lstStyle/>
          <a:p>
            <a:fld id="{6D22F896-40B5-4ADD-8801-0D06FADFA095}" type="slidenum">
              <a:rPr lang="en-US" smtClean="0"/>
              <a:t>87</a:t>
            </a:fld>
            <a:endParaRPr lang="en-US"/>
          </a:p>
        </p:txBody>
      </p:sp>
    </p:spTree>
    <p:extLst>
      <p:ext uri="{BB962C8B-B14F-4D97-AF65-F5344CB8AC3E}">
        <p14:creationId xmlns:p14="http://schemas.microsoft.com/office/powerpoint/2010/main" val="1595325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10. Curriculum Committee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vert="horz" lIns="91440" tIns="45720" rIns="91440" bIns="45720" rtlCol="0" anchor="t">
            <a:normAutofit/>
          </a:bodyPr>
          <a:lstStyle/>
          <a:p>
            <a:pPr marL="0" indent="0">
              <a:buNone/>
            </a:pPr>
            <a:r>
              <a:rPr lang="en-US" sz="1200">
                <a:solidFill>
                  <a:srgbClr val="000000"/>
                </a:solidFill>
                <a:ea typeface="+mn-lt"/>
                <a:cs typeface="+mn-lt"/>
              </a:rPr>
              <a:t>The articulation officer and curriculum committee support transfer by:</a:t>
            </a:r>
            <a:endParaRPr lang="en-US"/>
          </a:p>
          <a:p>
            <a:r>
              <a:rPr lang="en-US" sz="1200">
                <a:solidFill>
                  <a:srgbClr val="000000"/>
                </a:solidFill>
                <a:ea typeface="+mn-lt"/>
                <a:cs typeface="+mn-lt"/>
              </a:rPr>
              <a:t>articulating our courses</a:t>
            </a:r>
            <a:endParaRPr lang="en-US"/>
          </a:p>
          <a:p>
            <a:r>
              <a:rPr lang="en-US" sz="1200">
                <a:solidFill>
                  <a:srgbClr val="000000"/>
                </a:solidFill>
                <a:ea typeface="+mn-lt"/>
                <a:cs typeface="+mn-lt"/>
              </a:rPr>
              <a:t>ensuring that, to the extent possible, our transfer courses align with Cal-GETC (the single UC/CSU transfer path) </a:t>
            </a:r>
            <a:endParaRPr lang="en-US"/>
          </a:p>
          <a:p>
            <a:r>
              <a:rPr lang="en-US" sz="1100">
                <a:solidFill>
                  <a:schemeClr val="tx1"/>
                </a:solidFill>
                <a:ea typeface="+mn-lt"/>
                <a:cs typeface="+mn-lt"/>
              </a:rPr>
              <a:t>identifying courses appropriate for transfer or GE as courses come through curriculum</a:t>
            </a:r>
            <a:endParaRPr lang="en-US">
              <a:solidFill>
                <a:schemeClr val="tx1"/>
              </a:solidFill>
            </a:endParaRPr>
          </a:p>
          <a:p>
            <a:r>
              <a:rPr lang="en-US" sz="1200">
                <a:solidFill>
                  <a:schemeClr val="tx1"/>
                </a:solidFill>
                <a:ea typeface="+mn-lt"/>
                <a:cs typeface="+mn-lt"/>
              </a:rPr>
              <a:t>working with CSM and SKY to increase district alignment of courses </a:t>
            </a:r>
            <a:endParaRPr lang="en-US">
              <a:solidFill>
                <a:schemeClr val="tx1"/>
              </a:solidFill>
            </a:endParaRPr>
          </a:p>
          <a:p>
            <a:r>
              <a:rPr lang="en-US" sz="1200">
                <a:solidFill>
                  <a:schemeClr val="tx1"/>
                </a:solidFill>
                <a:ea typeface="+mn-lt"/>
                <a:cs typeface="+mn-lt"/>
              </a:rPr>
              <a:t>adding curriculum updates to Program Maps to ensure students have current information</a:t>
            </a:r>
            <a:endParaRPr lang="en-US">
              <a:solidFill>
                <a:schemeClr val="tx1"/>
              </a:solidFill>
            </a:endParaRPr>
          </a:p>
          <a:p>
            <a:r>
              <a:rPr lang="en-US" sz="1200">
                <a:solidFill>
                  <a:schemeClr val="tx1"/>
                </a:solidFill>
                <a:ea typeface="+mn-lt"/>
                <a:cs typeface="+mn-lt"/>
              </a:rPr>
              <a:t>(counselors) placing all non-UC bound students who indicate "transfer" as their goal on an AD-T</a:t>
            </a:r>
            <a:endParaRPr lang="en-US">
              <a:solidFill>
                <a:schemeClr val="tx1"/>
              </a:solidFill>
            </a:endParaRPr>
          </a:p>
          <a:p>
            <a:r>
              <a:rPr lang="en-US" sz="1200">
                <a:solidFill>
                  <a:schemeClr val="tx1"/>
                </a:solidFill>
                <a:ea typeface="+mn-lt"/>
                <a:cs typeface="+mn-lt"/>
              </a:rPr>
              <a:t>enabling </a:t>
            </a:r>
            <a:r>
              <a:rPr lang="en-US" sz="1200">
                <a:solidFill>
                  <a:srgbClr val="000000"/>
                </a:solidFill>
                <a:ea typeface="+mn-lt"/>
                <a:cs typeface="+mn-lt"/>
              </a:rPr>
              <a:t>units earned across the district, rather than just those earned at Cañada, to be applied toward degrees  (F 24 catalog update) </a:t>
            </a:r>
            <a:endParaRPr lang="en-US"/>
          </a:p>
          <a:p>
            <a:r>
              <a:rPr lang="en-US" sz="1200">
                <a:solidFill>
                  <a:srgbClr val="000000"/>
                </a:solidFill>
                <a:ea typeface="+mn-lt"/>
                <a:cs typeface="+mn-lt"/>
              </a:rPr>
              <a:t>nudging faculty to assess and offer credit for prior learning as earned by exams, military experience, and work</a:t>
            </a:r>
            <a:endParaRPr lang="en-US"/>
          </a:p>
          <a:p>
            <a:endParaRPr lang="en-US"/>
          </a:p>
        </p:txBody>
      </p:sp>
      <p:sp>
        <p:nvSpPr>
          <p:cNvPr id="4" name="Slide Number Placeholder 3">
            <a:extLst>
              <a:ext uri="{FF2B5EF4-FFF2-40B4-BE49-F238E27FC236}">
                <a16:creationId xmlns:a16="http://schemas.microsoft.com/office/drawing/2014/main" id="{9468907B-9047-DB6D-EDF1-84389377B09B}"/>
              </a:ext>
            </a:extLst>
          </p:cNvPr>
          <p:cNvSpPr>
            <a:spLocks noGrp="1"/>
          </p:cNvSpPr>
          <p:nvPr>
            <p:ph type="sldNum" sz="quarter" idx="12"/>
          </p:nvPr>
        </p:nvSpPr>
        <p:spPr/>
        <p:txBody>
          <a:bodyPr/>
          <a:lstStyle/>
          <a:p>
            <a:fld id="{6D22F896-40B5-4ADD-8801-0D06FADFA095}" type="slidenum">
              <a:rPr lang="en-US" smtClean="0"/>
              <a:t>88</a:t>
            </a:fld>
            <a:endParaRPr lang="en-US"/>
          </a:p>
        </p:txBody>
      </p:sp>
    </p:spTree>
    <p:extLst>
      <p:ext uri="{BB962C8B-B14F-4D97-AF65-F5344CB8AC3E}">
        <p14:creationId xmlns:p14="http://schemas.microsoft.com/office/powerpoint/2010/main" val="3527260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0C40-E0DE-F76C-8124-9BF50CDB996C}"/>
              </a:ext>
            </a:extLst>
          </p:cNvPr>
          <p:cNvSpPr>
            <a:spLocks noGrp="1"/>
          </p:cNvSpPr>
          <p:nvPr>
            <p:ph type="title"/>
          </p:nvPr>
        </p:nvSpPr>
        <p:spPr/>
        <p:txBody>
          <a:bodyPr/>
          <a:lstStyle/>
          <a:p>
            <a:r>
              <a:rPr lang="en-US"/>
              <a:t>Curriculum Committee Outcomes</a:t>
            </a:r>
          </a:p>
        </p:txBody>
      </p:sp>
      <p:sp>
        <p:nvSpPr>
          <p:cNvPr id="3" name="Content Placeholder 2">
            <a:extLst>
              <a:ext uri="{FF2B5EF4-FFF2-40B4-BE49-F238E27FC236}">
                <a16:creationId xmlns:a16="http://schemas.microsoft.com/office/drawing/2014/main" id="{1B1912B0-20D9-0CE3-9FE4-BBDD4624DF92}"/>
              </a:ext>
            </a:extLst>
          </p:cNvPr>
          <p:cNvSpPr>
            <a:spLocks noGrp="1"/>
          </p:cNvSpPr>
          <p:nvPr>
            <p:ph idx="1"/>
          </p:nvPr>
        </p:nvSpPr>
        <p:spPr/>
        <p:txBody>
          <a:bodyPr vert="horz" lIns="91440" tIns="45720" rIns="91440" bIns="45720" rtlCol="0" anchor="t">
            <a:normAutofit/>
          </a:bodyPr>
          <a:lstStyle/>
          <a:p>
            <a:pPr marL="0" indent="0">
              <a:buNone/>
            </a:pPr>
            <a:endParaRPr lang="en-US" sz="1200">
              <a:solidFill>
                <a:srgbClr val="000000"/>
              </a:solidFill>
            </a:endParaRPr>
          </a:p>
          <a:p>
            <a:r>
              <a:rPr lang="en-US" sz="1200">
                <a:solidFill>
                  <a:schemeClr val="tx1"/>
                </a:solidFill>
                <a:ea typeface="+mn-lt"/>
                <a:cs typeface="+mn-lt"/>
              </a:rPr>
              <a:t>We have achieved district alignment in course numbers (SPAN, ENVS, ANTH) and implemented a new policy to allow students to take courses in their major at any of the three district colleges.</a:t>
            </a:r>
            <a:endParaRPr lang="en-US" sz="1200">
              <a:solidFill>
                <a:schemeClr val="tx1"/>
              </a:solidFill>
            </a:endParaRPr>
          </a:p>
          <a:p>
            <a:r>
              <a:rPr lang="en-US" sz="1200">
                <a:solidFill>
                  <a:schemeClr val="tx1"/>
                </a:solidFill>
                <a:ea typeface="+mn-lt"/>
                <a:cs typeface="+mn-lt"/>
              </a:rPr>
              <a:t>We have formulated a district workgroup to collaborate on the implementation of ABs 928 (Cal-GETC single transfer path) and 1111 (Common Course Numbering).</a:t>
            </a:r>
            <a:endParaRPr lang="en-US">
              <a:solidFill>
                <a:schemeClr val="tx1"/>
              </a:solidFill>
            </a:endParaRPr>
          </a:p>
          <a:p>
            <a:r>
              <a:rPr lang="en-US" sz="1200">
                <a:solidFill>
                  <a:schemeClr val="tx1"/>
                </a:solidFill>
                <a:ea typeface="+mn-lt"/>
                <a:cs typeface="+mn-lt"/>
              </a:rPr>
              <a:t>We updated the use of Defense Language Proficiency Exam (DLPE) scores as follows [in red]:  "</a:t>
            </a:r>
            <a:r>
              <a:rPr lang="en-US" sz="1200">
                <a:solidFill>
                  <a:srgbClr val="333333"/>
                </a:solidFill>
                <a:ea typeface="+mn-lt"/>
                <a:cs typeface="+mn-lt"/>
              </a:rPr>
              <a:t>San Mateo </a:t>
            </a:r>
            <a:r>
              <a:rPr lang="en-US" sz="1200">
                <a:solidFill>
                  <a:srgbClr val="FF0000"/>
                </a:solidFill>
                <a:ea typeface="+mn-lt"/>
                <a:cs typeface="+mn-lt"/>
              </a:rPr>
              <a:t>County </a:t>
            </a:r>
            <a:r>
              <a:rPr lang="en-US" sz="1200">
                <a:solidFill>
                  <a:srgbClr val="333333"/>
                </a:solidFill>
                <a:ea typeface="+mn-lt"/>
                <a:cs typeface="+mn-lt"/>
              </a:rPr>
              <a:t>Community College District may award three units (semester) in </a:t>
            </a:r>
            <a:r>
              <a:rPr lang="en-US" sz="1200">
                <a:solidFill>
                  <a:schemeClr val="tx1"/>
                </a:solidFill>
                <a:ea typeface="+mn-lt"/>
                <a:cs typeface="+mn-lt"/>
              </a:rPr>
              <a:t>CSU GE Breadth Area C2 (Humanities)</a:t>
            </a:r>
            <a:r>
              <a:rPr lang="en-US" sz="1200">
                <a:solidFill>
                  <a:srgbClr val="333333"/>
                </a:solidFill>
                <a:ea typeface="+mn-lt"/>
                <a:cs typeface="+mn-lt"/>
              </a:rPr>
              <a:t>; </a:t>
            </a:r>
            <a:r>
              <a:rPr lang="en-US" sz="1200">
                <a:solidFill>
                  <a:srgbClr val="FF0000"/>
                </a:solidFill>
                <a:ea typeface="+mn-lt"/>
                <a:cs typeface="+mn-lt"/>
              </a:rPr>
              <a:t>or 3 units for the associate degree general education Area C2 (Humanities) at Skyline College and Cañada College, or Area E5C (Humanities) at College of San Mateo; </a:t>
            </a:r>
            <a:r>
              <a:rPr lang="en-US" sz="1200">
                <a:solidFill>
                  <a:srgbClr val="333333"/>
                </a:solidFill>
                <a:ea typeface="+mn-lt"/>
                <a:cs typeface="+mn-lt"/>
              </a:rPr>
              <a:t>utilizing credit recommendations from the </a:t>
            </a:r>
            <a:r>
              <a:rPr lang="en-US" sz="1200" u="sng">
                <a:solidFill>
                  <a:srgbClr val="0563C1"/>
                </a:solidFill>
                <a:ea typeface="+mn-lt"/>
                <a:cs typeface="+mn-lt"/>
              </a:rPr>
              <a:t>American Council on Education (ACE)." </a:t>
            </a:r>
            <a:endParaRPr lang="en-US" sz="1200">
              <a:solidFill>
                <a:schemeClr val="tx1"/>
              </a:solidFill>
              <a:ea typeface="+mn-lt"/>
              <a:cs typeface="+mn-lt"/>
            </a:endParaRPr>
          </a:p>
          <a:p>
            <a:r>
              <a:rPr lang="en-US" sz="1200">
                <a:solidFill>
                  <a:schemeClr val="tx1"/>
                </a:solidFill>
                <a:ea typeface="+mn-lt"/>
                <a:cs typeface="+mn-lt"/>
              </a:rPr>
              <a:t>We are creating a single transfer GE pattern, in accordance with AB 928</a:t>
            </a:r>
            <a:endParaRPr lang="en-US" sz="1200">
              <a:solidFill>
                <a:schemeClr val="tx1"/>
              </a:solidFill>
            </a:endParaRPr>
          </a:p>
          <a:p>
            <a:pPr marL="0" indent="0">
              <a:buNone/>
            </a:pPr>
            <a:endParaRPr lang="en-US"/>
          </a:p>
        </p:txBody>
      </p:sp>
      <p:sp>
        <p:nvSpPr>
          <p:cNvPr id="4" name="Slide Number Placeholder 3">
            <a:extLst>
              <a:ext uri="{FF2B5EF4-FFF2-40B4-BE49-F238E27FC236}">
                <a16:creationId xmlns:a16="http://schemas.microsoft.com/office/drawing/2014/main" id="{1AE74BEA-D1EC-AB55-6C66-95C62AB4337E}"/>
              </a:ext>
            </a:extLst>
          </p:cNvPr>
          <p:cNvSpPr>
            <a:spLocks noGrp="1"/>
          </p:cNvSpPr>
          <p:nvPr>
            <p:ph type="sldNum" sz="quarter" idx="12"/>
          </p:nvPr>
        </p:nvSpPr>
        <p:spPr/>
        <p:txBody>
          <a:bodyPr/>
          <a:lstStyle/>
          <a:p>
            <a:fld id="{6D22F896-40B5-4ADD-8801-0D06FADFA095}" type="slidenum">
              <a:rPr lang="en-US" smtClean="0"/>
              <a:t>89</a:t>
            </a:fld>
            <a:endParaRPr lang="en-US"/>
          </a:p>
        </p:txBody>
      </p:sp>
    </p:spTree>
    <p:extLst>
      <p:ext uri="{BB962C8B-B14F-4D97-AF65-F5344CB8AC3E}">
        <p14:creationId xmlns:p14="http://schemas.microsoft.com/office/powerpoint/2010/main" val="206639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52F3-93CF-E02C-DE24-3360FB74676E}"/>
              </a:ext>
            </a:extLst>
          </p:cNvPr>
          <p:cNvSpPr>
            <a:spLocks noGrp="1"/>
          </p:cNvSpPr>
          <p:nvPr>
            <p:ph type="title"/>
          </p:nvPr>
        </p:nvSpPr>
        <p:spPr/>
        <p:txBody>
          <a:bodyPr/>
          <a:lstStyle/>
          <a:p>
            <a:r>
              <a:rPr lang="en-US"/>
              <a:t>Transfer Data Sharing</a:t>
            </a:r>
          </a:p>
        </p:txBody>
      </p:sp>
      <p:pic>
        <p:nvPicPr>
          <p:cNvPr id="5" name="Content Placeholder 4" descr="A screenshot of a map&#10;&#10;Description automatically generated">
            <a:extLst>
              <a:ext uri="{FF2B5EF4-FFF2-40B4-BE49-F238E27FC236}">
                <a16:creationId xmlns:a16="http://schemas.microsoft.com/office/drawing/2014/main" id="{27767EC9-BA08-FFCC-A4C2-922BB4D6846D}"/>
              </a:ext>
            </a:extLst>
          </p:cNvPr>
          <p:cNvPicPr>
            <a:picLocks noGrp="1" noChangeAspect="1"/>
          </p:cNvPicPr>
          <p:nvPr>
            <p:ph idx="1"/>
          </p:nvPr>
        </p:nvPicPr>
        <p:blipFill>
          <a:blip r:embed="rId2"/>
          <a:stretch>
            <a:fillRect/>
          </a:stretch>
        </p:blipFill>
        <p:spPr>
          <a:xfrm>
            <a:off x="2266626" y="1333500"/>
            <a:ext cx="9293872" cy="5225422"/>
          </a:xfrm>
        </p:spPr>
      </p:pic>
      <p:sp>
        <p:nvSpPr>
          <p:cNvPr id="4" name="Slide Number Placeholder 3">
            <a:extLst>
              <a:ext uri="{FF2B5EF4-FFF2-40B4-BE49-F238E27FC236}">
                <a16:creationId xmlns:a16="http://schemas.microsoft.com/office/drawing/2014/main" id="{D4396D64-03E9-AD41-2035-083A2DC2F04D}"/>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4109051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EA0A-7CAF-EE45-EADB-9DD3230913A5}"/>
              </a:ext>
            </a:extLst>
          </p:cNvPr>
          <p:cNvSpPr>
            <a:spLocks noGrp="1"/>
          </p:cNvSpPr>
          <p:nvPr>
            <p:ph type="title"/>
          </p:nvPr>
        </p:nvSpPr>
        <p:spPr/>
        <p:txBody>
          <a:bodyPr/>
          <a:lstStyle/>
          <a:p>
            <a:r>
              <a:rPr lang="en-US"/>
              <a:t>We have learned that:</a:t>
            </a:r>
          </a:p>
        </p:txBody>
      </p:sp>
      <p:sp>
        <p:nvSpPr>
          <p:cNvPr id="3" name="Content Placeholder 2">
            <a:extLst>
              <a:ext uri="{FF2B5EF4-FFF2-40B4-BE49-F238E27FC236}">
                <a16:creationId xmlns:a16="http://schemas.microsoft.com/office/drawing/2014/main" id="{AAA307FC-2E5D-CD40-F6C3-B081690DE823}"/>
              </a:ext>
            </a:extLst>
          </p:cNvPr>
          <p:cNvSpPr>
            <a:spLocks noGrp="1"/>
          </p:cNvSpPr>
          <p:nvPr>
            <p:ph idx="1"/>
          </p:nvPr>
        </p:nvSpPr>
        <p:spPr/>
        <p:txBody>
          <a:bodyPr vert="horz" lIns="91440" tIns="45720" rIns="91440" bIns="45720" rtlCol="0" anchor="t">
            <a:normAutofit/>
          </a:bodyPr>
          <a:lstStyle/>
          <a:p>
            <a:pPr marL="0" indent="0">
              <a:buNone/>
            </a:pPr>
            <a:endParaRPr lang="en-US" sz="1200">
              <a:solidFill>
                <a:srgbClr val="000000"/>
              </a:solidFill>
            </a:endParaRPr>
          </a:p>
          <a:p>
            <a:r>
              <a:rPr lang="en-US" sz="1200">
                <a:solidFill>
                  <a:srgbClr val="000000"/>
                </a:solidFill>
                <a:ea typeface="+mn-lt"/>
                <a:cs typeface="+mn-lt"/>
              </a:rPr>
              <a:t>Now:  the articulation officer and chair need to explain these changes to faculty, as they will affect course offerings and CORs</a:t>
            </a:r>
            <a:endParaRPr lang="en-US"/>
          </a:p>
          <a:p>
            <a:r>
              <a:rPr lang="en-US" sz="1200">
                <a:solidFill>
                  <a:srgbClr val="000000"/>
                </a:solidFill>
                <a:ea typeface="+mn-lt"/>
                <a:cs typeface="+mn-lt"/>
              </a:rPr>
              <a:t>Soon:  we will need substantial clerical assistance to update all of our courses to the common course numbers, descriptions, and other elements required by AB 1111 (beginning SP 24; likely full implementation by F 27)</a:t>
            </a:r>
            <a:endParaRPr lang="en-US"/>
          </a:p>
          <a:p>
            <a:r>
              <a:rPr lang="en-US" sz="1200">
                <a:solidFill>
                  <a:srgbClr val="000000"/>
                </a:solidFill>
                <a:ea typeface="+mn-lt"/>
                <a:cs typeface="+mn-lt"/>
              </a:rPr>
              <a:t>Soon:  Cañada will need to revisit our local associate degrees to determine what is now required by Title 5 and the Chancellor's office and whether or not we want our local degrees to emulate the Cal-GETC transfer path</a:t>
            </a:r>
            <a:endParaRPr lang="en-US"/>
          </a:p>
          <a:p>
            <a:endParaRPr lang="en-US"/>
          </a:p>
        </p:txBody>
      </p:sp>
      <p:sp>
        <p:nvSpPr>
          <p:cNvPr id="4" name="Slide Number Placeholder 3">
            <a:extLst>
              <a:ext uri="{FF2B5EF4-FFF2-40B4-BE49-F238E27FC236}">
                <a16:creationId xmlns:a16="http://schemas.microsoft.com/office/drawing/2014/main" id="{9D27D151-41F5-6769-0A87-2D5BBE346EE0}"/>
              </a:ext>
            </a:extLst>
          </p:cNvPr>
          <p:cNvSpPr>
            <a:spLocks noGrp="1"/>
          </p:cNvSpPr>
          <p:nvPr>
            <p:ph type="sldNum" sz="quarter" idx="12"/>
          </p:nvPr>
        </p:nvSpPr>
        <p:spPr/>
        <p:txBody>
          <a:bodyPr/>
          <a:lstStyle/>
          <a:p>
            <a:fld id="{6D22F896-40B5-4ADD-8801-0D06FADFA095}" type="slidenum">
              <a:rPr lang="en-US" smtClean="0"/>
              <a:t>90</a:t>
            </a:fld>
            <a:endParaRPr lang="en-US"/>
          </a:p>
        </p:txBody>
      </p:sp>
    </p:spTree>
    <p:extLst>
      <p:ext uri="{BB962C8B-B14F-4D97-AF65-F5344CB8AC3E}">
        <p14:creationId xmlns:p14="http://schemas.microsoft.com/office/powerpoint/2010/main" val="1884240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11D2A02-6C1A-E83E-BAFF-5E1C278EF29B}"/>
              </a:ext>
            </a:extLst>
          </p:cNvPr>
          <p:cNvSpPr>
            <a:spLocks noGrp="1"/>
          </p:cNvSpPr>
          <p:nvPr>
            <p:ph type="sldNum" sz="quarter" idx="12"/>
          </p:nvPr>
        </p:nvSpPr>
        <p:spPr/>
        <p:txBody>
          <a:bodyPr/>
          <a:lstStyle/>
          <a:p>
            <a:fld id="{6D22F896-40B5-4ADD-8801-0D06FADFA095}" type="slidenum">
              <a:rPr lang="en-US" smtClean="0"/>
              <a:t>91</a:t>
            </a:fld>
            <a:endParaRPr lang="en-US"/>
          </a:p>
        </p:txBody>
      </p:sp>
    </p:spTree>
    <p:extLst>
      <p:ext uri="{BB962C8B-B14F-4D97-AF65-F5344CB8AC3E}">
        <p14:creationId xmlns:p14="http://schemas.microsoft.com/office/powerpoint/2010/main" val="26464303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2E5D-9441-C3B0-E97C-0B9633CA1482}"/>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D20C99B-950E-2C39-1178-B6D0282708A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5AAA227-2696-738B-AB14-69E7EAFC647D}"/>
              </a:ext>
            </a:extLst>
          </p:cNvPr>
          <p:cNvSpPr>
            <a:spLocks noGrp="1"/>
          </p:cNvSpPr>
          <p:nvPr>
            <p:ph type="sldNum" sz="quarter" idx="12"/>
          </p:nvPr>
        </p:nvSpPr>
        <p:spPr/>
        <p:txBody>
          <a:bodyPr/>
          <a:lstStyle/>
          <a:p>
            <a:fld id="{6D22F896-40B5-4ADD-8801-0D06FADFA095}" type="slidenum">
              <a:rPr lang="en-US" smtClean="0"/>
              <a:t>92</a:t>
            </a:fld>
            <a:endParaRPr lang="en-US"/>
          </a:p>
        </p:txBody>
      </p:sp>
    </p:spTree>
    <p:extLst>
      <p:ext uri="{BB962C8B-B14F-4D97-AF65-F5344CB8AC3E}">
        <p14:creationId xmlns:p14="http://schemas.microsoft.com/office/powerpoint/2010/main" val="1702440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B121-0BD1-A125-1886-1AD5F2CE7228}"/>
              </a:ext>
            </a:extLst>
          </p:cNvPr>
          <p:cNvSpPr>
            <a:spLocks noGrp="1"/>
          </p:cNvSpPr>
          <p:nvPr>
            <p:ph type="title"/>
          </p:nvPr>
        </p:nvSpPr>
        <p:spPr/>
        <p:txBody>
          <a:bodyPr/>
          <a:lstStyle/>
          <a:p>
            <a:r>
              <a:rPr lang="en-US"/>
              <a:t>Members</a:t>
            </a:r>
          </a:p>
        </p:txBody>
      </p:sp>
      <p:sp>
        <p:nvSpPr>
          <p:cNvPr id="3" name="Content Placeholder 2">
            <a:extLst>
              <a:ext uri="{FF2B5EF4-FFF2-40B4-BE49-F238E27FC236}">
                <a16:creationId xmlns:a16="http://schemas.microsoft.com/office/drawing/2014/main" id="{A805EDC1-80F3-60AF-3E29-D50CFF2ED0B0}"/>
              </a:ext>
            </a:extLst>
          </p:cNvPr>
          <p:cNvSpPr>
            <a:spLocks noGrp="1"/>
          </p:cNvSpPr>
          <p:nvPr>
            <p:ph idx="1"/>
          </p:nvPr>
        </p:nvSpPr>
        <p:spPr>
          <a:xfrm>
            <a:off x="2589212" y="1330411"/>
            <a:ext cx="9602788" cy="5527589"/>
          </a:xfrm>
        </p:spPr>
        <p:txBody>
          <a:bodyPr vert="horz" lIns="91440" tIns="45720" rIns="91440" bIns="45720" rtlCol="0" anchor="t">
            <a:normAutofit fontScale="92500" lnSpcReduction="20000"/>
          </a:bodyPr>
          <a:lstStyle/>
          <a:p>
            <a:r>
              <a:rPr lang="en-US" sz="1200" b="1">
                <a:ea typeface="+mn-lt"/>
                <a:cs typeface="+mn-lt"/>
              </a:rPr>
              <a:t>Student:</a:t>
            </a:r>
            <a:r>
              <a:rPr lang="en-US" sz="1200">
                <a:ea typeface="+mn-lt"/>
                <a:cs typeface="+mn-lt"/>
              </a:rPr>
              <a:t> Student Senate</a:t>
            </a:r>
            <a:endParaRPr lang="en-US"/>
          </a:p>
          <a:p>
            <a:r>
              <a:rPr lang="en-US" sz="1200" b="1">
                <a:ea typeface="+mn-lt"/>
                <a:cs typeface="+mn-lt"/>
              </a:rPr>
              <a:t>Transfer Center</a:t>
            </a:r>
            <a:r>
              <a:rPr lang="en-US" sz="1200">
                <a:ea typeface="+mn-lt"/>
                <a:cs typeface="+mn-lt"/>
              </a:rPr>
              <a:t>: Max, Gloria, Mary, Gonzalo, James (PSC), Soraya, </a:t>
            </a:r>
            <a:endParaRPr lang="en-US"/>
          </a:p>
          <a:p>
            <a:r>
              <a:rPr lang="en-US" sz="1200" b="1">
                <a:ea typeface="+mn-lt"/>
                <a:cs typeface="+mn-lt"/>
              </a:rPr>
              <a:t>Transfer Plan responsible parties</a:t>
            </a:r>
            <a:r>
              <a:rPr lang="en-US" sz="1200">
                <a:ea typeface="+mn-lt"/>
                <a:cs typeface="+mn-lt"/>
              </a:rPr>
              <a:t>: </a:t>
            </a:r>
            <a:r>
              <a:rPr lang="en-US" sz="1100">
                <a:ea typeface="+mn-lt"/>
                <a:cs typeface="+mn-lt"/>
              </a:rPr>
              <a:t>Max, Gloria, Mary, Gonzalo, James (PSC), Soraya, Manuel</a:t>
            </a:r>
            <a:endParaRPr lang="en-US">
              <a:ea typeface="+mn-lt"/>
              <a:cs typeface="+mn-lt"/>
            </a:endParaRPr>
          </a:p>
          <a:p>
            <a:r>
              <a:rPr lang="en-US" sz="1200" b="1">
                <a:ea typeface="+mn-lt"/>
                <a:cs typeface="+mn-lt"/>
              </a:rPr>
              <a:t>STEM/NSF</a:t>
            </a:r>
            <a:r>
              <a:rPr lang="en-US" sz="1200">
                <a:ea typeface="+mn-lt"/>
                <a:cs typeface="+mn-lt"/>
              </a:rPr>
              <a:t>: Rance Bobo, Sumathi,</a:t>
            </a:r>
            <a:endParaRPr lang="en-US"/>
          </a:p>
          <a:p>
            <a:r>
              <a:rPr lang="en-US" sz="1200" b="1">
                <a:ea typeface="+mn-lt"/>
                <a:cs typeface="+mn-lt"/>
              </a:rPr>
              <a:t>Academic Senate leaders</a:t>
            </a:r>
            <a:r>
              <a:rPr lang="en-US" sz="1200">
                <a:ea typeface="+mn-lt"/>
                <a:cs typeface="+mn-lt"/>
              </a:rPr>
              <a:t>: David Eck, Gampi, </a:t>
            </a:r>
            <a:endParaRPr lang="en-US"/>
          </a:p>
          <a:p>
            <a:r>
              <a:rPr lang="en-US" sz="1200" b="1">
                <a:ea typeface="+mn-lt"/>
                <a:cs typeface="+mn-lt"/>
              </a:rPr>
              <a:t>Classified Senate leaders</a:t>
            </a:r>
            <a:r>
              <a:rPr lang="en-US" sz="1200">
                <a:ea typeface="+mn-lt"/>
                <a:cs typeface="+mn-lt"/>
              </a:rPr>
              <a:t>: Maria H, Alex C, Jeanne S</a:t>
            </a:r>
            <a:endParaRPr lang="en-US"/>
          </a:p>
          <a:p>
            <a:r>
              <a:rPr lang="en-US" sz="1200" b="1">
                <a:ea typeface="+mn-lt"/>
                <a:cs typeface="+mn-lt"/>
              </a:rPr>
              <a:t>HTP</a:t>
            </a:r>
            <a:r>
              <a:rPr lang="en-US" sz="1200">
                <a:ea typeface="+mn-lt"/>
                <a:cs typeface="+mn-lt"/>
              </a:rPr>
              <a:t>: Rebekah, Susan, Sarah</a:t>
            </a:r>
            <a:endParaRPr lang="en-US"/>
          </a:p>
          <a:p>
            <a:r>
              <a:rPr lang="en-US" sz="1200" b="1">
                <a:ea typeface="+mn-lt"/>
                <a:cs typeface="+mn-lt"/>
              </a:rPr>
              <a:t>PTK</a:t>
            </a:r>
            <a:r>
              <a:rPr lang="en-US" sz="1200">
                <a:ea typeface="+mn-lt"/>
                <a:cs typeface="+mn-lt"/>
              </a:rPr>
              <a:t>: Paul R, Gampi, Autumn</a:t>
            </a:r>
            <a:endParaRPr lang="en-US"/>
          </a:p>
          <a:p>
            <a:r>
              <a:rPr lang="en-US" sz="1200" b="1">
                <a:ea typeface="+mn-lt"/>
                <a:cs typeface="+mn-lt"/>
              </a:rPr>
              <a:t>GP</a:t>
            </a:r>
            <a:r>
              <a:rPr lang="en-US" sz="1200">
                <a:ea typeface="+mn-lt"/>
                <a:cs typeface="+mn-lt"/>
              </a:rPr>
              <a:t>: David M, Denise, David M, Gampi, Ron, Retention Specialists (John, Diego, Jackie, </a:t>
            </a:r>
            <a:r>
              <a:rPr lang="en-US" sz="1200" err="1">
                <a:ea typeface="+mn-lt"/>
                <a:cs typeface="+mn-lt"/>
              </a:rPr>
              <a:t>Autum</a:t>
            </a:r>
            <a:r>
              <a:rPr lang="en-US" sz="1200">
                <a:ea typeface="+mn-lt"/>
                <a:cs typeface="+mn-lt"/>
              </a:rPr>
              <a:t>), Counselors (Chris Rico, Daryan, Sandra Rodrigues, Gloria)</a:t>
            </a:r>
            <a:endParaRPr lang="en-US"/>
          </a:p>
          <a:p>
            <a:r>
              <a:rPr lang="en-US" sz="1200" b="1">
                <a:ea typeface="+mn-lt"/>
                <a:cs typeface="+mn-lt"/>
              </a:rPr>
              <a:t>Middle College</a:t>
            </a:r>
            <a:r>
              <a:rPr lang="en-US" sz="1200">
                <a:ea typeface="+mn-lt"/>
                <a:cs typeface="+mn-lt"/>
              </a:rPr>
              <a:t>: Stephen, teachers?</a:t>
            </a:r>
            <a:endParaRPr lang="en-US"/>
          </a:p>
          <a:p>
            <a:r>
              <a:rPr lang="en-US" sz="1200" b="1">
                <a:ea typeface="+mn-lt"/>
                <a:cs typeface="+mn-lt"/>
              </a:rPr>
              <a:t>Promise</a:t>
            </a:r>
            <a:r>
              <a:rPr lang="en-US" sz="1200">
                <a:ea typeface="+mn-lt"/>
                <a:cs typeface="+mn-lt"/>
              </a:rPr>
              <a:t>: Mayra, Counselors (Danny Lynch, Kassie Alexander, Jessica Boyle), PSC (Ariela Villalpando, Mahitha Rao) </a:t>
            </a:r>
            <a:endParaRPr lang="en-US"/>
          </a:p>
          <a:p>
            <a:r>
              <a:rPr lang="en-US" sz="1200" b="1">
                <a:ea typeface="+mn-lt"/>
                <a:cs typeface="+mn-lt"/>
              </a:rPr>
              <a:t>Umoja</a:t>
            </a:r>
            <a:r>
              <a:rPr lang="en-US" sz="1200">
                <a:ea typeface="+mn-lt"/>
                <a:cs typeface="+mn-lt"/>
              </a:rPr>
              <a:t>: Lezlee W, PSC (Lezlee Ta), Autumn, Mahitha</a:t>
            </a:r>
            <a:endParaRPr lang="en-US"/>
          </a:p>
          <a:p>
            <a:r>
              <a:rPr lang="en-US" sz="1200" b="1">
                <a:ea typeface="+mn-lt"/>
                <a:cs typeface="+mn-lt"/>
              </a:rPr>
              <a:t>Puente</a:t>
            </a:r>
            <a:r>
              <a:rPr lang="en-US" sz="1200">
                <a:ea typeface="+mn-lt"/>
                <a:cs typeface="+mn-lt"/>
              </a:rPr>
              <a:t>: Yolanda, Sandra Mendez</a:t>
            </a:r>
            <a:endParaRPr lang="en-US"/>
          </a:p>
          <a:p>
            <a:r>
              <a:rPr lang="en-US" sz="1200" b="1">
                <a:ea typeface="+mn-lt"/>
                <a:cs typeface="+mn-lt"/>
              </a:rPr>
              <a:t>EOPS</a:t>
            </a:r>
            <a:r>
              <a:rPr lang="en-US" sz="1200">
                <a:ea typeface="+mn-lt"/>
                <a:cs typeface="+mn-lt"/>
              </a:rPr>
              <a:t>: Lorraine Barrales-Ramirez, Jos Romero, Sarah Aranyakul</a:t>
            </a:r>
          </a:p>
          <a:p>
            <a:r>
              <a:rPr lang="en-US" sz="1200" b="1">
                <a:ea typeface="+mn-lt"/>
                <a:cs typeface="+mn-lt"/>
              </a:rPr>
              <a:t>TRIO</a:t>
            </a:r>
            <a:r>
              <a:rPr lang="en-US" sz="1200">
                <a:ea typeface="+mn-lt"/>
                <a:cs typeface="+mn-lt"/>
              </a:rPr>
              <a:t>: Maria Huning, Candice Johnson</a:t>
            </a:r>
          </a:p>
          <a:p>
            <a:r>
              <a:rPr lang="en-US" sz="1200" b="1">
                <a:ea typeface="+mn-lt"/>
                <a:cs typeface="+mn-lt"/>
              </a:rPr>
              <a:t>Athletics</a:t>
            </a:r>
            <a:r>
              <a:rPr lang="en-US" sz="1200">
                <a:ea typeface="+mn-lt"/>
                <a:cs typeface="+mn-lt"/>
              </a:rPr>
              <a:t>: Kat, Nike Martine, Erik Gaspar</a:t>
            </a:r>
            <a:endParaRPr lang="en-US"/>
          </a:p>
          <a:p>
            <a:r>
              <a:rPr lang="en-US" sz="1200" b="1">
                <a:ea typeface="+mn-lt"/>
                <a:cs typeface="+mn-lt"/>
              </a:rPr>
              <a:t>Curriculum</a:t>
            </a:r>
            <a:r>
              <a:rPr lang="en-US" sz="1200">
                <a:ea typeface="+mn-lt"/>
                <a:cs typeface="+mn-lt"/>
              </a:rPr>
              <a:t>: Lisa P, Bob Lee, David M</a:t>
            </a:r>
            <a:endParaRPr lang="en-US"/>
          </a:p>
          <a:p>
            <a:r>
              <a:rPr lang="en-US" sz="1200" b="1">
                <a:ea typeface="+mn-lt"/>
                <a:cs typeface="+mn-lt"/>
              </a:rPr>
              <a:t>AB1705</a:t>
            </a:r>
            <a:r>
              <a:rPr lang="en-US" sz="1200">
                <a:ea typeface="+mn-lt"/>
                <a:cs typeface="+mn-lt"/>
              </a:rPr>
              <a:t>:  Ray, Lisa Palmer, Michael Hoffman, </a:t>
            </a:r>
            <a:r>
              <a:rPr lang="en-US" sz="1100">
                <a:ea typeface="+mn-lt"/>
                <a:cs typeface="+mn-lt"/>
              </a:rPr>
              <a:t>Sumathi</a:t>
            </a:r>
            <a:endParaRPr lang="en-US"/>
          </a:p>
          <a:p>
            <a:r>
              <a:rPr lang="en-US" sz="1200" b="1">
                <a:ea typeface="+mn-lt"/>
                <a:cs typeface="+mn-lt"/>
              </a:rPr>
              <a:t>EAPC</a:t>
            </a:r>
            <a:r>
              <a:rPr lang="en-US" sz="1200">
                <a:ea typeface="+mn-lt"/>
                <a:cs typeface="+mn-lt"/>
              </a:rPr>
              <a:t> rep: Kiran, Michiko, Krystal</a:t>
            </a:r>
            <a:endParaRPr lang="en-US"/>
          </a:p>
          <a:p>
            <a:r>
              <a:rPr lang="en-US" sz="1200" b="1">
                <a:ea typeface="+mn-lt"/>
                <a:cs typeface="+mn-lt"/>
              </a:rPr>
              <a:t>Deans</a:t>
            </a:r>
            <a:r>
              <a:rPr lang="en-US" sz="1200">
                <a:ea typeface="+mn-lt"/>
                <a:cs typeface="+mn-lt"/>
              </a:rPr>
              <a:t>: James, Ameer, Anniqua, Karen, Hyla, Kat</a:t>
            </a:r>
            <a:endParaRPr lang="en-US"/>
          </a:p>
          <a:p>
            <a:endParaRPr lang="en-US"/>
          </a:p>
        </p:txBody>
      </p:sp>
      <p:sp>
        <p:nvSpPr>
          <p:cNvPr id="4" name="Slide Number Placeholder 3">
            <a:extLst>
              <a:ext uri="{FF2B5EF4-FFF2-40B4-BE49-F238E27FC236}">
                <a16:creationId xmlns:a16="http://schemas.microsoft.com/office/drawing/2014/main" id="{BB296552-CF8D-9E49-3A59-84277B811DC0}"/>
              </a:ext>
            </a:extLst>
          </p:cNvPr>
          <p:cNvSpPr>
            <a:spLocks noGrp="1"/>
          </p:cNvSpPr>
          <p:nvPr>
            <p:ph type="sldNum" sz="quarter" idx="12"/>
          </p:nvPr>
        </p:nvSpPr>
        <p:spPr/>
        <p:txBody>
          <a:bodyPr/>
          <a:lstStyle/>
          <a:p>
            <a:fld id="{6D22F896-40B5-4ADD-8801-0D06FADFA095}" type="slidenum">
              <a:rPr lang="en-US" smtClean="0"/>
              <a:t>93</a:t>
            </a:fld>
            <a:endParaRPr lang="en-US"/>
          </a:p>
        </p:txBody>
      </p:sp>
    </p:spTree>
    <p:extLst>
      <p:ext uri="{BB962C8B-B14F-4D97-AF65-F5344CB8AC3E}">
        <p14:creationId xmlns:p14="http://schemas.microsoft.com/office/powerpoint/2010/main" val="118724433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7" ma:contentTypeDescription="Create a new document." ma:contentTypeScope="" ma:versionID="67dfb4e804f0f36d3e2bbd6bb2657c0a">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f1456f6b1d7c6a1152a3462ab7fa1521"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DE454-90CF-49BF-A7E9-804DC7A81034}">
  <ds:schemaRefs>
    <ds:schemaRef ds:uri="http://schemas.microsoft.com/sharepoint/v3/contenttype/forms"/>
  </ds:schemaRefs>
</ds:datastoreItem>
</file>

<file path=customXml/itemProps2.xml><?xml version="1.0" encoding="utf-8"?>
<ds:datastoreItem xmlns:ds="http://schemas.openxmlformats.org/officeDocument/2006/customXml" ds:itemID="{F872AC46-4929-4F43-820B-5807B5F045A4}">
  <ds:schemaRefs>
    <ds:schemaRef ds:uri="http://purl.org/dc/dcmitype/"/>
    <ds:schemaRef ds:uri="http://schemas.microsoft.com/office/2006/documentManagement/types"/>
    <ds:schemaRef ds:uri="http://purl.org/dc/elements/1.1/"/>
    <ds:schemaRef ds:uri="bb5bbb0b-6c89-44d7-be61-0adfe653f983"/>
    <ds:schemaRef ds:uri="http://schemas.openxmlformats.org/package/2006/metadata/core-properties"/>
    <ds:schemaRef ds:uri="http://schemas.microsoft.com/office/infopath/2007/PartnerControls"/>
    <ds:schemaRef ds:uri="http://www.w3.org/XML/1998/namespace"/>
    <ds:schemaRef ds:uri="2bc55ecc-363e-43e9-bfac-4ba2e86f45e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4C7727A-3B99-474A-B09E-D4467946F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Template>
  <TotalTime>0</TotalTime>
  <Words>9159</Words>
  <Application>Microsoft Office PowerPoint</Application>
  <PresentationFormat>Widescreen</PresentationFormat>
  <Paragraphs>1469</Paragraphs>
  <Slides>93</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93</vt:i4>
      </vt:variant>
    </vt:vector>
  </HeadingPairs>
  <TitlesOfParts>
    <vt:vector size="107" baseType="lpstr">
      <vt:lpstr>Arial</vt:lpstr>
      <vt:lpstr>Baloo 2</vt:lpstr>
      <vt:lpstr>Calibri</vt:lpstr>
      <vt:lpstr>Century Gothic</vt:lpstr>
      <vt:lpstr>Franklin Gothic</vt:lpstr>
      <vt:lpstr>Helvetica</vt:lpstr>
      <vt:lpstr>Montserrat</vt:lpstr>
      <vt:lpstr>Noto Sans Symbols</vt:lpstr>
      <vt:lpstr>Tahoma</vt:lpstr>
      <vt:lpstr>Times New Roman</vt:lpstr>
      <vt:lpstr>Wingdings</vt:lpstr>
      <vt:lpstr>Wingdings 3</vt:lpstr>
      <vt:lpstr>Wisp</vt:lpstr>
      <vt:lpstr>Wisp</vt:lpstr>
      <vt:lpstr>Transfer taskforce</vt:lpstr>
      <vt:lpstr>OUTLINE</vt:lpstr>
      <vt:lpstr>EMP Objectives</vt:lpstr>
      <vt:lpstr>PowerPoint Presentation</vt:lpstr>
      <vt:lpstr>Process</vt:lpstr>
      <vt:lpstr>Directions</vt:lpstr>
      <vt:lpstr>Meeting 1: October 13</vt:lpstr>
      <vt:lpstr>Framing</vt:lpstr>
      <vt:lpstr>Transfer Data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Sharing Discussion Audience Questions/Comments</vt:lpstr>
      <vt:lpstr>Data Sharing Discussion Audience Questions/Comments</vt:lpstr>
      <vt:lpstr>Interest Area Retention Support (Guided Pathways)</vt:lpstr>
      <vt:lpstr>Guided Pathway: Audience Questions/Comments</vt:lpstr>
      <vt:lpstr>2. AB1705 </vt:lpstr>
      <vt:lpstr>AB1705 Audience Questions/Comments</vt:lpstr>
      <vt:lpstr>AB 1705 Audience Questions/Comments</vt:lpstr>
      <vt:lpstr>3. Middle College</vt:lpstr>
      <vt:lpstr>Middle College Audience Questions/Comments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 Audience Questions/Comments</vt:lpstr>
      <vt:lpstr>5. Puente</vt:lpstr>
      <vt:lpstr>Audience Questions/Comments</vt:lpstr>
      <vt:lpstr>8. Living Promise MOU</vt:lpstr>
      <vt:lpstr>Living Promise MOU Audience Questions/Comments</vt:lpstr>
      <vt:lpstr>Closing</vt:lpstr>
      <vt:lpstr>Meeting 2: November 3</vt:lpstr>
      <vt:lpstr>Framing</vt:lpstr>
      <vt:lpstr>1. STEM/NSF/TRABAJO</vt:lpstr>
      <vt:lpstr>STEM/NSF(ASCENT)/TRABAJO </vt:lpstr>
      <vt:lpstr>Audience Questions/Comments</vt:lpstr>
      <vt:lpstr>2. Honors Transfer Program (HTP): How does the program/service support transfer?​ </vt:lpstr>
      <vt:lpstr>2. HTP: What do you need to enhance your transfer services?​ </vt:lpstr>
      <vt:lpstr>Audience Questions/Comments</vt:lpstr>
      <vt:lpstr>3. Phi Theta Kappa PROGRAM - PTK</vt:lpstr>
      <vt:lpstr>Audience Questions/Comments</vt:lpstr>
      <vt:lpstr>PowerPoint Presentation</vt:lpstr>
      <vt:lpstr>Audience Questions/Comments</vt:lpstr>
      <vt:lpstr>5 &amp; 6: Transfer Plan and  COLTS-U Transfer Center    Fall 2023  Updated 11.3.2023  </vt:lpstr>
      <vt:lpstr>5. Transfer Plan  College-wide committee designated by PBC to “develop, promote, and scale up college activities that promote transfer success”*   Objective #1: Identify the support, milestones, and gaps in the transfer journey for students. Objective #2: Build and strengthen relationships with universities and high school partners. Objective #3: Identify and address equity gaps in transfer support services. Objective #4: Create a campus culture, across all levels and functions, that actively commits to supporting the transfer success of our students. *Source:  Cañada College Transfer Services Plan 2021-2024, PBC Transfer Planning Task Force, May 5, 2021</vt:lpstr>
      <vt:lpstr>Located in Building 9, Room 106, We offer...  * Transfer Counseling *Articulation * Transfer Services and Support * University Programs: AANAPISI ARC Transfer Pathway to SF State and NDNU B.A. Degree Completion programs </vt:lpstr>
      <vt:lpstr>PowerPoint Presentation</vt:lpstr>
      <vt:lpstr>PowerPoint Presentation</vt:lpstr>
      <vt:lpstr>Transfer Services and Support</vt:lpstr>
      <vt:lpstr>Transfer Services and Support</vt:lpstr>
      <vt:lpstr>AANAPISI ARC Initiative</vt:lpstr>
      <vt:lpstr>AANAPISI ARC Initiative</vt:lpstr>
      <vt:lpstr>NDNU x SMCCCD Partnership</vt:lpstr>
      <vt:lpstr>NDNU x SMCCCD Partnership</vt:lpstr>
      <vt:lpstr>Audience Questions/Comments</vt:lpstr>
      <vt:lpstr>Audience Questions/Comments</vt:lpstr>
      <vt:lpstr>7. EOPS/CARE/NextUp/FYSI</vt:lpstr>
      <vt:lpstr>PowerPoint Presentation</vt:lpstr>
      <vt:lpstr>PowerPoint Presentation</vt:lpstr>
      <vt:lpstr>PowerPoint Presentation</vt:lpstr>
      <vt:lpstr>PowerPoint Presentation</vt:lpstr>
      <vt:lpstr>PowerPoint Presentation</vt:lpstr>
      <vt:lpstr>EOPS/CARE/NextUp/FYSI  Transfer Supports &amp; Information</vt:lpstr>
      <vt:lpstr>Audience Questions/Comments</vt:lpstr>
      <vt:lpstr>8. TRIO</vt:lpstr>
      <vt:lpstr>Audience Questions/Comments</vt:lpstr>
      <vt:lpstr>9. Athletics</vt:lpstr>
      <vt:lpstr>COLTS Learning Community</vt:lpstr>
      <vt:lpstr>Audience Questions/Comments</vt:lpstr>
      <vt:lpstr>10. Curriculum Committee</vt:lpstr>
      <vt:lpstr>Curriculum Committee Outcomes</vt:lpstr>
      <vt:lpstr>We have learned that:</vt:lpstr>
      <vt:lpstr>Audience Questions/Comments</vt:lpstr>
      <vt:lpstr>Closing</vt:lpstr>
      <vt:lpstr>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taskforce</dc:title>
  <dc:creator>Rana, Anniqua</dc:creator>
  <cp:lastModifiedBy>Engel, Karen</cp:lastModifiedBy>
  <cp:revision>3</cp:revision>
  <dcterms:created xsi:type="dcterms:W3CDTF">2023-10-07T00:31:34Z</dcterms:created>
  <dcterms:modified xsi:type="dcterms:W3CDTF">2023-11-07T20:26:44Z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