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65" r:id="rId4"/>
    <p:sldId id="266" r:id="rId5"/>
    <p:sldId id="393" r:id="rId6"/>
    <p:sldId id="299" r:id="rId7"/>
    <p:sldId id="394" r:id="rId8"/>
    <p:sldId id="395" r:id="rId9"/>
    <p:sldId id="399" r:id="rId10"/>
    <p:sldId id="400" r:id="rId11"/>
    <p:sldId id="401" r:id="rId12"/>
    <p:sldId id="307" r:id="rId13"/>
    <p:sldId id="405" r:id="rId14"/>
    <p:sldId id="406" r:id="rId15"/>
    <p:sldId id="407" r:id="rId16"/>
    <p:sldId id="402" r:id="rId17"/>
    <p:sldId id="403" r:id="rId18"/>
    <p:sldId id="404" r:id="rId19"/>
    <p:sldId id="1673" r:id="rId20"/>
    <p:sldId id="1669" r:id="rId21"/>
    <p:sldId id="1696" r:id="rId22"/>
    <p:sldId id="1670" r:id="rId23"/>
    <p:sldId id="1657" r:id="rId24"/>
    <p:sldId id="1697" r:id="rId25"/>
    <p:sldId id="1698" r:id="rId26"/>
    <p:sldId id="1664" r:id="rId27"/>
    <p:sldId id="16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4E89-3C0E-4C40-9D1E-D22CB67F988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9110-1386-4B81-855F-E5CECC1E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2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Chialin</a:t>
            </a:r>
            <a:r>
              <a:rPr lang="en-US"/>
              <a:t>/David Eck/Gampi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2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Ron/Anniqua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8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Chialin/David Eck/</a:t>
            </a:r>
            <a:r>
              <a:rPr lang="en-US" b="1"/>
              <a:t>Gampi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72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Chialin/</a:t>
            </a:r>
            <a:r>
              <a:rPr lang="en-US" b="1"/>
              <a:t>David Eck</a:t>
            </a:r>
            <a:r>
              <a:rPr lang="en-US"/>
              <a:t>/Gampi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4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Chialin/</a:t>
            </a:r>
            <a:r>
              <a:rPr lang="en-US" b="1"/>
              <a:t>David Eck</a:t>
            </a:r>
            <a:r>
              <a:rPr lang="en-US"/>
              <a:t>/Gampi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1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Ron/Anniqua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9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Ron/Anniqua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6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Ron/Anniqua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2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Ron/Anniqua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3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Ron/Anniqua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3916-258B-4206-8E3B-DAD31E4F5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9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453A-7032-4E47-B520-BD536501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99F0-653D-4E68-B308-EC93498D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59077-B800-4EF5-88C9-4B1FDF49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10BD-6F9E-499D-B09D-8FAC62C5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4201E-68DD-4427-8BB9-C523F435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6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8633-B974-4CD0-A194-4B676600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1A3B0-49AA-4540-B22F-7FED40860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786C-D652-45CF-8B74-E885CDFF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8E30-493D-459D-8DE6-CD9E7D42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A228-B183-4084-88C9-2AEEB436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C89A-D5C8-421A-ACB2-AB329553C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29FF4-9890-4D94-BF29-E4A7D8662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A2A77-C774-4E29-94FB-6268525F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40C3E-A19B-4DDF-87D2-843786B0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53803-01D6-48BB-96F4-24776AE6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3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A22E09C-1954-DBFC-E669-2449D22D2D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312551 w 6714969"/>
              <a:gd name="connsiteY0" fmla="*/ 0 h 6163508"/>
              <a:gd name="connsiteX1" fmla="*/ 6402418 w 6714969"/>
              <a:gd name="connsiteY1" fmla="*/ 0 h 6163508"/>
              <a:gd name="connsiteX2" fmla="*/ 6714969 w 6714969"/>
              <a:gd name="connsiteY2" fmla="*/ 312551 h 6163508"/>
              <a:gd name="connsiteX3" fmla="*/ 6714969 w 6714969"/>
              <a:gd name="connsiteY3" fmla="*/ 5850957 h 6163508"/>
              <a:gd name="connsiteX4" fmla="*/ 6402418 w 6714969"/>
              <a:gd name="connsiteY4" fmla="*/ 6163508 h 6163508"/>
              <a:gd name="connsiteX5" fmla="*/ 312551 w 6714969"/>
              <a:gd name="connsiteY5" fmla="*/ 6163508 h 6163508"/>
              <a:gd name="connsiteX6" fmla="*/ 0 w 6714969"/>
              <a:gd name="connsiteY6" fmla="*/ 5850957 h 6163508"/>
              <a:gd name="connsiteX7" fmla="*/ 0 w 6714969"/>
              <a:gd name="connsiteY7" fmla="*/ 312551 h 6163508"/>
              <a:gd name="connsiteX8" fmla="*/ 312551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312551" y="0"/>
                </a:moveTo>
                <a:lnTo>
                  <a:pt x="6402418" y="0"/>
                </a:lnTo>
                <a:cubicBezTo>
                  <a:pt x="6575035" y="0"/>
                  <a:pt x="6714969" y="139934"/>
                  <a:pt x="6714969" y="312551"/>
                </a:cubicBezTo>
                <a:lnTo>
                  <a:pt x="6714969" y="5850957"/>
                </a:lnTo>
                <a:cubicBezTo>
                  <a:pt x="6714969" y="6023574"/>
                  <a:pt x="6575035" y="6163508"/>
                  <a:pt x="6402418" y="6163508"/>
                </a:cubicBezTo>
                <a:lnTo>
                  <a:pt x="312551" y="6163508"/>
                </a:lnTo>
                <a:cubicBezTo>
                  <a:pt x="139934" y="6163508"/>
                  <a:pt x="0" y="6023574"/>
                  <a:pt x="0" y="5850957"/>
                </a:cubicBezTo>
                <a:lnTo>
                  <a:pt x="0" y="312551"/>
                </a:lnTo>
                <a:cubicBezTo>
                  <a:pt x="0" y="139934"/>
                  <a:pt x="139934" y="0"/>
                  <a:pt x="31255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0FBA-2DD9-4488-808B-852669FDC9B7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4B75-5BA7-423E-A6AE-B3781CB72AA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5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9563B-AAD5-FEB6-A529-82D8BF95E524}"/>
              </a:ext>
            </a:extLst>
          </p:cNvPr>
          <p:cNvSpPr/>
          <p:nvPr userDrawn="1"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2092751"/>
            <a:ext cx="8695944" cy="212810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960C-742D-4508-821A-E36FD033CDBF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5120640"/>
            <a:ext cx="8695944" cy="6217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dirty="0"/>
            </a:lvl1pPr>
            <a:lvl2pPr marL="228600" indent="0">
              <a:buNone/>
              <a:defRPr lang="en-US" b="1" dirty="0"/>
            </a:lvl2pPr>
            <a:lvl3pPr marL="457200" indent="0">
              <a:buNone/>
              <a:defRPr lang="en-US" b="1" dirty="0"/>
            </a:lvl3pPr>
            <a:lvl4pPr marL="685800" indent="0">
              <a:buNone/>
              <a:defRPr lang="en-US" b="1" dirty="0"/>
            </a:lvl4pPr>
            <a:lvl5pPr marL="914400" indent="0">
              <a:buNone/>
              <a:defRPr lang="en-US" b="1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50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1F7B-2472-4057-932A-A13696216B5F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A906-A6A3-4B90-B89C-F88BE3AA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84EDD-2CDF-4395-B471-CE364CE3D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3D73B-F6FB-4E2D-B8CA-47FF7603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1E46-7DE4-4F86-A7CF-C720A47E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282B-5D70-4403-BCF6-4DC23A6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DD49-AA7C-456F-B7DD-C3AE1F1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27BA6-3102-4866-9D27-54B03405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6F56-7554-4D88-A84A-81DF6C99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1198C-9892-4B78-9723-8C565776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BDD5A-5873-40CA-9EB4-3B5550BA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DAAF-B71A-4340-8458-901763B2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934E-064D-4E21-AFC5-7ACF77309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E258F-8C40-4559-9E1D-9438884BE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5B1B1-5BF8-4709-AE68-D449AB15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5C83-5D20-4A66-B6C2-6392CA49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CEDE-0C00-42D7-96A6-3D925B87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B882-0119-4053-95FF-379EC454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BEF12-E527-4BA2-8533-9309CDC3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63271-546F-46AE-85F0-44549D269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CEF7D-95D8-4E7D-BBFE-906BD9F31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3CF94-F22D-4D15-971D-B6F006DF8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4F91F-E228-48DE-94EE-1821D804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C5758-7627-411B-8D46-0B669C26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44E83-7569-42A8-B2E8-5CC0926E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E1AB-E20F-48C9-98CF-D55A972B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C9F4-747D-4A37-9BFD-38B9826A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0AF31-01F9-4159-9F0E-2AFC899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B827E-5BAF-4BE7-A50B-2AC00D2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A8895-BE7D-4AC8-957F-9DA79F71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C8339-3831-4305-B146-1E1279A4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6E3D-A010-46AE-9BF0-4128B56F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43A0-ABC1-4FD9-9093-BFBB517E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A395-6158-4301-BBA1-7B48754C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D34A-77E8-4837-971B-9D1E79B40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0B8C1-0759-47D1-AB9F-3F95F2C2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4E53-D1BF-47AA-AD32-E614DB48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B59B6-36A0-45DF-9407-F966BCCE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766F-B984-4CD3-8315-76C2FB76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69D9D-946F-4281-8B74-8D0F94C43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27234-FAF7-4F49-B9A6-DC5C0D8BB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000C-A82F-4707-A2DF-828D6BB4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10F5D-2B05-4414-A9A7-6A198CF5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D8E0D-A898-4EE5-8A0A-51100342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E69FE-C035-4E7B-BE47-72C69A8E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7231B-D979-4581-9138-EBBAB67F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7214-AA79-474B-AD16-7531B9F9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C835-51A2-43AC-AA32-2A8F8EA52B9E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A88D-285D-4F9B-A0AA-D4D53AE27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1F462-33B1-4953-B365-46D52A0A5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134F-A1BF-4BFA-853A-C5E723F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anadacollege.edu/plans/leadership-retreat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college.edu/academicsenate/2425/program_improvement_and_viability_process_approved_sept_202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3E2-E5EB-4563-97C0-7E0BB8BDC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Annual Plan for EMP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4287D-549F-47C3-BE38-FE67E1A9D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&amp; Budgeting Council</a:t>
            </a:r>
          </a:p>
          <a:p>
            <a:r>
              <a:rPr lang="en-US" dirty="0"/>
              <a:t>September 3,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4A848-1F75-46B3-A59C-6F8FAAFEE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1" y="463471"/>
            <a:ext cx="252447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1EB7-9B49-4961-ADD0-161E891B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1.15 Momentum or Accomplishment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D91089-D565-49F6-B5E1-436BFA3B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1758799"/>
            <a:ext cx="9724031" cy="36833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3200" dirty="0">
                <a:ea typeface="Calibri"/>
                <a:cs typeface="Calibri"/>
              </a:rPr>
              <a:t>Cañada Retention and Engagement Work Group (CREW) documentation of activities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Super Registration events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First semester Counseling and SEP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Pre-semester orientation, classes, and workshops</a:t>
            </a:r>
          </a:p>
          <a:p>
            <a:r>
              <a:rPr lang="en-US" sz="3200" dirty="0">
                <a:ea typeface="Calibri"/>
                <a:cs typeface="Calibri"/>
              </a:rPr>
              <a:t>Identified gaps lead to piloting new activities e.g. Welcome Week workshops</a:t>
            </a:r>
          </a:p>
          <a:p>
            <a:r>
              <a:rPr lang="en-US" sz="3200" dirty="0">
                <a:ea typeface="Calibri"/>
                <a:cs typeface="Calibri"/>
              </a:rPr>
              <a:t>Working collaboratively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3EE4C61-54EE-86AC-A044-6231E567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1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2C97-B38D-47F8-ACAA-C62BBB94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1.15 Challenges in implementation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64E699-FA88-4004-8EB3-1E402517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2067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a typeface="Calibri"/>
                <a:cs typeface="Calibri"/>
              </a:rPr>
              <a:t>Ambiguity regarding the meaning of "First Year Experience" in our specific college context</a:t>
            </a:r>
          </a:p>
          <a:p>
            <a:r>
              <a:rPr lang="en-US" sz="3600" dirty="0">
                <a:ea typeface="Calibri"/>
                <a:cs typeface="Calibri"/>
              </a:rPr>
              <a:t>Even with CREW, coordination can be complicated as we are also working towards individual program goals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AE09B5-DDEA-11A0-6A22-246E06E1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0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820A-04A5-4E62-9508-42AA68FF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1.15 Discussion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25E0-ECA9-46C2-B216-0257462F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9" y="1436070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What are the primary goals of the FYE program?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Clarify whether the focus is on increasing retention, improving academic readiness, building a sense of belonging, or supporting student navigation of college systems</a:t>
            </a:r>
          </a:p>
          <a:p>
            <a:r>
              <a:rPr lang="en-US" sz="2400" dirty="0">
                <a:ea typeface="+mn-lt"/>
                <a:cs typeface="+mn-lt"/>
              </a:rPr>
              <a:t>To what extent do we envision a FYE program integrated into the larger institutional structure?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How might a program connect with academic departments, student services, Interest Areas, and other existing initiatives to avoid duplication and ensure coherence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2F74-FE74-FA14-B6C5-A8DAEEDC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2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9C6-4D82-4F13-99BA-0712177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Goal 1: Remaining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A34810-824A-40EA-815F-7F321F9972FA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686586"/>
          <a:ext cx="10905067" cy="4620717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  <a:tableStyleId>{68D230F3-CF80-4859-8CE7-A43EE81993B5}</a:tableStyleId>
              </a:tblPr>
              <a:tblGrid>
                <a:gridCol w="2403231">
                  <a:extLst>
                    <a:ext uri="{9D8B030D-6E8A-4147-A177-3AD203B41FA5}">
                      <a16:colId xmlns:a16="http://schemas.microsoft.com/office/drawing/2014/main" val="343279468"/>
                    </a:ext>
                  </a:extLst>
                </a:gridCol>
                <a:gridCol w="3119849">
                  <a:extLst>
                    <a:ext uri="{9D8B030D-6E8A-4147-A177-3AD203B41FA5}">
                      <a16:colId xmlns:a16="http://schemas.microsoft.com/office/drawing/2014/main" val="3075032971"/>
                    </a:ext>
                  </a:extLst>
                </a:gridCol>
                <a:gridCol w="5381987">
                  <a:extLst>
                    <a:ext uri="{9D8B030D-6E8A-4147-A177-3AD203B41FA5}">
                      <a16:colId xmlns:a16="http://schemas.microsoft.com/office/drawing/2014/main" val="913584909"/>
                    </a:ext>
                  </a:extLst>
                </a:gridCol>
              </a:tblGrid>
              <a:tr h="17740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cap="all" spc="60" dirty="0">
                          <a:solidFill>
                            <a:schemeClr val="bg1"/>
                          </a:solidFill>
                          <a:effectLst/>
                        </a:rPr>
                        <a:t>EMP Strategic Initiative #</a:t>
                      </a: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Title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Description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114"/>
                  </a:ext>
                </a:extLst>
              </a:tr>
              <a:tr h="28466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3.11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Create and expand career exploration experiences for students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Create and expand career exploration experiences (such as work-based learning, internships, and job shadow opportunities) for students during their time at Cañada, particularly during their First Year (in each Interest Area), as they choose a program of study and refine their education goals. Close racial equity gaps in access to career development and job placement opportunities.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79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021E-B188-BEBC-CFF5-9339FC9D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F17CF6-8576-4885-9DFC-2CD75C22CE3F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3.11 Momentum or Accomplishment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8F31-BB57-49FE-8DB5-11F521B29A66}"/>
              </a:ext>
            </a:extLst>
          </p:cNvPr>
          <p:cNvSpPr txBox="1"/>
          <p:nvPr/>
        </p:nvSpPr>
        <p:spPr>
          <a:xfrm>
            <a:off x="1099072" y="1501668"/>
            <a:ext cx="96711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College Central platform centralizes employer data, improving tracking, communication, and event coordination.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2,000 employers and 3,200 students actively use the job board.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Career Center prepares students for job/internship searches (resumes, interviews, etc.) and guides them on workforce development tools.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Some Career Education programs offer internships, externships, and observational learning opportunities.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Regular engagement includes 250–300 students served annually, weekly hiring/info sessions (40 employers, 60+ students), and job fairs (~60 employers, 170–200 students).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Creation of Lead IA Counselor Reassigned time positions creates an opportunity to expand intentional career exploration efforts aligned with programs of study</a:t>
            </a:r>
          </a:p>
        </p:txBody>
      </p:sp>
    </p:spTree>
    <p:extLst>
      <p:ext uri="{BB962C8B-B14F-4D97-AF65-F5344CB8AC3E}">
        <p14:creationId xmlns:p14="http://schemas.microsoft.com/office/powerpoint/2010/main" val="16141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AC3685-87BD-4336-894B-BF9AB6F5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3.11 Challenges in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C5DE-1A5F-47C3-AA1A-351768DCB487}"/>
              </a:ext>
            </a:extLst>
          </p:cNvPr>
          <p:cNvSpPr txBox="1"/>
          <p:nvPr/>
        </p:nvSpPr>
        <p:spPr>
          <a:xfrm>
            <a:off x="838199" y="1846640"/>
            <a:ext cx="100485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No major challenges explicitly noted, but areas for improvement include: </a:t>
            </a:r>
          </a:p>
          <a:p>
            <a:pPr marL="9734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Boosting student engagement beyond current participation levels.</a:t>
            </a:r>
          </a:p>
          <a:p>
            <a:pPr marL="9734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Expanding campus awareness and use of centralized employer data.</a:t>
            </a:r>
          </a:p>
          <a:p>
            <a:pPr marL="9734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Balancing personalized student support with growing employer and opportunity volume.</a:t>
            </a:r>
            <a:endParaRPr lang="en-US" sz="2800" dirty="0"/>
          </a:p>
          <a:p>
            <a:pPr marL="97345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CRER 137 no longer a selective in CALGETC</a:t>
            </a:r>
          </a:p>
        </p:txBody>
      </p:sp>
    </p:spTree>
    <p:extLst>
      <p:ext uri="{BB962C8B-B14F-4D97-AF65-F5344CB8AC3E}">
        <p14:creationId xmlns:p14="http://schemas.microsoft.com/office/powerpoint/2010/main" val="188106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9C6-4D82-4F13-99BA-0712177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Goal 1: Remaining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A34810-824A-40EA-815F-7F321F997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01326"/>
              </p:ext>
            </p:extLst>
          </p:nvPr>
        </p:nvGraphicFramePr>
        <p:xfrm>
          <a:off x="643467" y="1686586"/>
          <a:ext cx="10905067" cy="4620717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  <a:tableStyleId>{68D230F3-CF80-4859-8CE7-A43EE81993B5}</a:tableStyleId>
              </a:tblPr>
              <a:tblGrid>
                <a:gridCol w="2403231">
                  <a:extLst>
                    <a:ext uri="{9D8B030D-6E8A-4147-A177-3AD203B41FA5}">
                      <a16:colId xmlns:a16="http://schemas.microsoft.com/office/drawing/2014/main" val="343279468"/>
                    </a:ext>
                  </a:extLst>
                </a:gridCol>
                <a:gridCol w="3119849">
                  <a:extLst>
                    <a:ext uri="{9D8B030D-6E8A-4147-A177-3AD203B41FA5}">
                      <a16:colId xmlns:a16="http://schemas.microsoft.com/office/drawing/2014/main" val="3075032971"/>
                    </a:ext>
                  </a:extLst>
                </a:gridCol>
                <a:gridCol w="5381987">
                  <a:extLst>
                    <a:ext uri="{9D8B030D-6E8A-4147-A177-3AD203B41FA5}">
                      <a16:colId xmlns:a16="http://schemas.microsoft.com/office/drawing/2014/main" val="913584909"/>
                    </a:ext>
                  </a:extLst>
                </a:gridCol>
              </a:tblGrid>
              <a:tr h="17740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cap="all" spc="60" dirty="0">
                          <a:solidFill>
                            <a:schemeClr val="bg1"/>
                          </a:solidFill>
                          <a:effectLst/>
                        </a:rPr>
                        <a:t>EMP Strategic Initiative #</a:t>
                      </a: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Title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Description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114"/>
                  </a:ext>
                </a:extLst>
              </a:tr>
              <a:tr h="28466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Improve faculty and staff hiring practice to ensure a diverse pool of applicants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Revise and improve faculty and staff hiring practices that recognize both traditional and nontraditional experiences and qualifications to ensure the hiring of a diverse pool of faculty and staff applicants. </a:t>
                      </a:r>
                    </a:p>
                  </a:txBody>
                  <a:tcPr marL="28575" marR="28575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79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021E-B188-BEBC-CFF5-9339FC9D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0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F17CF6-8576-4885-9DFC-2CD75C22CE3F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2.6 Momentum or Accomplishment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8F31-BB57-49FE-8DB5-11F521B29A66}"/>
              </a:ext>
            </a:extLst>
          </p:cNvPr>
          <p:cNvSpPr txBox="1"/>
          <p:nvPr/>
        </p:nvSpPr>
        <p:spPr>
          <a:xfrm>
            <a:off x="1034526" y="1749094"/>
            <a:ext cx="96711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Equal Employment Opportunity Plan (EEO) at the District level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The 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istrict EEOAC,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 Equal Employment Opportunity Advisory Committee,  in which our Academic Senate President and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Director of Equity are a part of, reviewed and revised a new plan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to improve faculty and staff hiring practices that ensure hiring a diverse pool.</a:t>
            </a:r>
          </a:p>
          <a:p>
            <a:pPr marL="60769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College Professional Development progress in this area:</a:t>
            </a:r>
          </a:p>
          <a:p>
            <a:pPr marL="106489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Leading from the Middle Cohort for 2025-26 is working on a framework</a:t>
            </a:r>
          </a:p>
          <a:p>
            <a:pPr marL="106489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Our Professional Development Planning Committee is focused on this in the context of implementing our new college Professional Development Plan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6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AC3685-87BD-4336-894B-BF9AB6F5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2.6 Challenges in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C5DE-1A5F-47C3-AA1A-351768DCB487}"/>
              </a:ext>
            </a:extLst>
          </p:cNvPr>
          <p:cNvSpPr txBox="1"/>
          <p:nvPr/>
        </p:nvSpPr>
        <p:spPr>
          <a:xfrm>
            <a:off x="838199" y="1846640"/>
            <a:ext cx="100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870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AE74-D9EB-8DEA-EE91-C3BAF433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2B08-9E37-3611-C273-F53514C7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366221"/>
            <a:ext cx="5369186" cy="44568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 dirty="0"/>
              <a:t>4.1 - Improve access to campus via public transit, shuttles, and additional partners such as</a:t>
            </a:r>
            <a:endParaRPr lang="en-US" sz="3500" b="0" dirty="0"/>
          </a:p>
          <a:p>
            <a:r>
              <a:rPr lang="en-US" sz="3500" dirty="0"/>
              <a:t>Lyft and Cruise.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0C1FF8-C521-F121-799B-9BF06A38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pic>
        <p:nvPicPr>
          <p:cNvPr id="3" name="Picture 2" descr="A raspberry plant with red berries&#10;&#10;AI-generated content may be incorrect.">
            <a:extLst>
              <a:ext uri="{FF2B5EF4-FFF2-40B4-BE49-F238E27FC236}">
                <a16:creationId xmlns:a16="http://schemas.microsoft.com/office/drawing/2014/main" id="{F1F2C234-940A-EB75-DC90-95AA78FB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16" y="383815"/>
            <a:ext cx="4572000" cy="6096000"/>
          </a:xfrm>
          <a:custGeom>
            <a:avLst/>
            <a:gdLst>
              <a:gd name="connsiteX0" fmla="*/ 312551 w 6714969"/>
              <a:gd name="connsiteY0" fmla="*/ 0 h 6163508"/>
              <a:gd name="connsiteX1" fmla="*/ 6402418 w 6714969"/>
              <a:gd name="connsiteY1" fmla="*/ 0 h 6163508"/>
              <a:gd name="connsiteX2" fmla="*/ 6714969 w 6714969"/>
              <a:gd name="connsiteY2" fmla="*/ 312551 h 6163508"/>
              <a:gd name="connsiteX3" fmla="*/ 6714969 w 6714969"/>
              <a:gd name="connsiteY3" fmla="*/ 5850957 h 6163508"/>
              <a:gd name="connsiteX4" fmla="*/ 6402418 w 6714969"/>
              <a:gd name="connsiteY4" fmla="*/ 6163508 h 6163508"/>
              <a:gd name="connsiteX5" fmla="*/ 312551 w 6714969"/>
              <a:gd name="connsiteY5" fmla="*/ 6163508 h 6163508"/>
              <a:gd name="connsiteX6" fmla="*/ 0 w 6714969"/>
              <a:gd name="connsiteY6" fmla="*/ 5850957 h 6163508"/>
              <a:gd name="connsiteX7" fmla="*/ 0 w 6714969"/>
              <a:gd name="connsiteY7" fmla="*/ 312551 h 6163508"/>
              <a:gd name="connsiteX8" fmla="*/ 312551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312551" y="0"/>
                </a:moveTo>
                <a:lnTo>
                  <a:pt x="6402418" y="0"/>
                </a:lnTo>
                <a:cubicBezTo>
                  <a:pt x="6575035" y="0"/>
                  <a:pt x="6714969" y="139934"/>
                  <a:pt x="6714969" y="312551"/>
                </a:cubicBezTo>
                <a:lnTo>
                  <a:pt x="6714969" y="5850957"/>
                </a:lnTo>
                <a:cubicBezTo>
                  <a:pt x="6714969" y="6023574"/>
                  <a:pt x="6575035" y="6163508"/>
                  <a:pt x="6402418" y="6163508"/>
                </a:cubicBezTo>
                <a:lnTo>
                  <a:pt x="312551" y="6163508"/>
                </a:lnTo>
                <a:cubicBezTo>
                  <a:pt x="139934" y="6163508"/>
                  <a:pt x="0" y="6023574"/>
                  <a:pt x="0" y="5850957"/>
                </a:cubicBezTo>
                <a:lnTo>
                  <a:pt x="0" y="312551"/>
                </a:lnTo>
                <a:cubicBezTo>
                  <a:pt x="0" y="139934"/>
                  <a:pt x="139934" y="0"/>
                  <a:pt x="31255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2420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3407" y="170688"/>
            <a:ext cx="6214871" cy="914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84" y="228600"/>
            <a:ext cx="1787652" cy="690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7993" y="1227073"/>
            <a:ext cx="10344785" cy="15798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60+</a:t>
            </a:r>
            <a:r>
              <a:rPr sz="2400" spc="-2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students,</a:t>
            </a:r>
            <a:r>
              <a:rPr sz="2400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faculty,</a:t>
            </a:r>
            <a:r>
              <a:rPr sz="2400" spc="-3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classified</a:t>
            </a:r>
            <a:r>
              <a:rPr sz="24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staff</a:t>
            </a:r>
            <a:r>
              <a:rPr sz="2400" spc="-4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and</a:t>
            </a:r>
            <a:r>
              <a:rPr sz="2400" spc="-4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administrators</a:t>
            </a:r>
            <a:r>
              <a:rPr sz="2400" spc="-7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participated</a:t>
            </a:r>
            <a:endParaRPr sz="2400" dirty="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4</a:t>
            </a:r>
            <a:r>
              <a:rPr sz="24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breakout</a:t>
            </a:r>
            <a:r>
              <a:rPr sz="24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sessions</a:t>
            </a:r>
            <a:r>
              <a:rPr sz="2400" spc="-6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focused</a:t>
            </a:r>
            <a:r>
              <a:rPr sz="2400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on</a:t>
            </a:r>
            <a:r>
              <a:rPr sz="24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choosing</a:t>
            </a:r>
            <a:r>
              <a:rPr sz="2400" spc="-6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the</a:t>
            </a:r>
            <a:r>
              <a:rPr sz="2400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top</a:t>
            </a:r>
            <a:r>
              <a:rPr sz="2400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priorities</a:t>
            </a:r>
            <a:r>
              <a:rPr sz="2400" spc="-8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for</a:t>
            </a:r>
            <a:r>
              <a:rPr sz="24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006633"/>
                </a:solidFill>
                <a:latin typeface="Franklin Gothic Book"/>
                <a:cs typeface="Franklin Gothic Book"/>
              </a:rPr>
              <a:t>2025-65</a:t>
            </a:r>
            <a:endParaRPr sz="2400" dirty="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solidFill>
                  <a:srgbClr val="006633"/>
                </a:solidFill>
                <a:latin typeface="Franklin Gothic Book"/>
                <a:cs typeface="Franklin Gothic Book"/>
              </a:rPr>
              <a:t>Check</a:t>
            </a:r>
            <a:r>
              <a:rPr sz="24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Franklin Gothic Book"/>
                <a:cs typeface="Franklin Gothic Book"/>
                <a:hlinkClick r:id="rId4"/>
              </a:rPr>
              <a:t>https://canadacollege.edu/plans/leadership-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Franklin Gothic Book"/>
                <a:cs typeface="Franklin Gothic Book"/>
                <a:hlinkClick r:id="rId4"/>
              </a:rPr>
              <a:t>retreat.php</a:t>
            </a:r>
            <a:r>
              <a:rPr sz="2400" u="none" spc="-65" dirty="0">
                <a:solidFill>
                  <a:srgbClr val="0562C1"/>
                </a:solidFill>
                <a:latin typeface="Franklin Gothic Book"/>
                <a:cs typeface="Franklin Gothic Book"/>
              </a:rPr>
              <a:t> </a:t>
            </a:r>
            <a:r>
              <a:rPr sz="2400" u="none" dirty="0">
                <a:solidFill>
                  <a:srgbClr val="006633"/>
                </a:solidFill>
                <a:latin typeface="Franklin Gothic Book"/>
                <a:cs typeface="Franklin Gothic Book"/>
              </a:rPr>
              <a:t>for</a:t>
            </a:r>
            <a:r>
              <a:rPr sz="2400" u="none" spc="-3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u="none" dirty="0">
                <a:solidFill>
                  <a:srgbClr val="006633"/>
                </a:solidFill>
                <a:latin typeface="Franklin Gothic Book"/>
                <a:cs typeface="Franklin Gothic Book"/>
              </a:rPr>
              <a:t>more</a:t>
            </a:r>
            <a:r>
              <a:rPr sz="2400" u="none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2400" u="none" spc="-20" dirty="0">
                <a:solidFill>
                  <a:srgbClr val="006633"/>
                </a:solidFill>
                <a:latin typeface="Franklin Gothic Book"/>
                <a:cs typeface="Franklin Gothic Book"/>
              </a:rPr>
              <a:t>info</a:t>
            </a:r>
            <a:endParaRPr sz="2400" dirty="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1644" y="3115055"/>
            <a:ext cx="10286998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F8101-7B51-D46F-9E34-B4253DBF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C3A0D6AC-3C24-B5C5-4477-8362977C0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"/>
            <a:ext cx="12192000" cy="148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BCA07-D826-EC5C-03DF-2496C3B6EE8E}"/>
              </a:ext>
            </a:extLst>
          </p:cNvPr>
          <p:cNvSpPr txBox="1"/>
          <p:nvPr/>
        </p:nvSpPr>
        <p:spPr>
          <a:xfrm>
            <a:off x="8759273" y="244831"/>
            <a:ext cx="343592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History of Efforts: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Shuttle Services </a:t>
            </a:r>
          </a:p>
        </p:txBody>
      </p:sp>
      <p:pic>
        <p:nvPicPr>
          <p:cNvPr id="2" name="Picture 1" descr="A bus with a picture of a person&amp;#39;s face on it&#10;&#10;AI-generated content may be incorrect.">
            <a:extLst>
              <a:ext uri="{FF2B5EF4-FFF2-40B4-BE49-F238E27FC236}">
                <a16:creationId xmlns:a16="http://schemas.microsoft.com/office/drawing/2014/main" id="{246C9D3A-D084-8E26-5BAD-DF5109BD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76" y="1493920"/>
            <a:ext cx="7166179" cy="536407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2BAEF7-9F6C-B257-7177-121620DD9ABF}"/>
              </a:ext>
            </a:extLst>
          </p:cNvPr>
          <p:cNvGraphicFramePr>
            <a:graphicFrameLocks noGrp="1"/>
          </p:cNvGraphicFramePr>
          <p:nvPr/>
        </p:nvGraphicFramePr>
        <p:xfrm>
          <a:off x="-1" y="1493920"/>
          <a:ext cx="5000250" cy="28752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30428">
                  <a:extLst>
                    <a:ext uri="{9D8B030D-6E8A-4147-A177-3AD203B41FA5}">
                      <a16:colId xmlns:a16="http://schemas.microsoft.com/office/drawing/2014/main" val="3871467621"/>
                    </a:ext>
                  </a:extLst>
                </a:gridCol>
                <a:gridCol w="1569822">
                  <a:extLst>
                    <a:ext uri="{9D8B030D-6E8A-4147-A177-3AD203B41FA5}">
                      <a16:colId xmlns:a16="http://schemas.microsoft.com/office/drawing/2014/main" val="50733096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Semester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5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$294K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2019 &amp; Spring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131313"/>
                          </a:solidFill>
                          <a:latin typeface="Neue Haas Grotesk Text Pro"/>
                        </a:rPr>
                        <a:t>Fall 2020 &amp; Spring 2021 (Covid-19)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76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131313"/>
                          </a:solidFill>
                          <a:latin typeface="Neue Haas Grotesk Text Pro"/>
                        </a:rPr>
                        <a:t>Fall 2021 &amp; Spring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72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131313"/>
                          </a:solidFill>
                          <a:latin typeface="Neue Haas Grotesk Text Pro"/>
                        </a:rPr>
                        <a:t>Fall 2022 &amp; Spring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dirty="0"/>
                        <a:t>$173K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404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131313"/>
                          </a:solidFill>
                          <a:latin typeface="Neue Haas Grotesk Text Pro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b="1" dirty="0"/>
                        <a:t>$657K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496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91458C-814B-88C7-56F4-79BEBFA6CA03}"/>
              </a:ext>
            </a:extLst>
          </p:cNvPr>
          <p:cNvSpPr txBox="1"/>
          <p:nvPr/>
        </p:nvSpPr>
        <p:spPr>
          <a:xfrm>
            <a:off x="160421" y="4993105"/>
            <a:ext cx="47685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Low Ridership, serving no more that 10 students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Funding Source: Fund 1 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079D46-6252-91EF-EE43-F3CCD1CB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7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AD13-D56A-62F1-9DEF-4CC82CDB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11538F-9EA7-DBF1-2117-4CD63EA2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B0FBB9-BC87-02B4-AC4A-96D9A5DC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201400" cy="4206240"/>
          </a:xfrm>
        </p:spPr>
        <p:txBody>
          <a:bodyPr>
            <a:noAutofit/>
          </a:bodyPr>
          <a:lstStyle/>
          <a:p>
            <a:r>
              <a:rPr lang="en-US" sz="25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10-12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1628208-120A-254D-8B08-1773F2F482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938" y="4896008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Students supported by the Shuttle Services </a:t>
            </a:r>
          </a:p>
        </p:txBody>
      </p:sp>
    </p:spTree>
    <p:extLst>
      <p:ext uri="{BB962C8B-B14F-4D97-AF65-F5344CB8AC3E}">
        <p14:creationId xmlns:p14="http://schemas.microsoft.com/office/powerpoint/2010/main" val="205741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DF5C-5594-8D7E-C230-EF9A5D12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mask looking out of a car window&#10;&#10;AI-generated content may be incorrect.">
            <a:extLst>
              <a:ext uri="{FF2B5EF4-FFF2-40B4-BE49-F238E27FC236}">
                <a16:creationId xmlns:a16="http://schemas.microsoft.com/office/drawing/2014/main" id="{F9143E29-1C37-A110-E54A-332D1CFB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643"/>
            <a:ext cx="12192000" cy="4772714"/>
          </a:xfrm>
          <a:prstGeom prst="rect">
            <a:avLst/>
          </a:prstGeom>
        </p:spPr>
      </p:pic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D5A675D8-E3CC-2FAA-23A1-8C79BD66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6"/>
            <a:ext cx="12192000" cy="148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18682-D391-84EC-A808-48A8F716327D}"/>
              </a:ext>
            </a:extLst>
          </p:cNvPr>
          <p:cNvSpPr txBox="1"/>
          <p:nvPr/>
        </p:nvSpPr>
        <p:spPr>
          <a:xfrm>
            <a:off x="8759273" y="244831"/>
            <a:ext cx="343592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History of Efforts: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Lyft Services  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C46364-00F5-8511-929C-186F9242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71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8A466251-56B7-54E3-FBF6-C6AACBDC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"/>
            <a:ext cx="12192000" cy="148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332564-7C5C-08D6-57C1-850586AA01AC}"/>
              </a:ext>
            </a:extLst>
          </p:cNvPr>
          <p:cNvSpPr txBox="1"/>
          <p:nvPr/>
        </p:nvSpPr>
        <p:spPr>
          <a:xfrm>
            <a:off x="8759273" y="244831"/>
            <a:ext cx="343592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History of Efforts: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Lyft Services 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B5D664-B3CC-7A9A-357C-4EE68F09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0" y="1492492"/>
            <a:ext cx="10698079" cy="517059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516D57-DAD1-82C4-F59A-534F10D6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E8DF"/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8E8DF"/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B29D-DB88-E99F-5E9E-54622650107C}"/>
              </a:ext>
            </a:extLst>
          </p:cNvPr>
          <p:cNvSpPr txBox="1">
            <a:spLocks/>
          </p:cNvSpPr>
          <p:nvPr/>
        </p:nvSpPr>
        <p:spPr>
          <a:xfrm>
            <a:off x="11645308" y="33722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2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1576-DD0A-DCF3-CD0F-E1C0FFD0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C1F7B-2472-4057-932A-A13696216B5F}" type="datetime1">
              <a:rPr kumimoji="0" lang="en-US" sz="700" b="1" i="0" u="none" strike="noStrike" kern="1200" cap="all" spc="3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8/14/2025</a:t>
            </a:fld>
            <a:endParaRPr kumimoji="0" lang="en-US" sz="700" b="1" i="0" u="none" strike="noStrike" kern="1200" cap="all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DF42-735F-4375-1F07-90955DFD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pic>
        <p:nvPicPr>
          <p:cNvPr id="8" name="Picture 7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1FA0FE3B-4CB6-AB0C-BD8F-2AC04CD4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"/>
            <a:ext cx="12192000" cy="1488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6CCD5-77D7-12C8-6C57-49904253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3" y="1502137"/>
            <a:ext cx="10698079" cy="5170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298EFC-B8C6-E66F-1507-802259B575C0}"/>
              </a:ext>
            </a:extLst>
          </p:cNvPr>
          <p:cNvSpPr txBox="1"/>
          <p:nvPr/>
        </p:nvSpPr>
        <p:spPr>
          <a:xfrm>
            <a:off x="9064906" y="326020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Segoe UI"/>
              </a:rPr>
              <a:t>History of Efforts: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Segoe UI"/>
              </a:rPr>
              <a:t>​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BF"/>
                </a:solidFill>
                <a:effectLst/>
                <a:uLnTx/>
                <a:uFillTx/>
                <a:latin typeface="Trade Gothic Next Light"/>
                <a:ea typeface="+mn-ea"/>
                <a:cs typeface="Segoe UI"/>
              </a:rPr>
              <a:t>Lyft Services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Segoe UI"/>
              </a:rPr>
              <a:t>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0431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EAF6-906B-E044-9A74-C88886AE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C1F7B-2472-4057-932A-A13696216B5F}" type="datetime1">
              <a:rPr kumimoji="0" lang="en-US" sz="700" b="1" i="0" u="none" strike="noStrike" kern="1200" cap="all" spc="3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8/14/2025</a:t>
            </a:fld>
            <a:endParaRPr kumimoji="0" lang="en-US" sz="700" b="1" i="0" u="none" strike="noStrike" kern="1200" cap="all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E098-7A0E-4538-C4C7-69269E3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all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75A6-9864-F9E5-3628-F24B584F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1805D5-A86B-DD45-1DDE-346663FB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201400" cy="4206240"/>
          </a:xfrm>
        </p:spPr>
        <p:txBody>
          <a:bodyPr>
            <a:noAutofit/>
          </a:bodyPr>
          <a:lstStyle/>
          <a:p>
            <a:r>
              <a:rPr lang="en-US" sz="25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883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DB31CE3-1CBD-AEE3-59E9-22F8C36187F9}"/>
              </a:ext>
            </a:extLst>
          </p:cNvPr>
          <p:cNvSpPr txBox="1">
            <a:spLocks/>
          </p:cNvSpPr>
          <p:nvPr/>
        </p:nvSpPr>
        <p:spPr>
          <a:xfrm>
            <a:off x="429768" y="4809744"/>
            <a:ext cx="5897880" cy="1353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Students supported by the Lyft 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Pilot Programs</a:t>
            </a:r>
          </a:p>
        </p:txBody>
      </p:sp>
    </p:spTree>
    <p:extLst>
      <p:ext uri="{BB962C8B-B14F-4D97-AF65-F5344CB8AC3E}">
        <p14:creationId xmlns:p14="http://schemas.microsoft.com/office/powerpoint/2010/main" val="743525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C94B94-A28F-E2C1-29E4-2510982C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3" y="-2783"/>
            <a:ext cx="12125329" cy="1108957"/>
          </a:xfrm>
        </p:spPr>
        <p:txBody>
          <a:bodyPr>
            <a:normAutofit/>
          </a:bodyPr>
          <a:lstStyle/>
          <a:p>
            <a:r>
              <a:rPr lang="en-US" sz="4000" dirty="0"/>
              <a:t>Lyft Challenges in Implementation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1ECC70-B6CC-5482-A3F1-C41E6C2EF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540" y="1298091"/>
            <a:ext cx="11382620" cy="5298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ea typeface="+mn-lt"/>
                <a:cs typeface="+mn-lt"/>
              </a:rPr>
              <a:t>Funding Requirements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Estimated annual cost ranges from $250,000 to $500,000.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Requires unrestricted funds (e.g., donations, grants, or special allocations).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No existing budget line to support the program at this scale.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endParaRPr lang="en-US" b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Sustainability Concerns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Need to ensure long-term funding beyond a pilot phase.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Risk of starting a program without a secure multi-year funding commitment.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endParaRPr lang="en-US" b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Equity and Access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Need to determine eligibility criteria (who qualifies and how often rides can be used).</a:t>
            </a:r>
            <a:endParaRPr lang="en-US" b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0">
                <a:ea typeface="+mn-lt"/>
                <a:cs typeface="+mn-lt"/>
              </a:rPr>
              <a:t>Must ensure the program benefits those with the highest need without creating disparities.</a:t>
            </a:r>
            <a:endParaRPr lang="en-US" b="0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0A40ED-8C62-BB9C-528D-6CCA8B36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3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0F5A6-8F1B-D7EC-32B3-43B643FB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2EB8AD5A-B694-0ACD-6AA6-78513E9C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"/>
            <a:ext cx="12192000" cy="148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340EF-0913-6325-F6D3-8FB3B3BD2F00}"/>
              </a:ext>
            </a:extLst>
          </p:cNvPr>
          <p:cNvSpPr txBox="1"/>
          <p:nvPr/>
        </p:nvSpPr>
        <p:spPr>
          <a:xfrm>
            <a:off x="8759273" y="244831"/>
            <a:ext cx="343592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History of Efforts: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Spark Point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76658D-9B85-2B3B-7E51-6DB221B2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908" y="3219853"/>
            <a:ext cx="629653" cy="429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pic>
        <p:nvPicPr>
          <p:cNvPr id="2" name="Picture 1" descr="A close up of a card&#10;&#10;AI-generated content may be incorrect.">
            <a:extLst>
              <a:ext uri="{FF2B5EF4-FFF2-40B4-BE49-F238E27FC236}">
                <a16:creationId xmlns:a16="http://schemas.microsoft.com/office/drawing/2014/main" id="{D9230500-966F-1020-66C0-344596B4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08" y="1494455"/>
            <a:ext cx="9702100" cy="53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376" y="195071"/>
            <a:ext cx="8557259" cy="914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84" y="228600"/>
            <a:ext cx="1787652" cy="6903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96567" y="1943100"/>
            <a:ext cx="9987280" cy="3747770"/>
            <a:chOff x="1496567" y="1943100"/>
            <a:chExt cx="9987280" cy="3747770"/>
          </a:xfrm>
        </p:grpSpPr>
        <p:sp>
          <p:nvSpPr>
            <p:cNvPr id="6" name="object 6"/>
            <p:cNvSpPr/>
            <p:nvPr/>
          </p:nvSpPr>
          <p:spPr>
            <a:xfrm>
              <a:off x="1973580" y="1943099"/>
              <a:ext cx="7926705" cy="3743325"/>
            </a:xfrm>
            <a:custGeom>
              <a:avLst/>
              <a:gdLst/>
              <a:ahLst/>
              <a:cxnLst/>
              <a:rect l="l" t="t" r="r" b="b"/>
              <a:pathLst>
                <a:path w="7926705" h="3743325">
                  <a:moveTo>
                    <a:pt x="435864" y="0"/>
                  </a:moveTo>
                  <a:lnTo>
                    <a:pt x="0" y="0"/>
                  </a:lnTo>
                  <a:lnTo>
                    <a:pt x="0" y="3742956"/>
                  </a:lnTo>
                  <a:lnTo>
                    <a:pt x="435864" y="3742956"/>
                  </a:lnTo>
                  <a:lnTo>
                    <a:pt x="435864" y="0"/>
                  </a:lnTo>
                  <a:close/>
                </a:path>
                <a:path w="7926705" h="3743325">
                  <a:moveTo>
                    <a:pt x="2932176" y="787908"/>
                  </a:moveTo>
                  <a:lnTo>
                    <a:pt x="2496312" y="787908"/>
                  </a:lnTo>
                  <a:lnTo>
                    <a:pt x="2496312" y="3742956"/>
                  </a:lnTo>
                  <a:lnTo>
                    <a:pt x="2932176" y="3742956"/>
                  </a:lnTo>
                  <a:lnTo>
                    <a:pt x="2932176" y="787908"/>
                  </a:lnTo>
                  <a:close/>
                </a:path>
                <a:path w="7926705" h="3743325">
                  <a:moveTo>
                    <a:pt x="5428488" y="984504"/>
                  </a:moveTo>
                  <a:lnTo>
                    <a:pt x="4992624" y="984504"/>
                  </a:lnTo>
                  <a:lnTo>
                    <a:pt x="4992624" y="3742944"/>
                  </a:lnTo>
                  <a:lnTo>
                    <a:pt x="5428488" y="3742944"/>
                  </a:lnTo>
                  <a:lnTo>
                    <a:pt x="5428488" y="984504"/>
                  </a:lnTo>
                  <a:close/>
                </a:path>
                <a:path w="7926705" h="3743325">
                  <a:moveTo>
                    <a:pt x="7926324" y="787908"/>
                  </a:moveTo>
                  <a:lnTo>
                    <a:pt x="7490460" y="787908"/>
                  </a:lnTo>
                  <a:lnTo>
                    <a:pt x="7490460" y="3742956"/>
                  </a:lnTo>
                  <a:lnTo>
                    <a:pt x="7926324" y="3742956"/>
                  </a:lnTo>
                  <a:lnTo>
                    <a:pt x="7926324" y="787908"/>
                  </a:lnTo>
                  <a:close/>
                </a:path>
              </a:pathLst>
            </a:custGeom>
            <a:solidFill>
              <a:srgbClr val="1F5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6792" y="3320795"/>
              <a:ext cx="7926705" cy="2365375"/>
            </a:xfrm>
            <a:custGeom>
              <a:avLst/>
              <a:gdLst/>
              <a:ahLst/>
              <a:cxnLst/>
              <a:rect l="l" t="t" r="r" b="b"/>
              <a:pathLst>
                <a:path w="7926705" h="2365375">
                  <a:moveTo>
                    <a:pt x="435864" y="0"/>
                  </a:moveTo>
                  <a:lnTo>
                    <a:pt x="0" y="0"/>
                  </a:lnTo>
                  <a:lnTo>
                    <a:pt x="0" y="2365260"/>
                  </a:lnTo>
                  <a:lnTo>
                    <a:pt x="435864" y="2365260"/>
                  </a:lnTo>
                  <a:lnTo>
                    <a:pt x="435864" y="0"/>
                  </a:lnTo>
                  <a:close/>
                </a:path>
                <a:path w="7926705" h="2365375">
                  <a:moveTo>
                    <a:pt x="2932176" y="0"/>
                  </a:moveTo>
                  <a:lnTo>
                    <a:pt x="2496312" y="0"/>
                  </a:lnTo>
                  <a:lnTo>
                    <a:pt x="2496312" y="2365260"/>
                  </a:lnTo>
                  <a:lnTo>
                    <a:pt x="2932176" y="2365260"/>
                  </a:lnTo>
                  <a:lnTo>
                    <a:pt x="2932176" y="0"/>
                  </a:lnTo>
                  <a:close/>
                </a:path>
                <a:path w="7926705" h="2365375">
                  <a:moveTo>
                    <a:pt x="5428488" y="986028"/>
                  </a:moveTo>
                  <a:lnTo>
                    <a:pt x="4992624" y="986028"/>
                  </a:lnTo>
                  <a:lnTo>
                    <a:pt x="4992624" y="2365248"/>
                  </a:lnTo>
                  <a:lnTo>
                    <a:pt x="5428488" y="2365248"/>
                  </a:lnTo>
                  <a:lnTo>
                    <a:pt x="5428488" y="986028"/>
                  </a:lnTo>
                  <a:close/>
                </a:path>
                <a:path w="7926705" h="2365375">
                  <a:moveTo>
                    <a:pt x="7926324" y="591312"/>
                  </a:moveTo>
                  <a:lnTo>
                    <a:pt x="7490460" y="591312"/>
                  </a:lnTo>
                  <a:lnTo>
                    <a:pt x="7490460" y="2365248"/>
                  </a:lnTo>
                  <a:lnTo>
                    <a:pt x="7926324" y="2365248"/>
                  </a:lnTo>
                  <a:lnTo>
                    <a:pt x="7926324" y="591312"/>
                  </a:lnTo>
                  <a:close/>
                </a:path>
              </a:pathLst>
            </a:custGeom>
            <a:solidFill>
              <a:srgbClr val="FAE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0004" y="4898135"/>
              <a:ext cx="7926705" cy="788035"/>
            </a:xfrm>
            <a:custGeom>
              <a:avLst/>
              <a:gdLst/>
              <a:ahLst/>
              <a:cxnLst/>
              <a:rect l="l" t="t" r="r" b="b"/>
              <a:pathLst>
                <a:path w="7926705" h="788035">
                  <a:moveTo>
                    <a:pt x="435864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435864" y="787908"/>
                  </a:lnTo>
                  <a:lnTo>
                    <a:pt x="435864" y="0"/>
                  </a:lnTo>
                  <a:close/>
                </a:path>
                <a:path w="7926705" h="788035">
                  <a:moveTo>
                    <a:pt x="2932176" y="196596"/>
                  </a:moveTo>
                  <a:lnTo>
                    <a:pt x="2496312" y="196596"/>
                  </a:lnTo>
                  <a:lnTo>
                    <a:pt x="2496312" y="787908"/>
                  </a:lnTo>
                  <a:lnTo>
                    <a:pt x="2932176" y="787908"/>
                  </a:lnTo>
                  <a:lnTo>
                    <a:pt x="2932176" y="196596"/>
                  </a:lnTo>
                  <a:close/>
                </a:path>
                <a:path w="7926705" h="788035">
                  <a:moveTo>
                    <a:pt x="5428488" y="196596"/>
                  </a:moveTo>
                  <a:lnTo>
                    <a:pt x="4994148" y="196596"/>
                  </a:lnTo>
                  <a:lnTo>
                    <a:pt x="4994148" y="787908"/>
                  </a:lnTo>
                  <a:lnTo>
                    <a:pt x="5428488" y="787908"/>
                  </a:lnTo>
                  <a:lnTo>
                    <a:pt x="5428488" y="196596"/>
                  </a:lnTo>
                  <a:close/>
                </a:path>
                <a:path w="7926705" h="788035">
                  <a:moveTo>
                    <a:pt x="7926324" y="0"/>
                  </a:moveTo>
                  <a:lnTo>
                    <a:pt x="7490460" y="0"/>
                  </a:lnTo>
                  <a:lnTo>
                    <a:pt x="7490460" y="787908"/>
                  </a:lnTo>
                  <a:lnTo>
                    <a:pt x="7926324" y="787908"/>
                  </a:lnTo>
                  <a:lnTo>
                    <a:pt x="7926324" y="0"/>
                  </a:lnTo>
                  <a:close/>
                </a:path>
              </a:pathLst>
            </a:custGeom>
            <a:solidFill>
              <a:srgbClr val="C1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6567" y="5686044"/>
              <a:ext cx="9987280" cy="0"/>
            </a:xfrm>
            <a:custGeom>
              <a:avLst/>
              <a:gdLst/>
              <a:ahLst/>
              <a:cxnLst/>
              <a:rect l="l" t="t" r="r" b="b"/>
              <a:pathLst>
                <a:path w="9987280">
                  <a:moveTo>
                    <a:pt x="0" y="0"/>
                  </a:moveTo>
                  <a:lnTo>
                    <a:pt x="9986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62328" y="1582816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098" y="237080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5866" y="256785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2636" y="237080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5540" y="2961959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2310" y="2961959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7143" y="39469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3912" y="355289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6817" y="45379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3586" y="473498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0355" y="473498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17124" y="45379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8886" y="1449314"/>
            <a:ext cx="257810" cy="43611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4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5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5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4032" y="5806658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4339" y="5806658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96767" y="6306311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5">
                <a:moveTo>
                  <a:pt x="126492" y="0"/>
                </a:moveTo>
                <a:lnTo>
                  <a:pt x="0" y="0"/>
                </a:lnTo>
                <a:lnTo>
                  <a:pt x="0" y="124968"/>
                </a:lnTo>
                <a:lnTo>
                  <a:pt x="126492" y="124968"/>
                </a:lnTo>
                <a:lnTo>
                  <a:pt x="126492" y="0"/>
                </a:lnTo>
                <a:close/>
              </a:path>
            </a:pathLst>
          </a:custGeom>
          <a:solidFill>
            <a:srgbClr val="1F5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8310" y="6193161"/>
            <a:ext cx="1238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Original</a:t>
            </a:r>
            <a:r>
              <a:rPr sz="18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total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58511" y="6306311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5">
                <a:moveTo>
                  <a:pt x="126491" y="0"/>
                </a:moveTo>
                <a:lnTo>
                  <a:pt x="0" y="0"/>
                </a:lnTo>
                <a:lnTo>
                  <a:pt x="0" y="124968"/>
                </a:lnTo>
                <a:lnTo>
                  <a:pt x="126491" y="124968"/>
                </a:lnTo>
                <a:lnTo>
                  <a:pt x="126491" y="0"/>
                </a:lnTo>
                <a:close/>
              </a:path>
            </a:pathLst>
          </a:custGeom>
          <a:solidFill>
            <a:srgbClr val="FAE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30801" y="5694475"/>
            <a:ext cx="2115185" cy="79883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11125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Remaining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97495" y="6306311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5">
                <a:moveTo>
                  <a:pt x="126492" y="0"/>
                </a:moveTo>
                <a:lnTo>
                  <a:pt x="0" y="0"/>
                </a:lnTo>
                <a:lnTo>
                  <a:pt x="0" y="124968"/>
                </a:lnTo>
                <a:lnTo>
                  <a:pt x="126492" y="124968"/>
                </a:lnTo>
                <a:lnTo>
                  <a:pt x="126492" y="0"/>
                </a:lnTo>
                <a:close/>
              </a:path>
            </a:pathLst>
          </a:custGeom>
          <a:solidFill>
            <a:srgbClr val="C1C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27570" y="5694475"/>
            <a:ext cx="2157095" cy="79883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5367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Remaining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284" y="170687"/>
            <a:ext cx="11457940" cy="914400"/>
            <a:chOff x="367284" y="170687"/>
            <a:chExt cx="11457940" cy="914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6104" y="170687"/>
              <a:ext cx="6691883" cy="914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9348" y="170688"/>
              <a:ext cx="650747" cy="9143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1455" y="170688"/>
              <a:ext cx="1024127" cy="9143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" y="228600"/>
            <a:ext cx="1787652" cy="6903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23772" y="2100072"/>
            <a:ext cx="4335780" cy="1666239"/>
          </a:xfrm>
          <a:prstGeom prst="rect">
            <a:avLst/>
          </a:prstGeom>
          <a:solidFill>
            <a:srgbClr val="006633"/>
          </a:solidFill>
          <a:ln w="12700">
            <a:solidFill>
              <a:srgbClr val="13412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Times New Roman"/>
              <a:cs typeface="Times New Roman"/>
            </a:endParaRPr>
          </a:p>
          <a:p>
            <a:pPr marL="604520" marR="795020" indent="-51371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1.15</a:t>
            </a:r>
            <a:r>
              <a:rPr sz="1800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Create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scale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First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Year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Experience</a:t>
            </a:r>
            <a:r>
              <a:rPr sz="18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Program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  <a:tabLst>
                <a:tab pos="584835" algn="l"/>
              </a:tabLst>
            </a:pP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1.8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	Ensure</a:t>
            </a:r>
            <a:r>
              <a:rPr sz="1800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academic</a:t>
            </a:r>
            <a:r>
              <a:rPr sz="18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program</a:t>
            </a:r>
            <a:r>
              <a:rPr sz="18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viability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3772" y="1330452"/>
            <a:ext cx="4335780" cy="690880"/>
          </a:xfrm>
          <a:prstGeom prst="rect">
            <a:avLst/>
          </a:prstGeom>
          <a:ln w="12700">
            <a:solidFill>
              <a:srgbClr val="006633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618615" marR="348615" indent="-1264920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Goal</a:t>
            </a:r>
            <a:r>
              <a:rPr sz="18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1: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Student</a:t>
            </a:r>
            <a:r>
              <a:rPr sz="1800" spc="-5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Access,</a:t>
            </a:r>
            <a:r>
              <a:rPr sz="1800" spc="-5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Success,</a:t>
            </a:r>
            <a:r>
              <a:rPr sz="18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006633"/>
                </a:solidFill>
                <a:latin typeface="Franklin Gothic Book"/>
                <a:cs typeface="Franklin Gothic Book"/>
              </a:rPr>
              <a:t>and 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Completion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2447" y="2100072"/>
            <a:ext cx="4335780" cy="1666239"/>
          </a:xfrm>
          <a:prstGeom prst="rect">
            <a:avLst/>
          </a:prstGeom>
          <a:solidFill>
            <a:srgbClr val="006633"/>
          </a:solidFill>
          <a:ln w="12700">
            <a:solidFill>
              <a:srgbClr val="13412C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sz="1800">
              <a:latin typeface="Times New Roman"/>
              <a:cs typeface="Times New Roman"/>
            </a:endParaRPr>
          </a:p>
          <a:p>
            <a:pPr marL="489584" marR="592455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2.6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Improve</a:t>
            </a:r>
            <a:r>
              <a:rPr sz="18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faculty</a:t>
            </a:r>
            <a:r>
              <a:rPr sz="18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staff</a:t>
            </a:r>
            <a:r>
              <a:rPr sz="18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hiring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practices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ensure</a:t>
            </a:r>
            <a:r>
              <a:rPr sz="18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diverse</a:t>
            </a:r>
            <a:r>
              <a:rPr sz="18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pool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applicants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2447" y="1330452"/>
            <a:ext cx="4335780" cy="690880"/>
          </a:xfrm>
          <a:prstGeom prst="rect">
            <a:avLst/>
          </a:prstGeom>
          <a:ln w="12700">
            <a:solidFill>
              <a:srgbClr val="006633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435100" marR="405130" indent="-1022985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Goal</a:t>
            </a:r>
            <a:r>
              <a:rPr sz="18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2: Equity-Minded</a:t>
            </a:r>
            <a:r>
              <a:rPr sz="1800" spc="-3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and</a:t>
            </a:r>
            <a:r>
              <a:rPr sz="1800" spc="-2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Antiracist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College</a:t>
            </a:r>
            <a:r>
              <a:rPr sz="1800" spc="-6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Culture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247" y="4869179"/>
            <a:ext cx="4335780" cy="1666239"/>
          </a:xfrm>
          <a:prstGeom prst="rect">
            <a:avLst/>
          </a:prstGeom>
          <a:solidFill>
            <a:srgbClr val="006633"/>
          </a:solidFill>
          <a:ln w="12700">
            <a:solidFill>
              <a:srgbClr val="1341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800">
              <a:latin typeface="Times New Roman"/>
              <a:cs typeface="Times New Roman"/>
            </a:endParaRPr>
          </a:p>
          <a:p>
            <a:pPr marL="604520" marR="125095" indent="-51371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3.11</a:t>
            </a:r>
            <a:r>
              <a:rPr sz="18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Create</a:t>
            </a:r>
            <a:r>
              <a:rPr sz="18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expand</a:t>
            </a:r>
            <a:r>
              <a:rPr sz="18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career</a:t>
            </a:r>
            <a:r>
              <a:rPr sz="1800" spc="-6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exploration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experiences</a:t>
            </a:r>
            <a:r>
              <a:rPr sz="18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for</a:t>
            </a:r>
            <a:r>
              <a:rPr sz="1800" spc="-9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students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247" y="4099559"/>
            <a:ext cx="4335780" cy="690880"/>
          </a:xfrm>
          <a:prstGeom prst="rect">
            <a:avLst/>
          </a:prstGeom>
          <a:ln w="12700">
            <a:solidFill>
              <a:srgbClr val="006633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Goal</a:t>
            </a:r>
            <a:r>
              <a:rPr sz="1800" spc="-4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3:</a:t>
            </a:r>
            <a:r>
              <a:rPr sz="1800" spc="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Community</a:t>
            </a:r>
            <a:r>
              <a:rPr sz="1800" spc="-3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Connections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32447" y="4869179"/>
            <a:ext cx="4335780" cy="1666239"/>
          </a:xfrm>
          <a:prstGeom prst="rect">
            <a:avLst/>
          </a:prstGeom>
          <a:solidFill>
            <a:srgbClr val="006633"/>
          </a:solidFill>
          <a:ln w="12700">
            <a:solidFill>
              <a:srgbClr val="1341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800">
              <a:latin typeface="Times New Roman"/>
              <a:cs typeface="Times New Roman"/>
            </a:endParaRPr>
          </a:p>
          <a:p>
            <a:pPr marL="489584" marR="342900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4.1</a:t>
            </a:r>
            <a:r>
              <a:rPr sz="1800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Improve</a:t>
            </a:r>
            <a:r>
              <a:rPr sz="1800" spc="-6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campus</a:t>
            </a:r>
            <a:r>
              <a:rPr sz="18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via</a:t>
            </a:r>
            <a:r>
              <a:rPr sz="18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public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transit,</a:t>
            </a:r>
            <a:r>
              <a:rPr sz="18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rideshare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2447" y="4099559"/>
            <a:ext cx="4335780" cy="690880"/>
          </a:xfrm>
          <a:prstGeom prst="rect">
            <a:avLst/>
          </a:prstGeom>
          <a:ln w="12700">
            <a:solidFill>
              <a:srgbClr val="006633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660525" marR="382905" indent="-1274445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Goal</a:t>
            </a:r>
            <a:r>
              <a:rPr sz="1800" spc="-40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4: Accessible</a:t>
            </a:r>
            <a:r>
              <a:rPr sz="18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6633"/>
                </a:solidFill>
                <a:latin typeface="Franklin Gothic Book"/>
                <a:cs typeface="Franklin Gothic Book"/>
              </a:rPr>
              <a:t>Infrastructure</a:t>
            </a:r>
            <a:r>
              <a:rPr sz="1800" spc="-45" dirty="0">
                <a:solidFill>
                  <a:srgbClr val="006633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006633"/>
                </a:solidFill>
                <a:latin typeface="Franklin Gothic Book"/>
                <a:cs typeface="Franklin Gothic Book"/>
              </a:rPr>
              <a:t>and </a:t>
            </a:r>
            <a:r>
              <a:rPr sz="1800" spc="-10" dirty="0">
                <a:solidFill>
                  <a:srgbClr val="006633"/>
                </a:solidFill>
                <a:latin typeface="Franklin Gothic Book"/>
                <a:cs typeface="Franklin Gothic Book"/>
              </a:rPr>
              <a:t>Innovation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9C6-4D82-4F13-99BA-0712177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Goal 1: Remaining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A34810-824A-40EA-815F-7F321F997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84512"/>
              </p:ext>
            </p:extLst>
          </p:nvPr>
        </p:nvGraphicFramePr>
        <p:xfrm>
          <a:off x="659471" y="1015885"/>
          <a:ext cx="11107986" cy="3972842"/>
        </p:xfrm>
        <a:graphic>
          <a:graphicData uri="http://schemas.openxmlformats.org/drawingml/2006/table">
            <a:tbl>
              <a:tblPr firstRow="1" firstCol="1" bandRow="1">
                <a:noFill/>
                <a:tableStyleId>{68D230F3-CF80-4859-8CE7-A43EE81993B5}</a:tableStyleId>
              </a:tblPr>
              <a:tblGrid>
                <a:gridCol w="2247106">
                  <a:extLst>
                    <a:ext uri="{9D8B030D-6E8A-4147-A177-3AD203B41FA5}">
                      <a16:colId xmlns:a16="http://schemas.microsoft.com/office/drawing/2014/main" val="343279468"/>
                    </a:ext>
                  </a:extLst>
                </a:gridCol>
                <a:gridCol w="2521190">
                  <a:extLst>
                    <a:ext uri="{9D8B030D-6E8A-4147-A177-3AD203B41FA5}">
                      <a16:colId xmlns:a16="http://schemas.microsoft.com/office/drawing/2014/main" val="3075032971"/>
                    </a:ext>
                  </a:extLst>
                </a:gridCol>
                <a:gridCol w="6339690">
                  <a:extLst>
                    <a:ext uri="{9D8B030D-6E8A-4147-A177-3AD203B41FA5}">
                      <a16:colId xmlns:a16="http://schemas.microsoft.com/office/drawing/2014/main" val="913584909"/>
                    </a:ext>
                  </a:extLst>
                </a:gridCol>
              </a:tblGrid>
              <a:tr h="16794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cap="none" spc="60" dirty="0">
                          <a:solidFill>
                            <a:schemeClr val="bg1"/>
                          </a:solidFill>
                          <a:effectLst/>
                        </a:rPr>
                        <a:t>EMP Strategic Initiative #</a:t>
                      </a: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3200" b="0" kern="1200" cap="none" spc="60" dirty="0">
                          <a:solidFill>
                            <a:schemeClr val="bg1"/>
                          </a:solidFill>
                          <a:effectLst/>
                        </a:rPr>
                        <a:t>Initiative Title</a:t>
                      </a:r>
                      <a:endParaRPr lang="en-US" sz="3200" b="0" kern="1200" cap="none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3200" b="0" kern="1200" cap="none" spc="60" dirty="0">
                          <a:solidFill>
                            <a:schemeClr val="bg1"/>
                          </a:solidFill>
                          <a:effectLst/>
                        </a:rPr>
                        <a:t>Initiative Description</a:t>
                      </a:r>
                      <a:endParaRPr lang="en-US" sz="3200" b="0" kern="1200" cap="none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114"/>
                  </a:ext>
                </a:extLst>
              </a:tr>
              <a:tr h="20883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1" cap="none" spc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cap="none" spc="0" dirty="0">
                          <a:solidFill>
                            <a:schemeClr val="tx1"/>
                          </a:solidFill>
                          <a:effectLst/>
                        </a:rPr>
                        <a:t>Ensure academic program viability</a:t>
                      </a: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cap="none" spc="0" dirty="0">
                          <a:solidFill>
                            <a:schemeClr val="tx1"/>
                          </a:solidFill>
                          <a:effectLst/>
                        </a:rPr>
                        <a:t>Ensure all academic degree and certificate programs remain viable and strong and that they adapt to the changing needs of students and employers in Cañada’s service area.</a:t>
                      </a:r>
                    </a:p>
                  </a:txBody>
                  <a:tcPr marL="81619" marR="81619" marT="159826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3682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5A09-CE93-C91C-377C-C379A280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2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1EB7-9B49-4961-ADD0-161E891B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1.8 Momentum or Accomplishment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1089-D565-49F6-B5E1-436BFA3B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587321"/>
            <a:ext cx="9724031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The Academic Senate approved the </a:t>
            </a:r>
            <a:r>
              <a:rPr lang="en-US" dirty="0">
                <a:ea typeface="Calibri"/>
                <a:cs typeface="Calibri"/>
                <a:hlinkClick r:id="rId3"/>
              </a:rPr>
              <a:t>Program Improvement and Viability (PIV) Process</a:t>
            </a:r>
            <a:r>
              <a:rPr lang="en-US" dirty="0">
                <a:ea typeface="Calibri"/>
                <a:cs typeface="Calibri"/>
              </a:rPr>
              <a:t> (Sept. 2024) as college's official process.</a:t>
            </a:r>
          </a:p>
          <a:p>
            <a:r>
              <a:rPr lang="en-US" dirty="0">
                <a:ea typeface="+mn-lt"/>
                <a:cs typeface="+mn-lt"/>
              </a:rPr>
              <a:t>The college utilized the PIV process to review and recommend discontinuing the Funeral Service Education Degree and Certificates. </a:t>
            </a:r>
          </a:p>
          <a:p>
            <a:r>
              <a:rPr lang="en-US" dirty="0">
                <a:ea typeface="Calibri"/>
                <a:cs typeface="Calibri"/>
              </a:rPr>
              <a:t>The Academic Senate will revisit the PIV process based on the experience to consider possible improvements during the 2025-2026 academic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79037-112C-58DA-26E4-CE5179D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1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2C97-B38D-47F8-ACAA-C62BBB94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1.8 Challenges in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E699-FA88-4004-8EB3-1E402517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28726"/>
            <a:ext cx="10414144" cy="4862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ea typeface="+mn-lt"/>
                <a:cs typeface="+mn-lt"/>
              </a:rPr>
              <a:t>Ownership</a:t>
            </a:r>
            <a:r>
              <a:rPr lang="en-US" sz="2400" dirty="0">
                <a:ea typeface="+mn-lt"/>
                <a:cs typeface="+mn-lt"/>
              </a:rPr>
              <a:t>: Faculty are the program. Their buy-in is essential for successful change, but their personal stakes make this difficult.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b="1" dirty="0">
                <a:ea typeface="+mn-lt"/>
                <a:cs typeface="+mn-lt"/>
              </a:rPr>
              <a:t>Expertise vs. Market Needs</a:t>
            </a:r>
            <a:r>
              <a:rPr lang="en-US" sz="2400" dirty="0">
                <a:ea typeface="+mn-lt"/>
                <a:cs typeface="+mn-lt"/>
              </a:rPr>
              <a:t>: Their deep expertise might be in areas no longer in high demand, creating a fundamental misalignment.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b="1" dirty="0">
                <a:ea typeface="+mn-lt"/>
                <a:cs typeface="+mn-lt"/>
              </a:rPr>
              <a:t>Data and Market Uncertainties</a:t>
            </a:r>
            <a:r>
              <a:rPr lang="en-US" sz="2400" dirty="0">
                <a:ea typeface="+mn-lt"/>
                <a:cs typeface="+mn-lt"/>
              </a:rPr>
              <a:t>: there can be insufficient or conflicting data when forecasting the future of a program, especially a new program. </a:t>
            </a:r>
          </a:p>
          <a:p>
            <a:r>
              <a:rPr lang="en-US" sz="2400" b="1" dirty="0">
                <a:ea typeface="+mn-lt"/>
                <a:cs typeface="+mn-lt"/>
              </a:rPr>
              <a:t>Governance</a:t>
            </a:r>
            <a:r>
              <a:rPr lang="en-US" sz="2400" dirty="0">
                <a:ea typeface="+mn-lt"/>
                <a:cs typeface="+mn-lt"/>
              </a:rPr>
              <a:t>: the PIV process is time intensive, which creates a challenge as a faculty-led process. 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b="1" dirty="0">
                <a:ea typeface="+mn-lt"/>
                <a:cs typeface="+mn-lt"/>
              </a:rPr>
              <a:t>Enacting Program Improvements</a:t>
            </a:r>
            <a:r>
              <a:rPr lang="en-US" sz="2400" dirty="0">
                <a:ea typeface="+mn-lt"/>
                <a:cs typeface="+mn-lt"/>
              </a:rPr>
              <a:t>: if substantial changes are recommended, success hinges on faculty possessing or acquiring the necessary skills to implement. </a:t>
            </a:r>
            <a:endParaRPr lang="en-US" sz="2400" dirty="0"/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A540-6BC9-4D21-C2C3-FC6A0C5C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820A-04A5-4E62-9508-42AA68FF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1.8 Discussion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25E0-ECA9-46C2-B216-0257462F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74498"/>
            <a:ext cx="9724031" cy="42872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Some possible revisions to the current PIV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Review committee report through IPC and Academic Senate simultaneously rather than in sequence. --Current process effectively requires an entire semester to complete the participatory governance review, which is separate from the committee's public meetings.</a:t>
            </a:r>
          </a:p>
          <a:p>
            <a:r>
              <a:rPr lang="en-US" dirty="0">
                <a:ea typeface="Calibri"/>
                <a:cs typeface="Calibri"/>
              </a:rPr>
              <a:t>Finalize Academic Senate project of New Program Development process. --Could create better goals for new programs, simplifying the PIV process for any new programs. </a:t>
            </a:r>
          </a:p>
          <a:p>
            <a:r>
              <a:rPr lang="en-US" dirty="0">
                <a:ea typeface="Calibri"/>
                <a:cs typeface="Calibri"/>
              </a:rPr>
              <a:t>Other ideas?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2F5EB-D4DA-6AF6-9608-F6D78DBF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9C6-4D82-4F13-99BA-0712177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Goal 1: Remaining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A34810-824A-40EA-815F-7F321F997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3149"/>
              </p:ext>
            </p:extLst>
          </p:nvPr>
        </p:nvGraphicFramePr>
        <p:xfrm>
          <a:off x="643467" y="1686586"/>
          <a:ext cx="10905067" cy="4620717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  <a:tableStyleId>{68D230F3-CF80-4859-8CE7-A43EE81993B5}</a:tableStyleId>
              </a:tblPr>
              <a:tblGrid>
                <a:gridCol w="2403231">
                  <a:extLst>
                    <a:ext uri="{9D8B030D-6E8A-4147-A177-3AD203B41FA5}">
                      <a16:colId xmlns:a16="http://schemas.microsoft.com/office/drawing/2014/main" val="343279468"/>
                    </a:ext>
                  </a:extLst>
                </a:gridCol>
                <a:gridCol w="3119849">
                  <a:extLst>
                    <a:ext uri="{9D8B030D-6E8A-4147-A177-3AD203B41FA5}">
                      <a16:colId xmlns:a16="http://schemas.microsoft.com/office/drawing/2014/main" val="3075032971"/>
                    </a:ext>
                  </a:extLst>
                </a:gridCol>
                <a:gridCol w="5381987">
                  <a:extLst>
                    <a:ext uri="{9D8B030D-6E8A-4147-A177-3AD203B41FA5}">
                      <a16:colId xmlns:a16="http://schemas.microsoft.com/office/drawing/2014/main" val="913584909"/>
                    </a:ext>
                  </a:extLst>
                </a:gridCol>
              </a:tblGrid>
              <a:tr h="17740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cap="all" spc="60" dirty="0">
                          <a:solidFill>
                            <a:schemeClr val="bg1"/>
                          </a:solidFill>
                          <a:effectLst/>
                        </a:rPr>
                        <a:t>EMP Strategic Initiative #</a:t>
                      </a: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Title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kern="1200" cap="all" spc="60" dirty="0">
                          <a:solidFill>
                            <a:schemeClr val="bg1"/>
                          </a:solidFill>
                          <a:effectLst/>
                        </a:rPr>
                        <a:t>Initiative Description</a:t>
                      </a:r>
                      <a:endParaRPr lang="en-US" sz="2800" b="1" kern="1200" cap="all" spc="6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600" marR="245600" marT="245600" marB="245600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rgbClr val="006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114"/>
                  </a:ext>
                </a:extLst>
              </a:tr>
              <a:tr h="28466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cap="none" spc="0">
                          <a:solidFill>
                            <a:schemeClr val="tx1"/>
                          </a:solidFill>
                          <a:effectLst/>
                        </a:rPr>
                        <a:t>1.15</a:t>
                      </a:r>
                    </a:p>
                  </a:txBody>
                  <a:tcPr marL="81230" marR="81230" marT="0" marB="163733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cap="none" spc="0" dirty="0">
                          <a:solidFill>
                            <a:schemeClr val="tx1"/>
                          </a:solidFill>
                          <a:effectLst/>
                        </a:rPr>
                        <a:t>Create and scale the First Year Experience Program</a:t>
                      </a:r>
                    </a:p>
                  </a:txBody>
                  <a:tcPr marL="81230" marR="81230" marT="0" marB="163733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cap="none" spc="0" dirty="0">
                          <a:solidFill>
                            <a:schemeClr val="tx1"/>
                          </a:solidFill>
                          <a:effectLst/>
                        </a:rPr>
                        <a:t>Create (by 2023) and scale (by 2025) the First Year Experience program for all incoming students, including default course schedules for some first-time cohorts.</a:t>
                      </a:r>
                    </a:p>
                  </a:txBody>
                  <a:tcPr marL="81230" marR="81230" marT="0" marB="163733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79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021E-B188-BEBC-CFF5-9339FC9D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27F28-7DB1-4F88-9ED4-DEF29BBE3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9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1427</Words>
  <Application>Microsoft Office PowerPoint</Application>
  <PresentationFormat>Widescreen</PresentationFormat>
  <Paragraphs>221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Franklin Gothic Book</vt:lpstr>
      <vt:lpstr>Neue Haas Grotesk Text Pro</vt:lpstr>
      <vt:lpstr>Times New Roman</vt:lpstr>
      <vt:lpstr>Trade Gothic Next Cond</vt:lpstr>
      <vt:lpstr>Trade Gothic Next Light</vt:lpstr>
      <vt:lpstr>Wingdings</vt:lpstr>
      <vt:lpstr>Office Theme</vt:lpstr>
      <vt:lpstr>Annual Plan for EMP Implementation</vt:lpstr>
      <vt:lpstr>PowerPoint Presentation</vt:lpstr>
      <vt:lpstr>PowerPoint Presentation</vt:lpstr>
      <vt:lpstr>PowerPoint Presentation</vt:lpstr>
      <vt:lpstr>Goal 1: Remaining Initiatives</vt:lpstr>
      <vt:lpstr>1.8 Momentum or Accomplishment</vt:lpstr>
      <vt:lpstr>1.8 Challenges in implementation</vt:lpstr>
      <vt:lpstr>1.8 Discussion and Recommendations</vt:lpstr>
      <vt:lpstr>Goal 1: Remaining Initiatives</vt:lpstr>
      <vt:lpstr>1.15 Momentum or Accomplishment</vt:lpstr>
      <vt:lpstr>1.15 Challenges in implementation</vt:lpstr>
      <vt:lpstr>1.15 Discussion and Recommendations</vt:lpstr>
      <vt:lpstr>Goal 1: Remaining Initiatives</vt:lpstr>
      <vt:lpstr>PowerPoint Presentation</vt:lpstr>
      <vt:lpstr>3.11 Challenges in implementation</vt:lpstr>
      <vt:lpstr>Goal 1: Remaining Initiatives</vt:lpstr>
      <vt:lpstr>PowerPoint Presentation</vt:lpstr>
      <vt:lpstr>2.6 Challenges in implementation</vt:lpstr>
      <vt:lpstr>4.1 - Improve access to campus via public transit, shuttles, and additional partners such as Lyft and Cruise.</vt:lpstr>
      <vt:lpstr>PowerPoint Presentation</vt:lpstr>
      <vt:lpstr>10-12</vt:lpstr>
      <vt:lpstr>PowerPoint Presentation</vt:lpstr>
      <vt:lpstr>PowerPoint Presentation</vt:lpstr>
      <vt:lpstr>PowerPoint Presentation</vt:lpstr>
      <vt:lpstr>883</vt:lpstr>
      <vt:lpstr>Lyft Challenges in Implementation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Karen</dc:creator>
  <cp:lastModifiedBy>Engel, Karen</cp:lastModifiedBy>
  <cp:revision>5</cp:revision>
  <dcterms:created xsi:type="dcterms:W3CDTF">2025-08-14T19:10:51Z</dcterms:created>
  <dcterms:modified xsi:type="dcterms:W3CDTF">2025-08-14T19:36:11Z</dcterms:modified>
</cp:coreProperties>
</file>