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sldIdLst>
    <p:sldId id="256" r:id="rId5"/>
    <p:sldId id="265" r:id="rId6"/>
    <p:sldId id="257" r:id="rId7"/>
    <p:sldId id="258" r:id="rId8"/>
    <p:sldId id="259" r:id="rId9"/>
    <p:sldId id="261" r:id="rId10"/>
    <p:sldId id="264" r:id="rId11"/>
    <p:sldId id="260" r:id="rId12"/>
    <p:sldId id="262"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2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4" autoAdjust="0"/>
    <p:restoredTop sz="94660"/>
  </p:normalViewPr>
  <p:slideViewPr>
    <p:cSldViewPr snapToGrid="0">
      <p:cViewPr varScale="1">
        <p:scale>
          <a:sx n="66" d="100"/>
          <a:sy n="66" d="100"/>
        </p:scale>
        <p:origin x="56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COVID/Classified%20Survey%202020%20spring/District%20Classified%20Survey%20results%20May%202020.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COVID/Classified%20Survey%202020%20spring/District%20Classified%20Survey%20results%20May%20202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COVID/Classified%20Survey%202020%20spring/District%20Classified%20Survey%20results%20May%20202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COVID/Classified%20Survey%202020%20spring/District%20Classified%20Survey%20results%20May%202020.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COVID/Classified%20Survey%202020%20spring/District%20Classified%20Survey%20results%20May%202020.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Results!$J$1</c:f>
              <c:strCache>
                <c:ptCount val="1"/>
                <c:pt idx="0">
                  <c:v># of respondents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Results!$I$2:$I$5</c:f>
              <c:strCache>
                <c:ptCount val="4"/>
                <c:pt idx="0">
                  <c:v>Canada College</c:v>
                </c:pt>
                <c:pt idx="1">
                  <c:v>College of San Mateo</c:v>
                </c:pt>
                <c:pt idx="2">
                  <c:v>District Office</c:v>
                </c:pt>
                <c:pt idx="3">
                  <c:v>Skyline College</c:v>
                </c:pt>
              </c:strCache>
            </c:strRef>
          </c:cat>
          <c:val>
            <c:numRef>
              <c:f>Results!$J$2:$J$5</c:f>
              <c:numCache>
                <c:formatCode>General</c:formatCode>
                <c:ptCount val="4"/>
                <c:pt idx="0">
                  <c:v>57</c:v>
                </c:pt>
                <c:pt idx="1">
                  <c:v>74</c:v>
                </c:pt>
                <c:pt idx="2">
                  <c:v>29</c:v>
                </c:pt>
                <c:pt idx="3">
                  <c:v>95</c:v>
                </c:pt>
              </c:numCache>
            </c:numRef>
          </c:val>
          <c:extLst>
            <c:ext xmlns:c16="http://schemas.microsoft.com/office/drawing/2014/chart" uri="{C3380CC4-5D6E-409C-BE32-E72D297353CC}">
              <c16:uniqueId val="{00000000-A09A-41A0-98DA-C7C1BBCBE31F}"/>
            </c:ext>
          </c:extLst>
        </c:ser>
        <c:dLbls>
          <c:showLegendKey val="0"/>
          <c:showVal val="1"/>
          <c:showCatName val="0"/>
          <c:showSerName val="0"/>
          <c:showPercent val="0"/>
          <c:showBubbleSize val="0"/>
        </c:dLbls>
        <c:gapWidth val="219"/>
        <c:overlap val="-27"/>
        <c:axId val="1028770272"/>
        <c:axId val="1028755296"/>
      </c:barChart>
      <c:lineChart>
        <c:grouping val="standard"/>
        <c:varyColors val="0"/>
        <c:ser>
          <c:idx val="1"/>
          <c:order val="1"/>
          <c:tx>
            <c:strRef>
              <c:f>Results!$K$1</c:f>
              <c:strCache>
                <c:ptCount val="1"/>
                <c:pt idx="0">
                  <c:v>Response Rate</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Results!$I$2:$I$5</c:f>
              <c:strCache>
                <c:ptCount val="4"/>
                <c:pt idx="0">
                  <c:v>Canada College</c:v>
                </c:pt>
                <c:pt idx="1">
                  <c:v>College of San Mateo</c:v>
                </c:pt>
                <c:pt idx="2">
                  <c:v>District Office</c:v>
                </c:pt>
                <c:pt idx="3">
                  <c:v>Skyline College</c:v>
                </c:pt>
              </c:strCache>
            </c:strRef>
          </c:cat>
          <c:val>
            <c:numRef>
              <c:f>Results!$K$2:$K$5</c:f>
              <c:numCache>
                <c:formatCode>0%</c:formatCode>
                <c:ptCount val="4"/>
                <c:pt idx="0">
                  <c:v>0.36075949367088606</c:v>
                </c:pt>
                <c:pt idx="1">
                  <c:v>0.32456140350877194</c:v>
                </c:pt>
                <c:pt idx="2">
                  <c:v>0.23966942148760331</c:v>
                </c:pt>
                <c:pt idx="3">
                  <c:v>0.44186046511627908</c:v>
                </c:pt>
              </c:numCache>
            </c:numRef>
          </c:val>
          <c:smooth val="0"/>
          <c:extLst>
            <c:ext xmlns:c16="http://schemas.microsoft.com/office/drawing/2014/chart" uri="{C3380CC4-5D6E-409C-BE32-E72D297353CC}">
              <c16:uniqueId val="{00000001-A09A-41A0-98DA-C7C1BBCBE31F}"/>
            </c:ext>
          </c:extLst>
        </c:ser>
        <c:dLbls>
          <c:showLegendKey val="0"/>
          <c:showVal val="1"/>
          <c:showCatName val="0"/>
          <c:showSerName val="0"/>
          <c:showPercent val="0"/>
          <c:showBubbleSize val="0"/>
        </c:dLbls>
        <c:marker val="1"/>
        <c:smooth val="0"/>
        <c:axId val="1028761120"/>
        <c:axId val="1028759456"/>
      </c:lineChart>
      <c:catAx>
        <c:axId val="1028770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028755296"/>
        <c:crosses val="autoZero"/>
        <c:auto val="1"/>
        <c:lblAlgn val="ctr"/>
        <c:lblOffset val="100"/>
        <c:noMultiLvlLbl val="0"/>
      </c:catAx>
      <c:valAx>
        <c:axId val="10287552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028770272"/>
        <c:crosses val="autoZero"/>
        <c:crossBetween val="between"/>
      </c:valAx>
      <c:valAx>
        <c:axId val="1028759456"/>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028761120"/>
        <c:crosses val="max"/>
        <c:crossBetween val="between"/>
      </c:valAx>
      <c:catAx>
        <c:axId val="1028761120"/>
        <c:scaling>
          <c:orientation val="minMax"/>
        </c:scaling>
        <c:delete val="1"/>
        <c:axPos val="b"/>
        <c:numFmt formatCode="General" sourceLinked="1"/>
        <c:majorTickMark val="none"/>
        <c:minorTickMark val="none"/>
        <c:tickLblPos val="nextTo"/>
        <c:crossAx val="102875945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'[District Classified Survey results May 2020.xlsx]Results'!$A$11</c:f>
              <c:strCache>
                <c:ptCount val="1"/>
                <c:pt idx="0">
                  <c:v>Cañada College</c:v>
                </c:pt>
              </c:strCache>
            </c:strRef>
          </c:tx>
          <c:spPr>
            <a:solidFill>
              <a:schemeClr val="bg2">
                <a:lumMod val="50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'[District Classified Survey results May 2020.xlsx]Results'!$B$10:$E$10</c:f>
              <c:strCache>
                <c:ptCount val="4"/>
                <c:pt idx="0">
                  <c:v>Remote location</c:v>
                </c:pt>
                <c:pt idx="1">
                  <c:v>On campus / District Office</c:v>
                </c:pt>
                <c:pt idx="2">
                  <c:v>Not on campus and not remote (I am not able to perform my job remotely)</c:v>
                </c:pt>
                <c:pt idx="3">
                  <c:v>Other</c:v>
                </c:pt>
              </c:strCache>
            </c:strRef>
          </c:cat>
          <c:val>
            <c:numRef>
              <c:f>'[District Classified Survey results May 2020.xlsx]Results'!$B$11:$E$11</c:f>
              <c:numCache>
                <c:formatCode>0%</c:formatCode>
                <c:ptCount val="4"/>
                <c:pt idx="0">
                  <c:v>0.89473684210526316</c:v>
                </c:pt>
                <c:pt idx="1">
                  <c:v>3.5087719298245612E-2</c:v>
                </c:pt>
                <c:pt idx="3">
                  <c:v>7.0175438596491224E-2</c:v>
                </c:pt>
              </c:numCache>
            </c:numRef>
          </c:val>
          <c:extLst>
            <c:ext xmlns:c16="http://schemas.microsoft.com/office/drawing/2014/chart" uri="{C3380CC4-5D6E-409C-BE32-E72D297353CC}">
              <c16:uniqueId val="{00000000-7D03-4C9A-A9AD-0E1AB4574352}"/>
            </c:ext>
          </c:extLst>
        </c:ser>
        <c:ser>
          <c:idx val="1"/>
          <c:order val="1"/>
          <c:tx>
            <c:strRef>
              <c:f>'[District Classified Survey results May 2020.xlsx]Results'!$A$12</c:f>
              <c:strCache>
                <c:ptCount val="1"/>
                <c:pt idx="0">
                  <c:v>College of San Mateo</c:v>
                </c:pt>
              </c:strCache>
            </c:strRef>
          </c:tx>
          <c:spPr>
            <a:solidFill>
              <a:srgbClr val="0070C0"/>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'[District Classified Survey results May 2020.xlsx]Results'!$B$10:$E$10</c:f>
              <c:strCache>
                <c:ptCount val="4"/>
                <c:pt idx="0">
                  <c:v>Remote location</c:v>
                </c:pt>
                <c:pt idx="1">
                  <c:v>On campus / District Office</c:v>
                </c:pt>
                <c:pt idx="2">
                  <c:v>Not on campus and not remote (I am not able to perform my job remotely)</c:v>
                </c:pt>
                <c:pt idx="3">
                  <c:v>Other</c:v>
                </c:pt>
              </c:strCache>
            </c:strRef>
          </c:cat>
          <c:val>
            <c:numRef>
              <c:f>'[District Classified Survey results May 2020.xlsx]Results'!$B$12:$E$12</c:f>
              <c:numCache>
                <c:formatCode>0%</c:formatCode>
                <c:ptCount val="4"/>
                <c:pt idx="0">
                  <c:v>0.85135135135135132</c:v>
                </c:pt>
                <c:pt idx="1">
                  <c:v>9.45945945945946E-2</c:v>
                </c:pt>
                <c:pt idx="3">
                  <c:v>4.0540540540540543E-2</c:v>
                </c:pt>
              </c:numCache>
            </c:numRef>
          </c:val>
          <c:extLst>
            <c:ext xmlns:c16="http://schemas.microsoft.com/office/drawing/2014/chart" uri="{C3380CC4-5D6E-409C-BE32-E72D297353CC}">
              <c16:uniqueId val="{00000001-7D03-4C9A-A9AD-0E1AB4574352}"/>
            </c:ext>
          </c:extLst>
        </c:ser>
        <c:ser>
          <c:idx val="2"/>
          <c:order val="2"/>
          <c:tx>
            <c:strRef>
              <c:f>'[District Classified Survey results May 2020.xlsx]Results'!$A$13</c:f>
              <c:strCache>
                <c:ptCount val="1"/>
                <c:pt idx="0">
                  <c:v>District Office</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'[District Classified Survey results May 2020.xlsx]Results'!$B$10:$E$10</c:f>
              <c:strCache>
                <c:ptCount val="4"/>
                <c:pt idx="0">
                  <c:v>Remote location</c:v>
                </c:pt>
                <c:pt idx="1">
                  <c:v>On campus / District Office</c:v>
                </c:pt>
                <c:pt idx="2">
                  <c:v>Not on campus and not remote (I am not able to perform my job remotely)</c:v>
                </c:pt>
                <c:pt idx="3">
                  <c:v>Other</c:v>
                </c:pt>
              </c:strCache>
            </c:strRef>
          </c:cat>
          <c:val>
            <c:numRef>
              <c:f>'[District Classified Survey results May 2020.xlsx]Results'!$B$13:$E$13</c:f>
              <c:numCache>
                <c:formatCode>0%</c:formatCode>
                <c:ptCount val="4"/>
                <c:pt idx="0">
                  <c:v>0.89655172413793105</c:v>
                </c:pt>
                <c:pt idx="1">
                  <c:v>3.4482758620689655E-2</c:v>
                </c:pt>
                <c:pt idx="3">
                  <c:v>6.8965517241379309E-2</c:v>
                </c:pt>
              </c:numCache>
            </c:numRef>
          </c:val>
          <c:extLst>
            <c:ext xmlns:c16="http://schemas.microsoft.com/office/drawing/2014/chart" uri="{C3380CC4-5D6E-409C-BE32-E72D297353CC}">
              <c16:uniqueId val="{00000002-7D03-4C9A-A9AD-0E1AB4574352}"/>
            </c:ext>
          </c:extLst>
        </c:ser>
        <c:ser>
          <c:idx val="3"/>
          <c:order val="3"/>
          <c:tx>
            <c:strRef>
              <c:f>'[District Classified Survey results May 2020.xlsx]Results'!$A$14</c:f>
              <c:strCache>
                <c:ptCount val="1"/>
                <c:pt idx="0">
                  <c:v>Skyline College</c:v>
                </c:pt>
              </c:strCache>
            </c:strRef>
          </c:tx>
          <c:spPr>
            <a:solidFill>
              <a:srgbClr val="CC3300"/>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'[District Classified Survey results May 2020.xlsx]Results'!$B$10:$E$10</c:f>
              <c:strCache>
                <c:ptCount val="4"/>
                <c:pt idx="0">
                  <c:v>Remote location</c:v>
                </c:pt>
                <c:pt idx="1">
                  <c:v>On campus / District Office</c:v>
                </c:pt>
                <c:pt idx="2">
                  <c:v>Not on campus and not remote (I am not able to perform my job remotely)</c:v>
                </c:pt>
                <c:pt idx="3">
                  <c:v>Other</c:v>
                </c:pt>
              </c:strCache>
            </c:strRef>
          </c:cat>
          <c:val>
            <c:numRef>
              <c:f>'[District Classified Survey results May 2020.xlsx]Results'!$B$14:$E$14</c:f>
              <c:numCache>
                <c:formatCode>0%</c:formatCode>
                <c:ptCount val="4"/>
                <c:pt idx="0">
                  <c:v>0.85263157894736841</c:v>
                </c:pt>
                <c:pt idx="1">
                  <c:v>5.2631578947368418E-2</c:v>
                </c:pt>
                <c:pt idx="2">
                  <c:v>2.1052631578947368E-2</c:v>
                </c:pt>
                <c:pt idx="3">
                  <c:v>7.3684210526315783E-2</c:v>
                </c:pt>
              </c:numCache>
            </c:numRef>
          </c:val>
          <c:extLst>
            <c:ext xmlns:c16="http://schemas.microsoft.com/office/drawing/2014/chart" uri="{C3380CC4-5D6E-409C-BE32-E72D297353CC}">
              <c16:uniqueId val="{00000003-7D03-4C9A-A9AD-0E1AB4574352}"/>
            </c:ext>
          </c:extLst>
        </c:ser>
        <c:dLbls>
          <c:dLblPos val="outEnd"/>
          <c:showLegendKey val="0"/>
          <c:showVal val="1"/>
          <c:showCatName val="0"/>
          <c:showSerName val="0"/>
          <c:showPercent val="0"/>
          <c:showBubbleSize val="0"/>
        </c:dLbls>
        <c:gapWidth val="219"/>
        <c:overlap val="-27"/>
        <c:axId val="1283768640"/>
        <c:axId val="1283772800"/>
      </c:barChart>
      <c:catAx>
        <c:axId val="1283768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3772800"/>
        <c:crosses val="autoZero"/>
        <c:auto val="1"/>
        <c:lblAlgn val="ctr"/>
        <c:lblOffset val="100"/>
        <c:noMultiLvlLbl val="0"/>
      </c:catAx>
      <c:valAx>
        <c:axId val="12837728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376864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'[District Classified Survey results May 2020.xlsx]Results'!$B$19</c:f>
              <c:strCache>
                <c:ptCount val="1"/>
                <c:pt idx="0">
                  <c:v>Cañada</c:v>
                </c:pt>
              </c:strCache>
            </c:strRef>
          </c:tx>
          <c:spPr>
            <a:solidFill>
              <a:schemeClr val="bg2">
                <a:lumMod val="50000"/>
              </a:schemeClr>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'[District Classified Survey results May 2020.xlsx]Results'!$A$20:$A$25</c:f>
              <c:strCache>
                <c:ptCount val="6"/>
                <c:pt idx="0">
                  <c:v>Neither agree nor disagree</c:v>
                </c:pt>
                <c:pt idx="1">
                  <c:v>Somewhat agree</c:v>
                </c:pt>
                <c:pt idx="2">
                  <c:v>Somewhat disagree</c:v>
                </c:pt>
                <c:pt idx="3">
                  <c:v>Strongly agree</c:v>
                </c:pt>
                <c:pt idx="4">
                  <c:v>Strongly disagree</c:v>
                </c:pt>
                <c:pt idx="5">
                  <c:v>(blank)</c:v>
                </c:pt>
              </c:strCache>
            </c:strRef>
          </c:cat>
          <c:val>
            <c:numRef>
              <c:f>'[District Classified Survey results May 2020.xlsx]Results'!$B$20:$B$25</c:f>
              <c:numCache>
                <c:formatCode>0%</c:formatCode>
                <c:ptCount val="6"/>
                <c:pt idx="0">
                  <c:v>1.7543859649122806E-2</c:v>
                </c:pt>
                <c:pt idx="1">
                  <c:v>0.35087719298245612</c:v>
                </c:pt>
                <c:pt idx="2">
                  <c:v>5.2631578947368418E-2</c:v>
                </c:pt>
                <c:pt idx="3">
                  <c:v>0.57894736842105265</c:v>
                </c:pt>
                <c:pt idx="4">
                  <c:v>0</c:v>
                </c:pt>
                <c:pt idx="5">
                  <c:v>0</c:v>
                </c:pt>
              </c:numCache>
            </c:numRef>
          </c:val>
          <c:extLst>
            <c:ext xmlns:c16="http://schemas.microsoft.com/office/drawing/2014/chart" uri="{C3380CC4-5D6E-409C-BE32-E72D297353CC}">
              <c16:uniqueId val="{00000000-E1EF-4253-8267-0D199BDDA50D}"/>
            </c:ext>
          </c:extLst>
        </c:ser>
        <c:ser>
          <c:idx val="1"/>
          <c:order val="1"/>
          <c:tx>
            <c:strRef>
              <c:f>'[District Classified Survey results May 2020.xlsx]Results'!$C$19</c:f>
              <c:strCache>
                <c:ptCount val="1"/>
                <c:pt idx="0">
                  <c:v>CSM/SKY/District </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'[District Classified Survey results May 2020.xlsx]Results'!$A$20:$A$25</c:f>
              <c:strCache>
                <c:ptCount val="6"/>
                <c:pt idx="0">
                  <c:v>Neither agree nor disagree</c:v>
                </c:pt>
                <c:pt idx="1">
                  <c:v>Somewhat agree</c:v>
                </c:pt>
                <c:pt idx="2">
                  <c:v>Somewhat disagree</c:v>
                </c:pt>
                <c:pt idx="3">
                  <c:v>Strongly agree</c:v>
                </c:pt>
                <c:pt idx="4">
                  <c:v>Strongly disagree</c:v>
                </c:pt>
                <c:pt idx="5">
                  <c:v>(blank)</c:v>
                </c:pt>
              </c:strCache>
            </c:strRef>
          </c:cat>
          <c:val>
            <c:numRef>
              <c:f>'[District Classified Survey results May 2020.xlsx]Results'!$C$20:$C$25</c:f>
              <c:numCache>
                <c:formatCode>0%</c:formatCode>
                <c:ptCount val="6"/>
                <c:pt idx="0">
                  <c:v>5.5E-2</c:v>
                </c:pt>
                <c:pt idx="1">
                  <c:v>0.34</c:v>
                </c:pt>
                <c:pt idx="2">
                  <c:v>0.02</c:v>
                </c:pt>
                <c:pt idx="3">
                  <c:v>0.53</c:v>
                </c:pt>
                <c:pt idx="4">
                  <c:v>0.04</c:v>
                </c:pt>
                <c:pt idx="5">
                  <c:v>1.4999999999999999E-2</c:v>
                </c:pt>
              </c:numCache>
            </c:numRef>
          </c:val>
          <c:extLst>
            <c:ext xmlns:c16="http://schemas.microsoft.com/office/drawing/2014/chart" uri="{C3380CC4-5D6E-409C-BE32-E72D297353CC}">
              <c16:uniqueId val="{00000001-E1EF-4253-8267-0D199BDDA50D}"/>
            </c:ext>
          </c:extLst>
        </c:ser>
        <c:dLbls>
          <c:dLblPos val="outEnd"/>
          <c:showLegendKey val="0"/>
          <c:showVal val="1"/>
          <c:showCatName val="0"/>
          <c:showSerName val="0"/>
          <c:showPercent val="0"/>
          <c:showBubbleSize val="0"/>
        </c:dLbls>
        <c:gapWidth val="182"/>
        <c:axId val="1283764896"/>
        <c:axId val="1283757824"/>
      </c:barChart>
      <c:catAx>
        <c:axId val="12837648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283757824"/>
        <c:crosses val="autoZero"/>
        <c:auto val="1"/>
        <c:lblAlgn val="ctr"/>
        <c:lblOffset val="100"/>
        <c:noMultiLvlLbl val="0"/>
      </c:catAx>
      <c:valAx>
        <c:axId val="128375782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2837648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'[District Classified Survey results May 2020.xlsx]Results'!$B$40</c:f>
              <c:strCache>
                <c:ptCount val="1"/>
                <c:pt idx="0">
                  <c:v>Cañada</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'[District Classified Survey results May 2020.xlsx]Results'!$A$41:$A$46</c:f>
              <c:strCache>
                <c:ptCount val="6"/>
                <c:pt idx="0">
                  <c:v>Not at all useful</c:v>
                </c:pt>
                <c:pt idx="1">
                  <c:v>(blank)</c:v>
                </c:pt>
                <c:pt idx="2">
                  <c:v>Slightly useful</c:v>
                </c:pt>
                <c:pt idx="3">
                  <c:v>Moderately useful</c:v>
                </c:pt>
                <c:pt idx="4">
                  <c:v>Extremely useful</c:v>
                </c:pt>
                <c:pt idx="5">
                  <c:v>Very useful</c:v>
                </c:pt>
              </c:strCache>
            </c:strRef>
          </c:cat>
          <c:val>
            <c:numRef>
              <c:f>'[District Classified Survey results May 2020.xlsx]Results'!$B$41:$B$46</c:f>
              <c:numCache>
                <c:formatCode>0%</c:formatCode>
                <c:ptCount val="6"/>
                <c:pt idx="0">
                  <c:v>1.7543859649122806E-2</c:v>
                </c:pt>
                <c:pt idx="1">
                  <c:v>1.7543859649122806E-2</c:v>
                </c:pt>
                <c:pt idx="2">
                  <c:v>0.10526315789473684</c:v>
                </c:pt>
                <c:pt idx="3">
                  <c:v>0.19298245614035087</c:v>
                </c:pt>
                <c:pt idx="4">
                  <c:v>0.2807017543859649</c:v>
                </c:pt>
                <c:pt idx="5">
                  <c:v>0.38596491228070173</c:v>
                </c:pt>
              </c:numCache>
            </c:numRef>
          </c:val>
          <c:extLst>
            <c:ext xmlns:c16="http://schemas.microsoft.com/office/drawing/2014/chart" uri="{C3380CC4-5D6E-409C-BE32-E72D297353CC}">
              <c16:uniqueId val="{00000000-02FF-4672-9841-4066DA06713B}"/>
            </c:ext>
          </c:extLst>
        </c:ser>
        <c:ser>
          <c:idx val="1"/>
          <c:order val="1"/>
          <c:tx>
            <c:strRef>
              <c:f>'[District Classified Survey results May 2020.xlsx]Results'!$C$40</c:f>
              <c:strCache>
                <c:ptCount val="1"/>
                <c:pt idx="0">
                  <c:v>CSM/SKY/District</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'[District Classified Survey results May 2020.xlsx]Results'!$A$41:$A$46</c:f>
              <c:strCache>
                <c:ptCount val="6"/>
                <c:pt idx="0">
                  <c:v>Not at all useful</c:v>
                </c:pt>
                <c:pt idx="1">
                  <c:v>(blank)</c:v>
                </c:pt>
                <c:pt idx="2">
                  <c:v>Slightly useful</c:v>
                </c:pt>
                <c:pt idx="3">
                  <c:v>Moderately useful</c:v>
                </c:pt>
                <c:pt idx="4">
                  <c:v>Extremely useful</c:v>
                </c:pt>
                <c:pt idx="5">
                  <c:v>Very useful</c:v>
                </c:pt>
              </c:strCache>
            </c:strRef>
          </c:cat>
          <c:val>
            <c:numRef>
              <c:f>'[District Classified Survey results May 2020.xlsx]Results'!$C$41:$C$46</c:f>
              <c:numCache>
                <c:formatCode>0%</c:formatCode>
                <c:ptCount val="6"/>
                <c:pt idx="0">
                  <c:v>2.5000000000000001E-2</c:v>
                </c:pt>
                <c:pt idx="1">
                  <c:v>0.03</c:v>
                </c:pt>
                <c:pt idx="2">
                  <c:v>3.5000000000000003E-2</c:v>
                </c:pt>
                <c:pt idx="3">
                  <c:v>0.19500000000000001</c:v>
                </c:pt>
                <c:pt idx="4">
                  <c:v>0.24</c:v>
                </c:pt>
                <c:pt idx="5">
                  <c:v>0.47499999999999998</c:v>
                </c:pt>
              </c:numCache>
            </c:numRef>
          </c:val>
          <c:extLst>
            <c:ext xmlns:c16="http://schemas.microsoft.com/office/drawing/2014/chart" uri="{C3380CC4-5D6E-409C-BE32-E72D297353CC}">
              <c16:uniqueId val="{00000001-02FF-4672-9841-4066DA06713B}"/>
            </c:ext>
          </c:extLst>
        </c:ser>
        <c:dLbls>
          <c:dLblPos val="outEnd"/>
          <c:showLegendKey val="0"/>
          <c:showVal val="1"/>
          <c:showCatName val="0"/>
          <c:showSerName val="0"/>
          <c:showPercent val="0"/>
          <c:showBubbleSize val="0"/>
        </c:dLbls>
        <c:gapWidth val="219"/>
        <c:overlap val="-27"/>
        <c:axId val="1283757408"/>
        <c:axId val="1283769888"/>
      </c:barChart>
      <c:catAx>
        <c:axId val="1283757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83769888"/>
        <c:crosses val="autoZero"/>
        <c:auto val="1"/>
        <c:lblAlgn val="ctr"/>
        <c:lblOffset val="100"/>
        <c:noMultiLvlLbl val="0"/>
      </c:catAx>
      <c:valAx>
        <c:axId val="12837698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837574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'[District Classified Survey results May 2020.xlsx]College NEEDS'!$A$103:$A$110</c:f>
              <c:strCache>
                <c:ptCount val="8"/>
                <c:pt idx="0">
                  <c:v>Necessary software tools</c:v>
                </c:pt>
                <c:pt idx="1">
                  <c:v>Secure systems or processes for form/file/information sharing</c:v>
                </c:pt>
                <c:pt idx="2">
                  <c:v>Training on using Zoom</c:v>
                </c:pt>
                <c:pt idx="3">
                  <c:v>Training on Adobe Sign</c:v>
                </c:pt>
                <c:pt idx="4">
                  <c:v>Reliable internet connection</c:v>
                </c:pt>
                <c:pt idx="5">
                  <c:v>Hardware (e.g., a laptop or desktop computer)</c:v>
                </c:pt>
                <c:pt idx="6">
                  <c:v>Other items needed</c:v>
                </c:pt>
                <c:pt idx="7">
                  <c:v>I have everything I need</c:v>
                </c:pt>
              </c:strCache>
            </c:strRef>
          </c:cat>
          <c:val>
            <c:numRef>
              <c:f>'[District Classified Survey results May 2020.xlsx]College NEEDS'!$B$103:$B$110</c:f>
              <c:numCache>
                <c:formatCode>General</c:formatCode>
                <c:ptCount val="8"/>
                <c:pt idx="0">
                  <c:v>5</c:v>
                </c:pt>
                <c:pt idx="1">
                  <c:v>5</c:v>
                </c:pt>
                <c:pt idx="2">
                  <c:v>8</c:v>
                </c:pt>
                <c:pt idx="3">
                  <c:v>10</c:v>
                </c:pt>
                <c:pt idx="4">
                  <c:v>12</c:v>
                </c:pt>
                <c:pt idx="5">
                  <c:v>15</c:v>
                </c:pt>
                <c:pt idx="6">
                  <c:v>16</c:v>
                </c:pt>
                <c:pt idx="7">
                  <c:v>27</c:v>
                </c:pt>
              </c:numCache>
            </c:numRef>
          </c:val>
          <c:extLst>
            <c:ext xmlns:c16="http://schemas.microsoft.com/office/drawing/2014/chart" uri="{C3380CC4-5D6E-409C-BE32-E72D297353CC}">
              <c16:uniqueId val="{00000000-06EE-454F-B56E-C7495740C09C}"/>
            </c:ext>
          </c:extLst>
        </c:ser>
        <c:dLbls>
          <c:dLblPos val="outEnd"/>
          <c:showLegendKey val="0"/>
          <c:showVal val="1"/>
          <c:showCatName val="0"/>
          <c:showSerName val="0"/>
          <c:showPercent val="0"/>
          <c:showBubbleSize val="0"/>
        </c:dLbls>
        <c:gapWidth val="182"/>
        <c:axId val="1294597024"/>
        <c:axId val="1294604512"/>
      </c:barChart>
      <c:catAx>
        <c:axId val="12945970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94604512"/>
        <c:crosses val="autoZero"/>
        <c:auto val="1"/>
        <c:lblAlgn val="ctr"/>
        <c:lblOffset val="100"/>
        <c:noMultiLvlLbl val="0"/>
      </c:catAx>
      <c:valAx>
        <c:axId val="129460451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94597024"/>
        <c:crosses val="autoZero"/>
        <c:crossBetween val="between"/>
      </c:valAx>
      <c:spPr>
        <a:noFill/>
        <a:ln>
          <a:noFill/>
        </a:ln>
        <a:effectLst/>
      </c:spPr>
    </c:plotArea>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5/20/2020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5/20/2020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5/20/2020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5/20/2020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5/20/2020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5/20/2020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Classified Staff Survey Results</a:t>
            </a:r>
            <a:endParaRPr lang="en-US" dirty="0"/>
          </a:p>
        </p:txBody>
      </p:sp>
      <p:sp>
        <p:nvSpPr>
          <p:cNvPr id="3" name="Subtitle 2"/>
          <p:cNvSpPr>
            <a:spLocks noGrp="1"/>
          </p:cNvSpPr>
          <p:nvPr>
            <p:ph type="subTitle" idx="1"/>
          </p:nvPr>
        </p:nvSpPr>
        <p:spPr/>
        <p:txBody>
          <a:bodyPr/>
          <a:lstStyle/>
          <a:p>
            <a:r>
              <a:rPr lang="en-US" dirty="0" smtClean="0"/>
              <a:t>May 2020</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64930" y="994134"/>
            <a:ext cx="2524125" cy="1133475"/>
          </a:xfrm>
          <a:prstGeom prst="rect">
            <a:avLst/>
          </a:prstGeom>
        </p:spPr>
      </p:pic>
    </p:spTree>
    <p:extLst>
      <p:ext uri="{BB962C8B-B14F-4D97-AF65-F5344CB8AC3E}">
        <p14:creationId xmlns:p14="http://schemas.microsoft.com/office/powerpoint/2010/main" val="4161468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has the College and/or District done well in response to COVID-19 that you appreciate and/or what could the College and/or District improve on or do better?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9001770"/>
              </p:ext>
            </p:extLst>
          </p:nvPr>
        </p:nvGraphicFramePr>
        <p:xfrm>
          <a:off x="3588774" y="137646"/>
          <a:ext cx="8160774" cy="6567443"/>
        </p:xfrm>
        <a:graphic>
          <a:graphicData uri="http://schemas.openxmlformats.org/drawingml/2006/table">
            <a:tbl>
              <a:tblPr bandRow="1">
                <a:tableStyleId>{5C22544A-7EE6-4342-B048-85BDC9FD1C3A}</a:tableStyleId>
              </a:tblPr>
              <a:tblGrid>
                <a:gridCol w="8160774">
                  <a:extLst>
                    <a:ext uri="{9D8B030D-6E8A-4147-A177-3AD203B41FA5}">
                      <a16:colId xmlns:a16="http://schemas.microsoft.com/office/drawing/2014/main" val="482587960"/>
                    </a:ext>
                  </a:extLst>
                </a:gridCol>
              </a:tblGrid>
              <a:tr h="186552">
                <a:tc>
                  <a:txBody>
                    <a:bodyPr/>
                    <a:lstStyle/>
                    <a:p>
                      <a:pPr algn="l" fontAlgn="b"/>
                      <a:r>
                        <a:rPr lang="en-US" sz="1200" u="none" strike="noStrike">
                          <a:effectLst/>
                        </a:rPr>
                        <a:t>Putting students and our safety first.</a:t>
                      </a:r>
                      <a:endParaRPr lang="en-US" sz="1200" b="0" i="0" u="none" strike="noStrike">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1998313418"/>
                  </a:ext>
                </a:extLst>
              </a:tr>
              <a:tr h="186552">
                <a:tc>
                  <a:txBody>
                    <a:bodyPr/>
                    <a:lstStyle/>
                    <a:p>
                      <a:pPr algn="l" fontAlgn="b"/>
                      <a:r>
                        <a:rPr lang="en-US" sz="1200" u="none" strike="noStrike" dirty="0">
                          <a:effectLst/>
                        </a:rPr>
                        <a:t>have in place proper and immediate compensation for those that are required to work on campus.</a:t>
                      </a:r>
                      <a:endParaRPr lang="en-US" sz="1200" b="0" i="0" u="none" strike="noStrike" dirty="0">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774440520"/>
                  </a:ext>
                </a:extLst>
              </a:tr>
              <a:tr h="186552">
                <a:tc>
                  <a:txBody>
                    <a:bodyPr/>
                    <a:lstStyle/>
                    <a:p>
                      <a:pPr algn="l" fontAlgn="b"/>
                      <a:r>
                        <a:rPr lang="en-US" sz="1200" u="none" strike="noStrike" dirty="0">
                          <a:effectLst/>
                        </a:rPr>
                        <a:t>Community Market</a:t>
                      </a:r>
                      <a:endParaRPr lang="en-US" sz="1200" b="0" i="0" u="none" strike="noStrike" dirty="0">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2049049097"/>
                  </a:ext>
                </a:extLst>
              </a:tr>
              <a:tr h="256427">
                <a:tc>
                  <a:txBody>
                    <a:bodyPr/>
                    <a:lstStyle/>
                    <a:p>
                      <a:pPr algn="l" fontAlgn="b"/>
                      <a:r>
                        <a:rPr lang="en-US" sz="1200" u="none" strike="noStrike" dirty="0">
                          <a:effectLst/>
                        </a:rPr>
                        <a:t>Closing the college to prepare the building for future use, this is better than working on site while the buildings are being cleaned.</a:t>
                      </a:r>
                      <a:endParaRPr lang="en-US" sz="1200" b="0" i="0" u="none" strike="noStrike" dirty="0">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4284676848"/>
                  </a:ext>
                </a:extLst>
              </a:tr>
              <a:tr h="347628">
                <a:tc>
                  <a:txBody>
                    <a:bodyPr/>
                    <a:lstStyle/>
                    <a:p>
                      <a:pPr algn="l" fontAlgn="b"/>
                      <a:r>
                        <a:rPr lang="en-US" sz="1200" u="none" strike="noStrike" dirty="0" err="1">
                          <a:effectLst/>
                        </a:rPr>
                        <a:t>dissimination</a:t>
                      </a:r>
                      <a:r>
                        <a:rPr lang="en-US" sz="1200" u="none" strike="noStrike" dirty="0">
                          <a:effectLst/>
                        </a:rPr>
                        <a:t> of information regarding decisions for returning to work so that department personnel can assist in coordinating and identifying concerns or propose questions.</a:t>
                      </a:r>
                      <a:endParaRPr lang="en-US" sz="1200" b="0" i="0" u="none" strike="noStrike" dirty="0">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3149328417"/>
                  </a:ext>
                </a:extLst>
              </a:tr>
              <a:tr h="186552">
                <a:tc>
                  <a:txBody>
                    <a:bodyPr/>
                    <a:lstStyle/>
                    <a:p>
                      <a:pPr algn="l" fontAlgn="b"/>
                      <a:r>
                        <a:rPr lang="en-US" sz="1200" u="none" strike="noStrike" dirty="0">
                          <a:effectLst/>
                        </a:rPr>
                        <a:t>They are understanding of the importance of staying safe</a:t>
                      </a:r>
                      <a:endParaRPr lang="en-US" sz="1200" b="0" i="0" u="none" strike="noStrike" dirty="0">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1221642923"/>
                  </a:ext>
                </a:extLst>
              </a:tr>
              <a:tr h="186552">
                <a:tc>
                  <a:txBody>
                    <a:bodyPr/>
                    <a:lstStyle/>
                    <a:p>
                      <a:pPr algn="l" fontAlgn="b"/>
                      <a:r>
                        <a:rPr lang="en-US" sz="1200" u="none" strike="noStrike" dirty="0">
                          <a:effectLst/>
                        </a:rPr>
                        <a:t>Keeping everyone up to date on the COVID-19 status.</a:t>
                      </a:r>
                      <a:endParaRPr lang="en-US" sz="1200" b="0" i="0" u="none" strike="noStrike" dirty="0">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3748798555"/>
                  </a:ext>
                </a:extLst>
              </a:tr>
              <a:tr h="186552">
                <a:tc>
                  <a:txBody>
                    <a:bodyPr/>
                    <a:lstStyle/>
                    <a:p>
                      <a:pPr algn="l" fontAlgn="b"/>
                      <a:r>
                        <a:rPr lang="en-US" sz="1200" u="none" strike="noStrike" dirty="0">
                          <a:effectLst/>
                        </a:rPr>
                        <a:t>Keeping us informed as much as they can</a:t>
                      </a:r>
                      <a:endParaRPr lang="en-US" sz="1200" b="0" i="0" u="none" strike="noStrike" dirty="0">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773399560"/>
                  </a:ext>
                </a:extLst>
              </a:tr>
              <a:tr h="186552">
                <a:tc>
                  <a:txBody>
                    <a:bodyPr/>
                    <a:lstStyle/>
                    <a:p>
                      <a:pPr algn="l" fontAlgn="b"/>
                      <a:r>
                        <a:rPr lang="en-US" sz="1200" u="none" strike="noStrike" dirty="0">
                          <a:effectLst/>
                        </a:rPr>
                        <a:t>The College and District have kept us up-to-date consistently. ITS has been very responsive if you need help.</a:t>
                      </a:r>
                      <a:endParaRPr lang="en-US" sz="1200" b="0" i="0" u="none" strike="noStrike" dirty="0">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827154540"/>
                  </a:ext>
                </a:extLst>
              </a:tr>
              <a:tr h="1961286">
                <a:tc>
                  <a:txBody>
                    <a:bodyPr/>
                    <a:lstStyle/>
                    <a:p>
                      <a:pPr algn="l" fontAlgn="b"/>
                      <a:r>
                        <a:rPr lang="en-US" sz="1200" u="none" strike="noStrike" dirty="0">
                          <a:effectLst/>
                        </a:rPr>
                        <a:t>I really appreciate the information dissemination once a decision has been made.  Utilizing text messages, emails, and district web pages are all useful tools to ensure students and staff have the ability to get information quickly and efficiently. The biggest problem that has faced the district since day one is the rate of and clarity of information and the decision making process.  Many are upset with the lack of transparency on how and when these important decisions are being made.  At a minimum  staff need to be informed of the decision making process and the timeline which lies therein.  Its also important to keep staff apprised of the different options being considered, to allow them to provide the administration with feedback which allows for the best, most well informed decisions.  We all understand that the decisions being made are done so in the best faith for student and staff based on current available data. It is also understood that these decisions will change as the data changes. This is a very important part of making the best decision, what most are upset about is the 'radio silence' for days and weeks on very large near future decisions.  i.e. </a:t>
                      </a:r>
                      <a:r>
                        <a:rPr lang="en-US" sz="1200" u="none" strike="noStrike" dirty="0" err="1">
                          <a:effectLst/>
                        </a:rPr>
                        <a:t>whats</a:t>
                      </a:r>
                      <a:r>
                        <a:rPr lang="en-US" sz="1200" u="none" strike="noStrike" dirty="0">
                          <a:effectLst/>
                        </a:rPr>
                        <a:t> going to happen in the next semester and the one after that?  How is the decision made to go remote vs. face to face?  What data goes into these decisions? Who are the advisors for the decision makers? And who ultimately are making these decisions?</a:t>
                      </a:r>
                      <a:endParaRPr lang="en-US" sz="1200" b="0" i="0" u="none" strike="noStrike" dirty="0">
                        <a:solidFill>
                          <a:srgbClr val="000000"/>
                        </a:solidFill>
                        <a:effectLst/>
                        <a:latin typeface="Calibri" panose="020F0502020204030204" pitchFamily="34" charset="0"/>
                      </a:endParaRPr>
                    </a:p>
                  </a:txBody>
                  <a:tcPr marL="5172" marR="5172" marT="5172" marB="0" anchor="b">
                    <a:solidFill>
                      <a:schemeClr val="tx1">
                        <a:lumMod val="10000"/>
                        <a:lumOff val="90000"/>
                      </a:schemeClr>
                    </a:solidFill>
                  </a:tcPr>
                </a:tc>
                <a:extLst>
                  <a:ext uri="{0D108BD9-81ED-4DB2-BD59-A6C34878D82A}">
                    <a16:rowId xmlns:a16="http://schemas.microsoft.com/office/drawing/2014/main" val="3658227933"/>
                  </a:ext>
                </a:extLst>
              </a:tr>
              <a:tr h="186552">
                <a:tc>
                  <a:txBody>
                    <a:bodyPr/>
                    <a:lstStyle/>
                    <a:p>
                      <a:pPr algn="l" fontAlgn="b"/>
                      <a:r>
                        <a:rPr lang="en-US" sz="1200" u="none" strike="noStrike">
                          <a:effectLst/>
                        </a:rPr>
                        <a:t>Frequent communication and realistic expectations</a:t>
                      </a:r>
                      <a:endParaRPr lang="en-US" sz="1200" b="0" i="0" u="none" strike="noStrike">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2441796497"/>
                  </a:ext>
                </a:extLst>
              </a:tr>
              <a:tr h="186552">
                <a:tc>
                  <a:txBody>
                    <a:bodyPr/>
                    <a:lstStyle/>
                    <a:p>
                      <a:pPr algn="l" fontAlgn="b"/>
                      <a:r>
                        <a:rPr lang="en-US" sz="1200" u="none" strike="noStrike">
                          <a:effectLst/>
                        </a:rPr>
                        <a:t>the district has done well with trying to supply us with the appropriate PPE's</a:t>
                      </a:r>
                      <a:endParaRPr lang="en-US" sz="1200" b="0" i="0" u="none" strike="noStrike">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1920354997"/>
                  </a:ext>
                </a:extLst>
              </a:tr>
              <a:tr h="347628">
                <a:tc>
                  <a:txBody>
                    <a:bodyPr/>
                    <a:lstStyle/>
                    <a:p>
                      <a:pPr algn="l" fontAlgn="b"/>
                      <a:r>
                        <a:rPr lang="en-US" sz="1200" u="none" strike="noStrike">
                          <a:effectLst/>
                        </a:rPr>
                        <a:t>Nothing we can do now. But just how we have an evacuation plan, I think composing a plan for the future on what to do during an epidemic is needed. </a:t>
                      </a:r>
                      <a:endParaRPr lang="en-US" sz="1200" b="0" i="0" u="none" strike="noStrike">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4247871612"/>
                  </a:ext>
                </a:extLst>
              </a:tr>
              <a:tr h="347628">
                <a:tc>
                  <a:txBody>
                    <a:bodyPr/>
                    <a:lstStyle/>
                    <a:p>
                      <a:pPr algn="l" fontAlgn="b"/>
                      <a:r>
                        <a:rPr lang="en-US" sz="1200" u="none" strike="noStrike">
                          <a:effectLst/>
                        </a:rPr>
                        <a:t>The Town Halls bring a sense of community.  Perhaps constructing town halls to know what everyone on campus is doing in each division. </a:t>
                      </a:r>
                      <a:endParaRPr lang="en-US" sz="1200" b="0" i="0" u="none" strike="noStrike">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4102915513"/>
                  </a:ext>
                </a:extLst>
              </a:tr>
              <a:tr h="186552">
                <a:tc>
                  <a:txBody>
                    <a:bodyPr/>
                    <a:lstStyle/>
                    <a:p>
                      <a:pPr algn="l" fontAlgn="b"/>
                      <a:r>
                        <a:rPr lang="en-US" sz="1200" u="none" strike="noStrike">
                          <a:effectLst/>
                        </a:rPr>
                        <a:t>My director supervisor (BDW Dean) has been incredible and very supportive. </a:t>
                      </a:r>
                      <a:endParaRPr lang="en-US" sz="1200" b="0" i="0" u="none" strike="noStrike">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3874292403"/>
                  </a:ext>
                </a:extLst>
              </a:tr>
              <a:tr h="186552">
                <a:tc>
                  <a:txBody>
                    <a:bodyPr/>
                    <a:lstStyle/>
                    <a:p>
                      <a:pPr algn="l" fontAlgn="b"/>
                      <a:r>
                        <a:rPr lang="en-US" sz="1200" u="none" strike="noStrike">
                          <a:effectLst/>
                        </a:rPr>
                        <a:t>Providing assistance to students who do not have computer access</a:t>
                      </a:r>
                      <a:endParaRPr lang="en-US" sz="1200" b="0" i="0" u="none" strike="noStrike">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3220432248"/>
                  </a:ext>
                </a:extLst>
              </a:tr>
              <a:tr h="186552">
                <a:tc>
                  <a:txBody>
                    <a:bodyPr/>
                    <a:lstStyle/>
                    <a:p>
                      <a:pPr algn="l" fontAlgn="b"/>
                      <a:r>
                        <a:rPr lang="en-US" sz="1200" u="none" strike="noStrike">
                          <a:effectLst/>
                        </a:rPr>
                        <a:t>I apprecaited how quickly we moved off campus and how suppotive ITS has been </a:t>
                      </a:r>
                      <a:endParaRPr lang="en-US" sz="1200" b="0" i="0" u="none" strike="noStrike">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2241398679"/>
                  </a:ext>
                </a:extLst>
              </a:tr>
              <a:tr h="518226">
                <a:tc>
                  <a:txBody>
                    <a:bodyPr/>
                    <a:lstStyle/>
                    <a:p>
                      <a:pPr algn="l" fontAlgn="b"/>
                      <a:r>
                        <a:rPr lang="en-US" sz="1200" u="none" strike="noStrike">
                          <a:effectLst/>
                        </a:rPr>
                        <a:t>They've done well with their sanitation procedures; communication with public safety when employees are on campus could be improved upon.  If one public safety officer gets new information this needs to be passed along to all officers; Supervisors should be required to check in via Zoom with their staff on a weekly basis</a:t>
                      </a:r>
                      <a:endParaRPr lang="en-US" sz="1200" b="0" i="0" u="none" strike="noStrike">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3741415277"/>
                  </a:ext>
                </a:extLst>
              </a:tr>
              <a:tr h="186552">
                <a:tc>
                  <a:txBody>
                    <a:bodyPr/>
                    <a:lstStyle/>
                    <a:p>
                      <a:pPr algn="l" fontAlgn="b"/>
                      <a:r>
                        <a:rPr lang="en-US" sz="1200" u="none" strike="noStrike" dirty="0">
                          <a:effectLst/>
                        </a:rPr>
                        <a:t>Informing me of what is going on and being updated has been very helpful.</a:t>
                      </a:r>
                      <a:endParaRPr lang="en-US" sz="1200" b="0" i="0" u="none" strike="noStrike" dirty="0">
                        <a:solidFill>
                          <a:srgbClr val="000000"/>
                        </a:solidFill>
                        <a:effectLst/>
                        <a:latin typeface="Calibri" panose="020F0502020204030204" pitchFamily="34" charset="0"/>
                      </a:endParaRPr>
                    </a:p>
                  </a:txBody>
                  <a:tcPr marL="5172" marR="5172" marT="5172" marB="0" anchor="b"/>
                </a:tc>
                <a:extLst>
                  <a:ext uri="{0D108BD9-81ED-4DB2-BD59-A6C34878D82A}">
                    <a16:rowId xmlns:a16="http://schemas.microsoft.com/office/drawing/2014/main" val="3634748068"/>
                  </a:ext>
                </a:extLst>
              </a:tr>
            </a:tbl>
          </a:graphicData>
        </a:graphic>
      </p:graphicFrame>
    </p:spTree>
    <p:extLst>
      <p:ext uri="{BB962C8B-B14F-4D97-AF65-F5344CB8AC3E}">
        <p14:creationId xmlns:p14="http://schemas.microsoft.com/office/powerpoint/2010/main" val="3156995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Response Rates</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3326942098"/>
              </p:ext>
            </p:extLst>
          </p:nvPr>
        </p:nvGraphicFramePr>
        <p:xfrm>
          <a:off x="3810000" y="808522"/>
          <a:ext cx="7634438" cy="528427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915455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primary work location</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1062185562"/>
              </p:ext>
            </p:extLst>
          </p:nvPr>
        </p:nvGraphicFramePr>
        <p:xfrm>
          <a:off x="3507288" y="801667"/>
          <a:ext cx="8204548" cy="52484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076960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3066478" cy="4601183"/>
          </a:xfrm>
        </p:spPr>
        <p:txBody>
          <a:bodyPr/>
          <a:lstStyle/>
          <a:p>
            <a:r>
              <a:rPr lang="en-US" dirty="0"/>
              <a:t>I am satisfied with the COVID-19 emergency-related communication I have </a:t>
            </a:r>
            <a:r>
              <a:rPr lang="en-US" dirty="0" smtClean="0"/>
              <a:t>received </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821058104"/>
              </p:ext>
            </p:extLst>
          </p:nvPr>
        </p:nvGraphicFramePr>
        <p:xfrm>
          <a:off x="3557393" y="801667"/>
          <a:ext cx="7991604" cy="521082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373458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useful have you found the Town Halls for keeping you abreast of College and/or District affairs amid the COVID-19 pandemic? </a:t>
            </a:r>
          </a:p>
        </p:txBody>
      </p:sp>
      <p:graphicFrame>
        <p:nvGraphicFramePr>
          <p:cNvPr id="6" name="Chart 5"/>
          <p:cNvGraphicFramePr>
            <a:graphicFrameLocks/>
          </p:cNvGraphicFramePr>
          <p:nvPr>
            <p:extLst>
              <p:ext uri="{D42A27DB-BD31-4B8C-83A1-F6EECF244321}">
                <p14:modId xmlns:p14="http://schemas.microsoft.com/office/powerpoint/2010/main" val="2130389171"/>
              </p:ext>
            </p:extLst>
          </p:nvPr>
        </p:nvGraphicFramePr>
        <p:xfrm>
          <a:off x="3549445" y="796413"/>
          <a:ext cx="8121445" cy="523076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257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 you need any of the following in order to do your job effectively?  Please check all that apply.</a:t>
            </a:r>
          </a:p>
        </p:txBody>
      </p:sp>
      <p:graphicFrame>
        <p:nvGraphicFramePr>
          <p:cNvPr id="4" name="Chart 3"/>
          <p:cNvGraphicFramePr>
            <a:graphicFrameLocks/>
          </p:cNvGraphicFramePr>
          <p:nvPr>
            <p:extLst>
              <p:ext uri="{D42A27DB-BD31-4B8C-83A1-F6EECF244321}">
                <p14:modId xmlns:p14="http://schemas.microsoft.com/office/powerpoint/2010/main" val="3353241793"/>
              </p:ext>
            </p:extLst>
          </p:nvPr>
        </p:nvGraphicFramePr>
        <p:xfrm>
          <a:off x="3598605" y="875071"/>
          <a:ext cx="8082117" cy="51914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87353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items needed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02632774"/>
              </p:ext>
            </p:extLst>
          </p:nvPr>
        </p:nvGraphicFramePr>
        <p:xfrm>
          <a:off x="3569110" y="623358"/>
          <a:ext cx="8111613" cy="5602140"/>
        </p:xfrm>
        <a:graphic>
          <a:graphicData uri="http://schemas.openxmlformats.org/drawingml/2006/table">
            <a:tbl>
              <a:tblPr bandRow="1">
                <a:tableStyleId>{5C22544A-7EE6-4342-B048-85BDC9FD1C3A}</a:tableStyleId>
              </a:tblPr>
              <a:tblGrid>
                <a:gridCol w="8111613">
                  <a:extLst>
                    <a:ext uri="{9D8B030D-6E8A-4147-A177-3AD203B41FA5}">
                      <a16:colId xmlns:a16="http://schemas.microsoft.com/office/drawing/2014/main" val="1028009130"/>
                    </a:ext>
                  </a:extLst>
                </a:gridCol>
              </a:tblGrid>
              <a:tr h="373476">
                <a:tc>
                  <a:txBody>
                    <a:bodyPr/>
                    <a:lstStyle/>
                    <a:p>
                      <a:pPr algn="l" fontAlgn="b"/>
                      <a:r>
                        <a:rPr lang="en-US" sz="1200" u="none" strike="noStrike">
                          <a:effectLst/>
                        </a:rPr>
                        <a:t>Other: I have a reliable internet connection if I work at night which I do unless I have a zoom meeting in which case the other members of my household who are students go off line for a bit.</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3210246108"/>
                  </a:ext>
                </a:extLst>
              </a:tr>
              <a:tr h="373476">
                <a:tc>
                  <a:txBody>
                    <a:bodyPr/>
                    <a:lstStyle/>
                    <a:p>
                      <a:pPr algn="l" fontAlgn="b"/>
                      <a:r>
                        <a:rPr lang="en-US" sz="1200" u="none" strike="noStrike">
                          <a:effectLst/>
                        </a:rPr>
                        <a:t>Other: I have most of what I need but it could be better, for example I need a erogonomic key board, and printer. I am thinking of buying my own.</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3220000407"/>
                  </a:ext>
                </a:extLst>
              </a:tr>
              <a:tr h="373476">
                <a:tc>
                  <a:txBody>
                    <a:bodyPr/>
                    <a:lstStyle/>
                    <a:p>
                      <a:pPr algn="l" fontAlgn="b"/>
                      <a:r>
                        <a:rPr lang="en-US" sz="1200" u="none" strike="noStrike">
                          <a:effectLst/>
                        </a:rPr>
                        <a:t>Other: Aces to files without having to go on campus</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3637937213"/>
                  </a:ext>
                </a:extLst>
              </a:tr>
              <a:tr h="373476">
                <a:tc>
                  <a:txBody>
                    <a:bodyPr/>
                    <a:lstStyle/>
                    <a:p>
                      <a:pPr algn="l" fontAlgn="b"/>
                      <a:r>
                        <a:rPr lang="en-US" sz="1200" u="none" strike="noStrike" dirty="0">
                          <a:effectLst/>
                        </a:rPr>
                        <a:t>Other: Monitor- laptop screen is inadequate to do my work in an effective, accurate manner. Plus the added strain on my eyes!</a:t>
                      </a:r>
                      <a:endParaRPr lang="en-US" sz="1200" b="0" i="0" u="none" strike="noStrike" dirty="0">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1509687337"/>
                  </a:ext>
                </a:extLst>
              </a:tr>
              <a:tr h="373476">
                <a:tc>
                  <a:txBody>
                    <a:bodyPr/>
                    <a:lstStyle/>
                    <a:p>
                      <a:pPr algn="l" fontAlgn="b"/>
                      <a:r>
                        <a:rPr lang="en-US" sz="1200" u="none" strike="noStrike">
                          <a:effectLst/>
                        </a:rPr>
                        <a:t>Other: ergonomic workspace</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1808971672"/>
                  </a:ext>
                </a:extLst>
              </a:tr>
              <a:tr h="373476">
                <a:tc>
                  <a:txBody>
                    <a:bodyPr/>
                    <a:lstStyle/>
                    <a:p>
                      <a:pPr algn="l" fontAlgn="b"/>
                      <a:r>
                        <a:rPr lang="en-US" sz="1200" u="none" strike="noStrike">
                          <a:effectLst/>
                        </a:rPr>
                        <a:t>Other: Chair</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3966867315"/>
                  </a:ext>
                </a:extLst>
              </a:tr>
              <a:tr h="373476">
                <a:tc>
                  <a:txBody>
                    <a:bodyPr/>
                    <a:lstStyle/>
                    <a:p>
                      <a:pPr algn="l" fontAlgn="b"/>
                      <a:r>
                        <a:rPr lang="en-US" sz="1200" u="none" strike="noStrike">
                          <a:effectLst/>
                        </a:rPr>
                        <a:t>Other: Color Printer, dual monitor </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14892518"/>
                  </a:ext>
                </a:extLst>
              </a:tr>
              <a:tr h="373476">
                <a:tc>
                  <a:txBody>
                    <a:bodyPr/>
                    <a:lstStyle/>
                    <a:p>
                      <a:pPr algn="l" fontAlgn="b"/>
                      <a:r>
                        <a:rPr lang="en-US" sz="1200" u="none" strike="noStrike">
                          <a:effectLst/>
                        </a:rPr>
                        <a:t>Other: Proper PPE and regular re-issue of same</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247337289"/>
                  </a:ext>
                </a:extLst>
              </a:tr>
              <a:tr h="373476">
                <a:tc>
                  <a:txBody>
                    <a:bodyPr/>
                    <a:lstStyle/>
                    <a:p>
                      <a:pPr algn="l" fontAlgn="b"/>
                      <a:r>
                        <a:rPr lang="en-US" sz="1200" u="none" strike="noStrike" dirty="0">
                          <a:effectLst/>
                        </a:rPr>
                        <a:t>Other: Having trouble every few days connecting to my desktop.</a:t>
                      </a:r>
                      <a:endParaRPr lang="en-US" sz="1200" b="0" i="0" u="none" strike="noStrike" dirty="0">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194776967"/>
                  </a:ext>
                </a:extLst>
              </a:tr>
              <a:tr h="373476">
                <a:tc>
                  <a:txBody>
                    <a:bodyPr/>
                    <a:lstStyle/>
                    <a:p>
                      <a:pPr algn="l" fontAlgn="b"/>
                      <a:r>
                        <a:rPr lang="en-US" sz="1200" u="none" strike="noStrike">
                          <a:effectLst/>
                        </a:rPr>
                        <a:t>Other: Desk Chair with arm rests.  I am experiencing a great deal of wrist and arm pain.</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2844501289"/>
                  </a:ext>
                </a:extLst>
              </a:tr>
              <a:tr h="373476">
                <a:tc>
                  <a:txBody>
                    <a:bodyPr/>
                    <a:lstStyle/>
                    <a:p>
                      <a:pPr algn="l" fontAlgn="b"/>
                      <a:r>
                        <a:rPr lang="en-US" sz="1200" u="none" strike="noStrike">
                          <a:effectLst/>
                        </a:rPr>
                        <a:t>Other: I have a district issued laptop however conisdering desktop with dual monitors to perfom my job efficiently </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394601956"/>
                  </a:ext>
                </a:extLst>
              </a:tr>
              <a:tr h="373476">
                <a:tc>
                  <a:txBody>
                    <a:bodyPr/>
                    <a:lstStyle/>
                    <a:p>
                      <a:pPr algn="l" fontAlgn="b"/>
                      <a:r>
                        <a:rPr lang="en-US" sz="1200" u="none" strike="noStrike">
                          <a:effectLst/>
                        </a:rPr>
                        <a:t>Other: printer</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3577542972"/>
                  </a:ext>
                </a:extLst>
              </a:tr>
              <a:tr h="373476">
                <a:tc>
                  <a:txBody>
                    <a:bodyPr/>
                    <a:lstStyle/>
                    <a:p>
                      <a:pPr algn="l" fontAlgn="b"/>
                      <a:r>
                        <a:rPr lang="en-US" sz="1200" u="none" strike="noStrike">
                          <a:effectLst/>
                        </a:rPr>
                        <a:t>Other: dual monitors and proper office chair are needs. I work a lot in BANNER and other critical systems. Dual Monitors are essential for the level of detail work I do. </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1213836884"/>
                  </a:ext>
                </a:extLst>
              </a:tr>
              <a:tr h="373476">
                <a:tc>
                  <a:txBody>
                    <a:bodyPr/>
                    <a:lstStyle/>
                    <a:p>
                      <a:pPr algn="l" fontAlgn="b"/>
                      <a:r>
                        <a:rPr lang="en-US" sz="1200" u="none" strike="noStrike">
                          <a:effectLst/>
                        </a:rPr>
                        <a:t>Other: An extra computer monitor would be helpful</a:t>
                      </a:r>
                      <a:endParaRPr lang="en-US" sz="1200" b="0" i="0" u="none" strike="noStrike">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1822422891"/>
                  </a:ext>
                </a:extLst>
              </a:tr>
              <a:tr h="373476">
                <a:tc>
                  <a:txBody>
                    <a:bodyPr/>
                    <a:lstStyle/>
                    <a:p>
                      <a:pPr algn="l" fontAlgn="b"/>
                      <a:r>
                        <a:rPr lang="en-US" sz="1200" u="none" strike="noStrike" dirty="0">
                          <a:effectLst/>
                        </a:rPr>
                        <a:t>Other: Desk, padding from chair, keyboard, supplies such as pencils/pens/post-its and more</a:t>
                      </a:r>
                      <a:endParaRPr lang="en-US" sz="1200" b="0" i="0" u="none" strike="noStrike" dirty="0">
                        <a:solidFill>
                          <a:srgbClr val="000000"/>
                        </a:solidFill>
                        <a:effectLst/>
                        <a:latin typeface="Calibri" panose="020F0502020204030204" pitchFamily="34" charset="0"/>
                      </a:endParaRPr>
                    </a:p>
                  </a:txBody>
                  <a:tcPr marL="1271" marR="1271" marT="1271" marB="0" anchor="b"/>
                </a:tc>
                <a:extLst>
                  <a:ext uri="{0D108BD9-81ED-4DB2-BD59-A6C34878D82A}">
                    <a16:rowId xmlns:a16="http://schemas.microsoft.com/office/drawing/2014/main" val="1303788838"/>
                  </a:ext>
                </a:extLst>
              </a:tr>
            </a:tbl>
          </a:graphicData>
        </a:graphic>
      </p:graphicFrame>
    </p:spTree>
    <p:extLst>
      <p:ext uri="{BB962C8B-B14F-4D97-AF65-F5344CB8AC3E}">
        <p14:creationId xmlns:p14="http://schemas.microsoft.com/office/powerpoint/2010/main" val="23114594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 there other topics you might like to see covered in future Town Halls?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90408338"/>
              </p:ext>
            </p:extLst>
          </p:nvPr>
        </p:nvGraphicFramePr>
        <p:xfrm>
          <a:off x="3500283" y="9832"/>
          <a:ext cx="8190271" cy="6785801"/>
        </p:xfrm>
        <a:graphic>
          <a:graphicData uri="http://schemas.openxmlformats.org/drawingml/2006/table">
            <a:tbl>
              <a:tblPr bandRow="1">
                <a:tableStyleId>{5C22544A-7EE6-4342-B048-85BDC9FD1C3A}</a:tableStyleId>
              </a:tblPr>
              <a:tblGrid>
                <a:gridCol w="8190271">
                  <a:extLst>
                    <a:ext uri="{9D8B030D-6E8A-4147-A177-3AD203B41FA5}">
                      <a16:colId xmlns:a16="http://schemas.microsoft.com/office/drawing/2014/main" val="3824311126"/>
                    </a:ext>
                  </a:extLst>
                </a:gridCol>
              </a:tblGrid>
              <a:tr h="326827">
                <a:tc>
                  <a:txBody>
                    <a:bodyPr/>
                    <a:lstStyle/>
                    <a:p>
                      <a:pPr algn="l" fontAlgn="b"/>
                      <a:r>
                        <a:rPr lang="en-US" sz="1400" u="none" strike="noStrike">
                          <a:effectLst/>
                        </a:rPr>
                        <a:t>Thank you for organizing the Town Hall Meeting to keep us updated about the District plan.  </a:t>
                      </a:r>
                      <a:endParaRPr lang="en-US" sz="1400" b="0" i="0" u="none" strike="noStrike">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2628526510"/>
                  </a:ext>
                </a:extLst>
              </a:tr>
              <a:tr h="326827">
                <a:tc>
                  <a:txBody>
                    <a:bodyPr/>
                    <a:lstStyle/>
                    <a:p>
                      <a:pPr algn="l" fontAlgn="b"/>
                      <a:r>
                        <a:rPr lang="en-US" sz="1400" u="none" strike="noStrike">
                          <a:effectLst/>
                        </a:rPr>
                        <a:t>How we are going to implement social distancing in the classroom when we open. </a:t>
                      </a:r>
                      <a:endParaRPr lang="en-US" sz="1400" b="0" i="0" u="none" strike="noStrike">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2063629729"/>
                  </a:ext>
                </a:extLst>
              </a:tr>
              <a:tr h="606319">
                <a:tc>
                  <a:txBody>
                    <a:bodyPr/>
                    <a:lstStyle/>
                    <a:p>
                      <a:pPr algn="l" fontAlgn="b"/>
                      <a:r>
                        <a:rPr lang="en-US" sz="1400" u="none" strike="noStrike" dirty="0">
                          <a:effectLst/>
                        </a:rPr>
                        <a:t>As much as I think the town hall has been informative some items should be discussed in division meetings.  Such as security is moving to a new building, they will be so far away that if and when we need them they will not be available.</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2758717046"/>
                  </a:ext>
                </a:extLst>
              </a:tr>
              <a:tr h="606319">
                <a:tc>
                  <a:txBody>
                    <a:bodyPr/>
                    <a:lstStyle/>
                    <a:p>
                      <a:pPr algn="l" fontAlgn="b"/>
                      <a:r>
                        <a:rPr lang="en-US" sz="1400" u="none" strike="noStrike">
                          <a:effectLst/>
                        </a:rPr>
                        <a:t>Data from this semester as far as how this situation has impacted student retention, success and persistence and what this means for us as a district moving forward. Also, data on incoming enrollments and demographics of students. This will help us plan for the coming academic year at all levels.</a:t>
                      </a:r>
                      <a:endParaRPr lang="en-US" sz="1400" b="0" i="0" u="none" strike="noStrike">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3451468409"/>
                  </a:ext>
                </a:extLst>
              </a:tr>
              <a:tr h="606319">
                <a:tc>
                  <a:txBody>
                    <a:bodyPr/>
                    <a:lstStyle/>
                    <a:p>
                      <a:pPr algn="l" fontAlgn="b"/>
                      <a:r>
                        <a:rPr lang="en-US" sz="1400" u="none" strike="noStrike">
                          <a:effectLst/>
                        </a:rPr>
                        <a:t>How to access meeting agendas and minutes for the meetings that I am not part of. Or where can we find what a list of meetings happening for our college. I would like to be able to ""sit in"" on meetings but I don't know when they are taking place.</a:t>
                      </a:r>
                      <a:endParaRPr lang="en-US" sz="1400" b="0" i="0" u="none" strike="noStrike">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1583796878"/>
                  </a:ext>
                </a:extLst>
              </a:tr>
              <a:tr h="225178">
                <a:tc>
                  <a:txBody>
                    <a:bodyPr/>
                    <a:lstStyle/>
                    <a:p>
                      <a:pPr algn="l" fontAlgn="b"/>
                      <a:r>
                        <a:rPr lang="en-US" sz="1400" u="none" strike="noStrike" dirty="0" smtClean="0">
                          <a:effectLst/>
                        </a:rPr>
                        <a:t>Resource </a:t>
                      </a:r>
                      <a:r>
                        <a:rPr lang="en-US" sz="1400" u="none" strike="noStrike" dirty="0">
                          <a:effectLst/>
                        </a:rPr>
                        <a:t>prioritization &amp; future budget allocations</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575797897"/>
                  </a:ext>
                </a:extLst>
              </a:tr>
              <a:tr h="255639">
                <a:tc>
                  <a:txBody>
                    <a:bodyPr/>
                    <a:lstStyle/>
                    <a:p>
                      <a:pPr algn="l" fontAlgn="b"/>
                      <a:r>
                        <a:rPr lang="en-US" sz="1400" u="none" strike="noStrike" dirty="0">
                          <a:effectLst/>
                        </a:rPr>
                        <a:t>Nothing yet as of this moment.</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3006440550"/>
                  </a:ext>
                </a:extLst>
              </a:tr>
              <a:tr h="255638">
                <a:tc>
                  <a:txBody>
                    <a:bodyPr/>
                    <a:lstStyle/>
                    <a:p>
                      <a:pPr algn="l" fontAlgn="b"/>
                      <a:r>
                        <a:rPr lang="en-US" sz="1400" u="none" strike="noStrike" dirty="0">
                          <a:effectLst/>
                        </a:rPr>
                        <a:t>How to deal/cope with ourselves and students at this time.</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518034353"/>
                  </a:ext>
                </a:extLst>
              </a:tr>
              <a:tr h="395954">
                <a:tc>
                  <a:txBody>
                    <a:bodyPr/>
                    <a:lstStyle/>
                    <a:p>
                      <a:pPr algn="l" fontAlgn="b"/>
                      <a:r>
                        <a:rPr lang="en-US" sz="1400" u="none" strike="noStrike" dirty="0">
                          <a:effectLst/>
                        </a:rPr>
                        <a:t>Support for undocumented students; my campus held one but it should be a district effort.  They are the only group not receiving even the </a:t>
                      </a:r>
                      <a:r>
                        <a:rPr lang="en-US" sz="1400" u="none" strike="noStrike" dirty="0" err="1">
                          <a:effectLst/>
                        </a:rPr>
                        <a:t>abismal</a:t>
                      </a:r>
                      <a:r>
                        <a:rPr lang="en-US" sz="1400" u="none" strike="noStrike" dirty="0">
                          <a:effectLst/>
                        </a:rPr>
                        <a:t> Cares Act relief.</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3570279092"/>
                  </a:ext>
                </a:extLst>
              </a:tr>
              <a:tr h="371155">
                <a:tc>
                  <a:txBody>
                    <a:bodyPr/>
                    <a:lstStyle/>
                    <a:p>
                      <a:pPr algn="l" fontAlgn="b"/>
                      <a:r>
                        <a:rPr lang="en-US" sz="1400" u="none" strike="noStrike" dirty="0">
                          <a:effectLst/>
                        </a:rPr>
                        <a:t>Status of staff return to work on campuses. Even if there is no exact return date, some type of communication that it is still in discussion.</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2521092752"/>
                  </a:ext>
                </a:extLst>
              </a:tr>
              <a:tr h="371155">
                <a:tc>
                  <a:txBody>
                    <a:bodyPr/>
                    <a:lstStyle/>
                    <a:p>
                      <a:pPr algn="l" fontAlgn="b"/>
                      <a:r>
                        <a:rPr lang="en-US" sz="1400" u="none" strike="noStrike" dirty="0">
                          <a:effectLst/>
                        </a:rPr>
                        <a:t>Not any particular topics, but I would like to have the future town halls via Zoom, because it is convenient for all staff to attend.</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3541030258"/>
                  </a:ext>
                </a:extLst>
              </a:tr>
              <a:tr h="371155">
                <a:tc>
                  <a:txBody>
                    <a:bodyPr/>
                    <a:lstStyle/>
                    <a:p>
                      <a:pPr algn="l" fontAlgn="b"/>
                      <a:r>
                        <a:rPr lang="en-US" sz="1400" u="none" strike="noStrike" dirty="0">
                          <a:effectLst/>
                        </a:rPr>
                        <a:t>Based on what we know from the CDC and the Governor, just go ahead and let us know to prepare for remote work/learning in the fall.</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4260299812"/>
                  </a:ext>
                </a:extLst>
              </a:tr>
              <a:tr h="395954">
                <a:tc>
                  <a:txBody>
                    <a:bodyPr/>
                    <a:lstStyle/>
                    <a:p>
                      <a:pPr algn="l" fontAlgn="b"/>
                      <a:r>
                        <a:rPr lang="en-US" sz="1400" u="none" strike="noStrike" dirty="0">
                          <a:effectLst/>
                        </a:rPr>
                        <a:t>They are not at a convenient time for me and the minutes can be difficult to remember to find and read without a reminder that the meeting took place in the first place</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2000368441"/>
                  </a:ext>
                </a:extLst>
              </a:tr>
              <a:tr h="326827">
                <a:tc>
                  <a:txBody>
                    <a:bodyPr/>
                    <a:lstStyle/>
                    <a:p>
                      <a:pPr algn="l" fontAlgn="b"/>
                      <a:r>
                        <a:rPr lang="en-US" sz="1400" u="none" strike="noStrike" dirty="0">
                          <a:effectLst/>
                        </a:rPr>
                        <a:t>How we plan moving forward and how we are innovating for the future of learning. </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822402226"/>
                  </a:ext>
                </a:extLst>
              </a:tr>
              <a:tr h="326827">
                <a:tc>
                  <a:txBody>
                    <a:bodyPr/>
                    <a:lstStyle/>
                    <a:p>
                      <a:pPr algn="l" fontAlgn="b"/>
                      <a:r>
                        <a:rPr lang="en-US" sz="1400" u="none" strike="noStrike" dirty="0">
                          <a:effectLst/>
                        </a:rPr>
                        <a:t>Town Hall invite should send out a week in advance</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842663297"/>
                  </a:ext>
                </a:extLst>
              </a:tr>
              <a:tr h="326827">
                <a:tc>
                  <a:txBody>
                    <a:bodyPr/>
                    <a:lstStyle/>
                    <a:p>
                      <a:pPr algn="l" fontAlgn="b"/>
                      <a:r>
                        <a:rPr lang="en-US" sz="1400" u="none" strike="noStrike" dirty="0">
                          <a:effectLst/>
                        </a:rPr>
                        <a:t>Housing Assistant for students</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393261676"/>
                  </a:ext>
                </a:extLst>
              </a:tr>
              <a:tr h="326827">
                <a:tc>
                  <a:txBody>
                    <a:bodyPr/>
                    <a:lstStyle/>
                    <a:p>
                      <a:pPr algn="l" fontAlgn="b"/>
                      <a:r>
                        <a:rPr lang="en-US" sz="1400" u="none" strike="noStrike" dirty="0" smtClean="0">
                          <a:effectLst/>
                        </a:rPr>
                        <a:t>Budget</a:t>
                      </a:r>
                      <a:r>
                        <a:rPr lang="en-US" sz="1400" u="none" strike="noStrike" dirty="0">
                          <a:effectLst/>
                        </a:rPr>
                        <a:t>.  CARES act. professional development. community building.</a:t>
                      </a:r>
                      <a:endParaRPr lang="en-US" sz="1400" b="0" i="0" u="none" strike="noStrike" dirty="0">
                        <a:solidFill>
                          <a:srgbClr val="000000"/>
                        </a:solidFill>
                        <a:effectLst/>
                        <a:latin typeface="Calibri" panose="020F0502020204030204" pitchFamily="34" charset="0"/>
                      </a:endParaRPr>
                    </a:p>
                  </a:txBody>
                  <a:tcPr marL="4318" marR="4318" marT="4318" marB="0" anchor="b"/>
                </a:tc>
                <a:extLst>
                  <a:ext uri="{0D108BD9-81ED-4DB2-BD59-A6C34878D82A}">
                    <a16:rowId xmlns:a16="http://schemas.microsoft.com/office/drawing/2014/main" val="1510896510"/>
                  </a:ext>
                </a:extLst>
              </a:tr>
            </a:tbl>
          </a:graphicData>
        </a:graphic>
      </p:graphicFrame>
    </p:spTree>
    <p:extLst>
      <p:ext uri="{BB962C8B-B14F-4D97-AF65-F5344CB8AC3E}">
        <p14:creationId xmlns:p14="http://schemas.microsoft.com/office/powerpoint/2010/main" val="1488193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has the College and/or District done well in response to COVID-19 that you appreciate and/or what could the College and/or District improve on or do better?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14318843"/>
              </p:ext>
            </p:extLst>
          </p:nvPr>
        </p:nvGraphicFramePr>
        <p:xfrm>
          <a:off x="3569110" y="267066"/>
          <a:ext cx="8160774" cy="6184965"/>
        </p:xfrm>
        <a:graphic>
          <a:graphicData uri="http://schemas.openxmlformats.org/drawingml/2006/table">
            <a:tbl>
              <a:tblPr bandRow="1">
                <a:tableStyleId>{5C22544A-7EE6-4342-B048-85BDC9FD1C3A}</a:tableStyleId>
              </a:tblPr>
              <a:tblGrid>
                <a:gridCol w="8160774">
                  <a:extLst>
                    <a:ext uri="{9D8B030D-6E8A-4147-A177-3AD203B41FA5}">
                      <a16:colId xmlns:a16="http://schemas.microsoft.com/office/drawing/2014/main" val="1950155680"/>
                    </a:ext>
                  </a:extLst>
                </a:gridCol>
              </a:tblGrid>
              <a:tr h="201960">
                <a:tc>
                  <a:txBody>
                    <a:bodyPr/>
                    <a:lstStyle/>
                    <a:p>
                      <a:pPr algn="l" fontAlgn="b"/>
                      <a:r>
                        <a:rPr lang="en-US" sz="1100" u="none" strike="noStrike">
                          <a:effectLst/>
                        </a:rPr>
                        <a:t>Lots of communication has been the best. </a:t>
                      </a:r>
                      <a:endParaRPr lang="en-US" sz="1100" b="0" i="0" u="none" strike="noStrike">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632179945"/>
                  </a:ext>
                </a:extLst>
              </a:tr>
              <a:tr h="279826">
                <a:tc>
                  <a:txBody>
                    <a:bodyPr/>
                    <a:lstStyle/>
                    <a:p>
                      <a:pPr algn="l" fontAlgn="b"/>
                      <a:r>
                        <a:rPr lang="en-US" sz="1100" u="none" strike="noStrike" dirty="0">
                          <a:effectLst/>
                        </a:rPr>
                        <a:t>Consistent in keeping us inform of where we stand with COVID-19 and how to take care of ourselves in this challenging time</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587357643"/>
                  </a:ext>
                </a:extLst>
              </a:tr>
              <a:tr h="201960">
                <a:tc>
                  <a:txBody>
                    <a:bodyPr/>
                    <a:lstStyle/>
                    <a:p>
                      <a:pPr algn="l" fontAlgn="b"/>
                      <a:r>
                        <a:rPr lang="en-US" sz="1100" u="none" strike="noStrike" dirty="0">
                          <a:effectLst/>
                        </a:rPr>
                        <a:t>The Communications and Town Halls are excellent.  Thank you for all your hard work.</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2658274106"/>
                  </a:ext>
                </a:extLst>
              </a:tr>
              <a:tr h="383229">
                <a:tc>
                  <a:txBody>
                    <a:bodyPr/>
                    <a:lstStyle/>
                    <a:p>
                      <a:pPr algn="l" fontAlgn="b"/>
                      <a:r>
                        <a:rPr lang="en-US" sz="1100" u="none" strike="noStrike" dirty="0">
                          <a:effectLst/>
                        </a:rPr>
                        <a:t>Quickly migrating to zoom was done very well. getting people up to speed on canvas. I think there was an assumption that we all have a work laptop we could grab </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59335497"/>
                  </a:ext>
                </a:extLst>
              </a:tr>
              <a:tr h="201960">
                <a:tc>
                  <a:txBody>
                    <a:bodyPr/>
                    <a:lstStyle/>
                    <a:p>
                      <a:pPr algn="l" fontAlgn="b"/>
                      <a:r>
                        <a:rPr lang="en-US" sz="1100" u="none" strike="noStrike" dirty="0">
                          <a:effectLst/>
                        </a:rPr>
                        <a:t>They have been kind by paying us.  They have tried to give us what we need to work.</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1442784693"/>
                  </a:ext>
                </a:extLst>
              </a:tr>
              <a:tr h="253470">
                <a:tc>
                  <a:txBody>
                    <a:bodyPr/>
                    <a:lstStyle/>
                    <a:p>
                      <a:pPr algn="l" fontAlgn="b"/>
                      <a:r>
                        <a:rPr lang="en-US" sz="1100" u="none" strike="noStrike">
                          <a:effectLst/>
                        </a:rPr>
                        <a:t>Campus Town-halls, Chancellor Zoom meetings, Facilities Forum, IT updates, Zoom meetings with team and larger groups  </a:t>
                      </a:r>
                      <a:endParaRPr lang="en-US" sz="1100" b="0" i="0" u="none" strike="noStrike">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3252108126"/>
                  </a:ext>
                </a:extLst>
              </a:tr>
              <a:tr h="201960">
                <a:tc>
                  <a:txBody>
                    <a:bodyPr/>
                    <a:lstStyle/>
                    <a:p>
                      <a:pPr algn="l" fontAlgn="b"/>
                      <a:r>
                        <a:rPr lang="en-US" sz="1100" u="none" strike="noStrike" dirty="0">
                          <a:effectLst/>
                        </a:rPr>
                        <a:t>flexibility and </a:t>
                      </a:r>
                      <a:r>
                        <a:rPr lang="en-US" sz="1100" u="none" strike="noStrike" dirty="0" err="1">
                          <a:effectLst/>
                        </a:rPr>
                        <a:t>prioritised</a:t>
                      </a:r>
                      <a:r>
                        <a:rPr lang="en-US" sz="1100" u="none" strike="noStrike" dirty="0">
                          <a:effectLst/>
                        </a:rPr>
                        <a:t> employee's safety first</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536636258"/>
                  </a:ext>
                </a:extLst>
              </a:tr>
              <a:tr h="383229">
                <a:tc>
                  <a:txBody>
                    <a:bodyPr/>
                    <a:lstStyle/>
                    <a:p>
                      <a:pPr algn="l" fontAlgn="b"/>
                      <a:r>
                        <a:rPr lang="en-US" sz="1100" u="none" strike="noStrike" dirty="0">
                          <a:effectLst/>
                        </a:rPr>
                        <a:t>I appreciate the swift action and the support of administration. At Canada, I want to especially thank VPI Robinson who rolled up her sleeves and really got into the trenches to support staff and make things happen.</a:t>
                      </a:r>
                      <a:endParaRPr lang="en-US" sz="1100" b="0" i="0" u="none" strike="noStrike" dirty="0">
                        <a:solidFill>
                          <a:srgbClr val="000000"/>
                        </a:solidFill>
                        <a:effectLst/>
                        <a:latin typeface="Calibri" panose="020F0502020204030204" pitchFamily="34" charset="0"/>
                      </a:endParaRPr>
                    </a:p>
                  </a:txBody>
                  <a:tcPr marL="5641" marR="5641" marT="5641" marB="0" anchor="b">
                    <a:solidFill>
                      <a:schemeClr val="tx1">
                        <a:lumMod val="10000"/>
                        <a:lumOff val="90000"/>
                      </a:schemeClr>
                    </a:solidFill>
                  </a:tcPr>
                </a:tc>
                <a:extLst>
                  <a:ext uri="{0D108BD9-81ED-4DB2-BD59-A6C34878D82A}">
                    <a16:rowId xmlns:a16="http://schemas.microsoft.com/office/drawing/2014/main" val="1619346924"/>
                  </a:ext>
                </a:extLst>
              </a:tr>
              <a:tr h="383229">
                <a:tc>
                  <a:txBody>
                    <a:bodyPr/>
                    <a:lstStyle/>
                    <a:p>
                      <a:pPr algn="l" fontAlgn="b"/>
                      <a:r>
                        <a:rPr lang="en-US" sz="1100" u="none" strike="noStrike" dirty="0">
                          <a:effectLst/>
                        </a:rPr>
                        <a:t>I appreciate the continued updates on how we are supporting our students. I appreciate that we continue to move forward as a district and we are adapting to the new mode.</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1526919473"/>
                  </a:ext>
                </a:extLst>
              </a:tr>
              <a:tr h="383229">
                <a:tc>
                  <a:txBody>
                    <a:bodyPr/>
                    <a:lstStyle/>
                    <a:p>
                      <a:pPr algn="l" fontAlgn="b"/>
                      <a:r>
                        <a:rPr lang="en-US" sz="1100" u="none" strike="noStrike" dirty="0">
                          <a:effectLst/>
                        </a:rPr>
                        <a:t>the town halls are helpful, I would like more consistent ones. student surveys should also be available for longer periods of time so more students are reached. more hotspots for students.</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124167495"/>
                  </a:ext>
                </a:extLst>
              </a:tr>
              <a:tr h="201960">
                <a:tc>
                  <a:txBody>
                    <a:bodyPr/>
                    <a:lstStyle/>
                    <a:p>
                      <a:pPr algn="l" fontAlgn="b"/>
                      <a:r>
                        <a:rPr lang="en-US" sz="1100" u="none" strike="noStrike" dirty="0">
                          <a:effectLst/>
                        </a:rPr>
                        <a:t>They are doing a great job</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1249062695"/>
                  </a:ext>
                </a:extLst>
              </a:tr>
              <a:tr h="201960">
                <a:tc>
                  <a:txBody>
                    <a:bodyPr/>
                    <a:lstStyle/>
                    <a:p>
                      <a:pPr algn="l" fontAlgn="b"/>
                      <a:r>
                        <a:rPr lang="en-US" sz="1100" u="none" strike="noStrike" dirty="0">
                          <a:effectLst/>
                        </a:rPr>
                        <a:t>The district is keeping everyone safe.  District is not managing expectations.  </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250238540"/>
                  </a:ext>
                </a:extLst>
              </a:tr>
              <a:tr h="201960">
                <a:tc>
                  <a:txBody>
                    <a:bodyPr/>
                    <a:lstStyle/>
                    <a:p>
                      <a:pPr algn="l" fontAlgn="b"/>
                      <a:r>
                        <a:rPr lang="en-US" sz="1100" u="none" strike="noStrike" dirty="0">
                          <a:effectLst/>
                        </a:rPr>
                        <a:t>The communication has been great! Again I am grateful to be able to work for SMCCCD!</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370562710"/>
                  </a:ext>
                </a:extLst>
              </a:tr>
              <a:tr h="201960">
                <a:tc>
                  <a:txBody>
                    <a:bodyPr/>
                    <a:lstStyle/>
                    <a:p>
                      <a:pPr algn="l" fontAlgn="b"/>
                      <a:r>
                        <a:rPr lang="en-US" sz="1100" u="none" strike="noStrike" dirty="0">
                          <a:effectLst/>
                        </a:rPr>
                        <a:t>I appreciate the weekly communication from the District</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3777705955"/>
                  </a:ext>
                </a:extLst>
              </a:tr>
              <a:tr h="201960">
                <a:tc>
                  <a:txBody>
                    <a:bodyPr/>
                    <a:lstStyle/>
                    <a:p>
                      <a:pPr algn="l" fontAlgn="b"/>
                      <a:r>
                        <a:rPr lang="en-US" sz="1100" u="none" strike="noStrike" dirty="0">
                          <a:effectLst/>
                        </a:rPr>
                        <a:t>So far we have good communications.</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1696523173"/>
                  </a:ext>
                </a:extLst>
              </a:tr>
              <a:tr h="201960">
                <a:tc>
                  <a:txBody>
                    <a:bodyPr/>
                    <a:lstStyle/>
                    <a:p>
                      <a:pPr algn="l" fontAlgn="b"/>
                      <a:r>
                        <a:rPr lang="en-US" sz="1100" u="none" strike="noStrike" dirty="0">
                          <a:effectLst/>
                        </a:rPr>
                        <a:t>Emails from Chancellor Clair have been of such personal comfort.</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2543858574"/>
                  </a:ext>
                </a:extLst>
              </a:tr>
              <a:tr h="383229">
                <a:tc>
                  <a:txBody>
                    <a:bodyPr/>
                    <a:lstStyle/>
                    <a:p>
                      <a:pPr algn="l" fontAlgn="b"/>
                      <a:r>
                        <a:rPr lang="en-US" sz="1100" u="none" strike="noStrike" dirty="0">
                          <a:effectLst/>
                        </a:rPr>
                        <a:t>The regular communications, Town Halls and HR newsletters are excellent.  I also wish to commend the campus and district IT staff for their efforts to train and support staff.</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1180456765"/>
                  </a:ext>
                </a:extLst>
              </a:tr>
              <a:tr h="956431">
                <a:tc>
                  <a:txBody>
                    <a:bodyPr/>
                    <a:lstStyle/>
                    <a:p>
                      <a:pPr algn="l" fontAlgn="b"/>
                      <a:r>
                        <a:rPr lang="en-US" sz="1100" u="none" strike="noStrike" dirty="0">
                          <a:effectLst/>
                        </a:rPr>
                        <a:t>I appreciate the town halls to hear all of the efforts to move forward safely; Personally, I think now is the time to focus on student equity.  Like every other problem in this country, this pandemic is shining an extremely bright light on racial inequity, among other inequities - and it's happening on our campuses.  We all know that the education system is rooted in racism.  The first town hall I attended was ""Zoom bombed"" by someone writing the n-word over and over again in the chat; initially the response was to disable the chat, and someone had to say something to the admin so that they could address it to the group.  I don't believe that was some random person.  </a:t>
                      </a:r>
                      <a:endParaRPr lang="en-US" sz="1100" b="0" i="0" u="none" strike="noStrike" dirty="0">
                        <a:solidFill>
                          <a:srgbClr val="000000"/>
                        </a:solidFill>
                        <a:effectLst/>
                        <a:latin typeface="Calibri" panose="020F0502020204030204" pitchFamily="34" charset="0"/>
                      </a:endParaRPr>
                    </a:p>
                  </a:txBody>
                  <a:tcPr marL="5641" marR="5641" marT="5641" marB="0" anchor="b">
                    <a:solidFill>
                      <a:schemeClr val="bg2">
                        <a:lumMod val="20000"/>
                        <a:lumOff val="80000"/>
                      </a:schemeClr>
                    </a:solidFill>
                  </a:tcPr>
                </a:tc>
                <a:extLst>
                  <a:ext uri="{0D108BD9-81ED-4DB2-BD59-A6C34878D82A}">
                    <a16:rowId xmlns:a16="http://schemas.microsoft.com/office/drawing/2014/main" val="2523723795"/>
                  </a:ext>
                </a:extLst>
              </a:tr>
              <a:tr h="759493">
                <a:tc>
                  <a:txBody>
                    <a:bodyPr/>
                    <a:lstStyle/>
                    <a:p>
                      <a:pPr algn="l" fontAlgn="b"/>
                      <a:r>
                        <a:rPr lang="en-US" sz="1100" u="none" strike="noStrike" dirty="0">
                          <a:effectLst/>
                        </a:rPr>
                        <a:t>The initial information was provided regularly and rapidly in the evolving situation. Since April, the reliance of town halls has seemed to been in lieu of also sending out written updates. A written up summary of the town hall information would be greatly appreciated for those that can't make it to the whole event or miss sections of the town hall. This would also mean you can refer to the information provided at a later date.</a:t>
                      </a:r>
                      <a:endParaRPr lang="en-US" sz="1100" b="0" i="0" u="none" strike="noStrike" dirty="0">
                        <a:solidFill>
                          <a:srgbClr val="000000"/>
                        </a:solidFill>
                        <a:effectLst/>
                        <a:latin typeface="Calibri" panose="020F0502020204030204" pitchFamily="34" charset="0"/>
                      </a:endParaRPr>
                    </a:p>
                  </a:txBody>
                  <a:tcPr marL="5641" marR="5641" marT="5641" marB="0" anchor="b"/>
                </a:tc>
                <a:extLst>
                  <a:ext uri="{0D108BD9-81ED-4DB2-BD59-A6C34878D82A}">
                    <a16:rowId xmlns:a16="http://schemas.microsoft.com/office/drawing/2014/main" val="1927759440"/>
                  </a:ext>
                </a:extLst>
              </a:tr>
            </a:tbl>
          </a:graphicData>
        </a:graphic>
      </p:graphicFrame>
    </p:spTree>
    <p:extLst>
      <p:ext uri="{BB962C8B-B14F-4D97-AF65-F5344CB8AC3E}">
        <p14:creationId xmlns:p14="http://schemas.microsoft.com/office/powerpoint/2010/main" val="1594123329"/>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18A1B607-7BAE-46D6-8090-545AC7BDD73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3" ma:contentTypeDescription="Create a new document." ma:contentTypeScope="" ma:versionID="618bc19bae1ae606cfd6804c8e2176d6">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e0599e1f8396ab867dd6a01ab5d3ef8a"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A09B64-41AF-414C-B7DA-73A2F415D6B5}">
  <ds:schemaRefs>
    <ds:schemaRef ds:uri="http://schemas.microsoft.com/office/2006/metadata/properties"/>
    <ds:schemaRef ds:uri="http://purl.org/dc/terms/"/>
    <ds:schemaRef ds:uri="http://www.w3.org/XML/1998/namespace"/>
    <ds:schemaRef ds:uri="2bc55ecc-363e-43e9-bfac-4ba2e86f45ee"/>
    <ds:schemaRef ds:uri="http://schemas.microsoft.com/office/infopath/2007/PartnerControls"/>
    <ds:schemaRef ds:uri="http://purl.org/dc/elements/1.1/"/>
    <ds:schemaRef ds:uri="http://purl.org/dc/dcmitype/"/>
    <ds:schemaRef ds:uri="bb5bbb0b-6c89-44d7-be61-0adfe653f983"/>
    <ds:schemaRef ds:uri="http://schemas.microsoft.com/office/2006/documentManagement/types"/>
    <ds:schemaRef ds:uri="http://schemas.openxmlformats.org/package/2006/metadata/core-properties"/>
  </ds:schemaRefs>
</ds:datastoreItem>
</file>

<file path=customXml/itemProps2.xml><?xml version="1.0" encoding="utf-8"?>
<ds:datastoreItem xmlns:ds="http://schemas.openxmlformats.org/officeDocument/2006/customXml" ds:itemID="{C5E1C747-B0C4-4C47-A4D6-56A8B714BF3D}">
  <ds:schemaRefs>
    <ds:schemaRef ds:uri="http://schemas.microsoft.com/sharepoint/v3/contenttype/forms"/>
  </ds:schemaRefs>
</ds:datastoreItem>
</file>

<file path=customXml/itemProps3.xml><?xml version="1.0" encoding="utf-8"?>
<ds:datastoreItem xmlns:ds="http://schemas.openxmlformats.org/officeDocument/2006/customXml" ds:itemID="{53EAD14F-93F7-4C54-8CAE-257D8F3569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TM03457475[[fn=Frame]]</Template>
  <TotalTime>113</TotalTime>
  <Words>1913</Words>
  <Application>Microsoft Office PowerPoint</Application>
  <PresentationFormat>Widescreen</PresentationFormat>
  <Paragraphs>81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Corbel</vt:lpstr>
      <vt:lpstr>Wingdings 2</vt:lpstr>
      <vt:lpstr>Frame</vt:lpstr>
      <vt:lpstr>Classified Staff Survey Results</vt:lpstr>
      <vt:lpstr>Survey Response Rates</vt:lpstr>
      <vt:lpstr>Your primary work location</vt:lpstr>
      <vt:lpstr>I am satisfied with the COVID-19 emergency-related communication I have received </vt:lpstr>
      <vt:lpstr>How useful have you found the Town Halls for keeping you abreast of College and/or District affairs amid the COVID-19 pandemic? </vt:lpstr>
      <vt:lpstr>Do you need any of the following in order to do your job effectively?  Please check all that apply.</vt:lpstr>
      <vt:lpstr>Other items needed</vt:lpstr>
      <vt:lpstr>Are there other topics you might like to see covered in future Town Halls? </vt:lpstr>
      <vt:lpstr>What has the College and/or District done well in response to COVID-19 that you appreciate and/or what could the College and/or District improve on or do better? </vt:lpstr>
      <vt:lpstr>What has the College and/or District done well in response to COVID-19 that you appreciate and/or what could the College and/or District improve on or do better?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Classified Staff Survey Results</dc:title>
  <dc:creator>Engel, Karen</dc:creator>
  <cp:lastModifiedBy>Engel, Karen</cp:lastModifiedBy>
  <cp:revision>10</cp:revision>
  <dcterms:created xsi:type="dcterms:W3CDTF">2020-05-19T23:22:41Z</dcterms:created>
  <dcterms:modified xsi:type="dcterms:W3CDTF">2020-05-20T23:48:03Z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