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56" r:id="rId5"/>
    <p:sldId id="257" r:id="rId6"/>
    <p:sldId id="258"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6" autoAdjust="0"/>
    <p:restoredTop sz="94660"/>
  </p:normalViewPr>
  <p:slideViewPr>
    <p:cSldViewPr snapToGrid="0">
      <p:cViewPr varScale="1">
        <p:scale>
          <a:sx n="114" d="100"/>
          <a:sy n="114" d="100"/>
        </p:scale>
        <p:origin x="332" y="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B6521A-16D8-4A01-9397-24C308758813}" type="datetimeFigureOut">
              <a:rPr lang="en-US" smtClean="0"/>
              <a:t>9/3/2020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D01082-7201-4E98-A756-0A6B84719BAF}" type="slidenum">
              <a:rPr lang="en-US" smtClean="0"/>
              <a:t>‹#›</a:t>
            </a:fld>
            <a:endParaRPr lang="en-US"/>
          </a:p>
        </p:txBody>
      </p:sp>
    </p:spTree>
    <p:extLst>
      <p:ext uri="{BB962C8B-B14F-4D97-AF65-F5344CB8AC3E}">
        <p14:creationId xmlns:p14="http://schemas.microsoft.com/office/powerpoint/2010/main" val="2659669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Cancelled and low enrollment courses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Over the past 5 years fewer class sections have been cancelled and more courses have been run with enrollments under 20. </a:t>
            </a:r>
          </a:p>
          <a:p>
            <a:r>
              <a:rPr lang="en-US"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217A707F-0ED3-4C3D-8DCE-1DF24EE318BF}" type="slidenum">
              <a:rPr lang="en-US" smtClean="0"/>
              <a:t>2</a:t>
            </a:fld>
            <a:endParaRPr lang="en-US"/>
          </a:p>
        </p:txBody>
      </p:sp>
    </p:spTree>
    <p:extLst>
      <p:ext uri="{BB962C8B-B14F-4D97-AF65-F5344CB8AC3E}">
        <p14:creationId xmlns:p14="http://schemas.microsoft.com/office/powerpoint/2010/main" val="3894579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Section Efficiency</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Orange highlighted cells indicate courses that are under enrolled/lower efficiency.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Approximately 40% of sections in the 20 to 35 enrollment capacity are running with fewer than 20 students while </a:t>
            </a:r>
          </a:p>
          <a:p>
            <a:r>
              <a:rPr lang="en-US" sz="1200" kern="1200" dirty="0">
                <a:solidFill>
                  <a:schemeClr val="tx1"/>
                </a:solidFill>
                <a:effectLst/>
                <a:latin typeface="+mn-lt"/>
                <a:ea typeface="+mn-ea"/>
                <a:cs typeface="+mn-cs"/>
              </a:rPr>
              <a:t>approximately 20% of courses with a course capacity of 36 to 74 are running with fewer than 20 students.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Interestingly, about 5% of courses in the 20 to 35 capacity courses are running with more than 35 students. </a:t>
            </a:r>
          </a:p>
          <a:p>
            <a:r>
              <a:rPr lang="en-US"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217A707F-0ED3-4C3D-8DCE-1DF24EE318BF}" type="slidenum">
              <a:rPr lang="en-US" smtClean="0"/>
              <a:t>3</a:t>
            </a:fld>
            <a:endParaRPr lang="en-US"/>
          </a:p>
        </p:txBody>
      </p:sp>
    </p:spTree>
    <p:extLst>
      <p:ext uri="{BB962C8B-B14F-4D97-AF65-F5344CB8AC3E}">
        <p14:creationId xmlns:p14="http://schemas.microsoft.com/office/powerpoint/2010/main" val="30984069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Actual</a:t>
            </a:r>
            <a:r>
              <a:rPr lang="en-US" sz="1200" kern="1200" baseline="0" dirty="0">
                <a:solidFill>
                  <a:schemeClr val="tx1"/>
                </a:solidFill>
                <a:effectLst/>
                <a:latin typeface="+mn-lt"/>
                <a:ea typeface="+mn-ea"/>
                <a:cs typeface="+mn-cs"/>
              </a:rPr>
              <a:t> Class Sizes (with the exceptions removed)</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Once these special cases are pulled out, the overall patterns remain largely unchanged. The issue that stands out is that approximately half of the remaining sections </a:t>
            </a:r>
            <a:r>
              <a:rPr lang="en-US" sz="1200" b="1" kern="1200" dirty="0">
                <a:solidFill>
                  <a:schemeClr val="tx1"/>
                </a:solidFill>
                <a:effectLst/>
                <a:latin typeface="+mn-lt"/>
                <a:ea typeface="+mn-ea"/>
                <a:cs typeface="+mn-cs"/>
              </a:rPr>
              <a:t>at best</a:t>
            </a:r>
            <a:r>
              <a:rPr lang="en-US" sz="1200" kern="1200" dirty="0">
                <a:solidFill>
                  <a:schemeClr val="tx1"/>
                </a:solidFill>
                <a:effectLst/>
                <a:latin typeface="+mn-lt"/>
                <a:ea typeface="+mn-ea"/>
                <a:cs typeface="+mn-cs"/>
              </a:rPr>
              <a:t> break even on load if they are all 35 capacity courses and fill up completely. This is entirely unlikely, and so with the special case courses removed half of the remaining sections are still pulling the load below the break even point.</a:t>
            </a:r>
          </a:p>
          <a:p>
            <a:r>
              <a:rPr lang="en-US" sz="1200" kern="1200" dirty="0">
                <a:solidFill>
                  <a:schemeClr val="tx1"/>
                </a:solidFill>
                <a:effectLst/>
                <a:latin typeface="+mn-lt"/>
                <a:ea typeface="+mn-ea"/>
                <a:cs typeface="+mn-cs"/>
              </a:rPr>
              <a:t> </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17A707F-0ED3-4C3D-8DCE-1DF24EE318BF}" type="slidenum">
              <a:rPr lang="en-US" smtClean="0"/>
              <a:t>4</a:t>
            </a:fld>
            <a:endParaRPr lang="en-US"/>
          </a:p>
        </p:txBody>
      </p:sp>
    </p:spTree>
    <p:extLst>
      <p:ext uri="{BB962C8B-B14F-4D97-AF65-F5344CB8AC3E}">
        <p14:creationId xmlns:p14="http://schemas.microsoft.com/office/powerpoint/2010/main" val="2084326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2D757F-A1BF-4C0E-BC1C-0F675E2633D6}" type="datetimeFigureOut">
              <a:rPr lang="en-US" smtClean="0"/>
              <a:t>9/3/2020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A07FE-9069-46AF-B14D-F14C70089DDB}" type="slidenum">
              <a:rPr lang="en-US" smtClean="0"/>
              <a:t>‹#›</a:t>
            </a:fld>
            <a:endParaRPr lang="en-US"/>
          </a:p>
        </p:txBody>
      </p:sp>
    </p:spTree>
    <p:extLst>
      <p:ext uri="{BB962C8B-B14F-4D97-AF65-F5344CB8AC3E}">
        <p14:creationId xmlns:p14="http://schemas.microsoft.com/office/powerpoint/2010/main" val="2204600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2D757F-A1BF-4C0E-BC1C-0F675E2633D6}" type="datetimeFigureOut">
              <a:rPr lang="en-US" smtClean="0"/>
              <a:t>9/3/2020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A07FE-9069-46AF-B14D-F14C70089DDB}" type="slidenum">
              <a:rPr lang="en-US" smtClean="0"/>
              <a:t>‹#›</a:t>
            </a:fld>
            <a:endParaRPr lang="en-US"/>
          </a:p>
        </p:txBody>
      </p:sp>
    </p:spTree>
    <p:extLst>
      <p:ext uri="{BB962C8B-B14F-4D97-AF65-F5344CB8AC3E}">
        <p14:creationId xmlns:p14="http://schemas.microsoft.com/office/powerpoint/2010/main" val="2679434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2D757F-A1BF-4C0E-BC1C-0F675E2633D6}" type="datetimeFigureOut">
              <a:rPr lang="en-US" smtClean="0"/>
              <a:t>9/3/2020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A07FE-9069-46AF-B14D-F14C70089DDB}" type="slidenum">
              <a:rPr lang="en-US" smtClean="0"/>
              <a:t>‹#›</a:t>
            </a:fld>
            <a:endParaRPr lang="en-US"/>
          </a:p>
        </p:txBody>
      </p:sp>
    </p:spTree>
    <p:extLst>
      <p:ext uri="{BB962C8B-B14F-4D97-AF65-F5344CB8AC3E}">
        <p14:creationId xmlns:p14="http://schemas.microsoft.com/office/powerpoint/2010/main" val="3590176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2D757F-A1BF-4C0E-BC1C-0F675E2633D6}" type="datetimeFigureOut">
              <a:rPr lang="en-US" smtClean="0"/>
              <a:t>9/3/2020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A07FE-9069-46AF-B14D-F14C70089DDB}" type="slidenum">
              <a:rPr lang="en-US" smtClean="0"/>
              <a:t>‹#›</a:t>
            </a:fld>
            <a:endParaRPr lang="en-US"/>
          </a:p>
        </p:txBody>
      </p:sp>
    </p:spTree>
    <p:extLst>
      <p:ext uri="{BB962C8B-B14F-4D97-AF65-F5344CB8AC3E}">
        <p14:creationId xmlns:p14="http://schemas.microsoft.com/office/powerpoint/2010/main" val="2623468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D2D757F-A1BF-4C0E-BC1C-0F675E2633D6}" type="datetimeFigureOut">
              <a:rPr lang="en-US" smtClean="0"/>
              <a:t>9/3/2020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A07FE-9069-46AF-B14D-F14C70089DDB}" type="slidenum">
              <a:rPr lang="en-US" smtClean="0"/>
              <a:t>‹#›</a:t>
            </a:fld>
            <a:endParaRPr lang="en-US"/>
          </a:p>
        </p:txBody>
      </p:sp>
    </p:spTree>
    <p:extLst>
      <p:ext uri="{BB962C8B-B14F-4D97-AF65-F5344CB8AC3E}">
        <p14:creationId xmlns:p14="http://schemas.microsoft.com/office/powerpoint/2010/main" val="20289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2D757F-A1BF-4C0E-BC1C-0F675E2633D6}" type="datetimeFigureOut">
              <a:rPr lang="en-US" smtClean="0"/>
              <a:t>9/3/2020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A07FE-9069-46AF-B14D-F14C70089DDB}" type="slidenum">
              <a:rPr lang="en-US" smtClean="0"/>
              <a:t>‹#›</a:t>
            </a:fld>
            <a:endParaRPr lang="en-US"/>
          </a:p>
        </p:txBody>
      </p:sp>
    </p:spTree>
    <p:extLst>
      <p:ext uri="{BB962C8B-B14F-4D97-AF65-F5344CB8AC3E}">
        <p14:creationId xmlns:p14="http://schemas.microsoft.com/office/powerpoint/2010/main" val="3157980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2D757F-A1BF-4C0E-BC1C-0F675E2633D6}" type="datetimeFigureOut">
              <a:rPr lang="en-US" smtClean="0"/>
              <a:t>9/3/2020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AA07FE-9069-46AF-B14D-F14C70089DDB}" type="slidenum">
              <a:rPr lang="en-US" smtClean="0"/>
              <a:t>‹#›</a:t>
            </a:fld>
            <a:endParaRPr lang="en-US"/>
          </a:p>
        </p:txBody>
      </p:sp>
    </p:spTree>
    <p:extLst>
      <p:ext uri="{BB962C8B-B14F-4D97-AF65-F5344CB8AC3E}">
        <p14:creationId xmlns:p14="http://schemas.microsoft.com/office/powerpoint/2010/main" val="1162910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2D757F-A1BF-4C0E-BC1C-0F675E2633D6}" type="datetimeFigureOut">
              <a:rPr lang="en-US" smtClean="0"/>
              <a:t>9/3/2020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AA07FE-9069-46AF-B14D-F14C70089DDB}" type="slidenum">
              <a:rPr lang="en-US" smtClean="0"/>
              <a:t>‹#›</a:t>
            </a:fld>
            <a:endParaRPr lang="en-US"/>
          </a:p>
        </p:txBody>
      </p:sp>
    </p:spTree>
    <p:extLst>
      <p:ext uri="{BB962C8B-B14F-4D97-AF65-F5344CB8AC3E}">
        <p14:creationId xmlns:p14="http://schemas.microsoft.com/office/powerpoint/2010/main" val="1193977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2D757F-A1BF-4C0E-BC1C-0F675E2633D6}" type="datetimeFigureOut">
              <a:rPr lang="en-US" smtClean="0"/>
              <a:t>9/3/2020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AA07FE-9069-46AF-B14D-F14C70089DDB}" type="slidenum">
              <a:rPr lang="en-US" smtClean="0"/>
              <a:t>‹#›</a:t>
            </a:fld>
            <a:endParaRPr lang="en-US"/>
          </a:p>
        </p:txBody>
      </p:sp>
    </p:spTree>
    <p:extLst>
      <p:ext uri="{BB962C8B-B14F-4D97-AF65-F5344CB8AC3E}">
        <p14:creationId xmlns:p14="http://schemas.microsoft.com/office/powerpoint/2010/main" val="899248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D2D757F-A1BF-4C0E-BC1C-0F675E2633D6}" type="datetimeFigureOut">
              <a:rPr lang="en-US" smtClean="0"/>
              <a:t>9/3/2020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A07FE-9069-46AF-B14D-F14C70089DDB}" type="slidenum">
              <a:rPr lang="en-US" smtClean="0"/>
              <a:t>‹#›</a:t>
            </a:fld>
            <a:endParaRPr lang="en-US"/>
          </a:p>
        </p:txBody>
      </p:sp>
    </p:spTree>
    <p:extLst>
      <p:ext uri="{BB962C8B-B14F-4D97-AF65-F5344CB8AC3E}">
        <p14:creationId xmlns:p14="http://schemas.microsoft.com/office/powerpoint/2010/main" val="2875753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D2D757F-A1BF-4C0E-BC1C-0F675E2633D6}" type="datetimeFigureOut">
              <a:rPr lang="en-US" smtClean="0"/>
              <a:t>9/3/2020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A07FE-9069-46AF-B14D-F14C70089DDB}" type="slidenum">
              <a:rPr lang="en-US" smtClean="0"/>
              <a:t>‹#›</a:t>
            </a:fld>
            <a:endParaRPr lang="en-US"/>
          </a:p>
        </p:txBody>
      </p:sp>
    </p:spTree>
    <p:extLst>
      <p:ext uri="{BB962C8B-B14F-4D97-AF65-F5344CB8AC3E}">
        <p14:creationId xmlns:p14="http://schemas.microsoft.com/office/powerpoint/2010/main" val="3248681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2D757F-A1BF-4C0E-BC1C-0F675E2633D6}" type="datetimeFigureOut">
              <a:rPr lang="en-US" smtClean="0"/>
              <a:t>9/3/2020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AA07FE-9069-46AF-B14D-F14C70089DDB}" type="slidenum">
              <a:rPr lang="en-US" smtClean="0"/>
              <a:t>‹#›</a:t>
            </a:fld>
            <a:endParaRPr lang="en-US"/>
          </a:p>
        </p:txBody>
      </p:sp>
    </p:spTree>
    <p:extLst>
      <p:ext uri="{BB962C8B-B14F-4D97-AF65-F5344CB8AC3E}">
        <p14:creationId xmlns:p14="http://schemas.microsoft.com/office/powerpoint/2010/main" val="15275228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4.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3.e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Class Size Trends</a:t>
            </a:r>
            <a:endParaRPr lang="en-US" dirty="0"/>
          </a:p>
        </p:txBody>
      </p:sp>
      <p:sp>
        <p:nvSpPr>
          <p:cNvPr id="3" name="Subtitle 2"/>
          <p:cNvSpPr>
            <a:spLocks noGrp="1"/>
          </p:cNvSpPr>
          <p:nvPr>
            <p:ph type="subTitle" idx="1"/>
          </p:nvPr>
        </p:nvSpPr>
        <p:spPr/>
        <p:txBody>
          <a:bodyPr/>
          <a:lstStyle/>
          <a:p>
            <a:r>
              <a:rPr lang="en-US" dirty="0" smtClean="0"/>
              <a:t>Prepared by the Office of Planning, Research &amp; Institutional Effectiveness (PRIE)</a:t>
            </a:r>
          </a:p>
          <a:p>
            <a:r>
              <a:rPr lang="en-US" dirty="0" smtClean="0"/>
              <a:t>August, 2020</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3761" y="1122363"/>
            <a:ext cx="2524477" cy="1133633"/>
          </a:xfrm>
          <a:prstGeom prst="rect">
            <a:avLst/>
          </a:prstGeom>
        </p:spPr>
      </p:pic>
    </p:spTree>
    <p:extLst>
      <p:ext uri="{BB962C8B-B14F-4D97-AF65-F5344CB8AC3E}">
        <p14:creationId xmlns:p14="http://schemas.microsoft.com/office/powerpoint/2010/main" val="984285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11351-EB8C-401E-8190-6CF0F062EBEA}"/>
              </a:ext>
            </a:extLst>
          </p:cNvPr>
          <p:cNvSpPr>
            <a:spLocks noGrp="1"/>
          </p:cNvSpPr>
          <p:nvPr>
            <p:ph type="title"/>
          </p:nvPr>
        </p:nvSpPr>
        <p:spPr>
          <a:xfrm>
            <a:off x="779701" y="172235"/>
            <a:ext cx="10721946" cy="1233772"/>
          </a:xfrm>
        </p:spPr>
        <p:txBody>
          <a:bodyPr/>
          <a:lstStyle/>
          <a:p>
            <a:r>
              <a:rPr lang="en-US" b="1" dirty="0"/>
              <a:t>Cancelled and Low </a:t>
            </a:r>
            <a:r>
              <a:rPr lang="en-US" b="1" dirty="0" smtClean="0"/>
              <a:t>Enrolled </a:t>
            </a:r>
            <a:r>
              <a:rPr lang="en-US" b="1" dirty="0"/>
              <a:t>Sections</a:t>
            </a:r>
          </a:p>
        </p:txBody>
      </p:sp>
      <p:pic>
        <p:nvPicPr>
          <p:cNvPr id="4" name="Picture 3"/>
          <p:cNvPicPr>
            <a:picLocks noChangeAspect="1"/>
          </p:cNvPicPr>
          <p:nvPr/>
        </p:nvPicPr>
        <p:blipFill>
          <a:blip r:embed="rId3"/>
          <a:stretch>
            <a:fillRect/>
          </a:stretch>
        </p:blipFill>
        <p:spPr>
          <a:xfrm>
            <a:off x="1438022" y="1406007"/>
            <a:ext cx="9405305" cy="5118466"/>
          </a:xfrm>
          <a:prstGeom prst="rect">
            <a:avLst/>
          </a:prstGeom>
        </p:spPr>
      </p:pic>
    </p:spTree>
    <p:extLst>
      <p:ext uri="{BB962C8B-B14F-4D97-AF65-F5344CB8AC3E}">
        <p14:creationId xmlns:p14="http://schemas.microsoft.com/office/powerpoint/2010/main" val="29520388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D0B76B6-CB10-4308-A751-A30516EEDB91}"/>
              </a:ext>
            </a:extLst>
          </p:cNvPr>
          <p:cNvSpPr>
            <a:spLocks noGrp="1"/>
          </p:cNvSpPr>
          <p:nvPr>
            <p:ph type="title"/>
          </p:nvPr>
        </p:nvSpPr>
        <p:spPr/>
        <p:txBody>
          <a:bodyPr/>
          <a:lstStyle/>
          <a:p>
            <a:r>
              <a:rPr lang="en-US" b="1" dirty="0" smtClean="0"/>
              <a:t>Class Sizes: scheduled v. actual</a:t>
            </a:r>
            <a:endParaRPr lang="en-US" b="1" dirty="0"/>
          </a:p>
        </p:txBody>
      </p:sp>
      <p:graphicFrame>
        <p:nvGraphicFramePr>
          <p:cNvPr id="12" name="Object 11"/>
          <p:cNvGraphicFramePr>
            <a:graphicFrameLocks noChangeAspect="1"/>
          </p:cNvGraphicFramePr>
          <p:nvPr>
            <p:extLst/>
          </p:nvPr>
        </p:nvGraphicFramePr>
        <p:xfrm>
          <a:off x="3990005" y="5544152"/>
          <a:ext cx="4821838" cy="883640"/>
        </p:xfrm>
        <a:graphic>
          <a:graphicData uri="http://schemas.openxmlformats.org/presentationml/2006/ole">
            <mc:AlternateContent xmlns:mc="http://schemas.openxmlformats.org/markup-compatibility/2006">
              <mc:Choice xmlns:v="urn:schemas-microsoft-com:vml" Requires="v">
                <p:oleObj spid="_x0000_s1028" name="Worksheet" r:id="rId4" imgW="2806527" imgH="514548" progId="Excel.Sheet.12">
                  <p:embed/>
                </p:oleObj>
              </mc:Choice>
              <mc:Fallback>
                <p:oleObj name="Worksheet" r:id="rId4" imgW="2806527" imgH="514548" progId="Excel.Sheet.12">
                  <p:embed/>
                  <p:pic>
                    <p:nvPicPr>
                      <p:cNvPr id="12" name="Object 11"/>
                      <p:cNvPicPr/>
                      <p:nvPr/>
                    </p:nvPicPr>
                    <p:blipFill>
                      <a:blip r:embed="rId5"/>
                      <a:stretch>
                        <a:fillRect/>
                      </a:stretch>
                    </p:blipFill>
                    <p:spPr>
                      <a:xfrm>
                        <a:off x="3990005" y="5544152"/>
                        <a:ext cx="4821838" cy="883640"/>
                      </a:xfrm>
                      <a:prstGeom prst="rect">
                        <a:avLst/>
                      </a:prstGeom>
                    </p:spPr>
                  </p:pic>
                </p:oleObj>
              </mc:Fallback>
            </mc:AlternateContent>
          </a:graphicData>
        </a:graphic>
      </p:graphicFrame>
      <p:graphicFrame>
        <p:nvGraphicFramePr>
          <p:cNvPr id="15" name="Object 14"/>
          <p:cNvGraphicFramePr>
            <a:graphicFrameLocks noChangeAspect="1"/>
          </p:cNvGraphicFramePr>
          <p:nvPr>
            <p:extLst/>
          </p:nvPr>
        </p:nvGraphicFramePr>
        <p:xfrm>
          <a:off x="82275" y="1992431"/>
          <a:ext cx="12016589" cy="3012706"/>
        </p:xfrm>
        <a:graphic>
          <a:graphicData uri="http://schemas.openxmlformats.org/presentationml/2006/ole">
            <mc:AlternateContent xmlns:mc="http://schemas.openxmlformats.org/markup-compatibility/2006">
              <mc:Choice xmlns:v="urn:schemas-microsoft-com:vml" Requires="v">
                <p:oleObj spid="_x0000_s1029" name="Worksheet" r:id="rId6" imgW="8915548" imgH="2235391" progId="Excel.Sheet.12">
                  <p:embed/>
                </p:oleObj>
              </mc:Choice>
              <mc:Fallback>
                <p:oleObj name="Worksheet" r:id="rId6" imgW="8915548" imgH="2235391" progId="Excel.Sheet.12">
                  <p:embed/>
                  <p:pic>
                    <p:nvPicPr>
                      <p:cNvPr id="15" name="Object 14"/>
                      <p:cNvPicPr/>
                      <p:nvPr/>
                    </p:nvPicPr>
                    <p:blipFill>
                      <a:blip r:embed="rId7"/>
                      <a:stretch>
                        <a:fillRect/>
                      </a:stretch>
                    </p:blipFill>
                    <p:spPr>
                      <a:xfrm>
                        <a:off x="82275" y="1992431"/>
                        <a:ext cx="12016589" cy="3012706"/>
                      </a:xfrm>
                      <a:prstGeom prst="rect">
                        <a:avLst/>
                      </a:prstGeom>
                    </p:spPr>
                  </p:pic>
                </p:oleObj>
              </mc:Fallback>
            </mc:AlternateContent>
          </a:graphicData>
        </a:graphic>
      </p:graphicFrame>
      <p:sp>
        <p:nvSpPr>
          <p:cNvPr id="16" name="TextBox 15"/>
          <p:cNvSpPr txBox="1"/>
          <p:nvPr/>
        </p:nvSpPr>
        <p:spPr>
          <a:xfrm>
            <a:off x="67379" y="6574055"/>
            <a:ext cx="7201715" cy="338554"/>
          </a:xfrm>
          <a:prstGeom prst="rect">
            <a:avLst/>
          </a:prstGeom>
          <a:noFill/>
        </p:spPr>
        <p:txBody>
          <a:bodyPr wrap="none" rtlCol="0">
            <a:spAutoFit/>
          </a:bodyPr>
          <a:lstStyle/>
          <a:p>
            <a:r>
              <a:rPr lang="en-US" sz="1600" i="1" dirty="0" smtClean="0"/>
              <a:t>Academic Year: 2018-19 (to exclude possible effects of campus closure due to </a:t>
            </a:r>
            <a:r>
              <a:rPr lang="en-US" sz="1600" i="1" dirty="0" smtClean="0"/>
              <a:t>COVID)</a:t>
            </a:r>
            <a:endParaRPr lang="en-US" sz="1600" i="1" dirty="0"/>
          </a:p>
        </p:txBody>
      </p:sp>
    </p:spTree>
    <p:extLst>
      <p:ext uri="{BB962C8B-B14F-4D97-AF65-F5344CB8AC3E}">
        <p14:creationId xmlns:p14="http://schemas.microsoft.com/office/powerpoint/2010/main" val="918194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028B487-A3C2-4483-9B1B-7DA355B8ABC0}"/>
              </a:ext>
            </a:extLst>
          </p:cNvPr>
          <p:cNvSpPr>
            <a:spLocks noGrp="1"/>
          </p:cNvSpPr>
          <p:nvPr>
            <p:ph type="title"/>
          </p:nvPr>
        </p:nvSpPr>
        <p:spPr/>
        <p:txBody>
          <a:bodyPr>
            <a:normAutofit/>
          </a:bodyPr>
          <a:lstStyle/>
          <a:p>
            <a:r>
              <a:rPr lang="en-US" b="1" dirty="0"/>
              <a:t>Actual v. Advertised Class Sizes in 2018-19 </a:t>
            </a:r>
            <a:r>
              <a:rPr lang="en-US" b="1" dirty="0" smtClean="0"/>
              <a:t/>
            </a:r>
            <a:br>
              <a:rPr lang="en-US" b="1" dirty="0" smtClean="0"/>
            </a:br>
            <a:r>
              <a:rPr lang="en-US" sz="3100" dirty="0" smtClean="0">
                <a:effectLst/>
              </a:rPr>
              <a:t>(exceptions such as English 100; Labs; MEDA </a:t>
            </a:r>
            <a:r>
              <a:rPr lang="en-US" sz="3100" dirty="0">
                <a:effectLst/>
              </a:rPr>
              <a:t>removed)</a:t>
            </a:r>
          </a:p>
        </p:txBody>
      </p:sp>
      <p:graphicFrame>
        <p:nvGraphicFramePr>
          <p:cNvPr id="7" name="Content Placeholder 6">
            <a:extLst>
              <a:ext uri="{FF2B5EF4-FFF2-40B4-BE49-F238E27FC236}">
                <a16:creationId xmlns:a16="http://schemas.microsoft.com/office/drawing/2014/main" id="{F23E70D4-4CF6-4252-89C3-290CD91FBECA}"/>
              </a:ext>
            </a:extLst>
          </p:cNvPr>
          <p:cNvGraphicFramePr>
            <a:graphicFrameLocks noGrp="1"/>
          </p:cNvGraphicFramePr>
          <p:nvPr>
            <p:ph sz="half" idx="1"/>
            <p:extLst/>
          </p:nvPr>
        </p:nvGraphicFramePr>
        <p:xfrm>
          <a:off x="861060" y="1812616"/>
          <a:ext cx="10409903" cy="5007463"/>
        </p:xfrm>
        <a:graphic>
          <a:graphicData uri="http://schemas.openxmlformats.org/drawingml/2006/table">
            <a:tbl>
              <a:tblPr firstRow="1" firstCol="1">
                <a:tableStyleId>{C083E6E3-FA7D-4D7B-A595-EF9225AFEA82}</a:tableStyleId>
              </a:tblPr>
              <a:tblGrid>
                <a:gridCol w="2414515">
                  <a:extLst>
                    <a:ext uri="{9D8B030D-6E8A-4147-A177-3AD203B41FA5}">
                      <a16:colId xmlns:a16="http://schemas.microsoft.com/office/drawing/2014/main" val="1891624060"/>
                    </a:ext>
                  </a:extLst>
                </a:gridCol>
                <a:gridCol w="1427440">
                  <a:extLst>
                    <a:ext uri="{9D8B030D-6E8A-4147-A177-3AD203B41FA5}">
                      <a16:colId xmlns:a16="http://schemas.microsoft.com/office/drawing/2014/main" val="913915890"/>
                    </a:ext>
                  </a:extLst>
                </a:gridCol>
                <a:gridCol w="1150374">
                  <a:extLst>
                    <a:ext uri="{9D8B030D-6E8A-4147-A177-3AD203B41FA5}">
                      <a16:colId xmlns:a16="http://schemas.microsoft.com/office/drawing/2014/main" val="1600615567"/>
                    </a:ext>
                  </a:extLst>
                </a:gridCol>
                <a:gridCol w="1376516">
                  <a:extLst>
                    <a:ext uri="{9D8B030D-6E8A-4147-A177-3AD203B41FA5}">
                      <a16:colId xmlns:a16="http://schemas.microsoft.com/office/drawing/2014/main" val="1712530800"/>
                    </a:ext>
                  </a:extLst>
                </a:gridCol>
                <a:gridCol w="1386349">
                  <a:extLst>
                    <a:ext uri="{9D8B030D-6E8A-4147-A177-3AD203B41FA5}">
                      <a16:colId xmlns:a16="http://schemas.microsoft.com/office/drawing/2014/main" val="3645121362"/>
                    </a:ext>
                  </a:extLst>
                </a:gridCol>
                <a:gridCol w="1288025">
                  <a:extLst>
                    <a:ext uri="{9D8B030D-6E8A-4147-A177-3AD203B41FA5}">
                      <a16:colId xmlns:a16="http://schemas.microsoft.com/office/drawing/2014/main" val="1615892846"/>
                    </a:ext>
                  </a:extLst>
                </a:gridCol>
                <a:gridCol w="1366684">
                  <a:extLst>
                    <a:ext uri="{9D8B030D-6E8A-4147-A177-3AD203B41FA5}">
                      <a16:colId xmlns:a16="http://schemas.microsoft.com/office/drawing/2014/main" val="2563690202"/>
                    </a:ext>
                  </a:extLst>
                </a:gridCol>
              </a:tblGrid>
              <a:tr h="838138">
                <a:tc>
                  <a:txBody>
                    <a:bodyPr/>
                    <a:lstStyle/>
                    <a:p>
                      <a:pPr algn="l" fontAlgn="b"/>
                      <a:endParaRPr lang="en-US" sz="1800" b="0" i="0" u="none" strike="noStrike" dirty="0">
                        <a:solidFill>
                          <a:srgbClr val="333333"/>
                        </a:solidFill>
                        <a:effectLst/>
                        <a:latin typeface="Arial" panose="020B0604020202020204" pitchFamily="34" charset="0"/>
                      </a:endParaRPr>
                    </a:p>
                  </a:txBody>
                  <a:tcPr marL="9525" marR="9525" marT="9525" marB="0" anchor="b"/>
                </a:tc>
                <a:tc gridSpan="2">
                  <a:txBody>
                    <a:bodyPr/>
                    <a:lstStyle/>
                    <a:p>
                      <a:pPr algn="ctr" fontAlgn="b"/>
                      <a:r>
                        <a:rPr lang="en-US" sz="1800" u="none" strike="noStrike" dirty="0">
                          <a:effectLst/>
                        </a:rPr>
                        <a:t>FACE TO FACE </a:t>
                      </a:r>
                    </a:p>
                    <a:p>
                      <a:pPr algn="ctr" fontAlgn="b"/>
                      <a:r>
                        <a:rPr lang="en-US" sz="1800" u="none" strike="noStrike" dirty="0">
                          <a:effectLst/>
                        </a:rPr>
                        <a:t>Sections</a:t>
                      </a:r>
                      <a:endParaRPr lang="en-US" sz="1800" b="0" i="0" u="none" strike="noStrike" dirty="0">
                        <a:solidFill>
                          <a:srgbClr val="333333"/>
                        </a:solidFill>
                        <a:effectLst/>
                        <a:latin typeface="Arial" panose="020B0604020202020204" pitchFamily="34" charset="0"/>
                      </a:endParaRPr>
                    </a:p>
                  </a:txBody>
                  <a:tcPr marL="9525" marR="9525" marT="9525" marB="0" anchor="ctr">
                    <a:lnB w="12700" cap="flat" cmpd="sng" algn="ctr">
                      <a:solidFill>
                        <a:schemeClr val="tx1"/>
                      </a:solidFill>
                      <a:prstDash val="solid"/>
                      <a:round/>
                      <a:headEnd type="none" w="med" len="med"/>
                      <a:tailEnd type="none" w="med" len="med"/>
                    </a:lnB>
                  </a:tcPr>
                </a:tc>
                <a:tc hMerge="1">
                  <a:txBody>
                    <a:bodyPr/>
                    <a:lstStyle/>
                    <a:p>
                      <a:pPr algn="l" fontAlgn="b"/>
                      <a:endParaRPr lang="en-US" sz="1800" b="0" i="0" u="none" strike="noStrike" dirty="0">
                        <a:solidFill>
                          <a:srgbClr val="333333"/>
                        </a:solidFill>
                        <a:effectLst/>
                        <a:latin typeface="Arial" panose="020B0604020202020204" pitchFamily="34" charset="0"/>
                      </a:endParaRPr>
                    </a:p>
                  </a:txBody>
                  <a:tcPr marL="9525" marR="9525" marT="9525" marB="0" anchor="b">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7F7F7"/>
                    </a:solidFill>
                  </a:tcPr>
                </a:tc>
                <a:tc gridSpan="2">
                  <a:txBody>
                    <a:bodyPr/>
                    <a:lstStyle/>
                    <a:p>
                      <a:pPr algn="ctr" fontAlgn="b"/>
                      <a:r>
                        <a:rPr lang="en-US" sz="1800" u="none" strike="noStrike" dirty="0">
                          <a:effectLst/>
                        </a:rPr>
                        <a:t>HYBRID </a:t>
                      </a:r>
                    </a:p>
                    <a:p>
                      <a:pPr algn="ctr" fontAlgn="b"/>
                      <a:r>
                        <a:rPr lang="en-US" sz="1800" u="none" strike="noStrike" dirty="0">
                          <a:effectLst/>
                        </a:rPr>
                        <a:t>Sections</a:t>
                      </a:r>
                      <a:endParaRPr lang="en-US" sz="1800" b="0" i="0" u="none" strike="noStrike" dirty="0">
                        <a:solidFill>
                          <a:srgbClr val="333333"/>
                        </a:solidFill>
                        <a:effectLst/>
                        <a:latin typeface="Arial" panose="020B0604020202020204" pitchFamily="34" charset="0"/>
                      </a:endParaRPr>
                    </a:p>
                  </a:txBody>
                  <a:tcPr marL="9525" marR="9525" marT="9525" marB="0" anchor="ctr">
                    <a:lnB w="12700" cap="flat" cmpd="sng" algn="ctr">
                      <a:solidFill>
                        <a:schemeClr val="tx1"/>
                      </a:solidFill>
                      <a:prstDash val="solid"/>
                      <a:round/>
                      <a:headEnd type="none" w="med" len="med"/>
                      <a:tailEnd type="none" w="med" len="med"/>
                    </a:lnB>
                  </a:tcPr>
                </a:tc>
                <a:tc hMerge="1">
                  <a:txBody>
                    <a:bodyPr/>
                    <a:lstStyle/>
                    <a:p>
                      <a:pPr algn="ctr" fontAlgn="b"/>
                      <a:endParaRPr lang="en-US" sz="1800" b="0" i="0" u="none" strike="noStrike" dirty="0">
                        <a:solidFill>
                          <a:srgbClr val="333333"/>
                        </a:solidFill>
                        <a:effectLst/>
                        <a:latin typeface="Arial" panose="020B0604020202020204" pitchFamily="34" charset="0"/>
                      </a:endParaRPr>
                    </a:p>
                  </a:txBody>
                  <a:tcPr marL="9525" marR="9525" marT="9525" marB="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7F7F7"/>
                    </a:solidFill>
                  </a:tcPr>
                </a:tc>
                <a:tc gridSpan="2">
                  <a:txBody>
                    <a:bodyPr/>
                    <a:lstStyle/>
                    <a:p>
                      <a:pPr algn="ctr" fontAlgn="b"/>
                      <a:r>
                        <a:rPr lang="en-US" sz="1800" u="none" strike="noStrike" dirty="0">
                          <a:effectLst/>
                        </a:rPr>
                        <a:t>ONLINE </a:t>
                      </a:r>
                    </a:p>
                    <a:p>
                      <a:pPr algn="ctr" fontAlgn="b"/>
                      <a:r>
                        <a:rPr lang="en-US" sz="1800" u="none" strike="noStrike" dirty="0">
                          <a:effectLst/>
                        </a:rPr>
                        <a:t>Sections</a:t>
                      </a:r>
                      <a:endParaRPr lang="en-US" sz="1800" b="0" i="0" u="none" strike="noStrike" dirty="0">
                        <a:solidFill>
                          <a:srgbClr val="333333"/>
                        </a:solidFill>
                        <a:effectLst/>
                        <a:latin typeface="Arial" panose="020B0604020202020204" pitchFamily="34" charset="0"/>
                      </a:endParaRPr>
                    </a:p>
                  </a:txBody>
                  <a:tcPr marL="9525" marR="9525" marT="9525" marB="0" anchor="ctr">
                    <a:lnB w="12700" cap="flat" cmpd="sng" algn="ctr">
                      <a:solidFill>
                        <a:schemeClr val="tx1"/>
                      </a:solidFill>
                      <a:prstDash val="solid"/>
                      <a:round/>
                      <a:headEnd type="none" w="med" len="med"/>
                      <a:tailEnd type="none" w="med" len="med"/>
                    </a:lnB>
                  </a:tcPr>
                </a:tc>
                <a:tc hMerge="1">
                  <a:txBody>
                    <a:bodyPr/>
                    <a:lstStyle/>
                    <a:p>
                      <a:pPr algn="ctr" fontAlgn="b"/>
                      <a:endParaRPr lang="en-US" sz="1800" b="0" i="0" u="none" strike="noStrike" dirty="0">
                        <a:solidFill>
                          <a:srgbClr val="333333"/>
                        </a:solidFill>
                        <a:effectLst/>
                        <a:latin typeface="Arial" panose="020B0604020202020204" pitchFamily="34" charset="0"/>
                      </a:endParaRPr>
                    </a:p>
                  </a:txBody>
                  <a:tcPr marL="9525" marR="9525" marT="9525" marB="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7F7F7"/>
                    </a:solidFill>
                  </a:tcPr>
                </a:tc>
                <a:extLst>
                  <a:ext uri="{0D108BD9-81ED-4DB2-BD59-A6C34878D82A}">
                    <a16:rowId xmlns:a16="http://schemas.microsoft.com/office/drawing/2014/main" val="3511967929"/>
                  </a:ext>
                </a:extLst>
              </a:tr>
              <a:tr h="833865">
                <a:tc>
                  <a:txBody>
                    <a:bodyPr/>
                    <a:lstStyle/>
                    <a:p>
                      <a:pPr algn="ctr" fontAlgn="b"/>
                      <a:r>
                        <a:rPr lang="en-US" sz="1400" u="none" strike="noStrike" dirty="0">
                          <a:effectLst/>
                        </a:rPr>
                        <a:t># of Seats/Enrollments </a:t>
                      </a:r>
                      <a:br>
                        <a:rPr lang="en-US" sz="1400" u="none" strike="noStrike" dirty="0">
                          <a:effectLst/>
                        </a:rPr>
                      </a:br>
                      <a:r>
                        <a:rPr lang="en-US" sz="1400" u="none" strike="noStrike" dirty="0">
                          <a:effectLst/>
                        </a:rPr>
                        <a:t>per Section</a:t>
                      </a:r>
                      <a:endParaRPr lang="en-US" sz="1400" b="0" i="0" u="none" strike="noStrike" dirty="0">
                        <a:solidFill>
                          <a:srgbClr val="333333"/>
                        </a:solidFill>
                        <a:effectLst/>
                        <a:latin typeface="Arial" panose="020B0604020202020204" pitchFamily="34" charset="0"/>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i="0" u="none" strike="noStrike" dirty="0">
                          <a:effectLst/>
                        </a:rPr>
                        <a:t># of Sections at Advertised Capacity</a:t>
                      </a: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u="none" strike="noStrike" dirty="0">
                          <a:effectLst/>
                        </a:rPr>
                        <a:t># of Sections by Actual Enrollment</a:t>
                      </a: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u="none" strike="noStrike" dirty="0">
                          <a:effectLst/>
                        </a:rPr>
                        <a:t># of Sections at Advertised Capacity</a:t>
                      </a: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u="none" strike="noStrike" dirty="0">
                          <a:effectLst/>
                        </a:rPr>
                        <a:t># of Sections by Actual Enrollment</a:t>
                      </a: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u="none" strike="noStrike" dirty="0">
                          <a:effectLst/>
                        </a:rPr>
                        <a:t># of Sections at Advertised Capacity</a:t>
                      </a: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u="none" strike="noStrike" dirty="0">
                          <a:effectLst/>
                        </a:rPr>
                        <a:t># of Sections by Actual Enrollment</a:t>
                      </a: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241195761"/>
                  </a:ext>
                </a:extLst>
              </a:tr>
              <a:tr h="833865">
                <a:tc>
                  <a:txBody>
                    <a:bodyPr/>
                    <a:lstStyle/>
                    <a:p>
                      <a:pPr algn="ctr" fontAlgn="b"/>
                      <a:r>
                        <a:rPr lang="en-US" sz="1800" u="none" strike="noStrike" dirty="0">
                          <a:effectLst/>
                        </a:rPr>
                        <a:t>1 to 19 Seats/Enrollments</a:t>
                      </a:r>
                      <a:endParaRPr lang="en-US" sz="1800" b="0" i="0" u="none" strike="noStrike" dirty="0">
                        <a:solidFill>
                          <a:srgbClr val="333333"/>
                        </a:solidFill>
                        <a:effectLst/>
                        <a:latin typeface="Arial" panose="020B0604020202020204" pitchFamily="34"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400" b="0" i="0" u="none" strike="noStrike" dirty="0">
                          <a:solidFill>
                            <a:schemeClr val="tx1"/>
                          </a:solidFill>
                          <a:effectLst/>
                          <a:latin typeface="+mn-lt"/>
                        </a:rPr>
                        <a:t>2</a:t>
                      </a: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400" u="none" strike="noStrike" dirty="0">
                          <a:effectLst/>
                          <a:latin typeface="+mn-lt"/>
                        </a:rPr>
                        <a:t>145</a:t>
                      </a:r>
                      <a:endParaRPr lang="en-US" sz="2400" b="0" i="0" u="none" strike="noStrike" dirty="0">
                        <a:solidFill>
                          <a:srgbClr val="333333"/>
                        </a:solidFill>
                        <a:effectLst/>
                        <a:latin typeface="+mn-lt"/>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US" sz="2400" u="none" strike="noStrike" dirty="0">
                          <a:effectLst/>
                          <a:latin typeface="+mn-lt"/>
                        </a:rPr>
                        <a:t>0 </a:t>
                      </a:r>
                      <a:endParaRPr lang="en-US" sz="2400" b="0" i="0" u="none" strike="noStrike" dirty="0">
                        <a:solidFill>
                          <a:srgbClr val="333333"/>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400" u="none" strike="noStrike" dirty="0">
                          <a:effectLst/>
                          <a:latin typeface="+mn-lt"/>
                        </a:rPr>
                        <a:t>20</a:t>
                      </a:r>
                      <a:endParaRPr lang="en-US" sz="2400" b="0" i="0" u="none" strike="noStrike" dirty="0">
                        <a:solidFill>
                          <a:srgbClr val="333333"/>
                        </a:solidFill>
                        <a:effectLst/>
                        <a:latin typeface="+mn-lt"/>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US" sz="2400" u="none" strike="noStrike" dirty="0">
                          <a:effectLst/>
                          <a:latin typeface="+mn-lt"/>
                        </a:rPr>
                        <a:t>0 </a:t>
                      </a:r>
                      <a:endParaRPr lang="en-US" sz="2400" b="0" i="0" u="none" strike="noStrike" dirty="0">
                        <a:solidFill>
                          <a:srgbClr val="333333"/>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400" u="none" strike="noStrike" dirty="0">
                          <a:effectLst/>
                          <a:latin typeface="+mn-lt"/>
                        </a:rPr>
                        <a:t>15</a:t>
                      </a:r>
                      <a:endParaRPr lang="en-US" sz="2400" b="0" i="0" u="none" strike="noStrike" dirty="0">
                        <a:solidFill>
                          <a:srgbClr val="333333"/>
                        </a:solidFill>
                        <a:effectLst/>
                        <a:latin typeface="+mn-lt"/>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661672822"/>
                  </a:ext>
                </a:extLst>
              </a:tr>
              <a:tr h="833865">
                <a:tc>
                  <a:txBody>
                    <a:bodyPr/>
                    <a:lstStyle/>
                    <a:p>
                      <a:pPr algn="ctr" fontAlgn="b"/>
                      <a:r>
                        <a:rPr lang="en-US" sz="1800" u="none" strike="noStrike" dirty="0">
                          <a:effectLst/>
                        </a:rPr>
                        <a:t>20 to 35 Seats/Enrollments</a:t>
                      </a:r>
                      <a:endParaRPr lang="en-US" sz="1800" b="0" i="0" u="none" strike="noStrike" dirty="0">
                        <a:solidFill>
                          <a:srgbClr val="333333"/>
                        </a:solidFill>
                        <a:effectLst/>
                        <a:latin typeface="Arial" panose="020B0604020202020204" pitchFamily="34"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400" b="0" i="0" u="none" strike="noStrike" dirty="0">
                          <a:solidFill>
                            <a:schemeClr val="tx1"/>
                          </a:solidFill>
                          <a:effectLst/>
                          <a:latin typeface="+mn-lt"/>
                        </a:rPr>
                        <a:t>351</a:t>
                      </a: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400" u="none" strike="noStrike" dirty="0">
                          <a:effectLst/>
                          <a:latin typeface="+mn-lt"/>
                        </a:rPr>
                        <a:t>329</a:t>
                      </a:r>
                      <a:endParaRPr lang="en-US" sz="2400" b="0" i="0" u="none" strike="noStrike" dirty="0">
                        <a:solidFill>
                          <a:srgbClr val="333333"/>
                        </a:solidFill>
                        <a:effectLst/>
                        <a:latin typeface="+mn-lt"/>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US" sz="2400" u="none" strike="noStrike" dirty="0">
                          <a:effectLst/>
                          <a:latin typeface="+mn-lt"/>
                        </a:rPr>
                        <a:t>34</a:t>
                      </a:r>
                      <a:endParaRPr lang="en-US" sz="2400" b="0" i="0" u="none" strike="noStrike" dirty="0">
                        <a:solidFill>
                          <a:srgbClr val="333333"/>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400" u="none" strike="noStrike" dirty="0">
                          <a:effectLst/>
                          <a:latin typeface="+mn-lt"/>
                        </a:rPr>
                        <a:t>42</a:t>
                      </a:r>
                      <a:endParaRPr lang="en-US" sz="2400" b="0" i="0" u="none" strike="noStrike" dirty="0">
                        <a:solidFill>
                          <a:srgbClr val="333333"/>
                        </a:solidFill>
                        <a:effectLst/>
                        <a:latin typeface="+mn-lt"/>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US" sz="2400" u="none" strike="noStrike" dirty="0">
                          <a:effectLst/>
                          <a:latin typeface="+mn-lt"/>
                        </a:rPr>
                        <a:t>45</a:t>
                      </a:r>
                      <a:endParaRPr lang="en-US" sz="2400" b="0" i="0" u="none" strike="noStrike" dirty="0">
                        <a:solidFill>
                          <a:srgbClr val="333333"/>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400" u="none" strike="noStrike" dirty="0">
                          <a:effectLst/>
                          <a:latin typeface="+mn-lt"/>
                        </a:rPr>
                        <a:t>83</a:t>
                      </a:r>
                      <a:endParaRPr lang="en-US" sz="2400" b="0" i="0" u="none" strike="noStrike" dirty="0">
                        <a:solidFill>
                          <a:srgbClr val="333333"/>
                        </a:solidFill>
                        <a:effectLst/>
                        <a:latin typeface="+mn-lt"/>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64603833"/>
                  </a:ext>
                </a:extLst>
              </a:tr>
              <a:tr h="833865">
                <a:tc>
                  <a:txBody>
                    <a:bodyPr/>
                    <a:lstStyle/>
                    <a:p>
                      <a:pPr algn="ctr" fontAlgn="b"/>
                      <a:r>
                        <a:rPr lang="en-US" sz="1800" u="none" strike="noStrike" dirty="0">
                          <a:effectLst/>
                        </a:rPr>
                        <a:t>36 to 74 Seats/Enrollments</a:t>
                      </a:r>
                      <a:endParaRPr lang="en-US" sz="1800" b="0" i="0" u="none" strike="noStrike" dirty="0">
                        <a:solidFill>
                          <a:srgbClr val="333333"/>
                        </a:solidFill>
                        <a:effectLst/>
                        <a:latin typeface="Arial" panose="020B0604020202020204" pitchFamily="34"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400" u="none" strike="noStrike" dirty="0">
                          <a:effectLst/>
                          <a:latin typeface="+mn-lt"/>
                        </a:rPr>
                        <a:t>231</a:t>
                      </a:r>
                      <a:endParaRPr lang="en-US" sz="2400" b="0" i="0" u="none" strike="noStrike" dirty="0">
                        <a:solidFill>
                          <a:srgbClr val="333333"/>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400" u="none" strike="noStrike" dirty="0">
                          <a:effectLst/>
                          <a:latin typeface="+mn-lt"/>
                        </a:rPr>
                        <a:t>110</a:t>
                      </a:r>
                      <a:endParaRPr lang="en-US" sz="2400" b="0" i="0" u="none" strike="noStrike" dirty="0">
                        <a:solidFill>
                          <a:srgbClr val="333333"/>
                        </a:solidFill>
                        <a:effectLst/>
                        <a:latin typeface="+mn-lt"/>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US" sz="2400" u="none" strike="noStrike" dirty="0">
                          <a:effectLst/>
                          <a:latin typeface="+mn-lt"/>
                        </a:rPr>
                        <a:t>35</a:t>
                      </a:r>
                      <a:endParaRPr lang="en-US" sz="2400" b="0" i="0" u="none" strike="noStrike" dirty="0">
                        <a:solidFill>
                          <a:srgbClr val="333333"/>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400" u="none" strike="noStrike" dirty="0">
                          <a:effectLst/>
                          <a:latin typeface="+mn-lt"/>
                        </a:rPr>
                        <a:t>7</a:t>
                      </a:r>
                      <a:endParaRPr lang="en-US" sz="2400" b="0" i="0" u="none" strike="noStrike" dirty="0">
                        <a:solidFill>
                          <a:srgbClr val="333333"/>
                        </a:solidFill>
                        <a:effectLst/>
                        <a:latin typeface="+mn-lt"/>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US" sz="2400" u="none" strike="noStrike" dirty="0">
                          <a:effectLst/>
                          <a:latin typeface="+mn-lt"/>
                        </a:rPr>
                        <a:t>185</a:t>
                      </a:r>
                      <a:endParaRPr lang="en-US" sz="2400" b="0" i="0" u="none" strike="noStrike" dirty="0">
                        <a:solidFill>
                          <a:srgbClr val="333333"/>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400" u="none" strike="noStrike" dirty="0">
                          <a:effectLst/>
                          <a:latin typeface="+mn-lt"/>
                        </a:rPr>
                        <a:t>133</a:t>
                      </a:r>
                      <a:endParaRPr lang="en-US" sz="2400" b="0" i="0" u="none" strike="noStrike" dirty="0">
                        <a:solidFill>
                          <a:srgbClr val="333333"/>
                        </a:solidFill>
                        <a:effectLst/>
                        <a:latin typeface="+mn-lt"/>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441871850"/>
                  </a:ext>
                </a:extLst>
              </a:tr>
              <a:tr h="833865">
                <a:tc>
                  <a:txBody>
                    <a:bodyPr/>
                    <a:lstStyle/>
                    <a:p>
                      <a:pPr algn="ctr" fontAlgn="b"/>
                      <a:r>
                        <a:rPr lang="en-US" sz="1800" u="none" strike="noStrike" dirty="0">
                          <a:effectLst/>
                        </a:rPr>
                        <a:t>75 or more Seats/Enrollments</a:t>
                      </a:r>
                      <a:endParaRPr lang="en-US" sz="1800" b="0" i="0" u="none" strike="noStrike" dirty="0">
                        <a:solidFill>
                          <a:srgbClr val="333333"/>
                        </a:solidFill>
                        <a:effectLst/>
                        <a:latin typeface="Arial" panose="020B0604020202020204" pitchFamily="34"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b"/>
                      <a:r>
                        <a:rPr lang="en-US" sz="2400" u="none" strike="noStrike">
                          <a:effectLst/>
                          <a:latin typeface="+mn-lt"/>
                        </a:rPr>
                        <a:t> </a:t>
                      </a:r>
                      <a:endParaRPr lang="en-US" sz="2400" b="0" i="0" u="none" strike="noStrike">
                        <a:solidFill>
                          <a:srgbClr val="333333"/>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2400" b="0" i="0" u="none" strike="noStrike" dirty="0">
                        <a:solidFill>
                          <a:srgbClr val="333333"/>
                        </a:solidFill>
                        <a:effectLst/>
                        <a:latin typeface="+mn-lt"/>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US" sz="2400" u="none" strike="noStrike" dirty="0">
                          <a:effectLst/>
                          <a:latin typeface="+mn-lt"/>
                        </a:rPr>
                        <a:t> </a:t>
                      </a:r>
                      <a:endParaRPr lang="en-US" sz="2400" b="0" i="0" u="none" strike="noStrike" dirty="0">
                        <a:solidFill>
                          <a:srgbClr val="333333"/>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2400" b="0" i="0" u="none" strike="noStrike" dirty="0">
                        <a:solidFill>
                          <a:srgbClr val="333333"/>
                        </a:solidFill>
                        <a:effectLst/>
                        <a:latin typeface="+mn-lt"/>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US" sz="2400" u="none" strike="noStrike" dirty="0">
                          <a:effectLst/>
                          <a:latin typeface="+mn-lt"/>
                        </a:rPr>
                        <a:t>2</a:t>
                      </a:r>
                      <a:endParaRPr lang="en-US" sz="2400" b="0" i="0" u="none" strike="noStrike" dirty="0">
                        <a:solidFill>
                          <a:srgbClr val="333333"/>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400" u="none" strike="noStrike" dirty="0">
                          <a:effectLst/>
                          <a:latin typeface="+mn-lt"/>
                        </a:rPr>
                        <a:t>1</a:t>
                      </a:r>
                      <a:endParaRPr lang="en-US" sz="2400" b="0" i="0" u="none" strike="noStrike" dirty="0">
                        <a:solidFill>
                          <a:srgbClr val="333333"/>
                        </a:solidFill>
                        <a:effectLst/>
                        <a:latin typeface="+mn-lt"/>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82956265"/>
                  </a:ext>
                </a:extLst>
              </a:tr>
            </a:tbl>
          </a:graphicData>
        </a:graphic>
      </p:graphicFrame>
    </p:spTree>
    <p:extLst>
      <p:ext uri="{BB962C8B-B14F-4D97-AF65-F5344CB8AC3E}">
        <p14:creationId xmlns:p14="http://schemas.microsoft.com/office/powerpoint/2010/main" val="28311131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9551A415522C74CB2195B1A777E9A7C" ma:contentTypeVersion="13" ma:contentTypeDescription="Create a new document." ma:contentTypeScope="" ma:versionID="618bc19bae1ae606cfd6804c8e2176d6">
  <xsd:schema xmlns:xsd="http://www.w3.org/2001/XMLSchema" xmlns:xs="http://www.w3.org/2001/XMLSchema" xmlns:p="http://schemas.microsoft.com/office/2006/metadata/properties" xmlns:ns3="2bc55ecc-363e-43e9-bfac-4ba2e86f45ee" xmlns:ns4="bb5bbb0b-6c89-44d7-be61-0adfe653f983" targetNamespace="http://schemas.microsoft.com/office/2006/metadata/properties" ma:root="true" ma:fieldsID="e0599e1f8396ab867dd6a01ab5d3ef8a" ns3:_="" ns4:_="">
    <xsd:import namespace="2bc55ecc-363e-43e9-bfac-4ba2e86f45ee"/>
    <xsd:import namespace="bb5bbb0b-6c89-44d7-be61-0adfe653f9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c55ecc-363e-43e9-bfac-4ba2e86f45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b5bbb0b-6c89-44d7-be61-0adfe653f9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76BDB87-097D-443F-8261-BF617CA909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c55ecc-363e-43e9-bfac-4ba2e86f45ee"/>
    <ds:schemaRef ds:uri="bb5bbb0b-6c89-44d7-be61-0adfe653f9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D2220FC-79AD-4690-B312-A1CF09E56541}">
  <ds:schemaRefs>
    <ds:schemaRef ds:uri="http://schemas.microsoft.com/sharepoint/v3/contenttype/forms"/>
  </ds:schemaRefs>
</ds:datastoreItem>
</file>

<file path=customXml/itemProps3.xml><?xml version="1.0" encoding="utf-8"?>
<ds:datastoreItem xmlns:ds="http://schemas.openxmlformats.org/officeDocument/2006/customXml" ds:itemID="{24B0AC67-7F61-4135-BC02-340A1FA9DAC0}">
  <ds:schemaRefs>
    <ds:schemaRef ds:uri="http://schemas.microsoft.com/office/2006/documentManagement/types"/>
    <ds:schemaRef ds:uri="http://schemas.openxmlformats.org/package/2006/metadata/core-properties"/>
    <ds:schemaRef ds:uri="2bc55ecc-363e-43e9-bfac-4ba2e86f45ee"/>
    <ds:schemaRef ds:uri="http://schemas.microsoft.com/office/infopath/2007/PartnerControls"/>
    <ds:schemaRef ds:uri="http://purl.org/dc/elements/1.1/"/>
    <ds:schemaRef ds:uri="bb5bbb0b-6c89-44d7-be61-0adfe653f983"/>
    <ds:schemaRef ds:uri="http://purl.org/dc/terms/"/>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TotalTime>
  <Words>353</Words>
  <Application>Microsoft Office PowerPoint</Application>
  <PresentationFormat>Widescreen</PresentationFormat>
  <Paragraphs>67</Paragraphs>
  <Slides>4</Slides>
  <Notes>3</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4</vt:i4>
      </vt:variant>
    </vt:vector>
  </HeadingPairs>
  <TitlesOfParts>
    <vt:vector size="9" baseType="lpstr">
      <vt:lpstr>Arial</vt:lpstr>
      <vt:lpstr>Calibri</vt:lpstr>
      <vt:lpstr>Calibri Light</vt:lpstr>
      <vt:lpstr>Office Theme</vt:lpstr>
      <vt:lpstr>Worksheet</vt:lpstr>
      <vt:lpstr>Class Size Trends</vt:lpstr>
      <vt:lpstr>Cancelled and Low Enrolled Sections</vt:lpstr>
      <vt:lpstr>Class Sizes: scheduled v. actual</vt:lpstr>
      <vt:lpstr>Actual v. Advertised Class Sizes in 2018-19  (exceptions such as English 100; Labs; MEDA removed)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 Size Trends</dc:title>
  <dc:creator>Engel, Karen</dc:creator>
  <cp:lastModifiedBy>Engel, Karen</cp:lastModifiedBy>
  <cp:revision>2</cp:revision>
  <dcterms:created xsi:type="dcterms:W3CDTF">2020-09-03T18:49:24Z</dcterms:created>
  <dcterms:modified xsi:type="dcterms:W3CDTF">2020-09-03T18:50:26Z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0x01010029551A415522C74CB2195B1A777E9A7C</vt:lpwstr>
  </property>
</Properties>
</file>