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comment1.xml" ContentType="application/vnd.openxmlformats-officedocument.presentationml.comment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38"/>
  </p:notesMasterIdLst>
  <p:handoutMasterIdLst>
    <p:handoutMasterId r:id="rId39"/>
  </p:handoutMasterIdLst>
  <p:sldIdLst>
    <p:sldId id="256" r:id="rId2"/>
    <p:sldId id="326" r:id="rId3"/>
    <p:sldId id="257" r:id="rId4"/>
    <p:sldId id="259" r:id="rId5"/>
    <p:sldId id="337" r:id="rId6"/>
    <p:sldId id="327" r:id="rId7"/>
    <p:sldId id="330" r:id="rId8"/>
    <p:sldId id="314" r:id="rId9"/>
    <p:sldId id="281" r:id="rId10"/>
    <p:sldId id="313" r:id="rId11"/>
    <p:sldId id="318" r:id="rId12"/>
    <p:sldId id="338" r:id="rId13"/>
    <p:sldId id="339" r:id="rId14"/>
    <p:sldId id="340" r:id="rId15"/>
    <p:sldId id="341" r:id="rId16"/>
    <p:sldId id="343" r:id="rId17"/>
    <p:sldId id="344" r:id="rId18"/>
    <p:sldId id="299" r:id="rId19"/>
    <p:sldId id="300" r:id="rId20"/>
    <p:sldId id="301" r:id="rId21"/>
    <p:sldId id="302" r:id="rId22"/>
    <p:sldId id="306" r:id="rId23"/>
    <p:sldId id="258" r:id="rId24"/>
    <p:sldId id="307" r:id="rId25"/>
    <p:sldId id="334" r:id="rId26"/>
    <p:sldId id="315" r:id="rId27"/>
    <p:sldId id="317" r:id="rId28"/>
    <p:sldId id="319" r:id="rId29"/>
    <p:sldId id="320" r:id="rId30"/>
    <p:sldId id="322" r:id="rId31"/>
    <p:sldId id="323" r:id="rId32"/>
    <p:sldId id="324" r:id="rId33"/>
    <p:sldId id="290" r:id="rId34"/>
    <p:sldId id="295" r:id="rId35"/>
    <p:sldId id="267" r:id="rId36"/>
    <p:sldId id="297" r:id="rId37"/>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83">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an Branch" initials="" lastIdx="5" clrIdx="0"/>
  <p:cmAuthor id="2" name="Karen Engel"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04" autoAdjust="0"/>
    <p:restoredTop sz="79755" autoAdjust="0"/>
  </p:normalViewPr>
  <p:slideViewPr>
    <p:cSldViewPr snapToGrid="0">
      <p:cViewPr varScale="1">
        <p:scale>
          <a:sx n="104" d="100"/>
          <a:sy n="104" d="100"/>
        </p:scale>
        <p:origin x="860" y="48"/>
      </p:cViewPr>
      <p:guideLst>
        <p:guide orient="horz" pos="2183"/>
        <p:guide pos="3840"/>
      </p:guideLst>
    </p:cSldViewPr>
  </p:slideViewPr>
  <p:notesTextViewPr>
    <p:cViewPr>
      <p:scale>
        <a:sx n="3" d="2"/>
        <a:sy n="3" d="2"/>
      </p:scale>
      <p:origin x="0" y="0"/>
    </p:cViewPr>
  </p:notesTextViewPr>
  <p:sorterViewPr>
    <p:cViewPr>
      <p:scale>
        <a:sx n="80" d="100"/>
        <a:sy n="80" d="100"/>
      </p:scale>
      <p:origin x="0" y="-3546"/>
    </p:cViewPr>
  </p:sorterViewPr>
  <p:notesViewPr>
    <p:cSldViewPr snapToGrid="0">
      <p:cViewPr varScale="1">
        <p:scale>
          <a:sx n="103" d="100"/>
          <a:sy n="103" d="100"/>
        </p:scale>
        <p:origin x="3419" y="6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https://smccd-my.sharepoint.com/personal/engelk_smccd_edu/Documents/Enrollment%20Management/Data%20for%20EMC%20consideration/Enrollments%20at%20other%20peninsula%20cc's%202012-18.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a:t>Full-Time Equivalent students (FTES)</a:t>
            </a:r>
          </a:p>
        </c:rich>
      </c:tx>
      <c:overlay val="0"/>
      <c:spPr>
        <a:noFill/>
        <a:ln>
          <a:noFill/>
        </a:ln>
        <a:effectLst/>
      </c:spPr>
    </c:title>
    <c:autoTitleDeleted val="0"/>
    <c:plotArea>
      <c:layout/>
      <c:barChart>
        <c:barDir val="col"/>
        <c:grouping val="clustered"/>
        <c:varyColors val="0"/>
        <c:ser>
          <c:idx val="0"/>
          <c:order val="0"/>
          <c:tx>
            <c:strRef>
              <c:f>Sheet!$B$46</c:f>
              <c:strCache>
                <c:ptCount val="1"/>
                <c:pt idx="0">
                  <c:v>2012-13</c:v>
                </c:pt>
              </c:strCache>
            </c:strRef>
          </c:tx>
          <c:spPr>
            <a:solidFill>
              <a:schemeClr val="accent1"/>
            </a:solidFill>
            <a:ln>
              <a:noFill/>
            </a:ln>
            <a:effectLst/>
          </c:spPr>
          <c:invertIfNegative val="0"/>
          <c:cat>
            <c:strRef>
              <c:f>Sheet!$A$47:$A$52</c:f>
              <c:strCache>
                <c:ptCount val="6"/>
                <c:pt idx="0">
                  <c:v>Canada</c:v>
                </c:pt>
                <c:pt idx="1">
                  <c:v>Deanza</c:v>
                </c:pt>
                <c:pt idx="2">
                  <c:v>Foothill</c:v>
                </c:pt>
                <c:pt idx="3">
                  <c:v>San Francisco</c:v>
                </c:pt>
                <c:pt idx="4">
                  <c:v>San Mateo</c:v>
                </c:pt>
                <c:pt idx="5">
                  <c:v>Skyline</c:v>
                </c:pt>
              </c:strCache>
            </c:strRef>
          </c:cat>
          <c:val>
            <c:numRef>
              <c:f>Sheet!$B$47:$B$52</c:f>
              <c:numCache>
                <c:formatCode>#,##0</c:formatCode>
                <c:ptCount val="6"/>
                <c:pt idx="0">
                  <c:v>4578.8697142857181</c:v>
                </c:pt>
                <c:pt idx="1">
                  <c:v>19787.140190476086</c:v>
                </c:pt>
                <c:pt idx="2">
                  <c:v>12837.638285714391</c:v>
                </c:pt>
                <c:pt idx="3">
                  <c:v>23075.608380952312</c:v>
                </c:pt>
                <c:pt idx="4">
                  <c:v>8196.9817142857009</c:v>
                </c:pt>
                <c:pt idx="5">
                  <c:v>8459.9914285714149</c:v>
                </c:pt>
              </c:numCache>
            </c:numRef>
          </c:val>
          <c:extLst>
            <c:ext xmlns:c16="http://schemas.microsoft.com/office/drawing/2014/chart" uri="{C3380CC4-5D6E-409C-BE32-E72D297353CC}">
              <c16:uniqueId val="{00000000-9E31-4DA0-8849-ADA8952FE4D1}"/>
            </c:ext>
          </c:extLst>
        </c:ser>
        <c:ser>
          <c:idx val="1"/>
          <c:order val="1"/>
          <c:tx>
            <c:strRef>
              <c:f>Sheet!$C$46</c:f>
              <c:strCache>
                <c:ptCount val="1"/>
                <c:pt idx="0">
                  <c:v>2013-14</c:v>
                </c:pt>
              </c:strCache>
            </c:strRef>
          </c:tx>
          <c:spPr>
            <a:solidFill>
              <a:schemeClr val="accent2"/>
            </a:solidFill>
            <a:ln>
              <a:noFill/>
            </a:ln>
            <a:effectLst/>
          </c:spPr>
          <c:invertIfNegative val="0"/>
          <c:cat>
            <c:strRef>
              <c:f>Sheet!$A$47:$A$52</c:f>
              <c:strCache>
                <c:ptCount val="6"/>
                <c:pt idx="0">
                  <c:v>Canada</c:v>
                </c:pt>
                <c:pt idx="1">
                  <c:v>Deanza</c:v>
                </c:pt>
                <c:pt idx="2">
                  <c:v>Foothill</c:v>
                </c:pt>
                <c:pt idx="3">
                  <c:v>San Francisco</c:v>
                </c:pt>
                <c:pt idx="4">
                  <c:v>San Mateo</c:v>
                </c:pt>
                <c:pt idx="5">
                  <c:v>Skyline</c:v>
                </c:pt>
              </c:strCache>
            </c:strRef>
          </c:cat>
          <c:val>
            <c:numRef>
              <c:f>Sheet!$C$47:$C$52</c:f>
              <c:numCache>
                <c:formatCode>#,##0</c:formatCode>
                <c:ptCount val="6"/>
                <c:pt idx="0">
                  <c:v>4783.4710476190421</c:v>
                </c:pt>
                <c:pt idx="1">
                  <c:v>19572.207238095245</c:v>
                </c:pt>
                <c:pt idx="2">
                  <c:v>13206.691428571563</c:v>
                </c:pt>
                <c:pt idx="3">
                  <c:v>19360.450857142736</c:v>
                </c:pt>
                <c:pt idx="4">
                  <c:v>8711.2718095237724</c:v>
                </c:pt>
                <c:pt idx="5">
                  <c:v>9005.7883809523464</c:v>
                </c:pt>
              </c:numCache>
            </c:numRef>
          </c:val>
          <c:extLst>
            <c:ext xmlns:c16="http://schemas.microsoft.com/office/drawing/2014/chart" uri="{C3380CC4-5D6E-409C-BE32-E72D297353CC}">
              <c16:uniqueId val="{00000001-9E31-4DA0-8849-ADA8952FE4D1}"/>
            </c:ext>
          </c:extLst>
        </c:ser>
        <c:ser>
          <c:idx val="2"/>
          <c:order val="2"/>
          <c:tx>
            <c:strRef>
              <c:f>Sheet!$D$46</c:f>
              <c:strCache>
                <c:ptCount val="1"/>
                <c:pt idx="0">
                  <c:v>2014-15</c:v>
                </c:pt>
              </c:strCache>
            </c:strRef>
          </c:tx>
          <c:spPr>
            <a:solidFill>
              <a:schemeClr val="accent3"/>
            </a:solidFill>
            <a:ln>
              <a:noFill/>
            </a:ln>
            <a:effectLst/>
          </c:spPr>
          <c:invertIfNegative val="0"/>
          <c:cat>
            <c:strRef>
              <c:f>Sheet!$A$47:$A$52</c:f>
              <c:strCache>
                <c:ptCount val="6"/>
                <c:pt idx="0">
                  <c:v>Canada</c:v>
                </c:pt>
                <c:pt idx="1">
                  <c:v>Deanza</c:v>
                </c:pt>
                <c:pt idx="2">
                  <c:v>Foothill</c:v>
                </c:pt>
                <c:pt idx="3">
                  <c:v>San Francisco</c:v>
                </c:pt>
                <c:pt idx="4">
                  <c:v>San Mateo</c:v>
                </c:pt>
                <c:pt idx="5">
                  <c:v>Skyline</c:v>
                </c:pt>
              </c:strCache>
            </c:strRef>
          </c:cat>
          <c:val>
            <c:numRef>
              <c:f>Sheet!$D$47:$D$52</c:f>
              <c:numCache>
                <c:formatCode>#,##0</c:formatCode>
                <c:ptCount val="6"/>
                <c:pt idx="0">
                  <c:v>4800.2034285714399</c:v>
                </c:pt>
                <c:pt idx="1">
                  <c:v>19616.676761904891</c:v>
                </c:pt>
                <c:pt idx="2">
                  <c:v>13467.520571428744</c:v>
                </c:pt>
                <c:pt idx="3">
                  <c:v>16394.89657142861</c:v>
                </c:pt>
                <c:pt idx="4">
                  <c:v>8278.086666666637</c:v>
                </c:pt>
                <c:pt idx="5">
                  <c:v>8492.5798095237697</c:v>
                </c:pt>
              </c:numCache>
            </c:numRef>
          </c:val>
          <c:extLst>
            <c:ext xmlns:c16="http://schemas.microsoft.com/office/drawing/2014/chart" uri="{C3380CC4-5D6E-409C-BE32-E72D297353CC}">
              <c16:uniqueId val="{00000002-9E31-4DA0-8849-ADA8952FE4D1}"/>
            </c:ext>
          </c:extLst>
        </c:ser>
        <c:ser>
          <c:idx val="3"/>
          <c:order val="3"/>
          <c:tx>
            <c:strRef>
              <c:f>Sheet!$E$46</c:f>
              <c:strCache>
                <c:ptCount val="1"/>
                <c:pt idx="0">
                  <c:v>2015-16</c:v>
                </c:pt>
              </c:strCache>
            </c:strRef>
          </c:tx>
          <c:spPr>
            <a:solidFill>
              <a:schemeClr val="accent4"/>
            </a:solidFill>
            <a:ln>
              <a:noFill/>
            </a:ln>
            <a:effectLst/>
          </c:spPr>
          <c:invertIfNegative val="0"/>
          <c:cat>
            <c:strRef>
              <c:f>Sheet!$A$47:$A$52</c:f>
              <c:strCache>
                <c:ptCount val="6"/>
                <c:pt idx="0">
                  <c:v>Canada</c:v>
                </c:pt>
                <c:pt idx="1">
                  <c:v>Deanza</c:v>
                </c:pt>
                <c:pt idx="2">
                  <c:v>Foothill</c:v>
                </c:pt>
                <c:pt idx="3">
                  <c:v>San Francisco</c:v>
                </c:pt>
                <c:pt idx="4">
                  <c:v>San Mateo</c:v>
                </c:pt>
                <c:pt idx="5">
                  <c:v>Skyline</c:v>
                </c:pt>
              </c:strCache>
            </c:strRef>
          </c:cat>
          <c:val>
            <c:numRef>
              <c:f>Sheet!$E$47:$E$52</c:f>
              <c:numCache>
                <c:formatCode>#,##0</c:formatCode>
                <c:ptCount val="6"/>
                <c:pt idx="0">
                  <c:v>4671.512571428575</c:v>
                </c:pt>
                <c:pt idx="1">
                  <c:v>19241.226476190423</c:v>
                </c:pt>
                <c:pt idx="2">
                  <c:v>13710.321714285888</c:v>
                </c:pt>
                <c:pt idx="3">
                  <c:v>15666.864952381102</c:v>
                </c:pt>
                <c:pt idx="4">
                  <c:v>8370.9916190475597</c:v>
                </c:pt>
                <c:pt idx="5">
                  <c:v>8537.9940952380293</c:v>
                </c:pt>
              </c:numCache>
            </c:numRef>
          </c:val>
          <c:extLst>
            <c:ext xmlns:c16="http://schemas.microsoft.com/office/drawing/2014/chart" uri="{C3380CC4-5D6E-409C-BE32-E72D297353CC}">
              <c16:uniqueId val="{00000003-9E31-4DA0-8849-ADA8952FE4D1}"/>
            </c:ext>
          </c:extLst>
        </c:ser>
        <c:ser>
          <c:idx val="4"/>
          <c:order val="4"/>
          <c:tx>
            <c:strRef>
              <c:f>Sheet!$F$46</c:f>
              <c:strCache>
                <c:ptCount val="1"/>
                <c:pt idx="0">
                  <c:v>2016-17</c:v>
                </c:pt>
              </c:strCache>
            </c:strRef>
          </c:tx>
          <c:spPr>
            <a:solidFill>
              <a:schemeClr val="accent5"/>
            </a:solidFill>
            <a:ln>
              <a:noFill/>
            </a:ln>
            <a:effectLst/>
          </c:spPr>
          <c:invertIfNegative val="0"/>
          <c:cat>
            <c:strRef>
              <c:f>Sheet!$A$47:$A$52</c:f>
              <c:strCache>
                <c:ptCount val="6"/>
                <c:pt idx="0">
                  <c:v>Canada</c:v>
                </c:pt>
                <c:pt idx="1">
                  <c:v>Deanza</c:v>
                </c:pt>
                <c:pt idx="2">
                  <c:v>Foothill</c:v>
                </c:pt>
                <c:pt idx="3">
                  <c:v>San Francisco</c:v>
                </c:pt>
                <c:pt idx="4">
                  <c:v>San Mateo</c:v>
                </c:pt>
                <c:pt idx="5">
                  <c:v>Skyline</c:v>
                </c:pt>
              </c:strCache>
            </c:strRef>
          </c:cat>
          <c:val>
            <c:numRef>
              <c:f>Sheet!$F$47:$F$52</c:f>
              <c:numCache>
                <c:formatCode>#,##0</c:formatCode>
                <c:ptCount val="6"/>
                <c:pt idx="0">
                  <c:v>4792.2350476190813</c:v>
                </c:pt>
                <c:pt idx="1">
                  <c:v>18308.620571428608</c:v>
                </c:pt>
                <c:pt idx="2">
                  <c:v>13713.51371428588</c:v>
                </c:pt>
                <c:pt idx="3">
                  <c:v>13895.54590476201</c:v>
                </c:pt>
                <c:pt idx="4">
                  <c:v>8160.8158095237577</c:v>
                </c:pt>
                <c:pt idx="5">
                  <c:v>8689.6851428571335</c:v>
                </c:pt>
              </c:numCache>
            </c:numRef>
          </c:val>
          <c:extLst>
            <c:ext xmlns:c16="http://schemas.microsoft.com/office/drawing/2014/chart" uri="{C3380CC4-5D6E-409C-BE32-E72D297353CC}">
              <c16:uniqueId val="{00000004-9E31-4DA0-8849-ADA8952FE4D1}"/>
            </c:ext>
          </c:extLst>
        </c:ser>
        <c:ser>
          <c:idx val="5"/>
          <c:order val="5"/>
          <c:tx>
            <c:strRef>
              <c:f>Sheet!$G$46</c:f>
              <c:strCache>
                <c:ptCount val="1"/>
                <c:pt idx="0">
                  <c:v>2017-18</c:v>
                </c:pt>
              </c:strCache>
            </c:strRef>
          </c:tx>
          <c:spPr>
            <a:solidFill>
              <a:schemeClr val="accent6"/>
            </a:solidFill>
            <a:ln>
              <a:noFill/>
            </a:ln>
            <a:effectLst/>
          </c:spPr>
          <c:invertIfNegative val="0"/>
          <c:cat>
            <c:strRef>
              <c:f>Sheet!$A$47:$A$52</c:f>
              <c:strCache>
                <c:ptCount val="6"/>
                <c:pt idx="0">
                  <c:v>Canada</c:v>
                </c:pt>
                <c:pt idx="1">
                  <c:v>Deanza</c:v>
                </c:pt>
                <c:pt idx="2">
                  <c:v>Foothill</c:v>
                </c:pt>
                <c:pt idx="3">
                  <c:v>San Francisco</c:v>
                </c:pt>
                <c:pt idx="4">
                  <c:v>San Mateo</c:v>
                </c:pt>
                <c:pt idx="5">
                  <c:v>Skyline</c:v>
                </c:pt>
              </c:strCache>
            </c:strRef>
          </c:cat>
          <c:val>
            <c:numRef>
              <c:f>Sheet!$G$47:$G$52</c:f>
              <c:numCache>
                <c:formatCode>#,##0</c:formatCode>
                <c:ptCount val="6"/>
                <c:pt idx="0">
                  <c:v>4523.3323809524072</c:v>
                </c:pt>
                <c:pt idx="1">
                  <c:v>17178.33676190488</c:v>
                </c:pt>
                <c:pt idx="2">
                  <c:v>12720.567238095346</c:v>
                </c:pt>
                <c:pt idx="3">
                  <c:v>16309.915428571516</c:v>
                </c:pt>
                <c:pt idx="4">
                  <c:v>7946.0752380952199</c:v>
                </c:pt>
                <c:pt idx="5">
                  <c:v>8717.5702857143006</c:v>
                </c:pt>
              </c:numCache>
            </c:numRef>
          </c:val>
          <c:extLst>
            <c:ext xmlns:c16="http://schemas.microsoft.com/office/drawing/2014/chart" uri="{C3380CC4-5D6E-409C-BE32-E72D297353CC}">
              <c16:uniqueId val="{00000005-9E31-4DA0-8849-ADA8952FE4D1}"/>
            </c:ext>
          </c:extLst>
        </c:ser>
        <c:dLbls>
          <c:showLegendKey val="0"/>
          <c:showVal val="0"/>
          <c:showCatName val="0"/>
          <c:showSerName val="0"/>
          <c:showPercent val="0"/>
          <c:showBubbleSize val="0"/>
        </c:dLbls>
        <c:gapWidth val="219"/>
        <c:overlap val="-27"/>
        <c:axId val="1315101712"/>
        <c:axId val="1"/>
      </c:barChart>
      <c:catAx>
        <c:axId val="1315101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vert="horz"/>
          <a:lstStyle/>
          <a:p>
            <a:pPr>
              <a:defRPr/>
            </a:pPr>
            <a:endParaRPr lang="en-US"/>
          </a:p>
        </c:txPr>
        <c:crossAx val="1315101712"/>
        <c:crosses val="autoZero"/>
        <c:crossBetween val="between"/>
      </c:valAx>
      <c:spPr>
        <a:noFill/>
        <a:ln w="25400">
          <a:noFill/>
        </a:ln>
      </c:spPr>
    </c:plotArea>
    <c:legend>
      <c:legendPos val="b"/>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600"/>
      </a:pPr>
      <a:endParaRPr lang="en-US"/>
    </a:p>
  </c:tx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1" dt="2019-02-25T00:57:34.226" idx="4">
    <p:pos x="6000" y="0"/>
    <p:text>Let me know how I can help.</p:text>
  </p:cm>
  <p:cm authorId="2" dt="2019-02-25T01:37:11.846" idx="2">
    <p:pos x="6000" y="0"/>
    <p:text>I just added a slide 34 which shows Business and IT FTES as % of overall FTES for each college.  I also tried to create a metric that shows degree of concentration.  Over 100% means the college is picking up a disproportionately large share of the regional total FTES in those programs.  Probably need to merge this data with the award data to give people a clearer picture....what do you think?</p:text>
  </p:cm>
  <p:cm authorId="1" dt="2019-02-25T02:47:27.690" idx="5">
    <p:pos x="6000" y="0"/>
    <p:text>This is really good, and I like it:)</p:text>
  </p:cm>
  <p:cm authorId="2" dt="2019-02-25T02:47:27.691" idx="1">
    <p:pos x="6000" y="0"/>
    <p:text>I'll pull data so we can normalize this viz enrollment counts by program...</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19-02-25T01:06:12.761" idx="1">
    <p:pos x="396" y="172"/>
    <p:text>Could you pull some data</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945DCCA-8B69-0F41-8040-4C767202846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ID"/>
          </a:p>
        </p:txBody>
      </p:sp>
      <p:sp>
        <p:nvSpPr>
          <p:cNvPr id="3" name="Date Placeholder 2">
            <a:extLst>
              <a:ext uri="{FF2B5EF4-FFF2-40B4-BE49-F238E27FC236}">
                <a16:creationId xmlns:a16="http://schemas.microsoft.com/office/drawing/2014/main" id="{4A369D08-4E4F-6C44-ABEB-4BA97CD8A17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2A0EE17C-0254-4313-ACF1-383241FEF3A8}" type="datetimeFigureOut">
              <a:rPr lang="en-ID"/>
              <a:pPr>
                <a:defRPr/>
              </a:pPr>
              <a:t>27/02/2019</a:t>
            </a:fld>
            <a:endParaRPr lang="en-ID"/>
          </a:p>
        </p:txBody>
      </p:sp>
      <p:sp>
        <p:nvSpPr>
          <p:cNvPr id="4" name="Footer Placeholder 3">
            <a:extLst>
              <a:ext uri="{FF2B5EF4-FFF2-40B4-BE49-F238E27FC236}">
                <a16:creationId xmlns:a16="http://schemas.microsoft.com/office/drawing/2014/main" id="{B64A9581-BE23-844D-B1B6-82B2D7204CC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ID"/>
          </a:p>
        </p:txBody>
      </p:sp>
      <p:sp>
        <p:nvSpPr>
          <p:cNvPr id="5" name="Slide Number Placeholder 4">
            <a:extLst>
              <a:ext uri="{FF2B5EF4-FFF2-40B4-BE49-F238E27FC236}">
                <a16:creationId xmlns:a16="http://schemas.microsoft.com/office/drawing/2014/main" id="{C82DCD6C-84EB-194A-8B3A-3588C03BC22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FDD1995F-C1F2-4606-9958-F67575B22FED}" type="slidenum">
              <a:rPr lang="en-ID"/>
              <a:pPr>
                <a:defRPr/>
              </a:pPr>
              <a:t>‹#›</a:t>
            </a:fld>
            <a:endParaRPr lang="en-ID"/>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5CA64E1-3FDD-9945-86A9-1F1620E41D5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CF41A941-6848-1747-B7F9-322CDB95C8EE}"/>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043CAC12-6B35-464A-A4DF-94C5154B322B}" type="datetimeFigureOut">
              <a:rPr lang="en-US"/>
              <a:pPr>
                <a:defRPr/>
              </a:pPr>
              <a:t>2/27/2019</a:t>
            </a:fld>
            <a:endParaRPr lang="en-US"/>
          </a:p>
        </p:txBody>
      </p:sp>
      <p:sp>
        <p:nvSpPr>
          <p:cNvPr id="4" name="Slide Image Placeholder 3">
            <a:extLst>
              <a:ext uri="{FF2B5EF4-FFF2-40B4-BE49-F238E27FC236}">
                <a16:creationId xmlns:a16="http://schemas.microsoft.com/office/drawing/2014/main" id="{A10C7A58-2C87-D945-81FB-26AAB7D7BE78}"/>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A4FF025-DD5B-C040-BF82-39EBC7021E2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14425C6F-9FCD-FB4F-B30C-B9F16824507A}"/>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DBAF9C36-28EE-CD45-A2BA-6D393D8E3B62}"/>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44BC79F3-C4AE-4D97-9FFB-BB6BF9DE2FA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5" name="Google Shape;132;g4fe8de465f_1_10:notes"/>
          <p:cNvSpPr>
            <a:spLocks noGrp="1" noRot="1" noChangeAspect="1" noTextEdit="1"/>
          </p:cNvSpPr>
          <p:nvPr>
            <p:ph type="sldImg" idx="2"/>
          </p:nvPr>
        </p:nvSpPr>
        <p:spPr bwMode="auto">
          <a:xfrm>
            <a:off x="381000" y="685800"/>
            <a:ext cx="6096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1506" name="Google Shape;133;g4fe8de465f_1_10:notes"/>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5297" name="Google Shape;250;g4fe8de465f_0_59:notes"/>
          <p:cNvSpPr>
            <a:spLocks noGrp="1" noRot="1" noChangeAspect="1" noTextEdit="1"/>
          </p:cNvSpPr>
          <p:nvPr>
            <p:ph type="sldImg" idx="2"/>
          </p:nvPr>
        </p:nvSpPr>
        <p:spPr bwMode="auto">
          <a:xfrm>
            <a:off x="381000" y="685800"/>
            <a:ext cx="6096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55298" name="Google Shape;251;g4fe8de465f_0_59:notes"/>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1907461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9393" name="Google Shape;261;g4fe8de465f_1_74:notes"/>
          <p:cNvSpPr>
            <a:spLocks noGrp="1" noRot="1" noChangeAspect="1" noTextEdit="1"/>
          </p:cNvSpPr>
          <p:nvPr>
            <p:ph type="sldImg" idx="2"/>
          </p:nvPr>
        </p:nvSpPr>
        <p:spPr bwMode="auto">
          <a:xfrm>
            <a:off x="381000" y="685800"/>
            <a:ext cx="6096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59394" name="Google Shape;262;g4fe8de465f_1_74:notes"/>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37997902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6865" name="Google Shape;179;g4ce4b7c6da_2_81:notes"/>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n-US" altLang="en-US" smtClean="0"/>
          </a:p>
        </p:txBody>
      </p:sp>
      <p:sp>
        <p:nvSpPr>
          <p:cNvPr id="36866" name="Google Shape;180;g4ce4b7c6da_2_81:notes"/>
          <p:cNvSpPr>
            <a:spLocks noGrp="1" noRot="1" noChangeAspect="1" noTextEdit="1"/>
          </p:cNvSpPr>
          <p:nvPr>
            <p:ph type="sldImg" idx="2"/>
          </p:nvPr>
        </p:nvSpPr>
        <p:spPr bwMode="auto">
          <a:xfrm>
            <a:off x="381000" y="685800"/>
            <a:ext cx="6096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8913" name="Google Shape;185;g4ce917ff29_0_40:notes"/>
          <p:cNvSpPr>
            <a:spLocks noGrp="1" noRot="1" noChangeAspect="1" noTextEdit="1"/>
          </p:cNvSpPr>
          <p:nvPr>
            <p:ph type="sldImg" idx="2"/>
          </p:nvPr>
        </p:nvSpPr>
        <p:spPr bwMode="auto">
          <a:xfrm>
            <a:off x="381000" y="685800"/>
            <a:ext cx="6096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38914" name="Google Shape;186;g4ce917ff29_0_40:notes"/>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61" name="Google Shape;192;g4ce917ff29_0_47:notes"/>
          <p:cNvSpPr>
            <a:spLocks noGrp="1" noRot="1" noChangeAspect="1" noTextEdit="1"/>
          </p:cNvSpPr>
          <p:nvPr>
            <p:ph type="sldImg" idx="2"/>
          </p:nvPr>
        </p:nvSpPr>
        <p:spPr bwMode="auto">
          <a:xfrm>
            <a:off x="381000" y="685800"/>
            <a:ext cx="6096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40962" name="Google Shape;193;g4ce917ff29_0_47:notes"/>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09" name="Google Shape;198;g4ce917ff29_0_53:notes"/>
          <p:cNvSpPr>
            <a:spLocks noGrp="1" noRot="1" noChangeAspect="1" noTextEdit="1"/>
          </p:cNvSpPr>
          <p:nvPr>
            <p:ph type="sldImg" idx="2"/>
          </p:nvPr>
        </p:nvSpPr>
        <p:spPr bwMode="auto">
          <a:xfrm>
            <a:off x="381000" y="685800"/>
            <a:ext cx="6096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43010" name="Google Shape;199;g4ce917ff29_0_53:notes"/>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7105" name="Google Shape;227;g4fe8de465f_1_22:notes"/>
          <p:cNvSpPr>
            <a:spLocks noGrp="1" noRot="1" noChangeAspect="1" noTextEdit="1"/>
          </p:cNvSpPr>
          <p:nvPr>
            <p:ph type="sldImg" idx="2"/>
          </p:nvPr>
        </p:nvSpPr>
        <p:spPr bwMode="auto">
          <a:xfrm>
            <a:off x="381000" y="685800"/>
            <a:ext cx="6096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47106" name="Google Shape;228;g4fe8de465f_1_22:notes"/>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2"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Nearly ¾ of all enrollments (73%) are in 18 departments  (27% is in the top 3 depts.)</a:t>
            </a:r>
          </a:p>
          <a:p>
            <a:r>
              <a:rPr lang="en-US" altLang="en-US" smtClean="0"/>
              <a:t>Mathematics </a:t>
            </a:r>
          </a:p>
          <a:p>
            <a:r>
              <a:rPr lang="en-US" altLang="en-US" smtClean="0"/>
              <a:t>English Biology </a:t>
            </a:r>
          </a:p>
          <a:p>
            <a:r>
              <a:rPr lang="en-US" altLang="en-US" smtClean="0"/>
              <a:t>English Second Language </a:t>
            </a:r>
          </a:p>
          <a:p>
            <a:r>
              <a:rPr lang="en-US" altLang="en-US" smtClean="0"/>
              <a:t>Early Childhood Education </a:t>
            </a:r>
          </a:p>
          <a:p>
            <a:r>
              <a:rPr lang="en-US" altLang="en-US" smtClean="0"/>
              <a:t>Phys Ed - Fitness </a:t>
            </a:r>
          </a:p>
          <a:p>
            <a:r>
              <a:rPr lang="en-US" altLang="en-US" smtClean="0"/>
              <a:t>History </a:t>
            </a:r>
          </a:p>
          <a:p>
            <a:r>
              <a:rPr lang="en-US" altLang="en-US" smtClean="0"/>
              <a:t>Psychology </a:t>
            </a:r>
          </a:p>
          <a:p>
            <a:r>
              <a:rPr lang="en-US" altLang="en-US" smtClean="0"/>
              <a:t>Business </a:t>
            </a:r>
          </a:p>
          <a:p>
            <a:r>
              <a:rPr lang="en-US" altLang="en-US" smtClean="0"/>
              <a:t>Communication Studies </a:t>
            </a:r>
          </a:p>
          <a:p>
            <a:r>
              <a:rPr lang="en-US" altLang="en-US" smtClean="0"/>
              <a:t>Fashion Design </a:t>
            </a:r>
          </a:p>
          <a:p>
            <a:r>
              <a:rPr lang="en-US" altLang="en-US" smtClean="0"/>
              <a:t>Political Science </a:t>
            </a:r>
          </a:p>
          <a:p>
            <a:r>
              <a:rPr lang="en-US" altLang="en-US" smtClean="0"/>
              <a:t>Chemistry </a:t>
            </a:r>
          </a:p>
          <a:p>
            <a:r>
              <a:rPr lang="en-US" altLang="en-US" smtClean="0"/>
              <a:t>Economics </a:t>
            </a:r>
          </a:p>
          <a:p>
            <a:r>
              <a:rPr lang="en-US" altLang="en-US" smtClean="0"/>
              <a:t>Interior Design </a:t>
            </a:r>
          </a:p>
          <a:p>
            <a:r>
              <a:rPr lang="en-US" altLang="en-US" smtClean="0"/>
              <a:t>Computer Information Science </a:t>
            </a:r>
          </a:p>
          <a:p>
            <a:r>
              <a:rPr lang="en-US" altLang="en-US" smtClean="0"/>
              <a:t>Digital Art and Animation</a:t>
            </a:r>
          </a:p>
          <a:p>
            <a:r>
              <a:rPr lang="en-US" altLang="en-US" smtClean="0"/>
              <a:t>Philosophy </a:t>
            </a:r>
          </a:p>
        </p:txBody>
      </p:sp>
      <p:sp>
        <p:nvSpPr>
          <p:cNvPr id="4" name="Slide Number Placeholder 3"/>
          <p:cNvSpPr>
            <a:spLocks noGrp="1"/>
          </p:cNvSpPr>
          <p:nvPr>
            <p:ph type="sldNum" sz="quarter" idx="5"/>
          </p:nvPr>
        </p:nvSpPr>
        <p:spPr/>
        <p:txBody>
          <a:bodyPr/>
          <a:lstStyle/>
          <a:p>
            <a:pPr>
              <a:defRPr/>
            </a:pPr>
            <a:fld id="{A2A57C71-EDC6-4ABA-94B2-D4E1BB980553}" type="slidenum">
              <a:rPr lang="en-US" smtClean="0"/>
              <a:pPr>
                <a:defRPr/>
              </a:pPr>
              <a:t>23</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3" name="Google Shape;234;g4fe8de465f_0_63:notes"/>
          <p:cNvSpPr>
            <a:spLocks noGrp="1" noRot="1" noChangeAspect="1" noTextEdit="1"/>
          </p:cNvSpPr>
          <p:nvPr>
            <p:ph type="sldImg" idx="2"/>
          </p:nvPr>
        </p:nvSpPr>
        <p:spPr bwMode="auto">
          <a:xfrm>
            <a:off x="381000" y="685800"/>
            <a:ext cx="6096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49154" name="Google Shape;235;g4fe8de465f_0_63:notes"/>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2465" name="Google Shape;287;g4fe8de465f_0_23:notes"/>
          <p:cNvSpPr>
            <a:spLocks noGrp="1" noRot="1" noChangeAspect="1" noTextEdit="1"/>
          </p:cNvSpPr>
          <p:nvPr>
            <p:ph type="sldImg" idx="2"/>
          </p:nvPr>
        </p:nvSpPr>
        <p:spPr bwMode="auto">
          <a:xfrm>
            <a:off x="381000" y="685800"/>
            <a:ext cx="6096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62466" name="Google Shape;288;g4fe8de465f_0_23:notes"/>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0"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What stu</a:t>
            </a:r>
          </a:p>
        </p:txBody>
      </p:sp>
      <p:sp>
        <p:nvSpPr>
          <p:cNvPr id="4" name="Slide Number Placeholder 3"/>
          <p:cNvSpPr>
            <a:spLocks noGrp="1"/>
          </p:cNvSpPr>
          <p:nvPr>
            <p:ph type="sldNum" sz="quarter" idx="5"/>
          </p:nvPr>
        </p:nvSpPr>
        <p:spPr/>
        <p:txBody>
          <a:bodyPr/>
          <a:lstStyle/>
          <a:p>
            <a:pPr>
              <a:defRPr/>
            </a:pPr>
            <a:fld id="{D3FE2E3C-4FC1-4710-BE4D-274593FEFF63}" type="slidenum">
              <a:rPr lang="en-US" smtClean="0"/>
              <a:pPr>
                <a:defRPr/>
              </a:pPr>
              <a:t>6</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4513" name="Google Shape;297;g4fe8de465f_0_40:notes"/>
          <p:cNvSpPr>
            <a:spLocks noGrp="1" noRot="1" noChangeAspect="1" noTextEdit="1"/>
          </p:cNvSpPr>
          <p:nvPr>
            <p:ph type="sldImg" idx="2"/>
          </p:nvPr>
        </p:nvSpPr>
        <p:spPr bwMode="auto">
          <a:xfrm>
            <a:off x="381000" y="685800"/>
            <a:ext cx="6096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64514" name="Google Shape;298;g4fe8de465f_0_40:notes"/>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6561" name="Google Shape;302;g4fe8de465f_0_69:notes"/>
          <p:cNvSpPr>
            <a:spLocks noGrp="1" noRot="1" noChangeAspect="1" noTextEdit="1"/>
          </p:cNvSpPr>
          <p:nvPr>
            <p:ph type="sldImg" idx="2"/>
          </p:nvPr>
        </p:nvSpPr>
        <p:spPr bwMode="auto">
          <a:xfrm>
            <a:off x="381000" y="685800"/>
            <a:ext cx="6096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66562" name="Google Shape;303;g4fe8de465f_0_69:notes"/>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8609" name="Google Shape;307;g4fe8de465f_0_73:notes"/>
          <p:cNvSpPr>
            <a:spLocks noGrp="1" noRot="1" noChangeAspect="1" noTextEdit="1"/>
          </p:cNvSpPr>
          <p:nvPr>
            <p:ph type="sldImg" idx="2"/>
          </p:nvPr>
        </p:nvSpPr>
        <p:spPr bwMode="auto">
          <a:xfrm>
            <a:off x="381000" y="685800"/>
            <a:ext cx="6096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68610" name="Google Shape;308;g4fe8de465f_0_73:notes"/>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681" name="Google Shape;317;g4fe8de465f_1_41:notes"/>
          <p:cNvSpPr>
            <a:spLocks noGrp="1" noRot="1" noChangeAspect="1" noTextEdit="1"/>
          </p:cNvSpPr>
          <p:nvPr>
            <p:ph type="sldImg" idx="2"/>
          </p:nvPr>
        </p:nvSpPr>
        <p:spPr bwMode="auto">
          <a:xfrm>
            <a:off x="381000" y="685800"/>
            <a:ext cx="6096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71682" name="Google Shape;318;g4fe8de465f_1_41:notes"/>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3729" name="Google Shape;324;g5080d206aa_0_0:notes"/>
          <p:cNvSpPr>
            <a:spLocks noGrp="1" noRot="1" noChangeAspect="1" noTextEdit="1"/>
          </p:cNvSpPr>
          <p:nvPr>
            <p:ph type="sldImg" idx="2"/>
          </p:nvPr>
        </p:nvSpPr>
        <p:spPr bwMode="auto">
          <a:xfrm>
            <a:off x="381000" y="685800"/>
            <a:ext cx="6096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73730" name="Google Shape;325;g5080d206aa_0_0:notes"/>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5777" name="Google Shape;331;g4ce917ff29_0_0:notes"/>
          <p:cNvSpPr>
            <a:spLocks noGrp="1" noRot="1" noChangeAspect="1" noTextEdit="1"/>
          </p:cNvSpPr>
          <p:nvPr>
            <p:ph type="sldImg" idx="2"/>
          </p:nvPr>
        </p:nvSpPr>
        <p:spPr bwMode="auto">
          <a:xfrm>
            <a:off x="381000" y="685800"/>
            <a:ext cx="6096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75778" name="Google Shape;332;g4ce917ff29_0_0:notes"/>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8849" name="Google Shape;156;g4ce917ff29_0_34:notes"/>
          <p:cNvSpPr>
            <a:spLocks noGrp="1" noRot="1" noChangeAspect="1" noTextEdit="1"/>
          </p:cNvSpPr>
          <p:nvPr>
            <p:ph type="sldImg" idx="2"/>
          </p:nvPr>
        </p:nvSpPr>
        <p:spPr bwMode="auto">
          <a:xfrm>
            <a:off x="381000" y="685800"/>
            <a:ext cx="6096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78850" name="Google Shape;157;g4ce917ff29_0_34:notes"/>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0AE3146F-FA9D-CC45-BC99-8101DB64DF4E}"/>
              </a:ext>
            </a:extLst>
          </p:cNvPr>
          <p:cNvSpPr>
            <a:spLocks noGrp="1"/>
          </p:cNvSpPr>
          <p:nvPr>
            <p:ph type="body" idx="1"/>
          </p:nvPr>
        </p:nvSpPr>
        <p:spPr/>
        <p:txBody>
          <a:bodyPr/>
          <a:lstStyle/>
          <a:p>
            <a:pPr marL="609585" indent="-423323" eaLnBrk="1" fontAlgn="auto" hangingPunct="1">
              <a:spcBef>
                <a:spcPts val="1067"/>
              </a:spcBef>
              <a:spcAft>
                <a:spcPts val="0"/>
              </a:spcAft>
              <a:buSzPts val="1400"/>
              <a:defRPr/>
            </a:pPr>
            <a:r>
              <a:rPr lang="en-US" dirty="0"/>
              <a:t>Online Orientation </a:t>
            </a:r>
          </a:p>
          <a:p>
            <a:pPr marL="609585" indent="-423323" eaLnBrk="1" fontAlgn="auto" hangingPunct="1">
              <a:spcBef>
                <a:spcPts val="0"/>
              </a:spcBef>
              <a:spcAft>
                <a:spcPts val="0"/>
              </a:spcAft>
              <a:buSzPts val="1400"/>
              <a:defRPr/>
            </a:pPr>
            <a:r>
              <a:rPr lang="en-US" dirty="0"/>
              <a:t>Traditional Orientation</a:t>
            </a:r>
          </a:p>
          <a:p>
            <a:pPr marL="609585" indent="-423323" eaLnBrk="1" fontAlgn="auto" hangingPunct="1">
              <a:spcBef>
                <a:spcPts val="0"/>
              </a:spcBef>
              <a:spcAft>
                <a:spcPts val="0"/>
              </a:spcAft>
              <a:buSzPts val="1400"/>
              <a:defRPr/>
            </a:pPr>
            <a:r>
              <a:rPr lang="en-US" dirty="0"/>
              <a:t>Welcome Days (assessments, placements, classes, counseling, job fair)</a:t>
            </a:r>
          </a:p>
          <a:p>
            <a:pPr marL="609585" indent="-423323" eaLnBrk="1" fontAlgn="auto" hangingPunct="1">
              <a:spcBef>
                <a:spcPts val="0"/>
              </a:spcBef>
              <a:spcAft>
                <a:spcPts val="0"/>
              </a:spcAft>
              <a:buSzPts val="1400"/>
              <a:defRPr/>
            </a:pPr>
            <a:r>
              <a:rPr lang="en-US" dirty="0"/>
              <a:t>Connecting Support Services</a:t>
            </a:r>
          </a:p>
          <a:p>
            <a:pPr eaLnBrk="1" fontAlgn="auto" hangingPunct="1">
              <a:spcBef>
                <a:spcPts val="0"/>
              </a:spcBef>
              <a:spcAft>
                <a:spcPts val="0"/>
              </a:spcAft>
              <a:defRPr/>
            </a:pPr>
            <a:endParaRPr lang="en-US" dirty="0"/>
          </a:p>
        </p:txBody>
      </p:sp>
      <p:sp>
        <p:nvSpPr>
          <p:cNvPr id="80899"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C1C8FEB-3BC6-4868-A5BC-6DD7D07BD223}" type="slidenum">
              <a:rPr lang="en-US" altLang="en-US" smtClean="0"/>
              <a:pPr fontAlgn="base">
                <a:spcBef>
                  <a:spcPct val="0"/>
                </a:spcBef>
                <a:spcAft>
                  <a:spcPct val="0"/>
                </a:spcAft>
              </a:pPr>
              <a:t>35</a:t>
            </a:fld>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2945" name="Google Shape;167;g4ce917ff29_0_20:notes"/>
          <p:cNvSpPr>
            <a:spLocks noGrp="1" noRot="1" noChangeAspect="1" noTextEdit="1"/>
          </p:cNvSpPr>
          <p:nvPr>
            <p:ph type="sldImg" idx="2"/>
          </p:nvPr>
        </p:nvSpPr>
        <p:spPr bwMode="auto">
          <a:xfrm>
            <a:off x="381000" y="685800"/>
            <a:ext cx="6096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82946" name="Google Shape;168;g4ce917ff29_0_20:notes"/>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ts val="1063"/>
              </a:spcBef>
            </a:pPr>
            <a:r>
              <a:rPr lang="en-US" altLang="en-US" sz="800" smtClean="0"/>
              <a:t>Writing Center</a:t>
            </a:r>
          </a:p>
          <a:p>
            <a:pPr eaLnBrk="1" hangingPunct="1">
              <a:spcBef>
                <a:spcPts val="1063"/>
              </a:spcBef>
            </a:pPr>
            <a:r>
              <a:rPr lang="en-US" altLang="en-US" sz="800" smtClean="0"/>
              <a:t>STEM Lab</a:t>
            </a:r>
          </a:p>
          <a:p>
            <a:pPr eaLnBrk="1" hangingPunct="1">
              <a:spcBef>
                <a:spcPts val="1063"/>
              </a:spcBef>
            </a:pPr>
            <a:r>
              <a:rPr lang="en-US" altLang="en-US" sz="800" smtClean="0"/>
              <a:t>Counselors</a:t>
            </a:r>
          </a:p>
          <a:p>
            <a:pPr eaLnBrk="1" hangingPunct="1">
              <a:spcBef>
                <a:spcPts val="1063"/>
              </a:spcBef>
            </a:pPr>
            <a:r>
              <a:rPr lang="en-US" altLang="en-US" sz="800" smtClean="0"/>
              <a:t>Food Bank</a:t>
            </a:r>
          </a:p>
          <a:p>
            <a:pPr eaLnBrk="1" hangingPunct="1">
              <a:spcBef>
                <a:spcPct val="0"/>
              </a:spcBef>
            </a:pPr>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4"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cs typeface="Calibri" panose="020F0502020204030204" pitchFamily="34" charset="0"/>
              </a:rPr>
              <a:t>What is Canada's share of the market?</a:t>
            </a:r>
          </a:p>
          <a:p>
            <a:r>
              <a:rPr lang="en-US" altLang="en-US" smtClean="0">
                <a:cs typeface="Calibri" panose="020F0502020204030204" pitchFamily="34" charset="0"/>
              </a:rPr>
              <a:t>What are other colleges' shares?</a:t>
            </a:r>
          </a:p>
          <a:p>
            <a:endParaRPr lang="en-US" altLang="en-US" smtClean="0"/>
          </a:p>
        </p:txBody>
      </p:sp>
      <p:sp>
        <p:nvSpPr>
          <p:cNvPr id="4" name="Slide Number Placeholder 3"/>
          <p:cNvSpPr>
            <a:spLocks noGrp="1"/>
          </p:cNvSpPr>
          <p:nvPr>
            <p:ph type="sldNum" sz="quarter" idx="5"/>
          </p:nvPr>
        </p:nvSpPr>
        <p:spPr/>
        <p:txBody>
          <a:bodyPr/>
          <a:lstStyle/>
          <a:p>
            <a:pPr>
              <a:defRPr/>
            </a:pPr>
            <a:fld id="{97AA8B42-D926-4579-BE57-B3B417D942CB}" type="slidenum">
              <a:rPr lang="en-US" smtClean="0"/>
              <a:pPr>
                <a:defRPr/>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673" name="Google Shape;272;g4fe8de465f_0_0:notes"/>
          <p:cNvSpPr>
            <a:spLocks noGrp="1" noRot="1" noChangeAspect="1" noTextEdit="1"/>
          </p:cNvSpPr>
          <p:nvPr>
            <p:ph type="sldImg" idx="2"/>
          </p:nvPr>
        </p:nvSpPr>
        <p:spPr bwMode="auto">
          <a:xfrm>
            <a:off x="381000" y="685800"/>
            <a:ext cx="6096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8674" name="Google Shape;273;g4fe8de465f_0_0:notes"/>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21" name="Google Shape;277;g4fe8de465f_0_6:notes"/>
          <p:cNvSpPr>
            <a:spLocks noGrp="1" noRot="1" noChangeAspect="1" noTextEdit="1"/>
          </p:cNvSpPr>
          <p:nvPr>
            <p:ph type="sldImg" idx="2"/>
          </p:nvPr>
        </p:nvSpPr>
        <p:spPr bwMode="auto">
          <a:xfrm>
            <a:off x="381000" y="685800"/>
            <a:ext cx="6096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30722" name="Google Shape;278;g4fe8de465f_0_6:notes"/>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817" name="Google Shape;267;g4fe8de465f_1_80:notes"/>
          <p:cNvSpPr>
            <a:spLocks noGrp="1" noRot="1" noChangeAspect="1" noTextEdit="1"/>
          </p:cNvSpPr>
          <p:nvPr>
            <p:ph type="sldImg" idx="2"/>
          </p:nvPr>
        </p:nvSpPr>
        <p:spPr bwMode="auto">
          <a:xfrm>
            <a:off x="381000" y="685800"/>
            <a:ext cx="6096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34818" name="Google Shape;268;g4fe8de465f_1_80:notes"/>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lnSpc>
                <a:spcPct val="115000"/>
              </a:lnSpc>
              <a:spcBef>
                <a:spcPct val="0"/>
              </a:spcBef>
              <a:buClr>
                <a:srgbClr val="000000"/>
              </a:buClr>
              <a:buSzPts val="1100"/>
            </a:pPr>
            <a:r>
              <a:rPr lang="en-US" altLang="en-US" sz="1400" smtClean="0">
                <a:solidFill>
                  <a:srgbClr val="000000"/>
                </a:solidFill>
              </a:rPr>
              <a:t>According to the M.I.T Living Wage calculator, a family of four living in San Mateo County in 2018 would need an hourly wage for one adult of $40.30 to be self-sufficient.  If both adults work, each would need to earn an hourly wage of $24.30 for the family to be self-sufficient.</a:t>
            </a:r>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Hanover research Project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1" name="Google Shape;239;g4ce4b7c6da_2_113:notes"/>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n-US" altLang="en-US" smtClean="0"/>
          </a:p>
        </p:txBody>
      </p:sp>
      <p:sp>
        <p:nvSpPr>
          <p:cNvPr id="51202" name="Google Shape;240;g4ce4b7c6da_2_113:notes"/>
          <p:cNvSpPr>
            <a:spLocks noGrp="1" noRot="1" noChangeAspect="1" noTextEdit="1"/>
          </p:cNvSpPr>
          <p:nvPr>
            <p:ph type="sldImg" idx="2"/>
          </p:nvPr>
        </p:nvSpPr>
        <p:spPr bwMode="auto">
          <a:xfrm>
            <a:off x="381000" y="685800"/>
            <a:ext cx="6096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310989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3249" name="Google Shape;245;g4fe8de465f_0_55:notes"/>
          <p:cNvSpPr>
            <a:spLocks noGrp="1" noRot="1" noChangeAspect="1" noTextEdit="1"/>
          </p:cNvSpPr>
          <p:nvPr>
            <p:ph type="sldImg" idx="2"/>
          </p:nvPr>
        </p:nvSpPr>
        <p:spPr bwMode="auto">
          <a:xfrm>
            <a:off x="381000" y="685800"/>
            <a:ext cx="6096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53250" name="Google Shape;246;g4fe8de465f_0_55:notes"/>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2041733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1A3F028-7B76-3E4E-A06D-E7153C8321E9}"/>
              </a:ext>
            </a:extLst>
          </p:cNvPr>
          <p:cNvSpPr>
            <a:spLocks noGrp="1"/>
          </p:cNvSpPr>
          <p:nvPr>
            <p:ph type="dt" sz="half" idx="10"/>
          </p:nvPr>
        </p:nvSpPr>
        <p:spPr/>
        <p:txBody>
          <a:bodyPr/>
          <a:lstStyle>
            <a:lvl1pPr>
              <a:defRPr/>
            </a:lvl1pPr>
          </a:lstStyle>
          <a:p>
            <a:pPr>
              <a:defRPr/>
            </a:pPr>
            <a:fld id="{C8384AEA-DF76-43E0-8F9B-F25F2746BDFA}" type="datetimeFigureOut">
              <a:rPr lang="en-ID"/>
              <a:pPr>
                <a:defRPr/>
              </a:pPr>
              <a:t>27/02/2019</a:t>
            </a:fld>
            <a:endParaRPr lang="en-ID"/>
          </a:p>
        </p:txBody>
      </p:sp>
      <p:sp>
        <p:nvSpPr>
          <p:cNvPr id="5" name="Footer Placeholder 4">
            <a:extLst>
              <a:ext uri="{FF2B5EF4-FFF2-40B4-BE49-F238E27FC236}">
                <a16:creationId xmlns:a16="http://schemas.microsoft.com/office/drawing/2014/main" id="{33E7D5B9-6AF2-A644-B747-3535A11908C1}"/>
              </a:ext>
            </a:extLst>
          </p:cNvPr>
          <p:cNvSpPr>
            <a:spLocks noGrp="1"/>
          </p:cNvSpPr>
          <p:nvPr>
            <p:ph type="ftr" sz="quarter" idx="11"/>
          </p:nvPr>
        </p:nvSpPr>
        <p:spPr/>
        <p:txBody>
          <a:bodyPr/>
          <a:lstStyle>
            <a:lvl1pPr>
              <a:defRPr/>
            </a:lvl1pPr>
          </a:lstStyle>
          <a:p>
            <a:pPr>
              <a:defRPr/>
            </a:pPr>
            <a:endParaRPr lang="en-ID"/>
          </a:p>
        </p:txBody>
      </p:sp>
      <p:sp>
        <p:nvSpPr>
          <p:cNvPr id="6" name="Slide Number Placeholder 5">
            <a:extLst>
              <a:ext uri="{FF2B5EF4-FFF2-40B4-BE49-F238E27FC236}">
                <a16:creationId xmlns:a16="http://schemas.microsoft.com/office/drawing/2014/main" id="{E414FB42-E153-524A-AFFB-5170486F1CE4}"/>
              </a:ext>
            </a:extLst>
          </p:cNvPr>
          <p:cNvSpPr>
            <a:spLocks noGrp="1"/>
          </p:cNvSpPr>
          <p:nvPr>
            <p:ph type="sldNum" sz="quarter" idx="12"/>
          </p:nvPr>
        </p:nvSpPr>
        <p:spPr/>
        <p:txBody>
          <a:bodyPr/>
          <a:lstStyle>
            <a:lvl1pPr>
              <a:defRPr/>
            </a:lvl1pPr>
          </a:lstStyle>
          <a:p>
            <a:pPr>
              <a:defRPr/>
            </a:pPr>
            <a:fld id="{8D407713-2B86-4963-91B6-5D01F84E81BF}" type="slidenum">
              <a:rPr lang="en-ID"/>
              <a:pPr>
                <a:defRPr/>
              </a:pPr>
              <a:t>‹#›</a:t>
            </a:fld>
            <a:endParaRPr lang="en-ID" dirty="0"/>
          </a:p>
        </p:txBody>
      </p:sp>
    </p:spTree>
    <p:extLst>
      <p:ext uri="{BB962C8B-B14F-4D97-AF65-F5344CB8AC3E}">
        <p14:creationId xmlns:p14="http://schemas.microsoft.com/office/powerpoint/2010/main" val="2457133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1A3F028-7B76-3E4E-A06D-E7153C8321E9}"/>
              </a:ext>
            </a:extLst>
          </p:cNvPr>
          <p:cNvSpPr>
            <a:spLocks noGrp="1"/>
          </p:cNvSpPr>
          <p:nvPr>
            <p:ph type="dt" sz="half" idx="10"/>
          </p:nvPr>
        </p:nvSpPr>
        <p:spPr/>
        <p:txBody>
          <a:bodyPr/>
          <a:lstStyle>
            <a:lvl1pPr>
              <a:defRPr/>
            </a:lvl1pPr>
          </a:lstStyle>
          <a:p>
            <a:pPr>
              <a:defRPr/>
            </a:pPr>
            <a:fld id="{76D776FD-60D1-46AF-A164-F27AD7A48771}" type="datetimeFigureOut">
              <a:rPr lang="en-ID"/>
              <a:pPr>
                <a:defRPr/>
              </a:pPr>
              <a:t>27/02/2019</a:t>
            </a:fld>
            <a:endParaRPr lang="en-ID"/>
          </a:p>
        </p:txBody>
      </p:sp>
      <p:sp>
        <p:nvSpPr>
          <p:cNvPr id="5" name="Footer Placeholder 4">
            <a:extLst>
              <a:ext uri="{FF2B5EF4-FFF2-40B4-BE49-F238E27FC236}">
                <a16:creationId xmlns:a16="http://schemas.microsoft.com/office/drawing/2014/main" id="{33E7D5B9-6AF2-A644-B747-3535A11908C1}"/>
              </a:ext>
            </a:extLst>
          </p:cNvPr>
          <p:cNvSpPr>
            <a:spLocks noGrp="1"/>
          </p:cNvSpPr>
          <p:nvPr>
            <p:ph type="ftr" sz="quarter" idx="11"/>
          </p:nvPr>
        </p:nvSpPr>
        <p:spPr/>
        <p:txBody>
          <a:bodyPr/>
          <a:lstStyle>
            <a:lvl1pPr>
              <a:defRPr/>
            </a:lvl1pPr>
          </a:lstStyle>
          <a:p>
            <a:pPr>
              <a:defRPr/>
            </a:pPr>
            <a:endParaRPr lang="en-ID"/>
          </a:p>
        </p:txBody>
      </p:sp>
      <p:sp>
        <p:nvSpPr>
          <p:cNvPr id="6" name="Slide Number Placeholder 5">
            <a:extLst>
              <a:ext uri="{FF2B5EF4-FFF2-40B4-BE49-F238E27FC236}">
                <a16:creationId xmlns:a16="http://schemas.microsoft.com/office/drawing/2014/main" id="{E414FB42-E153-524A-AFFB-5170486F1CE4}"/>
              </a:ext>
            </a:extLst>
          </p:cNvPr>
          <p:cNvSpPr>
            <a:spLocks noGrp="1"/>
          </p:cNvSpPr>
          <p:nvPr>
            <p:ph type="sldNum" sz="quarter" idx="12"/>
          </p:nvPr>
        </p:nvSpPr>
        <p:spPr/>
        <p:txBody>
          <a:bodyPr/>
          <a:lstStyle>
            <a:lvl1pPr>
              <a:defRPr/>
            </a:lvl1pPr>
          </a:lstStyle>
          <a:p>
            <a:pPr>
              <a:defRPr/>
            </a:pPr>
            <a:fld id="{61BE7D7A-5196-4E56-8591-136B986906C8}" type="slidenum">
              <a:rPr lang="en-ID"/>
              <a:pPr>
                <a:defRPr/>
              </a:pPr>
              <a:t>‹#›</a:t>
            </a:fld>
            <a:endParaRPr lang="en-ID" dirty="0"/>
          </a:p>
        </p:txBody>
      </p:sp>
    </p:spTree>
    <p:extLst>
      <p:ext uri="{BB962C8B-B14F-4D97-AF65-F5344CB8AC3E}">
        <p14:creationId xmlns:p14="http://schemas.microsoft.com/office/powerpoint/2010/main" val="3869907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1A3F028-7B76-3E4E-A06D-E7153C8321E9}"/>
              </a:ext>
            </a:extLst>
          </p:cNvPr>
          <p:cNvSpPr>
            <a:spLocks noGrp="1"/>
          </p:cNvSpPr>
          <p:nvPr>
            <p:ph type="dt" sz="half" idx="10"/>
          </p:nvPr>
        </p:nvSpPr>
        <p:spPr/>
        <p:txBody>
          <a:bodyPr/>
          <a:lstStyle>
            <a:lvl1pPr>
              <a:defRPr/>
            </a:lvl1pPr>
          </a:lstStyle>
          <a:p>
            <a:pPr>
              <a:defRPr/>
            </a:pPr>
            <a:fld id="{A4CA2505-690D-4536-9DBD-56204D770BE6}" type="datetimeFigureOut">
              <a:rPr lang="en-ID"/>
              <a:pPr>
                <a:defRPr/>
              </a:pPr>
              <a:t>27/02/2019</a:t>
            </a:fld>
            <a:endParaRPr lang="en-ID"/>
          </a:p>
        </p:txBody>
      </p:sp>
      <p:sp>
        <p:nvSpPr>
          <p:cNvPr id="5" name="Footer Placeholder 4">
            <a:extLst>
              <a:ext uri="{FF2B5EF4-FFF2-40B4-BE49-F238E27FC236}">
                <a16:creationId xmlns:a16="http://schemas.microsoft.com/office/drawing/2014/main" id="{33E7D5B9-6AF2-A644-B747-3535A11908C1}"/>
              </a:ext>
            </a:extLst>
          </p:cNvPr>
          <p:cNvSpPr>
            <a:spLocks noGrp="1"/>
          </p:cNvSpPr>
          <p:nvPr>
            <p:ph type="ftr" sz="quarter" idx="11"/>
          </p:nvPr>
        </p:nvSpPr>
        <p:spPr/>
        <p:txBody>
          <a:bodyPr/>
          <a:lstStyle>
            <a:lvl1pPr>
              <a:defRPr/>
            </a:lvl1pPr>
          </a:lstStyle>
          <a:p>
            <a:pPr>
              <a:defRPr/>
            </a:pPr>
            <a:endParaRPr lang="en-ID"/>
          </a:p>
        </p:txBody>
      </p:sp>
      <p:sp>
        <p:nvSpPr>
          <p:cNvPr id="6" name="Slide Number Placeholder 5">
            <a:extLst>
              <a:ext uri="{FF2B5EF4-FFF2-40B4-BE49-F238E27FC236}">
                <a16:creationId xmlns:a16="http://schemas.microsoft.com/office/drawing/2014/main" id="{E414FB42-E153-524A-AFFB-5170486F1CE4}"/>
              </a:ext>
            </a:extLst>
          </p:cNvPr>
          <p:cNvSpPr>
            <a:spLocks noGrp="1"/>
          </p:cNvSpPr>
          <p:nvPr>
            <p:ph type="sldNum" sz="quarter" idx="12"/>
          </p:nvPr>
        </p:nvSpPr>
        <p:spPr/>
        <p:txBody>
          <a:bodyPr/>
          <a:lstStyle>
            <a:lvl1pPr>
              <a:defRPr/>
            </a:lvl1pPr>
          </a:lstStyle>
          <a:p>
            <a:pPr>
              <a:defRPr/>
            </a:pPr>
            <a:fld id="{F3839F3B-AE10-47CC-8671-BC3B53A8B599}" type="slidenum">
              <a:rPr lang="en-ID"/>
              <a:pPr>
                <a:defRPr/>
              </a:pPr>
              <a:t>‹#›</a:t>
            </a:fld>
            <a:endParaRPr lang="en-ID" dirty="0"/>
          </a:p>
        </p:txBody>
      </p:sp>
    </p:spTree>
    <p:extLst>
      <p:ext uri="{BB962C8B-B14F-4D97-AF65-F5344CB8AC3E}">
        <p14:creationId xmlns:p14="http://schemas.microsoft.com/office/powerpoint/2010/main" val="1863095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27393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25B6B4-C666-214E-99A0-472D06926888}"/>
              </a:ext>
            </a:extLst>
          </p:cNvPr>
          <p:cNvSpPr txBox="1"/>
          <p:nvPr userDrawn="1"/>
        </p:nvSpPr>
        <p:spPr>
          <a:xfrm>
            <a:off x="10882313" y="539750"/>
            <a:ext cx="790575" cy="277813"/>
          </a:xfrm>
          <a:prstGeom prst="rect">
            <a:avLst/>
          </a:prstGeom>
          <a:noFill/>
        </p:spPr>
        <p:txBody>
          <a:bodyPr wrap="none">
            <a:spAutoFit/>
          </a:bodyPr>
          <a:lstStyle/>
          <a:p>
            <a:pPr defTabSz="914400" eaLnBrk="1" fontAlgn="auto" hangingPunct="1">
              <a:spcBef>
                <a:spcPts val="0"/>
              </a:spcBef>
              <a:spcAft>
                <a:spcPts val="0"/>
              </a:spcAft>
              <a:defRPr/>
            </a:pPr>
            <a:r>
              <a:rPr lang="en-ID" sz="700" spc="300" dirty="0">
                <a:solidFill>
                  <a:schemeClr val="tx1">
                    <a:lumMod val="75000"/>
                    <a:lumOff val="25000"/>
                  </a:schemeClr>
                </a:solidFill>
                <a:latin typeface="+mn-lt"/>
              </a:rPr>
              <a:t>PAGE</a:t>
            </a:r>
            <a:r>
              <a:rPr lang="en-ID" sz="1200" dirty="0">
                <a:solidFill>
                  <a:schemeClr val="tx1">
                    <a:lumMod val="75000"/>
                    <a:lumOff val="25000"/>
                  </a:schemeClr>
                </a:solidFill>
                <a:latin typeface="+mn-lt"/>
              </a:rPr>
              <a:t> </a:t>
            </a:r>
            <a:fld id="{9F6089BD-E8CD-4D91-BE2D-BB58CB3798FD}" type="slidenum">
              <a:rPr lang="en-ID" sz="1200" b="1">
                <a:solidFill>
                  <a:schemeClr val="tx1">
                    <a:lumMod val="75000"/>
                    <a:lumOff val="25000"/>
                  </a:schemeClr>
                </a:solidFill>
                <a:latin typeface="+mn-lt"/>
              </a:rPr>
              <a:pPr defTabSz="914400" eaLnBrk="1" fontAlgn="auto" hangingPunct="1">
                <a:spcBef>
                  <a:spcPts val="0"/>
                </a:spcBef>
                <a:spcAft>
                  <a:spcPts val="0"/>
                </a:spcAft>
                <a:defRPr/>
              </a:pPr>
              <a:t>‹#›</a:t>
            </a:fld>
            <a:endParaRPr lang="en-ID" b="1" dirty="0">
              <a:solidFill>
                <a:schemeClr val="tx1">
                  <a:lumMod val="75000"/>
                  <a:lumOff val="25000"/>
                </a:schemeClr>
              </a:solidFill>
              <a:latin typeface="+mn-lt"/>
            </a:endParaRPr>
          </a:p>
        </p:txBody>
      </p:sp>
      <p:sp>
        <p:nvSpPr>
          <p:cNvPr id="3" name="TextBox 2">
            <a:extLst>
              <a:ext uri="{FF2B5EF4-FFF2-40B4-BE49-F238E27FC236}">
                <a16:creationId xmlns:a16="http://schemas.microsoft.com/office/drawing/2014/main" id="{89B2B9AE-992F-A14C-8167-364012F3A589}"/>
              </a:ext>
            </a:extLst>
          </p:cNvPr>
          <p:cNvSpPr txBox="1">
            <a:spLocks noChangeArrowheads="1"/>
          </p:cNvSpPr>
          <p:nvPr userDrawn="1"/>
        </p:nvSpPr>
        <p:spPr bwMode="auto">
          <a:xfrm>
            <a:off x="4803775" y="6216650"/>
            <a:ext cx="280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ID" altLang="en-US" sz="1100">
                <a:solidFill>
                  <a:srgbClr val="404040"/>
                </a:solidFill>
              </a:rPr>
              <a:t>© 2016</a:t>
            </a:r>
            <a:r>
              <a:rPr lang="en-ID" altLang="en-US" sz="1100" b="1">
                <a:solidFill>
                  <a:srgbClr val="404040"/>
                </a:solidFill>
              </a:rPr>
              <a:t> </a:t>
            </a:r>
            <a:r>
              <a:rPr lang="en-ID" altLang="en-US" sz="1100" b="1">
                <a:solidFill>
                  <a:srgbClr val="4AB5C4"/>
                </a:solidFill>
              </a:rPr>
              <a:t>Planner-Template</a:t>
            </a:r>
            <a:r>
              <a:rPr lang="en-ID" altLang="en-US" sz="1100" b="1">
                <a:solidFill>
                  <a:srgbClr val="404040"/>
                </a:solidFill>
              </a:rPr>
              <a:t> </a:t>
            </a:r>
            <a:r>
              <a:rPr lang="en-ID" altLang="en-US" sz="1100">
                <a:solidFill>
                  <a:srgbClr val="404040"/>
                </a:solidFill>
              </a:rPr>
              <a:t>All rights reserved</a:t>
            </a:r>
          </a:p>
        </p:txBody>
      </p:sp>
      <p:grpSp>
        <p:nvGrpSpPr>
          <p:cNvPr id="4" name="Group 3">
            <a:extLst>
              <a:ext uri="{FF2B5EF4-FFF2-40B4-BE49-F238E27FC236}">
                <a16:creationId xmlns:a16="http://schemas.microsoft.com/office/drawing/2014/main" id="{4BBEB526-5BA6-7142-9542-7BD50B2A9E87}"/>
              </a:ext>
            </a:extLst>
          </p:cNvPr>
          <p:cNvGrpSpPr/>
          <p:nvPr userDrawn="1"/>
        </p:nvGrpSpPr>
        <p:grpSpPr>
          <a:xfrm>
            <a:off x="4447018" y="6216381"/>
            <a:ext cx="357425" cy="184511"/>
            <a:chOff x="4858544" y="3598069"/>
            <a:chExt cx="1614487" cy="833438"/>
          </a:xfrm>
          <a:solidFill>
            <a:schemeClr val="accent5"/>
          </a:solidFill>
        </p:grpSpPr>
        <p:sp>
          <p:nvSpPr>
            <p:cNvPr id="5" name="Freeform 20">
              <a:extLst>
                <a:ext uri="{FF2B5EF4-FFF2-40B4-BE49-F238E27FC236}">
                  <a16:creationId xmlns:a16="http://schemas.microsoft.com/office/drawing/2014/main" id="{077D8CCA-596B-CE41-A951-66973C20ABD7}"/>
                </a:ext>
              </a:extLst>
            </p:cNvPr>
            <p:cNvSpPr>
              <a:spLocks/>
            </p:cNvSpPr>
            <p:nvPr/>
          </p:nvSpPr>
          <p:spPr bwMode="auto">
            <a:xfrm>
              <a:off x="4858544" y="3777457"/>
              <a:ext cx="1355725" cy="654050"/>
            </a:xfrm>
            <a:custGeom>
              <a:avLst/>
              <a:gdLst>
                <a:gd name="T0" fmla="*/ 89 w 257"/>
                <a:gd name="T1" fmla="*/ 59 h 124"/>
                <a:gd name="T2" fmla="*/ 101 w 257"/>
                <a:gd name="T3" fmla="*/ 45 h 124"/>
                <a:gd name="T4" fmla="*/ 214 w 257"/>
                <a:gd name="T5" fmla="*/ 2 h 124"/>
                <a:gd name="T6" fmla="*/ 247 w 257"/>
                <a:gd name="T7" fmla="*/ 29 h 124"/>
                <a:gd name="T8" fmla="*/ 247 w 257"/>
                <a:gd name="T9" fmla="*/ 60 h 124"/>
                <a:gd name="T10" fmla="*/ 148 w 257"/>
                <a:gd name="T11" fmla="*/ 119 h 124"/>
                <a:gd name="T12" fmla="*/ 139 w 257"/>
                <a:gd name="T13" fmla="*/ 119 h 124"/>
                <a:gd name="T14" fmla="*/ 45 w 257"/>
                <a:gd name="T15" fmla="*/ 110 h 124"/>
                <a:gd name="T16" fmla="*/ 138 w 257"/>
                <a:gd name="T17" fmla="*/ 69 h 124"/>
                <a:gd name="T18" fmla="*/ 149 w 257"/>
                <a:gd name="T19" fmla="*/ 69 h 124"/>
                <a:gd name="T20" fmla="*/ 156 w 257"/>
                <a:gd name="T21" fmla="*/ 57 h 124"/>
                <a:gd name="T22" fmla="*/ 142 w 257"/>
                <a:gd name="T23" fmla="*/ 55 h 124"/>
                <a:gd name="T24" fmla="*/ 135 w 257"/>
                <a:gd name="T25" fmla="*/ 64 h 124"/>
                <a:gd name="T26" fmla="*/ 89 w 257"/>
                <a:gd name="T27" fmla="*/ 59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124">
                  <a:moveTo>
                    <a:pt x="89" y="59"/>
                  </a:moveTo>
                  <a:cubicBezTo>
                    <a:pt x="98" y="44"/>
                    <a:pt x="101" y="45"/>
                    <a:pt x="101" y="45"/>
                  </a:cubicBezTo>
                  <a:cubicBezTo>
                    <a:pt x="145" y="34"/>
                    <a:pt x="214" y="2"/>
                    <a:pt x="214" y="2"/>
                  </a:cubicBezTo>
                  <a:cubicBezTo>
                    <a:pt x="221" y="0"/>
                    <a:pt x="236" y="8"/>
                    <a:pt x="247" y="29"/>
                  </a:cubicBezTo>
                  <a:cubicBezTo>
                    <a:pt x="257" y="50"/>
                    <a:pt x="247" y="60"/>
                    <a:pt x="247" y="60"/>
                  </a:cubicBezTo>
                  <a:cubicBezTo>
                    <a:pt x="148" y="119"/>
                    <a:pt x="148" y="119"/>
                    <a:pt x="148" y="119"/>
                  </a:cubicBezTo>
                  <a:cubicBezTo>
                    <a:pt x="145" y="121"/>
                    <a:pt x="139" y="119"/>
                    <a:pt x="139" y="119"/>
                  </a:cubicBezTo>
                  <a:cubicBezTo>
                    <a:pt x="108" y="105"/>
                    <a:pt x="49" y="118"/>
                    <a:pt x="45" y="110"/>
                  </a:cubicBezTo>
                  <a:cubicBezTo>
                    <a:pt x="138" y="69"/>
                    <a:pt x="138" y="69"/>
                    <a:pt x="138" y="69"/>
                  </a:cubicBezTo>
                  <a:cubicBezTo>
                    <a:pt x="141" y="71"/>
                    <a:pt x="145" y="71"/>
                    <a:pt x="149" y="69"/>
                  </a:cubicBezTo>
                  <a:cubicBezTo>
                    <a:pt x="155" y="67"/>
                    <a:pt x="158" y="61"/>
                    <a:pt x="156" y="57"/>
                  </a:cubicBezTo>
                  <a:cubicBezTo>
                    <a:pt x="154" y="53"/>
                    <a:pt x="148" y="52"/>
                    <a:pt x="142" y="55"/>
                  </a:cubicBezTo>
                  <a:cubicBezTo>
                    <a:pt x="138" y="56"/>
                    <a:pt x="135" y="60"/>
                    <a:pt x="135" y="64"/>
                  </a:cubicBezTo>
                  <a:cubicBezTo>
                    <a:pt x="0" y="124"/>
                    <a:pt x="41" y="122"/>
                    <a:pt x="89" y="59"/>
                  </a:cubicBezTo>
                  <a:close/>
                </a:path>
              </a:pathLst>
            </a:custGeom>
            <a:grpFill/>
            <a:ln>
              <a:noFill/>
            </a:ln>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6" name="Freeform 21">
              <a:extLst>
                <a:ext uri="{FF2B5EF4-FFF2-40B4-BE49-F238E27FC236}">
                  <a16:creationId xmlns:a16="http://schemas.microsoft.com/office/drawing/2014/main" id="{2EB7C866-A2FD-7D4A-8E93-C36A5B03D0A8}"/>
                </a:ext>
              </a:extLst>
            </p:cNvPr>
            <p:cNvSpPr>
              <a:spLocks/>
            </p:cNvSpPr>
            <p:nvPr/>
          </p:nvSpPr>
          <p:spPr bwMode="auto">
            <a:xfrm>
              <a:off x="5977731" y="3598069"/>
              <a:ext cx="495300" cy="558800"/>
            </a:xfrm>
            <a:custGeom>
              <a:avLst/>
              <a:gdLst>
                <a:gd name="T0" fmla="*/ 36 w 94"/>
                <a:gd name="T1" fmla="*/ 58 h 106"/>
                <a:gd name="T2" fmla="*/ 2 w 94"/>
                <a:gd name="T3" fmla="*/ 34 h 106"/>
                <a:gd name="T4" fmla="*/ 14 w 94"/>
                <a:gd name="T5" fmla="*/ 15 h 106"/>
                <a:gd name="T6" fmla="*/ 21 w 94"/>
                <a:gd name="T7" fmla="*/ 8 h 106"/>
                <a:gd name="T8" fmla="*/ 54 w 94"/>
                <a:gd name="T9" fmla="*/ 0 h 106"/>
                <a:gd name="T10" fmla="*/ 88 w 94"/>
                <a:gd name="T11" fmla="*/ 45 h 106"/>
                <a:gd name="T12" fmla="*/ 92 w 94"/>
                <a:gd name="T13" fmla="*/ 84 h 106"/>
                <a:gd name="T14" fmla="*/ 69 w 94"/>
                <a:gd name="T15" fmla="*/ 101 h 106"/>
                <a:gd name="T16" fmla="*/ 57 w 94"/>
                <a:gd name="T17" fmla="*/ 103 h 106"/>
                <a:gd name="T18" fmla="*/ 51 w 94"/>
                <a:gd name="T19" fmla="*/ 102 h 106"/>
                <a:gd name="T20" fmla="*/ 32 w 94"/>
                <a:gd name="T21" fmla="*/ 98 h 106"/>
                <a:gd name="T22" fmla="*/ 36 w 94"/>
                <a:gd name="T23" fmla="*/ 58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06">
                  <a:moveTo>
                    <a:pt x="36" y="58"/>
                  </a:moveTo>
                  <a:cubicBezTo>
                    <a:pt x="19" y="26"/>
                    <a:pt x="2" y="34"/>
                    <a:pt x="2" y="34"/>
                  </a:cubicBezTo>
                  <a:cubicBezTo>
                    <a:pt x="0" y="19"/>
                    <a:pt x="14" y="15"/>
                    <a:pt x="14" y="15"/>
                  </a:cubicBezTo>
                  <a:cubicBezTo>
                    <a:pt x="14" y="15"/>
                    <a:pt x="15" y="9"/>
                    <a:pt x="21" y="8"/>
                  </a:cubicBezTo>
                  <a:cubicBezTo>
                    <a:pt x="26" y="8"/>
                    <a:pt x="40" y="4"/>
                    <a:pt x="54" y="0"/>
                  </a:cubicBezTo>
                  <a:cubicBezTo>
                    <a:pt x="70" y="12"/>
                    <a:pt x="81" y="27"/>
                    <a:pt x="88" y="45"/>
                  </a:cubicBezTo>
                  <a:cubicBezTo>
                    <a:pt x="92" y="57"/>
                    <a:pt x="94" y="71"/>
                    <a:pt x="92" y="84"/>
                  </a:cubicBezTo>
                  <a:cubicBezTo>
                    <a:pt x="84" y="90"/>
                    <a:pt x="71" y="99"/>
                    <a:pt x="69" y="101"/>
                  </a:cubicBezTo>
                  <a:cubicBezTo>
                    <a:pt x="66" y="103"/>
                    <a:pt x="60" y="104"/>
                    <a:pt x="57" y="103"/>
                  </a:cubicBezTo>
                  <a:cubicBezTo>
                    <a:pt x="54" y="101"/>
                    <a:pt x="51" y="102"/>
                    <a:pt x="51" y="102"/>
                  </a:cubicBezTo>
                  <a:cubicBezTo>
                    <a:pt x="42" y="106"/>
                    <a:pt x="32" y="98"/>
                    <a:pt x="32" y="98"/>
                  </a:cubicBezTo>
                  <a:cubicBezTo>
                    <a:pt x="32" y="98"/>
                    <a:pt x="53" y="91"/>
                    <a:pt x="36" y="58"/>
                  </a:cubicBezTo>
                  <a:close/>
                </a:path>
              </a:pathLst>
            </a:custGeom>
            <a:grpFill/>
            <a:ln>
              <a:noFill/>
            </a:ln>
          </p:spPr>
          <p:txBody>
            <a:bodyPr/>
            <a:lstStyle/>
            <a:p>
              <a:pPr defTabSz="914400" eaLnBrk="1" fontAlgn="auto" hangingPunct="1">
                <a:spcBef>
                  <a:spcPts val="0"/>
                </a:spcBef>
                <a:spcAft>
                  <a:spcPts val="0"/>
                </a:spcAft>
                <a:defRPr/>
              </a:pPr>
              <a:endParaRPr lang="en-US" kern="0">
                <a:solidFill>
                  <a:prstClr val="black"/>
                </a:solidFill>
                <a:latin typeface="+mn-lt"/>
              </a:endParaRPr>
            </a:p>
          </p:txBody>
        </p:sp>
      </p:grpSp>
    </p:spTree>
    <p:extLst>
      <p:ext uri="{BB962C8B-B14F-4D97-AF65-F5344CB8AC3E}">
        <p14:creationId xmlns:p14="http://schemas.microsoft.com/office/powerpoint/2010/main" val="13431967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497796A-C75B-D342-9FC3-409EBF5B34E9}"/>
              </a:ext>
            </a:extLst>
          </p:cNvPr>
          <p:cNvSpPr txBox="1"/>
          <p:nvPr userDrawn="1"/>
        </p:nvSpPr>
        <p:spPr>
          <a:xfrm>
            <a:off x="10882313" y="539750"/>
            <a:ext cx="790575" cy="277813"/>
          </a:xfrm>
          <a:prstGeom prst="rect">
            <a:avLst/>
          </a:prstGeom>
          <a:noFill/>
        </p:spPr>
        <p:txBody>
          <a:bodyPr wrap="none">
            <a:spAutoFit/>
          </a:bodyPr>
          <a:lstStyle/>
          <a:p>
            <a:pPr defTabSz="914400" eaLnBrk="1" fontAlgn="auto" hangingPunct="1">
              <a:spcBef>
                <a:spcPts val="0"/>
              </a:spcBef>
              <a:spcAft>
                <a:spcPts val="0"/>
              </a:spcAft>
              <a:defRPr/>
            </a:pPr>
            <a:r>
              <a:rPr lang="en-ID" sz="700" spc="300" dirty="0">
                <a:solidFill>
                  <a:schemeClr val="tx1">
                    <a:lumMod val="75000"/>
                    <a:lumOff val="25000"/>
                  </a:schemeClr>
                </a:solidFill>
                <a:latin typeface="+mn-lt"/>
              </a:rPr>
              <a:t>PAGE</a:t>
            </a:r>
            <a:r>
              <a:rPr lang="en-ID" sz="1200" dirty="0">
                <a:solidFill>
                  <a:schemeClr val="tx1">
                    <a:lumMod val="75000"/>
                    <a:lumOff val="25000"/>
                  </a:schemeClr>
                </a:solidFill>
                <a:latin typeface="+mn-lt"/>
              </a:rPr>
              <a:t> </a:t>
            </a:r>
            <a:fld id="{E8F7B72E-B83B-443B-B4E9-85214587FAAA}" type="slidenum">
              <a:rPr lang="en-ID" sz="1200" b="1">
                <a:solidFill>
                  <a:schemeClr val="tx1">
                    <a:lumMod val="75000"/>
                    <a:lumOff val="25000"/>
                  </a:schemeClr>
                </a:solidFill>
                <a:latin typeface="+mn-lt"/>
              </a:rPr>
              <a:pPr defTabSz="914400" eaLnBrk="1" fontAlgn="auto" hangingPunct="1">
                <a:spcBef>
                  <a:spcPts val="0"/>
                </a:spcBef>
                <a:spcAft>
                  <a:spcPts val="0"/>
                </a:spcAft>
                <a:defRPr/>
              </a:pPr>
              <a:t>‹#›</a:t>
            </a:fld>
            <a:endParaRPr lang="en-ID" b="1" dirty="0">
              <a:solidFill>
                <a:schemeClr val="tx1">
                  <a:lumMod val="75000"/>
                  <a:lumOff val="25000"/>
                </a:schemeClr>
              </a:solidFill>
              <a:latin typeface="+mn-lt"/>
            </a:endParaRPr>
          </a:p>
        </p:txBody>
      </p:sp>
      <p:sp>
        <p:nvSpPr>
          <p:cNvPr id="3" name="TextBox 2">
            <a:extLst>
              <a:ext uri="{FF2B5EF4-FFF2-40B4-BE49-F238E27FC236}">
                <a16:creationId xmlns:a16="http://schemas.microsoft.com/office/drawing/2014/main" id="{839106D5-3924-5044-A58A-DA58FAF55E9B}"/>
              </a:ext>
            </a:extLst>
          </p:cNvPr>
          <p:cNvSpPr txBox="1">
            <a:spLocks noChangeArrowheads="1"/>
          </p:cNvSpPr>
          <p:nvPr userDrawn="1"/>
        </p:nvSpPr>
        <p:spPr bwMode="auto">
          <a:xfrm>
            <a:off x="2522538" y="6216650"/>
            <a:ext cx="1841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ID" altLang="en-US" sz="1100">
              <a:solidFill>
                <a:srgbClr val="404040"/>
              </a:solidFill>
            </a:endParaRPr>
          </a:p>
        </p:txBody>
      </p:sp>
      <p:sp>
        <p:nvSpPr>
          <p:cNvPr id="4" name="TextBox 3">
            <a:extLst>
              <a:ext uri="{FF2B5EF4-FFF2-40B4-BE49-F238E27FC236}">
                <a16:creationId xmlns:a16="http://schemas.microsoft.com/office/drawing/2014/main" id="{5EABF974-EEBC-4842-984A-F870909EB4C9}"/>
              </a:ext>
            </a:extLst>
          </p:cNvPr>
          <p:cNvSpPr txBox="1">
            <a:spLocks noChangeArrowheads="1"/>
          </p:cNvSpPr>
          <p:nvPr userDrawn="1"/>
        </p:nvSpPr>
        <p:spPr bwMode="auto">
          <a:xfrm>
            <a:off x="803275" y="6216650"/>
            <a:ext cx="280193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ID" altLang="en-US" sz="1100">
                <a:solidFill>
                  <a:srgbClr val="404040"/>
                </a:solidFill>
              </a:rPr>
              <a:t>© 2016</a:t>
            </a:r>
            <a:r>
              <a:rPr lang="en-ID" altLang="en-US" sz="1100" b="1">
                <a:solidFill>
                  <a:srgbClr val="404040"/>
                </a:solidFill>
              </a:rPr>
              <a:t> </a:t>
            </a:r>
            <a:r>
              <a:rPr lang="en-ID" altLang="en-US" sz="1100" b="1">
                <a:solidFill>
                  <a:srgbClr val="4AB5C4"/>
                </a:solidFill>
              </a:rPr>
              <a:t>Planner-Template</a:t>
            </a:r>
            <a:r>
              <a:rPr lang="en-ID" altLang="en-US" sz="1100" b="1">
                <a:solidFill>
                  <a:srgbClr val="404040"/>
                </a:solidFill>
              </a:rPr>
              <a:t> </a:t>
            </a:r>
            <a:r>
              <a:rPr lang="en-ID" altLang="en-US" sz="1100">
                <a:solidFill>
                  <a:srgbClr val="404040"/>
                </a:solidFill>
              </a:rPr>
              <a:t>All rights reserved</a:t>
            </a:r>
          </a:p>
        </p:txBody>
      </p:sp>
      <p:grpSp>
        <p:nvGrpSpPr>
          <p:cNvPr id="5" name="Group 4">
            <a:extLst>
              <a:ext uri="{FF2B5EF4-FFF2-40B4-BE49-F238E27FC236}">
                <a16:creationId xmlns:a16="http://schemas.microsoft.com/office/drawing/2014/main" id="{7B655D83-449E-224E-82A9-F52AFDE129EB}"/>
              </a:ext>
            </a:extLst>
          </p:cNvPr>
          <p:cNvGrpSpPr/>
          <p:nvPr userDrawn="1"/>
        </p:nvGrpSpPr>
        <p:grpSpPr>
          <a:xfrm>
            <a:off x="446139" y="6293480"/>
            <a:ext cx="357425" cy="184511"/>
            <a:chOff x="4858544" y="3598069"/>
            <a:chExt cx="1614487" cy="833438"/>
          </a:xfrm>
          <a:solidFill>
            <a:schemeClr val="accent5"/>
          </a:solidFill>
        </p:grpSpPr>
        <p:sp>
          <p:nvSpPr>
            <p:cNvPr id="6" name="Freeform 20">
              <a:extLst>
                <a:ext uri="{FF2B5EF4-FFF2-40B4-BE49-F238E27FC236}">
                  <a16:creationId xmlns:a16="http://schemas.microsoft.com/office/drawing/2014/main" id="{DFD26B97-9A90-A848-8FE3-667ACF0A7C4B}"/>
                </a:ext>
              </a:extLst>
            </p:cNvPr>
            <p:cNvSpPr>
              <a:spLocks/>
            </p:cNvSpPr>
            <p:nvPr/>
          </p:nvSpPr>
          <p:spPr bwMode="auto">
            <a:xfrm>
              <a:off x="4858544" y="3777457"/>
              <a:ext cx="1355725" cy="654050"/>
            </a:xfrm>
            <a:custGeom>
              <a:avLst/>
              <a:gdLst>
                <a:gd name="T0" fmla="*/ 89 w 257"/>
                <a:gd name="T1" fmla="*/ 59 h 124"/>
                <a:gd name="T2" fmla="*/ 101 w 257"/>
                <a:gd name="T3" fmla="*/ 45 h 124"/>
                <a:gd name="T4" fmla="*/ 214 w 257"/>
                <a:gd name="T5" fmla="*/ 2 h 124"/>
                <a:gd name="T6" fmla="*/ 247 w 257"/>
                <a:gd name="T7" fmla="*/ 29 h 124"/>
                <a:gd name="T8" fmla="*/ 247 w 257"/>
                <a:gd name="T9" fmla="*/ 60 h 124"/>
                <a:gd name="T10" fmla="*/ 148 w 257"/>
                <a:gd name="T11" fmla="*/ 119 h 124"/>
                <a:gd name="T12" fmla="*/ 139 w 257"/>
                <a:gd name="T13" fmla="*/ 119 h 124"/>
                <a:gd name="T14" fmla="*/ 45 w 257"/>
                <a:gd name="T15" fmla="*/ 110 h 124"/>
                <a:gd name="T16" fmla="*/ 138 w 257"/>
                <a:gd name="T17" fmla="*/ 69 h 124"/>
                <a:gd name="T18" fmla="*/ 149 w 257"/>
                <a:gd name="T19" fmla="*/ 69 h 124"/>
                <a:gd name="T20" fmla="*/ 156 w 257"/>
                <a:gd name="T21" fmla="*/ 57 h 124"/>
                <a:gd name="T22" fmla="*/ 142 w 257"/>
                <a:gd name="T23" fmla="*/ 55 h 124"/>
                <a:gd name="T24" fmla="*/ 135 w 257"/>
                <a:gd name="T25" fmla="*/ 64 h 124"/>
                <a:gd name="T26" fmla="*/ 89 w 257"/>
                <a:gd name="T27" fmla="*/ 59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124">
                  <a:moveTo>
                    <a:pt x="89" y="59"/>
                  </a:moveTo>
                  <a:cubicBezTo>
                    <a:pt x="98" y="44"/>
                    <a:pt x="101" y="45"/>
                    <a:pt x="101" y="45"/>
                  </a:cubicBezTo>
                  <a:cubicBezTo>
                    <a:pt x="145" y="34"/>
                    <a:pt x="214" y="2"/>
                    <a:pt x="214" y="2"/>
                  </a:cubicBezTo>
                  <a:cubicBezTo>
                    <a:pt x="221" y="0"/>
                    <a:pt x="236" y="8"/>
                    <a:pt x="247" y="29"/>
                  </a:cubicBezTo>
                  <a:cubicBezTo>
                    <a:pt x="257" y="50"/>
                    <a:pt x="247" y="60"/>
                    <a:pt x="247" y="60"/>
                  </a:cubicBezTo>
                  <a:cubicBezTo>
                    <a:pt x="148" y="119"/>
                    <a:pt x="148" y="119"/>
                    <a:pt x="148" y="119"/>
                  </a:cubicBezTo>
                  <a:cubicBezTo>
                    <a:pt x="145" y="121"/>
                    <a:pt x="139" y="119"/>
                    <a:pt x="139" y="119"/>
                  </a:cubicBezTo>
                  <a:cubicBezTo>
                    <a:pt x="108" y="105"/>
                    <a:pt x="49" y="118"/>
                    <a:pt x="45" y="110"/>
                  </a:cubicBezTo>
                  <a:cubicBezTo>
                    <a:pt x="138" y="69"/>
                    <a:pt x="138" y="69"/>
                    <a:pt x="138" y="69"/>
                  </a:cubicBezTo>
                  <a:cubicBezTo>
                    <a:pt x="141" y="71"/>
                    <a:pt x="145" y="71"/>
                    <a:pt x="149" y="69"/>
                  </a:cubicBezTo>
                  <a:cubicBezTo>
                    <a:pt x="155" y="67"/>
                    <a:pt x="158" y="61"/>
                    <a:pt x="156" y="57"/>
                  </a:cubicBezTo>
                  <a:cubicBezTo>
                    <a:pt x="154" y="53"/>
                    <a:pt x="148" y="52"/>
                    <a:pt x="142" y="55"/>
                  </a:cubicBezTo>
                  <a:cubicBezTo>
                    <a:pt x="138" y="56"/>
                    <a:pt x="135" y="60"/>
                    <a:pt x="135" y="64"/>
                  </a:cubicBezTo>
                  <a:cubicBezTo>
                    <a:pt x="0" y="124"/>
                    <a:pt x="41" y="122"/>
                    <a:pt x="89" y="59"/>
                  </a:cubicBezTo>
                  <a:close/>
                </a:path>
              </a:pathLst>
            </a:custGeom>
            <a:grpFill/>
            <a:ln>
              <a:noFill/>
            </a:ln>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7" name="Freeform 21">
              <a:extLst>
                <a:ext uri="{FF2B5EF4-FFF2-40B4-BE49-F238E27FC236}">
                  <a16:creationId xmlns:a16="http://schemas.microsoft.com/office/drawing/2014/main" id="{1D8C64F9-84B4-B54E-99DE-7AC9AB814B2A}"/>
                </a:ext>
              </a:extLst>
            </p:cNvPr>
            <p:cNvSpPr>
              <a:spLocks/>
            </p:cNvSpPr>
            <p:nvPr/>
          </p:nvSpPr>
          <p:spPr bwMode="auto">
            <a:xfrm>
              <a:off x="5977731" y="3598069"/>
              <a:ext cx="495300" cy="558800"/>
            </a:xfrm>
            <a:custGeom>
              <a:avLst/>
              <a:gdLst>
                <a:gd name="T0" fmla="*/ 36 w 94"/>
                <a:gd name="T1" fmla="*/ 58 h 106"/>
                <a:gd name="T2" fmla="*/ 2 w 94"/>
                <a:gd name="T3" fmla="*/ 34 h 106"/>
                <a:gd name="T4" fmla="*/ 14 w 94"/>
                <a:gd name="T5" fmla="*/ 15 h 106"/>
                <a:gd name="T6" fmla="*/ 21 w 94"/>
                <a:gd name="T7" fmla="*/ 8 h 106"/>
                <a:gd name="T8" fmla="*/ 54 w 94"/>
                <a:gd name="T9" fmla="*/ 0 h 106"/>
                <a:gd name="T10" fmla="*/ 88 w 94"/>
                <a:gd name="T11" fmla="*/ 45 h 106"/>
                <a:gd name="T12" fmla="*/ 92 w 94"/>
                <a:gd name="T13" fmla="*/ 84 h 106"/>
                <a:gd name="T14" fmla="*/ 69 w 94"/>
                <a:gd name="T15" fmla="*/ 101 h 106"/>
                <a:gd name="T16" fmla="*/ 57 w 94"/>
                <a:gd name="T17" fmla="*/ 103 h 106"/>
                <a:gd name="T18" fmla="*/ 51 w 94"/>
                <a:gd name="T19" fmla="*/ 102 h 106"/>
                <a:gd name="T20" fmla="*/ 32 w 94"/>
                <a:gd name="T21" fmla="*/ 98 h 106"/>
                <a:gd name="T22" fmla="*/ 36 w 94"/>
                <a:gd name="T23" fmla="*/ 58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06">
                  <a:moveTo>
                    <a:pt x="36" y="58"/>
                  </a:moveTo>
                  <a:cubicBezTo>
                    <a:pt x="19" y="26"/>
                    <a:pt x="2" y="34"/>
                    <a:pt x="2" y="34"/>
                  </a:cubicBezTo>
                  <a:cubicBezTo>
                    <a:pt x="0" y="19"/>
                    <a:pt x="14" y="15"/>
                    <a:pt x="14" y="15"/>
                  </a:cubicBezTo>
                  <a:cubicBezTo>
                    <a:pt x="14" y="15"/>
                    <a:pt x="15" y="9"/>
                    <a:pt x="21" y="8"/>
                  </a:cubicBezTo>
                  <a:cubicBezTo>
                    <a:pt x="26" y="8"/>
                    <a:pt x="40" y="4"/>
                    <a:pt x="54" y="0"/>
                  </a:cubicBezTo>
                  <a:cubicBezTo>
                    <a:pt x="70" y="12"/>
                    <a:pt x="81" y="27"/>
                    <a:pt x="88" y="45"/>
                  </a:cubicBezTo>
                  <a:cubicBezTo>
                    <a:pt x="92" y="57"/>
                    <a:pt x="94" y="71"/>
                    <a:pt x="92" y="84"/>
                  </a:cubicBezTo>
                  <a:cubicBezTo>
                    <a:pt x="84" y="90"/>
                    <a:pt x="71" y="99"/>
                    <a:pt x="69" y="101"/>
                  </a:cubicBezTo>
                  <a:cubicBezTo>
                    <a:pt x="66" y="103"/>
                    <a:pt x="60" y="104"/>
                    <a:pt x="57" y="103"/>
                  </a:cubicBezTo>
                  <a:cubicBezTo>
                    <a:pt x="54" y="101"/>
                    <a:pt x="51" y="102"/>
                    <a:pt x="51" y="102"/>
                  </a:cubicBezTo>
                  <a:cubicBezTo>
                    <a:pt x="42" y="106"/>
                    <a:pt x="32" y="98"/>
                    <a:pt x="32" y="98"/>
                  </a:cubicBezTo>
                  <a:cubicBezTo>
                    <a:pt x="32" y="98"/>
                    <a:pt x="53" y="91"/>
                    <a:pt x="36" y="58"/>
                  </a:cubicBezTo>
                  <a:close/>
                </a:path>
              </a:pathLst>
            </a:custGeom>
            <a:grpFill/>
            <a:ln>
              <a:noFill/>
            </a:ln>
          </p:spPr>
          <p:txBody>
            <a:bodyPr/>
            <a:lstStyle/>
            <a:p>
              <a:pPr defTabSz="914400" eaLnBrk="1" fontAlgn="auto" hangingPunct="1">
                <a:spcBef>
                  <a:spcPts val="0"/>
                </a:spcBef>
                <a:spcAft>
                  <a:spcPts val="0"/>
                </a:spcAft>
                <a:defRPr/>
              </a:pPr>
              <a:endParaRPr lang="en-US" kern="0">
                <a:solidFill>
                  <a:prstClr val="black"/>
                </a:solidFill>
                <a:latin typeface="+mn-lt"/>
              </a:endParaRPr>
            </a:p>
          </p:txBody>
        </p:sp>
      </p:grpSp>
    </p:spTree>
    <p:extLst>
      <p:ext uri="{BB962C8B-B14F-4D97-AF65-F5344CB8AC3E}">
        <p14:creationId xmlns:p14="http://schemas.microsoft.com/office/powerpoint/2010/main" val="9839689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9861E4F-3C47-9F47-8CBA-56BEA1EB86F1}"/>
              </a:ext>
            </a:extLst>
          </p:cNvPr>
          <p:cNvSpPr txBox="1"/>
          <p:nvPr userDrawn="1"/>
        </p:nvSpPr>
        <p:spPr>
          <a:xfrm>
            <a:off x="10882313" y="539750"/>
            <a:ext cx="790575" cy="277813"/>
          </a:xfrm>
          <a:prstGeom prst="rect">
            <a:avLst/>
          </a:prstGeom>
          <a:noFill/>
        </p:spPr>
        <p:txBody>
          <a:bodyPr wrap="none">
            <a:spAutoFit/>
          </a:bodyPr>
          <a:lstStyle/>
          <a:p>
            <a:pPr defTabSz="914400" eaLnBrk="1" fontAlgn="auto" hangingPunct="1">
              <a:spcBef>
                <a:spcPts val="0"/>
              </a:spcBef>
              <a:spcAft>
                <a:spcPts val="0"/>
              </a:spcAft>
              <a:defRPr/>
            </a:pPr>
            <a:r>
              <a:rPr lang="en-ID" sz="700" spc="300" dirty="0">
                <a:solidFill>
                  <a:schemeClr val="tx1">
                    <a:lumMod val="75000"/>
                    <a:lumOff val="25000"/>
                  </a:schemeClr>
                </a:solidFill>
                <a:latin typeface="+mn-lt"/>
              </a:rPr>
              <a:t>PAGE</a:t>
            </a:r>
            <a:r>
              <a:rPr lang="en-ID" sz="1200" dirty="0">
                <a:solidFill>
                  <a:schemeClr val="tx1">
                    <a:lumMod val="75000"/>
                    <a:lumOff val="25000"/>
                  </a:schemeClr>
                </a:solidFill>
                <a:latin typeface="+mn-lt"/>
              </a:rPr>
              <a:t> </a:t>
            </a:r>
            <a:fld id="{A5FF4A0A-BCB1-42FC-B68C-26A4985604E9}" type="slidenum">
              <a:rPr lang="en-ID" sz="1200" b="1">
                <a:solidFill>
                  <a:schemeClr val="tx1">
                    <a:lumMod val="75000"/>
                    <a:lumOff val="25000"/>
                  </a:schemeClr>
                </a:solidFill>
                <a:latin typeface="+mn-lt"/>
              </a:rPr>
              <a:pPr defTabSz="914400" eaLnBrk="1" fontAlgn="auto" hangingPunct="1">
                <a:spcBef>
                  <a:spcPts val="0"/>
                </a:spcBef>
                <a:spcAft>
                  <a:spcPts val="0"/>
                </a:spcAft>
                <a:defRPr/>
              </a:pPr>
              <a:t>‹#›</a:t>
            </a:fld>
            <a:endParaRPr lang="en-ID" b="1" dirty="0">
              <a:solidFill>
                <a:schemeClr val="tx1">
                  <a:lumMod val="75000"/>
                  <a:lumOff val="25000"/>
                </a:schemeClr>
              </a:solidFill>
              <a:latin typeface="+mn-lt"/>
            </a:endParaRPr>
          </a:p>
        </p:txBody>
      </p:sp>
    </p:spTree>
    <p:extLst>
      <p:ext uri="{BB962C8B-B14F-4D97-AF65-F5344CB8AC3E}">
        <p14:creationId xmlns:p14="http://schemas.microsoft.com/office/powerpoint/2010/main" val="2870644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Title Slide">
    <p:bg>
      <p:bgPr>
        <a:solidFill>
          <a:schemeClr val="accent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3EB4803-BEE5-2048-8FC9-ECB7FABF3F0B}"/>
              </a:ext>
            </a:extLst>
          </p:cNvPr>
          <p:cNvSpPr txBox="1"/>
          <p:nvPr userDrawn="1"/>
        </p:nvSpPr>
        <p:spPr>
          <a:xfrm>
            <a:off x="10882313" y="539750"/>
            <a:ext cx="728662" cy="277813"/>
          </a:xfrm>
          <a:prstGeom prst="rect">
            <a:avLst/>
          </a:prstGeom>
          <a:noFill/>
        </p:spPr>
        <p:txBody>
          <a:bodyPr wrap="none">
            <a:spAutoFit/>
          </a:bodyPr>
          <a:lstStyle/>
          <a:p>
            <a:pPr defTabSz="914400" eaLnBrk="1" fontAlgn="auto" hangingPunct="1">
              <a:spcBef>
                <a:spcPts val="0"/>
              </a:spcBef>
              <a:spcAft>
                <a:spcPts val="0"/>
              </a:spcAft>
              <a:defRPr/>
            </a:pPr>
            <a:r>
              <a:rPr lang="en-ID" sz="700" spc="300" dirty="0">
                <a:solidFill>
                  <a:schemeClr val="bg1"/>
                </a:solidFill>
                <a:latin typeface="+mn-lt"/>
              </a:rPr>
              <a:t>PAGE</a:t>
            </a:r>
            <a:r>
              <a:rPr lang="en-ID" sz="1200" dirty="0">
                <a:solidFill>
                  <a:schemeClr val="bg1"/>
                </a:solidFill>
                <a:latin typeface="+mn-lt"/>
              </a:rPr>
              <a:t> </a:t>
            </a:r>
            <a:fld id="{4871D477-D70A-4BD4-A621-D9CF26875CB6}" type="slidenum">
              <a:rPr lang="en-ID" sz="1200" b="1">
                <a:solidFill>
                  <a:schemeClr val="bg1"/>
                </a:solidFill>
                <a:latin typeface="+mn-lt"/>
              </a:rPr>
              <a:pPr defTabSz="914400" eaLnBrk="1" fontAlgn="auto" hangingPunct="1">
                <a:spcBef>
                  <a:spcPts val="0"/>
                </a:spcBef>
                <a:spcAft>
                  <a:spcPts val="0"/>
                </a:spcAft>
                <a:defRPr/>
              </a:pPr>
              <a:t>‹#›</a:t>
            </a:fld>
            <a:endParaRPr lang="en-ID" b="1" dirty="0">
              <a:solidFill>
                <a:schemeClr val="bg1"/>
              </a:solidFill>
              <a:latin typeface="+mn-lt"/>
            </a:endParaRPr>
          </a:p>
        </p:txBody>
      </p:sp>
      <p:sp>
        <p:nvSpPr>
          <p:cNvPr id="3" name="TextBox 2">
            <a:extLst>
              <a:ext uri="{FF2B5EF4-FFF2-40B4-BE49-F238E27FC236}">
                <a16:creationId xmlns:a16="http://schemas.microsoft.com/office/drawing/2014/main" id="{3ABDA6CC-2DCE-6F44-A74C-74613EEE406D}"/>
              </a:ext>
            </a:extLst>
          </p:cNvPr>
          <p:cNvSpPr txBox="1">
            <a:spLocks noChangeArrowheads="1"/>
          </p:cNvSpPr>
          <p:nvPr userDrawn="1"/>
        </p:nvSpPr>
        <p:spPr bwMode="auto">
          <a:xfrm>
            <a:off x="4803775" y="6216650"/>
            <a:ext cx="280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ID" altLang="en-US" sz="1100">
                <a:solidFill>
                  <a:schemeClr val="bg1"/>
                </a:solidFill>
              </a:rPr>
              <a:t>© 2016</a:t>
            </a:r>
            <a:r>
              <a:rPr lang="en-ID" altLang="en-US" sz="1100" b="1">
                <a:solidFill>
                  <a:schemeClr val="bg1"/>
                </a:solidFill>
              </a:rPr>
              <a:t> Planner-Template </a:t>
            </a:r>
            <a:r>
              <a:rPr lang="en-ID" altLang="en-US" sz="1100">
                <a:solidFill>
                  <a:schemeClr val="bg1"/>
                </a:solidFill>
              </a:rPr>
              <a:t>All rights reserved</a:t>
            </a:r>
          </a:p>
        </p:txBody>
      </p:sp>
      <p:grpSp>
        <p:nvGrpSpPr>
          <p:cNvPr id="4" name="Group 3">
            <a:extLst>
              <a:ext uri="{FF2B5EF4-FFF2-40B4-BE49-F238E27FC236}">
                <a16:creationId xmlns:a16="http://schemas.microsoft.com/office/drawing/2014/main" id="{4D7FD30F-4ECC-B740-8A06-C5681C64D6AE}"/>
              </a:ext>
            </a:extLst>
          </p:cNvPr>
          <p:cNvGrpSpPr/>
          <p:nvPr userDrawn="1"/>
        </p:nvGrpSpPr>
        <p:grpSpPr>
          <a:xfrm>
            <a:off x="4447018" y="6216381"/>
            <a:ext cx="357425" cy="184511"/>
            <a:chOff x="4858544" y="3598069"/>
            <a:chExt cx="1614487" cy="833438"/>
          </a:xfrm>
          <a:solidFill>
            <a:schemeClr val="bg1"/>
          </a:solidFill>
        </p:grpSpPr>
        <p:sp>
          <p:nvSpPr>
            <p:cNvPr id="5" name="Freeform 20">
              <a:extLst>
                <a:ext uri="{FF2B5EF4-FFF2-40B4-BE49-F238E27FC236}">
                  <a16:creationId xmlns:a16="http://schemas.microsoft.com/office/drawing/2014/main" id="{2C497B5A-40D7-F647-A3F9-0E2F75512AB8}"/>
                </a:ext>
              </a:extLst>
            </p:cNvPr>
            <p:cNvSpPr>
              <a:spLocks/>
            </p:cNvSpPr>
            <p:nvPr/>
          </p:nvSpPr>
          <p:spPr bwMode="auto">
            <a:xfrm>
              <a:off x="4858544" y="3777457"/>
              <a:ext cx="1355725" cy="654050"/>
            </a:xfrm>
            <a:custGeom>
              <a:avLst/>
              <a:gdLst>
                <a:gd name="T0" fmla="*/ 89 w 257"/>
                <a:gd name="T1" fmla="*/ 59 h 124"/>
                <a:gd name="T2" fmla="*/ 101 w 257"/>
                <a:gd name="T3" fmla="*/ 45 h 124"/>
                <a:gd name="T4" fmla="*/ 214 w 257"/>
                <a:gd name="T5" fmla="*/ 2 h 124"/>
                <a:gd name="T6" fmla="*/ 247 w 257"/>
                <a:gd name="T7" fmla="*/ 29 h 124"/>
                <a:gd name="T8" fmla="*/ 247 w 257"/>
                <a:gd name="T9" fmla="*/ 60 h 124"/>
                <a:gd name="T10" fmla="*/ 148 w 257"/>
                <a:gd name="T11" fmla="*/ 119 h 124"/>
                <a:gd name="T12" fmla="*/ 139 w 257"/>
                <a:gd name="T13" fmla="*/ 119 h 124"/>
                <a:gd name="T14" fmla="*/ 45 w 257"/>
                <a:gd name="T15" fmla="*/ 110 h 124"/>
                <a:gd name="T16" fmla="*/ 138 w 257"/>
                <a:gd name="T17" fmla="*/ 69 h 124"/>
                <a:gd name="T18" fmla="*/ 149 w 257"/>
                <a:gd name="T19" fmla="*/ 69 h 124"/>
                <a:gd name="T20" fmla="*/ 156 w 257"/>
                <a:gd name="T21" fmla="*/ 57 h 124"/>
                <a:gd name="T22" fmla="*/ 142 w 257"/>
                <a:gd name="T23" fmla="*/ 55 h 124"/>
                <a:gd name="T24" fmla="*/ 135 w 257"/>
                <a:gd name="T25" fmla="*/ 64 h 124"/>
                <a:gd name="T26" fmla="*/ 89 w 257"/>
                <a:gd name="T27" fmla="*/ 59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124">
                  <a:moveTo>
                    <a:pt x="89" y="59"/>
                  </a:moveTo>
                  <a:cubicBezTo>
                    <a:pt x="98" y="44"/>
                    <a:pt x="101" y="45"/>
                    <a:pt x="101" y="45"/>
                  </a:cubicBezTo>
                  <a:cubicBezTo>
                    <a:pt x="145" y="34"/>
                    <a:pt x="214" y="2"/>
                    <a:pt x="214" y="2"/>
                  </a:cubicBezTo>
                  <a:cubicBezTo>
                    <a:pt x="221" y="0"/>
                    <a:pt x="236" y="8"/>
                    <a:pt x="247" y="29"/>
                  </a:cubicBezTo>
                  <a:cubicBezTo>
                    <a:pt x="257" y="50"/>
                    <a:pt x="247" y="60"/>
                    <a:pt x="247" y="60"/>
                  </a:cubicBezTo>
                  <a:cubicBezTo>
                    <a:pt x="148" y="119"/>
                    <a:pt x="148" y="119"/>
                    <a:pt x="148" y="119"/>
                  </a:cubicBezTo>
                  <a:cubicBezTo>
                    <a:pt x="145" y="121"/>
                    <a:pt x="139" y="119"/>
                    <a:pt x="139" y="119"/>
                  </a:cubicBezTo>
                  <a:cubicBezTo>
                    <a:pt x="108" y="105"/>
                    <a:pt x="49" y="118"/>
                    <a:pt x="45" y="110"/>
                  </a:cubicBezTo>
                  <a:cubicBezTo>
                    <a:pt x="138" y="69"/>
                    <a:pt x="138" y="69"/>
                    <a:pt x="138" y="69"/>
                  </a:cubicBezTo>
                  <a:cubicBezTo>
                    <a:pt x="141" y="71"/>
                    <a:pt x="145" y="71"/>
                    <a:pt x="149" y="69"/>
                  </a:cubicBezTo>
                  <a:cubicBezTo>
                    <a:pt x="155" y="67"/>
                    <a:pt x="158" y="61"/>
                    <a:pt x="156" y="57"/>
                  </a:cubicBezTo>
                  <a:cubicBezTo>
                    <a:pt x="154" y="53"/>
                    <a:pt x="148" y="52"/>
                    <a:pt x="142" y="55"/>
                  </a:cubicBezTo>
                  <a:cubicBezTo>
                    <a:pt x="138" y="56"/>
                    <a:pt x="135" y="60"/>
                    <a:pt x="135" y="64"/>
                  </a:cubicBezTo>
                  <a:cubicBezTo>
                    <a:pt x="0" y="124"/>
                    <a:pt x="41" y="122"/>
                    <a:pt x="89" y="59"/>
                  </a:cubicBezTo>
                  <a:close/>
                </a:path>
              </a:pathLst>
            </a:custGeom>
            <a:grpFill/>
            <a:ln>
              <a:noFill/>
            </a:ln>
          </p:spPr>
          <p:txBody>
            <a:bodyPr/>
            <a:lstStyle/>
            <a:p>
              <a:pPr defTabSz="914400" eaLnBrk="1" fontAlgn="auto" hangingPunct="1">
                <a:spcBef>
                  <a:spcPts val="0"/>
                </a:spcBef>
                <a:spcAft>
                  <a:spcPts val="0"/>
                </a:spcAft>
                <a:defRPr/>
              </a:pPr>
              <a:endParaRPr lang="en-US" kern="0">
                <a:solidFill>
                  <a:prstClr val="black"/>
                </a:solidFill>
                <a:latin typeface="+mn-lt"/>
              </a:endParaRPr>
            </a:p>
          </p:txBody>
        </p:sp>
        <p:sp>
          <p:nvSpPr>
            <p:cNvPr id="6" name="Freeform 21">
              <a:extLst>
                <a:ext uri="{FF2B5EF4-FFF2-40B4-BE49-F238E27FC236}">
                  <a16:creationId xmlns:a16="http://schemas.microsoft.com/office/drawing/2014/main" id="{8E97C9BD-F4DD-7A4B-8A80-678C0B5FFD5C}"/>
                </a:ext>
              </a:extLst>
            </p:cNvPr>
            <p:cNvSpPr>
              <a:spLocks/>
            </p:cNvSpPr>
            <p:nvPr/>
          </p:nvSpPr>
          <p:spPr bwMode="auto">
            <a:xfrm>
              <a:off x="5977731" y="3598069"/>
              <a:ext cx="495300" cy="558800"/>
            </a:xfrm>
            <a:custGeom>
              <a:avLst/>
              <a:gdLst>
                <a:gd name="T0" fmla="*/ 36 w 94"/>
                <a:gd name="T1" fmla="*/ 58 h 106"/>
                <a:gd name="T2" fmla="*/ 2 w 94"/>
                <a:gd name="T3" fmla="*/ 34 h 106"/>
                <a:gd name="T4" fmla="*/ 14 w 94"/>
                <a:gd name="T5" fmla="*/ 15 h 106"/>
                <a:gd name="T6" fmla="*/ 21 w 94"/>
                <a:gd name="T7" fmla="*/ 8 h 106"/>
                <a:gd name="T8" fmla="*/ 54 w 94"/>
                <a:gd name="T9" fmla="*/ 0 h 106"/>
                <a:gd name="T10" fmla="*/ 88 w 94"/>
                <a:gd name="T11" fmla="*/ 45 h 106"/>
                <a:gd name="T12" fmla="*/ 92 w 94"/>
                <a:gd name="T13" fmla="*/ 84 h 106"/>
                <a:gd name="T14" fmla="*/ 69 w 94"/>
                <a:gd name="T15" fmla="*/ 101 h 106"/>
                <a:gd name="T16" fmla="*/ 57 w 94"/>
                <a:gd name="T17" fmla="*/ 103 h 106"/>
                <a:gd name="T18" fmla="*/ 51 w 94"/>
                <a:gd name="T19" fmla="*/ 102 h 106"/>
                <a:gd name="T20" fmla="*/ 32 w 94"/>
                <a:gd name="T21" fmla="*/ 98 h 106"/>
                <a:gd name="T22" fmla="*/ 36 w 94"/>
                <a:gd name="T23" fmla="*/ 58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06">
                  <a:moveTo>
                    <a:pt x="36" y="58"/>
                  </a:moveTo>
                  <a:cubicBezTo>
                    <a:pt x="19" y="26"/>
                    <a:pt x="2" y="34"/>
                    <a:pt x="2" y="34"/>
                  </a:cubicBezTo>
                  <a:cubicBezTo>
                    <a:pt x="0" y="19"/>
                    <a:pt x="14" y="15"/>
                    <a:pt x="14" y="15"/>
                  </a:cubicBezTo>
                  <a:cubicBezTo>
                    <a:pt x="14" y="15"/>
                    <a:pt x="15" y="9"/>
                    <a:pt x="21" y="8"/>
                  </a:cubicBezTo>
                  <a:cubicBezTo>
                    <a:pt x="26" y="8"/>
                    <a:pt x="40" y="4"/>
                    <a:pt x="54" y="0"/>
                  </a:cubicBezTo>
                  <a:cubicBezTo>
                    <a:pt x="70" y="12"/>
                    <a:pt x="81" y="27"/>
                    <a:pt x="88" y="45"/>
                  </a:cubicBezTo>
                  <a:cubicBezTo>
                    <a:pt x="92" y="57"/>
                    <a:pt x="94" y="71"/>
                    <a:pt x="92" y="84"/>
                  </a:cubicBezTo>
                  <a:cubicBezTo>
                    <a:pt x="84" y="90"/>
                    <a:pt x="71" y="99"/>
                    <a:pt x="69" y="101"/>
                  </a:cubicBezTo>
                  <a:cubicBezTo>
                    <a:pt x="66" y="103"/>
                    <a:pt x="60" y="104"/>
                    <a:pt x="57" y="103"/>
                  </a:cubicBezTo>
                  <a:cubicBezTo>
                    <a:pt x="54" y="101"/>
                    <a:pt x="51" y="102"/>
                    <a:pt x="51" y="102"/>
                  </a:cubicBezTo>
                  <a:cubicBezTo>
                    <a:pt x="42" y="106"/>
                    <a:pt x="32" y="98"/>
                    <a:pt x="32" y="98"/>
                  </a:cubicBezTo>
                  <a:cubicBezTo>
                    <a:pt x="32" y="98"/>
                    <a:pt x="53" y="91"/>
                    <a:pt x="36" y="58"/>
                  </a:cubicBezTo>
                  <a:close/>
                </a:path>
              </a:pathLst>
            </a:custGeom>
            <a:grpFill/>
            <a:ln>
              <a:noFill/>
            </a:ln>
          </p:spPr>
          <p:txBody>
            <a:bodyPr/>
            <a:lstStyle/>
            <a:p>
              <a:pPr defTabSz="914400" eaLnBrk="1" fontAlgn="auto" hangingPunct="1">
                <a:spcBef>
                  <a:spcPts val="0"/>
                </a:spcBef>
                <a:spcAft>
                  <a:spcPts val="0"/>
                </a:spcAft>
                <a:defRPr/>
              </a:pPr>
              <a:endParaRPr lang="en-US" kern="0">
                <a:solidFill>
                  <a:prstClr val="black"/>
                </a:solidFill>
                <a:latin typeface="+mn-lt"/>
              </a:endParaRPr>
            </a:p>
          </p:txBody>
        </p:sp>
      </p:grpSp>
    </p:spTree>
    <p:extLst>
      <p:ext uri="{BB962C8B-B14F-4D97-AF65-F5344CB8AC3E}">
        <p14:creationId xmlns:p14="http://schemas.microsoft.com/office/powerpoint/2010/main" val="1336559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1A3F028-7B76-3E4E-A06D-E7153C8321E9}"/>
              </a:ext>
            </a:extLst>
          </p:cNvPr>
          <p:cNvSpPr>
            <a:spLocks noGrp="1"/>
          </p:cNvSpPr>
          <p:nvPr>
            <p:ph type="dt" sz="half" idx="10"/>
          </p:nvPr>
        </p:nvSpPr>
        <p:spPr/>
        <p:txBody>
          <a:bodyPr/>
          <a:lstStyle>
            <a:lvl1pPr>
              <a:defRPr/>
            </a:lvl1pPr>
          </a:lstStyle>
          <a:p>
            <a:pPr>
              <a:defRPr/>
            </a:pPr>
            <a:fld id="{67970DB5-A790-4726-96D2-53C69B48C6EA}" type="datetimeFigureOut">
              <a:rPr lang="en-ID"/>
              <a:pPr>
                <a:defRPr/>
              </a:pPr>
              <a:t>27/02/2019</a:t>
            </a:fld>
            <a:endParaRPr lang="en-ID"/>
          </a:p>
        </p:txBody>
      </p:sp>
      <p:sp>
        <p:nvSpPr>
          <p:cNvPr id="5" name="Footer Placeholder 4">
            <a:extLst>
              <a:ext uri="{FF2B5EF4-FFF2-40B4-BE49-F238E27FC236}">
                <a16:creationId xmlns:a16="http://schemas.microsoft.com/office/drawing/2014/main" id="{33E7D5B9-6AF2-A644-B747-3535A11908C1}"/>
              </a:ext>
            </a:extLst>
          </p:cNvPr>
          <p:cNvSpPr>
            <a:spLocks noGrp="1"/>
          </p:cNvSpPr>
          <p:nvPr>
            <p:ph type="ftr" sz="quarter" idx="11"/>
          </p:nvPr>
        </p:nvSpPr>
        <p:spPr/>
        <p:txBody>
          <a:bodyPr/>
          <a:lstStyle>
            <a:lvl1pPr>
              <a:defRPr/>
            </a:lvl1pPr>
          </a:lstStyle>
          <a:p>
            <a:pPr>
              <a:defRPr/>
            </a:pPr>
            <a:endParaRPr lang="en-ID"/>
          </a:p>
        </p:txBody>
      </p:sp>
      <p:sp>
        <p:nvSpPr>
          <p:cNvPr id="6" name="Slide Number Placeholder 5">
            <a:extLst>
              <a:ext uri="{FF2B5EF4-FFF2-40B4-BE49-F238E27FC236}">
                <a16:creationId xmlns:a16="http://schemas.microsoft.com/office/drawing/2014/main" id="{E414FB42-E153-524A-AFFB-5170486F1CE4}"/>
              </a:ext>
            </a:extLst>
          </p:cNvPr>
          <p:cNvSpPr>
            <a:spLocks noGrp="1"/>
          </p:cNvSpPr>
          <p:nvPr>
            <p:ph type="sldNum" sz="quarter" idx="12"/>
          </p:nvPr>
        </p:nvSpPr>
        <p:spPr/>
        <p:txBody>
          <a:bodyPr/>
          <a:lstStyle>
            <a:lvl1pPr>
              <a:defRPr/>
            </a:lvl1pPr>
          </a:lstStyle>
          <a:p>
            <a:pPr>
              <a:defRPr/>
            </a:pPr>
            <a:fld id="{68869D71-3E1B-4859-AC65-78A7F670BF7B}" type="slidenum">
              <a:rPr lang="en-ID"/>
              <a:pPr>
                <a:defRPr/>
              </a:pPr>
              <a:t>‹#›</a:t>
            </a:fld>
            <a:endParaRPr lang="en-ID" dirty="0"/>
          </a:p>
        </p:txBody>
      </p:sp>
    </p:spTree>
    <p:extLst>
      <p:ext uri="{BB962C8B-B14F-4D97-AF65-F5344CB8AC3E}">
        <p14:creationId xmlns:p14="http://schemas.microsoft.com/office/powerpoint/2010/main" val="4076153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A3F028-7B76-3E4E-A06D-E7153C8321E9}"/>
              </a:ext>
            </a:extLst>
          </p:cNvPr>
          <p:cNvSpPr>
            <a:spLocks noGrp="1"/>
          </p:cNvSpPr>
          <p:nvPr>
            <p:ph type="dt" sz="half" idx="10"/>
          </p:nvPr>
        </p:nvSpPr>
        <p:spPr/>
        <p:txBody>
          <a:bodyPr/>
          <a:lstStyle>
            <a:lvl1pPr>
              <a:defRPr/>
            </a:lvl1pPr>
          </a:lstStyle>
          <a:p>
            <a:pPr>
              <a:defRPr/>
            </a:pPr>
            <a:fld id="{A5F60166-9AA1-418A-B641-0011A0FF70D0}" type="datetimeFigureOut">
              <a:rPr lang="en-ID"/>
              <a:pPr>
                <a:defRPr/>
              </a:pPr>
              <a:t>27/02/2019</a:t>
            </a:fld>
            <a:endParaRPr lang="en-ID"/>
          </a:p>
        </p:txBody>
      </p:sp>
      <p:sp>
        <p:nvSpPr>
          <p:cNvPr id="5" name="Footer Placeholder 4">
            <a:extLst>
              <a:ext uri="{FF2B5EF4-FFF2-40B4-BE49-F238E27FC236}">
                <a16:creationId xmlns:a16="http://schemas.microsoft.com/office/drawing/2014/main" id="{33E7D5B9-6AF2-A644-B747-3535A11908C1}"/>
              </a:ext>
            </a:extLst>
          </p:cNvPr>
          <p:cNvSpPr>
            <a:spLocks noGrp="1"/>
          </p:cNvSpPr>
          <p:nvPr>
            <p:ph type="ftr" sz="quarter" idx="11"/>
          </p:nvPr>
        </p:nvSpPr>
        <p:spPr/>
        <p:txBody>
          <a:bodyPr/>
          <a:lstStyle>
            <a:lvl1pPr>
              <a:defRPr/>
            </a:lvl1pPr>
          </a:lstStyle>
          <a:p>
            <a:pPr>
              <a:defRPr/>
            </a:pPr>
            <a:endParaRPr lang="en-ID"/>
          </a:p>
        </p:txBody>
      </p:sp>
      <p:sp>
        <p:nvSpPr>
          <p:cNvPr id="6" name="Slide Number Placeholder 5">
            <a:extLst>
              <a:ext uri="{FF2B5EF4-FFF2-40B4-BE49-F238E27FC236}">
                <a16:creationId xmlns:a16="http://schemas.microsoft.com/office/drawing/2014/main" id="{E414FB42-E153-524A-AFFB-5170486F1CE4}"/>
              </a:ext>
            </a:extLst>
          </p:cNvPr>
          <p:cNvSpPr>
            <a:spLocks noGrp="1"/>
          </p:cNvSpPr>
          <p:nvPr>
            <p:ph type="sldNum" sz="quarter" idx="12"/>
          </p:nvPr>
        </p:nvSpPr>
        <p:spPr/>
        <p:txBody>
          <a:bodyPr/>
          <a:lstStyle>
            <a:lvl1pPr>
              <a:defRPr/>
            </a:lvl1pPr>
          </a:lstStyle>
          <a:p>
            <a:pPr>
              <a:defRPr/>
            </a:pPr>
            <a:fld id="{F4FB7EBF-F399-4559-B97C-AD668DCF8D7D}" type="slidenum">
              <a:rPr lang="en-ID"/>
              <a:pPr>
                <a:defRPr/>
              </a:pPr>
              <a:t>‹#›</a:t>
            </a:fld>
            <a:endParaRPr lang="en-ID" dirty="0"/>
          </a:p>
        </p:txBody>
      </p:sp>
    </p:spTree>
    <p:extLst>
      <p:ext uri="{BB962C8B-B14F-4D97-AF65-F5344CB8AC3E}">
        <p14:creationId xmlns:p14="http://schemas.microsoft.com/office/powerpoint/2010/main" val="4256776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81A3F028-7B76-3E4E-A06D-E7153C8321E9}"/>
              </a:ext>
            </a:extLst>
          </p:cNvPr>
          <p:cNvSpPr>
            <a:spLocks noGrp="1"/>
          </p:cNvSpPr>
          <p:nvPr>
            <p:ph type="dt" sz="half" idx="10"/>
          </p:nvPr>
        </p:nvSpPr>
        <p:spPr/>
        <p:txBody>
          <a:bodyPr/>
          <a:lstStyle>
            <a:lvl1pPr>
              <a:defRPr/>
            </a:lvl1pPr>
          </a:lstStyle>
          <a:p>
            <a:pPr>
              <a:defRPr/>
            </a:pPr>
            <a:fld id="{BEB1A855-8980-44FB-AA08-BC1D2EAE8006}" type="datetimeFigureOut">
              <a:rPr lang="en-ID"/>
              <a:pPr>
                <a:defRPr/>
              </a:pPr>
              <a:t>27/02/2019</a:t>
            </a:fld>
            <a:endParaRPr lang="en-ID"/>
          </a:p>
        </p:txBody>
      </p:sp>
      <p:sp>
        <p:nvSpPr>
          <p:cNvPr id="6" name="Footer Placeholder 4">
            <a:extLst>
              <a:ext uri="{FF2B5EF4-FFF2-40B4-BE49-F238E27FC236}">
                <a16:creationId xmlns:a16="http://schemas.microsoft.com/office/drawing/2014/main" id="{33E7D5B9-6AF2-A644-B747-3535A11908C1}"/>
              </a:ext>
            </a:extLst>
          </p:cNvPr>
          <p:cNvSpPr>
            <a:spLocks noGrp="1"/>
          </p:cNvSpPr>
          <p:nvPr>
            <p:ph type="ftr" sz="quarter" idx="11"/>
          </p:nvPr>
        </p:nvSpPr>
        <p:spPr/>
        <p:txBody>
          <a:bodyPr/>
          <a:lstStyle>
            <a:lvl1pPr>
              <a:defRPr/>
            </a:lvl1pPr>
          </a:lstStyle>
          <a:p>
            <a:pPr>
              <a:defRPr/>
            </a:pPr>
            <a:endParaRPr lang="en-ID"/>
          </a:p>
        </p:txBody>
      </p:sp>
      <p:sp>
        <p:nvSpPr>
          <p:cNvPr id="7" name="Slide Number Placeholder 5">
            <a:extLst>
              <a:ext uri="{FF2B5EF4-FFF2-40B4-BE49-F238E27FC236}">
                <a16:creationId xmlns:a16="http://schemas.microsoft.com/office/drawing/2014/main" id="{E414FB42-E153-524A-AFFB-5170486F1CE4}"/>
              </a:ext>
            </a:extLst>
          </p:cNvPr>
          <p:cNvSpPr>
            <a:spLocks noGrp="1"/>
          </p:cNvSpPr>
          <p:nvPr>
            <p:ph type="sldNum" sz="quarter" idx="12"/>
          </p:nvPr>
        </p:nvSpPr>
        <p:spPr/>
        <p:txBody>
          <a:bodyPr/>
          <a:lstStyle>
            <a:lvl1pPr>
              <a:defRPr/>
            </a:lvl1pPr>
          </a:lstStyle>
          <a:p>
            <a:pPr>
              <a:defRPr/>
            </a:pPr>
            <a:fld id="{E227AD72-F987-4661-ACCA-BCF14BCE4896}" type="slidenum">
              <a:rPr lang="en-ID"/>
              <a:pPr>
                <a:defRPr/>
              </a:pPr>
              <a:t>‹#›</a:t>
            </a:fld>
            <a:endParaRPr lang="en-ID" dirty="0"/>
          </a:p>
        </p:txBody>
      </p:sp>
    </p:spTree>
    <p:extLst>
      <p:ext uri="{BB962C8B-B14F-4D97-AF65-F5344CB8AC3E}">
        <p14:creationId xmlns:p14="http://schemas.microsoft.com/office/powerpoint/2010/main" val="2986317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81A3F028-7B76-3E4E-A06D-E7153C8321E9}"/>
              </a:ext>
            </a:extLst>
          </p:cNvPr>
          <p:cNvSpPr>
            <a:spLocks noGrp="1"/>
          </p:cNvSpPr>
          <p:nvPr>
            <p:ph type="dt" sz="half" idx="10"/>
          </p:nvPr>
        </p:nvSpPr>
        <p:spPr/>
        <p:txBody>
          <a:bodyPr/>
          <a:lstStyle>
            <a:lvl1pPr>
              <a:defRPr/>
            </a:lvl1pPr>
          </a:lstStyle>
          <a:p>
            <a:pPr>
              <a:defRPr/>
            </a:pPr>
            <a:fld id="{F47D57DA-0561-4FCB-9C05-0FE68A4760EE}" type="datetimeFigureOut">
              <a:rPr lang="en-ID"/>
              <a:pPr>
                <a:defRPr/>
              </a:pPr>
              <a:t>27/02/2019</a:t>
            </a:fld>
            <a:endParaRPr lang="en-ID"/>
          </a:p>
        </p:txBody>
      </p:sp>
      <p:sp>
        <p:nvSpPr>
          <p:cNvPr id="8" name="Footer Placeholder 4">
            <a:extLst>
              <a:ext uri="{FF2B5EF4-FFF2-40B4-BE49-F238E27FC236}">
                <a16:creationId xmlns:a16="http://schemas.microsoft.com/office/drawing/2014/main" id="{33E7D5B9-6AF2-A644-B747-3535A11908C1}"/>
              </a:ext>
            </a:extLst>
          </p:cNvPr>
          <p:cNvSpPr>
            <a:spLocks noGrp="1"/>
          </p:cNvSpPr>
          <p:nvPr>
            <p:ph type="ftr" sz="quarter" idx="11"/>
          </p:nvPr>
        </p:nvSpPr>
        <p:spPr/>
        <p:txBody>
          <a:bodyPr/>
          <a:lstStyle>
            <a:lvl1pPr>
              <a:defRPr/>
            </a:lvl1pPr>
          </a:lstStyle>
          <a:p>
            <a:pPr>
              <a:defRPr/>
            </a:pPr>
            <a:endParaRPr lang="en-ID"/>
          </a:p>
        </p:txBody>
      </p:sp>
      <p:sp>
        <p:nvSpPr>
          <p:cNvPr id="9" name="Slide Number Placeholder 5">
            <a:extLst>
              <a:ext uri="{FF2B5EF4-FFF2-40B4-BE49-F238E27FC236}">
                <a16:creationId xmlns:a16="http://schemas.microsoft.com/office/drawing/2014/main" id="{E414FB42-E153-524A-AFFB-5170486F1CE4}"/>
              </a:ext>
            </a:extLst>
          </p:cNvPr>
          <p:cNvSpPr>
            <a:spLocks noGrp="1"/>
          </p:cNvSpPr>
          <p:nvPr>
            <p:ph type="sldNum" sz="quarter" idx="12"/>
          </p:nvPr>
        </p:nvSpPr>
        <p:spPr/>
        <p:txBody>
          <a:bodyPr/>
          <a:lstStyle>
            <a:lvl1pPr>
              <a:defRPr/>
            </a:lvl1pPr>
          </a:lstStyle>
          <a:p>
            <a:pPr>
              <a:defRPr/>
            </a:pPr>
            <a:fld id="{17B5E05B-05F5-4E57-BB57-D19B934E7455}" type="slidenum">
              <a:rPr lang="en-ID"/>
              <a:pPr>
                <a:defRPr/>
              </a:pPr>
              <a:t>‹#›</a:t>
            </a:fld>
            <a:endParaRPr lang="en-ID" dirty="0"/>
          </a:p>
        </p:txBody>
      </p:sp>
    </p:spTree>
    <p:extLst>
      <p:ext uri="{BB962C8B-B14F-4D97-AF65-F5344CB8AC3E}">
        <p14:creationId xmlns:p14="http://schemas.microsoft.com/office/powerpoint/2010/main" val="673343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81A3F028-7B76-3E4E-A06D-E7153C8321E9}"/>
              </a:ext>
            </a:extLst>
          </p:cNvPr>
          <p:cNvSpPr>
            <a:spLocks noGrp="1"/>
          </p:cNvSpPr>
          <p:nvPr>
            <p:ph type="dt" sz="half" idx="10"/>
          </p:nvPr>
        </p:nvSpPr>
        <p:spPr/>
        <p:txBody>
          <a:bodyPr/>
          <a:lstStyle>
            <a:lvl1pPr>
              <a:defRPr/>
            </a:lvl1pPr>
          </a:lstStyle>
          <a:p>
            <a:pPr>
              <a:defRPr/>
            </a:pPr>
            <a:fld id="{D6333A0A-2AFA-4E04-9E40-121A81AC2566}" type="datetimeFigureOut">
              <a:rPr lang="en-ID"/>
              <a:pPr>
                <a:defRPr/>
              </a:pPr>
              <a:t>27/02/2019</a:t>
            </a:fld>
            <a:endParaRPr lang="en-ID"/>
          </a:p>
        </p:txBody>
      </p:sp>
      <p:sp>
        <p:nvSpPr>
          <p:cNvPr id="4" name="Footer Placeholder 4">
            <a:extLst>
              <a:ext uri="{FF2B5EF4-FFF2-40B4-BE49-F238E27FC236}">
                <a16:creationId xmlns:a16="http://schemas.microsoft.com/office/drawing/2014/main" id="{33E7D5B9-6AF2-A644-B747-3535A11908C1}"/>
              </a:ext>
            </a:extLst>
          </p:cNvPr>
          <p:cNvSpPr>
            <a:spLocks noGrp="1"/>
          </p:cNvSpPr>
          <p:nvPr>
            <p:ph type="ftr" sz="quarter" idx="11"/>
          </p:nvPr>
        </p:nvSpPr>
        <p:spPr/>
        <p:txBody>
          <a:bodyPr/>
          <a:lstStyle>
            <a:lvl1pPr>
              <a:defRPr/>
            </a:lvl1pPr>
          </a:lstStyle>
          <a:p>
            <a:pPr>
              <a:defRPr/>
            </a:pPr>
            <a:endParaRPr lang="en-ID"/>
          </a:p>
        </p:txBody>
      </p:sp>
      <p:sp>
        <p:nvSpPr>
          <p:cNvPr id="5" name="Slide Number Placeholder 5">
            <a:extLst>
              <a:ext uri="{FF2B5EF4-FFF2-40B4-BE49-F238E27FC236}">
                <a16:creationId xmlns:a16="http://schemas.microsoft.com/office/drawing/2014/main" id="{E414FB42-E153-524A-AFFB-5170486F1CE4}"/>
              </a:ext>
            </a:extLst>
          </p:cNvPr>
          <p:cNvSpPr>
            <a:spLocks noGrp="1"/>
          </p:cNvSpPr>
          <p:nvPr>
            <p:ph type="sldNum" sz="quarter" idx="12"/>
          </p:nvPr>
        </p:nvSpPr>
        <p:spPr/>
        <p:txBody>
          <a:bodyPr/>
          <a:lstStyle>
            <a:lvl1pPr>
              <a:defRPr/>
            </a:lvl1pPr>
          </a:lstStyle>
          <a:p>
            <a:pPr>
              <a:defRPr/>
            </a:pPr>
            <a:fld id="{66ACDD51-4E98-474A-957B-4387C5D8313C}" type="slidenum">
              <a:rPr lang="en-ID"/>
              <a:pPr>
                <a:defRPr/>
              </a:pPr>
              <a:t>‹#›</a:t>
            </a:fld>
            <a:endParaRPr lang="en-ID" dirty="0"/>
          </a:p>
        </p:txBody>
      </p:sp>
    </p:spTree>
    <p:extLst>
      <p:ext uri="{BB962C8B-B14F-4D97-AF65-F5344CB8AC3E}">
        <p14:creationId xmlns:p14="http://schemas.microsoft.com/office/powerpoint/2010/main" val="32924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1A3F028-7B76-3E4E-A06D-E7153C8321E9}"/>
              </a:ext>
            </a:extLst>
          </p:cNvPr>
          <p:cNvSpPr>
            <a:spLocks noGrp="1"/>
          </p:cNvSpPr>
          <p:nvPr>
            <p:ph type="dt" sz="half" idx="10"/>
          </p:nvPr>
        </p:nvSpPr>
        <p:spPr/>
        <p:txBody>
          <a:bodyPr/>
          <a:lstStyle>
            <a:lvl1pPr>
              <a:defRPr/>
            </a:lvl1pPr>
          </a:lstStyle>
          <a:p>
            <a:pPr>
              <a:defRPr/>
            </a:pPr>
            <a:fld id="{DCDF59CD-EC04-4FF3-BF5D-1D180D824215}" type="datetimeFigureOut">
              <a:rPr lang="en-ID"/>
              <a:pPr>
                <a:defRPr/>
              </a:pPr>
              <a:t>27/02/2019</a:t>
            </a:fld>
            <a:endParaRPr lang="en-ID"/>
          </a:p>
        </p:txBody>
      </p:sp>
      <p:sp>
        <p:nvSpPr>
          <p:cNvPr id="3" name="Footer Placeholder 4">
            <a:extLst>
              <a:ext uri="{FF2B5EF4-FFF2-40B4-BE49-F238E27FC236}">
                <a16:creationId xmlns:a16="http://schemas.microsoft.com/office/drawing/2014/main" id="{33E7D5B9-6AF2-A644-B747-3535A11908C1}"/>
              </a:ext>
            </a:extLst>
          </p:cNvPr>
          <p:cNvSpPr>
            <a:spLocks noGrp="1"/>
          </p:cNvSpPr>
          <p:nvPr>
            <p:ph type="ftr" sz="quarter" idx="11"/>
          </p:nvPr>
        </p:nvSpPr>
        <p:spPr/>
        <p:txBody>
          <a:bodyPr/>
          <a:lstStyle>
            <a:lvl1pPr>
              <a:defRPr/>
            </a:lvl1pPr>
          </a:lstStyle>
          <a:p>
            <a:pPr>
              <a:defRPr/>
            </a:pPr>
            <a:endParaRPr lang="en-ID"/>
          </a:p>
        </p:txBody>
      </p:sp>
      <p:sp>
        <p:nvSpPr>
          <p:cNvPr id="4" name="Slide Number Placeholder 5">
            <a:extLst>
              <a:ext uri="{FF2B5EF4-FFF2-40B4-BE49-F238E27FC236}">
                <a16:creationId xmlns:a16="http://schemas.microsoft.com/office/drawing/2014/main" id="{E414FB42-E153-524A-AFFB-5170486F1CE4}"/>
              </a:ext>
            </a:extLst>
          </p:cNvPr>
          <p:cNvSpPr>
            <a:spLocks noGrp="1"/>
          </p:cNvSpPr>
          <p:nvPr>
            <p:ph type="sldNum" sz="quarter" idx="12"/>
          </p:nvPr>
        </p:nvSpPr>
        <p:spPr/>
        <p:txBody>
          <a:bodyPr/>
          <a:lstStyle>
            <a:lvl1pPr>
              <a:defRPr/>
            </a:lvl1pPr>
          </a:lstStyle>
          <a:p>
            <a:pPr>
              <a:defRPr/>
            </a:pPr>
            <a:fld id="{F40B3CD5-1B57-415E-B3D4-804ACF36E877}" type="slidenum">
              <a:rPr lang="en-ID"/>
              <a:pPr>
                <a:defRPr/>
              </a:pPr>
              <a:t>‹#›</a:t>
            </a:fld>
            <a:endParaRPr lang="en-ID" dirty="0"/>
          </a:p>
        </p:txBody>
      </p:sp>
    </p:spTree>
    <p:extLst>
      <p:ext uri="{BB962C8B-B14F-4D97-AF65-F5344CB8AC3E}">
        <p14:creationId xmlns:p14="http://schemas.microsoft.com/office/powerpoint/2010/main" val="2417552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81A3F028-7B76-3E4E-A06D-E7153C8321E9}"/>
              </a:ext>
            </a:extLst>
          </p:cNvPr>
          <p:cNvSpPr>
            <a:spLocks noGrp="1"/>
          </p:cNvSpPr>
          <p:nvPr>
            <p:ph type="dt" sz="half" idx="10"/>
          </p:nvPr>
        </p:nvSpPr>
        <p:spPr/>
        <p:txBody>
          <a:bodyPr/>
          <a:lstStyle>
            <a:lvl1pPr>
              <a:defRPr/>
            </a:lvl1pPr>
          </a:lstStyle>
          <a:p>
            <a:pPr>
              <a:defRPr/>
            </a:pPr>
            <a:fld id="{1E84CF37-D893-4837-AE0A-470D6687E680}" type="datetimeFigureOut">
              <a:rPr lang="en-ID"/>
              <a:pPr>
                <a:defRPr/>
              </a:pPr>
              <a:t>27/02/2019</a:t>
            </a:fld>
            <a:endParaRPr lang="en-ID"/>
          </a:p>
        </p:txBody>
      </p:sp>
      <p:sp>
        <p:nvSpPr>
          <p:cNvPr id="6" name="Footer Placeholder 4">
            <a:extLst>
              <a:ext uri="{FF2B5EF4-FFF2-40B4-BE49-F238E27FC236}">
                <a16:creationId xmlns:a16="http://schemas.microsoft.com/office/drawing/2014/main" id="{33E7D5B9-6AF2-A644-B747-3535A11908C1}"/>
              </a:ext>
            </a:extLst>
          </p:cNvPr>
          <p:cNvSpPr>
            <a:spLocks noGrp="1"/>
          </p:cNvSpPr>
          <p:nvPr>
            <p:ph type="ftr" sz="quarter" idx="11"/>
          </p:nvPr>
        </p:nvSpPr>
        <p:spPr/>
        <p:txBody>
          <a:bodyPr/>
          <a:lstStyle>
            <a:lvl1pPr>
              <a:defRPr/>
            </a:lvl1pPr>
          </a:lstStyle>
          <a:p>
            <a:pPr>
              <a:defRPr/>
            </a:pPr>
            <a:endParaRPr lang="en-ID"/>
          </a:p>
        </p:txBody>
      </p:sp>
      <p:sp>
        <p:nvSpPr>
          <p:cNvPr id="7" name="Slide Number Placeholder 5">
            <a:extLst>
              <a:ext uri="{FF2B5EF4-FFF2-40B4-BE49-F238E27FC236}">
                <a16:creationId xmlns:a16="http://schemas.microsoft.com/office/drawing/2014/main" id="{E414FB42-E153-524A-AFFB-5170486F1CE4}"/>
              </a:ext>
            </a:extLst>
          </p:cNvPr>
          <p:cNvSpPr>
            <a:spLocks noGrp="1"/>
          </p:cNvSpPr>
          <p:nvPr>
            <p:ph type="sldNum" sz="quarter" idx="12"/>
          </p:nvPr>
        </p:nvSpPr>
        <p:spPr/>
        <p:txBody>
          <a:bodyPr/>
          <a:lstStyle>
            <a:lvl1pPr>
              <a:defRPr/>
            </a:lvl1pPr>
          </a:lstStyle>
          <a:p>
            <a:pPr>
              <a:defRPr/>
            </a:pPr>
            <a:fld id="{82346E3F-C2FF-4F2A-B190-929434C3772C}" type="slidenum">
              <a:rPr lang="en-ID"/>
              <a:pPr>
                <a:defRPr/>
              </a:pPr>
              <a:t>‹#›</a:t>
            </a:fld>
            <a:endParaRPr lang="en-ID" dirty="0"/>
          </a:p>
        </p:txBody>
      </p:sp>
    </p:spTree>
    <p:extLst>
      <p:ext uri="{BB962C8B-B14F-4D97-AF65-F5344CB8AC3E}">
        <p14:creationId xmlns:p14="http://schemas.microsoft.com/office/powerpoint/2010/main" val="3243616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81A3F028-7B76-3E4E-A06D-E7153C8321E9}"/>
              </a:ext>
            </a:extLst>
          </p:cNvPr>
          <p:cNvSpPr>
            <a:spLocks noGrp="1"/>
          </p:cNvSpPr>
          <p:nvPr>
            <p:ph type="dt" sz="half" idx="10"/>
          </p:nvPr>
        </p:nvSpPr>
        <p:spPr/>
        <p:txBody>
          <a:bodyPr/>
          <a:lstStyle>
            <a:lvl1pPr>
              <a:defRPr/>
            </a:lvl1pPr>
          </a:lstStyle>
          <a:p>
            <a:pPr>
              <a:defRPr/>
            </a:pPr>
            <a:fld id="{0F084DD9-4965-463B-8F5A-9DBD14439DA0}" type="datetimeFigureOut">
              <a:rPr lang="en-ID"/>
              <a:pPr>
                <a:defRPr/>
              </a:pPr>
              <a:t>27/02/2019</a:t>
            </a:fld>
            <a:endParaRPr lang="en-ID"/>
          </a:p>
        </p:txBody>
      </p:sp>
      <p:sp>
        <p:nvSpPr>
          <p:cNvPr id="6" name="Footer Placeholder 4">
            <a:extLst>
              <a:ext uri="{FF2B5EF4-FFF2-40B4-BE49-F238E27FC236}">
                <a16:creationId xmlns:a16="http://schemas.microsoft.com/office/drawing/2014/main" id="{33E7D5B9-6AF2-A644-B747-3535A11908C1}"/>
              </a:ext>
            </a:extLst>
          </p:cNvPr>
          <p:cNvSpPr>
            <a:spLocks noGrp="1"/>
          </p:cNvSpPr>
          <p:nvPr>
            <p:ph type="ftr" sz="quarter" idx="11"/>
          </p:nvPr>
        </p:nvSpPr>
        <p:spPr/>
        <p:txBody>
          <a:bodyPr/>
          <a:lstStyle>
            <a:lvl1pPr>
              <a:defRPr/>
            </a:lvl1pPr>
          </a:lstStyle>
          <a:p>
            <a:pPr>
              <a:defRPr/>
            </a:pPr>
            <a:endParaRPr lang="en-ID"/>
          </a:p>
        </p:txBody>
      </p:sp>
      <p:sp>
        <p:nvSpPr>
          <p:cNvPr id="7" name="Slide Number Placeholder 5">
            <a:extLst>
              <a:ext uri="{FF2B5EF4-FFF2-40B4-BE49-F238E27FC236}">
                <a16:creationId xmlns:a16="http://schemas.microsoft.com/office/drawing/2014/main" id="{E414FB42-E153-524A-AFFB-5170486F1CE4}"/>
              </a:ext>
            </a:extLst>
          </p:cNvPr>
          <p:cNvSpPr>
            <a:spLocks noGrp="1"/>
          </p:cNvSpPr>
          <p:nvPr>
            <p:ph type="sldNum" sz="quarter" idx="12"/>
          </p:nvPr>
        </p:nvSpPr>
        <p:spPr/>
        <p:txBody>
          <a:bodyPr/>
          <a:lstStyle>
            <a:lvl1pPr>
              <a:defRPr/>
            </a:lvl1pPr>
          </a:lstStyle>
          <a:p>
            <a:pPr>
              <a:defRPr/>
            </a:pPr>
            <a:fld id="{5C918CA3-3FE8-4FF0-8D8C-F7B59BCC619B}" type="slidenum">
              <a:rPr lang="en-ID"/>
              <a:pPr>
                <a:defRPr/>
              </a:pPr>
              <a:t>‹#›</a:t>
            </a:fld>
            <a:endParaRPr lang="en-ID" dirty="0"/>
          </a:p>
        </p:txBody>
      </p:sp>
    </p:spTree>
    <p:extLst>
      <p:ext uri="{BB962C8B-B14F-4D97-AF65-F5344CB8AC3E}">
        <p14:creationId xmlns:p14="http://schemas.microsoft.com/office/powerpoint/2010/main" val="4021403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a:extLst>
              <a:ext uri="{FF2B5EF4-FFF2-40B4-BE49-F238E27FC236}">
                <a16:creationId xmlns:a16="http://schemas.microsoft.com/office/drawing/2014/main" id="{81A3F028-7B76-3E4E-A06D-E7153C8321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D884EF3F-87BF-4433-AF31-2F872BCC8F01}" type="datetimeFigureOut">
              <a:rPr lang="en-ID"/>
              <a:pPr>
                <a:defRPr/>
              </a:pPr>
              <a:t>27/02/2019</a:t>
            </a:fld>
            <a:endParaRPr lang="en-ID"/>
          </a:p>
        </p:txBody>
      </p:sp>
      <p:sp>
        <p:nvSpPr>
          <p:cNvPr id="5" name="Footer Placeholder 4">
            <a:extLst>
              <a:ext uri="{FF2B5EF4-FFF2-40B4-BE49-F238E27FC236}">
                <a16:creationId xmlns:a16="http://schemas.microsoft.com/office/drawing/2014/main" id="{33E7D5B9-6AF2-A644-B747-3535A11908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ID"/>
          </a:p>
        </p:txBody>
      </p:sp>
      <p:sp>
        <p:nvSpPr>
          <p:cNvPr id="6" name="Slide Number Placeholder 5">
            <a:extLst>
              <a:ext uri="{FF2B5EF4-FFF2-40B4-BE49-F238E27FC236}">
                <a16:creationId xmlns:a16="http://schemas.microsoft.com/office/drawing/2014/main" id="{E414FB42-E153-524A-AFFB-5170486F1C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26929D37-73D4-4F6B-8B0A-71C25D6A92E7}" type="slidenum">
              <a:rPr lang="en-ID"/>
              <a:pPr>
                <a:defRPr/>
              </a:pPr>
              <a:t>‹#›</a:t>
            </a:fld>
            <a:endParaRPr lang="en-ID" dirty="0"/>
          </a:p>
        </p:txBody>
      </p:sp>
    </p:spTree>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 id="2147483810" r:id="rId14"/>
    <p:sldLayoutId id="2147483811" r:id="rId15"/>
    <p:sldLayoutId id="2147483812" r:id="rId16"/>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comments" Target="../comments/comment1.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hyperlink" Target="https://canadacollege.edu/emp/emp-data.php"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9458" name="Group 3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0"/>
            <a:ext cx="7137400" cy="698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Freeform 16"/>
          <p:cNvSpPr>
            <a:spLocks noEditPoints="1"/>
          </p:cNvSpPr>
          <p:nvPr/>
        </p:nvSpPr>
        <p:spPr bwMode="auto">
          <a:xfrm>
            <a:off x="182563" y="6281738"/>
            <a:ext cx="508000" cy="473075"/>
          </a:xfrm>
          <a:custGeom>
            <a:avLst/>
            <a:gdLst>
              <a:gd name="T0" fmla="*/ 2147483646 w 1103"/>
              <a:gd name="T1" fmla="*/ 2147483646 h 1030"/>
              <a:gd name="T2" fmla="*/ 2147483646 w 1103"/>
              <a:gd name="T3" fmla="*/ 2147483646 h 1030"/>
              <a:gd name="T4" fmla="*/ 2147483646 w 1103"/>
              <a:gd name="T5" fmla="*/ 2147483646 h 1030"/>
              <a:gd name="T6" fmla="*/ 2147483646 w 1103"/>
              <a:gd name="T7" fmla="*/ 2147483646 h 1030"/>
              <a:gd name="T8" fmla="*/ 2147483646 w 1103"/>
              <a:gd name="T9" fmla="*/ 0 h 1030"/>
              <a:gd name="T10" fmla="*/ 2147483646 w 1103"/>
              <a:gd name="T11" fmla="*/ 2147483646 h 1030"/>
              <a:gd name="T12" fmla="*/ 2147483646 w 1103"/>
              <a:gd name="T13" fmla="*/ 2147483646 h 1030"/>
              <a:gd name="T14" fmla="*/ 2147483646 w 1103"/>
              <a:gd name="T15" fmla="*/ 2147483646 h 1030"/>
              <a:gd name="T16" fmla="*/ 2147483646 w 1103"/>
              <a:gd name="T17" fmla="*/ 2147483646 h 1030"/>
              <a:gd name="T18" fmla="*/ 2147483646 w 1103"/>
              <a:gd name="T19" fmla="*/ 2147483646 h 1030"/>
              <a:gd name="T20" fmla="*/ 2147483646 w 1103"/>
              <a:gd name="T21" fmla="*/ 2147483646 h 1030"/>
              <a:gd name="T22" fmla="*/ 2147483646 w 1103"/>
              <a:gd name="T23" fmla="*/ 2147483646 h 1030"/>
              <a:gd name="T24" fmla="*/ 2147483646 w 1103"/>
              <a:gd name="T25" fmla="*/ 2147483646 h 1030"/>
              <a:gd name="T26" fmla="*/ 2147483646 w 1103"/>
              <a:gd name="T27" fmla="*/ 2147483646 h 1030"/>
              <a:gd name="T28" fmla="*/ 2147483646 w 1103"/>
              <a:gd name="T29" fmla="*/ 2147483646 h 1030"/>
              <a:gd name="T30" fmla="*/ 2147483646 w 1103"/>
              <a:gd name="T31" fmla="*/ 2147483646 h 1030"/>
              <a:gd name="T32" fmla="*/ 2147483646 w 1103"/>
              <a:gd name="T33" fmla="*/ 2147483646 h 1030"/>
              <a:gd name="T34" fmla="*/ 2147483646 w 1103"/>
              <a:gd name="T35" fmla="*/ 2147483646 h 1030"/>
              <a:gd name="T36" fmla="*/ 2147483646 w 1103"/>
              <a:gd name="T37" fmla="*/ 2147483646 h 1030"/>
              <a:gd name="T38" fmla="*/ 2147483646 w 1103"/>
              <a:gd name="T39" fmla="*/ 2147483646 h 1030"/>
              <a:gd name="T40" fmla="*/ 2147483646 w 1103"/>
              <a:gd name="T41" fmla="*/ 2147483646 h 1030"/>
              <a:gd name="T42" fmla="*/ 2147483646 w 1103"/>
              <a:gd name="T43" fmla="*/ 2147483646 h 1030"/>
              <a:gd name="T44" fmla="*/ 2147483646 w 1103"/>
              <a:gd name="T45" fmla="*/ 2147483646 h 1030"/>
              <a:gd name="T46" fmla="*/ 2147483646 w 1103"/>
              <a:gd name="T47" fmla="*/ 2147483646 h 1030"/>
              <a:gd name="T48" fmla="*/ 2147483646 w 1103"/>
              <a:gd name="T49" fmla="*/ 2147483646 h 1030"/>
              <a:gd name="T50" fmla="*/ 2147483646 w 1103"/>
              <a:gd name="T51" fmla="*/ 2147483646 h 1030"/>
              <a:gd name="T52" fmla="*/ 2147483646 w 1103"/>
              <a:gd name="T53" fmla="*/ 2147483646 h 1030"/>
              <a:gd name="T54" fmla="*/ 2147483646 w 1103"/>
              <a:gd name="T55" fmla="*/ 2147483646 h 1030"/>
              <a:gd name="T56" fmla="*/ 2147483646 w 1103"/>
              <a:gd name="T57" fmla="*/ 2147483646 h 1030"/>
              <a:gd name="T58" fmla="*/ 2147483646 w 1103"/>
              <a:gd name="T59" fmla="*/ 2147483646 h 1030"/>
              <a:gd name="T60" fmla="*/ 2147483646 w 1103"/>
              <a:gd name="T61" fmla="*/ 2147483646 h 1030"/>
              <a:gd name="T62" fmla="*/ 2147483646 w 1103"/>
              <a:gd name="T63" fmla="*/ 2147483646 h 1030"/>
              <a:gd name="T64" fmla="*/ 2147483646 w 1103"/>
              <a:gd name="T65" fmla="*/ 2147483646 h 1030"/>
              <a:gd name="T66" fmla="*/ 2147483646 w 1103"/>
              <a:gd name="T67" fmla="*/ 2147483646 h 1030"/>
              <a:gd name="T68" fmla="*/ 2147483646 w 1103"/>
              <a:gd name="T69" fmla="*/ 2147483646 h 1030"/>
              <a:gd name="T70" fmla="*/ 2147483646 w 1103"/>
              <a:gd name="T71" fmla="*/ 2147483646 h 1030"/>
              <a:gd name="T72" fmla="*/ 2147483646 w 1103"/>
              <a:gd name="T73" fmla="*/ 2147483646 h 1030"/>
              <a:gd name="T74" fmla="*/ 2147483646 w 1103"/>
              <a:gd name="T75" fmla="*/ 2147483646 h 1030"/>
              <a:gd name="T76" fmla="*/ 2147483646 w 1103"/>
              <a:gd name="T77" fmla="*/ 2147483646 h 1030"/>
              <a:gd name="T78" fmla="*/ 2147483646 w 1103"/>
              <a:gd name="T79" fmla="*/ 2147483646 h 10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103" h="1030">
                <a:moveTo>
                  <a:pt x="1059" y="511"/>
                </a:moveTo>
                <a:cubicBezTo>
                  <a:pt x="1056" y="337"/>
                  <a:pt x="1087" y="208"/>
                  <a:pt x="1090" y="198"/>
                </a:cubicBezTo>
                <a:cubicBezTo>
                  <a:pt x="1103" y="145"/>
                  <a:pt x="1103" y="145"/>
                  <a:pt x="1103" y="145"/>
                </a:cubicBezTo>
                <a:cubicBezTo>
                  <a:pt x="901" y="145"/>
                  <a:pt x="901" y="145"/>
                  <a:pt x="901" y="145"/>
                </a:cubicBezTo>
                <a:cubicBezTo>
                  <a:pt x="809" y="55"/>
                  <a:pt x="682" y="0"/>
                  <a:pt x="543" y="0"/>
                </a:cubicBezTo>
                <a:cubicBezTo>
                  <a:pt x="259" y="0"/>
                  <a:pt x="28" y="231"/>
                  <a:pt x="28" y="515"/>
                </a:cubicBezTo>
                <a:cubicBezTo>
                  <a:pt x="28" y="532"/>
                  <a:pt x="29" y="549"/>
                  <a:pt x="31" y="565"/>
                </a:cubicBezTo>
                <a:cubicBezTo>
                  <a:pt x="31" y="565"/>
                  <a:pt x="31" y="565"/>
                  <a:pt x="31" y="565"/>
                </a:cubicBezTo>
                <a:cubicBezTo>
                  <a:pt x="31" y="566"/>
                  <a:pt x="31" y="567"/>
                  <a:pt x="31" y="568"/>
                </a:cubicBezTo>
                <a:cubicBezTo>
                  <a:pt x="31" y="570"/>
                  <a:pt x="31" y="572"/>
                  <a:pt x="31" y="574"/>
                </a:cubicBezTo>
                <a:cubicBezTo>
                  <a:pt x="44" y="700"/>
                  <a:pt x="7" y="891"/>
                  <a:pt x="7" y="891"/>
                </a:cubicBezTo>
                <a:cubicBezTo>
                  <a:pt x="7" y="891"/>
                  <a:pt x="7" y="891"/>
                  <a:pt x="7" y="891"/>
                </a:cubicBezTo>
                <a:cubicBezTo>
                  <a:pt x="4" y="905"/>
                  <a:pt x="4" y="905"/>
                  <a:pt x="4" y="905"/>
                </a:cubicBezTo>
                <a:cubicBezTo>
                  <a:pt x="0" y="920"/>
                  <a:pt x="3" y="935"/>
                  <a:pt x="12" y="947"/>
                </a:cubicBezTo>
                <a:cubicBezTo>
                  <a:pt x="21" y="958"/>
                  <a:pt x="36" y="965"/>
                  <a:pt x="50" y="965"/>
                </a:cubicBezTo>
                <a:cubicBezTo>
                  <a:pt x="63" y="965"/>
                  <a:pt x="75" y="960"/>
                  <a:pt x="84" y="951"/>
                </a:cubicBezTo>
                <a:cubicBezTo>
                  <a:pt x="113" y="922"/>
                  <a:pt x="146" y="899"/>
                  <a:pt x="181" y="881"/>
                </a:cubicBezTo>
                <a:cubicBezTo>
                  <a:pt x="274" y="973"/>
                  <a:pt x="402" y="1030"/>
                  <a:pt x="543" y="1030"/>
                </a:cubicBezTo>
                <a:cubicBezTo>
                  <a:pt x="828" y="1030"/>
                  <a:pt x="1059" y="800"/>
                  <a:pt x="1059" y="515"/>
                </a:cubicBezTo>
                <a:cubicBezTo>
                  <a:pt x="1059" y="514"/>
                  <a:pt x="1058" y="512"/>
                  <a:pt x="1058" y="511"/>
                </a:cubicBezTo>
                <a:cubicBezTo>
                  <a:pt x="1058" y="511"/>
                  <a:pt x="1059" y="511"/>
                  <a:pt x="1059" y="511"/>
                </a:cubicBezTo>
                <a:close/>
                <a:moveTo>
                  <a:pt x="891" y="626"/>
                </a:moveTo>
                <a:cubicBezTo>
                  <a:pt x="864" y="735"/>
                  <a:pt x="769" y="809"/>
                  <a:pt x="657" y="809"/>
                </a:cubicBezTo>
                <a:cubicBezTo>
                  <a:pt x="311" y="809"/>
                  <a:pt x="311" y="809"/>
                  <a:pt x="311" y="809"/>
                </a:cubicBezTo>
                <a:cubicBezTo>
                  <a:pt x="218" y="809"/>
                  <a:pt x="125" y="854"/>
                  <a:pt x="56" y="923"/>
                </a:cubicBezTo>
                <a:cubicBezTo>
                  <a:pt x="50" y="929"/>
                  <a:pt x="41" y="923"/>
                  <a:pt x="42" y="915"/>
                </a:cubicBezTo>
                <a:cubicBezTo>
                  <a:pt x="80" y="765"/>
                  <a:pt x="80" y="765"/>
                  <a:pt x="80" y="765"/>
                </a:cubicBezTo>
                <a:cubicBezTo>
                  <a:pt x="109" y="650"/>
                  <a:pt x="214" y="553"/>
                  <a:pt x="328" y="529"/>
                </a:cubicBezTo>
                <a:cubicBezTo>
                  <a:pt x="305" y="582"/>
                  <a:pt x="305" y="582"/>
                  <a:pt x="305" y="582"/>
                </a:cubicBezTo>
                <a:cubicBezTo>
                  <a:pt x="298" y="596"/>
                  <a:pt x="310" y="612"/>
                  <a:pt x="326" y="610"/>
                </a:cubicBezTo>
                <a:cubicBezTo>
                  <a:pt x="916" y="525"/>
                  <a:pt x="916" y="525"/>
                  <a:pt x="916" y="525"/>
                </a:cubicBezTo>
                <a:lnTo>
                  <a:pt x="891" y="626"/>
                </a:lnTo>
                <a:close/>
                <a:moveTo>
                  <a:pt x="792" y="470"/>
                </a:moveTo>
                <a:cubicBezTo>
                  <a:pt x="394" y="470"/>
                  <a:pt x="394" y="470"/>
                  <a:pt x="394" y="470"/>
                </a:cubicBezTo>
                <a:cubicBezTo>
                  <a:pt x="291" y="470"/>
                  <a:pt x="188" y="525"/>
                  <a:pt x="118" y="607"/>
                </a:cubicBezTo>
                <a:cubicBezTo>
                  <a:pt x="163" y="426"/>
                  <a:pt x="163" y="426"/>
                  <a:pt x="163" y="426"/>
                </a:cubicBezTo>
                <a:cubicBezTo>
                  <a:pt x="197" y="293"/>
                  <a:pt x="332" y="185"/>
                  <a:pt x="465" y="185"/>
                </a:cubicBezTo>
                <a:cubicBezTo>
                  <a:pt x="1052" y="185"/>
                  <a:pt x="1052" y="185"/>
                  <a:pt x="1052" y="185"/>
                </a:cubicBezTo>
                <a:cubicBezTo>
                  <a:pt x="1026" y="287"/>
                  <a:pt x="1026" y="287"/>
                  <a:pt x="1026" y="287"/>
                </a:cubicBezTo>
                <a:cubicBezTo>
                  <a:pt x="999" y="396"/>
                  <a:pt x="904" y="470"/>
                  <a:pt x="792" y="47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60" name="Google Shape;129;p25"/>
          <p:cNvSpPr txBox="1">
            <a:spLocks noChangeArrowheads="1"/>
          </p:cNvSpPr>
          <p:nvPr/>
        </p:nvSpPr>
        <p:spPr bwMode="auto">
          <a:xfrm>
            <a:off x="1031875" y="3905250"/>
            <a:ext cx="9929813"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00" rIns="91433" bIns="45700"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914400" eaLnBrk="1" hangingPunct="1">
              <a:spcBef>
                <a:spcPct val="0"/>
              </a:spcBef>
              <a:buClr>
                <a:srgbClr val="000000"/>
              </a:buClr>
              <a:buSzPts val="4500"/>
              <a:buFontTx/>
              <a:buNone/>
            </a:pPr>
            <a:r>
              <a:rPr lang="en-US" altLang="en-US" sz="3600">
                <a:solidFill>
                  <a:schemeClr val="bg1"/>
                </a:solidFill>
                <a:latin typeface="Calibri Light" panose="020F0302020204030204" pitchFamily="34" charset="0"/>
              </a:rPr>
              <a:t>Strategic Enrollment Management Committee</a:t>
            </a:r>
          </a:p>
        </p:txBody>
      </p:sp>
      <p:sp>
        <p:nvSpPr>
          <p:cNvPr id="161" name="Google Shape;130;p25">
            <a:extLst>
              <a:ext uri="{FF2B5EF4-FFF2-40B4-BE49-F238E27FC236}">
                <a16:creationId xmlns:a16="http://schemas.microsoft.com/office/drawing/2014/main" id="{1DF1FB43-5F3C-F646-A2CD-12D777E7CF39}"/>
              </a:ext>
            </a:extLst>
          </p:cNvPr>
          <p:cNvSpPr txBox="1">
            <a:spLocks/>
          </p:cNvSpPr>
          <p:nvPr/>
        </p:nvSpPr>
        <p:spPr>
          <a:xfrm>
            <a:off x="2790825" y="5734050"/>
            <a:ext cx="9144000" cy="1655763"/>
          </a:xfrm>
          <a:prstGeom prst="rect">
            <a:avLst/>
          </a:prstGeom>
          <a:noFill/>
          <a:ln>
            <a:noFill/>
          </a:ln>
        </p:spPr>
        <p:txBody>
          <a:bodyPr spcFirstLastPara="1" lIns="91433" tIns="45700" rIns="91433" bIns="4570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fontAlgn="auto">
              <a:spcBef>
                <a:spcPts val="0"/>
              </a:spcBef>
              <a:spcAft>
                <a:spcPts val="0"/>
              </a:spcAft>
              <a:buClr>
                <a:schemeClr val="dk1"/>
              </a:buClr>
              <a:buSzPts val="1800"/>
              <a:buFont typeface="Arial" panose="020B0604020202020204" pitchFamily="34" charset="0"/>
              <a:buNone/>
              <a:defRPr/>
            </a:pPr>
            <a:endParaRPr lang="en-US" sz="1867" dirty="0">
              <a:solidFill>
                <a:schemeClr val="bg1"/>
              </a:solidFill>
            </a:endParaRPr>
          </a:p>
          <a:p>
            <a:pPr marL="0" indent="0" algn="r" fontAlgn="auto">
              <a:spcBef>
                <a:spcPts val="0"/>
              </a:spcBef>
              <a:spcAft>
                <a:spcPts val="0"/>
              </a:spcAft>
              <a:buClr>
                <a:schemeClr val="dk1"/>
              </a:buClr>
              <a:buSzPts val="1800"/>
              <a:buFont typeface="Arial" panose="020B0604020202020204" pitchFamily="34" charset="0"/>
              <a:buNone/>
              <a:defRPr/>
            </a:pPr>
            <a:r>
              <a:rPr lang="en-US" sz="1867" dirty="0">
                <a:solidFill>
                  <a:schemeClr val="bg1"/>
                </a:solidFill>
              </a:rPr>
              <a:t>Prepared by: Karen </a:t>
            </a:r>
            <a:r>
              <a:rPr lang="en-US" sz="1867" dirty="0" smtClean="0">
                <a:solidFill>
                  <a:schemeClr val="bg1"/>
                </a:solidFill>
              </a:rPr>
              <a:t>Engel </a:t>
            </a:r>
            <a:r>
              <a:rPr lang="en-US" sz="1867" dirty="0">
                <a:solidFill>
                  <a:schemeClr val="bg1"/>
                </a:solidFill>
              </a:rPr>
              <a:t>&amp; Julian Branch</a:t>
            </a:r>
          </a:p>
          <a:p>
            <a:pPr marL="0" indent="0" algn="r" fontAlgn="auto">
              <a:spcBef>
                <a:spcPts val="0"/>
              </a:spcBef>
              <a:spcAft>
                <a:spcPts val="0"/>
              </a:spcAft>
              <a:buClr>
                <a:schemeClr val="dk1"/>
              </a:buClr>
              <a:buSzPts val="1800"/>
              <a:buFont typeface="Arial" panose="020B0604020202020204" pitchFamily="34" charset="0"/>
              <a:buNone/>
              <a:defRPr/>
            </a:pPr>
            <a:r>
              <a:rPr lang="en-US" sz="1867" dirty="0">
                <a:solidFill>
                  <a:schemeClr val="bg1"/>
                </a:solidFill>
              </a:rPr>
              <a:t>Wednesday, February 27, 2019</a:t>
            </a:r>
          </a:p>
        </p:txBody>
      </p:sp>
      <p:pic>
        <p:nvPicPr>
          <p:cNvPr id="1946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5925" y="1098550"/>
            <a:ext cx="6327775" cy="284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Google Shape;270;p48"/>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8450" y="674688"/>
            <a:ext cx="8877300" cy="581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descr="A screenshot of a cell phone&#10;&#10;Description automatically genera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8063" y="642938"/>
            <a:ext cx="10175875" cy="557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25926" y="0"/>
            <a:ext cx="10515600" cy="1325563"/>
          </a:xfrm>
        </p:spPr>
        <p:txBody>
          <a:bodyPr/>
          <a:lstStyle/>
          <a:p>
            <a:pPr algn="ctr"/>
            <a:r>
              <a:rPr lang="en-US" sz="3600" dirty="0">
                <a:solidFill>
                  <a:schemeClr val="tx1">
                    <a:lumMod val="65000"/>
                    <a:lumOff val="35000"/>
                  </a:schemeClr>
                </a:solidFill>
                <a:ea typeface="+mn-ea"/>
                <a:cs typeface="+mn-cs"/>
              </a:rPr>
              <a:t>Top Majors Declared 2013-18</a:t>
            </a:r>
          </a:p>
        </p:txBody>
      </p:sp>
      <p:graphicFrame>
        <p:nvGraphicFramePr>
          <p:cNvPr id="4" name="Table 3"/>
          <p:cNvGraphicFramePr>
            <a:graphicFrameLocks noGrp="1"/>
          </p:cNvGraphicFramePr>
          <p:nvPr/>
        </p:nvGraphicFramePr>
        <p:xfrm>
          <a:off x="2097801" y="1147614"/>
          <a:ext cx="7971849" cy="5537200"/>
        </p:xfrm>
        <a:graphic>
          <a:graphicData uri="http://schemas.openxmlformats.org/drawingml/2006/table">
            <a:tbl>
              <a:tblPr firstRow="1">
                <a:tableStyleId>{5FD0F851-EC5A-4D38-B0AD-8093EC10F338}</a:tableStyleId>
              </a:tblPr>
              <a:tblGrid>
                <a:gridCol w="4794525">
                  <a:extLst>
                    <a:ext uri="{9D8B030D-6E8A-4147-A177-3AD203B41FA5}">
                      <a16:colId xmlns:a16="http://schemas.microsoft.com/office/drawing/2014/main" val="3011494441"/>
                    </a:ext>
                  </a:extLst>
                </a:gridCol>
                <a:gridCol w="2264082">
                  <a:extLst>
                    <a:ext uri="{9D8B030D-6E8A-4147-A177-3AD203B41FA5}">
                      <a16:colId xmlns:a16="http://schemas.microsoft.com/office/drawing/2014/main" val="1827163388"/>
                    </a:ext>
                  </a:extLst>
                </a:gridCol>
                <a:gridCol w="913242">
                  <a:extLst>
                    <a:ext uri="{9D8B030D-6E8A-4147-A177-3AD203B41FA5}">
                      <a16:colId xmlns:a16="http://schemas.microsoft.com/office/drawing/2014/main" val="1175599012"/>
                    </a:ext>
                  </a:extLst>
                </a:gridCol>
              </a:tblGrid>
              <a:tr h="292100">
                <a:tc>
                  <a:txBody>
                    <a:bodyPr/>
                    <a:lstStyle/>
                    <a:p>
                      <a:pPr algn="ctr" fontAlgn="ctr"/>
                      <a:r>
                        <a:rPr lang="en-US" sz="1400" u="none" strike="noStrike" dirty="0">
                          <a:effectLst/>
                        </a:rPr>
                        <a:t>Top Majors (2013-18)</a:t>
                      </a:r>
                      <a:endParaRPr lang="en-US" sz="1400" b="1" i="0" u="none" strike="noStrike" dirty="0">
                        <a:solidFill>
                          <a:srgbClr val="000000"/>
                        </a:solidFill>
                        <a:effectLst/>
                        <a:latin typeface="Calibri" panose="020F0502020204030204" pitchFamily="34" charset="0"/>
                      </a:endParaRPr>
                    </a:p>
                  </a:txBody>
                  <a:tcPr marL="6350" marR="6350" marT="9525" marB="9525" anchor="ctr"/>
                </a:tc>
                <a:tc>
                  <a:txBody>
                    <a:bodyPr/>
                    <a:lstStyle/>
                    <a:p>
                      <a:pPr algn="ctr" fontAlgn="ctr"/>
                      <a:r>
                        <a:rPr lang="en-US" sz="1400" u="none" strike="noStrike">
                          <a:effectLst/>
                        </a:rPr>
                        <a:t>Students</a:t>
                      </a:r>
                      <a:endParaRPr lang="en-US" sz="1400" b="1" i="0" u="none" strike="noStrike">
                        <a:solidFill>
                          <a:srgbClr val="000000"/>
                        </a:solidFill>
                        <a:effectLst/>
                        <a:latin typeface="Calibri" panose="020F0502020204030204" pitchFamily="34" charset="0"/>
                      </a:endParaRPr>
                    </a:p>
                  </a:txBody>
                  <a:tcPr marL="6350" marR="6350" marT="9525" marB="9525" anchor="ctr"/>
                </a:tc>
                <a:tc>
                  <a:txBody>
                    <a:bodyPr/>
                    <a:lstStyle/>
                    <a:p>
                      <a:pPr algn="ctr" fontAlgn="ctr"/>
                      <a:r>
                        <a:rPr lang="en-US" sz="1800" u="none" strike="noStrike" dirty="0" smtClean="0">
                          <a:effectLst/>
                        </a:rPr>
                        <a:t>% </a:t>
                      </a:r>
                    </a:p>
                  </a:txBody>
                  <a:tcPr marL="6350" marR="6350" marT="6350" marB="0" anchor="ctr"/>
                </a:tc>
                <a:extLst>
                  <a:ext uri="{0D108BD9-81ED-4DB2-BD59-A6C34878D82A}">
                    <a16:rowId xmlns:a16="http://schemas.microsoft.com/office/drawing/2014/main" val="944775361"/>
                  </a:ext>
                </a:extLst>
              </a:tr>
              <a:tr h="184150">
                <a:tc>
                  <a:txBody>
                    <a:bodyPr/>
                    <a:lstStyle/>
                    <a:p>
                      <a:pPr algn="l" fontAlgn="ctr"/>
                      <a:r>
                        <a:rPr lang="en-US" sz="1600" u="none" strike="noStrike" dirty="0">
                          <a:effectLst/>
                        </a:rPr>
                        <a:t>Undeclared Major AA/AS Degree</a:t>
                      </a:r>
                      <a:endParaRPr lang="en-US"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l" fontAlgn="ctr"/>
                      <a:r>
                        <a:rPr lang="en-US" sz="1600" u="none" strike="noStrike">
                          <a:effectLst/>
                        </a:rPr>
                        <a:t>                                   4,002 </a:t>
                      </a:r>
                      <a:endParaRPr lang="en-US" sz="1600" b="0" i="0" u="none" strike="noStrike">
                        <a:solidFill>
                          <a:srgbClr val="000000"/>
                        </a:solidFill>
                        <a:effectLst/>
                        <a:latin typeface="Calibri" panose="020F0502020204030204" pitchFamily="34" charset="0"/>
                      </a:endParaRPr>
                    </a:p>
                  </a:txBody>
                  <a:tcPr marL="6350" marR="6350" marT="6350" marB="0" anchor="ctr"/>
                </a:tc>
                <a:tc>
                  <a:txBody>
                    <a:bodyPr/>
                    <a:lstStyle/>
                    <a:p>
                      <a:pPr algn="r" fontAlgn="b"/>
                      <a:r>
                        <a:rPr lang="en-US" sz="1600" u="none" strike="noStrike" dirty="0">
                          <a:effectLst/>
                        </a:rPr>
                        <a:t>17%</a:t>
                      </a:r>
                      <a:endParaRPr lang="en-US" sz="1600" b="0"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2370841199"/>
                  </a:ext>
                </a:extLst>
              </a:tr>
              <a:tr h="184150">
                <a:tc>
                  <a:txBody>
                    <a:bodyPr/>
                    <a:lstStyle/>
                    <a:p>
                      <a:pPr algn="l" fontAlgn="ctr"/>
                      <a:r>
                        <a:rPr lang="en-US" sz="1600" u="none" strike="noStrike" dirty="0">
                          <a:effectLst/>
                        </a:rPr>
                        <a:t>Business - Administration (2884) &amp; </a:t>
                      </a:r>
                      <a:r>
                        <a:rPr lang="en-US" sz="1600" u="none" strike="noStrike" dirty="0" err="1">
                          <a:effectLst/>
                        </a:rPr>
                        <a:t>Mgmt</a:t>
                      </a:r>
                      <a:r>
                        <a:rPr lang="en-US" sz="1600" u="none" strike="noStrike" dirty="0">
                          <a:effectLst/>
                        </a:rPr>
                        <a:t> (539)</a:t>
                      </a:r>
                      <a:endParaRPr lang="en-US" sz="1600" b="0" i="0" u="none" strike="noStrike" dirty="0">
                        <a:solidFill>
                          <a:srgbClr val="000000"/>
                        </a:solidFill>
                        <a:effectLst/>
                        <a:latin typeface="Calibri" panose="020F0502020204030204" pitchFamily="34" charset="0"/>
                      </a:endParaRPr>
                    </a:p>
                  </a:txBody>
                  <a:tcPr marL="6350" marR="6350" marT="9525" marB="9525" anchor="ctr"/>
                </a:tc>
                <a:tc>
                  <a:txBody>
                    <a:bodyPr/>
                    <a:lstStyle/>
                    <a:p>
                      <a:pPr algn="l" fontAlgn="ctr"/>
                      <a:r>
                        <a:rPr lang="en-US" sz="1600" u="none" strike="noStrike">
                          <a:effectLst/>
                        </a:rPr>
                        <a:t>                                   3,423 </a:t>
                      </a:r>
                      <a:endParaRPr lang="en-US" sz="1600" b="0" i="0" u="none" strike="noStrike">
                        <a:solidFill>
                          <a:srgbClr val="000000"/>
                        </a:solidFill>
                        <a:effectLst/>
                        <a:latin typeface="Calibri" panose="020F0502020204030204" pitchFamily="34" charset="0"/>
                      </a:endParaRPr>
                    </a:p>
                  </a:txBody>
                  <a:tcPr marL="6350" marR="6350" marT="9525" marB="9525" anchor="ctr"/>
                </a:tc>
                <a:tc>
                  <a:txBody>
                    <a:bodyPr/>
                    <a:lstStyle/>
                    <a:p>
                      <a:pPr algn="r" fontAlgn="b"/>
                      <a:r>
                        <a:rPr lang="en-US" sz="1600" u="none" strike="noStrike" dirty="0">
                          <a:effectLst/>
                        </a:rPr>
                        <a:t>14%</a:t>
                      </a:r>
                      <a:endParaRPr lang="en-US" sz="1600" b="0"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2315149850"/>
                  </a:ext>
                </a:extLst>
              </a:tr>
              <a:tr h="184150">
                <a:tc>
                  <a:txBody>
                    <a:bodyPr/>
                    <a:lstStyle/>
                    <a:p>
                      <a:pPr algn="l" fontAlgn="ctr"/>
                      <a:r>
                        <a:rPr lang="en-US" sz="1600" u="none" strike="noStrike" dirty="0">
                          <a:effectLst/>
                        </a:rPr>
                        <a:t>Education and Human Development</a:t>
                      </a:r>
                      <a:endParaRPr lang="en-US" sz="1600" b="0" i="0" u="none" strike="noStrike" dirty="0">
                        <a:solidFill>
                          <a:srgbClr val="000000"/>
                        </a:solidFill>
                        <a:effectLst/>
                        <a:latin typeface="Calibri" panose="020F0502020204030204" pitchFamily="34" charset="0"/>
                      </a:endParaRPr>
                    </a:p>
                  </a:txBody>
                  <a:tcPr marL="6350" marR="6350" marT="9525" marB="9525" anchor="ctr"/>
                </a:tc>
                <a:tc>
                  <a:txBody>
                    <a:bodyPr/>
                    <a:lstStyle/>
                    <a:p>
                      <a:pPr algn="l" fontAlgn="ctr"/>
                      <a:r>
                        <a:rPr lang="en-US" sz="1600" u="none" strike="noStrike">
                          <a:effectLst/>
                        </a:rPr>
                        <a:t>                                   2,070 </a:t>
                      </a:r>
                      <a:endParaRPr lang="en-US" sz="1600" b="0" i="0" u="none" strike="noStrike">
                        <a:solidFill>
                          <a:srgbClr val="000000"/>
                        </a:solidFill>
                        <a:effectLst/>
                        <a:latin typeface="Calibri" panose="020F0502020204030204" pitchFamily="34" charset="0"/>
                      </a:endParaRPr>
                    </a:p>
                  </a:txBody>
                  <a:tcPr marL="6350" marR="6350" marT="9525" marB="9525" anchor="ctr"/>
                </a:tc>
                <a:tc>
                  <a:txBody>
                    <a:bodyPr/>
                    <a:lstStyle/>
                    <a:p>
                      <a:pPr algn="r" fontAlgn="b"/>
                      <a:r>
                        <a:rPr lang="en-US" sz="1600" u="none" strike="noStrike" dirty="0">
                          <a:effectLst/>
                        </a:rPr>
                        <a:t>9%</a:t>
                      </a:r>
                      <a:endParaRPr lang="en-US" sz="1600" b="0"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3408825529"/>
                  </a:ext>
                </a:extLst>
              </a:tr>
              <a:tr h="184150">
                <a:tc>
                  <a:txBody>
                    <a:bodyPr/>
                    <a:lstStyle/>
                    <a:p>
                      <a:pPr algn="l" fontAlgn="ctr"/>
                      <a:r>
                        <a:rPr lang="en-US" sz="1600" u="none" strike="noStrike" dirty="0">
                          <a:effectLst/>
                        </a:rPr>
                        <a:t>Psychology</a:t>
                      </a:r>
                      <a:endParaRPr lang="en-US" sz="1600" b="0" i="0" u="none" strike="noStrike" dirty="0">
                        <a:solidFill>
                          <a:srgbClr val="000000"/>
                        </a:solidFill>
                        <a:effectLst/>
                        <a:latin typeface="Calibri" panose="020F0502020204030204" pitchFamily="34" charset="0"/>
                      </a:endParaRPr>
                    </a:p>
                  </a:txBody>
                  <a:tcPr marL="6350" marR="6350" marT="9525" marB="9525" anchor="ctr"/>
                </a:tc>
                <a:tc>
                  <a:txBody>
                    <a:bodyPr/>
                    <a:lstStyle/>
                    <a:p>
                      <a:pPr algn="l" fontAlgn="ctr"/>
                      <a:r>
                        <a:rPr lang="en-US" sz="1600" u="none" strike="noStrike">
                          <a:effectLst/>
                        </a:rPr>
                        <a:t>                                   1,989 </a:t>
                      </a:r>
                      <a:endParaRPr lang="en-US" sz="1600" b="0" i="0" u="none" strike="noStrike">
                        <a:solidFill>
                          <a:srgbClr val="000000"/>
                        </a:solidFill>
                        <a:effectLst/>
                        <a:latin typeface="Calibri" panose="020F0502020204030204" pitchFamily="34" charset="0"/>
                      </a:endParaRPr>
                    </a:p>
                  </a:txBody>
                  <a:tcPr marL="6350" marR="6350" marT="9525" marB="9525" anchor="ctr"/>
                </a:tc>
                <a:tc>
                  <a:txBody>
                    <a:bodyPr/>
                    <a:lstStyle/>
                    <a:p>
                      <a:pPr algn="r" fontAlgn="b"/>
                      <a:r>
                        <a:rPr lang="en-US" sz="1600" u="none" strike="noStrike" dirty="0">
                          <a:effectLst/>
                        </a:rPr>
                        <a:t>8%</a:t>
                      </a:r>
                      <a:endParaRPr lang="en-US" sz="1600" b="0"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1104488631"/>
                  </a:ext>
                </a:extLst>
              </a:tr>
              <a:tr h="184150">
                <a:tc>
                  <a:txBody>
                    <a:bodyPr/>
                    <a:lstStyle/>
                    <a:p>
                      <a:pPr algn="l" fontAlgn="ctr"/>
                      <a:r>
                        <a:rPr lang="en-US" sz="1600" u="none" strike="noStrike" dirty="0">
                          <a:effectLst/>
                        </a:rPr>
                        <a:t>Computer Science</a:t>
                      </a:r>
                      <a:endParaRPr lang="en-US" sz="1600" b="0" i="0" u="none" strike="noStrike" dirty="0">
                        <a:solidFill>
                          <a:srgbClr val="000000"/>
                        </a:solidFill>
                        <a:effectLst/>
                        <a:latin typeface="Calibri" panose="020F0502020204030204" pitchFamily="34" charset="0"/>
                      </a:endParaRPr>
                    </a:p>
                  </a:txBody>
                  <a:tcPr marL="6350" marR="6350" marT="9525" marB="9525" anchor="ctr"/>
                </a:tc>
                <a:tc>
                  <a:txBody>
                    <a:bodyPr/>
                    <a:lstStyle/>
                    <a:p>
                      <a:pPr algn="l" fontAlgn="ctr"/>
                      <a:r>
                        <a:rPr lang="en-US" sz="1600" u="none" strike="noStrike" dirty="0">
                          <a:effectLst/>
                        </a:rPr>
                        <a:t>                                   1,235 </a:t>
                      </a:r>
                      <a:endParaRPr lang="en-US" sz="1600" b="0" i="0" u="none" strike="noStrike" dirty="0">
                        <a:solidFill>
                          <a:srgbClr val="000000"/>
                        </a:solidFill>
                        <a:effectLst/>
                        <a:latin typeface="Calibri" panose="020F0502020204030204" pitchFamily="34" charset="0"/>
                      </a:endParaRPr>
                    </a:p>
                  </a:txBody>
                  <a:tcPr marL="6350" marR="6350" marT="9525" marB="9525" anchor="ctr"/>
                </a:tc>
                <a:tc>
                  <a:txBody>
                    <a:bodyPr/>
                    <a:lstStyle/>
                    <a:p>
                      <a:pPr algn="r" fontAlgn="b"/>
                      <a:r>
                        <a:rPr lang="en-US" sz="1600" u="none" strike="noStrike" dirty="0">
                          <a:effectLst/>
                        </a:rPr>
                        <a:t>5%</a:t>
                      </a:r>
                      <a:endParaRPr lang="en-US" sz="1600" b="0"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649115517"/>
                  </a:ext>
                </a:extLst>
              </a:tr>
              <a:tr h="184150">
                <a:tc>
                  <a:txBody>
                    <a:bodyPr/>
                    <a:lstStyle/>
                    <a:p>
                      <a:pPr algn="l" fontAlgn="ctr"/>
                      <a:r>
                        <a:rPr lang="en-US" sz="1600" u="none" strike="noStrike" dirty="0">
                          <a:effectLst/>
                        </a:rPr>
                        <a:t>Engineering </a:t>
                      </a:r>
                      <a:endParaRPr lang="en-US" sz="1600" b="0" i="0" u="none" strike="noStrike" dirty="0">
                        <a:solidFill>
                          <a:srgbClr val="000000"/>
                        </a:solidFill>
                        <a:effectLst/>
                        <a:latin typeface="Calibri" panose="020F0502020204030204" pitchFamily="34" charset="0"/>
                      </a:endParaRPr>
                    </a:p>
                  </a:txBody>
                  <a:tcPr marL="6350" marR="6350" marT="9525" marB="9525" anchor="ctr"/>
                </a:tc>
                <a:tc>
                  <a:txBody>
                    <a:bodyPr/>
                    <a:lstStyle/>
                    <a:p>
                      <a:pPr algn="l" fontAlgn="ctr"/>
                      <a:r>
                        <a:rPr lang="en-US" sz="1600" u="none" strike="noStrike">
                          <a:effectLst/>
                        </a:rPr>
                        <a:t>                                   1,143 </a:t>
                      </a:r>
                      <a:endParaRPr lang="en-US" sz="1600" b="0" i="0" u="none" strike="noStrike">
                        <a:solidFill>
                          <a:srgbClr val="000000"/>
                        </a:solidFill>
                        <a:effectLst/>
                        <a:latin typeface="Calibri" panose="020F0502020204030204" pitchFamily="34" charset="0"/>
                      </a:endParaRPr>
                    </a:p>
                  </a:txBody>
                  <a:tcPr marL="6350" marR="6350" marT="9525" marB="9525" anchor="ctr"/>
                </a:tc>
                <a:tc>
                  <a:txBody>
                    <a:bodyPr/>
                    <a:lstStyle/>
                    <a:p>
                      <a:pPr algn="r" fontAlgn="b"/>
                      <a:r>
                        <a:rPr lang="en-US" sz="1600" u="none" strike="noStrike" dirty="0">
                          <a:effectLst/>
                        </a:rPr>
                        <a:t>5%</a:t>
                      </a:r>
                      <a:endParaRPr lang="en-US" sz="1600" b="0"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2698468679"/>
                  </a:ext>
                </a:extLst>
              </a:tr>
              <a:tr h="184150">
                <a:tc>
                  <a:txBody>
                    <a:bodyPr/>
                    <a:lstStyle/>
                    <a:p>
                      <a:pPr algn="l" fontAlgn="ctr"/>
                      <a:r>
                        <a:rPr lang="en-US" sz="1600" u="none" strike="noStrike" dirty="0">
                          <a:effectLst/>
                        </a:rPr>
                        <a:t>Allied Health</a:t>
                      </a:r>
                      <a:endParaRPr lang="en-US" sz="1600" b="0" i="0" u="none" strike="noStrike" dirty="0">
                        <a:solidFill>
                          <a:srgbClr val="000000"/>
                        </a:solidFill>
                        <a:effectLst/>
                        <a:latin typeface="Calibri" panose="020F0502020204030204" pitchFamily="34" charset="0"/>
                      </a:endParaRPr>
                    </a:p>
                  </a:txBody>
                  <a:tcPr marL="6350" marR="6350" marT="9525" marB="9525" anchor="ctr"/>
                </a:tc>
                <a:tc>
                  <a:txBody>
                    <a:bodyPr/>
                    <a:lstStyle/>
                    <a:p>
                      <a:pPr algn="l" fontAlgn="ctr"/>
                      <a:r>
                        <a:rPr lang="en-US" sz="1600" u="none" strike="noStrike" dirty="0">
                          <a:effectLst/>
                        </a:rPr>
                        <a:t>                                      964 </a:t>
                      </a:r>
                      <a:endParaRPr lang="en-US" sz="1600" b="0" i="0" u="none" strike="noStrike" dirty="0">
                        <a:solidFill>
                          <a:srgbClr val="000000"/>
                        </a:solidFill>
                        <a:effectLst/>
                        <a:latin typeface="Calibri" panose="020F0502020204030204" pitchFamily="34" charset="0"/>
                      </a:endParaRPr>
                    </a:p>
                  </a:txBody>
                  <a:tcPr marL="6350" marR="6350" marT="9525" marB="9525" anchor="ctr"/>
                </a:tc>
                <a:tc>
                  <a:txBody>
                    <a:bodyPr/>
                    <a:lstStyle/>
                    <a:p>
                      <a:pPr algn="r" fontAlgn="b"/>
                      <a:r>
                        <a:rPr lang="en-US" sz="1600" u="none" strike="noStrike">
                          <a:effectLst/>
                        </a:rPr>
                        <a:t>4%</a:t>
                      </a:r>
                      <a:endParaRPr lang="en-US" sz="1600" b="0" i="0" u="none" strike="noStrike">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819706928"/>
                  </a:ext>
                </a:extLst>
              </a:tr>
              <a:tr h="184150">
                <a:tc>
                  <a:txBody>
                    <a:bodyPr/>
                    <a:lstStyle/>
                    <a:p>
                      <a:pPr algn="l" fontAlgn="ctr"/>
                      <a:r>
                        <a:rPr lang="en-US" sz="1600" u="none" strike="noStrike">
                          <a:effectLst/>
                        </a:rPr>
                        <a:t>Fashion</a:t>
                      </a:r>
                      <a:endParaRPr lang="en-US" sz="1600" b="0" i="0" u="none" strike="noStrike">
                        <a:solidFill>
                          <a:srgbClr val="000000"/>
                        </a:solidFill>
                        <a:effectLst/>
                        <a:latin typeface="Calibri" panose="020F0502020204030204" pitchFamily="34" charset="0"/>
                      </a:endParaRPr>
                    </a:p>
                  </a:txBody>
                  <a:tcPr marL="6350" marR="6350" marT="9525" marB="9525" anchor="ctr"/>
                </a:tc>
                <a:tc>
                  <a:txBody>
                    <a:bodyPr/>
                    <a:lstStyle/>
                    <a:p>
                      <a:pPr algn="l" fontAlgn="ctr"/>
                      <a:r>
                        <a:rPr lang="en-US" sz="1600" u="none" strike="noStrike" dirty="0">
                          <a:effectLst/>
                        </a:rPr>
                        <a:t>                                      923 </a:t>
                      </a:r>
                      <a:endParaRPr lang="en-US" sz="1600" b="0" i="0" u="none" strike="noStrike" dirty="0">
                        <a:solidFill>
                          <a:srgbClr val="000000"/>
                        </a:solidFill>
                        <a:effectLst/>
                        <a:latin typeface="Calibri" panose="020F0502020204030204" pitchFamily="34" charset="0"/>
                      </a:endParaRPr>
                    </a:p>
                  </a:txBody>
                  <a:tcPr marL="6350" marR="6350" marT="9525" marB="9525" anchor="ctr"/>
                </a:tc>
                <a:tc>
                  <a:txBody>
                    <a:bodyPr/>
                    <a:lstStyle/>
                    <a:p>
                      <a:pPr algn="r" fontAlgn="b"/>
                      <a:r>
                        <a:rPr lang="en-US" sz="1600" u="none" strike="noStrike" dirty="0">
                          <a:effectLst/>
                        </a:rPr>
                        <a:t>4%</a:t>
                      </a:r>
                      <a:endParaRPr lang="en-US" sz="1600" b="0"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2302810842"/>
                  </a:ext>
                </a:extLst>
              </a:tr>
              <a:tr h="184150">
                <a:tc>
                  <a:txBody>
                    <a:bodyPr/>
                    <a:lstStyle/>
                    <a:p>
                      <a:pPr algn="l" fontAlgn="ctr"/>
                      <a:r>
                        <a:rPr lang="en-US" sz="1600" u="none" strike="noStrike">
                          <a:effectLst/>
                        </a:rPr>
                        <a:t>Kinesiology</a:t>
                      </a:r>
                      <a:endParaRPr lang="en-US" sz="1600" b="0" i="0" u="none" strike="noStrike">
                        <a:solidFill>
                          <a:srgbClr val="000000"/>
                        </a:solidFill>
                        <a:effectLst/>
                        <a:latin typeface="Calibri" panose="020F0502020204030204" pitchFamily="34" charset="0"/>
                      </a:endParaRPr>
                    </a:p>
                  </a:txBody>
                  <a:tcPr marL="6350" marR="6350" marT="9525" marB="9525" anchor="ctr"/>
                </a:tc>
                <a:tc>
                  <a:txBody>
                    <a:bodyPr/>
                    <a:lstStyle/>
                    <a:p>
                      <a:pPr algn="l" fontAlgn="ctr"/>
                      <a:r>
                        <a:rPr lang="en-US" sz="1600" u="none" strike="noStrike" dirty="0">
                          <a:effectLst/>
                        </a:rPr>
                        <a:t>                                      882 </a:t>
                      </a:r>
                      <a:endParaRPr lang="en-US" sz="1600" b="0" i="0" u="none" strike="noStrike" dirty="0">
                        <a:solidFill>
                          <a:srgbClr val="000000"/>
                        </a:solidFill>
                        <a:effectLst/>
                        <a:latin typeface="Calibri" panose="020F0502020204030204" pitchFamily="34" charset="0"/>
                      </a:endParaRPr>
                    </a:p>
                  </a:txBody>
                  <a:tcPr marL="6350" marR="6350" marT="9525" marB="9525" anchor="ctr"/>
                </a:tc>
                <a:tc>
                  <a:txBody>
                    <a:bodyPr/>
                    <a:lstStyle/>
                    <a:p>
                      <a:pPr algn="r" fontAlgn="b"/>
                      <a:r>
                        <a:rPr lang="en-US" sz="1600" u="none" strike="noStrike" dirty="0">
                          <a:effectLst/>
                        </a:rPr>
                        <a:t>4%</a:t>
                      </a:r>
                      <a:endParaRPr lang="en-US" sz="1600" b="0"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3816627965"/>
                  </a:ext>
                </a:extLst>
              </a:tr>
              <a:tr h="184150">
                <a:tc>
                  <a:txBody>
                    <a:bodyPr/>
                    <a:lstStyle/>
                    <a:p>
                      <a:pPr algn="l" fontAlgn="ctr"/>
                      <a:r>
                        <a:rPr lang="en-US" sz="1600" u="none" strike="noStrike">
                          <a:effectLst/>
                        </a:rPr>
                        <a:t>Nursing</a:t>
                      </a:r>
                      <a:endParaRPr lang="en-US" sz="1600" b="0" i="0" u="none" strike="noStrike">
                        <a:solidFill>
                          <a:srgbClr val="000000"/>
                        </a:solidFill>
                        <a:effectLst/>
                        <a:latin typeface="Calibri" panose="020F0502020204030204" pitchFamily="34" charset="0"/>
                      </a:endParaRPr>
                    </a:p>
                  </a:txBody>
                  <a:tcPr marL="6350" marR="6350" marT="9525" marB="9525" anchor="ctr"/>
                </a:tc>
                <a:tc>
                  <a:txBody>
                    <a:bodyPr/>
                    <a:lstStyle/>
                    <a:p>
                      <a:pPr algn="l" fontAlgn="ctr"/>
                      <a:r>
                        <a:rPr lang="en-US" sz="1600" u="none" strike="noStrike" dirty="0">
                          <a:effectLst/>
                        </a:rPr>
                        <a:t>                                      860 </a:t>
                      </a:r>
                      <a:endParaRPr lang="en-US" sz="1600" b="0" i="0" u="none" strike="noStrike" dirty="0">
                        <a:solidFill>
                          <a:srgbClr val="000000"/>
                        </a:solidFill>
                        <a:effectLst/>
                        <a:latin typeface="Calibri" panose="020F0502020204030204" pitchFamily="34" charset="0"/>
                      </a:endParaRPr>
                    </a:p>
                  </a:txBody>
                  <a:tcPr marL="6350" marR="6350" marT="9525" marB="9525" anchor="ctr"/>
                </a:tc>
                <a:tc>
                  <a:txBody>
                    <a:bodyPr/>
                    <a:lstStyle/>
                    <a:p>
                      <a:pPr algn="r" fontAlgn="b"/>
                      <a:r>
                        <a:rPr lang="en-US" sz="1600" u="none" strike="noStrike" dirty="0">
                          <a:effectLst/>
                        </a:rPr>
                        <a:t>4%</a:t>
                      </a:r>
                      <a:endParaRPr lang="en-US" sz="1600" b="0"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2063285429"/>
                  </a:ext>
                </a:extLst>
              </a:tr>
              <a:tr h="184150">
                <a:tc>
                  <a:txBody>
                    <a:bodyPr/>
                    <a:lstStyle/>
                    <a:p>
                      <a:pPr algn="l" fontAlgn="ctr"/>
                      <a:r>
                        <a:rPr lang="en-US" sz="1600" u="none" strike="noStrike">
                          <a:effectLst/>
                        </a:rPr>
                        <a:t>English </a:t>
                      </a:r>
                      <a:endParaRPr lang="en-US" sz="1600" b="0" i="0" u="none" strike="noStrike">
                        <a:solidFill>
                          <a:srgbClr val="000000"/>
                        </a:solidFill>
                        <a:effectLst/>
                        <a:latin typeface="Calibri" panose="020F0502020204030204" pitchFamily="34" charset="0"/>
                      </a:endParaRPr>
                    </a:p>
                  </a:txBody>
                  <a:tcPr marL="6350" marR="6350" marT="9525" marB="9525" anchor="ctr"/>
                </a:tc>
                <a:tc>
                  <a:txBody>
                    <a:bodyPr/>
                    <a:lstStyle/>
                    <a:p>
                      <a:pPr algn="l" fontAlgn="ctr"/>
                      <a:r>
                        <a:rPr lang="en-US" sz="1600" u="none" strike="noStrike" dirty="0">
                          <a:effectLst/>
                        </a:rPr>
                        <a:t>                                      831 </a:t>
                      </a:r>
                      <a:endParaRPr lang="en-US" sz="1600" b="0" i="0" u="none" strike="noStrike" dirty="0">
                        <a:solidFill>
                          <a:srgbClr val="000000"/>
                        </a:solidFill>
                        <a:effectLst/>
                        <a:latin typeface="Calibri" panose="020F0502020204030204" pitchFamily="34" charset="0"/>
                      </a:endParaRPr>
                    </a:p>
                  </a:txBody>
                  <a:tcPr marL="6350" marR="6350" marT="9525" marB="9525" anchor="ctr"/>
                </a:tc>
                <a:tc>
                  <a:txBody>
                    <a:bodyPr/>
                    <a:lstStyle/>
                    <a:p>
                      <a:pPr algn="r" fontAlgn="b"/>
                      <a:r>
                        <a:rPr lang="en-US" sz="1600" u="none" strike="noStrike" dirty="0">
                          <a:effectLst/>
                        </a:rPr>
                        <a:t>3%</a:t>
                      </a:r>
                      <a:endParaRPr lang="en-US" sz="1600" b="0"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973277702"/>
                  </a:ext>
                </a:extLst>
              </a:tr>
              <a:tr h="184150">
                <a:tc>
                  <a:txBody>
                    <a:bodyPr/>
                    <a:lstStyle/>
                    <a:p>
                      <a:pPr algn="l" fontAlgn="ctr"/>
                      <a:r>
                        <a:rPr lang="en-US" sz="1600" u="none" strike="noStrike">
                          <a:effectLst/>
                        </a:rPr>
                        <a:t>Biology</a:t>
                      </a:r>
                      <a:endParaRPr lang="en-US" sz="1600" b="0" i="0" u="none" strike="noStrike">
                        <a:solidFill>
                          <a:srgbClr val="000000"/>
                        </a:solidFill>
                        <a:effectLst/>
                        <a:latin typeface="Calibri" panose="020F0502020204030204" pitchFamily="34" charset="0"/>
                      </a:endParaRPr>
                    </a:p>
                  </a:txBody>
                  <a:tcPr marL="6350" marR="6350" marT="9525" marB="9525" anchor="ctr"/>
                </a:tc>
                <a:tc>
                  <a:txBody>
                    <a:bodyPr/>
                    <a:lstStyle/>
                    <a:p>
                      <a:pPr algn="l" fontAlgn="ctr"/>
                      <a:r>
                        <a:rPr lang="en-US" sz="1600" u="none" strike="noStrike" dirty="0">
                          <a:effectLst/>
                        </a:rPr>
                        <a:t>                                      826 </a:t>
                      </a:r>
                      <a:endParaRPr lang="en-US" sz="1600" b="0" i="0" u="none" strike="noStrike" dirty="0">
                        <a:solidFill>
                          <a:srgbClr val="000000"/>
                        </a:solidFill>
                        <a:effectLst/>
                        <a:latin typeface="Calibri" panose="020F0502020204030204" pitchFamily="34" charset="0"/>
                      </a:endParaRPr>
                    </a:p>
                  </a:txBody>
                  <a:tcPr marL="6350" marR="6350" marT="9525" marB="9525" anchor="ctr"/>
                </a:tc>
                <a:tc>
                  <a:txBody>
                    <a:bodyPr/>
                    <a:lstStyle/>
                    <a:p>
                      <a:pPr algn="r" fontAlgn="b"/>
                      <a:r>
                        <a:rPr lang="en-US" sz="1600" u="none" strike="noStrike" dirty="0">
                          <a:effectLst/>
                        </a:rPr>
                        <a:t>3%</a:t>
                      </a:r>
                      <a:endParaRPr lang="en-US" sz="1600" b="0"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2656162517"/>
                  </a:ext>
                </a:extLst>
              </a:tr>
              <a:tr h="184150">
                <a:tc>
                  <a:txBody>
                    <a:bodyPr/>
                    <a:lstStyle/>
                    <a:p>
                      <a:pPr algn="l" fontAlgn="ctr"/>
                      <a:r>
                        <a:rPr lang="en-US" sz="1600" u="none" strike="noStrike">
                          <a:effectLst/>
                        </a:rPr>
                        <a:t>Accounting</a:t>
                      </a:r>
                      <a:endParaRPr lang="en-US" sz="1600" b="0" i="0" u="none" strike="noStrike">
                        <a:solidFill>
                          <a:srgbClr val="000000"/>
                        </a:solidFill>
                        <a:effectLst/>
                        <a:latin typeface="Calibri" panose="020F0502020204030204" pitchFamily="34" charset="0"/>
                      </a:endParaRPr>
                    </a:p>
                  </a:txBody>
                  <a:tcPr marL="6350" marR="6350" marT="9525" marB="9525" anchor="ctr"/>
                </a:tc>
                <a:tc>
                  <a:txBody>
                    <a:bodyPr/>
                    <a:lstStyle/>
                    <a:p>
                      <a:pPr algn="l" fontAlgn="ctr"/>
                      <a:r>
                        <a:rPr lang="en-US" sz="1600" u="none" strike="noStrike" dirty="0">
                          <a:effectLst/>
                        </a:rPr>
                        <a:t>                                      815 </a:t>
                      </a:r>
                      <a:endParaRPr lang="en-US" sz="1600" b="0" i="0" u="none" strike="noStrike" dirty="0">
                        <a:solidFill>
                          <a:srgbClr val="000000"/>
                        </a:solidFill>
                        <a:effectLst/>
                        <a:latin typeface="Calibri" panose="020F0502020204030204" pitchFamily="34" charset="0"/>
                      </a:endParaRPr>
                    </a:p>
                  </a:txBody>
                  <a:tcPr marL="6350" marR="6350" marT="9525" marB="9525" anchor="ctr"/>
                </a:tc>
                <a:tc>
                  <a:txBody>
                    <a:bodyPr/>
                    <a:lstStyle/>
                    <a:p>
                      <a:pPr algn="r" fontAlgn="b"/>
                      <a:r>
                        <a:rPr lang="en-US" sz="1600" u="none" strike="noStrike" dirty="0">
                          <a:effectLst/>
                        </a:rPr>
                        <a:t>3%</a:t>
                      </a:r>
                      <a:endParaRPr lang="en-US" sz="1600" b="0"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2630249015"/>
                  </a:ext>
                </a:extLst>
              </a:tr>
              <a:tr h="184150">
                <a:tc>
                  <a:txBody>
                    <a:bodyPr/>
                    <a:lstStyle/>
                    <a:p>
                      <a:pPr algn="l" fontAlgn="ctr"/>
                      <a:r>
                        <a:rPr lang="en-US" sz="1600" u="none" strike="noStrike">
                          <a:effectLst/>
                        </a:rPr>
                        <a:t>General Liberal Arts &amp; Science</a:t>
                      </a:r>
                      <a:endParaRPr lang="en-US" sz="1600" b="0" i="0" u="none" strike="noStrike">
                        <a:solidFill>
                          <a:srgbClr val="000000"/>
                        </a:solidFill>
                        <a:effectLst/>
                        <a:latin typeface="Calibri" panose="020F0502020204030204" pitchFamily="34" charset="0"/>
                      </a:endParaRPr>
                    </a:p>
                  </a:txBody>
                  <a:tcPr marL="6350" marR="6350" marT="9525" marB="9525" anchor="ctr"/>
                </a:tc>
                <a:tc>
                  <a:txBody>
                    <a:bodyPr/>
                    <a:lstStyle/>
                    <a:p>
                      <a:pPr algn="l" fontAlgn="ctr"/>
                      <a:r>
                        <a:rPr lang="en-US" sz="1600" u="none" strike="noStrike" dirty="0">
                          <a:effectLst/>
                        </a:rPr>
                        <a:t>                                      691 </a:t>
                      </a:r>
                      <a:endParaRPr lang="en-US" sz="1600" b="0" i="0" u="none" strike="noStrike" dirty="0">
                        <a:solidFill>
                          <a:srgbClr val="000000"/>
                        </a:solidFill>
                        <a:effectLst/>
                        <a:latin typeface="Calibri" panose="020F0502020204030204" pitchFamily="34" charset="0"/>
                      </a:endParaRPr>
                    </a:p>
                  </a:txBody>
                  <a:tcPr marL="6350" marR="6350" marT="9525" marB="9525" anchor="ctr"/>
                </a:tc>
                <a:tc>
                  <a:txBody>
                    <a:bodyPr/>
                    <a:lstStyle/>
                    <a:p>
                      <a:pPr algn="r" fontAlgn="b"/>
                      <a:r>
                        <a:rPr lang="en-US" sz="1600" u="none" strike="noStrike" dirty="0">
                          <a:effectLst/>
                        </a:rPr>
                        <a:t>3%</a:t>
                      </a:r>
                      <a:endParaRPr lang="en-US" sz="1600" b="0"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3907141763"/>
                  </a:ext>
                </a:extLst>
              </a:tr>
              <a:tr h="184150">
                <a:tc>
                  <a:txBody>
                    <a:bodyPr/>
                    <a:lstStyle/>
                    <a:p>
                      <a:pPr algn="l" fontAlgn="ctr"/>
                      <a:r>
                        <a:rPr lang="en-US" sz="1600" u="none" strike="noStrike">
                          <a:effectLst/>
                        </a:rPr>
                        <a:t>Medical Assisting</a:t>
                      </a:r>
                      <a:endParaRPr lang="en-US" sz="1600" b="0" i="0" u="none" strike="noStrike">
                        <a:solidFill>
                          <a:srgbClr val="000000"/>
                        </a:solidFill>
                        <a:effectLst/>
                        <a:latin typeface="Calibri" panose="020F0502020204030204" pitchFamily="34" charset="0"/>
                      </a:endParaRPr>
                    </a:p>
                  </a:txBody>
                  <a:tcPr marL="6350" marR="6350" marT="9525" marB="9525" anchor="ctr"/>
                </a:tc>
                <a:tc>
                  <a:txBody>
                    <a:bodyPr/>
                    <a:lstStyle/>
                    <a:p>
                      <a:pPr algn="l" fontAlgn="ctr"/>
                      <a:r>
                        <a:rPr lang="en-US" sz="1600" u="none" strike="noStrike" dirty="0">
                          <a:effectLst/>
                        </a:rPr>
                        <a:t>                                      653 </a:t>
                      </a:r>
                      <a:endParaRPr lang="en-US" sz="1600" b="0" i="0" u="none" strike="noStrike" dirty="0">
                        <a:solidFill>
                          <a:srgbClr val="000000"/>
                        </a:solidFill>
                        <a:effectLst/>
                        <a:latin typeface="Calibri" panose="020F0502020204030204" pitchFamily="34" charset="0"/>
                      </a:endParaRPr>
                    </a:p>
                  </a:txBody>
                  <a:tcPr marL="6350" marR="6350" marT="9525" marB="9525" anchor="ctr"/>
                </a:tc>
                <a:tc>
                  <a:txBody>
                    <a:bodyPr/>
                    <a:lstStyle/>
                    <a:p>
                      <a:pPr algn="r" fontAlgn="b"/>
                      <a:r>
                        <a:rPr lang="en-US" sz="1600" u="none" strike="noStrike">
                          <a:effectLst/>
                        </a:rPr>
                        <a:t>3%</a:t>
                      </a:r>
                      <a:endParaRPr lang="en-US" sz="1600" b="0" i="0" u="none" strike="noStrike">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3279982428"/>
                  </a:ext>
                </a:extLst>
              </a:tr>
              <a:tr h="184150">
                <a:tc>
                  <a:txBody>
                    <a:bodyPr/>
                    <a:lstStyle/>
                    <a:p>
                      <a:pPr algn="l" fontAlgn="ctr"/>
                      <a:r>
                        <a:rPr lang="en-US" sz="1600" u="none" strike="noStrike">
                          <a:effectLst/>
                        </a:rPr>
                        <a:t>Radiology Technologhy</a:t>
                      </a:r>
                      <a:endParaRPr lang="en-US" sz="1600" b="0" i="0" u="none" strike="noStrike">
                        <a:solidFill>
                          <a:srgbClr val="000000"/>
                        </a:solidFill>
                        <a:effectLst/>
                        <a:latin typeface="Calibri" panose="020F0502020204030204" pitchFamily="34" charset="0"/>
                      </a:endParaRPr>
                    </a:p>
                  </a:txBody>
                  <a:tcPr marL="6350" marR="6350" marT="9525" marB="9525" anchor="ctr"/>
                </a:tc>
                <a:tc>
                  <a:txBody>
                    <a:bodyPr/>
                    <a:lstStyle/>
                    <a:p>
                      <a:pPr algn="l" fontAlgn="ctr"/>
                      <a:r>
                        <a:rPr lang="en-US" sz="1600" u="none" strike="noStrike" dirty="0">
                          <a:effectLst/>
                        </a:rPr>
                        <a:t>                                      588 </a:t>
                      </a:r>
                      <a:endParaRPr lang="en-US" sz="1600" b="0" i="0" u="none" strike="noStrike" dirty="0">
                        <a:solidFill>
                          <a:srgbClr val="000000"/>
                        </a:solidFill>
                        <a:effectLst/>
                        <a:latin typeface="Calibri" panose="020F0502020204030204" pitchFamily="34" charset="0"/>
                      </a:endParaRPr>
                    </a:p>
                  </a:txBody>
                  <a:tcPr marL="6350" marR="6350" marT="9525" marB="9525" anchor="ctr"/>
                </a:tc>
                <a:tc>
                  <a:txBody>
                    <a:bodyPr/>
                    <a:lstStyle/>
                    <a:p>
                      <a:pPr algn="r" fontAlgn="b"/>
                      <a:r>
                        <a:rPr lang="en-US" sz="1600" u="none" strike="noStrike" dirty="0">
                          <a:effectLst/>
                        </a:rPr>
                        <a:t>2%</a:t>
                      </a:r>
                      <a:endParaRPr lang="en-US" sz="1600" b="0"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1385403206"/>
                  </a:ext>
                </a:extLst>
              </a:tr>
              <a:tr h="184150">
                <a:tc>
                  <a:txBody>
                    <a:bodyPr/>
                    <a:lstStyle/>
                    <a:p>
                      <a:pPr algn="l" fontAlgn="ctr"/>
                      <a:r>
                        <a:rPr lang="en-US" sz="1600" u="none" strike="noStrike">
                          <a:effectLst/>
                        </a:rPr>
                        <a:t>Multimedia Art</a:t>
                      </a:r>
                      <a:endParaRPr lang="en-US" sz="1600" b="0" i="0" u="none" strike="noStrike">
                        <a:solidFill>
                          <a:srgbClr val="000000"/>
                        </a:solidFill>
                        <a:effectLst/>
                        <a:latin typeface="Calibri" panose="020F0502020204030204" pitchFamily="34" charset="0"/>
                      </a:endParaRPr>
                    </a:p>
                  </a:txBody>
                  <a:tcPr marL="6350" marR="6350" marT="9525" marB="9525" anchor="ctr"/>
                </a:tc>
                <a:tc>
                  <a:txBody>
                    <a:bodyPr/>
                    <a:lstStyle/>
                    <a:p>
                      <a:pPr algn="l" fontAlgn="ctr"/>
                      <a:r>
                        <a:rPr lang="en-US" sz="1600" u="none" strike="noStrike">
                          <a:effectLst/>
                        </a:rPr>
                        <a:t>                                      586 </a:t>
                      </a:r>
                      <a:endParaRPr lang="en-US" sz="1600" b="0" i="0" u="none" strike="noStrike">
                        <a:solidFill>
                          <a:srgbClr val="000000"/>
                        </a:solidFill>
                        <a:effectLst/>
                        <a:latin typeface="Calibri" panose="020F0502020204030204" pitchFamily="34" charset="0"/>
                      </a:endParaRPr>
                    </a:p>
                  </a:txBody>
                  <a:tcPr marL="6350" marR="6350" marT="9525" marB="9525" anchor="ctr"/>
                </a:tc>
                <a:tc>
                  <a:txBody>
                    <a:bodyPr/>
                    <a:lstStyle/>
                    <a:p>
                      <a:pPr algn="r" fontAlgn="b"/>
                      <a:r>
                        <a:rPr lang="en-US" sz="1600" u="none" strike="noStrike" dirty="0">
                          <a:effectLst/>
                        </a:rPr>
                        <a:t>2%</a:t>
                      </a:r>
                      <a:endParaRPr lang="en-US" sz="1600" b="0"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131087120"/>
                  </a:ext>
                </a:extLst>
              </a:tr>
              <a:tr h="184150">
                <a:tc>
                  <a:txBody>
                    <a:bodyPr/>
                    <a:lstStyle/>
                    <a:p>
                      <a:pPr algn="l" fontAlgn="ctr"/>
                      <a:r>
                        <a:rPr lang="en-US" sz="1600" u="none" strike="noStrike">
                          <a:effectLst/>
                        </a:rPr>
                        <a:t>Interior Design</a:t>
                      </a:r>
                      <a:endParaRPr lang="en-US" sz="1600" b="0" i="0" u="none" strike="noStrike">
                        <a:solidFill>
                          <a:srgbClr val="000000"/>
                        </a:solidFill>
                        <a:effectLst/>
                        <a:latin typeface="Calibri" panose="020F0502020204030204" pitchFamily="34" charset="0"/>
                      </a:endParaRPr>
                    </a:p>
                  </a:txBody>
                  <a:tcPr marL="6350" marR="6350" marT="9525" marB="9525" anchor="ctr"/>
                </a:tc>
                <a:tc>
                  <a:txBody>
                    <a:bodyPr/>
                    <a:lstStyle/>
                    <a:p>
                      <a:pPr algn="l" fontAlgn="ctr"/>
                      <a:r>
                        <a:rPr lang="en-US" sz="1600" u="none" strike="noStrike">
                          <a:effectLst/>
                        </a:rPr>
                        <a:t>                                      581 </a:t>
                      </a:r>
                      <a:endParaRPr lang="en-US" sz="1600" b="0" i="0" u="none" strike="noStrike">
                        <a:solidFill>
                          <a:srgbClr val="000000"/>
                        </a:solidFill>
                        <a:effectLst/>
                        <a:latin typeface="Calibri" panose="020F0502020204030204" pitchFamily="34" charset="0"/>
                      </a:endParaRPr>
                    </a:p>
                  </a:txBody>
                  <a:tcPr marL="6350" marR="6350" marT="9525" marB="9525" anchor="ctr"/>
                </a:tc>
                <a:tc>
                  <a:txBody>
                    <a:bodyPr/>
                    <a:lstStyle/>
                    <a:p>
                      <a:pPr algn="r" fontAlgn="b"/>
                      <a:r>
                        <a:rPr lang="en-US" sz="1600" u="none" strike="noStrike" dirty="0">
                          <a:effectLst/>
                        </a:rPr>
                        <a:t>2%</a:t>
                      </a:r>
                      <a:endParaRPr lang="en-US" sz="1600" b="0"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3843071423"/>
                  </a:ext>
                </a:extLst>
              </a:tr>
              <a:tr h="184150">
                <a:tc>
                  <a:txBody>
                    <a:bodyPr/>
                    <a:lstStyle/>
                    <a:p>
                      <a:pPr algn="l" fontAlgn="ctr"/>
                      <a:r>
                        <a:rPr lang="en-US" sz="1600" u="none" strike="noStrike">
                          <a:effectLst/>
                        </a:rPr>
                        <a:t>Sociology</a:t>
                      </a:r>
                      <a:endParaRPr lang="en-US" sz="1600" b="0" i="0" u="none" strike="noStrike">
                        <a:solidFill>
                          <a:srgbClr val="000000"/>
                        </a:solidFill>
                        <a:effectLst/>
                        <a:latin typeface="Calibri" panose="020F0502020204030204" pitchFamily="34" charset="0"/>
                      </a:endParaRPr>
                    </a:p>
                  </a:txBody>
                  <a:tcPr marL="6350" marR="6350" marT="9525" marB="9525" anchor="ctr"/>
                </a:tc>
                <a:tc>
                  <a:txBody>
                    <a:bodyPr/>
                    <a:lstStyle/>
                    <a:p>
                      <a:pPr algn="l" fontAlgn="ctr"/>
                      <a:r>
                        <a:rPr lang="en-US" sz="1600" u="none" strike="noStrike">
                          <a:effectLst/>
                        </a:rPr>
                        <a:t>                                      537 </a:t>
                      </a:r>
                      <a:endParaRPr lang="en-US" sz="1600" b="0" i="0" u="none" strike="noStrike">
                        <a:solidFill>
                          <a:srgbClr val="000000"/>
                        </a:solidFill>
                        <a:effectLst/>
                        <a:latin typeface="Calibri" panose="020F0502020204030204" pitchFamily="34" charset="0"/>
                      </a:endParaRPr>
                    </a:p>
                  </a:txBody>
                  <a:tcPr marL="6350" marR="6350" marT="9525" marB="9525" anchor="ctr"/>
                </a:tc>
                <a:tc>
                  <a:txBody>
                    <a:bodyPr/>
                    <a:lstStyle/>
                    <a:p>
                      <a:pPr algn="r" fontAlgn="b"/>
                      <a:r>
                        <a:rPr lang="en-US" sz="1600" u="none" strike="noStrike" dirty="0">
                          <a:effectLst/>
                        </a:rPr>
                        <a:t>2%</a:t>
                      </a:r>
                      <a:endParaRPr lang="en-US" sz="1600" b="0"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3579480280"/>
                  </a:ext>
                </a:extLst>
              </a:tr>
              <a:tr h="184150">
                <a:tc>
                  <a:txBody>
                    <a:bodyPr/>
                    <a:lstStyle/>
                    <a:p>
                      <a:pPr algn="l" fontAlgn="ctr"/>
                      <a:r>
                        <a:rPr lang="en-US" sz="1600" u="none" strike="noStrike">
                          <a:effectLst/>
                        </a:rPr>
                        <a:t>Administration of Justice</a:t>
                      </a:r>
                      <a:endParaRPr lang="en-US" sz="1600" b="0" i="0" u="none" strike="noStrike">
                        <a:solidFill>
                          <a:srgbClr val="000000"/>
                        </a:solidFill>
                        <a:effectLst/>
                        <a:latin typeface="Calibri" panose="020F0502020204030204" pitchFamily="34" charset="0"/>
                      </a:endParaRPr>
                    </a:p>
                  </a:txBody>
                  <a:tcPr marL="6350" marR="6350" marT="9525" marB="9525" anchor="ctr"/>
                </a:tc>
                <a:tc>
                  <a:txBody>
                    <a:bodyPr/>
                    <a:lstStyle/>
                    <a:p>
                      <a:pPr algn="l" fontAlgn="ctr"/>
                      <a:r>
                        <a:rPr lang="en-US" sz="1600" u="none" strike="noStrike">
                          <a:effectLst/>
                        </a:rPr>
                        <a:t>                                      475 </a:t>
                      </a:r>
                      <a:endParaRPr lang="en-US" sz="1600" b="0" i="0" u="none" strike="noStrike">
                        <a:solidFill>
                          <a:srgbClr val="000000"/>
                        </a:solidFill>
                        <a:effectLst/>
                        <a:latin typeface="Calibri" panose="020F0502020204030204" pitchFamily="34" charset="0"/>
                      </a:endParaRPr>
                    </a:p>
                  </a:txBody>
                  <a:tcPr marL="6350" marR="6350" marT="9525" marB="9525" anchor="ctr"/>
                </a:tc>
                <a:tc>
                  <a:txBody>
                    <a:bodyPr/>
                    <a:lstStyle/>
                    <a:p>
                      <a:pPr algn="r" fontAlgn="b"/>
                      <a:r>
                        <a:rPr lang="en-US" sz="1600" u="none" strike="noStrike" dirty="0">
                          <a:effectLst/>
                        </a:rPr>
                        <a:t>2%</a:t>
                      </a:r>
                      <a:endParaRPr lang="en-US" sz="1600" b="0"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825432162"/>
                  </a:ext>
                </a:extLst>
              </a:tr>
            </a:tbl>
          </a:graphicData>
        </a:graphic>
      </p:graphicFrame>
      <p:grpSp>
        <p:nvGrpSpPr>
          <p:cNvPr id="5" name="Group 6"/>
          <p:cNvGrpSpPr>
            <a:grpSpLocks/>
          </p:cNvGrpSpPr>
          <p:nvPr/>
        </p:nvGrpSpPr>
        <p:grpSpPr bwMode="auto">
          <a:xfrm>
            <a:off x="5778500" y="1011238"/>
            <a:ext cx="608013" cy="92075"/>
            <a:chOff x="8921264" y="5631744"/>
            <a:chExt cx="870714" cy="131411"/>
          </a:xfrm>
        </p:grpSpPr>
        <p:sp>
          <p:nvSpPr>
            <p:cNvPr id="6" name="Oval 5">
              <a:extLst>
                <a:ext uri="{FF2B5EF4-FFF2-40B4-BE49-F238E27FC236}">
                  <a16:creationId xmlns:a16="http://schemas.microsoft.com/office/drawing/2014/main" id="{E5E45681-621F-D54D-8B94-F29DC1074F75}"/>
                </a:ext>
              </a:extLst>
            </p:cNvPr>
            <p:cNvSpPr/>
            <p:nvPr/>
          </p:nvSpPr>
          <p:spPr>
            <a:xfrm>
              <a:off x="8921264" y="5631744"/>
              <a:ext cx="131857" cy="131411"/>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7" name="Oval 6">
              <a:extLst>
                <a:ext uri="{FF2B5EF4-FFF2-40B4-BE49-F238E27FC236}">
                  <a16:creationId xmlns:a16="http://schemas.microsoft.com/office/drawing/2014/main" id="{8480691A-CF11-5041-A245-E39F077DC11E}"/>
                </a:ext>
              </a:extLst>
            </p:cNvPr>
            <p:cNvSpPr/>
            <p:nvPr/>
          </p:nvSpPr>
          <p:spPr>
            <a:xfrm>
              <a:off x="9105410" y="5631744"/>
              <a:ext cx="131857" cy="131411"/>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8" name="Oval 7">
              <a:extLst>
                <a:ext uri="{FF2B5EF4-FFF2-40B4-BE49-F238E27FC236}">
                  <a16:creationId xmlns:a16="http://schemas.microsoft.com/office/drawing/2014/main" id="{57000AC6-50FD-F944-9C26-95D21DB59DD3}"/>
                </a:ext>
              </a:extLst>
            </p:cNvPr>
            <p:cNvSpPr/>
            <p:nvPr/>
          </p:nvSpPr>
          <p:spPr>
            <a:xfrm>
              <a:off x="9291829" y="5631744"/>
              <a:ext cx="129583" cy="13141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9" name="Oval 8">
              <a:extLst>
                <a:ext uri="{FF2B5EF4-FFF2-40B4-BE49-F238E27FC236}">
                  <a16:creationId xmlns:a16="http://schemas.microsoft.com/office/drawing/2014/main" id="{B02B8CE8-749D-C348-B5C0-DC5F217D3860}"/>
                </a:ext>
              </a:extLst>
            </p:cNvPr>
            <p:cNvSpPr/>
            <p:nvPr/>
          </p:nvSpPr>
          <p:spPr>
            <a:xfrm>
              <a:off x="9475974" y="5631744"/>
              <a:ext cx="131857" cy="131411"/>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dirty="0"/>
            </a:p>
          </p:txBody>
        </p:sp>
        <p:sp>
          <p:nvSpPr>
            <p:cNvPr id="10" name="Oval 9">
              <a:extLst>
                <a:ext uri="{FF2B5EF4-FFF2-40B4-BE49-F238E27FC236}">
                  <a16:creationId xmlns:a16="http://schemas.microsoft.com/office/drawing/2014/main" id="{04E77118-9441-F44B-A7F8-8A4F1CE91C04}"/>
                </a:ext>
              </a:extLst>
            </p:cNvPr>
            <p:cNvSpPr/>
            <p:nvPr/>
          </p:nvSpPr>
          <p:spPr>
            <a:xfrm>
              <a:off x="9660121" y="5631744"/>
              <a:ext cx="131857" cy="131411"/>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grpSp>
    </p:spTree>
    <p:extLst>
      <p:ext uri="{BB962C8B-B14F-4D97-AF65-F5344CB8AC3E}">
        <p14:creationId xmlns:p14="http://schemas.microsoft.com/office/powerpoint/2010/main" val="3800598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Google Shape;243;p43">
            <a:extLst>
              <a:ext uri="{FF2B5EF4-FFF2-40B4-BE49-F238E27FC236}">
                <a16:creationId xmlns:a16="http://schemas.microsoft.com/office/drawing/2014/main" id="{1A0D4512-7F68-564D-B47E-F53416715A28}"/>
              </a:ext>
            </a:extLst>
          </p:cNvPr>
          <p:cNvSpPr txBox="1">
            <a:spLocks noGrp="1"/>
          </p:cNvSpPr>
          <p:nvPr>
            <p:ph type="body" idx="1"/>
          </p:nvPr>
        </p:nvSpPr>
        <p:spPr>
          <a:xfrm>
            <a:off x="838200" y="1825625"/>
            <a:ext cx="5257800" cy="4351338"/>
          </a:xfrm>
        </p:spPr>
        <p:txBody>
          <a:bodyPr spcFirstLastPara="1" lIns="91433" tIns="45700" rIns="91433" bIns="45700" rtlCol="0">
            <a:noAutofit/>
          </a:bodyPr>
          <a:lstStyle/>
          <a:p>
            <a:pPr marL="237061" indent="-169329" eaLnBrk="1" fontAlgn="auto" hangingPunct="1">
              <a:spcBef>
                <a:spcPts val="0"/>
              </a:spcBef>
              <a:spcAft>
                <a:spcPts val="0"/>
              </a:spcAft>
              <a:buClr>
                <a:schemeClr val="dk1"/>
              </a:buClr>
              <a:buSzPts val="1400"/>
              <a:defRPr/>
            </a:pPr>
            <a:r>
              <a:rPr lang="en" sz="2000" dirty="0">
                <a:latin typeface="+mj-lt"/>
              </a:rPr>
              <a:t>Traditional (18-24 year old high school graduate)</a:t>
            </a:r>
            <a:endParaRPr sz="2000" dirty="0">
              <a:latin typeface="+mj-lt"/>
            </a:endParaRPr>
          </a:p>
          <a:p>
            <a:pPr marL="237061" indent="-169329" eaLnBrk="1" fontAlgn="auto" hangingPunct="1">
              <a:spcBef>
                <a:spcPts val="1067"/>
              </a:spcBef>
              <a:spcAft>
                <a:spcPts val="0"/>
              </a:spcAft>
              <a:buClr>
                <a:schemeClr val="dk1"/>
              </a:buClr>
              <a:buSzPts val="1400"/>
              <a:defRPr/>
            </a:pPr>
            <a:r>
              <a:rPr lang="en" sz="2000" dirty="0">
                <a:latin typeface="+mj-lt"/>
              </a:rPr>
              <a:t>Working Adults</a:t>
            </a:r>
            <a:endParaRPr sz="2000" dirty="0">
              <a:latin typeface="+mj-lt"/>
            </a:endParaRPr>
          </a:p>
          <a:p>
            <a:pPr marL="237061" indent="-169329" eaLnBrk="1" fontAlgn="auto" hangingPunct="1">
              <a:spcBef>
                <a:spcPts val="1067"/>
              </a:spcBef>
              <a:spcAft>
                <a:spcPts val="0"/>
              </a:spcAft>
              <a:buClr>
                <a:schemeClr val="dk1"/>
              </a:buClr>
              <a:buSzPts val="1400"/>
              <a:defRPr/>
            </a:pPr>
            <a:r>
              <a:rPr lang="en" sz="2000" dirty="0">
                <a:latin typeface="+mj-lt"/>
              </a:rPr>
              <a:t>Transfer-seeking</a:t>
            </a:r>
            <a:endParaRPr sz="2000" dirty="0">
              <a:latin typeface="+mj-lt"/>
            </a:endParaRPr>
          </a:p>
          <a:p>
            <a:pPr marL="237061" indent="-169329" eaLnBrk="1" fontAlgn="auto" hangingPunct="1">
              <a:spcBef>
                <a:spcPts val="1067"/>
              </a:spcBef>
              <a:spcAft>
                <a:spcPts val="0"/>
              </a:spcAft>
              <a:buClr>
                <a:schemeClr val="dk1"/>
              </a:buClr>
              <a:buSzPts val="1400"/>
              <a:defRPr/>
            </a:pPr>
            <a:r>
              <a:rPr lang="en" sz="2000" dirty="0">
                <a:latin typeface="+mj-lt"/>
              </a:rPr>
              <a:t>Skills Builder</a:t>
            </a:r>
            <a:endParaRPr sz="2000" dirty="0">
              <a:latin typeface="+mj-lt"/>
            </a:endParaRPr>
          </a:p>
          <a:p>
            <a:pPr marL="237061" indent="-169329" eaLnBrk="1" fontAlgn="auto" hangingPunct="1">
              <a:spcBef>
                <a:spcPts val="1067"/>
              </a:spcBef>
              <a:spcAft>
                <a:spcPts val="0"/>
              </a:spcAft>
              <a:buClr>
                <a:schemeClr val="dk1"/>
              </a:buClr>
              <a:buSzPts val="1400"/>
              <a:defRPr/>
            </a:pPr>
            <a:r>
              <a:rPr lang="en" sz="2000" dirty="0">
                <a:latin typeface="+mj-lt"/>
              </a:rPr>
              <a:t>Career Changer</a:t>
            </a:r>
            <a:endParaRPr sz="2000" dirty="0">
              <a:latin typeface="+mj-lt"/>
            </a:endParaRPr>
          </a:p>
          <a:p>
            <a:pPr marL="237061" indent="-169329" eaLnBrk="1" fontAlgn="auto" hangingPunct="1">
              <a:spcBef>
                <a:spcPts val="1067"/>
              </a:spcBef>
              <a:spcAft>
                <a:spcPts val="0"/>
              </a:spcAft>
              <a:buClr>
                <a:schemeClr val="dk1"/>
              </a:buClr>
              <a:buSzPts val="1400"/>
              <a:defRPr/>
            </a:pPr>
            <a:r>
              <a:rPr lang="en" sz="2000" dirty="0">
                <a:latin typeface="+mj-lt"/>
              </a:rPr>
              <a:t>Lifelong Learner</a:t>
            </a:r>
            <a:endParaRPr sz="2000" dirty="0">
              <a:latin typeface="+mj-lt"/>
            </a:endParaRPr>
          </a:p>
          <a:p>
            <a:pPr marL="237061" indent="-169329" eaLnBrk="1" fontAlgn="auto" hangingPunct="1">
              <a:spcBef>
                <a:spcPts val="1067"/>
              </a:spcBef>
              <a:spcAft>
                <a:spcPts val="0"/>
              </a:spcAft>
              <a:buClr>
                <a:schemeClr val="dk1"/>
              </a:buClr>
              <a:buSzPts val="1400"/>
              <a:defRPr/>
            </a:pPr>
            <a:r>
              <a:rPr lang="en" sz="2000" dirty="0">
                <a:latin typeface="+mj-lt"/>
              </a:rPr>
              <a:t>Adult Education and ESL</a:t>
            </a:r>
            <a:endParaRPr sz="2000" dirty="0">
              <a:latin typeface="+mj-lt"/>
            </a:endParaRPr>
          </a:p>
        </p:txBody>
      </p:sp>
      <p:pic>
        <p:nvPicPr>
          <p:cNvPr id="5017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5868988"/>
            <a:ext cx="18065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id="{3374873C-68E7-B54C-A571-6D71C20B5F71}"/>
              </a:ext>
            </a:extLst>
          </p:cNvPr>
          <p:cNvCxnSpPr/>
          <p:nvPr/>
        </p:nvCxnSpPr>
        <p:spPr>
          <a:xfrm>
            <a:off x="0" y="6858000"/>
            <a:ext cx="1219200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pic>
        <p:nvPicPr>
          <p:cNvPr id="50180" name="Group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3000" y="774700"/>
            <a:ext cx="5892800" cy="576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0181" name="Group 114"/>
          <p:cNvGrpSpPr>
            <a:grpSpLocks/>
          </p:cNvGrpSpPr>
          <p:nvPr/>
        </p:nvGrpSpPr>
        <p:grpSpPr bwMode="auto">
          <a:xfrm>
            <a:off x="6892925" y="4576763"/>
            <a:ext cx="4786313" cy="2132012"/>
            <a:chOff x="4389548" y="3432689"/>
            <a:chExt cx="3589726" cy="1599051"/>
          </a:xfrm>
        </p:grpSpPr>
        <p:sp>
          <p:nvSpPr>
            <p:cNvPr id="50226" name="Rectangle 5"/>
            <p:cNvSpPr>
              <a:spLocks noChangeArrowheads="1"/>
            </p:cNvSpPr>
            <p:nvPr/>
          </p:nvSpPr>
          <p:spPr bwMode="auto">
            <a:xfrm>
              <a:off x="6700033" y="3643342"/>
              <a:ext cx="1151891" cy="667389"/>
            </a:xfrm>
            <a:prstGeom prst="rect">
              <a:avLst/>
            </a:prstGeom>
            <a:solidFill>
              <a:srgbClr val="6B463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ID" altLang="en-US" sz="2400"/>
            </a:p>
          </p:txBody>
        </p:sp>
        <p:sp>
          <p:nvSpPr>
            <p:cNvPr id="50227" name="Rectangle 6"/>
            <p:cNvSpPr>
              <a:spLocks noChangeArrowheads="1"/>
            </p:cNvSpPr>
            <p:nvPr/>
          </p:nvSpPr>
          <p:spPr bwMode="auto">
            <a:xfrm>
              <a:off x="4486257" y="3643342"/>
              <a:ext cx="1152849" cy="667389"/>
            </a:xfrm>
            <a:prstGeom prst="rect">
              <a:avLst/>
            </a:prstGeom>
            <a:solidFill>
              <a:srgbClr val="6B463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ID" altLang="en-US" sz="2400"/>
            </a:p>
          </p:txBody>
        </p:sp>
        <p:sp>
          <p:nvSpPr>
            <p:cNvPr id="50228" name="Rectangle 7"/>
            <p:cNvSpPr>
              <a:spLocks noChangeArrowheads="1"/>
            </p:cNvSpPr>
            <p:nvPr/>
          </p:nvSpPr>
          <p:spPr bwMode="auto">
            <a:xfrm>
              <a:off x="5635276" y="4087630"/>
              <a:ext cx="1118630" cy="223101"/>
            </a:xfrm>
            <a:prstGeom prst="rect">
              <a:avLst/>
            </a:prstGeom>
            <a:solidFill>
              <a:srgbClr val="6B463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ID" altLang="en-US" sz="2400"/>
            </a:p>
          </p:txBody>
        </p:sp>
        <p:sp>
          <p:nvSpPr>
            <p:cNvPr id="50229" name="Rectangle 8"/>
            <p:cNvSpPr>
              <a:spLocks noChangeArrowheads="1"/>
            </p:cNvSpPr>
            <p:nvPr/>
          </p:nvSpPr>
          <p:spPr bwMode="auto">
            <a:xfrm>
              <a:off x="5635276" y="3865486"/>
              <a:ext cx="1118630" cy="222144"/>
            </a:xfrm>
            <a:prstGeom prst="rect">
              <a:avLst/>
            </a:prstGeom>
            <a:solidFill>
              <a:srgbClr val="6B463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ID" altLang="en-US" sz="2400"/>
            </a:p>
          </p:txBody>
        </p:sp>
        <p:sp>
          <p:nvSpPr>
            <p:cNvPr id="50230" name="Rectangle 9"/>
            <p:cNvSpPr>
              <a:spLocks noChangeArrowheads="1"/>
            </p:cNvSpPr>
            <p:nvPr/>
          </p:nvSpPr>
          <p:spPr bwMode="auto">
            <a:xfrm>
              <a:off x="5635276" y="3643342"/>
              <a:ext cx="1118630" cy="222144"/>
            </a:xfrm>
            <a:prstGeom prst="rect">
              <a:avLst/>
            </a:prstGeom>
            <a:solidFill>
              <a:srgbClr val="6B463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ID" altLang="en-US" sz="2400"/>
            </a:p>
          </p:txBody>
        </p:sp>
        <p:sp>
          <p:nvSpPr>
            <p:cNvPr id="50231" name="Freeform 10"/>
            <p:cNvSpPr>
              <a:spLocks/>
            </p:cNvSpPr>
            <p:nvPr/>
          </p:nvSpPr>
          <p:spPr bwMode="auto">
            <a:xfrm>
              <a:off x="4486257" y="3643342"/>
              <a:ext cx="3365667" cy="667389"/>
            </a:xfrm>
            <a:custGeom>
              <a:avLst/>
              <a:gdLst>
                <a:gd name="T0" fmla="*/ 2147483646 w 3515"/>
                <a:gd name="T1" fmla="*/ 0 h 697"/>
                <a:gd name="T2" fmla="*/ 0 w 3515"/>
                <a:gd name="T3" fmla="*/ 0 h 697"/>
                <a:gd name="T4" fmla="*/ 0 w 3515"/>
                <a:gd name="T5" fmla="*/ 2147483646 h 697"/>
                <a:gd name="T6" fmla="*/ 2147483646 w 3515"/>
                <a:gd name="T7" fmla="*/ 2147483646 h 697"/>
                <a:gd name="T8" fmla="*/ 2147483646 w 3515"/>
                <a:gd name="T9" fmla="*/ 2147483646 h 697"/>
                <a:gd name="T10" fmla="*/ 2147483646 w 3515"/>
                <a:gd name="T11" fmla="*/ 2147483646 h 697"/>
                <a:gd name="T12" fmla="*/ 2147483646 w 3515"/>
                <a:gd name="T13" fmla="*/ 2147483646 h 697"/>
                <a:gd name="T14" fmla="*/ 2147483646 w 3515"/>
                <a:gd name="T15" fmla="*/ 2147483646 h 697"/>
                <a:gd name="T16" fmla="*/ 2147483646 w 3515"/>
                <a:gd name="T17" fmla="*/ 2147483646 h 697"/>
                <a:gd name="T18" fmla="*/ 2147483646 w 3515"/>
                <a:gd name="T19" fmla="*/ 2147483646 h 697"/>
                <a:gd name="T20" fmla="*/ 2147483646 w 3515"/>
                <a:gd name="T21" fmla="*/ 2147483646 h 697"/>
                <a:gd name="T22" fmla="*/ 2147483646 w 3515"/>
                <a:gd name="T23" fmla="*/ 2147483646 h 697"/>
                <a:gd name="T24" fmla="*/ 2147483646 w 3515"/>
                <a:gd name="T25" fmla="*/ 2147483646 h 697"/>
                <a:gd name="T26" fmla="*/ 2147483646 w 3515"/>
                <a:gd name="T27" fmla="*/ 2147483646 h 697"/>
                <a:gd name="T28" fmla="*/ 2147483646 w 3515"/>
                <a:gd name="T29" fmla="*/ 2147483646 h 697"/>
                <a:gd name="T30" fmla="*/ 2147483646 w 3515"/>
                <a:gd name="T31" fmla="*/ 2147483646 h 697"/>
                <a:gd name="T32" fmla="*/ 2147483646 w 3515"/>
                <a:gd name="T33" fmla="*/ 2147483646 h 697"/>
                <a:gd name="T34" fmla="*/ 2147483646 w 3515"/>
                <a:gd name="T35" fmla="*/ 2147483646 h 697"/>
                <a:gd name="T36" fmla="*/ 2147483646 w 3515"/>
                <a:gd name="T37" fmla="*/ 2147483646 h 697"/>
                <a:gd name="T38" fmla="*/ 2147483646 w 3515"/>
                <a:gd name="T39" fmla="*/ 2147483646 h 697"/>
                <a:gd name="T40" fmla="*/ 2147483646 w 3515"/>
                <a:gd name="T41" fmla="*/ 0 h 69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515" h="697">
                  <a:moveTo>
                    <a:pt x="3515" y="0"/>
                  </a:moveTo>
                  <a:lnTo>
                    <a:pt x="0" y="0"/>
                  </a:lnTo>
                  <a:lnTo>
                    <a:pt x="0" y="52"/>
                  </a:lnTo>
                  <a:lnTo>
                    <a:pt x="1188" y="52"/>
                  </a:lnTo>
                  <a:lnTo>
                    <a:pt x="1188" y="697"/>
                  </a:lnTo>
                  <a:lnTo>
                    <a:pt x="1200" y="697"/>
                  </a:lnTo>
                  <a:lnTo>
                    <a:pt x="1200" y="501"/>
                  </a:lnTo>
                  <a:lnTo>
                    <a:pt x="2311" y="501"/>
                  </a:lnTo>
                  <a:lnTo>
                    <a:pt x="2311" y="464"/>
                  </a:lnTo>
                  <a:lnTo>
                    <a:pt x="1200" y="464"/>
                  </a:lnTo>
                  <a:lnTo>
                    <a:pt x="1200" y="269"/>
                  </a:lnTo>
                  <a:lnTo>
                    <a:pt x="2311" y="269"/>
                  </a:lnTo>
                  <a:lnTo>
                    <a:pt x="2311" y="232"/>
                  </a:lnTo>
                  <a:lnTo>
                    <a:pt x="1200" y="232"/>
                  </a:lnTo>
                  <a:lnTo>
                    <a:pt x="1200" y="52"/>
                  </a:lnTo>
                  <a:lnTo>
                    <a:pt x="2312" y="52"/>
                  </a:lnTo>
                  <a:lnTo>
                    <a:pt x="2312" y="697"/>
                  </a:lnTo>
                  <a:lnTo>
                    <a:pt x="2325" y="697"/>
                  </a:lnTo>
                  <a:lnTo>
                    <a:pt x="2325" y="52"/>
                  </a:lnTo>
                  <a:lnTo>
                    <a:pt x="3515" y="52"/>
                  </a:lnTo>
                  <a:lnTo>
                    <a:pt x="3515" y="0"/>
                  </a:lnTo>
                  <a:close/>
                </a:path>
              </a:pathLst>
            </a:custGeom>
            <a:solidFill>
              <a:srgbClr val="53372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a:p>
          </p:txBody>
        </p:sp>
        <p:sp>
          <p:nvSpPr>
            <p:cNvPr id="50232" name="Freeform 11"/>
            <p:cNvSpPr>
              <a:spLocks/>
            </p:cNvSpPr>
            <p:nvPr/>
          </p:nvSpPr>
          <p:spPr bwMode="auto">
            <a:xfrm>
              <a:off x="4986080" y="3755371"/>
              <a:ext cx="153202" cy="31598"/>
            </a:xfrm>
            <a:custGeom>
              <a:avLst/>
              <a:gdLst>
                <a:gd name="T0" fmla="*/ 2147483646 w 149"/>
                <a:gd name="T1" fmla="*/ 2147483646 h 31"/>
                <a:gd name="T2" fmla="*/ 2147483646 w 149"/>
                <a:gd name="T3" fmla="*/ 2147483646 h 31"/>
                <a:gd name="T4" fmla="*/ 2147483646 w 149"/>
                <a:gd name="T5" fmla="*/ 2147483646 h 31"/>
                <a:gd name="T6" fmla="*/ 0 w 149"/>
                <a:gd name="T7" fmla="*/ 2147483646 h 31"/>
                <a:gd name="T8" fmla="*/ 0 w 149"/>
                <a:gd name="T9" fmla="*/ 2147483646 h 31"/>
                <a:gd name="T10" fmla="*/ 2147483646 w 149"/>
                <a:gd name="T11" fmla="*/ 0 h 31"/>
                <a:gd name="T12" fmla="*/ 2147483646 w 149"/>
                <a:gd name="T13" fmla="*/ 0 h 31"/>
                <a:gd name="T14" fmla="*/ 2147483646 w 149"/>
                <a:gd name="T15" fmla="*/ 2147483646 h 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9" h="31">
                  <a:moveTo>
                    <a:pt x="149" y="15"/>
                  </a:moveTo>
                  <a:cubicBezTo>
                    <a:pt x="149" y="24"/>
                    <a:pt x="141" y="31"/>
                    <a:pt x="132" y="31"/>
                  </a:cubicBezTo>
                  <a:cubicBezTo>
                    <a:pt x="17" y="31"/>
                    <a:pt x="17" y="31"/>
                    <a:pt x="17" y="31"/>
                  </a:cubicBezTo>
                  <a:cubicBezTo>
                    <a:pt x="8" y="31"/>
                    <a:pt x="0" y="24"/>
                    <a:pt x="0" y="15"/>
                  </a:cubicBezTo>
                  <a:cubicBezTo>
                    <a:pt x="0" y="15"/>
                    <a:pt x="0" y="15"/>
                    <a:pt x="0" y="15"/>
                  </a:cubicBezTo>
                  <a:cubicBezTo>
                    <a:pt x="0" y="7"/>
                    <a:pt x="8" y="0"/>
                    <a:pt x="17" y="0"/>
                  </a:cubicBezTo>
                  <a:cubicBezTo>
                    <a:pt x="132" y="0"/>
                    <a:pt x="132" y="0"/>
                    <a:pt x="132" y="0"/>
                  </a:cubicBezTo>
                  <a:cubicBezTo>
                    <a:pt x="141" y="0"/>
                    <a:pt x="149" y="7"/>
                    <a:pt x="149" y="15"/>
                  </a:cubicBezTo>
                  <a:close/>
                </a:path>
              </a:pathLst>
            </a:custGeom>
            <a:solidFill>
              <a:srgbClr val="9A999E"/>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a:p>
          </p:txBody>
        </p:sp>
        <p:sp>
          <p:nvSpPr>
            <p:cNvPr id="50233" name="Freeform 12"/>
            <p:cNvSpPr>
              <a:spLocks/>
            </p:cNvSpPr>
            <p:nvPr/>
          </p:nvSpPr>
          <p:spPr bwMode="auto">
            <a:xfrm>
              <a:off x="7198899" y="3755371"/>
              <a:ext cx="154160" cy="31598"/>
            </a:xfrm>
            <a:custGeom>
              <a:avLst/>
              <a:gdLst>
                <a:gd name="T0" fmla="*/ 2147483646 w 149"/>
                <a:gd name="T1" fmla="*/ 2147483646 h 31"/>
                <a:gd name="T2" fmla="*/ 2147483646 w 149"/>
                <a:gd name="T3" fmla="*/ 2147483646 h 31"/>
                <a:gd name="T4" fmla="*/ 2147483646 w 149"/>
                <a:gd name="T5" fmla="*/ 2147483646 h 31"/>
                <a:gd name="T6" fmla="*/ 0 w 149"/>
                <a:gd name="T7" fmla="*/ 2147483646 h 31"/>
                <a:gd name="T8" fmla="*/ 0 w 149"/>
                <a:gd name="T9" fmla="*/ 2147483646 h 31"/>
                <a:gd name="T10" fmla="*/ 2147483646 w 149"/>
                <a:gd name="T11" fmla="*/ 0 h 31"/>
                <a:gd name="T12" fmla="*/ 2147483646 w 149"/>
                <a:gd name="T13" fmla="*/ 0 h 31"/>
                <a:gd name="T14" fmla="*/ 2147483646 w 149"/>
                <a:gd name="T15" fmla="*/ 2147483646 h 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9" h="31">
                  <a:moveTo>
                    <a:pt x="149" y="15"/>
                  </a:moveTo>
                  <a:cubicBezTo>
                    <a:pt x="149" y="24"/>
                    <a:pt x="141" y="31"/>
                    <a:pt x="131" y="31"/>
                  </a:cubicBezTo>
                  <a:cubicBezTo>
                    <a:pt x="17" y="31"/>
                    <a:pt x="17" y="31"/>
                    <a:pt x="17" y="31"/>
                  </a:cubicBezTo>
                  <a:cubicBezTo>
                    <a:pt x="8" y="31"/>
                    <a:pt x="0" y="24"/>
                    <a:pt x="0" y="15"/>
                  </a:cubicBezTo>
                  <a:cubicBezTo>
                    <a:pt x="0" y="15"/>
                    <a:pt x="0" y="15"/>
                    <a:pt x="0" y="15"/>
                  </a:cubicBezTo>
                  <a:cubicBezTo>
                    <a:pt x="0" y="7"/>
                    <a:pt x="8" y="0"/>
                    <a:pt x="17" y="0"/>
                  </a:cubicBezTo>
                  <a:cubicBezTo>
                    <a:pt x="131" y="0"/>
                    <a:pt x="131" y="0"/>
                    <a:pt x="131" y="0"/>
                  </a:cubicBezTo>
                  <a:cubicBezTo>
                    <a:pt x="141" y="0"/>
                    <a:pt x="149" y="7"/>
                    <a:pt x="149" y="15"/>
                  </a:cubicBezTo>
                  <a:close/>
                </a:path>
              </a:pathLst>
            </a:custGeom>
            <a:solidFill>
              <a:srgbClr val="9A999E"/>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a:p>
          </p:txBody>
        </p:sp>
        <p:sp>
          <p:nvSpPr>
            <p:cNvPr id="50234" name="Freeform 13"/>
            <p:cNvSpPr>
              <a:spLocks/>
            </p:cNvSpPr>
            <p:nvPr/>
          </p:nvSpPr>
          <p:spPr bwMode="auto">
            <a:xfrm>
              <a:off x="6092011" y="3739094"/>
              <a:ext cx="154160" cy="31598"/>
            </a:xfrm>
            <a:custGeom>
              <a:avLst/>
              <a:gdLst>
                <a:gd name="T0" fmla="*/ 2147483646 w 149"/>
                <a:gd name="T1" fmla="*/ 2147483646 h 31"/>
                <a:gd name="T2" fmla="*/ 2147483646 w 149"/>
                <a:gd name="T3" fmla="*/ 2147483646 h 31"/>
                <a:gd name="T4" fmla="*/ 2147483646 w 149"/>
                <a:gd name="T5" fmla="*/ 2147483646 h 31"/>
                <a:gd name="T6" fmla="*/ 0 w 149"/>
                <a:gd name="T7" fmla="*/ 2147483646 h 31"/>
                <a:gd name="T8" fmla="*/ 0 w 149"/>
                <a:gd name="T9" fmla="*/ 2147483646 h 31"/>
                <a:gd name="T10" fmla="*/ 2147483646 w 149"/>
                <a:gd name="T11" fmla="*/ 0 h 31"/>
                <a:gd name="T12" fmla="*/ 2147483646 w 149"/>
                <a:gd name="T13" fmla="*/ 0 h 31"/>
                <a:gd name="T14" fmla="*/ 2147483646 w 149"/>
                <a:gd name="T15" fmla="*/ 2147483646 h 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9" h="31">
                  <a:moveTo>
                    <a:pt x="149" y="16"/>
                  </a:moveTo>
                  <a:cubicBezTo>
                    <a:pt x="149" y="24"/>
                    <a:pt x="141" y="31"/>
                    <a:pt x="131" y="31"/>
                  </a:cubicBezTo>
                  <a:cubicBezTo>
                    <a:pt x="17" y="31"/>
                    <a:pt x="17" y="31"/>
                    <a:pt x="17" y="31"/>
                  </a:cubicBezTo>
                  <a:cubicBezTo>
                    <a:pt x="8" y="31"/>
                    <a:pt x="0" y="24"/>
                    <a:pt x="0" y="16"/>
                  </a:cubicBezTo>
                  <a:cubicBezTo>
                    <a:pt x="0" y="16"/>
                    <a:pt x="0" y="16"/>
                    <a:pt x="0" y="16"/>
                  </a:cubicBezTo>
                  <a:cubicBezTo>
                    <a:pt x="0" y="7"/>
                    <a:pt x="8" y="0"/>
                    <a:pt x="17" y="0"/>
                  </a:cubicBezTo>
                  <a:cubicBezTo>
                    <a:pt x="131" y="0"/>
                    <a:pt x="131" y="0"/>
                    <a:pt x="131" y="0"/>
                  </a:cubicBezTo>
                  <a:cubicBezTo>
                    <a:pt x="141" y="0"/>
                    <a:pt x="149" y="7"/>
                    <a:pt x="149" y="16"/>
                  </a:cubicBezTo>
                  <a:close/>
                </a:path>
              </a:pathLst>
            </a:custGeom>
            <a:solidFill>
              <a:srgbClr val="9A999E"/>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a:p>
          </p:txBody>
        </p:sp>
        <p:sp>
          <p:nvSpPr>
            <p:cNvPr id="50235" name="Freeform 14"/>
            <p:cNvSpPr>
              <a:spLocks/>
            </p:cNvSpPr>
            <p:nvPr/>
          </p:nvSpPr>
          <p:spPr bwMode="auto">
            <a:xfrm>
              <a:off x="6091053" y="3961238"/>
              <a:ext cx="153202" cy="31598"/>
            </a:xfrm>
            <a:custGeom>
              <a:avLst/>
              <a:gdLst>
                <a:gd name="T0" fmla="*/ 2147483646 w 148"/>
                <a:gd name="T1" fmla="*/ 2147483646 h 31"/>
                <a:gd name="T2" fmla="*/ 2147483646 w 148"/>
                <a:gd name="T3" fmla="*/ 2147483646 h 31"/>
                <a:gd name="T4" fmla="*/ 2147483646 w 148"/>
                <a:gd name="T5" fmla="*/ 2147483646 h 31"/>
                <a:gd name="T6" fmla="*/ 0 w 148"/>
                <a:gd name="T7" fmla="*/ 2147483646 h 31"/>
                <a:gd name="T8" fmla="*/ 0 w 148"/>
                <a:gd name="T9" fmla="*/ 2147483646 h 31"/>
                <a:gd name="T10" fmla="*/ 2147483646 w 148"/>
                <a:gd name="T11" fmla="*/ 0 h 31"/>
                <a:gd name="T12" fmla="*/ 2147483646 w 148"/>
                <a:gd name="T13" fmla="*/ 0 h 31"/>
                <a:gd name="T14" fmla="*/ 2147483646 w 148"/>
                <a:gd name="T15" fmla="*/ 2147483646 h 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8" h="31">
                  <a:moveTo>
                    <a:pt x="148" y="15"/>
                  </a:moveTo>
                  <a:cubicBezTo>
                    <a:pt x="148" y="24"/>
                    <a:pt x="140" y="31"/>
                    <a:pt x="131" y="31"/>
                  </a:cubicBezTo>
                  <a:cubicBezTo>
                    <a:pt x="17" y="31"/>
                    <a:pt x="17" y="31"/>
                    <a:pt x="17" y="31"/>
                  </a:cubicBezTo>
                  <a:cubicBezTo>
                    <a:pt x="7" y="31"/>
                    <a:pt x="0" y="24"/>
                    <a:pt x="0" y="15"/>
                  </a:cubicBezTo>
                  <a:cubicBezTo>
                    <a:pt x="0" y="15"/>
                    <a:pt x="0" y="15"/>
                    <a:pt x="0" y="15"/>
                  </a:cubicBezTo>
                  <a:cubicBezTo>
                    <a:pt x="0" y="7"/>
                    <a:pt x="7" y="0"/>
                    <a:pt x="17" y="0"/>
                  </a:cubicBezTo>
                  <a:cubicBezTo>
                    <a:pt x="131" y="0"/>
                    <a:pt x="131" y="0"/>
                    <a:pt x="131" y="0"/>
                  </a:cubicBezTo>
                  <a:cubicBezTo>
                    <a:pt x="140" y="0"/>
                    <a:pt x="148" y="7"/>
                    <a:pt x="148" y="15"/>
                  </a:cubicBezTo>
                  <a:close/>
                </a:path>
              </a:pathLst>
            </a:custGeom>
            <a:solidFill>
              <a:srgbClr val="9A999E"/>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a:p>
          </p:txBody>
        </p:sp>
        <p:sp>
          <p:nvSpPr>
            <p:cNvPr id="50236" name="Freeform 15"/>
            <p:cNvSpPr>
              <a:spLocks/>
            </p:cNvSpPr>
            <p:nvPr/>
          </p:nvSpPr>
          <p:spPr bwMode="auto">
            <a:xfrm>
              <a:off x="6092011" y="4182423"/>
              <a:ext cx="154160" cy="32556"/>
            </a:xfrm>
            <a:custGeom>
              <a:avLst/>
              <a:gdLst>
                <a:gd name="T0" fmla="*/ 2147483646 w 149"/>
                <a:gd name="T1" fmla="*/ 2147483646 h 32"/>
                <a:gd name="T2" fmla="*/ 2147483646 w 149"/>
                <a:gd name="T3" fmla="*/ 2147483646 h 32"/>
                <a:gd name="T4" fmla="*/ 2147483646 w 149"/>
                <a:gd name="T5" fmla="*/ 2147483646 h 32"/>
                <a:gd name="T6" fmla="*/ 0 w 149"/>
                <a:gd name="T7" fmla="*/ 2147483646 h 32"/>
                <a:gd name="T8" fmla="*/ 0 w 149"/>
                <a:gd name="T9" fmla="*/ 2147483646 h 32"/>
                <a:gd name="T10" fmla="*/ 2147483646 w 149"/>
                <a:gd name="T11" fmla="*/ 0 h 32"/>
                <a:gd name="T12" fmla="*/ 2147483646 w 149"/>
                <a:gd name="T13" fmla="*/ 0 h 32"/>
                <a:gd name="T14" fmla="*/ 2147483646 w 149"/>
                <a:gd name="T15" fmla="*/ 2147483646 h 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9" h="32">
                  <a:moveTo>
                    <a:pt x="149" y="16"/>
                  </a:moveTo>
                  <a:cubicBezTo>
                    <a:pt x="149" y="25"/>
                    <a:pt x="141" y="32"/>
                    <a:pt x="131" y="32"/>
                  </a:cubicBezTo>
                  <a:cubicBezTo>
                    <a:pt x="17" y="32"/>
                    <a:pt x="17" y="32"/>
                    <a:pt x="17" y="32"/>
                  </a:cubicBezTo>
                  <a:cubicBezTo>
                    <a:pt x="8" y="32"/>
                    <a:pt x="0" y="25"/>
                    <a:pt x="0" y="16"/>
                  </a:cubicBezTo>
                  <a:cubicBezTo>
                    <a:pt x="0" y="16"/>
                    <a:pt x="0" y="16"/>
                    <a:pt x="0" y="16"/>
                  </a:cubicBezTo>
                  <a:cubicBezTo>
                    <a:pt x="0" y="7"/>
                    <a:pt x="8" y="0"/>
                    <a:pt x="17" y="0"/>
                  </a:cubicBezTo>
                  <a:cubicBezTo>
                    <a:pt x="131" y="0"/>
                    <a:pt x="131" y="0"/>
                    <a:pt x="131" y="0"/>
                  </a:cubicBezTo>
                  <a:cubicBezTo>
                    <a:pt x="141" y="0"/>
                    <a:pt x="149" y="7"/>
                    <a:pt x="149" y="16"/>
                  </a:cubicBezTo>
                  <a:close/>
                </a:path>
              </a:pathLst>
            </a:custGeom>
            <a:solidFill>
              <a:srgbClr val="9A999E"/>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a:p>
          </p:txBody>
        </p:sp>
        <p:sp>
          <p:nvSpPr>
            <p:cNvPr id="50237" name="Rectangle 16"/>
            <p:cNvSpPr>
              <a:spLocks noChangeArrowheads="1"/>
            </p:cNvSpPr>
            <p:nvPr/>
          </p:nvSpPr>
          <p:spPr bwMode="auto">
            <a:xfrm>
              <a:off x="4389548" y="3550463"/>
              <a:ext cx="3585896" cy="92879"/>
            </a:xfrm>
            <a:prstGeom prst="rect">
              <a:avLst/>
            </a:prstGeom>
            <a:solidFill>
              <a:srgbClr val="7F563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ID" altLang="en-US" sz="2400"/>
            </a:p>
          </p:txBody>
        </p:sp>
        <p:sp>
          <p:nvSpPr>
            <p:cNvPr id="50238" name="Freeform 17"/>
            <p:cNvSpPr>
              <a:spLocks/>
            </p:cNvSpPr>
            <p:nvPr/>
          </p:nvSpPr>
          <p:spPr bwMode="auto">
            <a:xfrm>
              <a:off x="4389548" y="3432689"/>
              <a:ext cx="3589726" cy="117775"/>
            </a:xfrm>
            <a:custGeom>
              <a:avLst/>
              <a:gdLst>
                <a:gd name="T0" fmla="*/ 2147483646 w 3749"/>
                <a:gd name="T1" fmla="*/ 2147483646 h 123"/>
                <a:gd name="T2" fmla="*/ 2147483646 w 3749"/>
                <a:gd name="T3" fmla="*/ 0 h 123"/>
                <a:gd name="T4" fmla="*/ 2147483646 w 3749"/>
                <a:gd name="T5" fmla="*/ 0 h 123"/>
                <a:gd name="T6" fmla="*/ 2147483646 w 3749"/>
                <a:gd name="T7" fmla="*/ 0 h 123"/>
                <a:gd name="T8" fmla="*/ 2147483646 w 3749"/>
                <a:gd name="T9" fmla="*/ 0 h 123"/>
                <a:gd name="T10" fmla="*/ 0 w 3749"/>
                <a:gd name="T11" fmla="*/ 2147483646 h 123"/>
                <a:gd name="T12" fmla="*/ 2147483646 w 3749"/>
                <a:gd name="T13" fmla="*/ 2147483646 h 1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49" h="123">
                  <a:moveTo>
                    <a:pt x="3749" y="123"/>
                  </a:moveTo>
                  <a:lnTo>
                    <a:pt x="3498" y="0"/>
                  </a:lnTo>
                  <a:lnTo>
                    <a:pt x="1859" y="0"/>
                  </a:lnTo>
                  <a:lnTo>
                    <a:pt x="1890" y="0"/>
                  </a:lnTo>
                  <a:lnTo>
                    <a:pt x="251" y="0"/>
                  </a:lnTo>
                  <a:lnTo>
                    <a:pt x="0" y="123"/>
                  </a:lnTo>
                  <a:lnTo>
                    <a:pt x="3749" y="123"/>
                  </a:lnTo>
                  <a:close/>
                </a:path>
              </a:pathLst>
            </a:custGeom>
            <a:solidFill>
              <a:srgbClr val="93664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a:p>
          </p:txBody>
        </p:sp>
        <p:sp>
          <p:nvSpPr>
            <p:cNvPr id="50239" name="Freeform 18"/>
            <p:cNvSpPr>
              <a:spLocks/>
            </p:cNvSpPr>
            <p:nvPr/>
          </p:nvSpPr>
          <p:spPr bwMode="auto">
            <a:xfrm>
              <a:off x="4389548" y="3432689"/>
              <a:ext cx="3589726" cy="117775"/>
            </a:xfrm>
            <a:custGeom>
              <a:avLst/>
              <a:gdLst>
                <a:gd name="T0" fmla="*/ 2147483646 w 3749"/>
                <a:gd name="T1" fmla="*/ 2147483646 h 123"/>
                <a:gd name="T2" fmla="*/ 2147483646 w 3749"/>
                <a:gd name="T3" fmla="*/ 0 h 123"/>
                <a:gd name="T4" fmla="*/ 2147483646 w 3749"/>
                <a:gd name="T5" fmla="*/ 0 h 123"/>
                <a:gd name="T6" fmla="*/ 2147483646 w 3749"/>
                <a:gd name="T7" fmla="*/ 0 h 123"/>
                <a:gd name="T8" fmla="*/ 2147483646 w 3749"/>
                <a:gd name="T9" fmla="*/ 0 h 123"/>
                <a:gd name="T10" fmla="*/ 0 w 3749"/>
                <a:gd name="T11" fmla="*/ 2147483646 h 1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749" h="123">
                  <a:moveTo>
                    <a:pt x="3749" y="123"/>
                  </a:moveTo>
                  <a:lnTo>
                    <a:pt x="3498" y="0"/>
                  </a:lnTo>
                  <a:lnTo>
                    <a:pt x="1859" y="0"/>
                  </a:lnTo>
                  <a:lnTo>
                    <a:pt x="1890" y="0"/>
                  </a:lnTo>
                  <a:lnTo>
                    <a:pt x="251" y="0"/>
                  </a:lnTo>
                  <a:lnTo>
                    <a:pt x="0" y="12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a:p>
          </p:txBody>
        </p:sp>
        <p:sp>
          <p:nvSpPr>
            <p:cNvPr id="50240" name="Rectangle 19"/>
            <p:cNvSpPr>
              <a:spLocks noChangeArrowheads="1"/>
            </p:cNvSpPr>
            <p:nvPr/>
          </p:nvSpPr>
          <p:spPr bwMode="auto">
            <a:xfrm>
              <a:off x="4721806" y="4310730"/>
              <a:ext cx="99582" cy="721010"/>
            </a:xfrm>
            <a:prstGeom prst="rect">
              <a:avLst/>
            </a:prstGeom>
            <a:solidFill>
              <a:srgbClr val="53372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ID" altLang="en-US" sz="2400"/>
            </a:p>
          </p:txBody>
        </p:sp>
        <p:sp>
          <p:nvSpPr>
            <p:cNvPr id="50241" name="Rectangle 20"/>
            <p:cNvSpPr>
              <a:spLocks noChangeArrowheads="1"/>
            </p:cNvSpPr>
            <p:nvPr/>
          </p:nvSpPr>
          <p:spPr bwMode="auto">
            <a:xfrm>
              <a:off x="7512964" y="4310730"/>
              <a:ext cx="100539" cy="721010"/>
            </a:xfrm>
            <a:prstGeom prst="rect">
              <a:avLst/>
            </a:prstGeom>
            <a:solidFill>
              <a:srgbClr val="53372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ID" altLang="en-US" sz="2400"/>
            </a:p>
          </p:txBody>
        </p:sp>
        <p:sp>
          <p:nvSpPr>
            <p:cNvPr id="50242" name="Rectangle 21"/>
            <p:cNvSpPr>
              <a:spLocks noChangeArrowheads="1"/>
            </p:cNvSpPr>
            <p:nvPr/>
          </p:nvSpPr>
          <p:spPr bwMode="auto">
            <a:xfrm>
              <a:off x="4956398" y="4310730"/>
              <a:ext cx="100539" cy="451947"/>
            </a:xfrm>
            <a:prstGeom prst="rect">
              <a:avLst/>
            </a:prstGeom>
            <a:solidFill>
              <a:srgbClr val="53372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ID" altLang="en-US" sz="2400"/>
            </a:p>
          </p:txBody>
        </p:sp>
        <p:sp>
          <p:nvSpPr>
            <p:cNvPr id="50243" name="Rectangle 22"/>
            <p:cNvSpPr>
              <a:spLocks noChangeArrowheads="1"/>
            </p:cNvSpPr>
            <p:nvPr/>
          </p:nvSpPr>
          <p:spPr bwMode="auto">
            <a:xfrm>
              <a:off x="7275500" y="4310730"/>
              <a:ext cx="100539" cy="451947"/>
            </a:xfrm>
            <a:prstGeom prst="rect">
              <a:avLst/>
            </a:prstGeom>
            <a:solidFill>
              <a:srgbClr val="53372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ID" altLang="en-US" sz="2400"/>
            </a:p>
          </p:txBody>
        </p:sp>
      </p:grpSp>
      <p:grpSp>
        <p:nvGrpSpPr>
          <p:cNvPr id="50182" name="Group 133"/>
          <p:cNvGrpSpPr>
            <a:grpSpLocks/>
          </p:cNvGrpSpPr>
          <p:nvPr/>
        </p:nvGrpSpPr>
        <p:grpSpPr bwMode="auto">
          <a:xfrm>
            <a:off x="7199313" y="4584700"/>
            <a:ext cx="228600" cy="111125"/>
            <a:chOff x="1284287" y="1955800"/>
            <a:chExt cx="350839" cy="171450"/>
          </a:xfrm>
        </p:grpSpPr>
        <p:sp>
          <p:nvSpPr>
            <p:cNvPr id="50217" name="Freeform 51"/>
            <p:cNvSpPr>
              <a:spLocks/>
            </p:cNvSpPr>
            <p:nvPr/>
          </p:nvSpPr>
          <p:spPr bwMode="auto">
            <a:xfrm>
              <a:off x="1325563" y="2000250"/>
              <a:ext cx="269875" cy="119063"/>
            </a:xfrm>
            <a:custGeom>
              <a:avLst/>
              <a:gdLst>
                <a:gd name="T0" fmla="*/ 2147483646 w 170"/>
                <a:gd name="T1" fmla="*/ 0 h 75"/>
                <a:gd name="T2" fmla="*/ 2147483646 w 170"/>
                <a:gd name="T3" fmla="*/ 2147483646 h 75"/>
                <a:gd name="T4" fmla="*/ 2147483646 w 170"/>
                <a:gd name="T5" fmla="*/ 2147483646 h 75"/>
                <a:gd name="T6" fmla="*/ 0 w 170"/>
                <a:gd name="T7" fmla="*/ 2147483646 h 75"/>
                <a:gd name="T8" fmla="*/ 2147483646 w 170"/>
                <a:gd name="T9" fmla="*/ 0 h 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75">
                  <a:moveTo>
                    <a:pt x="166" y="0"/>
                  </a:moveTo>
                  <a:lnTo>
                    <a:pt x="170" y="13"/>
                  </a:lnTo>
                  <a:lnTo>
                    <a:pt x="5" y="75"/>
                  </a:lnTo>
                  <a:lnTo>
                    <a:pt x="0" y="62"/>
                  </a:lnTo>
                  <a:lnTo>
                    <a:pt x="166" y="0"/>
                  </a:lnTo>
                  <a:close/>
                </a:path>
              </a:pathLst>
            </a:custGeom>
            <a:solidFill>
              <a:srgbClr val="4D515E"/>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a:p>
          </p:txBody>
        </p:sp>
        <p:sp>
          <p:nvSpPr>
            <p:cNvPr id="50218" name="Freeform 52"/>
            <p:cNvSpPr>
              <a:spLocks/>
            </p:cNvSpPr>
            <p:nvPr/>
          </p:nvSpPr>
          <p:spPr bwMode="auto">
            <a:xfrm>
              <a:off x="1317625" y="1976438"/>
              <a:ext cx="271463" cy="122238"/>
            </a:xfrm>
            <a:custGeom>
              <a:avLst/>
              <a:gdLst>
                <a:gd name="T0" fmla="*/ 2147483646 w 171"/>
                <a:gd name="T1" fmla="*/ 2147483646 h 77"/>
                <a:gd name="T2" fmla="*/ 2147483646 w 171"/>
                <a:gd name="T3" fmla="*/ 0 h 77"/>
                <a:gd name="T4" fmla="*/ 0 w 171"/>
                <a:gd name="T5" fmla="*/ 2147483646 h 77"/>
                <a:gd name="T6" fmla="*/ 2147483646 w 171"/>
                <a:gd name="T7" fmla="*/ 2147483646 h 77"/>
                <a:gd name="T8" fmla="*/ 2147483646 w 171"/>
                <a:gd name="T9" fmla="*/ 2147483646 h 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1" h="77">
                  <a:moveTo>
                    <a:pt x="171" y="15"/>
                  </a:moveTo>
                  <a:lnTo>
                    <a:pt x="166" y="0"/>
                  </a:lnTo>
                  <a:lnTo>
                    <a:pt x="0" y="62"/>
                  </a:lnTo>
                  <a:lnTo>
                    <a:pt x="5" y="77"/>
                  </a:lnTo>
                  <a:lnTo>
                    <a:pt x="171" y="15"/>
                  </a:lnTo>
                  <a:close/>
                </a:path>
              </a:pathLst>
            </a:custGeom>
            <a:solidFill>
              <a:srgbClr val="636773"/>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a:p>
          </p:txBody>
        </p:sp>
        <p:sp>
          <p:nvSpPr>
            <p:cNvPr id="50219" name="Freeform 53"/>
            <p:cNvSpPr>
              <a:spLocks/>
            </p:cNvSpPr>
            <p:nvPr/>
          </p:nvSpPr>
          <p:spPr bwMode="auto">
            <a:xfrm>
              <a:off x="1311275" y="1955800"/>
              <a:ext cx="269875" cy="119063"/>
            </a:xfrm>
            <a:custGeom>
              <a:avLst/>
              <a:gdLst>
                <a:gd name="T0" fmla="*/ 2147483646 w 170"/>
                <a:gd name="T1" fmla="*/ 0 h 75"/>
                <a:gd name="T2" fmla="*/ 2147483646 w 170"/>
                <a:gd name="T3" fmla="*/ 2147483646 h 75"/>
                <a:gd name="T4" fmla="*/ 2147483646 w 170"/>
                <a:gd name="T5" fmla="*/ 2147483646 h 75"/>
                <a:gd name="T6" fmla="*/ 0 w 170"/>
                <a:gd name="T7" fmla="*/ 2147483646 h 75"/>
                <a:gd name="T8" fmla="*/ 2147483646 w 170"/>
                <a:gd name="T9" fmla="*/ 0 h 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75">
                  <a:moveTo>
                    <a:pt x="165" y="0"/>
                  </a:moveTo>
                  <a:lnTo>
                    <a:pt x="170" y="13"/>
                  </a:lnTo>
                  <a:lnTo>
                    <a:pt x="4" y="75"/>
                  </a:lnTo>
                  <a:lnTo>
                    <a:pt x="0" y="62"/>
                  </a:lnTo>
                  <a:lnTo>
                    <a:pt x="165" y="0"/>
                  </a:lnTo>
                  <a:close/>
                </a:path>
              </a:pathLst>
            </a:custGeom>
            <a:solidFill>
              <a:srgbClr val="4D515E"/>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a:p>
          </p:txBody>
        </p:sp>
        <p:sp>
          <p:nvSpPr>
            <p:cNvPr id="50220" name="Freeform 54"/>
            <p:cNvSpPr>
              <a:spLocks/>
            </p:cNvSpPr>
            <p:nvPr/>
          </p:nvSpPr>
          <p:spPr bwMode="auto">
            <a:xfrm>
              <a:off x="1325563" y="2000250"/>
              <a:ext cx="269875" cy="119063"/>
            </a:xfrm>
            <a:custGeom>
              <a:avLst/>
              <a:gdLst>
                <a:gd name="T0" fmla="*/ 2147483646 w 170"/>
                <a:gd name="T1" fmla="*/ 0 h 75"/>
                <a:gd name="T2" fmla="*/ 2147483646 w 170"/>
                <a:gd name="T3" fmla="*/ 2147483646 h 75"/>
                <a:gd name="T4" fmla="*/ 2147483646 w 170"/>
                <a:gd name="T5" fmla="*/ 2147483646 h 75"/>
                <a:gd name="T6" fmla="*/ 0 w 170"/>
                <a:gd name="T7" fmla="*/ 2147483646 h 75"/>
                <a:gd name="T8" fmla="*/ 2147483646 w 170"/>
                <a:gd name="T9" fmla="*/ 0 h 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75">
                  <a:moveTo>
                    <a:pt x="166" y="0"/>
                  </a:moveTo>
                  <a:lnTo>
                    <a:pt x="170" y="13"/>
                  </a:lnTo>
                  <a:lnTo>
                    <a:pt x="5" y="75"/>
                  </a:lnTo>
                  <a:lnTo>
                    <a:pt x="0" y="62"/>
                  </a:lnTo>
                  <a:lnTo>
                    <a:pt x="166" y="0"/>
                  </a:lnTo>
                  <a:close/>
                </a:path>
              </a:pathLst>
            </a:custGeom>
            <a:solidFill>
              <a:srgbClr val="D8A356"/>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a:p>
          </p:txBody>
        </p:sp>
        <p:sp>
          <p:nvSpPr>
            <p:cNvPr id="50221" name="Freeform 55"/>
            <p:cNvSpPr>
              <a:spLocks/>
            </p:cNvSpPr>
            <p:nvPr/>
          </p:nvSpPr>
          <p:spPr bwMode="auto">
            <a:xfrm>
              <a:off x="1317625" y="1976438"/>
              <a:ext cx="271463" cy="122238"/>
            </a:xfrm>
            <a:custGeom>
              <a:avLst/>
              <a:gdLst>
                <a:gd name="T0" fmla="*/ 2147483646 w 171"/>
                <a:gd name="T1" fmla="*/ 2147483646 h 77"/>
                <a:gd name="T2" fmla="*/ 2147483646 w 171"/>
                <a:gd name="T3" fmla="*/ 0 h 77"/>
                <a:gd name="T4" fmla="*/ 0 w 171"/>
                <a:gd name="T5" fmla="*/ 2147483646 h 77"/>
                <a:gd name="T6" fmla="*/ 2147483646 w 171"/>
                <a:gd name="T7" fmla="*/ 2147483646 h 77"/>
                <a:gd name="T8" fmla="*/ 2147483646 w 171"/>
                <a:gd name="T9" fmla="*/ 2147483646 h 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1" h="77">
                  <a:moveTo>
                    <a:pt x="171" y="15"/>
                  </a:moveTo>
                  <a:lnTo>
                    <a:pt x="166" y="0"/>
                  </a:lnTo>
                  <a:lnTo>
                    <a:pt x="0" y="62"/>
                  </a:lnTo>
                  <a:lnTo>
                    <a:pt x="5" y="77"/>
                  </a:lnTo>
                  <a:lnTo>
                    <a:pt x="171" y="15"/>
                  </a:lnTo>
                  <a:close/>
                </a:path>
              </a:pathLst>
            </a:custGeom>
            <a:solidFill>
              <a:srgbClr val="EDBE70"/>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a:p>
          </p:txBody>
        </p:sp>
        <p:sp>
          <p:nvSpPr>
            <p:cNvPr id="50222" name="Freeform 56"/>
            <p:cNvSpPr>
              <a:spLocks/>
            </p:cNvSpPr>
            <p:nvPr/>
          </p:nvSpPr>
          <p:spPr bwMode="auto">
            <a:xfrm>
              <a:off x="1311275" y="1955800"/>
              <a:ext cx="269875" cy="119063"/>
            </a:xfrm>
            <a:custGeom>
              <a:avLst/>
              <a:gdLst>
                <a:gd name="T0" fmla="*/ 2147483646 w 170"/>
                <a:gd name="T1" fmla="*/ 0 h 75"/>
                <a:gd name="T2" fmla="*/ 2147483646 w 170"/>
                <a:gd name="T3" fmla="*/ 2147483646 h 75"/>
                <a:gd name="T4" fmla="*/ 2147483646 w 170"/>
                <a:gd name="T5" fmla="*/ 2147483646 h 75"/>
                <a:gd name="T6" fmla="*/ 0 w 170"/>
                <a:gd name="T7" fmla="*/ 2147483646 h 75"/>
                <a:gd name="T8" fmla="*/ 2147483646 w 170"/>
                <a:gd name="T9" fmla="*/ 0 h 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75">
                  <a:moveTo>
                    <a:pt x="165" y="0"/>
                  </a:moveTo>
                  <a:lnTo>
                    <a:pt x="170" y="13"/>
                  </a:lnTo>
                  <a:lnTo>
                    <a:pt x="4" y="75"/>
                  </a:lnTo>
                  <a:lnTo>
                    <a:pt x="0" y="62"/>
                  </a:lnTo>
                  <a:lnTo>
                    <a:pt x="165" y="0"/>
                  </a:lnTo>
                  <a:close/>
                </a:path>
              </a:pathLst>
            </a:custGeom>
            <a:solidFill>
              <a:srgbClr val="D8A356"/>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a:p>
          </p:txBody>
        </p:sp>
        <p:sp>
          <p:nvSpPr>
            <p:cNvPr id="50223" name="Freeform 57"/>
            <p:cNvSpPr>
              <a:spLocks/>
            </p:cNvSpPr>
            <p:nvPr/>
          </p:nvSpPr>
          <p:spPr bwMode="auto">
            <a:xfrm>
              <a:off x="1570038" y="1955800"/>
              <a:ext cx="65088" cy="66675"/>
            </a:xfrm>
            <a:custGeom>
              <a:avLst/>
              <a:gdLst>
                <a:gd name="T0" fmla="*/ 2147483646 w 41"/>
                <a:gd name="T1" fmla="*/ 2147483646 h 42"/>
                <a:gd name="T2" fmla="*/ 2147483646 w 41"/>
                <a:gd name="T3" fmla="*/ 2147483646 h 42"/>
                <a:gd name="T4" fmla="*/ 2147483646 w 41"/>
                <a:gd name="T5" fmla="*/ 2147483646 h 42"/>
                <a:gd name="T6" fmla="*/ 2147483646 w 41"/>
                <a:gd name="T7" fmla="*/ 0 h 42"/>
                <a:gd name="T8" fmla="*/ 0 w 41"/>
                <a:gd name="T9" fmla="*/ 0 h 42"/>
                <a:gd name="T10" fmla="*/ 2147483646 w 41"/>
                <a:gd name="T11" fmla="*/ 2147483646 h 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1" h="42">
                  <a:moveTo>
                    <a:pt x="15" y="42"/>
                  </a:moveTo>
                  <a:lnTo>
                    <a:pt x="16" y="41"/>
                  </a:lnTo>
                  <a:lnTo>
                    <a:pt x="41" y="8"/>
                  </a:lnTo>
                  <a:lnTo>
                    <a:pt x="2" y="0"/>
                  </a:lnTo>
                  <a:lnTo>
                    <a:pt x="0" y="0"/>
                  </a:lnTo>
                  <a:lnTo>
                    <a:pt x="15" y="42"/>
                  </a:lnTo>
                  <a:close/>
                </a:path>
              </a:pathLst>
            </a:custGeom>
            <a:solidFill>
              <a:srgbClr val="E9D096"/>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a:p>
          </p:txBody>
        </p:sp>
        <p:sp>
          <p:nvSpPr>
            <p:cNvPr id="50224" name="Freeform 58"/>
            <p:cNvSpPr>
              <a:spLocks/>
            </p:cNvSpPr>
            <p:nvPr/>
          </p:nvSpPr>
          <p:spPr bwMode="auto">
            <a:xfrm>
              <a:off x="1284287" y="2051050"/>
              <a:ext cx="57150" cy="76200"/>
            </a:xfrm>
            <a:custGeom>
              <a:avLst/>
              <a:gdLst>
                <a:gd name="T0" fmla="*/ 2147483646 w 22"/>
                <a:gd name="T1" fmla="*/ 2147483646 h 29"/>
                <a:gd name="T2" fmla="*/ 2147483646 w 22"/>
                <a:gd name="T3" fmla="*/ 2147483646 h 29"/>
                <a:gd name="T4" fmla="*/ 2147483646 w 22"/>
                <a:gd name="T5" fmla="*/ 2147483646 h 29"/>
                <a:gd name="T6" fmla="*/ 2147483646 w 22"/>
                <a:gd name="T7" fmla="*/ 2147483646 h 29"/>
                <a:gd name="T8" fmla="*/ 2147483646 w 22"/>
                <a:gd name="T9" fmla="*/ 0 h 29"/>
                <a:gd name="T10" fmla="*/ 2147483646 w 22"/>
                <a:gd name="T11" fmla="*/ 0 h 29"/>
                <a:gd name="T12" fmla="*/ 2147483646 w 22"/>
                <a:gd name="T13" fmla="*/ 2147483646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 h="29">
                  <a:moveTo>
                    <a:pt x="3" y="18"/>
                  </a:moveTo>
                  <a:cubicBezTo>
                    <a:pt x="3" y="18"/>
                    <a:pt x="3" y="18"/>
                    <a:pt x="3" y="18"/>
                  </a:cubicBezTo>
                  <a:cubicBezTo>
                    <a:pt x="5" y="25"/>
                    <a:pt x="13" y="29"/>
                    <a:pt x="20" y="26"/>
                  </a:cubicBezTo>
                  <a:cubicBezTo>
                    <a:pt x="22" y="25"/>
                    <a:pt x="22" y="25"/>
                    <a:pt x="22" y="25"/>
                  </a:cubicBezTo>
                  <a:cubicBezTo>
                    <a:pt x="12" y="0"/>
                    <a:pt x="12" y="0"/>
                    <a:pt x="12" y="0"/>
                  </a:cubicBezTo>
                  <a:cubicBezTo>
                    <a:pt x="11" y="0"/>
                    <a:pt x="11" y="0"/>
                    <a:pt x="11" y="0"/>
                  </a:cubicBezTo>
                  <a:cubicBezTo>
                    <a:pt x="4" y="3"/>
                    <a:pt x="0" y="11"/>
                    <a:pt x="3" y="18"/>
                  </a:cubicBezTo>
                  <a:close/>
                </a:path>
              </a:pathLst>
            </a:custGeom>
            <a:solidFill>
              <a:srgbClr val="EE6F64"/>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a:p>
          </p:txBody>
        </p:sp>
        <p:sp>
          <p:nvSpPr>
            <p:cNvPr id="50225" name="Freeform 59"/>
            <p:cNvSpPr>
              <a:spLocks/>
            </p:cNvSpPr>
            <p:nvPr/>
          </p:nvSpPr>
          <p:spPr bwMode="auto">
            <a:xfrm>
              <a:off x="1624013" y="1965325"/>
              <a:ext cx="11113" cy="12700"/>
            </a:xfrm>
            <a:custGeom>
              <a:avLst/>
              <a:gdLst>
                <a:gd name="T0" fmla="*/ 2147483646 w 7"/>
                <a:gd name="T1" fmla="*/ 2147483646 h 8"/>
                <a:gd name="T2" fmla="*/ 2147483646 w 7"/>
                <a:gd name="T3" fmla="*/ 2147483646 h 8"/>
                <a:gd name="T4" fmla="*/ 0 w 7"/>
                <a:gd name="T5" fmla="*/ 0 h 8"/>
                <a:gd name="T6" fmla="*/ 2147483646 w 7"/>
                <a:gd name="T7" fmla="*/ 2147483646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8">
                  <a:moveTo>
                    <a:pt x="2" y="8"/>
                  </a:moveTo>
                  <a:lnTo>
                    <a:pt x="7" y="2"/>
                  </a:lnTo>
                  <a:lnTo>
                    <a:pt x="0" y="0"/>
                  </a:lnTo>
                  <a:lnTo>
                    <a:pt x="2" y="8"/>
                  </a:lnTo>
                  <a:close/>
                </a:path>
              </a:pathLst>
            </a:custGeom>
            <a:solidFill>
              <a:srgbClr val="4D515E"/>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a:p>
          </p:txBody>
        </p:sp>
      </p:grpSp>
      <p:sp>
        <p:nvSpPr>
          <p:cNvPr id="144" name="Freeform 60">
            <a:extLst>
              <a:ext uri="{FF2B5EF4-FFF2-40B4-BE49-F238E27FC236}">
                <a16:creationId xmlns:a16="http://schemas.microsoft.com/office/drawing/2014/main" id="{989B1306-0E71-2D45-9519-24C9CF1105E6}"/>
              </a:ext>
            </a:extLst>
          </p:cNvPr>
          <p:cNvSpPr>
            <a:spLocks/>
          </p:cNvSpPr>
          <p:nvPr/>
        </p:nvSpPr>
        <p:spPr bwMode="auto">
          <a:xfrm>
            <a:off x="10798175" y="4375150"/>
            <a:ext cx="300038" cy="288925"/>
          </a:xfrm>
          <a:custGeom>
            <a:avLst/>
            <a:gdLst>
              <a:gd name="T0" fmla="*/ 202 w 241"/>
              <a:gd name="T1" fmla="*/ 42 h 230"/>
              <a:gd name="T2" fmla="*/ 180 w 241"/>
              <a:gd name="T3" fmla="*/ 42 h 230"/>
              <a:gd name="T4" fmla="*/ 180 w 241"/>
              <a:gd name="T5" fmla="*/ 0 h 230"/>
              <a:gd name="T6" fmla="*/ 0 w 241"/>
              <a:gd name="T7" fmla="*/ 0 h 230"/>
              <a:gd name="T8" fmla="*/ 0 w 241"/>
              <a:gd name="T9" fmla="*/ 161 h 230"/>
              <a:gd name="T10" fmla="*/ 69 w 241"/>
              <a:gd name="T11" fmla="*/ 230 h 230"/>
              <a:gd name="T12" fmla="*/ 111 w 241"/>
              <a:gd name="T13" fmla="*/ 230 h 230"/>
              <a:gd name="T14" fmla="*/ 180 w 241"/>
              <a:gd name="T15" fmla="*/ 161 h 230"/>
              <a:gd name="T16" fmla="*/ 180 w 241"/>
              <a:gd name="T17" fmla="*/ 123 h 230"/>
              <a:gd name="T18" fmla="*/ 202 w 241"/>
              <a:gd name="T19" fmla="*/ 123 h 230"/>
              <a:gd name="T20" fmla="*/ 241 w 241"/>
              <a:gd name="T21" fmla="*/ 84 h 230"/>
              <a:gd name="T22" fmla="*/ 241 w 241"/>
              <a:gd name="T23" fmla="*/ 82 h 230"/>
              <a:gd name="T24" fmla="*/ 202 w 241"/>
              <a:gd name="T25" fmla="*/ 42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1" h="230">
                <a:moveTo>
                  <a:pt x="202" y="42"/>
                </a:moveTo>
                <a:cubicBezTo>
                  <a:pt x="180" y="42"/>
                  <a:pt x="180" y="42"/>
                  <a:pt x="180" y="42"/>
                </a:cubicBezTo>
                <a:cubicBezTo>
                  <a:pt x="180" y="0"/>
                  <a:pt x="180" y="0"/>
                  <a:pt x="180" y="0"/>
                </a:cubicBezTo>
                <a:cubicBezTo>
                  <a:pt x="0" y="0"/>
                  <a:pt x="0" y="0"/>
                  <a:pt x="0" y="0"/>
                </a:cubicBezTo>
                <a:cubicBezTo>
                  <a:pt x="0" y="161"/>
                  <a:pt x="0" y="161"/>
                  <a:pt x="0" y="161"/>
                </a:cubicBezTo>
                <a:cubicBezTo>
                  <a:pt x="0" y="199"/>
                  <a:pt x="30" y="230"/>
                  <a:pt x="69" y="230"/>
                </a:cubicBezTo>
                <a:cubicBezTo>
                  <a:pt x="111" y="230"/>
                  <a:pt x="111" y="230"/>
                  <a:pt x="111" y="230"/>
                </a:cubicBezTo>
                <a:cubicBezTo>
                  <a:pt x="149" y="230"/>
                  <a:pt x="180" y="199"/>
                  <a:pt x="180" y="161"/>
                </a:cubicBezTo>
                <a:cubicBezTo>
                  <a:pt x="180" y="123"/>
                  <a:pt x="180" y="123"/>
                  <a:pt x="180" y="123"/>
                </a:cubicBezTo>
                <a:cubicBezTo>
                  <a:pt x="202" y="123"/>
                  <a:pt x="202" y="123"/>
                  <a:pt x="202" y="123"/>
                </a:cubicBezTo>
                <a:cubicBezTo>
                  <a:pt x="223" y="123"/>
                  <a:pt x="241" y="105"/>
                  <a:pt x="241" y="84"/>
                </a:cubicBezTo>
                <a:cubicBezTo>
                  <a:pt x="241" y="82"/>
                  <a:pt x="241" y="82"/>
                  <a:pt x="241" y="82"/>
                </a:cubicBezTo>
                <a:cubicBezTo>
                  <a:pt x="241" y="60"/>
                  <a:pt x="223" y="42"/>
                  <a:pt x="202" y="42"/>
                </a:cubicBezTo>
                <a:close/>
              </a:path>
            </a:pathLst>
          </a:custGeom>
          <a:solidFill>
            <a:schemeClr val="tx1">
              <a:lumMod val="85000"/>
              <a:lumOff val="15000"/>
            </a:schemeClr>
          </a:solidFill>
          <a:ln>
            <a:noFill/>
          </a:ln>
        </p:spPr>
        <p:txBody>
          <a:bodyPr lIns="121920" tIns="60960" rIns="121920" bIns="60960"/>
          <a:lstStyle/>
          <a:p>
            <a:pPr eaLnBrk="1" fontAlgn="auto" hangingPunct="1">
              <a:spcBef>
                <a:spcPts val="0"/>
              </a:spcBef>
              <a:spcAft>
                <a:spcPts val="0"/>
              </a:spcAft>
              <a:defRPr/>
            </a:pPr>
            <a:endParaRPr lang="en-ID" sz="2400">
              <a:latin typeface="+mn-lt"/>
            </a:endParaRPr>
          </a:p>
        </p:txBody>
      </p:sp>
      <p:grpSp>
        <p:nvGrpSpPr>
          <p:cNvPr id="50184" name="Group 144"/>
          <p:cNvGrpSpPr>
            <a:grpSpLocks/>
          </p:cNvGrpSpPr>
          <p:nvPr/>
        </p:nvGrpSpPr>
        <p:grpSpPr bwMode="auto">
          <a:xfrm>
            <a:off x="7586663" y="4513263"/>
            <a:ext cx="584200" cy="203200"/>
            <a:chOff x="1930400" y="1622425"/>
            <a:chExt cx="1093788" cy="377826"/>
          </a:xfrm>
        </p:grpSpPr>
        <p:sp>
          <p:nvSpPr>
            <p:cNvPr id="50215" name="Freeform 61"/>
            <p:cNvSpPr>
              <a:spLocks/>
            </p:cNvSpPr>
            <p:nvPr/>
          </p:nvSpPr>
          <p:spPr bwMode="auto">
            <a:xfrm>
              <a:off x="1930400" y="1622425"/>
              <a:ext cx="1030288" cy="322263"/>
            </a:xfrm>
            <a:custGeom>
              <a:avLst/>
              <a:gdLst>
                <a:gd name="T0" fmla="*/ 2147483646 w 649"/>
                <a:gd name="T1" fmla="*/ 0 h 203"/>
                <a:gd name="T2" fmla="*/ 0 w 649"/>
                <a:gd name="T3" fmla="*/ 2147483646 h 203"/>
                <a:gd name="T4" fmla="*/ 2147483646 w 649"/>
                <a:gd name="T5" fmla="*/ 2147483646 h 203"/>
                <a:gd name="T6" fmla="*/ 2147483646 w 649"/>
                <a:gd name="T7" fmla="*/ 0 h 203"/>
                <a:gd name="T8" fmla="*/ 2147483646 w 649"/>
                <a:gd name="T9" fmla="*/ 0 h 2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9" h="203">
                  <a:moveTo>
                    <a:pt x="295" y="0"/>
                  </a:moveTo>
                  <a:lnTo>
                    <a:pt x="0" y="203"/>
                  </a:lnTo>
                  <a:lnTo>
                    <a:pt x="403" y="203"/>
                  </a:lnTo>
                  <a:lnTo>
                    <a:pt x="649" y="0"/>
                  </a:lnTo>
                  <a:lnTo>
                    <a:pt x="295" y="0"/>
                  </a:lnTo>
                  <a:close/>
                </a:path>
              </a:pathLst>
            </a:custGeom>
            <a:solidFill>
              <a:srgbClr val="D8D9D8"/>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a:p>
          </p:txBody>
        </p:sp>
        <p:sp>
          <p:nvSpPr>
            <p:cNvPr id="50216" name="Freeform 62"/>
            <p:cNvSpPr>
              <a:spLocks/>
            </p:cNvSpPr>
            <p:nvPr/>
          </p:nvSpPr>
          <p:spPr bwMode="auto">
            <a:xfrm>
              <a:off x="1971675" y="1665288"/>
              <a:ext cx="1052513" cy="334963"/>
            </a:xfrm>
            <a:custGeom>
              <a:avLst/>
              <a:gdLst>
                <a:gd name="T0" fmla="*/ 2147483646 w 663"/>
                <a:gd name="T1" fmla="*/ 0 h 211"/>
                <a:gd name="T2" fmla="*/ 0 w 663"/>
                <a:gd name="T3" fmla="*/ 2147483646 h 211"/>
                <a:gd name="T4" fmla="*/ 2147483646 w 663"/>
                <a:gd name="T5" fmla="*/ 2147483646 h 211"/>
                <a:gd name="T6" fmla="*/ 2147483646 w 663"/>
                <a:gd name="T7" fmla="*/ 2147483646 h 211"/>
                <a:gd name="T8" fmla="*/ 2147483646 w 663"/>
                <a:gd name="T9" fmla="*/ 0 h 2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3" h="211">
                  <a:moveTo>
                    <a:pt x="311" y="0"/>
                  </a:moveTo>
                  <a:lnTo>
                    <a:pt x="0" y="176"/>
                  </a:lnTo>
                  <a:lnTo>
                    <a:pt x="401" y="211"/>
                  </a:lnTo>
                  <a:lnTo>
                    <a:pt x="663" y="29"/>
                  </a:lnTo>
                  <a:lnTo>
                    <a:pt x="311" y="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a:p>
          </p:txBody>
        </p:sp>
      </p:grpSp>
      <p:grpSp>
        <p:nvGrpSpPr>
          <p:cNvPr id="50185" name="Group 147"/>
          <p:cNvGrpSpPr>
            <a:grpSpLocks/>
          </p:cNvGrpSpPr>
          <p:nvPr/>
        </p:nvGrpSpPr>
        <p:grpSpPr bwMode="auto">
          <a:xfrm>
            <a:off x="8156575" y="2906713"/>
            <a:ext cx="2257425" cy="3902075"/>
            <a:chOff x="5337540" y="2180460"/>
            <a:chExt cx="1693742" cy="2925763"/>
          </a:xfrm>
        </p:grpSpPr>
        <p:sp>
          <p:nvSpPr>
            <p:cNvPr id="50193" name="Rectangle 148"/>
            <p:cNvSpPr>
              <a:spLocks noChangeArrowheads="1"/>
            </p:cNvSpPr>
            <p:nvPr/>
          </p:nvSpPr>
          <p:spPr bwMode="auto">
            <a:xfrm>
              <a:off x="6330699" y="4165636"/>
              <a:ext cx="225147" cy="536009"/>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ID" altLang="en-US" sz="2400"/>
            </a:p>
          </p:txBody>
        </p:sp>
        <p:sp>
          <p:nvSpPr>
            <p:cNvPr id="50194" name="Freeform 149"/>
            <p:cNvSpPr>
              <a:spLocks/>
            </p:cNvSpPr>
            <p:nvPr/>
          </p:nvSpPr>
          <p:spPr bwMode="auto">
            <a:xfrm>
              <a:off x="6291841" y="4701645"/>
              <a:ext cx="302862" cy="161146"/>
            </a:xfrm>
            <a:custGeom>
              <a:avLst/>
              <a:gdLst>
                <a:gd name="T0" fmla="*/ 2147483646 w 330"/>
                <a:gd name="T1" fmla="*/ 0 h 176"/>
                <a:gd name="T2" fmla="*/ 2147483646 w 330"/>
                <a:gd name="T3" fmla="*/ 2147483646 h 176"/>
                <a:gd name="T4" fmla="*/ 2147483646 w 330"/>
                <a:gd name="T5" fmla="*/ 2147483646 h 176"/>
                <a:gd name="T6" fmla="*/ 2147483646 w 330"/>
                <a:gd name="T7" fmla="*/ 2147483646 h 176"/>
                <a:gd name="T8" fmla="*/ 2147483646 w 330"/>
                <a:gd name="T9" fmla="*/ 2147483646 h 176"/>
                <a:gd name="T10" fmla="*/ 2147483646 w 330"/>
                <a:gd name="T11" fmla="*/ 0 h 176"/>
                <a:gd name="T12" fmla="*/ 2147483646 w 330"/>
                <a:gd name="T13" fmla="*/ 0 h 1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0" h="176">
                  <a:moveTo>
                    <a:pt x="42" y="0"/>
                  </a:moveTo>
                  <a:cubicBezTo>
                    <a:pt x="42" y="0"/>
                    <a:pt x="32" y="10"/>
                    <a:pt x="42" y="21"/>
                  </a:cubicBezTo>
                  <a:cubicBezTo>
                    <a:pt x="53" y="31"/>
                    <a:pt x="0" y="96"/>
                    <a:pt x="42" y="176"/>
                  </a:cubicBezTo>
                  <a:cubicBezTo>
                    <a:pt x="288" y="176"/>
                    <a:pt x="288" y="176"/>
                    <a:pt x="288" y="176"/>
                  </a:cubicBezTo>
                  <a:cubicBezTo>
                    <a:pt x="288" y="176"/>
                    <a:pt x="330" y="81"/>
                    <a:pt x="288" y="21"/>
                  </a:cubicBezTo>
                  <a:cubicBezTo>
                    <a:pt x="288" y="21"/>
                    <a:pt x="315" y="0"/>
                    <a:pt x="288" y="0"/>
                  </a:cubicBezTo>
                  <a:lnTo>
                    <a:pt x="42" y="0"/>
                  </a:lnTo>
                  <a:close/>
                </a:path>
              </a:pathLst>
            </a:custGeom>
            <a:solidFill>
              <a:srgbClr val="946748"/>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a:p>
          </p:txBody>
        </p:sp>
        <p:sp>
          <p:nvSpPr>
            <p:cNvPr id="50195" name="Rectangle 150"/>
            <p:cNvSpPr>
              <a:spLocks noChangeArrowheads="1"/>
            </p:cNvSpPr>
            <p:nvPr/>
          </p:nvSpPr>
          <p:spPr bwMode="auto">
            <a:xfrm>
              <a:off x="6311270" y="4849076"/>
              <a:ext cx="261719" cy="13715"/>
            </a:xfrm>
            <a:prstGeom prst="rect">
              <a:avLst/>
            </a:prstGeom>
            <a:solidFill>
              <a:srgbClr val="7C573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ID" altLang="en-US" sz="2400"/>
            </a:p>
          </p:txBody>
        </p:sp>
        <p:sp>
          <p:nvSpPr>
            <p:cNvPr id="50196" name="Rectangle 151"/>
            <p:cNvSpPr>
              <a:spLocks noChangeArrowheads="1"/>
            </p:cNvSpPr>
            <p:nvPr/>
          </p:nvSpPr>
          <p:spPr bwMode="auto">
            <a:xfrm>
              <a:off x="5815262" y="4165636"/>
              <a:ext cx="225147" cy="536009"/>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ID" altLang="en-US" sz="2400"/>
            </a:p>
          </p:txBody>
        </p:sp>
        <p:sp>
          <p:nvSpPr>
            <p:cNvPr id="50197" name="Freeform 152"/>
            <p:cNvSpPr>
              <a:spLocks/>
            </p:cNvSpPr>
            <p:nvPr/>
          </p:nvSpPr>
          <p:spPr bwMode="auto">
            <a:xfrm>
              <a:off x="5776404" y="4701645"/>
              <a:ext cx="301719" cy="161146"/>
            </a:xfrm>
            <a:custGeom>
              <a:avLst/>
              <a:gdLst>
                <a:gd name="T0" fmla="*/ 2147483646 w 330"/>
                <a:gd name="T1" fmla="*/ 0 h 176"/>
                <a:gd name="T2" fmla="*/ 2147483646 w 330"/>
                <a:gd name="T3" fmla="*/ 2147483646 h 176"/>
                <a:gd name="T4" fmla="*/ 2147483646 w 330"/>
                <a:gd name="T5" fmla="*/ 2147483646 h 176"/>
                <a:gd name="T6" fmla="*/ 2147483646 w 330"/>
                <a:gd name="T7" fmla="*/ 2147483646 h 176"/>
                <a:gd name="T8" fmla="*/ 2147483646 w 330"/>
                <a:gd name="T9" fmla="*/ 2147483646 h 176"/>
                <a:gd name="T10" fmla="*/ 2147483646 w 330"/>
                <a:gd name="T11" fmla="*/ 0 h 176"/>
                <a:gd name="T12" fmla="*/ 2147483646 w 330"/>
                <a:gd name="T13" fmla="*/ 0 h 1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0" h="176">
                  <a:moveTo>
                    <a:pt x="42" y="0"/>
                  </a:moveTo>
                  <a:cubicBezTo>
                    <a:pt x="42" y="0"/>
                    <a:pt x="32" y="10"/>
                    <a:pt x="42" y="21"/>
                  </a:cubicBezTo>
                  <a:cubicBezTo>
                    <a:pt x="53" y="31"/>
                    <a:pt x="0" y="96"/>
                    <a:pt x="42" y="176"/>
                  </a:cubicBezTo>
                  <a:cubicBezTo>
                    <a:pt x="288" y="176"/>
                    <a:pt x="288" y="176"/>
                    <a:pt x="288" y="176"/>
                  </a:cubicBezTo>
                  <a:cubicBezTo>
                    <a:pt x="288" y="176"/>
                    <a:pt x="330" y="81"/>
                    <a:pt x="288" y="21"/>
                  </a:cubicBezTo>
                  <a:cubicBezTo>
                    <a:pt x="288" y="21"/>
                    <a:pt x="315" y="0"/>
                    <a:pt x="288" y="0"/>
                  </a:cubicBezTo>
                  <a:lnTo>
                    <a:pt x="42" y="0"/>
                  </a:lnTo>
                  <a:close/>
                </a:path>
              </a:pathLst>
            </a:custGeom>
            <a:solidFill>
              <a:srgbClr val="946748"/>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a:p>
          </p:txBody>
        </p:sp>
        <p:sp>
          <p:nvSpPr>
            <p:cNvPr id="50198" name="Rectangle 153"/>
            <p:cNvSpPr>
              <a:spLocks noChangeArrowheads="1"/>
            </p:cNvSpPr>
            <p:nvPr/>
          </p:nvSpPr>
          <p:spPr bwMode="auto">
            <a:xfrm>
              <a:off x="5795833" y="4849076"/>
              <a:ext cx="261719" cy="13715"/>
            </a:xfrm>
            <a:prstGeom prst="rect">
              <a:avLst/>
            </a:prstGeom>
            <a:solidFill>
              <a:srgbClr val="7C573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ID" altLang="en-US" sz="2400"/>
            </a:p>
          </p:txBody>
        </p:sp>
        <p:sp>
          <p:nvSpPr>
            <p:cNvPr id="155" name="Oval 154">
              <a:extLst>
                <a:ext uri="{FF2B5EF4-FFF2-40B4-BE49-F238E27FC236}">
                  <a16:creationId xmlns:a16="http://schemas.microsoft.com/office/drawing/2014/main" id="{9175DF79-C636-B648-81CB-CE467C8D7874}"/>
                </a:ext>
              </a:extLst>
            </p:cNvPr>
            <p:cNvSpPr>
              <a:spLocks noChangeArrowheads="1"/>
            </p:cNvSpPr>
            <p:nvPr/>
          </p:nvSpPr>
          <p:spPr bwMode="auto">
            <a:xfrm>
              <a:off x="6822840" y="4941961"/>
              <a:ext cx="128639" cy="127362"/>
            </a:xfrm>
            <a:prstGeom prst="ellipse">
              <a:avLst/>
            </a:prstGeom>
            <a:solidFill>
              <a:schemeClr val="tx1">
                <a:lumMod val="95000"/>
                <a:lumOff val="5000"/>
              </a:schemeClr>
            </a:solidFill>
            <a:ln>
              <a:noFill/>
            </a:ln>
          </p:spPr>
          <p:txBody>
            <a:bodyPr lIns="121920" tIns="60960" rIns="121920" bIns="60960"/>
            <a:lstStyle/>
            <a:p>
              <a:pPr eaLnBrk="1" fontAlgn="auto" hangingPunct="1">
                <a:spcBef>
                  <a:spcPts val="0"/>
                </a:spcBef>
                <a:spcAft>
                  <a:spcPts val="0"/>
                </a:spcAft>
                <a:defRPr/>
              </a:pPr>
              <a:endParaRPr lang="en-ID" sz="2400">
                <a:latin typeface="+mn-lt"/>
              </a:endParaRPr>
            </a:p>
          </p:txBody>
        </p:sp>
        <p:sp>
          <p:nvSpPr>
            <p:cNvPr id="156" name="Freeform 155">
              <a:extLst>
                <a:ext uri="{FF2B5EF4-FFF2-40B4-BE49-F238E27FC236}">
                  <a16:creationId xmlns:a16="http://schemas.microsoft.com/office/drawing/2014/main" id="{77FDA6E7-01EF-334B-9705-856BA96B71F9}"/>
                </a:ext>
              </a:extLst>
            </p:cNvPr>
            <p:cNvSpPr>
              <a:spLocks/>
            </p:cNvSpPr>
            <p:nvPr/>
          </p:nvSpPr>
          <p:spPr bwMode="auto">
            <a:xfrm>
              <a:off x="6255877" y="4751513"/>
              <a:ext cx="695601" cy="223777"/>
            </a:xfrm>
            <a:custGeom>
              <a:avLst/>
              <a:gdLst>
                <a:gd name="T0" fmla="*/ 0 w 759"/>
                <a:gd name="T1" fmla="*/ 0 h 243"/>
                <a:gd name="T2" fmla="*/ 612 w 759"/>
                <a:gd name="T3" fmla="*/ 191 h 243"/>
                <a:gd name="T4" fmla="*/ 707 w 759"/>
                <a:gd name="T5" fmla="*/ 191 h 243"/>
                <a:gd name="T6" fmla="*/ 759 w 759"/>
                <a:gd name="T7" fmla="*/ 243 h 243"/>
                <a:gd name="T8" fmla="*/ 589 w 759"/>
                <a:gd name="T9" fmla="*/ 243 h 243"/>
                <a:gd name="T10" fmla="*/ 0 w 759"/>
                <a:gd name="T11" fmla="*/ 121 h 243"/>
                <a:gd name="T12" fmla="*/ 0 w 759"/>
                <a:gd name="T13" fmla="*/ 0 h 243"/>
              </a:gdLst>
              <a:ahLst/>
              <a:cxnLst>
                <a:cxn ang="0">
                  <a:pos x="T0" y="T1"/>
                </a:cxn>
                <a:cxn ang="0">
                  <a:pos x="T2" y="T3"/>
                </a:cxn>
                <a:cxn ang="0">
                  <a:pos x="T4" y="T5"/>
                </a:cxn>
                <a:cxn ang="0">
                  <a:pos x="T6" y="T7"/>
                </a:cxn>
                <a:cxn ang="0">
                  <a:pos x="T8" y="T9"/>
                </a:cxn>
                <a:cxn ang="0">
                  <a:pos x="T10" y="T11"/>
                </a:cxn>
                <a:cxn ang="0">
                  <a:pos x="T12" y="T13"/>
                </a:cxn>
              </a:cxnLst>
              <a:rect l="0" t="0" r="r" b="b"/>
              <a:pathLst>
                <a:path w="759" h="243">
                  <a:moveTo>
                    <a:pt x="0" y="0"/>
                  </a:moveTo>
                  <a:cubicBezTo>
                    <a:pt x="612" y="191"/>
                    <a:pt x="612" y="191"/>
                    <a:pt x="612" y="191"/>
                  </a:cubicBezTo>
                  <a:cubicBezTo>
                    <a:pt x="707" y="191"/>
                    <a:pt x="707" y="191"/>
                    <a:pt x="707" y="191"/>
                  </a:cubicBezTo>
                  <a:cubicBezTo>
                    <a:pt x="707" y="191"/>
                    <a:pt x="759" y="199"/>
                    <a:pt x="759" y="243"/>
                  </a:cubicBezTo>
                  <a:cubicBezTo>
                    <a:pt x="589" y="243"/>
                    <a:pt x="589" y="243"/>
                    <a:pt x="589" y="243"/>
                  </a:cubicBezTo>
                  <a:cubicBezTo>
                    <a:pt x="0" y="121"/>
                    <a:pt x="0" y="121"/>
                    <a:pt x="0" y="121"/>
                  </a:cubicBezTo>
                  <a:lnTo>
                    <a:pt x="0" y="0"/>
                  </a:lnTo>
                  <a:close/>
                </a:path>
              </a:pathLst>
            </a:custGeom>
            <a:solidFill>
              <a:schemeClr val="tx1">
                <a:lumMod val="85000"/>
                <a:lumOff val="15000"/>
              </a:schemeClr>
            </a:solidFill>
            <a:ln>
              <a:noFill/>
            </a:ln>
          </p:spPr>
          <p:txBody>
            <a:bodyPr lIns="121920" tIns="60960" rIns="121920" bIns="60960"/>
            <a:lstStyle/>
            <a:p>
              <a:pPr eaLnBrk="1" fontAlgn="auto" hangingPunct="1">
                <a:spcBef>
                  <a:spcPts val="0"/>
                </a:spcBef>
                <a:spcAft>
                  <a:spcPts val="0"/>
                </a:spcAft>
                <a:defRPr/>
              </a:pPr>
              <a:endParaRPr lang="en-ID" sz="2400">
                <a:latin typeface="+mn-lt"/>
              </a:endParaRPr>
            </a:p>
          </p:txBody>
        </p:sp>
        <p:sp>
          <p:nvSpPr>
            <p:cNvPr id="157" name="Oval 156">
              <a:extLst>
                <a:ext uri="{FF2B5EF4-FFF2-40B4-BE49-F238E27FC236}">
                  <a16:creationId xmlns:a16="http://schemas.microsoft.com/office/drawing/2014/main" id="{55A3FE9E-1D43-7C4D-AECD-E36EE56F08A2}"/>
                </a:ext>
              </a:extLst>
            </p:cNvPr>
            <p:cNvSpPr>
              <a:spLocks noChangeArrowheads="1"/>
            </p:cNvSpPr>
            <p:nvPr/>
          </p:nvSpPr>
          <p:spPr bwMode="auto">
            <a:xfrm>
              <a:off x="5420917" y="4941961"/>
              <a:ext cx="128639" cy="127362"/>
            </a:xfrm>
            <a:prstGeom prst="ellipse">
              <a:avLst/>
            </a:prstGeom>
            <a:solidFill>
              <a:schemeClr val="tx1">
                <a:lumMod val="95000"/>
                <a:lumOff val="5000"/>
              </a:schemeClr>
            </a:solidFill>
            <a:ln>
              <a:noFill/>
            </a:ln>
          </p:spPr>
          <p:txBody>
            <a:bodyPr lIns="121920" tIns="60960" rIns="121920" bIns="60960"/>
            <a:lstStyle/>
            <a:p>
              <a:pPr eaLnBrk="1" fontAlgn="auto" hangingPunct="1">
                <a:spcBef>
                  <a:spcPts val="0"/>
                </a:spcBef>
                <a:spcAft>
                  <a:spcPts val="0"/>
                </a:spcAft>
                <a:defRPr/>
              </a:pPr>
              <a:endParaRPr lang="en-ID" sz="2400">
                <a:latin typeface="+mn-lt"/>
              </a:endParaRPr>
            </a:p>
          </p:txBody>
        </p:sp>
        <p:sp>
          <p:nvSpPr>
            <p:cNvPr id="158" name="Freeform 157">
              <a:extLst>
                <a:ext uri="{FF2B5EF4-FFF2-40B4-BE49-F238E27FC236}">
                  <a16:creationId xmlns:a16="http://schemas.microsoft.com/office/drawing/2014/main" id="{DC77232D-E402-184C-A5EF-893833935F96}"/>
                </a:ext>
              </a:extLst>
            </p:cNvPr>
            <p:cNvSpPr>
              <a:spLocks/>
            </p:cNvSpPr>
            <p:nvPr/>
          </p:nvSpPr>
          <p:spPr bwMode="auto">
            <a:xfrm>
              <a:off x="5420917" y="4751513"/>
              <a:ext cx="693219" cy="223777"/>
            </a:xfrm>
            <a:custGeom>
              <a:avLst/>
              <a:gdLst>
                <a:gd name="T0" fmla="*/ 759 w 759"/>
                <a:gd name="T1" fmla="*/ 0 h 243"/>
                <a:gd name="T2" fmla="*/ 147 w 759"/>
                <a:gd name="T3" fmla="*/ 191 h 243"/>
                <a:gd name="T4" fmla="*/ 51 w 759"/>
                <a:gd name="T5" fmla="*/ 191 h 243"/>
                <a:gd name="T6" fmla="*/ 0 w 759"/>
                <a:gd name="T7" fmla="*/ 243 h 243"/>
                <a:gd name="T8" fmla="*/ 170 w 759"/>
                <a:gd name="T9" fmla="*/ 243 h 243"/>
                <a:gd name="T10" fmla="*/ 759 w 759"/>
                <a:gd name="T11" fmla="*/ 121 h 243"/>
                <a:gd name="T12" fmla="*/ 759 w 759"/>
                <a:gd name="T13" fmla="*/ 0 h 243"/>
              </a:gdLst>
              <a:ahLst/>
              <a:cxnLst>
                <a:cxn ang="0">
                  <a:pos x="T0" y="T1"/>
                </a:cxn>
                <a:cxn ang="0">
                  <a:pos x="T2" y="T3"/>
                </a:cxn>
                <a:cxn ang="0">
                  <a:pos x="T4" y="T5"/>
                </a:cxn>
                <a:cxn ang="0">
                  <a:pos x="T6" y="T7"/>
                </a:cxn>
                <a:cxn ang="0">
                  <a:pos x="T8" y="T9"/>
                </a:cxn>
                <a:cxn ang="0">
                  <a:pos x="T10" y="T11"/>
                </a:cxn>
                <a:cxn ang="0">
                  <a:pos x="T12" y="T13"/>
                </a:cxn>
              </a:cxnLst>
              <a:rect l="0" t="0" r="r" b="b"/>
              <a:pathLst>
                <a:path w="759" h="243">
                  <a:moveTo>
                    <a:pt x="759" y="0"/>
                  </a:moveTo>
                  <a:cubicBezTo>
                    <a:pt x="147" y="191"/>
                    <a:pt x="147" y="191"/>
                    <a:pt x="147" y="191"/>
                  </a:cubicBezTo>
                  <a:cubicBezTo>
                    <a:pt x="51" y="191"/>
                    <a:pt x="51" y="191"/>
                    <a:pt x="51" y="191"/>
                  </a:cubicBezTo>
                  <a:cubicBezTo>
                    <a:pt x="51" y="191"/>
                    <a:pt x="0" y="199"/>
                    <a:pt x="0" y="243"/>
                  </a:cubicBezTo>
                  <a:cubicBezTo>
                    <a:pt x="170" y="243"/>
                    <a:pt x="170" y="243"/>
                    <a:pt x="170" y="243"/>
                  </a:cubicBezTo>
                  <a:cubicBezTo>
                    <a:pt x="759" y="121"/>
                    <a:pt x="759" y="121"/>
                    <a:pt x="759" y="121"/>
                  </a:cubicBezTo>
                  <a:lnTo>
                    <a:pt x="759" y="0"/>
                  </a:lnTo>
                  <a:close/>
                </a:path>
              </a:pathLst>
            </a:custGeom>
            <a:solidFill>
              <a:schemeClr val="tx1">
                <a:lumMod val="85000"/>
                <a:lumOff val="15000"/>
              </a:schemeClr>
            </a:solidFill>
            <a:ln>
              <a:noFill/>
            </a:ln>
          </p:spPr>
          <p:txBody>
            <a:bodyPr lIns="121920" tIns="60960" rIns="121920" bIns="60960"/>
            <a:lstStyle/>
            <a:p>
              <a:pPr eaLnBrk="1" fontAlgn="auto" hangingPunct="1">
                <a:spcBef>
                  <a:spcPts val="0"/>
                </a:spcBef>
                <a:spcAft>
                  <a:spcPts val="0"/>
                </a:spcAft>
                <a:defRPr/>
              </a:pPr>
              <a:endParaRPr lang="en-ID" sz="2400">
                <a:latin typeface="+mn-lt"/>
              </a:endParaRPr>
            </a:p>
          </p:txBody>
        </p:sp>
        <p:sp>
          <p:nvSpPr>
            <p:cNvPr id="50203" name="Freeform 158"/>
            <p:cNvSpPr>
              <a:spLocks/>
            </p:cNvSpPr>
            <p:nvPr/>
          </p:nvSpPr>
          <p:spPr bwMode="auto">
            <a:xfrm>
              <a:off x="6105553" y="4738217"/>
              <a:ext cx="157717" cy="368006"/>
            </a:xfrm>
            <a:custGeom>
              <a:avLst/>
              <a:gdLst>
                <a:gd name="T0" fmla="*/ 2147483646 w 172"/>
                <a:gd name="T1" fmla="*/ 2147483646 h 403"/>
                <a:gd name="T2" fmla="*/ 2147483646 w 172"/>
                <a:gd name="T3" fmla="*/ 2147483646 h 403"/>
                <a:gd name="T4" fmla="*/ 2147483646 w 172"/>
                <a:gd name="T5" fmla="*/ 0 h 403"/>
                <a:gd name="T6" fmla="*/ 0 w 172"/>
                <a:gd name="T7" fmla="*/ 2147483646 h 403"/>
                <a:gd name="T8" fmla="*/ 0 w 172"/>
                <a:gd name="T9" fmla="*/ 2147483646 h 403"/>
                <a:gd name="T10" fmla="*/ 2147483646 w 172"/>
                <a:gd name="T11" fmla="*/ 2147483646 h 403"/>
                <a:gd name="T12" fmla="*/ 2147483646 w 172"/>
                <a:gd name="T13" fmla="*/ 2147483646 h 403"/>
                <a:gd name="T14" fmla="*/ 2147483646 w 172"/>
                <a:gd name="T15" fmla="*/ 2147483646 h 403"/>
                <a:gd name="T16" fmla="*/ 2147483646 w 172"/>
                <a:gd name="T17" fmla="*/ 2147483646 h 403"/>
                <a:gd name="T18" fmla="*/ 2147483646 w 172"/>
                <a:gd name="T19" fmla="*/ 2147483646 h 403"/>
                <a:gd name="T20" fmla="*/ 2147483646 w 172"/>
                <a:gd name="T21" fmla="*/ 2147483646 h 4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2" h="403">
                  <a:moveTo>
                    <a:pt x="172" y="137"/>
                  </a:moveTo>
                  <a:cubicBezTo>
                    <a:pt x="172" y="18"/>
                    <a:pt x="172" y="18"/>
                    <a:pt x="172" y="18"/>
                  </a:cubicBezTo>
                  <a:cubicBezTo>
                    <a:pt x="86" y="0"/>
                    <a:pt x="86" y="0"/>
                    <a:pt x="86" y="0"/>
                  </a:cubicBezTo>
                  <a:cubicBezTo>
                    <a:pt x="0" y="16"/>
                    <a:pt x="0" y="16"/>
                    <a:pt x="0" y="16"/>
                  </a:cubicBezTo>
                  <a:cubicBezTo>
                    <a:pt x="0" y="137"/>
                    <a:pt x="0" y="137"/>
                    <a:pt x="0" y="137"/>
                  </a:cubicBezTo>
                  <a:cubicBezTo>
                    <a:pt x="36" y="298"/>
                    <a:pt x="36" y="298"/>
                    <a:pt x="36" y="298"/>
                  </a:cubicBezTo>
                  <a:cubicBezTo>
                    <a:pt x="26" y="309"/>
                    <a:pt x="20" y="324"/>
                    <a:pt x="20" y="339"/>
                  </a:cubicBezTo>
                  <a:cubicBezTo>
                    <a:pt x="20" y="374"/>
                    <a:pt x="49" y="403"/>
                    <a:pt x="84" y="403"/>
                  </a:cubicBezTo>
                  <a:cubicBezTo>
                    <a:pt x="119" y="403"/>
                    <a:pt x="147" y="374"/>
                    <a:pt x="147" y="339"/>
                  </a:cubicBezTo>
                  <a:cubicBezTo>
                    <a:pt x="147" y="325"/>
                    <a:pt x="143" y="313"/>
                    <a:pt x="135" y="302"/>
                  </a:cubicBezTo>
                  <a:lnTo>
                    <a:pt x="172" y="137"/>
                  </a:lnTo>
                  <a:close/>
                </a:path>
              </a:pathLst>
            </a:custGeom>
            <a:solidFill>
              <a:srgbClr val="2E2E2E"/>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a:p>
          </p:txBody>
        </p:sp>
        <p:sp>
          <p:nvSpPr>
            <p:cNvPr id="160" name="Rectangle 159">
              <a:extLst>
                <a:ext uri="{FF2B5EF4-FFF2-40B4-BE49-F238E27FC236}">
                  <a16:creationId xmlns:a16="http://schemas.microsoft.com/office/drawing/2014/main" id="{AAD3BB08-D146-F343-AB2A-C97EFCAF7952}"/>
                </a:ext>
              </a:extLst>
            </p:cNvPr>
            <p:cNvSpPr>
              <a:spLocks noChangeArrowheads="1"/>
            </p:cNvSpPr>
            <p:nvPr/>
          </p:nvSpPr>
          <p:spPr bwMode="auto">
            <a:xfrm>
              <a:off x="6105799" y="4355142"/>
              <a:ext cx="157225" cy="415416"/>
            </a:xfrm>
            <a:prstGeom prst="rect">
              <a:avLst/>
            </a:prstGeom>
            <a:solidFill>
              <a:schemeClr val="tx1">
                <a:lumMod val="95000"/>
                <a:lumOff val="5000"/>
              </a:schemeClr>
            </a:solidFill>
            <a:ln>
              <a:noFill/>
            </a:ln>
          </p:spPr>
          <p:txBody>
            <a:bodyPr lIns="121920" tIns="60960" rIns="121920" bIns="60960"/>
            <a:lstStyle/>
            <a:p>
              <a:pPr eaLnBrk="1" fontAlgn="auto" hangingPunct="1">
                <a:spcBef>
                  <a:spcPts val="0"/>
                </a:spcBef>
                <a:spcAft>
                  <a:spcPts val="0"/>
                </a:spcAft>
                <a:defRPr/>
              </a:pPr>
              <a:endParaRPr lang="en-ID" sz="2400">
                <a:latin typeface="+mn-lt"/>
              </a:endParaRPr>
            </a:p>
          </p:txBody>
        </p:sp>
        <p:sp>
          <p:nvSpPr>
            <p:cNvPr id="50205" name="Freeform 160"/>
            <p:cNvSpPr>
              <a:spLocks/>
            </p:cNvSpPr>
            <p:nvPr/>
          </p:nvSpPr>
          <p:spPr bwMode="auto">
            <a:xfrm>
              <a:off x="5337540" y="2951902"/>
              <a:ext cx="1693742" cy="577153"/>
            </a:xfrm>
            <a:custGeom>
              <a:avLst/>
              <a:gdLst>
                <a:gd name="T0" fmla="*/ 2147483646 w 1852"/>
                <a:gd name="T1" fmla="*/ 2147483646 h 631"/>
                <a:gd name="T2" fmla="*/ 2147483646 w 1852"/>
                <a:gd name="T3" fmla="*/ 2147483646 h 631"/>
                <a:gd name="T4" fmla="*/ 2147483646 w 1852"/>
                <a:gd name="T5" fmla="*/ 2147483646 h 631"/>
                <a:gd name="T6" fmla="*/ 2147483646 w 1852"/>
                <a:gd name="T7" fmla="*/ 0 h 631"/>
                <a:gd name="T8" fmla="*/ 2147483646 w 1852"/>
                <a:gd name="T9" fmla="*/ 2147483646 h 631"/>
                <a:gd name="T10" fmla="*/ 2147483646 w 1852"/>
                <a:gd name="T11" fmla="*/ 2147483646 h 631"/>
                <a:gd name="T12" fmla="*/ 2147483646 w 1852"/>
                <a:gd name="T13" fmla="*/ 2147483646 h 631"/>
                <a:gd name="T14" fmla="*/ 2147483646 w 1852"/>
                <a:gd name="T15" fmla="*/ 0 h 631"/>
                <a:gd name="T16" fmla="*/ 2147483646 w 1852"/>
                <a:gd name="T17" fmla="*/ 2147483646 h 631"/>
                <a:gd name="T18" fmla="*/ 2147483646 w 1852"/>
                <a:gd name="T19" fmla="*/ 2147483646 h 631"/>
                <a:gd name="T20" fmla="*/ 2147483646 w 1852"/>
                <a:gd name="T21" fmla="*/ 2147483646 h 631"/>
                <a:gd name="T22" fmla="*/ 0 w 1852"/>
                <a:gd name="T23" fmla="*/ 2147483646 h 631"/>
                <a:gd name="T24" fmla="*/ 2147483646 w 1852"/>
                <a:gd name="T25" fmla="*/ 2147483646 h 631"/>
                <a:gd name="T26" fmla="*/ 2147483646 w 1852"/>
                <a:gd name="T27" fmla="*/ 2147483646 h 631"/>
                <a:gd name="T28" fmla="*/ 2147483646 w 1852"/>
                <a:gd name="T29" fmla="*/ 2147483646 h 631"/>
                <a:gd name="T30" fmla="*/ 2147483646 w 1852"/>
                <a:gd name="T31" fmla="*/ 2147483646 h 631"/>
                <a:gd name="T32" fmla="*/ 2147483646 w 1852"/>
                <a:gd name="T33" fmla="*/ 2147483646 h 631"/>
                <a:gd name="T34" fmla="*/ 2147483646 w 1852"/>
                <a:gd name="T35" fmla="*/ 2147483646 h 631"/>
                <a:gd name="T36" fmla="*/ 2147483646 w 1852"/>
                <a:gd name="T37" fmla="*/ 2147483646 h 63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852" h="631">
                  <a:moveTo>
                    <a:pt x="1539" y="205"/>
                  </a:moveTo>
                  <a:cubicBezTo>
                    <a:pt x="1486" y="120"/>
                    <a:pt x="1376" y="63"/>
                    <a:pt x="1376" y="63"/>
                  </a:cubicBezTo>
                  <a:cubicBezTo>
                    <a:pt x="1370" y="54"/>
                    <a:pt x="1361" y="48"/>
                    <a:pt x="1350" y="46"/>
                  </a:cubicBezTo>
                  <a:cubicBezTo>
                    <a:pt x="1098" y="0"/>
                    <a:pt x="1098" y="0"/>
                    <a:pt x="1098" y="0"/>
                  </a:cubicBezTo>
                  <a:cubicBezTo>
                    <a:pt x="1054" y="25"/>
                    <a:pt x="994" y="41"/>
                    <a:pt x="929" y="41"/>
                  </a:cubicBezTo>
                  <a:cubicBezTo>
                    <a:pt x="928" y="41"/>
                    <a:pt x="927" y="41"/>
                    <a:pt x="926" y="41"/>
                  </a:cubicBezTo>
                  <a:cubicBezTo>
                    <a:pt x="925" y="41"/>
                    <a:pt x="924" y="41"/>
                    <a:pt x="923" y="41"/>
                  </a:cubicBezTo>
                  <a:cubicBezTo>
                    <a:pt x="858" y="41"/>
                    <a:pt x="798" y="25"/>
                    <a:pt x="754" y="0"/>
                  </a:cubicBezTo>
                  <a:cubicBezTo>
                    <a:pt x="502" y="46"/>
                    <a:pt x="502" y="46"/>
                    <a:pt x="502" y="46"/>
                  </a:cubicBezTo>
                  <a:cubicBezTo>
                    <a:pt x="491" y="48"/>
                    <a:pt x="482" y="54"/>
                    <a:pt x="476" y="63"/>
                  </a:cubicBezTo>
                  <a:cubicBezTo>
                    <a:pt x="476" y="63"/>
                    <a:pt x="366" y="120"/>
                    <a:pt x="313" y="205"/>
                  </a:cubicBezTo>
                  <a:cubicBezTo>
                    <a:pt x="0" y="499"/>
                    <a:pt x="0" y="499"/>
                    <a:pt x="0" y="499"/>
                  </a:cubicBezTo>
                  <a:cubicBezTo>
                    <a:pt x="0" y="499"/>
                    <a:pt x="0" y="607"/>
                    <a:pt x="62" y="619"/>
                  </a:cubicBezTo>
                  <a:cubicBezTo>
                    <a:pt x="124" y="631"/>
                    <a:pt x="422" y="487"/>
                    <a:pt x="422" y="487"/>
                  </a:cubicBezTo>
                  <a:cubicBezTo>
                    <a:pt x="926" y="487"/>
                    <a:pt x="926" y="487"/>
                    <a:pt x="926" y="487"/>
                  </a:cubicBezTo>
                  <a:cubicBezTo>
                    <a:pt x="1430" y="487"/>
                    <a:pt x="1430" y="487"/>
                    <a:pt x="1430" y="487"/>
                  </a:cubicBezTo>
                  <a:cubicBezTo>
                    <a:pt x="1430" y="487"/>
                    <a:pt x="1728" y="631"/>
                    <a:pt x="1790" y="619"/>
                  </a:cubicBezTo>
                  <a:cubicBezTo>
                    <a:pt x="1852" y="607"/>
                    <a:pt x="1852" y="499"/>
                    <a:pt x="1852" y="499"/>
                  </a:cubicBezTo>
                  <a:lnTo>
                    <a:pt x="1539" y="20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a:p>
          </p:txBody>
        </p:sp>
        <p:sp>
          <p:nvSpPr>
            <p:cNvPr id="50206" name="Freeform 161"/>
            <p:cNvSpPr>
              <a:spLocks/>
            </p:cNvSpPr>
            <p:nvPr/>
          </p:nvSpPr>
          <p:spPr bwMode="auto">
            <a:xfrm>
              <a:off x="6039266" y="2796470"/>
              <a:ext cx="285719" cy="154289"/>
            </a:xfrm>
            <a:custGeom>
              <a:avLst/>
              <a:gdLst>
                <a:gd name="T0" fmla="*/ 2147483646 w 313"/>
                <a:gd name="T1" fmla="*/ 0 h 169"/>
                <a:gd name="T2" fmla="*/ 2147483646 w 313"/>
                <a:gd name="T3" fmla="*/ 2147483646 h 169"/>
                <a:gd name="T4" fmla="*/ 2147483646 w 313"/>
                <a:gd name="T5" fmla="*/ 0 h 169"/>
                <a:gd name="T6" fmla="*/ 0 w 313"/>
                <a:gd name="T7" fmla="*/ 2147483646 h 169"/>
                <a:gd name="T8" fmla="*/ 2147483646 w 313"/>
                <a:gd name="T9" fmla="*/ 2147483646 h 169"/>
                <a:gd name="T10" fmla="*/ 2147483646 w 313"/>
                <a:gd name="T11" fmla="*/ 2147483646 h 169"/>
                <a:gd name="T12" fmla="*/ 2147483646 w 313"/>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3" h="169">
                  <a:moveTo>
                    <a:pt x="303" y="0"/>
                  </a:moveTo>
                  <a:cubicBezTo>
                    <a:pt x="156" y="29"/>
                    <a:pt x="156" y="29"/>
                    <a:pt x="156" y="29"/>
                  </a:cubicBezTo>
                  <a:cubicBezTo>
                    <a:pt x="12" y="0"/>
                    <a:pt x="12" y="0"/>
                    <a:pt x="12" y="0"/>
                  </a:cubicBezTo>
                  <a:cubicBezTo>
                    <a:pt x="0" y="116"/>
                    <a:pt x="0" y="116"/>
                    <a:pt x="0" y="116"/>
                  </a:cubicBezTo>
                  <a:cubicBezTo>
                    <a:pt x="25" y="169"/>
                    <a:pt x="156" y="151"/>
                    <a:pt x="156" y="151"/>
                  </a:cubicBezTo>
                  <a:cubicBezTo>
                    <a:pt x="156" y="151"/>
                    <a:pt x="287" y="169"/>
                    <a:pt x="313" y="116"/>
                  </a:cubicBezTo>
                  <a:lnTo>
                    <a:pt x="303" y="0"/>
                  </a:lnTo>
                  <a:close/>
                </a:path>
              </a:pathLst>
            </a:custGeom>
            <a:solidFill>
              <a:srgbClr val="FDD9A6"/>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a:p>
          </p:txBody>
        </p:sp>
        <p:sp>
          <p:nvSpPr>
            <p:cNvPr id="50207" name="Freeform 162"/>
            <p:cNvSpPr>
              <a:spLocks/>
            </p:cNvSpPr>
            <p:nvPr/>
          </p:nvSpPr>
          <p:spPr bwMode="auto">
            <a:xfrm>
              <a:off x="5988979" y="2902758"/>
              <a:ext cx="386292" cy="109716"/>
            </a:xfrm>
            <a:custGeom>
              <a:avLst/>
              <a:gdLst>
                <a:gd name="T0" fmla="*/ 2147483646 w 423"/>
                <a:gd name="T1" fmla="*/ 0 h 120"/>
                <a:gd name="T2" fmla="*/ 2147483646 w 423"/>
                <a:gd name="T3" fmla="*/ 2147483646 h 120"/>
                <a:gd name="T4" fmla="*/ 2147483646 w 423"/>
                <a:gd name="T5" fmla="*/ 0 h 120"/>
                <a:gd name="T6" fmla="*/ 0 w 423"/>
                <a:gd name="T7" fmla="*/ 2147483646 h 120"/>
                <a:gd name="T8" fmla="*/ 2147483646 w 423"/>
                <a:gd name="T9" fmla="*/ 2147483646 h 120"/>
                <a:gd name="T10" fmla="*/ 2147483646 w 423"/>
                <a:gd name="T11" fmla="*/ 2147483646 h 120"/>
                <a:gd name="T12" fmla="*/ 2147483646 w 423"/>
                <a:gd name="T13" fmla="*/ 0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3" h="120">
                  <a:moveTo>
                    <a:pt x="368" y="0"/>
                  </a:moveTo>
                  <a:cubicBezTo>
                    <a:pt x="368" y="0"/>
                    <a:pt x="320" y="15"/>
                    <a:pt x="211" y="15"/>
                  </a:cubicBezTo>
                  <a:cubicBezTo>
                    <a:pt x="102" y="15"/>
                    <a:pt x="55" y="0"/>
                    <a:pt x="55" y="0"/>
                  </a:cubicBezTo>
                  <a:cubicBezTo>
                    <a:pt x="0" y="61"/>
                    <a:pt x="0" y="61"/>
                    <a:pt x="0" y="61"/>
                  </a:cubicBezTo>
                  <a:cubicBezTo>
                    <a:pt x="59" y="120"/>
                    <a:pt x="211" y="117"/>
                    <a:pt x="211" y="117"/>
                  </a:cubicBezTo>
                  <a:cubicBezTo>
                    <a:pt x="211" y="117"/>
                    <a:pt x="364" y="120"/>
                    <a:pt x="423" y="61"/>
                  </a:cubicBezTo>
                  <a:lnTo>
                    <a:pt x="368" y="0"/>
                  </a:ln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a:p>
          </p:txBody>
        </p:sp>
        <p:sp>
          <p:nvSpPr>
            <p:cNvPr id="50208" name="Freeform 163"/>
            <p:cNvSpPr>
              <a:spLocks/>
            </p:cNvSpPr>
            <p:nvPr/>
          </p:nvSpPr>
          <p:spPr bwMode="auto">
            <a:xfrm>
              <a:off x="5911264" y="2574753"/>
              <a:ext cx="120002" cy="209147"/>
            </a:xfrm>
            <a:custGeom>
              <a:avLst/>
              <a:gdLst>
                <a:gd name="T0" fmla="*/ 2147483646 w 130"/>
                <a:gd name="T1" fmla="*/ 2147483646 h 229"/>
                <a:gd name="T2" fmla="*/ 2147483646 w 130"/>
                <a:gd name="T3" fmla="*/ 2147483646 h 229"/>
                <a:gd name="T4" fmla="*/ 2147483646 w 130"/>
                <a:gd name="T5" fmla="*/ 2147483646 h 229"/>
                <a:gd name="T6" fmla="*/ 2147483646 w 130"/>
                <a:gd name="T7" fmla="*/ 2147483646 h 2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0" h="229">
                  <a:moveTo>
                    <a:pt x="70" y="45"/>
                  </a:moveTo>
                  <a:cubicBezTo>
                    <a:pt x="70" y="45"/>
                    <a:pt x="0" y="0"/>
                    <a:pt x="36" y="114"/>
                  </a:cubicBezTo>
                  <a:cubicBezTo>
                    <a:pt x="72" y="229"/>
                    <a:pt x="130" y="129"/>
                    <a:pt x="130" y="129"/>
                  </a:cubicBezTo>
                  <a:lnTo>
                    <a:pt x="70" y="45"/>
                  </a:lnTo>
                  <a:close/>
                </a:path>
              </a:pathLst>
            </a:custGeom>
            <a:solidFill>
              <a:srgbClr val="FDD9A6"/>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a:p>
          </p:txBody>
        </p:sp>
        <p:sp>
          <p:nvSpPr>
            <p:cNvPr id="50209" name="Freeform 164"/>
            <p:cNvSpPr>
              <a:spLocks/>
            </p:cNvSpPr>
            <p:nvPr/>
          </p:nvSpPr>
          <p:spPr bwMode="auto">
            <a:xfrm>
              <a:off x="6351271" y="2574753"/>
              <a:ext cx="118859" cy="209147"/>
            </a:xfrm>
            <a:custGeom>
              <a:avLst/>
              <a:gdLst>
                <a:gd name="T0" fmla="*/ 2147483646 w 130"/>
                <a:gd name="T1" fmla="*/ 2147483646 h 229"/>
                <a:gd name="T2" fmla="*/ 2147483646 w 130"/>
                <a:gd name="T3" fmla="*/ 2147483646 h 229"/>
                <a:gd name="T4" fmla="*/ 0 w 130"/>
                <a:gd name="T5" fmla="*/ 2147483646 h 229"/>
                <a:gd name="T6" fmla="*/ 2147483646 w 130"/>
                <a:gd name="T7" fmla="*/ 2147483646 h 2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0" h="229">
                  <a:moveTo>
                    <a:pt x="60" y="45"/>
                  </a:moveTo>
                  <a:cubicBezTo>
                    <a:pt x="60" y="45"/>
                    <a:pt x="130" y="0"/>
                    <a:pt x="94" y="114"/>
                  </a:cubicBezTo>
                  <a:cubicBezTo>
                    <a:pt x="58" y="229"/>
                    <a:pt x="0" y="129"/>
                    <a:pt x="0" y="129"/>
                  </a:cubicBezTo>
                  <a:lnTo>
                    <a:pt x="60" y="45"/>
                  </a:lnTo>
                  <a:close/>
                </a:path>
              </a:pathLst>
            </a:custGeom>
            <a:solidFill>
              <a:srgbClr val="FDD9A6"/>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a:p>
          </p:txBody>
        </p:sp>
        <p:sp>
          <p:nvSpPr>
            <p:cNvPr id="50210" name="Freeform 165"/>
            <p:cNvSpPr>
              <a:spLocks/>
            </p:cNvSpPr>
            <p:nvPr/>
          </p:nvSpPr>
          <p:spPr bwMode="auto">
            <a:xfrm>
              <a:off x="5711260" y="3298193"/>
              <a:ext cx="949730" cy="661726"/>
            </a:xfrm>
            <a:custGeom>
              <a:avLst/>
              <a:gdLst>
                <a:gd name="T0" fmla="*/ 2147483646 w 1038"/>
                <a:gd name="T1" fmla="*/ 2147483646 h 724"/>
                <a:gd name="T2" fmla="*/ 0 w 1038"/>
                <a:gd name="T3" fmla="*/ 2147483646 h 724"/>
                <a:gd name="T4" fmla="*/ 0 w 1038"/>
                <a:gd name="T5" fmla="*/ 2147483646 h 724"/>
                <a:gd name="T6" fmla="*/ 2147483646 w 1038"/>
                <a:gd name="T7" fmla="*/ 0 h 724"/>
                <a:gd name="T8" fmla="*/ 2147483646 w 1038"/>
                <a:gd name="T9" fmla="*/ 0 h 724"/>
                <a:gd name="T10" fmla="*/ 2147483646 w 1038"/>
                <a:gd name="T11" fmla="*/ 2147483646 h 724"/>
                <a:gd name="T12" fmla="*/ 2147483646 w 1038"/>
                <a:gd name="T13" fmla="*/ 2147483646 h 7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8" h="724">
                  <a:moveTo>
                    <a:pt x="1038" y="724"/>
                  </a:moveTo>
                  <a:cubicBezTo>
                    <a:pt x="0" y="724"/>
                    <a:pt x="0" y="724"/>
                    <a:pt x="0" y="724"/>
                  </a:cubicBezTo>
                  <a:cubicBezTo>
                    <a:pt x="0" y="80"/>
                    <a:pt x="0" y="80"/>
                    <a:pt x="0" y="80"/>
                  </a:cubicBezTo>
                  <a:cubicBezTo>
                    <a:pt x="0" y="36"/>
                    <a:pt x="36" y="0"/>
                    <a:pt x="80" y="0"/>
                  </a:cubicBezTo>
                  <a:cubicBezTo>
                    <a:pt x="958" y="0"/>
                    <a:pt x="958" y="0"/>
                    <a:pt x="958" y="0"/>
                  </a:cubicBezTo>
                  <a:cubicBezTo>
                    <a:pt x="1002" y="0"/>
                    <a:pt x="1038" y="36"/>
                    <a:pt x="1038" y="80"/>
                  </a:cubicBezTo>
                  <a:lnTo>
                    <a:pt x="1038" y="724"/>
                  </a:lnTo>
                  <a:close/>
                </a:path>
              </a:pathLst>
            </a:custGeom>
            <a:solidFill>
              <a:srgbClr val="2E2E2E"/>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a:p>
          </p:txBody>
        </p:sp>
        <p:sp>
          <p:nvSpPr>
            <p:cNvPr id="50211" name="Freeform 166"/>
            <p:cNvSpPr>
              <a:spLocks/>
            </p:cNvSpPr>
            <p:nvPr/>
          </p:nvSpPr>
          <p:spPr bwMode="auto">
            <a:xfrm>
              <a:off x="5904406" y="3433053"/>
              <a:ext cx="564581" cy="521151"/>
            </a:xfrm>
            <a:custGeom>
              <a:avLst/>
              <a:gdLst>
                <a:gd name="T0" fmla="*/ 2147483646 w 617"/>
                <a:gd name="T1" fmla="*/ 2147483646 h 570"/>
                <a:gd name="T2" fmla="*/ 0 w 617"/>
                <a:gd name="T3" fmla="*/ 2147483646 h 570"/>
                <a:gd name="T4" fmla="*/ 0 w 617"/>
                <a:gd name="T5" fmla="*/ 2147483646 h 570"/>
                <a:gd name="T6" fmla="*/ 2147483646 w 617"/>
                <a:gd name="T7" fmla="*/ 0 h 570"/>
                <a:gd name="T8" fmla="*/ 2147483646 w 617"/>
                <a:gd name="T9" fmla="*/ 0 h 570"/>
                <a:gd name="T10" fmla="*/ 2147483646 w 617"/>
                <a:gd name="T11" fmla="*/ 2147483646 h 570"/>
                <a:gd name="T12" fmla="*/ 2147483646 w 617"/>
                <a:gd name="T13" fmla="*/ 2147483646 h 5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17" h="570">
                  <a:moveTo>
                    <a:pt x="617" y="570"/>
                  </a:moveTo>
                  <a:cubicBezTo>
                    <a:pt x="0" y="570"/>
                    <a:pt x="0" y="570"/>
                    <a:pt x="0" y="570"/>
                  </a:cubicBezTo>
                  <a:cubicBezTo>
                    <a:pt x="0" y="33"/>
                    <a:pt x="0" y="33"/>
                    <a:pt x="0" y="33"/>
                  </a:cubicBezTo>
                  <a:cubicBezTo>
                    <a:pt x="0" y="15"/>
                    <a:pt x="15" y="0"/>
                    <a:pt x="33" y="0"/>
                  </a:cubicBezTo>
                  <a:cubicBezTo>
                    <a:pt x="584" y="0"/>
                    <a:pt x="584" y="0"/>
                    <a:pt x="584" y="0"/>
                  </a:cubicBezTo>
                  <a:cubicBezTo>
                    <a:pt x="602" y="0"/>
                    <a:pt x="617" y="15"/>
                    <a:pt x="617" y="33"/>
                  </a:cubicBezTo>
                  <a:lnTo>
                    <a:pt x="617" y="570"/>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a:p>
          </p:txBody>
        </p:sp>
        <p:sp>
          <p:nvSpPr>
            <p:cNvPr id="50212" name="Freeform 167"/>
            <p:cNvSpPr>
              <a:spLocks/>
            </p:cNvSpPr>
            <p:nvPr/>
          </p:nvSpPr>
          <p:spPr bwMode="auto">
            <a:xfrm>
              <a:off x="5711260" y="3829630"/>
              <a:ext cx="949730" cy="697154"/>
            </a:xfrm>
            <a:custGeom>
              <a:avLst/>
              <a:gdLst>
                <a:gd name="T0" fmla="*/ 2147483646 w 1038"/>
                <a:gd name="T1" fmla="*/ 0 h 762"/>
                <a:gd name="T2" fmla="*/ 0 w 1038"/>
                <a:gd name="T3" fmla="*/ 2147483646 h 762"/>
                <a:gd name="T4" fmla="*/ 0 w 1038"/>
                <a:gd name="T5" fmla="*/ 2147483646 h 762"/>
                <a:gd name="T6" fmla="*/ 2147483646 w 1038"/>
                <a:gd name="T7" fmla="*/ 2147483646 h 762"/>
                <a:gd name="T8" fmla="*/ 2147483646 w 1038"/>
                <a:gd name="T9" fmla="*/ 2147483646 h 762"/>
                <a:gd name="T10" fmla="*/ 2147483646 w 1038"/>
                <a:gd name="T11" fmla="*/ 2147483646 h 762"/>
                <a:gd name="T12" fmla="*/ 2147483646 w 1038"/>
                <a:gd name="T13" fmla="*/ 0 h 7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8" h="762">
                  <a:moveTo>
                    <a:pt x="519" y="0"/>
                  </a:moveTo>
                  <a:cubicBezTo>
                    <a:pt x="0" y="143"/>
                    <a:pt x="0" y="143"/>
                    <a:pt x="0" y="143"/>
                  </a:cubicBezTo>
                  <a:cubicBezTo>
                    <a:pt x="0" y="619"/>
                    <a:pt x="0" y="619"/>
                    <a:pt x="0" y="619"/>
                  </a:cubicBezTo>
                  <a:cubicBezTo>
                    <a:pt x="0" y="619"/>
                    <a:pt x="63" y="762"/>
                    <a:pt x="519" y="762"/>
                  </a:cubicBezTo>
                  <a:cubicBezTo>
                    <a:pt x="976" y="762"/>
                    <a:pt x="1038" y="619"/>
                    <a:pt x="1038" y="619"/>
                  </a:cubicBezTo>
                  <a:cubicBezTo>
                    <a:pt x="1038" y="143"/>
                    <a:pt x="1038" y="143"/>
                    <a:pt x="1038" y="143"/>
                  </a:cubicBezTo>
                  <a:lnTo>
                    <a:pt x="519" y="0"/>
                  </a:lnTo>
                  <a:close/>
                </a:path>
              </a:pathLst>
            </a:custGeom>
            <a:solidFill>
              <a:srgbClr val="2E2E2E"/>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a:p>
          </p:txBody>
        </p:sp>
        <p:sp>
          <p:nvSpPr>
            <p:cNvPr id="50213" name="Rectangle 168"/>
            <p:cNvSpPr>
              <a:spLocks noChangeArrowheads="1"/>
            </p:cNvSpPr>
            <p:nvPr/>
          </p:nvSpPr>
          <p:spPr bwMode="auto">
            <a:xfrm>
              <a:off x="5904406" y="3543911"/>
              <a:ext cx="564581" cy="790870"/>
            </a:xfrm>
            <a:prstGeom prst="rect">
              <a:avLst/>
            </a:prstGeom>
            <a:solidFill>
              <a:srgbClr val="3A3A3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ID" altLang="en-US" sz="2400"/>
            </a:p>
          </p:txBody>
        </p:sp>
        <p:sp>
          <p:nvSpPr>
            <p:cNvPr id="50214" name="Freeform 169"/>
            <p:cNvSpPr>
              <a:spLocks/>
            </p:cNvSpPr>
            <p:nvPr/>
          </p:nvSpPr>
          <p:spPr bwMode="auto">
            <a:xfrm>
              <a:off x="5942121" y="2180460"/>
              <a:ext cx="509723" cy="669725"/>
            </a:xfrm>
            <a:custGeom>
              <a:avLst/>
              <a:gdLst>
                <a:gd name="T0" fmla="*/ 2147483646 w 557"/>
                <a:gd name="T1" fmla="*/ 2147483646 h 732"/>
                <a:gd name="T2" fmla="*/ 2147483646 w 557"/>
                <a:gd name="T3" fmla="*/ 2147483646 h 732"/>
                <a:gd name="T4" fmla="*/ 2147483646 w 557"/>
                <a:gd name="T5" fmla="*/ 2147483646 h 732"/>
                <a:gd name="T6" fmla="*/ 2147483646 w 557"/>
                <a:gd name="T7" fmla="*/ 2147483646 h 732"/>
                <a:gd name="T8" fmla="*/ 2147483646 w 557"/>
                <a:gd name="T9" fmla="*/ 0 h 732"/>
                <a:gd name="T10" fmla="*/ 2147483646 w 557"/>
                <a:gd name="T11" fmla="*/ 2147483646 h 732"/>
                <a:gd name="T12" fmla="*/ 2147483646 w 557"/>
                <a:gd name="T13" fmla="*/ 2147483646 h 732"/>
                <a:gd name="T14" fmla="*/ 2147483646 w 557"/>
                <a:gd name="T15" fmla="*/ 2147483646 h 732"/>
                <a:gd name="T16" fmla="*/ 2147483646 w 557"/>
                <a:gd name="T17" fmla="*/ 2147483646 h 732"/>
                <a:gd name="T18" fmla="*/ 2147483646 w 557"/>
                <a:gd name="T19" fmla="*/ 2147483646 h 732"/>
                <a:gd name="T20" fmla="*/ 2147483646 w 557"/>
                <a:gd name="T21" fmla="*/ 2147483646 h 732"/>
                <a:gd name="T22" fmla="*/ 2147483646 w 557"/>
                <a:gd name="T23" fmla="*/ 2147483646 h 732"/>
                <a:gd name="T24" fmla="*/ 2147483646 w 557"/>
                <a:gd name="T25" fmla="*/ 2147483646 h 732"/>
                <a:gd name="T26" fmla="*/ 2147483646 w 557"/>
                <a:gd name="T27" fmla="*/ 2147483646 h 7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57" h="732">
                  <a:moveTo>
                    <a:pt x="410" y="691"/>
                  </a:moveTo>
                  <a:cubicBezTo>
                    <a:pt x="410" y="691"/>
                    <a:pt x="487" y="661"/>
                    <a:pt x="538" y="416"/>
                  </a:cubicBezTo>
                  <a:cubicBezTo>
                    <a:pt x="547" y="367"/>
                    <a:pt x="557" y="283"/>
                    <a:pt x="534" y="207"/>
                  </a:cubicBezTo>
                  <a:cubicBezTo>
                    <a:pt x="534" y="207"/>
                    <a:pt x="534" y="207"/>
                    <a:pt x="534" y="207"/>
                  </a:cubicBezTo>
                  <a:cubicBezTo>
                    <a:pt x="520" y="107"/>
                    <a:pt x="344" y="0"/>
                    <a:pt x="344" y="0"/>
                  </a:cubicBezTo>
                  <a:cubicBezTo>
                    <a:pt x="344" y="50"/>
                    <a:pt x="172" y="91"/>
                    <a:pt x="160" y="94"/>
                  </a:cubicBezTo>
                  <a:cubicBezTo>
                    <a:pt x="160" y="93"/>
                    <a:pt x="160" y="93"/>
                    <a:pt x="160" y="93"/>
                  </a:cubicBezTo>
                  <a:cubicBezTo>
                    <a:pt x="123" y="108"/>
                    <a:pt x="81" y="93"/>
                    <a:pt x="27" y="202"/>
                  </a:cubicBezTo>
                  <a:cubicBezTo>
                    <a:pt x="4" y="247"/>
                    <a:pt x="0" y="312"/>
                    <a:pt x="5" y="379"/>
                  </a:cubicBezTo>
                  <a:cubicBezTo>
                    <a:pt x="5" y="379"/>
                    <a:pt x="5" y="379"/>
                    <a:pt x="5" y="379"/>
                  </a:cubicBezTo>
                  <a:cubicBezTo>
                    <a:pt x="25" y="617"/>
                    <a:pt x="117" y="685"/>
                    <a:pt x="117" y="685"/>
                  </a:cubicBezTo>
                  <a:cubicBezTo>
                    <a:pt x="117" y="685"/>
                    <a:pt x="117" y="685"/>
                    <a:pt x="117" y="685"/>
                  </a:cubicBezTo>
                  <a:cubicBezTo>
                    <a:pt x="177" y="713"/>
                    <a:pt x="266" y="732"/>
                    <a:pt x="266" y="732"/>
                  </a:cubicBezTo>
                  <a:cubicBezTo>
                    <a:pt x="266" y="732"/>
                    <a:pt x="354" y="711"/>
                    <a:pt x="410" y="691"/>
                  </a:cubicBezTo>
                  <a:close/>
                </a:path>
              </a:pathLst>
            </a:custGeom>
            <a:solidFill>
              <a:srgbClr val="946748"/>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a:p>
          </p:txBody>
        </p:sp>
      </p:grpSp>
      <p:sp>
        <p:nvSpPr>
          <p:cNvPr id="171" name="TextBox 170">
            <a:extLst>
              <a:ext uri="{FF2B5EF4-FFF2-40B4-BE49-F238E27FC236}">
                <a16:creationId xmlns:a16="http://schemas.microsoft.com/office/drawing/2014/main" id="{638B2FE7-003C-7A46-B5BB-9888B5234F45}"/>
              </a:ext>
            </a:extLst>
          </p:cNvPr>
          <p:cNvSpPr txBox="1"/>
          <p:nvPr/>
        </p:nvSpPr>
        <p:spPr>
          <a:xfrm>
            <a:off x="838200" y="358775"/>
            <a:ext cx="3114675" cy="646113"/>
          </a:xfrm>
          <a:prstGeom prst="rect">
            <a:avLst/>
          </a:prstGeom>
          <a:noFill/>
        </p:spPr>
        <p:txBody>
          <a:bodyPr wrap="none">
            <a:spAutoFit/>
          </a:bodyPr>
          <a:lstStyle/>
          <a:p>
            <a:pPr algn="ctr" eaLnBrk="1" fontAlgn="auto" hangingPunct="1">
              <a:spcBef>
                <a:spcPts val="0"/>
              </a:spcBef>
              <a:spcAft>
                <a:spcPts val="0"/>
              </a:spcAft>
              <a:defRPr/>
            </a:pPr>
            <a:r>
              <a:rPr lang="en-ID" sz="3600" dirty="0">
                <a:solidFill>
                  <a:schemeClr val="tx1">
                    <a:lumMod val="65000"/>
                    <a:lumOff val="35000"/>
                  </a:schemeClr>
                </a:solidFill>
                <a:latin typeface="+mj-lt"/>
              </a:rPr>
              <a:t>Student Profiles</a:t>
            </a:r>
          </a:p>
        </p:txBody>
      </p:sp>
      <p:grpSp>
        <p:nvGrpSpPr>
          <p:cNvPr id="50187" name="Group 171"/>
          <p:cNvGrpSpPr>
            <a:grpSpLocks/>
          </p:cNvGrpSpPr>
          <p:nvPr/>
        </p:nvGrpSpPr>
        <p:grpSpPr bwMode="auto">
          <a:xfrm>
            <a:off x="981075" y="1023938"/>
            <a:ext cx="609600" cy="92075"/>
            <a:chOff x="8921264" y="5631744"/>
            <a:chExt cx="870714" cy="131411"/>
          </a:xfrm>
        </p:grpSpPr>
        <p:sp>
          <p:nvSpPr>
            <p:cNvPr id="173" name="Oval 172">
              <a:extLst>
                <a:ext uri="{FF2B5EF4-FFF2-40B4-BE49-F238E27FC236}">
                  <a16:creationId xmlns:a16="http://schemas.microsoft.com/office/drawing/2014/main" id="{9912CA98-9485-CE4C-B26D-432786F46372}"/>
                </a:ext>
              </a:extLst>
            </p:cNvPr>
            <p:cNvSpPr/>
            <p:nvPr/>
          </p:nvSpPr>
          <p:spPr>
            <a:xfrm>
              <a:off x="8921264" y="5631744"/>
              <a:ext cx="131514" cy="131411"/>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174" name="Oval 173">
              <a:extLst>
                <a:ext uri="{FF2B5EF4-FFF2-40B4-BE49-F238E27FC236}">
                  <a16:creationId xmlns:a16="http://schemas.microsoft.com/office/drawing/2014/main" id="{30765022-3A17-F043-A1B6-2C5F1C6FAE7F}"/>
                </a:ext>
              </a:extLst>
            </p:cNvPr>
            <p:cNvSpPr/>
            <p:nvPr/>
          </p:nvSpPr>
          <p:spPr>
            <a:xfrm>
              <a:off x="9107198" y="5631744"/>
              <a:ext cx="129247" cy="131411"/>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175" name="Oval 174">
              <a:extLst>
                <a:ext uri="{FF2B5EF4-FFF2-40B4-BE49-F238E27FC236}">
                  <a16:creationId xmlns:a16="http://schemas.microsoft.com/office/drawing/2014/main" id="{A35B4123-5C84-BA4F-B93B-9E7D4A94106E}"/>
                </a:ext>
              </a:extLst>
            </p:cNvPr>
            <p:cNvSpPr/>
            <p:nvPr/>
          </p:nvSpPr>
          <p:spPr>
            <a:xfrm>
              <a:off x="9290865" y="5631744"/>
              <a:ext cx="131514" cy="13141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176" name="Oval 175">
              <a:extLst>
                <a:ext uri="{FF2B5EF4-FFF2-40B4-BE49-F238E27FC236}">
                  <a16:creationId xmlns:a16="http://schemas.microsoft.com/office/drawing/2014/main" id="{664764FC-5833-DE4E-98EB-C4EEB6987DEE}"/>
                </a:ext>
              </a:extLst>
            </p:cNvPr>
            <p:cNvSpPr/>
            <p:nvPr/>
          </p:nvSpPr>
          <p:spPr>
            <a:xfrm>
              <a:off x="9476798" y="5631744"/>
              <a:ext cx="129246" cy="131411"/>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dirty="0"/>
            </a:p>
          </p:txBody>
        </p:sp>
        <p:sp>
          <p:nvSpPr>
            <p:cNvPr id="177" name="Oval 176">
              <a:extLst>
                <a:ext uri="{FF2B5EF4-FFF2-40B4-BE49-F238E27FC236}">
                  <a16:creationId xmlns:a16="http://schemas.microsoft.com/office/drawing/2014/main" id="{CFDCD2FF-3FB7-6E4D-BAE8-78A9667CC485}"/>
                </a:ext>
              </a:extLst>
            </p:cNvPr>
            <p:cNvSpPr/>
            <p:nvPr/>
          </p:nvSpPr>
          <p:spPr>
            <a:xfrm>
              <a:off x="9660464" y="5631744"/>
              <a:ext cx="131514" cy="131411"/>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grpSp>
    </p:spTree>
    <p:extLst>
      <p:ext uri="{BB962C8B-B14F-4D97-AF65-F5344CB8AC3E}">
        <p14:creationId xmlns:p14="http://schemas.microsoft.com/office/powerpoint/2010/main" val="25184790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Google Shape;248;p44"/>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00" y="203200"/>
            <a:ext cx="11663363" cy="656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98512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Google Shape;253;p45"/>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26608" t="21608" r="32610" b="-900"/>
          <a:stretch>
            <a:fillRect/>
          </a:stretch>
        </p:blipFill>
        <p:spPr bwMode="auto">
          <a:xfrm>
            <a:off x="3540125" y="1417638"/>
            <a:ext cx="4826000"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 y="5868988"/>
            <a:ext cx="18065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a:extLst>
              <a:ext uri="{FF2B5EF4-FFF2-40B4-BE49-F238E27FC236}">
                <a16:creationId xmlns:a16="http://schemas.microsoft.com/office/drawing/2014/main" id="{0FEF3751-D9C0-F443-B4BC-2FC3CC1C88BE}"/>
              </a:ext>
            </a:extLst>
          </p:cNvPr>
          <p:cNvCxnSpPr/>
          <p:nvPr/>
        </p:nvCxnSpPr>
        <p:spPr>
          <a:xfrm>
            <a:off x="0" y="6858000"/>
            <a:ext cx="1219200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035794A-FCA1-5942-A289-18E55AA6AAC7}"/>
              </a:ext>
            </a:extLst>
          </p:cNvPr>
          <p:cNvSpPr txBox="1"/>
          <p:nvPr/>
        </p:nvSpPr>
        <p:spPr>
          <a:xfrm>
            <a:off x="2076450" y="347663"/>
            <a:ext cx="8039100" cy="646112"/>
          </a:xfrm>
          <a:prstGeom prst="rect">
            <a:avLst/>
          </a:prstGeom>
          <a:noFill/>
        </p:spPr>
        <p:txBody>
          <a:bodyPr wrap="none">
            <a:spAutoFit/>
          </a:bodyPr>
          <a:lstStyle/>
          <a:p>
            <a:pPr algn="ctr" eaLnBrk="1" fontAlgn="auto" hangingPunct="1">
              <a:spcBef>
                <a:spcPts val="0"/>
              </a:spcBef>
              <a:spcAft>
                <a:spcPts val="0"/>
              </a:spcAft>
              <a:defRPr/>
            </a:pPr>
            <a:r>
              <a:rPr lang="en-ID" sz="3600" dirty="0">
                <a:solidFill>
                  <a:schemeClr val="tx1">
                    <a:lumMod val="65000"/>
                    <a:lumOff val="35000"/>
                  </a:schemeClr>
                </a:solidFill>
                <a:latin typeface="+mj-lt"/>
              </a:rPr>
              <a:t>Cañada College Student by Type (2017-18)</a:t>
            </a:r>
          </a:p>
        </p:txBody>
      </p:sp>
      <p:grpSp>
        <p:nvGrpSpPr>
          <p:cNvPr id="54277" name="Group 5"/>
          <p:cNvGrpSpPr>
            <a:grpSpLocks/>
          </p:cNvGrpSpPr>
          <p:nvPr/>
        </p:nvGrpSpPr>
        <p:grpSpPr bwMode="auto">
          <a:xfrm>
            <a:off x="5778500" y="1011238"/>
            <a:ext cx="608013" cy="92075"/>
            <a:chOff x="8921264" y="5631744"/>
            <a:chExt cx="870714" cy="131411"/>
          </a:xfrm>
        </p:grpSpPr>
        <p:sp>
          <p:nvSpPr>
            <p:cNvPr id="7" name="Oval 6">
              <a:extLst>
                <a:ext uri="{FF2B5EF4-FFF2-40B4-BE49-F238E27FC236}">
                  <a16:creationId xmlns:a16="http://schemas.microsoft.com/office/drawing/2014/main" id="{52B56D13-AE91-E04E-851C-8A7EC5E58977}"/>
                </a:ext>
              </a:extLst>
            </p:cNvPr>
            <p:cNvSpPr/>
            <p:nvPr/>
          </p:nvSpPr>
          <p:spPr>
            <a:xfrm>
              <a:off x="8921264" y="5631744"/>
              <a:ext cx="131857" cy="131411"/>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8" name="Oval 7">
              <a:extLst>
                <a:ext uri="{FF2B5EF4-FFF2-40B4-BE49-F238E27FC236}">
                  <a16:creationId xmlns:a16="http://schemas.microsoft.com/office/drawing/2014/main" id="{BC9D28A3-B842-B74D-9C8A-9A482CD2F0FC}"/>
                </a:ext>
              </a:extLst>
            </p:cNvPr>
            <p:cNvSpPr/>
            <p:nvPr/>
          </p:nvSpPr>
          <p:spPr>
            <a:xfrm>
              <a:off x="9105410" y="5631744"/>
              <a:ext cx="131857" cy="131411"/>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9" name="Oval 8">
              <a:extLst>
                <a:ext uri="{FF2B5EF4-FFF2-40B4-BE49-F238E27FC236}">
                  <a16:creationId xmlns:a16="http://schemas.microsoft.com/office/drawing/2014/main" id="{8AE41F9A-D145-804A-ACF1-171ABB3226ED}"/>
                </a:ext>
              </a:extLst>
            </p:cNvPr>
            <p:cNvSpPr/>
            <p:nvPr/>
          </p:nvSpPr>
          <p:spPr>
            <a:xfrm>
              <a:off x="9291829" y="5631744"/>
              <a:ext cx="129583" cy="13141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10" name="Oval 9">
              <a:extLst>
                <a:ext uri="{FF2B5EF4-FFF2-40B4-BE49-F238E27FC236}">
                  <a16:creationId xmlns:a16="http://schemas.microsoft.com/office/drawing/2014/main" id="{0C61BB80-A8F0-1947-BB92-5E171022EA9A}"/>
                </a:ext>
              </a:extLst>
            </p:cNvPr>
            <p:cNvSpPr/>
            <p:nvPr/>
          </p:nvSpPr>
          <p:spPr>
            <a:xfrm>
              <a:off x="9475974" y="5631744"/>
              <a:ext cx="131857" cy="131411"/>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dirty="0"/>
            </a:p>
          </p:txBody>
        </p:sp>
        <p:sp>
          <p:nvSpPr>
            <p:cNvPr id="11" name="Oval 10">
              <a:extLst>
                <a:ext uri="{FF2B5EF4-FFF2-40B4-BE49-F238E27FC236}">
                  <a16:creationId xmlns:a16="http://schemas.microsoft.com/office/drawing/2014/main" id="{3ACACC86-EAFA-EB4F-91E2-019E785DFF80}"/>
                </a:ext>
              </a:extLst>
            </p:cNvPr>
            <p:cNvSpPr/>
            <p:nvPr/>
          </p:nvSpPr>
          <p:spPr>
            <a:xfrm>
              <a:off x="9660121" y="5631744"/>
              <a:ext cx="131857" cy="131411"/>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grpSp>
    </p:spTree>
    <p:extLst>
      <p:ext uri="{BB962C8B-B14F-4D97-AF65-F5344CB8AC3E}">
        <p14:creationId xmlns:p14="http://schemas.microsoft.com/office/powerpoint/2010/main" val="25063735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C9BD34-7918-2847-90A7-18A81074DFC9}"/>
              </a:ext>
            </a:extLst>
          </p:cNvPr>
          <p:cNvSpPr txBox="1"/>
          <p:nvPr/>
        </p:nvSpPr>
        <p:spPr>
          <a:xfrm>
            <a:off x="4290523" y="5868988"/>
            <a:ext cx="3233128" cy="400110"/>
          </a:xfrm>
          <a:prstGeom prst="rect">
            <a:avLst/>
          </a:prstGeom>
          <a:noFill/>
        </p:spPr>
        <p:txBody>
          <a:bodyPr wrap="none">
            <a:spAutoFit/>
          </a:bodyPr>
          <a:lstStyle/>
          <a:p>
            <a:pPr algn="ctr" eaLnBrk="1" fontAlgn="auto" hangingPunct="1">
              <a:spcBef>
                <a:spcPts val="0"/>
              </a:spcBef>
              <a:spcAft>
                <a:spcPts val="0"/>
              </a:spcAft>
              <a:defRPr/>
            </a:pPr>
            <a:r>
              <a:rPr lang="en-ID" sz="2000" dirty="0">
                <a:solidFill>
                  <a:schemeClr val="tx1">
                    <a:lumMod val="65000"/>
                    <a:lumOff val="35000"/>
                  </a:schemeClr>
                </a:solidFill>
                <a:latin typeface="+mj-lt"/>
              </a:rPr>
              <a:t>Educational Attainment, 2018</a:t>
            </a:r>
          </a:p>
        </p:txBody>
      </p:sp>
      <p:pic>
        <p:nvPicPr>
          <p:cNvPr id="69635" name="Picture 9" descr="A screenshot of a cell phone&#10;&#10;Description automatically generated"/>
          <p:cNvPicPr>
            <a:picLocks noChangeAspect="1" noChangeArrowheads="1"/>
          </p:cNvPicPr>
          <p:nvPr/>
        </p:nvPicPr>
        <p:blipFill>
          <a:blip r:embed="rId2">
            <a:extLst>
              <a:ext uri="{28A0092B-C50C-407E-A947-70E740481C1C}">
                <a14:useLocalDpi xmlns:a14="http://schemas.microsoft.com/office/drawing/2010/main" val="0"/>
              </a:ext>
            </a:extLst>
          </a:blip>
          <a:srcRect t="12878"/>
          <a:stretch>
            <a:fillRect/>
          </a:stretch>
        </p:blipFill>
        <p:spPr bwMode="auto">
          <a:xfrm>
            <a:off x="571819" y="1459839"/>
            <a:ext cx="11026945" cy="4233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5868988"/>
            <a:ext cx="18065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a:extLst>
              <a:ext uri="{FF2B5EF4-FFF2-40B4-BE49-F238E27FC236}">
                <a16:creationId xmlns:a16="http://schemas.microsoft.com/office/drawing/2014/main" id="{06D1260A-9F40-1347-AE21-7D187F1D081D}"/>
              </a:ext>
            </a:extLst>
          </p:cNvPr>
          <p:cNvCxnSpPr/>
          <p:nvPr/>
        </p:nvCxnSpPr>
        <p:spPr>
          <a:xfrm>
            <a:off x="0" y="6858000"/>
            <a:ext cx="1219200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23BC5EBD-4D91-984A-BD4B-72D270614BA3}"/>
              </a:ext>
            </a:extLst>
          </p:cNvPr>
          <p:cNvSpPr txBox="1"/>
          <p:nvPr/>
        </p:nvSpPr>
        <p:spPr>
          <a:xfrm>
            <a:off x="3657063" y="347663"/>
            <a:ext cx="4877875" cy="646331"/>
          </a:xfrm>
          <a:prstGeom prst="rect">
            <a:avLst/>
          </a:prstGeom>
          <a:noFill/>
        </p:spPr>
        <p:txBody>
          <a:bodyPr wrap="none">
            <a:spAutoFit/>
          </a:bodyPr>
          <a:lstStyle/>
          <a:p>
            <a:pPr algn="ctr" eaLnBrk="1" fontAlgn="auto" hangingPunct="1">
              <a:spcBef>
                <a:spcPts val="0"/>
              </a:spcBef>
              <a:spcAft>
                <a:spcPts val="0"/>
              </a:spcAft>
              <a:defRPr/>
            </a:pPr>
            <a:r>
              <a:rPr lang="en-ID" sz="3600" dirty="0" smtClean="0">
                <a:solidFill>
                  <a:schemeClr val="tx1">
                    <a:lumMod val="65000"/>
                    <a:lumOff val="35000"/>
                  </a:schemeClr>
                </a:solidFill>
                <a:latin typeface="+mj-lt"/>
              </a:rPr>
              <a:t>Marketplace </a:t>
            </a:r>
            <a:r>
              <a:rPr lang="en-ID" sz="3600" dirty="0">
                <a:solidFill>
                  <a:schemeClr val="tx1">
                    <a:lumMod val="65000"/>
                    <a:lumOff val="35000"/>
                  </a:schemeClr>
                </a:solidFill>
                <a:latin typeface="+mj-lt"/>
              </a:rPr>
              <a:t>Opportunity</a:t>
            </a:r>
          </a:p>
        </p:txBody>
      </p:sp>
      <p:grpSp>
        <p:nvGrpSpPr>
          <p:cNvPr id="21" name="Group 6"/>
          <p:cNvGrpSpPr>
            <a:grpSpLocks/>
          </p:cNvGrpSpPr>
          <p:nvPr/>
        </p:nvGrpSpPr>
        <p:grpSpPr bwMode="auto">
          <a:xfrm>
            <a:off x="5778500" y="1011238"/>
            <a:ext cx="608013" cy="92075"/>
            <a:chOff x="8921264" y="5631744"/>
            <a:chExt cx="870714" cy="131411"/>
          </a:xfrm>
        </p:grpSpPr>
        <p:sp>
          <p:nvSpPr>
            <p:cNvPr id="22" name="Oval 21">
              <a:extLst>
                <a:ext uri="{FF2B5EF4-FFF2-40B4-BE49-F238E27FC236}">
                  <a16:creationId xmlns:a16="http://schemas.microsoft.com/office/drawing/2014/main" id="{E5E45681-621F-D54D-8B94-F29DC1074F75}"/>
                </a:ext>
              </a:extLst>
            </p:cNvPr>
            <p:cNvSpPr/>
            <p:nvPr/>
          </p:nvSpPr>
          <p:spPr>
            <a:xfrm>
              <a:off x="8921264" y="5631744"/>
              <a:ext cx="131857" cy="131411"/>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23" name="Oval 22">
              <a:extLst>
                <a:ext uri="{FF2B5EF4-FFF2-40B4-BE49-F238E27FC236}">
                  <a16:creationId xmlns:a16="http://schemas.microsoft.com/office/drawing/2014/main" id="{8480691A-CF11-5041-A245-E39F077DC11E}"/>
                </a:ext>
              </a:extLst>
            </p:cNvPr>
            <p:cNvSpPr/>
            <p:nvPr/>
          </p:nvSpPr>
          <p:spPr>
            <a:xfrm>
              <a:off x="9105410" y="5631744"/>
              <a:ext cx="131857" cy="131411"/>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24" name="Oval 23">
              <a:extLst>
                <a:ext uri="{FF2B5EF4-FFF2-40B4-BE49-F238E27FC236}">
                  <a16:creationId xmlns:a16="http://schemas.microsoft.com/office/drawing/2014/main" id="{57000AC6-50FD-F944-9C26-95D21DB59DD3}"/>
                </a:ext>
              </a:extLst>
            </p:cNvPr>
            <p:cNvSpPr/>
            <p:nvPr/>
          </p:nvSpPr>
          <p:spPr>
            <a:xfrm>
              <a:off x="9291829" y="5631744"/>
              <a:ext cx="129583" cy="13141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25" name="Oval 24">
              <a:extLst>
                <a:ext uri="{FF2B5EF4-FFF2-40B4-BE49-F238E27FC236}">
                  <a16:creationId xmlns:a16="http://schemas.microsoft.com/office/drawing/2014/main" id="{B02B8CE8-749D-C348-B5C0-DC5F217D3860}"/>
                </a:ext>
              </a:extLst>
            </p:cNvPr>
            <p:cNvSpPr/>
            <p:nvPr/>
          </p:nvSpPr>
          <p:spPr>
            <a:xfrm>
              <a:off x="9475974" y="5631744"/>
              <a:ext cx="131857" cy="131411"/>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dirty="0"/>
            </a:p>
          </p:txBody>
        </p:sp>
        <p:sp>
          <p:nvSpPr>
            <p:cNvPr id="26" name="Oval 25">
              <a:extLst>
                <a:ext uri="{FF2B5EF4-FFF2-40B4-BE49-F238E27FC236}">
                  <a16:creationId xmlns:a16="http://schemas.microsoft.com/office/drawing/2014/main" id="{04E77118-9441-F44B-A7F8-8A4F1CE91C04}"/>
                </a:ext>
              </a:extLst>
            </p:cNvPr>
            <p:cNvSpPr/>
            <p:nvPr/>
          </p:nvSpPr>
          <p:spPr>
            <a:xfrm>
              <a:off x="9660121" y="5631744"/>
              <a:ext cx="131857" cy="131411"/>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grpSp>
    </p:spTree>
    <p:extLst>
      <p:ext uri="{BB962C8B-B14F-4D97-AF65-F5344CB8AC3E}">
        <p14:creationId xmlns:p14="http://schemas.microsoft.com/office/powerpoint/2010/main" val="2494058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Google Shape;265;p47"/>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2213" y="1365250"/>
            <a:ext cx="9632950" cy="540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B10C0472-65AB-EE47-9100-D00FAE8C39AC}"/>
              </a:ext>
            </a:extLst>
          </p:cNvPr>
          <p:cNvSpPr txBox="1"/>
          <p:nvPr/>
        </p:nvSpPr>
        <p:spPr>
          <a:xfrm>
            <a:off x="4918075" y="347663"/>
            <a:ext cx="2355850" cy="646112"/>
          </a:xfrm>
          <a:prstGeom prst="rect">
            <a:avLst/>
          </a:prstGeom>
          <a:noFill/>
        </p:spPr>
        <p:txBody>
          <a:bodyPr wrap="none">
            <a:spAutoFit/>
          </a:bodyPr>
          <a:lstStyle/>
          <a:p>
            <a:pPr algn="ctr" eaLnBrk="1" fontAlgn="auto" hangingPunct="1">
              <a:spcBef>
                <a:spcPts val="0"/>
              </a:spcBef>
              <a:spcAft>
                <a:spcPts val="0"/>
              </a:spcAft>
              <a:defRPr/>
            </a:pPr>
            <a:r>
              <a:rPr lang="en-ID" sz="3600" dirty="0">
                <a:solidFill>
                  <a:schemeClr val="tx1">
                    <a:lumMod val="65000"/>
                    <a:lumOff val="35000"/>
                  </a:schemeClr>
                </a:solidFill>
                <a:latin typeface="+mj-lt"/>
              </a:rPr>
              <a:t>Localization</a:t>
            </a:r>
          </a:p>
        </p:txBody>
      </p:sp>
      <p:grpSp>
        <p:nvGrpSpPr>
          <p:cNvPr id="58371" name="Group 6"/>
          <p:cNvGrpSpPr>
            <a:grpSpLocks/>
          </p:cNvGrpSpPr>
          <p:nvPr/>
        </p:nvGrpSpPr>
        <p:grpSpPr bwMode="auto">
          <a:xfrm>
            <a:off x="5778500" y="1011238"/>
            <a:ext cx="608013" cy="92075"/>
            <a:chOff x="8921264" y="5631744"/>
            <a:chExt cx="870714" cy="131411"/>
          </a:xfrm>
        </p:grpSpPr>
        <p:sp>
          <p:nvSpPr>
            <p:cNvPr id="8" name="Oval 7">
              <a:extLst>
                <a:ext uri="{FF2B5EF4-FFF2-40B4-BE49-F238E27FC236}">
                  <a16:creationId xmlns:a16="http://schemas.microsoft.com/office/drawing/2014/main" id="{C65AC279-C24E-2E4A-AA72-6F916EC36608}"/>
                </a:ext>
              </a:extLst>
            </p:cNvPr>
            <p:cNvSpPr/>
            <p:nvPr/>
          </p:nvSpPr>
          <p:spPr>
            <a:xfrm>
              <a:off x="8921264" y="5631744"/>
              <a:ext cx="131857" cy="131411"/>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9" name="Oval 8">
              <a:extLst>
                <a:ext uri="{FF2B5EF4-FFF2-40B4-BE49-F238E27FC236}">
                  <a16:creationId xmlns:a16="http://schemas.microsoft.com/office/drawing/2014/main" id="{13FD0C79-10C0-1440-9995-E663BB721C5D}"/>
                </a:ext>
              </a:extLst>
            </p:cNvPr>
            <p:cNvSpPr/>
            <p:nvPr/>
          </p:nvSpPr>
          <p:spPr>
            <a:xfrm>
              <a:off x="9105410" y="5631744"/>
              <a:ext cx="131857" cy="131411"/>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10" name="Oval 9">
              <a:extLst>
                <a:ext uri="{FF2B5EF4-FFF2-40B4-BE49-F238E27FC236}">
                  <a16:creationId xmlns:a16="http://schemas.microsoft.com/office/drawing/2014/main" id="{647497ED-B9DA-3D4D-B66D-318ADC1E3CCE}"/>
                </a:ext>
              </a:extLst>
            </p:cNvPr>
            <p:cNvSpPr/>
            <p:nvPr/>
          </p:nvSpPr>
          <p:spPr>
            <a:xfrm>
              <a:off x="9291829" y="5631744"/>
              <a:ext cx="129583" cy="13141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11" name="Oval 10">
              <a:extLst>
                <a:ext uri="{FF2B5EF4-FFF2-40B4-BE49-F238E27FC236}">
                  <a16:creationId xmlns:a16="http://schemas.microsoft.com/office/drawing/2014/main" id="{C298EA2B-1A77-7741-8326-1EFEA7705C66}"/>
                </a:ext>
              </a:extLst>
            </p:cNvPr>
            <p:cNvSpPr/>
            <p:nvPr/>
          </p:nvSpPr>
          <p:spPr>
            <a:xfrm>
              <a:off x="9475974" y="5631744"/>
              <a:ext cx="131857" cy="131411"/>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dirty="0"/>
            </a:p>
          </p:txBody>
        </p:sp>
        <p:sp>
          <p:nvSpPr>
            <p:cNvPr id="12" name="Oval 11">
              <a:extLst>
                <a:ext uri="{FF2B5EF4-FFF2-40B4-BE49-F238E27FC236}">
                  <a16:creationId xmlns:a16="http://schemas.microsoft.com/office/drawing/2014/main" id="{A874F884-E31A-5847-B569-88E8B2FE6A90}"/>
                </a:ext>
              </a:extLst>
            </p:cNvPr>
            <p:cNvSpPr/>
            <p:nvPr/>
          </p:nvSpPr>
          <p:spPr>
            <a:xfrm>
              <a:off x="9660121" y="5631744"/>
              <a:ext cx="131857" cy="131411"/>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grpSp>
    </p:spTree>
    <p:extLst>
      <p:ext uri="{BB962C8B-B14F-4D97-AF65-F5344CB8AC3E}">
        <p14:creationId xmlns:p14="http://schemas.microsoft.com/office/powerpoint/2010/main" val="11996382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Google Shape;183;p34">
            <a:extLst>
              <a:ext uri="{FF2B5EF4-FFF2-40B4-BE49-F238E27FC236}">
                <a16:creationId xmlns:a16="http://schemas.microsoft.com/office/drawing/2014/main" id="{0BD675F8-9D8C-0E4E-BFB7-1082D773CD1A}"/>
              </a:ext>
            </a:extLst>
          </p:cNvPr>
          <p:cNvSpPr txBox="1">
            <a:spLocks noGrp="1"/>
          </p:cNvSpPr>
          <p:nvPr>
            <p:ph type="body" idx="1"/>
          </p:nvPr>
        </p:nvSpPr>
        <p:spPr>
          <a:xfrm>
            <a:off x="823913" y="1463675"/>
            <a:ext cx="10515600" cy="4351338"/>
          </a:xfrm>
        </p:spPr>
        <p:txBody>
          <a:bodyPr spcFirstLastPara="1" lIns="91433" tIns="45700" rIns="91433" bIns="45700" rtlCol="0">
            <a:noAutofit/>
          </a:bodyPr>
          <a:lstStyle/>
          <a:p>
            <a:pPr marL="237061" indent="-211661" eaLnBrk="1" fontAlgn="auto" hangingPunct="1">
              <a:lnSpc>
                <a:spcPct val="80000"/>
              </a:lnSpc>
              <a:spcBef>
                <a:spcPts val="0"/>
              </a:spcBef>
              <a:spcAft>
                <a:spcPts val="0"/>
              </a:spcAft>
              <a:buClr>
                <a:schemeClr val="dk1"/>
              </a:buClr>
              <a:buSzPts val="1700"/>
              <a:defRPr/>
            </a:pPr>
            <a:r>
              <a:rPr lang="en" sz="2267" dirty="0">
                <a:latin typeface="+mj-lt"/>
              </a:rPr>
              <a:t>Community Colleges</a:t>
            </a:r>
            <a:endParaRPr sz="2267" dirty="0">
              <a:latin typeface="+mj-lt"/>
            </a:endParaRPr>
          </a:p>
          <a:p>
            <a:pPr marL="694249" lvl="1" indent="-245527" eaLnBrk="1" fontAlgn="auto" hangingPunct="1">
              <a:lnSpc>
                <a:spcPct val="80000"/>
              </a:lnSpc>
              <a:spcBef>
                <a:spcPts val="533"/>
              </a:spcBef>
              <a:spcAft>
                <a:spcPts val="0"/>
              </a:spcAft>
              <a:buClr>
                <a:schemeClr val="dk1"/>
              </a:buClr>
              <a:buSzPts val="1700"/>
              <a:defRPr/>
            </a:pPr>
            <a:r>
              <a:rPr lang="en" sz="2267" dirty="0">
                <a:latin typeface="+mj-lt"/>
              </a:rPr>
              <a:t>Foothill, </a:t>
            </a:r>
            <a:r>
              <a:rPr lang="en" sz="2267" dirty="0" err="1">
                <a:latin typeface="+mj-lt"/>
              </a:rPr>
              <a:t>DeAnza</a:t>
            </a:r>
            <a:r>
              <a:rPr lang="en" sz="2267" dirty="0">
                <a:latin typeface="+mj-lt"/>
              </a:rPr>
              <a:t>, West Valley, CSM, Skyline, SF City College, Peralta</a:t>
            </a:r>
            <a:endParaRPr sz="2267" dirty="0">
              <a:latin typeface="+mj-lt"/>
            </a:endParaRPr>
          </a:p>
          <a:p>
            <a:pPr marL="237061" indent="-211661" eaLnBrk="1" fontAlgn="auto" hangingPunct="1">
              <a:lnSpc>
                <a:spcPct val="80000"/>
              </a:lnSpc>
              <a:spcBef>
                <a:spcPts val="1067"/>
              </a:spcBef>
              <a:spcAft>
                <a:spcPts val="0"/>
              </a:spcAft>
              <a:buClr>
                <a:schemeClr val="dk1"/>
              </a:buClr>
              <a:buSzPts val="1700"/>
              <a:defRPr/>
            </a:pPr>
            <a:r>
              <a:rPr lang="en" sz="2267" dirty="0">
                <a:latin typeface="+mj-lt"/>
              </a:rPr>
              <a:t>Four-years (CSU/UC) – public and private</a:t>
            </a:r>
            <a:endParaRPr sz="2267" dirty="0">
              <a:latin typeface="+mj-lt"/>
            </a:endParaRPr>
          </a:p>
          <a:p>
            <a:pPr marL="694249" lvl="1" indent="-245527" eaLnBrk="1" fontAlgn="auto" hangingPunct="1">
              <a:lnSpc>
                <a:spcPct val="80000"/>
              </a:lnSpc>
              <a:spcBef>
                <a:spcPts val="533"/>
              </a:spcBef>
              <a:spcAft>
                <a:spcPts val="0"/>
              </a:spcAft>
              <a:buClr>
                <a:schemeClr val="dk1"/>
              </a:buClr>
              <a:buSzPts val="1700"/>
              <a:defRPr/>
            </a:pPr>
            <a:r>
              <a:rPr lang="en" sz="2267" dirty="0">
                <a:latin typeface="+mj-lt"/>
              </a:rPr>
              <a:t>SF State, San Jose State, USF, CSU East Bay, UC Berkeley</a:t>
            </a:r>
            <a:endParaRPr sz="2267" dirty="0">
              <a:latin typeface="+mj-lt"/>
            </a:endParaRPr>
          </a:p>
          <a:p>
            <a:pPr marL="237061" indent="-211661" eaLnBrk="1" fontAlgn="auto" hangingPunct="1">
              <a:lnSpc>
                <a:spcPct val="80000"/>
              </a:lnSpc>
              <a:spcBef>
                <a:spcPts val="1067"/>
              </a:spcBef>
              <a:spcAft>
                <a:spcPts val="0"/>
              </a:spcAft>
              <a:buClr>
                <a:schemeClr val="dk1"/>
              </a:buClr>
              <a:buSzPts val="1700"/>
              <a:defRPr/>
            </a:pPr>
            <a:r>
              <a:rPr lang="en" sz="2267" dirty="0">
                <a:latin typeface="+mj-lt"/>
              </a:rPr>
              <a:t>Extension programs</a:t>
            </a:r>
            <a:endParaRPr sz="2267" dirty="0">
              <a:latin typeface="+mj-lt"/>
            </a:endParaRPr>
          </a:p>
          <a:p>
            <a:pPr marL="694249" lvl="1" indent="-245527" eaLnBrk="1" fontAlgn="auto" hangingPunct="1">
              <a:lnSpc>
                <a:spcPct val="80000"/>
              </a:lnSpc>
              <a:spcBef>
                <a:spcPts val="533"/>
              </a:spcBef>
              <a:spcAft>
                <a:spcPts val="0"/>
              </a:spcAft>
              <a:buClr>
                <a:schemeClr val="dk1"/>
              </a:buClr>
              <a:buSzPts val="1700"/>
              <a:defRPr/>
            </a:pPr>
            <a:r>
              <a:rPr lang="en" sz="2267" dirty="0">
                <a:latin typeface="+mj-lt"/>
              </a:rPr>
              <a:t>Stanford Extension, UC Berkeley Extension, Santa Cruz Extension, UC Cooperative Extension</a:t>
            </a:r>
            <a:endParaRPr sz="2267" dirty="0">
              <a:latin typeface="+mj-lt"/>
            </a:endParaRPr>
          </a:p>
          <a:p>
            <a:pPr marL="237061" indent="-211661" eaLnBrk="1" fontAlgn="auto" hangingPunct="1">
              <a:lnSpc>
                <a:spcPct val="80000"/>
              </a:lnSpc>
              <a:spcBef>
                <a:spcPts val="1067"/>
              </a:spcBef>
              <a:spcAft>
                <a:spcPts val="0"/>
              </a:spcAft>
              <a:buClr>
                <a:schemeClr val="dk1"/>
              </a:buClr>
              <a:buSzPts val="1700"/>
              <a:defRPr/>
            </a:pPr>
            <a:r>
              <a:rPr lang="en" sz="2267" dirty="0">
                <a:latin typeface="+mj-lt"/>
              </a:rPr>
              <a:t>Private </a:t>
            </a:r>
            <a:r>
              <a:rPr lang="en" sz="2267" dirty="0" smtClean="0">
                <a:latin typeface="+mj-lt"/>
              </a:rPr>
              <a:t>Post-Secondary </a:t>
            </a:r>
            <a:r>
              <a:rPr lang="en" sz="2267" dirty="0">
                <a:latin typeface="+mj-lt"/>
              </a:rPr>
              <a:t>Schools</a:t>
            </a:r>
            <a:endParaRPr sz="2267" dirty="0">
              <a:latin typeface="+mj-lt"/>
            </a:endParaRPr>
          </a:p>
          <a:p>
            <a:pPr marL="694249" lvl="1" indent="-245527" eaLnBrk="1" fontAlgn="auto" hangingPunct="1">
              <a:lnSpc>
                <a:spcPct val="80000"/>
              </a:lnSpc>
              <a:spcBef>
                <a:spcPts val="533"/>
              </a:spcBef>
              <a:spcAft>
                <a:spcPts val="0"/>
              </a:spcAft>
              <a:buClr>
                <a:schemeClr val="dk1"/>
              </a:buClr>
              <a:buSzPts val="1700"/>
              <a:defRPr/>
            </a:pPr>
            <a:r>
              <a:rPr lang="en" sz="2267" dirty="0">
                <a:latin typeface="+mj-lt"/>
              </a:rPr>
              <a:t>Elevator Mechanics and </a:t>
            </a:r>
            <a:r>
              <a:rPr lang="en" sz="2267" dirty="0" smtClean="0">
                <a:latin typeface="+mj-lt"/>
              </a:rPr>
              <a:t>Maintenance (for example)</a:t>
            </a:r>
            <a:endParaRPr sz="2267" dirty="0">
              <a:latin typeface="+mj-lt"/>
            </a:endParaRPr>
          </a:p>
          <a:p>
            <a:pPr marL="237061" indent="-211661" eaLnBrk="1" fontAlgn="auto" hangingPunct="1">
              <a:lnSpc>
                <a:spcPct val="80000"/>
              </a:lnSpc>
              <a:spcBef>
                <a:spcPts val="1067"/>
              </a:spcBef>
              <a:spcAft>
                <a:spcPts val="0"/>
              </a:spcAft>
              <a:buClr>
                <a:schemeClr val="dk1"/>
              </a:buClr>
              <a:buSzPts val="1700"/>
              <a:defRPr/>
            </a:pPr>
            <a:r>
              <a:rPr lang="en" sz="2267" dirty="0">
                <a:latin typeface="+mj-lt"/>
              </a:rPr>
              <a:t>Non-Profits</a:t>
            </a:r>
            <a:endParaRPr sz="2267" dirty="0">
              <a:latin typeface="+mj-lt"/>
            </a:endParaRPr>
          </a:p>
          <a:p>
            <a:pPr marL="694249" lvl="1" indent="-245527" eaLnBrk="1" fontAlgn="auto" hangingPunct="1">
              <a:lnSpc>
                <a:spcPct val="80000"/>
              </a:lnSpc>
              <a:spcBef>
                <a:spcPts val="533"/>
              </a:spcBef>
              <a:spcAft>
                <a:spcPts val="0"/>
              </a:spcAft>
              <a:buClr>
                <a:schemeClr val="dk1"/>
              </a:buClr>
              <a:buSzPts val="1700"/>
              <a:defRPr/>
            </a:pPr>
            <a:r>
              <a:rPr lang="en" sz="2267" dirty="0">
                <a:latin typeface="+mj-lt"/>
              </a:rPr>
              <a:t>Year Up</a:t>
            </a:r>
            <a:endParaRPr sz="2267" dirty="0">
              <a:latin typeface="+mj-lt"/>
            </a:endParaRPr>
          </a:p>
          <a:p>
            <a:pPr marL="694249" lvl="1" indent="-245527" eaLnBrk="1" fontAlgn="auto" hangingPunct="1">
              <a:lnSpc>
                <a:spcPct val="80000"/>
              </a:lnSpc>
              <a:spcBef>
                <a:spcPts val="533"/>
              </a:spcBef>
              <a:spcAft>
                <a:spcPts val="0"/>
              </a:spcAft>
              <a:buClr>
                <a:schemeClr val="dk1"/>
              </a:buClr>
              <a:buSzPts val="1700"/>
              <a:defRPr/>
            </a:pPr>
            <a:r>
              <a:rPr lang="en" sz="2267" dirty="0">
                <a:latin typeface="+mj-lt"/>
              </a:rPr>
              <a:t>Job Train</a:t>
            </a:r>
            <a:endParaRPr sz="2267" dirty="0">
              <a:latin typeface="+mj-lt"/>
            </a:endParaRPr>
          </a:p>
          <a:p>
            <a:pPr marL="694249" lvl="1" indent="-101597" eaLnBrk="1" fontAlgn="auto" hangingPunct="1">
              <a:lnSpc>
                <a:spcPct val="80000"/>
              </a:lnSpc>
              <a:spcBef>
                <a:spcPts val="533"/>
              </a:spcBef>
              <a:spcAft>
                <a:spcPts val="0"/>
              </a:spcAft>
              <a:buClr>
                <a:schemeClr val="dk1"/>
              </a:buClr>
              <a:buSzPts val="1700"/>
              <a:buFont typeface="Arial" panose="020B0604020202020204" pitchFamily="34" charset="0"/>
              <a:buNone/>
              <a:defRPr/>
            </a:pPr>
            <a:endParaRPr sz="2267" dirty="0">
              <a:latin typeface="+mj-lt"/>
            </a:endParaRPr>
          </a:p>
          <a:p>
            <a:pPr marL="694249" lvl="1" indent="-101597" eaLnBrk="1" fontAlgn="auto" hangingPunct="1">
              <a:lnSpc>
                <a:spcPct val="80000"/>
              </a:lnSpc>
              <a:spcBef>
                <a:spcPts val="533"/>
              </a:spcBef>
              <a:spcAft>
                <a:spcPts val="0"/>
              </a:spcAft>
              <a:buClr>
                <a:schemeClr val="dk1"/>
              </a:buClr>
              <a:buSzPts val="1700"/>
              <a:buFont typeface="Arial" panose="020B0604020202020204" pitchFamily="34" charset="0"/>
              <a:buNone/>
              <a:defRPr/>
            </a:pPr>
            <a:endParaRPr sz="2267" dirty="0">
              <a:latin typeface="+mj-lt"/>
            </a:endParaRPr>
          </a:p>
          <a:p>
            <a:pPr marL="694249" lvl="1" indent="-101597" eaLnBrk="1" fontAlgn="auto" hangingPunct="1">
              <a:lnSpc>
                <a:spcPct val="80000"/>
              </a:lnSpc>
              <a:spcBef>
                <a:spcPts val="533"/>
              </a:spcBef>
              <a:spcAft>
                <a:spcPts val="0"/>
              </a:spcAft>
              <a:buClr>
                <a:schemeClr val="dk1"/>
              </a:buClr>
              <a:buSzPts val="1700"/>
              <a:buFont typeface="Arial" panose="020B0604020202020204" pitchFamily="34" charset="0"/>
              <a:buNone/>
              <a:defRPr/>
            </a:pPr>
            <a:endParaRPr sz="2267" dirty="0">
              <a:latin typeface="+mj-lt"/>
            </a:endParaRPr>
          </a:p>
        </p:txBody>
      </p:sp>
      <p:pic>
        <p:nvPicPr>
          <p:cNvPr id="3584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5868988"/>
            <a:ext cx="18065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id="{03DBAB57-21F9-C04A-B692-B03C212A7CC0}"/>
              </a:ext>
            </a:extLst>
          </p:cNvPr>
          <p:cNvCxnSpPr/>
          <p:nvPr/>
        </p:nvCxnSpPr>
        <p:spPr>
          <a:xfrm>
            <a:off x="0" y="6858000"/>
            <a:ext cx="1219200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0B6CB16-EECE-B24A-B3F4-E2F2015F1473}"/>
              </a:ext>
            </a:extLst>
          </p:cNvPr>
          <p:cNvSpPr txBox="1"/>
          <p:nvPr/>
        </p:nvSpPr>
        <p:spPr>
          <a:xfrm>
            <a:off x="3849688" y="587375"/>
            <a:ext cx="4492625" cy="646113"/>
          </a:xfrm>
          <a:prstGeom prst="rect">
            <a:avLst/>
          </a:prstGeom>
          <a:noFill/>
        </p:spPr>
        <p:txBody>
          <a:bodyPr wrap="none">
            <a:spAutoFit/>
          </a:bodyPr>
          <a:lstStyle/>
          <a:p>
            <a:pPr algn="ctr" eaLnBrk="1" fontAlgn="auto" hangingPunct="1">
              <a:spcBef>
                <a:spcPts val="0"/>
              </a:spcBef>
              <a:spcAft>
                <a:spcPts val="0"/>
              </a:spcAft>
              <a:defRPr/>
            </a:pPr>
            <a:r>
              <a:rPr lang="en-ID" sz="3600" dirty="0">
                <a:solidFill>
                  <a:schemeClr val="tx1">
                    <a:lumMod val="65000"/>
                    <a:lumOff val="35000"/>
                  </a:schemeClr>
                </a:solidFill>
                <a:latin typeface="+mj-lt"/>
              </a:rPr>
              <a:t>Competitive Landscape</a:t>
            </a:r>
          </a:p>
        </p:txBody>
      </p:sp>
      <p:grpSp>
        <p:nvGrpSpPr>
          <p:cNvPr id="35845" name="Group 8"/>
          <p:cNvGrpSpPr>
            <a:grpSpLocks/>
          </p:cNvGrpSpPr>
          <p:nvPr/>
        </p:nvGrpSpPr>
        <p:grpSpPr bwMode="auto">
          <a:xfrm>
            <a:off x="5778500" y="1252538"/>
            <a:ext cx="608013" cy="92075"/>
            <a:chOff x="8921264" y="5631744"/>
            <a:chExt cx="870714" cy="131411"/>
          </a:xfrm>
        </p:grpSpPr>
        <p:sp>
          <p:nvSpPr>
            <p:cNvPr id="10" name="Oval 9">
              <a:extLst>
                <a:ext uri="{FF2B5EF4-FFF2-40B4-BE49-F238E27FC236}">
                  <a16:creationId xmlns:a16="http://schemas.microsoft.com/office/drawing/2014/main" id="{1A017541-1845-5644-B485-65CE531E8823}"/>
                </a:ext>
              </a:extLst>
            </p:cNvPr>
            <p:cNvSpPr/>
            <p:nvPr/>
          </p:nvSpPr>
          <p:spPr>
            <a:xfrm>
              <a:off x="8921264" y="5631744"/>
              <a:ext cx="131857" cy="131411"/>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11" name="Oval 10">
              <a:extLst>
                <a:ext uri="{FF2B5EF4-FFF2-40B4-BE49-F238E27FC236}">
                  <a16:creationId xmlns:a16="http://schemas.microsoft.com/office/drawing/2014/main" id="{7A81E7E6-1291-E743-B242-184315A330DB}"/>
                </a:ext>
              </a:extLst>
            </p:cNvPr>
            <p:cNvSpPr/>
            <p:nvPr/>
          </p:nvSpPr>
          <p:spPr>
            <a:xfrm>
              <a:off x="9105410" y="5631744"/>
              <a:ext cx="131857" cy="131411"/>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12" name="Oval 11">
              <a:extLst>
                <a:ext uri="{FF2B5EF4-FFF2-40B4-BE49-F238E27FC236}">
                  <a16:creationId xmlns:a16="http://schemas.microsoft.com/office/drawing/2014/main" id="{745EE849-68B7-E540-9ACF-BB55498A9238}"/>
                </a:ext>
              </a:extLst>
            </p:cNvPr>
            <p:cNvSpPr/>
            <p:nvPr/>
          </p:nvSpPr>
          <p:spPr>
            <a:xfrm>
              <a:off x="9291829" y="5631744"/>
              <a:ext cx="129583" cy="13141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13" name="Oval 12">
              <a:extLst>
                <a:ext uri="{FF2B5EF4-FFF2-40B4-BE49-F238E27FC236}">
                  <a16:creationId xmlns:a16="http://schemas.microsoft.com/office/drawing/2014/main" id="{B589F1AB-417B-B04F-BDC4-1AF73C905C72}"/>
                </a:ext>
              </a:extLst>
            </p:cNvPr>
            <p:cNvSpPr/>
            <p:nvPr/>
          </p:nvSpPr>
          <p:spPr>
            <a:xfrm>
              <a:off x="9475974" y="5631744"/>
              <a:ext cx="131857" cy="131411"/>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dirty="0"/>
            </a:p>
          </p:txBody>
        </p:sp>
        <p:sp>
          <p:nvSpPr>
            <p:cNvPr id="14" name="Oval 13">
              <a:extLst>
                <a:ext uri="{FF2B5EF4-FFF2-40B4-BE49-F238E27FC236}">
                  <a16:creationId xmlns:a16="http://schemas.microsoft.com/office/drawing/2014/main" id="{11E6E5EF-3161-AE43-A23D-B591D63A90FD}"/>
                </a:ext>
              </a:extLst>
            </p:cNvPr>
            <p:cNvSpPr/>
            <p:nvPr/>
          </p:nvSpPr>
          <p:spPr>
            <a:xfrm>
              <a:off x="9660121" y="5631744"/>
              <a:ext cx="131857" cy="131411"/>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Google Shape;189;p35"/>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590675"/>
            <a:ext cx="9517063" cy="47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0" name="Google Shape;190;p35"/>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8525" y="0"/>
            <a:ext cx="4943475" cy="412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90B6CB16-EECE-B24A-B3F4-E2F2015F1473}"/>
              </a:ext>
            </a:extLst>
          </p:cNvPr>
          <p:cNvSpPr txBox="1"/>
          <p:nvPr/>
        </p:nvSpPr>
        <p:spPr>
          <a:xfrm>
            <a:off x="541338" y="322263"/>
            <a:ext cx="2538412" cy="706437"/>
          </a:xfrm>
          <a:prstGeom prst="rect">
            <a:avLst/>
          </a:prstGeom>
          <a:noFill/>
        </p:spPr>
        <p:txBody>
          <a:bodyPr wrap="none">
            <a:spAutoFit/>
          </a:bodyPr>
          <a:lstStyle/>
          <a:p>
            <a:pPr algn="ctr" eaLnBrk="1" fontAlgn="auto" hangingPunct="1">
              <a:spcBef>
                <a:spcPts val="0"/>
              </a:spcBef>
              <a:spcAft>
                <a:spcPts val="0"/>
              </a:spcAft>
              <a:defRPr/>
            </a:pPr>
            <a:r>
              <a:rPr lang="en-ID" sz="4000" dirty="0">
                <a:solidFill>
                  <a:schemeClr val="tx1">
                    <a:lumMod val="65000"/>
                    <a:lumOff val="35000"/>
                  </a:schemeClr>
                </a:solidFill>
                <a:latin typeface="+mj-lt"/>
              </a:rPr>
              <a:t>Competitor</a:t>
            </a:r>
          </a:p>
        </p:txBody>
      </p:sp>
      <p:grpSp>
        <p:nvGrpSpPr>
          <p:cNvPr id="37892" name="Group 8"/>
          <p:cNvGrpSpPr>
            <a:grpSpLocks/>
          </p:cNvGrpSpPr>
          <p:nvPr/>
        </p:nvGrpSpPr>
        <p:grpSpPr bwMode="auto">
          <a:xfrm>
            <a:off x="738188" y="1092200"/>
            <a:ext cx="608012" cy="92075"/>
            <a:chOff x="8921264" y="5631744"/>
            <a:chExt cx="870714" cy="131411"/>
          </a:xfrm>
        </p:grpSpPr>
        <p:sp>
          <p:nvSpPr>
            <p:cNvPr id="7" name="Oval 6">
              <a:extLst>
                <a:ext uri="{FF2B5EF4-FFF2-40B4-BE49-F238E27FC236}">
                  <a16:creationId xmlns:a16="http://schemas.microsoft.com/office/drawing/2014/main" id="{1A017541-1845-5644-B485-65CE531E8823}"/>
                </a:ext>
              </a:extLst>
            </p:cNvPr>
            <p:cNvSpPr/>
            <p:nvPr/>
          </p:nvSpPr>
          <p:spPr>
            <a:xfrm>
              <a:off x="8921264" y="5631744"/>
              <a:ext cx="131858" cy="131411"/>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8" name="Oval 7">
              <a:extLst>
                <a:ext uri="{FF2B5EF4-FFF2-40B4-BE49-F238E27FC236}">
                  <a16:creationId xmlns:a16="http://schemas.microsoft.com/office/drawing/2014/main" id="{7A81E7E6-1291-E743-B242-184315A330DB}"/>
                </a:ext>
              </a:extLst>
            </p:cNvPr>
            <p:cNvSpPr/>
            <p:nvPr/>
          </p:nvSpPr>
          <p:spPr>
            <a:xfrm>
              <a:off x="9105409" y="5631744"/>
              <a:ext cx="131858" cy="131411"/>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9" name="Oval 8">
              <a:extLst>
                <a:ext uri="{FF2B5EF4-FFF2-40B4-BE49-F238E27FC236}">
                  <a16:creationId xmlns:a16="http://schemas.microsoft.com/office/drawing/2014/main" id="{745EE849-68B7-E540-9ACF-BB55498A9238}"/>
                </a:ext>
              </a:extLst>
            </p:cNvPr>
            <p:cNvSpPr/>
            <p:nvPr/>
          </p:nvSpPr>
          <p:spPr>
            <a:xfrm>
              <a:off x="9291829" y="5631744"/>
              <a:ext cx="129585" cy="13141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10" name="Oval 9">
              <a:extLst>
                <a:ext uri="{FF2B5EF4-FFF2-40B4-BE49-F238E27FC236}">
                  <a16:creationId xmlns:a16="http://schemas.microsoft.com/office/drawing/2014/main" id="{B589F1AB-417B-B04F-BDC4-1AF73C905C72}"/>
                </a:ext>
              </a:extLst>
            </p:cNvPr>
            <p:cNvSpPr/>
            <p:nvPr/>
          </p:nvSpPr>
          <p:spPr>
            <a:xfrm>
              <a:off x="9475975" y="5631744"/>
              <a:ext cx="131858" cy="131411"/>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dirty="0"/>
            </a:p>
          </p:txBody>
        </p:sp>
        <p:sp>
          <p:nvSpPr>
            <p:cNvPr id="11" name="Oval 10">
              <a:extLst>
                <a:ext uri="{FF2B5EF4-FFF2-40B4-BE49-F238E27FC236}">
                  <a16:creationId xmlns:a16="http://schemas.microsoft.com/office/drawing/2014/main" id="{11E6E5EF-3161-AE43-A23D-B591D63A90FD}"/>
                </a:ext>
              </a:extLst>
            </p:cNvPr>
            <p:cNvSpPr/>
            <p:nvPr/>
          </p:nvSpPr>
          <p:spPr>
            <a:xfrm>
              <a:off x="9660120" y="5631744"/>
              <a:ext cx="131858" cy="131411"/>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Group 4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2000" y="114300"/>
            <a:ext cx="61595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ACFE8BE3-BC51-414B-B272-283CE0910016}"/>
              </a:ext>
            </a:extLst>
          </p:cNvPr>
          <p:cNvSpPr>
            <a:spLocks noGrp="1"/>
          </p:cNvSpPr>
          <p:nvPr>
            <p:ph idx="1"/>
          </p:nvPr>
        </p:nvSpPr>
        <p:spPr>
          <a:xfrm>
            <a:off x="838200" y="1616075"/>
            <a:ext cx="10515600" cy="4351338"/>
          </a:xfrm>
        </p:spPr>
        <p:txBody>
          <a:bodyPr/>
          <a:lstStyle/>
          <a:p>
            <a:pPr eaLnBrk="1" hangingPunct="1">
              <a:defRPr/>
            </a:pPr>
            <a:r>
              <a:rPr lang="en-US" sz="2400" dirty="0" smtClean="0">
                <a:latin typeface="+mj-lt"/>
              </a:rPr>
              <a:t>Revisiting our Mission and Enrollment Goals</a:t>
            </a:r>
          </a:p>
          <a:p>
            <a:pPr eaLnBrk="1" hangingPunct="1">
              <a:defRPr/>
            </a:pPr>
            <a:r>
              <a:rPr lang="en-US" sz="2400" dirty="0" smtClean="0">
                <a:latin typeface="+mj-lt"/>
              </a:rPr>
              <a:t>Market Positioning</a:t>
            </a:r>
            <a:endParaRPr lang="en-US" sz="2400" dirty="0">
              <a:latin typeface="+mj-lt"/>
            </a:endParaRPr>
          </a:p>
          <a:p>
            <a:pPr eaLnBrk="1" hangingPunct="1">
              <a:defRPr/>
            </a:pPr>
            <a:r>
              <a:rPr lang="en-US" sz="2400" dirty="0" smtClean="0">
                <a:latin typeface="+mj-lt"/>
              </a:rPr>
              <a:t>What do students want?</a:t>
            </a:r>
          </a:p>
          <a:p>
            <a:pPr eaLnBrk="1" hangingPunct="1">
              <a:defRPr/>
            </a:pPr>
            <a:r>
              <a:rPr lang="en-US" sz="2400" dirty="0" smtClean="0">
                <a:latin typeface="+mj-lt"/>
              </a:rPr>
              <a:t>Competitive </a:t>
            </a:r>
            <a:r>
              <a:rPr lang="en-US" sz="2400" dirty="0">
                <a:latin typeface="+mj-lt"/>
              </a:rPr>
              <a:t>Landscape</a:t>
            </a:r>
          </a:p>
          <a:p>
            <a:pPr eaLnBrk="1" hangingPunct="1">
              <a:defRPr/>
            </a:pPr>
            <a:r>
              <a:rPr lang="en-US" sz="2400" dirty="0" smtClean="0">
                <a:latin typeface="+mj-lt"/>
              </a:rPr>
              <a:t>Our Program </a:t>
            </a:r>
            <a:r>
              <a:rPr lang="en-US" sz="2400" dirty="0">
                <a:latin typeface="+mj-lt"/>
              </a:rPr>
              <a:t>Portfolio</a:t>
            </a:r>
          </a:p>
          <a:p>
            <a:pPr eaLnBrk="1" hangingPunct="1">
              <a:defRPr/>
            </a:pPr>
            <a:r>
              <a:rPr lang="en-US" sz="2400" dirty="0" smtClean="0">
                <a:latin typeface="+mj-lt"/>
              </a:rPr>
              <a:t>The Supply Landscape</a:t>
            </a:r>
          </a:p>
          <a:p>
            <a:pPr eaLnBrk="1" hangingPunct="1">
              <a:defRPr/>
            </a:pPr>
            <a:r>
              <a:rPr lang="en-US" sz="2400" dirty="0" smtClean="0">
                <a:latin typeface="+mj-lt"/>
              </a:rPr>
              <a:t>Ways </a:t>
            </a:r>
            <a:r>
              <a:rPr lang="en-US" sz="2400" dirty="0">
                <a:latin typeface="+mj-lt"/>
              </a:rPr>
              <a:t>to Grow</a:t>
            </a:r>
          </a:p>
          <a:p>
            <a:pPr eaLnBrk="1" hangingPunct="1">
              <a:defRPr/>
            </a:pPr>
            <a:r>
              <a:rPr lang="en-US" sz="2400" dirty="0" smtClean="0">
                <a:latin typeface="+mj-lt"/>
              </a:rPr>
              <a:t>Partnerships</a:t>
            </a:r>
          </a:p>
          <a:p>
            <a:pPr eaLnBrk="1" hangingPunct="1">
              <a:defRPr/>
            </a:pPr>
            <a:r>
              <a:rPr lang="en-US" sz="2400" dirty="0" smtClean="0">
                <a:latin typeface="+mj-lt"/>
              </a:rPr>
              <a:t>Q&amp;A</a:t>
            </a:r>
            <a:endParaRPr lang="en-US" sz="2400" dirty="0">
              <a:latin typeface="+mj-lt"/>
            </a:endParaRPr>
          </a:p>
        </p:txBody>
      </p:sp>
      <p:sp>
        <p:nvSpPr>
          <p:cNvPr id="4" name="TextBox 3">
            <a:extLst>
              <a:ext uri="{FF2B5EF4-FFF2-40B4-BE49-F238E27FC236}">
                <a16:creationId xmlns:a16="http://schemas.microsoft.com/office/drawing/2014/main" id="{3836AFFC-B47F-AF4B-888B-AAFC48D0A14F}"/>
              </a:ext>
            </a:extLst>
          </p:cNvPr>
          <p:cNvSpPr txBox="1"/>
          <p:nvPr/>
        </p:nvSpPr>
        <p:spPr>
          <a:xfrm>
            <a:off x="4095750" y="587375"/>
            <a:ext cx="4000500" cy="646113"/>
          </a:xfrm>
          <a:prstGeom prst="rect">
            <a:avLst/>
          </a:prstGeom>
          <a:noFill/>
        </p:spPr>
        <p:txBody>
          <a:bodyPr wrap="none">
            <a:spAutoFit/>
          </a:bodyPr>
          <a:lstStyle/>
          <a:p>
            <a:pPr algn="ctr" eaLnBrk="1" fontAlgn="auto" hangingPunct="1">
              <a:spcBef>
                <a:spcPts val="0"/>
              </a:spcBef>
              <a:spcAft>
                <a:spcPts val="0"/>
              </a:spcAft>
              <a:defRPr/>
            </a:pPr>
            <a:r>
              <a:rPr lang="en-ID" sz="3600" dirty="0">
                <a:solidFill>
                  <a:schemeClr val="tx1">
                    <a:lumMod val="65000"/>
                    <a:lumOff val="35000"/>
                  </a:schemeClr>
                </a:solidFill>
                <a:latin typeface="+mj-lt"/>
              </a:rPr>
              <a:t>Presentation Outline</a:t>
            </a:r>
          </a:p>
        </p:txBody>
      </p:sp>
      <p:grpSp>
        <p:nvGrpSpPr>
          <p:cNvPr id="22532" name="Group 67"/>
          <p:cNvGrpSpPr>
            <a:grpSpLocks/>
          </p:cNvGrpSpPr>
          <p:nvPr/>
        </p:nvGrpSpPr>
        <p:grpSpPr bwMode="auto">
          <a:xfrm>
            <a:off x="5778500" y="1252538"/>
            <a:ext cx="608013" cy="92075"/>
            <a:chOff x="8921264" y="5631744"/>
            <a:chExt cx="870714" cy="131411"/>
          </a:xfrm>
        </p:grpSpPr>
        <p:sp>
          <p:nvSpPr>
            <p:cNvPr id="6" name="Oval 5">
              <a:extLst>
                <a:ext uri="{FF2B5EF4-FFF2-40B4-BE49-F238E27FC236}">
                  <a16:creationId xmlns:a16="http://schemas.microsoft.com/office/drawing/2014/main" id="{D155F539-6989-904C-BF01-D21ABD2AD158}"/>
                </a:ext>
              </a:extLst>
            </p:cNvPr>
            <p:cNvSpPr/>
            <p:nvPr/>
          </p:nvSpPr>
          <p:spPr>
            <a:xfrm>
              <a:off x="8921264" y="5631744"/>
              <a:ext cx="131857" cy="131411"/>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7" name="Oval 6">
              <a:extLst>
                <a:ext uri="{FF2B5EF4-FFF2-40B4-BE49-F238E27FC236}">
                  <a16:creationId xmlns:a16="http://schemas.microsoft.com/office/drawing/2014/main" id="{C5A8FDA9-4327-204D-BE1A-649C55CB3C77}"/>
                </a:ext>
              </a:extLst>
            </p:cNvPr>
            <p:cNvSpPr/>
            <p:nvPr/>
          </p:nvSpPr>
          <p:spPr>
            <a:xfrm>
              <a:off x="9105410" y="5631744"/>
              <a:ext cx="131857" cy="131411"/>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8" name="Oval 7">
              <a:extLst>
                <a:ext uri="{FF2B5EF4-FFF2-40B4-BE49-F238E27FC236}">
                  <a16:creationId xmlns:a16="http://schemas.microsoft.com/office/drawing/2014/main" id="{914AE5C2-1A8F-524B-99F6-42240D5B31D4}"/>
                </a:ext>
              </a:extLst>
            </p:cNvPr>
            <p:cNvSpPr/>
            <p:nvPr/>
          </p:nvSpPr>
          <p:spPr>
            <a:xfrm>
              <a:off x="9291829" y="5631744"/>
              <a:ext cx="129583" cy="13141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9" name="Oval 8">
              <a:extLst>
                <a:ext uri="{FF2B5EF4-FFF2-40B4-BE49-F238E27FC236}">
                  <a16:creationId xmlns:a16="http://schemas.microsoft.com/office/drawing/2014/main" id="{8A54B40A-90CA-A146-9FD6-A228B321D6AE}"/>
                </a:ext>
              </a:extLst>
            </p:cNvPr>
            <p:cNvSpPr/>
            <p:nvPr/>
          </p:nvSpPr>
          <p:spPr>
            <a:xfrm>
              <a:off x="9475974" y="5631744"/>
              <a:ext cx="131857" cy="131411"/>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dirty="0"/>
            </a:p>
          </p:txBody>
        </p:sp>
        <p:sp>
          <p:nvSpPr>
            <p:cNvPr id="10" name="Oval 9">
              <a:extLst>
                <a:ext uri="{FF2B5EF4-FFF2-40B4-BE49-F238E27FC236}">
                  <a16:creationId xmlns:a16="http://schemas.microsoft.com/office/drawing/2014/main" id="{474138E3-7BB4-9042-96EF-E08D438E34D5}"/>
                </a:ext>
              </a:extLst>
            </p:cNvPr>
            <p:cNvSpPr/>
            <p:nvPr/>
          </p:nvSpPr>
          <p:spPr>
            <a:xfrm>
              <a:off x="9660121" y="5631744"/>
              <a:ext cx="131857" cy="131411"/>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grpSp>
      <p:pic>
        <p:nvPicPr>
          <p:cNvPr id="225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85763"/>
            <a:ext cx="6934200" cy="647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Google Shape;196;p36"/>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490663"/>
            <a:ext cx="9039225" cy="510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90B6CB16-EECE-B24A-B3F4-E2F2015F1473}"/>
              </a:ext>
            </a:extLst>
          </p:cNvPr>
          <p:cNvSpPr txBox="1"/>
          <p:nvPr/>
        </p:nvSpPr>
        <p:spPr>
          <a:xfrm>
            <a:off x="541338" y="322263"/>
            <a:ext cx="2538412" cy="706437"/>
          </a:xfrm>
          <a:prstGeom prst="rect">
            <a:avLst/>
          </a:prstGeom>
          <a:noFill/>
        </p:spPr>
        <p:txBody>
          <a:bodyPr wrap="none">
            <a:spAutoFit/>
          </a:bodyPr>
          <a:lstStyle/>
          <a:p>
            <a:pPr algn="ctr" eaLnBrk="1" fontAlgn="auto" hangingPunct="1">
              <a:spcBef>
                <a:spcPts val="0"/>
              </a:spcBef>
              <a:spcAft>
                <a:spcPts val="0"/>
              </a:spcAft>
              <a:defRPr/>
            </a:pPr>
            <a:r>
              <a:rPr lang="en-ID" sz="4000" dirty="0">
                <a:solidFill>
                  <a:schemeClr val="tx1">
                    <a:lumMod val="65000"/>
                    <a:lumOff val="35000"/>
                  </a:schemeClr>
                </a:solidFill>
                <a:latin typeface="+mj-lt"/>
              </a:rPr>
              <a:t>Competitor</a:t>
            </a:r>
          </a:p>
        </p:txBody>
      </p:sp>
      <p:grpSp>
        <p:nvGrpSpPr>
          <p:cNvPr id="39939" name="Group 8"/>
          <p:cNvGrpSpPr>
            <a:grpSpLocks/>
          </p:cNvGrpSpPr>
          <p:nvPr/>
        </p:nvGrpSpPr>
        <p:grpSpPr bwMode="auto">
          <a:xfrm>
            <a:off x="738188" y="1092200"/>
            <a:ext cx="608012" cy="92075"/>
            <a:chOff x="8921264" y="5631744"/>
            <a:chExt cx="870714" cy="131411"/>
          </a:xfrm>
        </p:grpSpPr>
        <p:sp>
          <p:nvSpPr>
            <p:cNvPr id="7" name="Oval 6">
              <a:extLst>
                <a:ext uri="{FF2B5EF4-FFF2-40B4-BE49-F238E27FC236}">
                  <a16:creationId xmlns:a16="http://schemas.microsoft.com/office/drawing/2014/main" id="{1A017541-1845-5644-B485-65CE531E8823}"/>
                </a:ext>
              </a:extLst>
            </p:cNvPr>
            <p:cNvSpPr/>
            <p:nvPr/>
          </p:nvSpPr>
          <p:spPr>
            <a:xfrm>
              <a:off x="8921264" y="5631744"/>
              <a:ext cx="131858" cy="131411"/>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8" name="Oval 7">
              <a:extLst>
                <a:ext uri="{FF2B5EF4-FFF2-40B4-BE49-F238E27FC236}">
                  <a16:creationId xmlns:a16="http://schemas.microsoft.com/office/drawing/2014/main" id="{7A81E7E6-1291-E743-B242-184315A330DB}"/>
                </a:ext>
              </a:extLst>
            </p:cNvPr>
            <p:cNvSpPr/>
            <p:nvPr/>
          </p:nvSpPr>
          <p:spPr>
            <a:xfrm>
              <a:off x="9105409" y="5631744"/>
              <a:ext cx="131858" cy="131411"/>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9" name="Oval 8">
              <a:extLst>
                <a:ext uri="{FF2B5EF4-FFF2-40B4-BE49-F238E27FC236}">
                  <a16:creationId xmlns:a16="http://schemas.microsoft.com/office/drawing/2014/main" id="{745EE849-68B7-E540-9ACF-BB55498A9238}"/>
                </a:ext>
              </a:extLst>
            </p:cNvPr>
            <p:cNvSpPr/>
            <p:nvPr/>
          </p:nvSpPr>
          <p:spPr>
            <a:xfrm>
              <a:off x="9291829" y="5631744"/>
              <a:ext cx="129585" cy="13141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10" name="Oval 9">
              <a:extLst>
                <a:ext uri="{FF2B5EF4-FFF2-40B4-BE49-F238E27FC236}">
                  <a16:creationId xmlns:a16="http://schemas.microsoft.com/office/drawing/2014/main" id="{B589F1AB-417B-B04F-BDC4-1AF73C905C72}"/>
                </a:ext>
              </a:extLst>
            </p:cNvPr>
            <p:cNvSpPr/>
            <p:nvPr/>
          </p:nvSpPr>
          <p:spPr>
            <a:xfrm>
              <a:off x="9475975" y="5631744"/>
              <a:ext cx="131858" cy="131411"/>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dirty="0"/>
            </a:p>
          </p:txBody>
        </p:sp>
        <p:sp>
          <p:nvSpPr>
            <p:cNvPr id="11" name="Oval 10">
              <a:extLst>
                <a:ext uri="{FF2B5EF4-FFF2-40B4-BE49-F238E27FC236}">
                  <a16:creationId xmlns:a16="http://schemas.microsoft.com/office/drawing/2014/main" id="{11E6E5EF-3161-AE43-A23D-B591D63A90FD}"/>
                </a:ext>
              </a:extLst>
            </p:cNvPr>
            <p:cNvSpPr/>
            <p:nvPr/>
          </p:nvSpPr>
          <p:spPr>
            <a:xfrm>
              <a:off x="9660120" y="5631744"/>
              <a:ext cx="131858" cy="131411"/>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Google Shape;201;p37"/>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00" y="203200"/>
            <a:ext cx="7519988" cy="645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6" name="Google Shape;202;p37"/>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6388" y="203200"/>
            <a:ext cx="4062412"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Google Shape;203;p37"/>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6388" y="3498850"/>
            <a:ext cx="3954462" cy="315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Google Shape;231;p41">
            <a:extLst>
              <a:ext uri="{FF2B5EF4-FFF2-40B4-BE49-F238E27FC236}">
                <a16:creationId xmlns:a16="http://schemas.microsoft.com/office/drawing/2014/main" id="{9EF97C2D-26A2-F547-B665-B9DE98D5902F}"/>
              </a:ext>
            </a:extLst>
          </p:cNvPr>
          <p:cNvSpPr txBox="1"/>
          <p:nvPr/>
        </p:nvSpPr>
        <p:spPr>
          <a:xfrm>
            <a:off x="561975" y="1216025"/>
            <a:ext cx="5534025" cy="4311650"/>
          </a:xfrm>
          <a:prstGeom prst="rect">
            <a:avLst/>
          </a:prstGeom>
          <a:noFill/>
          <a:ln>
            <a:noFill/>
          </a:ln>
        </p:spPr>
        <p:txBody>
          <a:bodyPr spcFirstLastPara="1" lIns="121900" tIns="121900" rIns="121900" bIns="121900"/>
          <a:lstStyle/>
          <a:p>
            <a:pPr eaLnBrk="1" fontAlgn="auto" hangingPunct="1">
              <a:spcBef>
                <a:spcPts val="0"/>
              </a:spcBef>
              <a:spcAft>
                <a:spcPts val="0"/>
              </a:spcAft>
              <a:defRPr/>
            </a:pPr>
            <a:r>
              <a:rPr lang="en" sz="2400" dirty="0">
                <a:latin typeface="+mj-lt"/>
                <a:ea typeface="Calibri"/>
                <a:cs typeface="Calibri"/>
                <a:sym typeface="Calibri"/>
              </a:rPr>
              <a:t>Accounting</a:t>
            </a:r>
            <a:endParaRPr sz="2400" dirty="0">
              <a:latin typeface="+mj-lt"/>
              <a:ea typeface="Calibri"/>
              <a:cs typeface="Calibri"/>
              <a:sym typeface="Calibri"/>
            </a:endParaRPr>
          </a:p>
          <a:p>
            <a:pPr eaLnBrk="1" fontAlgn="auto" hangingPunct="1">
              <a:spcBef>
                <a:spcPts val="0"/>
              </a:spcBef>
              <a:spcAft>
                <a:spcPts val="0"/>
              </a:spcAft>
              <a:defRPr/>
            </a:pPr>
            <a:r>
              <a:rPr lang="en" sz="2400" dirty="0">
                <a:latin typeface="+mj-lt"/>
                <a:ea typeface="Calibri"/>
                <a:cs typeface="Calibri"/>
                <a:sym typeface="Calibri"/>
              </a:rPr>
              <a:t>Biological Sciences</a:t>
            </a:r>
            <a:endParaRPr sz="2400" dirty="0">
              <a:latin typeface="+mj-lt"/>
              <a:ea typeface="Calibri"/>
              <a:cs typeface="Calibri"/>
              <a:sym typeface="Calibri"/>
            </a:endParaRPr>
          </a:p>
          <a:p>
            <a:pPr eaLnBrk="1" fontAlgn="auto" hangingPunct="1">
              <a:spcBef>
                <a:spcPts val="0"/>
              </a:spcBef>
              <a:spcAft>
                <a:spcPts val="0"/>
              </a:spcAft>
              <a:defRPr/>
            </a:pPr>
            <a:r>
              <a:rPr lang="en" sz="2400" dirty="0">
                <a:latin typeface="+mj-lt"/>
                <a:ea typeface="Calibri"/>
                <a:cs typeface="Calibri"/>
                <a:sym typeface="Calibri"/>
              </a:rPr>
              <a:t>Business Administration/Management</a:t>
            </a:r>
            <a:endParaRPr sz="2400" dirty="0">
              <a:latin typeface="+mj-lt"/>
              <a:ea typeface="Calibri"/>
              <a:cs typeface="Calibri"/>
              <a:sym typeface="Calibri"/>
            </a:endParaRPr>
          </a:p>
          <a:p>
            <a:pPr eaLnBrk="1" fontAlgn="auto" hangingPunct="1">
              <a:spcBef>
                <a:spcPts val="0"/>
              </a:spcBef>
              <a:spcAft>
                <a:spcPts val="0"/>
              </a:spcAft>
              <a:defRPr/>
            </a:pPr>
            <a:r>
              <a:rPr lang="en" sz="2400" dirty="0">
                <a:latin typeface="+mj-lt"/>
                <a:ea typeface="Calibri"/>
                <a:cs typeface="Calibri"/>
                <a:sym typeface="Calibri"/>
              </a:rPr>
              <a:t>Communication Studies</a:t>
            </a:r>
            <a:endParaRPr sz="2400" dirty="0">
              <a:latin typeface="+mj-lt"/>
              <a:ea typeface="Calibri"/>
              <a:cs typeface="Calibri"/>
              <a:sym typeface="Calibri"/>
            </a:endParaRPr>
          </a:p>
          <a:p>
            <a:pPr eaLnBrk="1" fontAlgn="auto" hangingPunct="1">
              <a:spcBef>
                <a:spcPts val="0"/>
              </a:spcBef>
              <a:spcAft>
                <a:spcPts val="0"/>
              </a:spcAft>
              <a:defRPr/>
            </a:pPr>
            <a:r>
              <a:rPr lang="en" sz="2400" dirty="0">
                <a:latin typeface="+mj-lt"/>
                <a:ea typeface="Calibri"/>
                <a:cs typeface="Calibri"/>
                <a:sym typeface="Calibri"/>
              </a:rPr>
              <a:t>Computer Business Office Technology</a:t>
            </a:r>
            <a:endParaRPr sz="2400" dirty="0">
              <a:latin typeface="+mj-lt"/>
              <a:ea typeface="Calibri"/>
              <a:cs typeface="Calibri"/>
              <a:sym typeface="Calibri"/>
            </a:endParaRPr>
          </a:p>
          <a:p>
            <a:pPr eaLnBrk="1" fontAlgn="auto" hangingPunct="1">
              <a:spcBef>
                <a:spcPts val="0"/>
              </a:spcBef>
              <a:spcAft>
                <a:spcPts val="0"/>
              </a:spcAft>
              <a:defRPr/>
            </a:pPr>
            <a:r>
              <a:rPr lang="en" sz="2400" dirty="0">
                <a:latin typeface="+mj-lt"/>
                <a:ea typeface="Calibri"/>
                <a:cs typeface="Calibri"/>
                <a:sym typeface="Calibri"/>
              </a:rPr>
              <a:t>Computer Sciences</a:t>
            </a:r>
            <a:endParaRPr sz="2400" dirty="0">
              <a:latin typeface="+mj-lt"/>
              <a:ea typeface="Calibri"/>
              <a:cs typeface="Calibri"/>
              <a:sym typeface="Calibri"/>
            </a:endParaRPr>
          </a:p>
          <a:p>
            <a:pPr eaLnBrk="1" fontAlgn="auto" hangingPunct="1">
              <a:spcBef>
                <a:spcPts val="0"/>
              </a:spcBef>
              <a:spcAft>
                <a:spcPts val="0"/>
              </a:spcAft>
              <a:defRPr/>
            </a:pPr>
            <a:r>
              <a:rPr lang="en" sz="2400" dirty="0">
                <a:latin typeface="+mj-lt"/>
                <a:ea typeface="Calibri"/>
                <a:cs typeface="Calibri"/>
                <a:sym typeface="Calibri"/>
              </a:rPr>
              <a:t>Digital Art and Animation</a:t>
            </a:r>
            <a:endParaRPr sz="2400" dirty="0">
              <a:latin typeface="+mj-lt"/>
              <a:ea typeface="Calibri"/>
              <a:cs typeface="Calibri"/>
              <a:sym typeface="Calibri"/>
            </a:endParaRPr>
          </a:p>
          <a:p>
            <a:pPr eaLnBrk="1" fontAlgn="auto" hangingPunct="1">
              <a:spcBef>
                <a:spcPts val="0"/>
              </a:spcBef>
              <a:spcAft>
                <a:spcPts val="0"/>
              </a:spcAft>
              <a:defRPr/>
            </a:pPr>
            <a:r>
              <a:rPr lang="en" sz="2400" dirty="0">
                <a:latin typeface="+mj-lt"/>
                <a:ea typeface="Calibri"/>
                <a:cs typeface="Calibri"/>
                <a:sym typeface="Calibri"/>
              </a:rPr>
              <a:t>Earth Sciences</a:t>
            </a:r>
            <a:endParaRPr sz="2400" dirty="0">
              <a:latin typeface="+mj-lt"/>
              <a:ea typeface="Calibri"/>
              <a:cs typeface="Calibri"/>
              <a:sym typeface="Calibri"/>
            </a:endParaRPr>
          </a:p>
          <a:p>
            <a:pPr eaLnBrk="1" fontAlgn="auto" hangingPunct="1">
              <a:spcBef>
                <a:spcPts val="0"/>
              </a:spcBef>
              <a:spcAft>
                <a:spcPts val="0"/>
              </a:spcAft>
              <a:defRPr/>
            </a:pPr>
            <a:r>
              <a:rPr lang="en" sz="2400" dirty="0">
                <a:latin typeface="+mj-lt"/>
                <a:ea typeface="Calibri"/>
                <a:cs typeface="Calibri"/>
                <a:sym typeface="Calibri"/>
              </a:rPr>
              <a:t>Economics</a:t>
            </a:r>
            <a:endParaRPr sz="2400" dirty="0">
              <a:latin typeface="+mj-lt"/>
              <a:ea typeface="Calibri"/>
              <a:cs typeface="Calibri"/>
              <a:sym typeface="Calibri"/>
            </a:endParaRPr>
          </a:p>
          <a:p>
            <a:pPr eaLnBrk="1" fontAlgn="auto" hangingPunct="1">
              <a:spcBef>
                <a:spcPts val="0"/>
              </a:spcBef>
              <a:spcAft>
                <a:spcPts val="0"/>
              </a:spcAft>
              <a:defRPr/>
            </a:pPr>
            <a:r>
              <a:rPr lang="en" sz="2400" dirty="0">
                <a:latin typeface="+mj-lt"/>
                <a:ea typeface="Calibri"/>
                <a:cs typeface="Calibri"/>
                <a:sym typeface="Calibri"/>
              </a:rPr>
              <a:t>Education and Human Development</a:t>
            </a:r>
            <a:endParaRPr sz="2400" dirty="0">
              <a:latin typeface="+mj-lt"/>
              <a:ea typeface="Calibri"/>
              <a:cs typeface="Calibri"/>
              <a:sym typeface="Calibri"/>
            </a:endParaRPr>
          </a:p>
          <a:p>
            <a:pPr eaLnBrk="1" fontAlgn="auto" hangingPunct="1">
              <a:spcBef>
                <a:spcPts val="0"/>
              </a:spcBef>
              <a:spcAft>
                <a:spcPts val="0"/>
              </a:spcAft>
              <a:defRPr/>
            </a:pPr>
            <a:r>
              <a:rPr lang="en" sz="2400" dirty="0">
                <a:latin typeface="+mj-lt"/>
                <a:ea typeface="Calibri"/>
                <a:cs typeface="Calibri"/>
                <a:sym typeface="Calibri"/>
              </a:rPr>
              <a:t>Engineering</a:t>
            </a:r>
            <a:endParaRPr sz="2400" dirty="0">
              <a:latin typeface="+mj-lt"/>
              <a:ea typeface="Calibri"/>
              <a:cs typeface="Calibri"/>
              <a:sym typeface="Calibri"/>
            </a:endParaRPr>
          </a:p>
          <a:p>
            <a:pPr eaLnBrk="1" fontAlgn="auto" hangingPunct="1">
              <a:spcBef>
                <a:spcPts val="0"/>
              </a:spcBef>
              <a:spcAft>
                <a:spcPts val="0"/>
              </a:spcAft>
              <a:defRPr/>
            </a:pPr>
            <a:r>
              <a:rPr lang="en" sz="2400" dirty="0">
                <a:latin typeface="+mj-lt"/>
                <a:ea typeface="Calibri"/>
                <a:cs typeface="Calibri"/>
                <a:sym typeface="Calibri"/>
              </a:rPr>
              <a:t>English</a:t>
            </a:r>
            <a:endParaRPr sz="2400" dirty="0">
              <a:latin typeface="+mj-lt"/>
              <a:ea typeface="Calibri"/>
              <a:cs typeface="Calibri"/>
              <a:sym typeface="Calibri"/>
            </a:endParaRPr>
          </a:p>
          <a:p>
            <a:pPr eaLnBrk="1" fontAlgn="auto" hangingPunct="1">
              <a:spcBef>
                <a:spcPts val="0"/>
              </a:spcBef>
              <a:spcAft>
                <a:spcPts val="0"/>
              </a:spcAft>
              <a:defRPr/>
            </a:pPr>
            <a:endParaRPr sz="2400" dirty="0">
              <a:latin typeface="+mj-lt"/>
              <a:ea typeface="Calibri"/>
              <a:cs typeface="Calibri"/>
              <a:sym typeface="Calibri"/>
            </a:endParaRPr>
          </a:p>
          <a:p>
            <a:pPr eaLnBrk="1" fontAlgn="auto" hangingPunct="1">
              <a:spcBef>
                <a:spcPts val="0"/>
              </a:spcBef>
              <a:spcAft>
                <a:spcPts val="0"/>
              </a:spcAft>
              <a:defRPr/>
            </a:pPr>
            <a:endParaRPr sz="2400" dirty="0">
              <a:latin typeface="+mj-lt"/>
              <a:ea typeface="Calibri"/>
              <a:cs typeface="Calibri"/>
              <a:sym typeface="Calibri"/>
            </a:endParaRPr>
          </a:p>
          <a:p>
            <a:pPr eaLnBrk="1" fontAlgn="auto" hangingPunct="1">
              <a:spcBef>
                <a:spcPts val="0"/>
              </a:spcBef>
              <a:spcAft>
                <a:spcPts val="0"/>
              </a:spcAft>
              <a:defRPr/>
            </a:pPr>
            <a:endParaRPr sz="2400" dirty="0">
              <a:latin typeface="+mj-lt"/>
              <a:ea typeface="Calibri"/>
              <a:cs typeface="Calibri"/>
              <a:sym typeface="Calibri"/>
            </a:endParaRPr>
          </a:p>
        </p:txBody>
      </p:sp>
      <p:sp>
        <p:nvSpPr>
          <p:cNvPr id="232" name="Google Shape;232;p41">
            <a:extLst>
              <a:ext uri="{FF2B5EF4-FFF2-40B4-BE49-F238E27FC236}">
                <a16:creationId xmlns:a16="http://schemas.microsoft.com/office/drawing/2014/main" id="{BC7C1BAC-C996-4444-9354-46B0F62D5E42}"/>
              </a:ext>
            </a:extLst>
          </p:cNvPr>
          <p:cNvSpPr txBox="1"/>
          <p:nvPr/>
        </p:nvSpPr>
        <p:spPr>
          <a:xfrm>
            <a:off x="6246813" y="1173163"/>
            <a:ext cx="5535612" cy="4691062"/>
          </a:xfrm>
          <a:prstGeom prst="rect">
            <a:avLst/>
          </a:prstGeom>
          <a:noFill/>
          <a:ln>
            <a:noFill/>
          </a:ln>
        </p:spPr>
        <p:txBody>
          <a:bodyPr spcFirstLastPara="1" lIns="121900" tIns="121900" rIns="121900" bIns="121900"/>
          <a:lstStyle/>
          <a:p>
            <a:pPr eaLnBrk="1" fontAlgn="auto" hangingPunct="1">
              <a:spcBef>
                <a:spcPts val="0"/>
              </a:spcBef>
              <a:spcAft>
                <a:spcPts val="0"/>
              </a:spcAft>
              <a:defRPr/>
            </a:pPr>
            <a:r>
              <a:rPr lang="en" sz="2400" dirty="0">
                <a:latin typeface="+mj-lt"/>
                <a:ea typeface="Calibri"/>
                <a:cs typeface="Calibri"/>
                <a:sym typeface="Calibri"/>
              </a:rPr>
              <a:t>Environmental Science and Technology</a:t>
            </a:r>
            <a:endParaRPr sz="2400" dirty="0">
              <a:latin typeface="+mj-lt"/>
              <a:ea typeface="Calibri"/>
              <a:cs typeface="Calibri"/>
              <a:sym typeface="Calibri"/>
            </a:endParaRPr>
          </a:p>
          <a:p>
            <a:pPr eaLnBrk="1" fontAlgn="auto" hangingPunct="1">
              <a:spcBef>
                <a:spcPts val="0"/>
              </a:spcBef>
              <a:spcAft>
                <a:spcPts val="0"/>
              </a:spcAft>
              <a:defRPr/>
            </a:pPr>
            <a:r>
              <a:rPr lang="en" sz="2400" dirty="0">
                <a:latin typeface="+mj-lt"/>
                <a:ea typeface="Calibri"/>
                <a:cs typeface="Calibri"/>
                <a:sym typeface="Calibri"/>
              </a:rPr>
              <a:t>Fashion Design and Merchandising</a:t>
            </a:r>
            <a:endParaRPr sz="2400" dirty="0">
              <a:latin typeface="+mj-lt"/>
              <a:ea typeface="Calibri"/>
              <a:cs typeface="Calibri"/>
              <a:sym typeface="Calibri"/>
            </a:endParaRPr>
          </a:p>
          <a:p>
            <a:pPr eaLnBrk="1" fontAlgn="auto" hangingPunct="1">
              <a:spcBef>
                <a:spcPts val="0"/>
              </a:spcBef>
              <a:spcAft>
                <a:spcPts val="0"/>
              </a:spcAft>
              <a:defRPr/>
            </a:pPr>
            <a:r>
              <a:rPr lang="en" sz="2400" dirty="0">
                <a:latin typeface="+mj-lt"/>
                <a:ea typeface="Calibri"/>
                <a:cs typeface="Calibri"/>
                <a:sym typeface="Calibri"/>
              </a:rPr>
              <a:t>General Studies</a:t>
            </a:r>
            <a:endParaRPr sz="2400" dirty="0">
              <a:latin typeface="+mj-lt"/>
              <a:ea typeface="Calibri"/>
              <a:cs typeface="Calibri"/>
              <a:sym typeface="Calibri"/>
            </a:endParaRPr>
          </a:p>
          <a:p>
            <a:pPr eaLnBrk="1" fontAlgn="auto" hangingPunct="1">
              <a:spcBef>
                <a:spcPts val="0"/>
              </a:spcBef>
              <a:spcAft>
                <a:spcPts val="0"/>
              </a:spcAft>
              <a:defRPr/>
            </a:pPr>
            <a:r>
              <a:rPr lang="en" sz="2400" dirty="0">
                <a:latin typeface="+mj-lt"/>
                <a:ea typeface="Calibri"/>
                <a:cs typeface="Calibri"/>
                <a:sym typeface="Calibri"/>
              </a:rPr>
              <a:t>Geography</a:t>
            </a:r>
            <a:endParaRPr sz="2400" dirty="0">
              <a:latin typeface="+mj-lt"/>
              <a:ea typeface="Calibri"/>
              <a:cs typeface="Calibri"/>
              <a:sym typeface="Calibri"/>
            </a:endParaRPr>
          </a:p>
          <a:p>
            <a:pPr eaLnBrk="1" fontAlgn="auto" hangingPunct="1">
              <a:spcBef>
                <a:spcPts val="0"/>
              </a:spcBef>
              <a:spcAft>
                <a:spcPts val="0"/>
              </a:spcAft>
              <a:defRPr/>
            </a:pPr>
            <a:r>
              <a:rPr lang="en" sz="2400" dirty="0">
                <a:latin typeface="+mj-lt"/>
                <a:ea typeface="Calibri"/>
                <a:cs typeface="Calibri"/>
                <a:sym typeface="Calibri"/>
              </a:rPr>
              <a:t>History</a:t>
            </a:r>
            <a:endParaRPr sz="2400" dirty="0">
              <a:latin typeface="+mj-lt"/>
              <a:ea typeface="Calibri"/>
              <a:cs typeface="Calibri"/>
              <a:sym typeface="Calibri"/>
            </a:endParaRPr>
          </a:p>
          <a:p>
            <a:pPr eaLnBrk="1" fontAlgn="auto" hangingPunct="1">
              <a:spcBef>
                <a:spcPts val="0"/>
              </a:spcBef>
              <a:spcAft>
                <a:spcPts val="0"/>
              </a:spcAft>
              <a:defRPr/>
            </a:pPr>
            <a:r>
              <a:rPr lang="en" sz="2400" dirty="0">
                <a:latin typeface="+mj-lt"/>
                <a:ea typeface="Calibri"/>
                <a:cs typeface="Calibri"/>
                <a:sym typeface="Calibri"/>
              </a:rPr>
              <a:t>Interdisciplinary Studies</a:t>
            </a:r>
            <a:endParaRPr sz="2400" dirty="0">
              <a:latin typeface="+mj-lt"/>
              <a:ea typeface="Calibri"/>
              <a:cs typeface="Calibri"/>
              <a:sym typeface="Calibri"/>
            </a:endParaRPr>
          </a:p>
          <a:p>
            <a:pPr eaLnBrk="1" fontAlgn="auto" hangingPunct="1">
              <a:spcBef>
                <a:spcPts val="0"/>
              </a:spcBef>
              <a:spcAft>
                <a:spcPts val="0"/>
              </a:spcAft>
              <a:defRPr/>
            </a:pPr>
            <a:r>
              <a:rPr lang="en" sz="2400" dirty="0">
                <a:latin typeface="+mj-lt"/>
                <a:ea typeface="Calibri"/>
                <a:cs typeface="Calibri"/>
                <a:sym typeface="Calibri"/>
              </a:rPr>
              <a:t>Interior Design</a:t>
            </a:r>
            <a:endParaRPr sz="2400" dirty="0">
              <a:latin typeface="+mj-lt"/>
              <a:ea typeface="Calibri"/>
              <a:cs typeface="Calibri"/>
              <a:sym typeface="Calibri"/>
            </a:endParaRPr>
          </a:p>
          <a:p>
            <a:pPr eaLnBrk="1" fontAlgn="auto" hangingPunct="1">
              <a:spcBef>
                <a:spcPts val="0"/>
              </a:spcBef>
              <a:spcAft>
                <a:spcPts val="0"/>
              </a:spcAft>
              <a:defRPr/>
            </a:pPr>
            <a:r>
              <a:rPr lang="en" sz="2400" dirty="0">
                <a:latin typeface="+mj-lt"/>
                <a:ea typeface="Calibri"/>
                <a:cs typeface="Calibri"/>
                <a:sym typeface="Calibri"/>
              </a:rPr>
              <a:t>Medical Assisting</a:t>
            </a:r>
            <a:endParaRPr sz="2400" dirty="0">
              <a:latin typeface="+mj-lt"/>
              <a:ea typeface="Calibri"/>
              <a:cs typeface="Calibri"/>
              <a:sym typeface="Calibri"/>
            </a:endParaRPr>
          </a:p>
          <a:p>
            <a:pPr eaLnBrk="1" fontAlgn="auto" hangingPunct="1">
              <a:spcBef>
                <a:spcPts val="0"/>
              </a:spcBef>
              <a:spcAft>
                <a:spcPts val="0"/>
              </a:spcAft>
              <a:defRPr/>
            </a:pPr>
            <a:r>
              <a:rPr lang="en" sz="2400" dirty="0">
                <a:latin typeface="+mj-lt"/>
                <a:ea typeface="Calibri"/>
                <a:cs typeface="Calibri"/>
                <a:sym typeface="Calibri"/>
              </a:rPr>
              <a:t>Music Nursing</a:t>
            </a:r>
            <a:endParaRPr sz="2400" dirty="0">
              <a:latin typeface="+mj-lt"/>
              <a:ea typeface="Calibri"/>
              <a:cs typeface="Calibri"/>
              <a:sym typeface="Calibri"/>
            </a:endParaRPr>
          </a:p>
          <a:p>
            <a:pPr eaLnBrk="1" fontAlgn="auto" hangingPunct="1">
              <a:spcBef>
                <a:spcPts val="0"/>
              </a:spcBef>
              <a:spcAft>
                <a:spcPts val="0"/>
              </a:spcAft>
              <a:defRPr/>
            </a:pPr>
            <a:r>
              <a:rPr lang="en" sz="2400" dirty="0">
                <a:latin typeface="+mj-lt"/>
                <a:ea typeface="Calibri"/>
                <a:cs typeface="Calibri"/>
                <a:sym typeface="Calibri"/>
              </a:rPr>
              <a:t>Paralegal Studies</a:t>
            </a:r>
            <a:endParaRPr sz="2400" dirty="0">
              <a:latin typeface="+mj-lt"/>
              <a:ea typeface="Calibri"/>
              <a:cs typeface="Calibri"/>
              <a:sym typeface="Calibri"/>
            </a:endParaRPr>
          </a:p>
          <a:p>
            <a:pPr eaLnBrk="1" fontAlgn="auto" hangingPunct="1">
              <a:spcBef>
                <a:spcPts val="0"/>
              </a:spcBef>
              <a:spcAft>
                <a:spcPts val="0"/>
              </a:spcAft>
              <a:defRPr/>
            </a:pPr>
            <a:r>
              <a:rPr lang="en" sz="2400" dirty="0">
                <a:latin typeface="+mj-lt"/>
                <a:ea typeface="Calibri"/>
                <a:cs typeface="Calibri"/>
                <a:sym typeface="Calibri"/>
              </a:rPr>
              <a:t>Philosophy</a:t>
            </a:r>
            <a:endParaRPr sz="2400" dirty="0">
              <a:latin typeface="+mj-lt"/>
              <a:ea typeface="Calibri"/>
              <a:cs typeface="Calibri"/>
              <a:sym typeface="Calibri"/>
            </a:endParaRPr>
          </a:p>
          <a:p>
            <a:pPr eaLnBrk="1" fontAlgn="auto" hangingPunct="1">
              <a:spcBef>
                <a:spcPts val="0"/>
              </a:spcBef>
              <a:spcAft>
                <a:spcPts val="0"/>
              </a:spcAft>
              <a:defRPr/>
            </a:pPr>
            <a:r>
              <a:rPr lang="en" sz="2400" dirty="0">
                <a:latin typeface="+mj-lt"/>
                <a:ea typeface="Calibri"/>
                <a:cs typeface="Calibri"/>
                <a:sym typeface="Calibri"/>
              </a:rPr>
              <a:t>Political Science</a:t>
            </a:r>
            <a:endParaRPr sz="2400" dirty="0">
              <a:latin typeface="+mj-lt"/>
              <a:ea typeface="Calibri"/>
              <a:cs typeface="Calibri"/>
              <a:sym typeface="Calibri"/>
            </a:endParaRPr>
          </a:p>
          <a:p>
            <a:pPr eaLnBrk="1" fontAlgn="auto" hangingPunct="1">
              <a:spcBef>
                <a:spcPts val="0"/>
              </a:spcBef>
              <a:spcAft>
                <a:spcPts val="0"/>
              </a:spcAft>
              <a:defRPr/>
            </a:pPr>
            <a:r>
              <a:rPr lang="en" sz="2400" dirty="0">
                <a:latin typeface="+mj-lt"/>
                <a:ea typeface="Calibri"/>
                <a:cs typeface="Calibri"/>
                <a:sym typeface="Calibri"/>
              </a:rPr>
              <a:t>And more…...</a:t>
            </a:r>
            <a:endParaRPr sz="2400" dirty="0">
              <a:latin typeface="+mj-lt"/>
              <a:ea typeface="Calibri"/>
              <a:cs typeface="Calibri"/>
              <a:sym typeface="Calibri"/>
            </a:endParaRPr>
          </a:p>
          <a:p>
            <a:pPr eaLnBrk="1" fontAlgn="auto" hangingPunct="1">
              <a:spcBef>
                <a:spcPts val="0"/>
              </a:spcBef>
              <a:spcAft>
                <a:spcPts val="0"/>
              </a:spcAft>
              <a:defRPr/>
            </a:pPr>
            <a:endParaRPr sz="2400" dirty="0">
              <a:latin typeface="+mj-lt"/>
              <a:ea typeface="Calibri"/>
              <a:cs typeface="Calibri"/>
              <a:sym typeface="Calibri"/>
            </a:endParaRPr>
          </a:p>
          <a:p>
            <a:pPr eaLnBrk="1" fontAlgn="auto" hangingPunct="1">
              <a:spcBef>
                <a:spcPts val="0"/>
              </a:spcBef>
              <a:spcAft>
                <a:spcPts val="0"/>
              </a:spcAft>
              <a:defRPr/>
            </a:pPr>
            <a:endParaRPr sz="2400" dirty="0">
              <a:latin typeface="+mj-lt"/>
              <a:ea typeface="Calibri"/>
              <a:cs typeface="Calibri"/>
              <a:sym typeface="Calibri"/>
            </a:endParaRPr>
          </a:p>
          <a:p>
            <a:pPr eaLnBrk="1" fontAlgn="auto" hangingPunct="1">
              <a:spcBef>
                <a:spcPts val="0"/>
              </a:spcBef>
              <a:spcAft>
                <a:spcPts val="0"/>
              </a:spcAft>
              <a:defRPr/>
            </a:pPr>
            <a:endParaRPr sz="2400" dirty="0">
              <a:latin typeface="+mj-lt"/>
              <a:ea typeface="Calibri"/>
              <a:cs typeface="Calibri"/>
              <a:sym typeface="Calibri"/>
            </a:endParaRPr>
          </a:p>
        </p:txBody>
      </p:sp>
      <p:pic>
        <p:nvPicPr>
          <p:cNvPr id="4608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5868988"/>
            <a:ext cx="18065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F3CC5245-0439-084E-9222-E6A476F1059C}"/>
              </a:ext>
            </a:extLst>
          </p:cNvPr>
          <p:cNvCxnSpPr/>
          <p:nvPr/>
        </p:nvCxnSpPr>
        <p:spPr>
          <a:xfrm>
            <a:off x="0" y="6858000"/>
            <a:ext cx="1219200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7CE8314-F3E5-3347-B656-2EEA3E7FB5D4}"/>
              </a:ext>
            </a:extLst>
          </p:cNvPr>
          <p:cNvSpPr txBox="1"/>
          <p:nvPr/>
        </p:nvSpPr>
        <p:spPr>
          <a:xfrm>
            <a:off x="4373563" y="347663"/>
            <a:ext cx="3444875" cy="646112"/>
          </a:xfrm>
          <a:prstGeom prst="rect">
            <a:avLst/>
          </a:prstGeom>
          <a:noFill/>
        </p:spPr>
        <p:txBody>
          <a:bodyPr wrap="none">
            <a:spAutoFit/>
          </a:bodyPr>
          <a:lstStyle/>
          <a:p>
            <a:pPr algn="ctr" eaLnBrk="1" fontAlgn="auto" hangingPunct="1">
              <a:spcBef>
                <a:spcPts val="0"/>
              </a:spcBef>
              <a:spcAft>
                <a:spcPts val="0"/>
              </a:spcAft>
              <a:defRPr/>
            </a:pPr>
            <a:r>
              <a:rPr lang="en-ID" sz="3600" dirty="0">
                <a:solidFill>
                  <a:schemeClr val="tx1">
                    <a:lumMod val="65000"/>
                    <a:lumOff val="35000"/>
                  </a:schemeClr>
                </a:solidFill>
                <a:latin typeface="+mj-lt"/>
              </a:rPr>
              <a:t>Program Portfolio</a:t>
            </a:r>
          </a:p>
        </p:txBody>
      </p:sp>
      <p:grpSp>
        <p:nvGrpSpPr>
          <p:cNvPr id="46086" name="Group 9"/>
          <p:cNvGrpSpPr>
            <a:grpSpLocks/>
          </p:cNvGrpSpPr>
          <p:nvPr/>
        </p:nvGrpSpPr>
        <p:grpSpPr bwMode="auto">
          <a:xfrm>
            <a:off x="5778500" y="1011238"/>
            <a:ext cx="608013" cy="92075"/>
            <a:chOff x="8921264" y="5631744"/>
            <a:chExt cx="870714" cy="131411"/>
          </a:xfrm>
        </p:grpSpPr>
        <p:sp>
          <p:nvSpPr>
            <p:cNvPr id="11" name="Oval 10">
              <a:extLst>
                <a:ext uri="{FF2B5EF4-FFF2-40B4-BE49-F238E27FC236}">
                  <a16:creationId xmlns:a16="http://schemas.microsoft.com/office/drawing/2014/main" id="{F3694684-D309-8E43-A690-CC4CD381C157}"/>
                </a:ext>
              </a:extLst>
            </p:cNvPr>
            <p:cNvSpPr/>
            <p:nvPr/>
          </p:nvSpPr>
          <p:spPr>
            <a:xfrm>
              <a:off x="8921264" y="5631744"/>
              <a:ext cx="131857" cy="131411"/>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12" name="Oval 11">
              <a:extLst>
                <a:ext uri="{FF2B5EF4-FFF2-40B4-BE49-F238E27FC236}">
                  <a16:creationId xmlns:a16="http://schemas.microsoft.com/office/drawing/2014/main" id="{D819093A-A844-D948-A8AE-31C427CE1265}"/>
                </a:ext>
              </a:extLst>
            </p:cNvPr>
            <p:cNvSpPr/>
            <p:nvPr/>
          </p:nvSpPr>
          <p:spPr>
            <a:xfrm>
              <a:off x="9105410" y="5631744"/>
              <a:ext cx="131857" cy="131411"/>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13" name="Oval 12">
              <a:extLst>
                <a:ext uri="{FF2B5EF4-FFF2-40B4-BE49-F238E27FC236}">
                  <a16:creationId xmlns:a16="http://schemas.microsoft.com/office/drawing/2014/main" id="{65A6D73A-0026-1C46-AB74-711388CCAFA5}"/>
                </a:ext>
              </a:extLst>
            </p:cNvPr>
            <p:cNvSpPr/>
            <p:nvPr/>
          </p:nvSpPr>
          <p:spPr>
            <a:xfrm>
              <a:off x="9291829" y="5631744"/>
              <a:ext cx="129583" cy="13141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14" name="Oval 13">
              <a:extLst>
                <a:ext uri="{FF2B5EF4-FFF2-40B4-BE49-F238E27FC236}">
                  <a16:creationId xmlns:a16="http://schemas.microsoft.com/office/drawing/2014/main" id="{149B7EE8-BE07-0E44-A080-31D22D1A22C7}"/>
                </a:ext>
              </a:extLst>
            </p:cNvPr>
            <p:cNvSpPr/>
            <p:nvPr/>
          </p:nvSpPr>
          <p:spPr>
            <a:xfrm>
              <a:off x="9475974" y="5631744"/>
              <a:ext cx="131857" cy="131411"/>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dirty="0"/>
            </a:p>
          </p:txBody>
        </p:sp>
        <p:sp>
          <p:nvSpPr>
            <p:cNvPr id="15" name="Oval 14">
              <a:extLst>
                <a:ext uri="{FF2B5EF4-FFF2-40B4-BE49-F238E27FC236}">
                  <a16:creationId xmlns:a16="http://schemas.microsoft.com/office/drawing/2014/main" id="{F111849C-F743-9C4F-AAF9-8C23085A5D98}"/>
                </a:ext>
              </a:extLst>
            </p:cNvPr>
            <p:cNvSpPr/>
            <p:nvPr/>
          </p:nvSpPr>
          <p:spPr>
            <a:xfrm>
              <a:off x="9660121" y="5631744"/>
              <a:ext cx="131857" cy="131411"/>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grpSp>
      <p:sp>
        <p:nvSpPr>
          <p:cNvPr id="46087" name="Rectangle 1"/>
          <p:cNvSpPr>
            <a:spLocks noChangeArrowheads="1"/>
          </p:cNvSpPr>
          <p:nvPr/>
        </p:nvSpPr>
        <p:spPr bwMode="auto">
          <a:xfrm>
            <a:off x="5975350" y="3244850"/>
            <a:ext cx="241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a:solidFill>
                  <a:srgbClr val="000000"/>
                </a:solidFill>
                <a:latin typeface="Times" panose="02020603050405020304" pitchFamily="18" charset="0"/>
              </a:rPr>
              <a:t> </a:t>
            </a:r>
            <a:endParaRPr lang="en-US"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0163"/>
            <a:ext cx="11320463"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Google Shape;237;p42"/>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3" y="0"/>
            <a:ext cx="11663362" cy="656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6C7856FE-D5E2-2E44-907C-2A40DFE6C4A0}"/>
              </a:ext>
            </a:extLst>
          </p:cNvPr>
          <p:cNvCxnSpPr/>
          <p:nvPr/>
        </p:nvCxnSpPr>
        <p:spPr>
          <a:xfrm>
            <a:off x="0" y="6858000"/>
            <a:ext cx="1219200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pic>
        <p:nvPicPr>
          <p:cNvPr id="604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 y="5868988"/>
            <a:ext cx="18065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96014D71-110C-3841-A930-EA4885E102A6}"/>
              </a:ext>
            </a:extLst>
          </p:cNvPr>
          <p:cNvSpPr txBox="1"/>
          <p:nvPr/>
        </p:nvSpPr>
        <p:spPr>
          <a:xfrm>
            <a:off x="3810000" y="2782888"/>
            <a:ext cx="4572000" cy="830262"/>
          </a:xfrm>
          <a:prstGeom prst="rect">
            <a:avLst/>
          </a:prstGeom>
          <a:noFill/>
        </p:spPr>
        <p:txBody>
          <a:bodyPr wrap="none">
            <a:spAutoFit/>
          </a:bodyPr>
          <a:lstStyle/>
          <a:p>
            <a:pPr algn="ctr" eaLnBrk="1" fontAlgn="auto" hangingPunct="1">
              <a:spcBef>
                <a:spcPts val="0"/>
              </a:spcBef>
              <a:spcAft>
                <a:spcPts val="0"/>
              </a:spcAft>
              <a:defRPr/>
            </a:pPr>
            <a:r>
              <a:rPr lang="en-ID" sz="4800" dirty="0">
                <a:solidFill>
                  <a:schemeClr val="tx1">
                    <a:lumMod val="65000"/>
                    <a:lumOff val="35000"/>
                  </a:schemeClr>
                </a:solidFill>
                <a:latin typeface="+mj-lt"/>
              </a:rPr>
              <a:t>Supply Landscape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040879521"/>
              </p:ext>
            </p:extLst>
          </p:nvPr>
        </p:nvGraphicFramePr>
        <p:xfrm>
          <a:off x="1110782" y="1199657"/>
          <a:ext cx="9536763" cy="5010947"/>
        </p:xfrm>
        <a:graphic>
          <a:graphicData uri="http://schemas.openxmlformats.org/drawingml/2006/table">
            <a:tbl>
              <a:tblPr firstRow="1">
                <a:tableStyleId>{5FD0F851-EC5A-4D38-B0AD-8093EC10F338}</a:tableStyleId>
              </a:tblPr>
              <a:tblGrid>
                <a:gridCol w="3968170">
                  <a:extLst>
                    <a:ext uri="{9D8B030D-6E8A-4147-A177-3AD203B41FA5}">
                      <a16:colId xmlns:a16="http://schemas.microsoft.com/office/drawing/2014/main" val="1940322310"/>
                    </a:ext>
                  </a:extLst>
                </a:gridCol>
                <a:gridCol w="1907353">
                  <a:extLst>
                    <a:ext uri="{9D8B030D-6E8A-4147-A177-3AD203B41FA5}">
                      <a16:colId xmlns:a16="http://schemas.microsoft.com/office/drawing/2014/main" val="1404728768"/>
                    </a:ext>
                  </a:extLst>
                </a:gridCol>
                <a:gridCol w="2301977">
                  <a:extLst>
                    <a:ext uri="{9D8B030D-6E8A-4147-A177-3AD203B41FA5}">
                      <a16:colId xmlns:a16="http://schemas.microsoft.com/office/drawing/2014/main" val="3588040537"/>
                    </a:ext>
                  </a:extLst>
                </a:gridCol>
                <a:gridCol w="1359263">
                  <a:extLst>
                    <a:ext uri="{9D8B030D-6E8A-4147-A177-3AD203B41FA5}">
                      <a16:colId xmlns:a16="http://schemas.microsoft.com/office/drawing/2014/main" val="617699296"/>
                    </a:ext>
                  </a:extLst>
                </a:gridCol>
              </a:tblGrid>
              <a:tr h="846223">
                <a:tc>
                  <a:txBody>
                    <a:bodyPr/>
                    <a:lstStyle/>
                    <a:p>
                      <a:pPr algn="ctr" fontAlgn="ctr"/>
                      <a:r>
                        <a:rPr lang="en-US" sz="1400" u="none" strike="noStrike">
                          <a:effectLst/>
                        </a:rPr>
                        <a:t>Program</a:t>
                      </a:r>
                      <a:endParaRPr lang="en-US" sz="1400" b="1" i="0" u="none" strike="noStrike">
                        <a:solidFill>
                          <a:srgbClr val="000000"/>
                        </a:solidFill>
                        <a:effectLst/>
                        <a:latin typeface="Calibri" panose="020F0502020204030204" pitchFamily="34" charset="0"/>
                      </a:endParaRPr>
                    </a:p>
                  </a:txBody>
                  <a:tcPr marL="5836" marR="5836" marT="5836" marB="0" anchor="ctr"/>
                </a:tc>
                <a:tc>
                  <a:txBody>
                    <a:bodyPr/>
                    <a:lstStyle/>
                    <a:p>
                      <a:pPr algn="ctr" fontAlgn="ctr"/>
                      <a:r>
                        <a:rPr lang="en-US" sz="1400" u="none" strike="noStrike">
                          <a:effectLst/>
                        </a:rPr>
                        <a:t>Community College* completers (3-year average)</a:t>
                      </a:r>
                      <a:endParaRPr lang="en-US" sz="1400" b="1" i="0" u="none" strike="noStrike">
                        <a:solidFill>
                          <a:srgbClr val="000000"/>
                        </a:solidFill>
                        <a:effectLst/>
                        <a:latin typeface="Calibri" panose="020F0502020204030204" pitchFamily="34" charset="0"/>
                      </a:endParaRPr>
                    </a:p>
                  </a:txBody>
                  <a:tcPr marL="5836" marR="5836" marT="5836" marB="0" anchor="ctr"/>
                </a:tc>
                <a:tc>
                  <a:txBody>
                    <a:bodyPr/>
                    <a:lstStyle/>
                    <a:p>
                      <a:pPr algn="ctr" fontAlgn="ctr"/>
                      <a:r>
                        <a:rPr lang="en-US" sz="1400" u="none" strike="noStrike">
                          <a:effectLst/>
                        </a:rPr>
                        <a:t>Private postsecondary completers (3-year average</a:t>
                      </a:r>
                      <a:endParaRPr lang="en-US" sz="1400" b="1" i="0" u="none" strike="noStrike">
                        <a:solidFill>
                          <a:srgbClr val="000000"/>
                        </a:solidFill>
                        <a:effectLst/>
                        <a:latin typeface="Calibri" panose="020F0502020204030204" pitchFamily="34" charset="0"/>
                      </a:endParaRPr>
                    </a:p>
                  </a:txBody>
                  <a:tcPr marL="5836" marR="5836" marT="5836" marB="0" anchor="ctr"/>
                </a:tc>
                <a:tc>
                  <a:txBody>
                    <a:bodyPr/>
                    <a:lstStyle/>
                    <a:p>
                      <a:pPr algn="ctr" fontAlgn="ctr"/>
                      <a:r>
                        <a:rPr lang="en-US" sz="1400" u="none" strike="noStrike">
                          <a:effectLst/>
                        </a:rPr>
                        <a:t>Net</a:t>
                      </a:r>
                      <a:endParaRPr lang="en-US" sz="1400" b="1" i="0" u="none" strike="noStrike">
                        <a:solidFill>
                          <a:srgbClr val="000000"/>
                        </a:solidFill>
                        <a:effectLst/>
                        <a:latin typeface="Calibri" panose="020F0502020204030204" pitchFamily="34" charset="0"/>
                      </a:endParaRPr>
                    </a:p>
                  </a:txBody>
                  <a:tcPr marL="5836" marR="5836" marT="5836" marB="0" anchor="ctr"/>
                </a:tc>
                <a:extLst>
                  <a:ext uri="{0D108BD9-81ED-4DB2-BD59-A6C34878D82A}">
                    <a16:rowId xmlns:a16="http://schemas.microsoft.com/office/drawing/2014/main" val="413013810"/>
                  </a:ext>
                </a:extLst>
              </a:tr>
              <a:tr h="212504">
                <a:tc>
                  <a:txBody>
                    <a:bodyPr/>
                    <a:lstStyle/>
                    <a:p>
                      <a:pPr algn="l" fontAlgn="b"/>
                      <a:r>
                        <a:rPr lang="en-US" sz="1400" u="none" strike="noStrike" dirty="0">
                          <a:effectLst/>
                        </a:rPr>
                        <a:t> Business Administration </a:t>
                      </a:r>
                      <a:endParaRPr lang="en-US" sz="1400" b="0" i="0" u="none" strike="noStrike" dirty="0">
                        <a:solidFill>
                          <a:srgbClr val="000000"/>
                        </a:solidFill>
                        <a:effectLst/>
                        <a:latin typeface="Calibri" panose="020F0502020204030204" pitchFamily="34" charset="0"/>
                      </a:endParaRPr>
                    </a:p>
                  </a:txBody>
                  <a:tcPr marL="5836" marR="5836" marT="5836" marB="0" anchor="b"/>
                </a:tc>
                <a:tc>
                  <a:txBody>
                    <a:bodyPr/>
                    <a:lstStyle/>
                    <a:p>
                      <a:pPr algn="r" fontAlgn="b"/>
                      <a:r>
                        <a:rPr lang="en-US" sz="1400" u="none" strike="noStrike">
                          <a:effectLst/>
                        </a:rPr>
                        <a:t>594</a:t>
                      </a:r>
                      <a:endParaRPr lang="en-US" sz="1400" b="0" i="0" u="none" strike="noStrike">
                        <a:solidFill>
                          <a:srgbClr val="000000"/>
                        </a:solidFill>
                        <a:effectLst/>
                        <a:latin typeface="Calibri" panose="020F0502020204030204" pitchFamily="34" charset="0"/>
                      </a:endParaRPr>
                    </a:p>
                  </a:txBody>
                  <a:tcPr marL="5836" marR="5836" marT="5836" marB="0" anchor="b"/>
                </a:tc>
                <a:tc>
                  <a:txBody>
                    <a:bodyPr/>
                    <a:lstStyle/>
                    <a:p>
                      <a:pPr algn="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5836" marR="5836" marT="5836" marB="0" anchor="b"/>
                </a:tc>
                <a:tc>
                  <a:txBody>
                    <a:bodyPr/>
                    <a:lstStyle/>
                    <a:p>
                      <a:pPr algn="r" fontAlgn="b"/>
                      <a:r>
                        <a:rPr lang="en-US" sz="1400" u="none" strike="noStrike">
                          <a:effectLst/>
                        </a:rPr>
                        <a:t>592</a:t>
                      </a:r>
                      <a:endParaRPr lang="en-US" sz="1400" b="0" i="0" u="none" strike="noStrike">
                        <a:solidFill>
                          <a:srgbClr val="000000"/>
                        </a:solidFill>
                        <a:effectLst/>
                        <a:latin typeface="Calibri" panose="020F0502020204030204" pitchFamily="34" charset="0"/>
                      </a:endParaRPr>
                    </a:p>
                  </a:txBody>
                  <a:tcPr marL="5836" marR="5836" marT="5836" marB="0" anchor="b"/>
                </a:tc>
                <a:extLst>
                  <a:ext uri="{0D108BD9-81ED-4DB2-BD59-A6C34878D82A}">
                    <a16:rowId xmlns:a16="http://schemas.microsoft.com/office/drawing/2014/main" val="1172710948"/>
                  </a:ext>
                </a:extLst>
              </a:tr>
              <a:tr h="146731">
                <a:tc>
                  <a:txBody>
                    <a:bodyPr/>
                    <a:lstStyle/>
                    <a:p>
                      <a:pPr algn="l" fontAlgn="b"/>
                      <a:r>
                        <a:rPr lang="en-US" sz="1400" u="none" strike="noStrike">
                          <a:effectLst/>
                        </a:rPr>
                        <a:t> Child Development/Early Care and Education </a:t>
                      </a:r>
                      <a:endParaRPr lang="en-US" sz="1400" b="0" i="0" u="none" strike="noStrike">
                        <a:solidFill>
                          <a:srgbClr val="000000"/>
                        </a:solidFill>
                        <a:effectLst/>
                        <a:latin typeface="Calibri" panose="020F0502020204030204" pitchFamily="34" charset="0"/>
                      </a:endParaRPr>
                    </a:p>
                  </a:txBody>
                  <a:tcPr marL="5836" marR="5836" marT="5836" marB="0" anchor="b"/>
                </a:tc>
                <a:tc>
                  <a:txBody>
                    <a:bodyPr/>
                    <a:lstStyle/>
                    <a:p>
                      <a:pPr algn="r" fontAlgn="b"/>
                      <a:r>
                        <a:rPr lang="en-US" sz="1400" u="none" strike="noStrike">
                          <a:effectLst/>
                        </a:rPr>
                        <a:t>510</a:t>
                      </a:r>
                      <a:endParaRPr lang="en-US" sz="1400" b="0" i="0" u="none" strike="noStrike">
                        <a:solidFill>
                          <a:srgbClr val="000000"/>
                        </a:solidFill>
                        <a:effectLst/>
                        <a:latin typeface="Calibri" panose="020F0502020204030204" pitchFamily="34" charset="0"/>
                      </a:endParaRPr>
                    </a:p>
                  </a:txBody>
                  <a:tcPr marL="5836" marR="5836" marT="5836" marB="0" anchor="b"/>
                </a:tc>
                <a:tc>
                  <a:txBody>
                    <a:bodyPr/>
                    <a:lstStyle/>
                    <a:p>
                      <a:pPr algn="r" fontAlgn="b"/>
                      <a:r>
                        <a:rPr lang="en-US" sz="1400" u="none" strike="noStrike">
                          <a:effectLst/>
                        </a:rPr>
                        <a:t>24</a:t>
                      </a:r>
                      <a:endParaRPr lang="en-US" sz="1400" b="0" i="0" u="none" strike="noStrike">
                        <a:solidFill>
                          <a:srgbClr val="000000"/>
                        </a:solidFill>
                        <a:effectLst/>
                        <a:latin typeface="Calibri" panose="020F0502020204030204" pitchFamily="34" charset="0"/>
                      </a:endParaRPr>
                    </a:p>
                  </a:txBody>
                  <a:tcPr marL="5836" marR="5836" marT="5836" marB="0" anchor="b"/>
                </a:tc>
                <a:tc>
                  <a:txBody>
                    <a:bodyPr/>
                    <a:lstStyle/>
                    <a:p>
                      <a:pPr algn="r" fontAlgn="b"/>
                      <a:r>
                        <a:rPr lang="en-US" sz="1400" u="none" strike="noStrike">
                          <a:effectLst/>
                        </a:rPr>
                        <a:t>486</a:t>
                      </a:r>
                      <a:endParaRPr lang="en-US" sz="1400" b="0" i="0" u="none" strike="noStrike">
                        <a:solidFill>
                          <a:srgbClr val="000000"/>
                        </a:solidFill>
                        <a:effectLst/>
                        <a:latin typeface="Calibri" panose="020F0502020204030204" pitchFamily="34" charset="0"/>
                      </a:endParaRPr>
                    </a:p>
                  </a:txBody>
                  <a:tcPr marL="5836" marR="5836" marT="5836" marB="0" anchor="b"/>
                </a:tc>
                <a:extLst>
                  <a:ext uri="{0D108BD9-81ED-4DB2-BD59-A6C34878D82A}">
                    <a16:rowId xmlns:a16="http://schemas.microsoft.com/office/drawing/2014/main" val="3176913707"/>
                  </a:ext>
                </a:extLst>
              </a:tr>
              <a:tr h="169245">
                <a:tc>
                  <a:txBody>
                    <a:bodyPr/>
                    <a:lstStyle/>
                    <a:p>
                      <a:pPr algn="l" fontAlgn="b"/>
                      <a:r>
                        <a:rPr lang="en-US" sz="1400" u="none" strike="noStrike">
                          <a:effectLst/>
                        </a:rPr>
                        <a:t> Automotive Technology </a:t>
                      </a:r>
                      <a:endParaRPr lang="en-US" sz="1400" b="0" i="0" u="none" strike="noStrike">
                        <a:solidFill>
                          <a:srgbClr val="000000"/>
                        </a:solidFill>
                        <a:effectLst/>
                        <a:latin typeface="Calibri" panose="020F0502020204030204" pitchFamily="34" charset="0"/>
                      </a:endParaRPr>
                    </a:p>
                  </a:txBody>
                  <a:tcPr marL="5836" marR="5836" marT="5836" marB="0" anchor="b"/>
                </a:tc>
                <a:tc>
                  <a:txBody>
                    <a:bodyPr/>
                    <a:lstStyle/>
                    <a:p>
                      <a:pPr algn="r" fontAlgn="b"/>
                      <a:r>
                        <a:rPr lang="en-US" sz="1400" u="none" strike="noStrike">
                          <a:effectLst/>
                        </a:rPr>
                        <a:t>488</a:t>
                      </a:r>
                      <a:endParaRPr lang="en-US" sz="1400" b="0" i="0" u="none" strike="noStrike">
                        <a:solidFill>
                          <a:srgbClr val="000000"/>
                        </a:solidFill>
                        <a:effectLst/>
                        <a:latin typeface="Calibri" panose="020F0502020204030204" pitchFamily="34" charset="0"/>
                      </a:endParaRPr>
                    </a:p>
                  </a:txBody>
                  <a:tcPr marL="5836" marR="5836" marT="5836" marB="0" anchor="b"/>
                </a:tc>
                <a:tc>
                  <a:txBody>
                    <a:bodyPr/>
                    <a:lstStyle/>
                    <a:p>
                      <a:pPr algn="r" fontAlgn="b"/>
                      <a:r>
                        <a:rPr lang="en-US" sz="1400" u="none" strike="noStrike">
                          <a:effectLst/>
                        </a:rPr>
                        <a:t>29</a:t>
                      </a:r>
                      <a:endParaRPr lang="en-US" sz="1400" b="0" i="0" u="none" strike="noStrike">
                        <a:solidFill>
                          <a:srgbClr val="000000"/>
                        </a:solidFill>
                        <a:effectLst/>
                        <a:latin typeface="Calibri" panose="020F0502020204030204" pitchFamily="34" charset="0"/>
                      </a:endParaRPr>
                    </a:p>
                  </a:txBody>
                  <a:tcPr marL="5836" marR="5836" marT="5836" marB="0" anchor="b"/>
                </a:tc>
                <a:tc>
                  <a:txBody>
                    <a:bodyPr/>
                    <a:lstStyle/>
                    <a:p>
                      <a:pPr algn="r" fontAlgn="b"/>
                      <a:r>
                        <a:rPr lang="en-US" sz="1400" u="none" strike="noStrike">
                          <a:effectLst/>
                        </a:rPr>
                        <a:t>459</a:t>
                      </a:r>
                      <a:endParaRPr lang="en-US" sz="1400" b="0" i="0" u="none" strike="noStrike">
                        <a:solidFill>
                          <a:srgbClr val="000000"/>
                        </a:solidFill>
                        <a:effectLst/>
                        <a:latin typeface="Calibri" panose="020F0502020204030204" pitchFamily="34" charset="0"/>
                      </a:endParaRPr>
                    </a:p>
                  </a:txBody>
                  <a:tcPr marL="5836" marR="5836" marT="5836" marB="0" anchor="b"/>
                </a:tc>
                <a:extLst>
                  <a:ext uri="{0D108BD9-81ED-4DB2-BD59-A6C34878D82A}">
                    <a16:rowId xmlns:a16="http://schemas.microsoft.com/office/drawing/2014/main" val="2028249134"/>
                  </a:ext>
                </a:extLst>
              </a:tr>
              <a:tr h="169245">
                <a:tc>
                  <a:txBody>
                    <a:bodyPr/>
                    <a:lstStyle/>
                    <a:p>
                      <a:pPr algn="l" fontAlgn="b"/>
                      <a:r>
                        <a:rPr lang="en-US" sz="1400" u="none" strike="noStrike">
                          <a:effectLst/>
                        </a:rPr>
                        <a:t> Accounting </a:t>
                      </a:r>
                      <a:endParaRPr lang="en-US" sz="1400" b="0" i="0" u="none" strike="noStrike">
                        <a:solidFill>
                          <a:srgbClr val="000000"/>
                        </a:solidFill>
                        <a:effectLst/>
                        <a:latin typeface="Calibri" panose="020F0502020204030204" pitchFamily="34" charset="0"/>
                      </a:endParaRPr>
                    </a:p>
                  </a:txBody>
                  <a:tcPr marL="5836" marR="5836" marT="5836" marB="0" anchor="b"/>
                </a:tc>
                <a:tc>
                  <a:txBody>
                    <a:bodyPr/>
                    <a:lstStyle/>
                    <a:p>
                      <a:pPr algn="r" fontAlgn="b"/>
                      <a:r>
                        <a:rPr lang="en-US" sz="1400" u="none" strike="noStrike">
                          <a:effectLst/>
                        </a:rPr>
                        <a:t>402</a:t>
                      </a:r>
                      <a:endParaRPr lang="en-US" sz="1400" b="0" i="0" u="none" strike="noStrike">
                        <a:solidFill>
                          <a:srgbClr val="000000"/>
                        </a:solidFill>
                        <a:effectLst/>
                        <a:latin typeface="Calibri" panose="020F0502020204030204" pitchFamily="34" charset="0"/>
                      </a:endParaRPr>
                    </a:p>
                  </a:txBody>
                  <a:tcPr marL="5836" marR="5836" marT="5836" marB="0" anchor="b"/>
                </a:tc>
                <a:tc>
                  <a:txBody>
                    <a:bodyPr/>
                    <a:lstStyle/>
                    <a:p>
                      <a:pPr algn="r" fontAlgn="b"/>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5836" marR="5836" marT="5836" marB="0" anchor="b"/>
                </a:tc>
                <a:tc>
                  <a:txBody>
                    <a:bodyPr/>
                    <a:lstStyle/>
                    <a:p>
                      <a:pPr algn="r" fontAlgn="b"/>
                      <a:r>
                        <a:rPr lang="en-US" sz="1400" u="none" strike="noStrike">
                          <a:effectLst/>
                        </a:rPr>
                        <a:t>399</a:t>
                      </a:r>
                      <a:endParaRPr lang="en-US" sz="1400" b="0" i="0" u="none" strike="noStrike">
                        <a:solidFill>
                          <a:srgbClr val="000000"/>
                        </a:solidFill>
                        <a:effectLst/>
                        <a:latin typeface="Calibri" panose="020F0502020204030204" pitchFamily="34" charset="0"/>
                      </a:endParaRPr>
                    </a:p>
                  </a:txBody>
                  <a:tcPr marL="5836" marR="5836" marT="5836" marB="0" anchor="b"/>
                </a:tc>
                <a:extLst>
                  <a:ext uri="{0D108BD9-81ED-4DB2-BD59-A6C34878D82A}">
                    <a16:rowId xmlns:a16="http://schemas.microsoft.com/office/drawing/2014/main" val="3450203372"/>
                  </a:ext>
                </a:extLst>
              </a:tr>
              <a:tr h="169245">
                <a:tc>
                  <a:txBody>
                    <a:bodyPr/>
                    <a:lstStyle/>
                    <a:p>
                      <a:pPr algn="l" fontAlgn="b"/>
                      <a:r>
                        <a:rPr lang="en-US" sz="1400" u="none" strike="noStrike" dirty="0">
                          <a:effectLst/>
                        </a:rPr>
                        <a:t> Business Management </a:t>
                      </a:r>
                      <a:endParaRPr lang="en-US" sz="1400" b="0" i="0" u="none" strike="noStrike" dirty="0">
                        <a:solidFill>
                          <a:srgbClr val="000000"/>
                        </a:solidFill>
                        <a:effectLst/>
                        <a:latin typeface="Calibri" panose="020F0502020204030204" pitchFamily="34" charset="0"/>
                      </a:endParaRPr>
                    </a:p>
                  </a:txBody>
                  <a:tcPr marL="5836" marR="5836" marT="5836" marB="0" anchor="b"/>
                </a:tc>
                <a:tc>
                  <a:txBody>
                    <a:bodyPr/>
                    <a:lstStyle/>
                    <a:p>
                      <a:pPr algn="r" fontAlgn="b"/>
                      <a:r>
                        <a:rPr lang="en-US" sz="1400" u="none" strike="noStrike">
                          <a:effectLst/>
                        </a:rPr>
                        <a:t>380</a:t>
                      </a:r>
                      <a:endParaRPr lang="en-US" sz="1400" b="0" i="0" u="none" strike="noStrike">
                        <a:solidFill>
                          <a:srgbClr val="000000"/>
                        </a:solidFill>
                        <a:effectLst/>
                        <a:latin typeface="Calibri" panose="020F0502020204030204" pitchFamily="34" charset="0"/>
                      </a:endParaRPr>
                    </a:p>
                  </a:txBody>
                  <a:tcPr marL="5836" marR="5836" marT="5836" marB="0" anchor="b"/>
                </a:tc>
                <a:tc>
                  <a:txBody>
                    <a:bodyPr/>
                    <a:lstStyle/>
                    <a:p>
                      <a:pPr algn="r" fontAlgn="b"/>
                      <a:r>
                        <a:rPr lang="en-US" sz="1400" u="none" strike="noStrike">
                          <a:effectLst/>
                        </a:rPr>
                        <a:t>9</a:t>
                      </a:r>
                      <a:endParaRPr lang="en-US" sz="1400" b="0" i="0" u="none" strike="noStrike">
                        <a:solidFill>
                          <a:srgbClr val="000000"/>
                        </a:solidFill>
                        <a:effectLst/>
                        <a:latin typeface="Calibri" panose="020F0502020204030204" pitchFamily="34" charset="0"/>
                      </a:endParaRPr>
                    </a:p>
                  </a:txBody>
                  <a:tcPr marL="5836" marR="5836" marT="5836" marB="0" anchor="b"/>
                </a:tc>
                <a:tc>
                  <a:txBody>
                    <a:bodyPr/>
                    <a:lstStyle/>
                    <a:p>
                      <a:pPr algn="r" fontAlgn="b"/>
                      <a:r>
                        <a:rPr lang="en-US" sz="1400" u="none" strike="noStrike">
                          <a:effectLst/>
                        </a:rPr>
                        <a:t>371</a:t>
                      </a:r>
                      <a:endParaRPr lang="en-US" sz="1400" b="0" i="0" u="none" strike="noStrike">
                        <a:solidFill>
                          <a:srgbClr val="000000"/>
                        </a:solidFill>
                        <a:effectLst/>
                        <a:latin typeface="Calibri" panose="020F0502020204030204" pitchFamily="34" charset="0"/>
                      </a:endParaRPr>
                    </a:p>
                  </a:txBody>
                  <a:tcPr marL="5836" marR="5836" marT="5836" marB="0" anchor="b"/>
                </a:tc>
                <a:extLst>
                  <a:ext uri="{0D108BD9-81ED-4DB2-BD59-A6C34878D82A}">
                    <a16:rowId xmlns:a16="http://schemas.microsoft.com/office/drawing/2014/main" val="3927478454"/>
                  </a:ext>
                </a:extLst>
              </a:tr>
              <a:tr h="169245">
                <a:tc>
                  <a:txBody>
                    <a:bodyPr/>
                    <a:lstStyle/>
                    <a:p>
                      <a:pPr algn="l" fontAlgn="b"/>
                      <a:r>
                        <a:rPr lang="en-US" sz="1400" u="none" strike="noStrike">
                          <a:effectLst/>
                        </a:rPr>
                        <a:t> Nursing </a:t>
                      </a:r>
                      <a:endParaRPr lang="en-US" sz="1400" b="0" i="0" u="none" strike="noStrike">
                        <a:solidFill>
                          <a:srgbClr val="000000"/>
                        </a:solidFill>
                        <a:effectLst/>
                        <a:latin typeface="Calibri" panose="020F0502020204030204" pitchFamily="34" charset="0"/>
                      </a:endParaRPr>
                    </a:p>
                  </a:txBody>
                  <a:tcPr marL="5836" marR="5836" marT="5836" marB="0" anchor="b"/>
                </a:tc>
                <a:tc>
                  <a:txBody>
                    <a:bodyPr/>
                    <a:lstStyle/>
                    <a:p>
                      <a:pPr algn="r" fontAlgn="b"/>
                      <a:r>
                        <a:rPr lang="en-US" sz="1400" u="none" strike="noStrike">
                          <a:effectLst/>
                        </a:rPr>
                        <a:t>255</a:t>
                      </a:r>
                      <a:endParaRPr lang="en-US" sz="1400" b="0" i="0" u="none" strike="noStrike">
                        <a:solidFill>
                          <a:srgbClr val="000000"/>
                        </a:solidFill>
                        <a:effectLst/>
                        <a:latin typeface="Calibri" panose="020F0502020204030204" pitchFamily="34" charset="0"/>
                      </a:endParaRPr>
                    </a:p>
                  </a:txBody>
                  <a:tcPr marL="5836" marR="5836" marT="5836" marB="0" anchor="b"/>
                </a:tc>
                <a:tc>
                  <a:txBody>
                    <a:bodyPr/>
                    <a:lstStyle/>
                    <a:p>
                      <a:pPr algn="r" fontAlgn="b"/>
                      <a:r>
                        <a:rPr lang="en-US" sz="1400" u="none" strike="noStrike">
                          <a:effectLst/>
                        </a:rPr>
                        <a:t>2452</a:t>
                      </a:r>
                      <a:endParaRPr lang="en-US" sz="1400" b="0" i="0" u="none" strike="noStrike">
                        <a:solidFill>
                          <a:srgbClr val="000000"/>
                        </a:solidFill>
                        <a:effectLst/>
                        <a:latin typeface="Calibri" panose="020F0502020204030204" pitchFamily="34" charset="0"/>
                      </a:endParaRPr>
                    </a:p>
                  </a:txBody>
                  <a:tcPr marL="5836" marR="5836" marT="5836" marB="0" anchor="b"/>
                </a:tc>
                <a:tc>
                  <a:txBody>
                    <a:bodyPr/>
                    <a:lstStyle/>
                    <a:p>
                      <a:pPr algn="r" fontAlgn="b"/>
                      <a:r>
                        <a:rPr lang="en-US" sz="1400" u="none" strike="noStrike" dirty="0">
                          <a:solidFill>
                            <a:srgbClr val="FF0000"/>
                          </a:solidFill>
                          <a:effectLst/>
                        </a:rPr>
                        <a:t>2196</a:t>
                      </a:r>
                      <a:endParaRPr lang="en-US" sz="1400" b="0" i="0" u="none" strike="noStrike" dirty="0">
                        <a:solidFill>
                          <a:srgbClr val="FF0000"/>
                        </a:solidFill>
                        <a:effectLst/>
                        <a:latin typeface="Calibri" panose="020F0502020204030204" pitchFamily="34" charset="0"/>
                      </a:endParaRPr>
                    </a:p>
                  </a:txBody>
                  <a:tcPr marL="5836" marR="5836" marT="5836" marB="0" anchor="b"/>
                </a:tc>
                <a:extLst>
                  <a:ext uri="{0D108BD9-81ED-4DB2-BD59-A6C34878D82A}">
                    <a16:rowId xmlns:a16="http://schemas.microsoft.com/office/drawing/2014/main" val="2377576253"/>
                  </a:ext>
                </a:extLst>
              </a:tr>
              <a:tr h="169245">
                <a:tc>
                  <a:txBody>
                    <a:bodyPr/>
                    <a:lstStyle/>
                    <a:p>
                      <a:pPr algn="l" fontAlgn="b"/>
                      <a:r>
                        <a:rPr lang="en-US" sz="1400" u="none" strike="noStrike">
                          <a:effectLst/>
                        </a:rPr>
                        <a:t> Administration of Justice </a:t>
                      </a:r>
                      <a:endParaRPr lang="en-US" sz="1400" b="0" i="0" u="none" strike="noStrike">
                        <a:solidFill>
                          <a:srgbClr val="000000"/>
                        </a:solidFill>
                        <a:effectLst/>
                        <a:latin typeface="Calibri" panose="020F0502020204030204" pitchFamily="34" charset="0"/>
                      </a:endParaRPr>
                    </a:p>
                  </a:txBody>
                  <a:tcPr marL="5836" marR="5836" marT="5836" marB="0" anchor="b"/>
                </a:tc>
                <a:tc>
                  <a:txBody>
                    <a:bodyPr/>
                    <a:lstStyle/>
                    <a:p>
                      <a:pPr algn="r" fontAlgn="b"/>
                      <a:r>
                        <a:rPr lang="en-US" sz="1400" u="none" strike="noStrike">
                          <a:effectLst/>
                        </a:rPr>
                        <a:t>232</a:t>
                      </a:r>
                      <a:endParaRPr lang="en-US" sz="1400" b="0" i="0" u="none" strike="noStrike">
                        <a:solidFill>
                          <a:srgbClr val="000000"/>
                        </a:solidFill>
                        <a:effectLst/>
                        <a:latin typeface="Calibri" panose="020F0502020204030204" pitchFamily="34" charset="0"/>
                      </a:endParaRPr>
                    </a:p>
                  </a:txBody>
                  <a:tcPr marL="5836" marR="5836" marT="5836" marB="0" anchor="b"/>
                </a:tc>
                <a:tc>
                  <a:txBody>
                    <a:bodyPr/>
                    <a:lstStyle/>
                    <a:p>
                      <a:pPr algn="r" fontAlgn="b"/>
                      <a:r>
                        <a:rPr lang="en-US" sz="1400" u="none" strike="noStrike">
                          <a:effectLst/>
                        </a:rPr>
                        <a:t>24</a:t>
                      </a:r>
                      <a:endParaRPr lang="en-US" sz="1400" b="0" i="0" u="none" strike="noStrike">
                        <a:solidFill>
                          <a:srgbClr val="000000"/>
                        </a:solidFill>
                        <a:effectLst/>
                        <a:latin typeface="Calibri" panose="020F0502020204030204" pitchFamily="34" charset="0"/>
                      </a:endParaRPr>
                    </a:p>
                  </a:txBody>
                  <a:tcPr marL="5836" marR="5836" marT="5836" marB="0" anchor="b"/>
                </a:tc>
                <a:tc>
                  <a:txBody>
                    <a:bodyPr/>
                    <a:lstStyle/>
                    <a:p>
                      <a:pPr algn="r" fontAlgn="b"/>
                      <a:r>
                        <a:rPr lang="en-US" sz="1400" u="none" strike="noStrike">
                          <a:effectLst/>
                        </a:rPr>
                        <a:t>208</a:t>
                      </a:r>
                      <a:endParaRPr lang="en-US" sz="1400" b="0" i="0" u="none" strike="noStrike">
                        <a:solidFill>
                          <a:srgbClr val="000000"/>
                        </a:solidFill>
                        <a:effectLst/>
                        <a:latin typeface="Calibri" panose="020F0502020204030204" pitchFamily="34" charset="0"/>
                      </a:endParaRPr>
                    </a:p>
                  </a:txBody>
                  <a:tcPr marL="5836" marR="5836" marT="5836" marB="0" anchor="b"/>
                </a:tc>
                <a:extLst>
                  <a:ext uri="{0D108BD9-81ED-4DB2-BD59-A6C34878D82A}">
                    <a16:rowId xmlns:a16="http://schemas.microsoft.com/office/drawing/2014/main" val="1865608599"/>
                  </a:ext>
                </a:extLst>
              </a:tr>
              <a:tr h="169245">
                <a:tc>
                  <a:txBody>
                    <a:bodyPr/>
                    <a:lstStyle/>
                    <a:p>
                      <a:pPr algn="l" fontAlgn="b"/>
                      <a:r>
                        <a:rPr lang="en-US" sz="1400" u="none" strike="noStrike">
                          <a:effectLst/>
                        </a:rPr>
                        <a:t> Emergency Medical Services </a:t>
                      </a:r>
                      <a:endParaRPr lang="en-US" sz="1400" b="0" i="0" u="none" strike="noStrike">
                        <a:solidFill>
                          <a:srgbClr val="000000"/>
                        </a:solidFill>
                        <a:effectLst/>
                        <a:latin typeface="Calibri" panose="020F0502020204030204" pitchFamily="34" charset="0"/>
                      </a:endParaRPr>
                    </a:p>
                  </a:txBody>
                  <a:tcPr marL="5836" marR="5836" marT="5836" marB="0" anchor="b"/>
                </a:tc>
                <a:tc>
                  <a:txBody>
                    <a:bodyPr/>
                    <a:lstStyle/>
                    <a:p>
                      <a:pPr algn="r" fontAlgn="b"/>
                      <a:r>
                        <a:rPr lang="en-US" sz="1400" u="none" strike="noStrike">
                          <a:effectLst/>
                        </a:rPr>
                        <a:t>193</a:t>
                      </a:r>
                      <a:endParaRPr lang="en-US" sz="1400" b="0" i="0" u="none" strike="noStrike">
                        <a:solidFill>
                          <a:srgbClr val="000000"/>
                        </a:solidFill>
                        <a:effectLst/>
                        <a:latin typeface="Calibri" panose="020F0502020204030204" pitchFamily="34" charset="0"/>
                      </a:endParaRPr>
                    </a:p>
                  </a:txBody>
                  <a:tcPr marL="5836" marR="5836" marT="5836" marB="0" anchor="b"/>
                </a:tc>
                <a:tc>
                  <a:txBody>
                    <a:bodyPr/>
                    <a:lstStyle/>
                    <a:p>
                      <a:pPr algn="r" fontAlgn="b"/>
                      <a:r>
                        <a:rPr lang="en-US" sz="1400" u="none" strike="noStrike">
                          <a:effectLst/>
                        </a:rPr>
                        <a:t>53</a:t>
                      </a:r>
                      <a:endParaRPr lang="en-US" sz="1400" b="0" i="0" u="none" strike="noStrike">
                        <a:solidFill>
                          <a:srgbClr val="000000"/>
                        </a:solidFill>
                        <a:effectLst/>
                        <a:latin typeface="Calibri" panose="020F0502020204030204" pitchFamily="34" charset="0"/>
                      </a:endParaRPr>
                    </a:p>
                  </a:txBody>
                  <a:tcPr marL="5836" marR="5836" marT="5836" marB="0" anchor="b"/>
                </a:tc>
                <a:tc>
                  <a:txBody>
                    <a:bodyPr/>
                    <a:lstStyle/>
                    <a:p>
                      <a:pPr algn="r" fontAlgn="b"/>
                      <a:r>
                        <a:rPr lang="en-US" sz="1400" u="none" strike="noStrike">
                          <a:effectLst/>
                        </a:rPr>
                        <a:t>140</a:t>
                      </a:r>
                      <a:endParaRPr lang="en-US" sz="1400" b="0" i="0" u="none" strike="noStrike">
                        <a:solidFill>
                          <a:srgbClr val="000000"/>
                        </a:solidFill>
                        <a:effectLst/>
                        <a:latin typeface="Calibri" panose="020F0502020204030204" pitchFamily="34" charset="0"/>
                      </a:endParaRPr>
                    </a:p>
                  </a:txBody>
                  <a:tcPr marL="5836" marR="5836" marT="5836" marB="0" anchor="b"/>
                </a:tc>
                <a:extLst>
                  <a:ext uri="{0D108BD9-81ED-4DB2-BD59-A6C34878D82A}">
                    <a16:rowId xmlns:a16="http://schemas.microsoft.com/office/drawing/2014/main" val="2634674926"/>
                  </a:ext>
                </a:extLst>
              </a:tr>
              <a:tr h="169245">
                <a:tc>
                  <a:txBody>
                    <a:bodyPr/>
                    <a:lstStyle/>
                    <a:p>
                      <a:pPr algn="l" fontAlgn="b"/>
                      <a:r>
                        <a:rPr lang="en-US" sz="1400" u="none" strike="noStrike">
                          <a:effectLst/>
                        </a:rPr>
                        <a:t> Medical Assisting </a:t>
                      </a:r>
                      <a:endParaRPr lang="en-US" sz="1400" b="0" i="0" u="none" strike="noStrike">
                        <a:solidFill>
                          <a:srgbClr val="000000"/>
                        </a:solidFill>
                        <a:effectLst/>
                        <a:latin typeface="Calibri" panose="020F0502020204030204" pitchFamily="34" charset="0"/>
                      </a:endParaRPr>
                    </a:p>
                  </a:txBody>
                  <a:tcPr marL="5836" marR="5836" marT="5836" marB="0" anchor="b"/>
                </a:tc>
                <a:tc>
                  <a:txBody>
                    <a:bodyPr/>
                    <a:lstStyle/>
                    <a:p>
                      <a:pPr algn="r" fontAlgn="b"/>
                      <a:r>
                        <a:rPr lang="en-US" sz="1400" u="none" strike="noStrike">
                          <a:effectLst/>
                        </a:rPr>
                        <a:t>188</a:t>
                      </a:r>
                      <a:endParaRPr lang="en-US" sz="1400" b="0" i="0" u="none" strike="noStrike">
                        <a:solidFill>
                          <a:srgbClr val="000000"/>
                        </a:solidFill>
                        <a:effectLst/>
                        <a:latin typeface="Calibri" panose="020F0502020204030204" pitchFamily="34" charset="0"/>
                      </a:endParaRPr>
                    </a:p>
                  </a:txBody>
                  <a:tcPr marL="5836" marR="5836" marT="5836" marB="0" anchor="b"/>
                </a:tc>
                <a:tc>
                  <a:txBody>
                    <a:bodyPr/>
                    <a:lstStyle/>
                    <a:p>
                      <a:pPr algn="r" fontAlgn="b"/>
                      <a:r>
                        <a:rPr lang="en-US" sz="1400" u="none" strike="noStrike">
                          <a:effectLst/>
                        </a:rPr>
                        <a:t>968</a:t>
                      </a:r>
                      <a:endParaRPr lang="en-US" sz="1400" b="0" i="0" u="none" strike="noStrike">
                        <a:solidFill>
                          <a:srgbClr val="000000"/>
                        </a:solidFill>
                        <a:effectLst/>
                        <a:latin typeface="Calibri" panose="020F0502020204030204" pitchFamily="34" charset="0"/>
                      </a:endParaRPr>
                    </a:p>
                  </a:txBody>
                  <a:tcPr marL="5836" marR="5836" marT="5836" marB="0" anchor="b"/>
                </a:tc>
                <a:tc>
                  <a:txBody>
                    <a:bodyPr/>
                    <a:lstStyle/>
                    <a:p>
                      <a:pPr algn="r" fontAlgn="b"/>
                      <a:r>
                        <a:rPr lang="en-US" sz="1400" u="none" strike="noStrike" dirty="0">
                          <a:solidFill>
                            <a:srgbClr val="FF0000"/>
                          </a:solidFill>
                          <a:effectLst/>
                        </a:rPr>
                        <a:t>779</a:t>
                      </a:r>
                      <a:endParaRPr lang="en-US" sz="1400" b="0" i="0" u="none" strike="noStrike" dirty="0">
                        <a:solidFill>
                          <a:srgbClr val="FF0000"/>
                        </a:solidFill>
                        <a:effectLst/>
                        <a:latin typeface="Calibri" panose="020F0502020204030204" pitchFamily="34" charset="0"/>
                      </a:endParaRPr>
                    </a:p>
                  </a:txBody>
                  <a:tcPr marL="5836" marR="5836" marT="5836" marB="0" anchor="b"/>
                </a:tc>
                <a:extLst>
                  <a:ext uri="{0D108BD9-81ED-4DB2-BD59-A6C34878D82A}">
                    <a16:rowId xmlns:a16="http://schemas.microsoft.com/office/drawing/2014/main" val="2334409910"/>
                  </a:ext>
                </a:extLst>
              </a:tr>
              <a:tr h="169245">
                <a:tc>
                  <a:txBody>
                    <a:bodyPr/>
                    <a:lstStyle/>
                    <a:p>
                      <a:pPr algn="l" fontAlgn="b"/>
                      <a:r>
                        <a:rPr lang="en-US" sz="1400" u="none" strike="noStrike">
                          <a:effectLst/>
                        </a:rPr>
                        <a:t> Computer Software Development </a:t>
                      </a:r>
                      <a:endParaRPr lang="en-US" sz="1400" b="0" i="0" u="none" strike="noStrike">
                        <a:solidFill>
                          <a:srgbClr val="000000"/>
                        </a:solidFill>
                        <a:effectLst/>
                        <a:latin typeface="Calibri" panose="020F0502020204030204" pitchFamily="34" charset="0"/>
                      </a:endParaRPr>
                    </a:p>
                  </a:txBody>
                  <a:tcPr marL="5836" marR="5836" marT="5836" marB="0" anchor="b"/>
                </a:tc>
                <a:tc>
                  <a:txBody>
                    <a:bodyPr/>
                    <a:lstStyle/>
                    <a:p>
                      <a:pPr algn="r" fontAlgn="b"/>
                      <a:r>
                        <a:rPr lang="en-US" sz="1400" u="none" strike="noStrike">
                          <a:effectLst/>
                        </a:rPr>
                        <a:t>186</a:t>
                      </a:r>
                      <a:endParaRPr lang="en-US" sz="1400" b="0" i="0" u="none" strike="noStrike">
                        <a:solidFill>
                          <a:srgbClr val="000000"/>
                        </a:solidFill>
                        <a:effectLst/>
                        <a:latin typeface="Calibri" panose="020F0502020204030204" pitchFamily="34" charset="0"/>
                      </a:endParaRPr>
                    </a:p>
                  </a:txBody>
                  <a:tcPr marL="5836" marR="5836" marT="5836" marB="0" anchor="b"/>
                </a:tc>
                <a:tc>
                  <a:txBody>
                    <a:bodyPr/>
                    <a:lstStyle/>
                    <a:p>
                      <a:pPr algn="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5836" marR="5836" marT="5836" marB="0" anchor="b"/>
                </a:tc>
                <a:tc>
                  <a:txBody>
                    <a:bodyPr/>
                    <a:lstStyle/>
                    <a:p>
                      <a:pPr algn="r" fontAlgn="b"/>
                      <a:r>
                        <a:rPr lang="en-US" sz="1400" u="none" strike="noStrike">
                          <a:effectLst/>
                        </a:rPr>
                        <a:t>186</a:t>
                      </a:r>
                      <a:endParaRPr lang="en-US" sz="1400" b="0" i="0" u="none" strike="noStrike">
                        <a:solidFill>
                          <a:srgbClr val="000000"/>
                        </a:solidFill>
                        <a:effectLst/>
                        <a:latin typeface="Calibri" panose="020F0502020204030204" pitchFamily="34" charset="0"/>
                      </a:endParaRPr>
                    </a:p>
                  </a:txBody>
                  <a:tcPr marL="5836" marR="5836" marT="5836" marB="0" anchor="b"/>
                </a:tc>
                <a:extLst>
                  <a:ext uri="{0D108BD9-81ED-4DB2-BD59-A6C34878D82A}">
                    <a16:rowId xmlns:a16="http://schemas.microsoft.com/office/drawing/2014/main" val="1041994560"/>
                  </a:ext>
                </a:extLst>
              </a:tr>
              <a:tr h="169245">
                <a:tc>
                  <a:txBody>
                    <a:bodyPr/>
                    <a:lstStyle/>
                    <a:p>
                      <a:pPr algn="l" fontAlgn="b"/>
                      <a:r>
                        <a:rPr lang="en-US" sz="1400" u="none" strike="noStrike">
                          <a:effectLst/>
                        </a:rPr>
                        <a:t> Computer Infrastructure and Support </a:t>
                      </a:r>
                      <a:endParaRPr lang="en-US" sz="1400" b="0" i="0" u="none" strike="noStrike">
                        <a:solidFill>
                          <a:srgbClr val="000000"/>
                        </a:solidFill>
                        <a:effectLst/>
                        <a:latin typeface="Calibri" panose="020F0502020204030204" pitchFamily="34" charset="0"/>
                      </a:endParaRPr>
                    </a:p>
                  </a:txBody>
                  <a:tcPr marL="5836" marR="5836" marT="5836" marB="0" anchor="b"/>
                </a:tc>
                <a:tc>
                  <a:txBody>
                    <a:bodyPr/>
                    <a:lstStyle/>
                    <a:p>
                      <a:pPr algn="r" fontAlgn="b"/>
                      <a:r>
                        <a:rPr lang="en-US" sz="1400" u="none" strike="noStrike">
                          <a:effectLst/>
                        </a:rPr>
                        <a:t>153</a:t>
                      </a:r>
                      <a:endParaRPr lang="en-US" sz="1400" b="0" i="0" u="none" strike="noStrike">
                        <a:solidFill>
                          <a:srgbClr val="000000"/>
                        </a:solidFill>
                        <a:effectLst/>
                        <a:latin typeface="Calibri" panose="020F0502020204030204" pitchFamily="34" charset="0"/>
                      </a:endParaRPr>
                    </a:p>
                  </a:txBody>
                  <a:tcPr marL="5836" marR="5836" marT="5836" marB="0" anchor="b"/>
                </a:tc>
                <a:tc>
                  <a:txBody>
                    <a:bodyPr/>
                    <a:lstStyle/>
                    <a:p>
                      <a:pPr algn="r" fontAlgn="b"/>
                      <a:r>
                        <a:rPr lang="en-US" sz="1400" u="none" strike="noStrike">
                          <a:effectLst/>
                        </a:rPr>
                        <a:t>24</a:t>
                      </a:r>
                      <a:endParaRPr lang="en-US" sz="1400" b="0" i="0" u="none" strike="noStrike">
                        <a:solidFill>
                          <a:srgbClr val="000000"/>
                        </a:solidFill>
                        <a:effectLst/>
                        <a:latin typeface="Calibri" panose="020F0502020204030204" pitchFamily="34" charset="0"/>
                      </a:endParaRPr>
                    </a:p>
                  </a:txBody>
                  <a:tcPr marL="5836" marR="5836" marT="5836" marB="0" anchor="b"/>
                </a:tc>
                <a:tc>
                  <a:txBody>
                    <a:bodyPr/>
                    <a:lstStyle/>
                    <a:p>
                      <a:pPr algn="r" fontAlgn="b"/>
                      <a:r>
                        <a:rPr lang="en-US" sz="1400" u="none" strike="noStrike">
                          <a:effectLst/>
                        </a:rPr>
                        <a:t>129</a:t>
                      </a:r>
                      <a:endParaRPr lang="en-US" sz="1400" b="0" i="0" u="none" strike="noStrike">
                        <a:solidFill>
                          <a:srgbClr val="000000"/>
                        </a:solidFill>
                        <a:effectLst/>
                        <a:latin typeface="Calibri" panose="020F0502020204030204" pitchFamily="34" charset="0"/>
                      </a:endParaRPr>
                    </a:p>
                  </a:txBody>
                  <a:tcPr marL="5836" marR="5836" marT="5836" marB="0" anchor="b"/>
                </a:tc>
                <a:extLst>
                  <a:ext uri="{0D108BD9-81ED-4DB2-BD59-A6C34878D82A}">
                    <a16:rowId xmlns:a16="http://schemas.microsoft.com/office/drawing/2014/main" val="945978210"/>
                  </a:ext>
                </a:extLst>
              </a:tr>
              <a:tr h="169245">
                <a:tc>
                  <a:txBody>
                    <a:bodyPr/>
                    <a:lstStyle/>
                    <a:p>
                      <a:pPr algn="l" fontAlgn="b"/>
                      <a:r>
                        <a:rPr lang="en-US" sz="1400" u="none" strike="noStrike">
                          <a:effectLst/>
                        </a:rPr>
                        <a:t> Paralegal </a:t>
                      </a:r>
                      <a:endParaRPr lang="en-US" sz="1400" b="0" i="0" u="none" strike="noStrike">
                        <a:solidFill>
                          <a:srgbClr val="000000"/>
                        </a:solidFill>
                        <a:effectLst/>
                        <a:latin typeface="Calibri" panose="020F0502020204030204" pitchFamily="34" charset="0"/>
                      </a:endParaRPr>
                    </a:p>
                  </a:txBody>
                  <a:tcPr marL="5836" marR="5836" marT="5836" marB="0" anchor="b"/>
                </a:tc>
                <a:tc>
                  <a:txBody>
                    <a:bodyPr/>
                    <a:lstStyle/>
                    <a:p>
                      <a:pPr algn="r" fontAlgn="b"/>
                      <a:r>
                        <a:rPr lang="en-US" sz="1400" u="none" strike="noStrike">
                          <a:effectLst/>
                        </a:rPr>
                        <a:t>120</a:t>
                      </a:r>
                      <a:endParaRPr lang="en-US" sz="1400" b="0" i="0" u="none" strike="noStrike">
                        <a:solidFill>
                          <a:srgbClr val="000000"/>
                        </a:solidFill>
                        <a:effectLst/>
                        <a:latin typeface="Calibri" panose="020F0502020204030204" pitchFamily="34" charset="0"/>
                      </a:endParaRPr>
                    </a:p>
                  </a:txBody>
                  <a:tcPr marL="5836" marR="5836" marT="5836" marB="0" anchor="b"/>
                </a:tc>
                <a:tc>
                  <a:txBody>
                    <a:bodyPr/>
                    <a:lstStyle/>
                    <a:p>
                      <a:pPr algn="r" fontAlgn="b"/>
                      <a:r>
                        <a:rPr lang="en-US" sz="1400" u="none" strike="noStrike">
                          <a:effectLst/>
                        </a:rPr>
                        <a:t>19</a:t>
                      </a:r>
                      <a:endParaRPr lang="en-US" sz="1400" b="0" i="0" u="none" strike="noStrike">
                        <a:solidFill>
                          <a:srgbClr val="000000"/>
                        </a:solidFill>
                        <a:effectLst/>
                        <a:latin typeface="Calibri" panose="020F0502020204030204" pitchFamily="34" charset="0"/>
                      </a:endParaRPr>
                    </a:p>
                  </a:txBody>
                  <a:tcPr marL="5836" marR="5836" marT="5836" marB="0" anchor="b"/>
                </a:tc>
                <a:tc>
                  <a:txBody>
                    <a:bodyPr/>
                    <a:lstStyle/>
                    <a:p>
                      <a:pPr algn="r" fontAlgn="b"/>
                      <a:r>
                        <a:rPr lang="en-US" sz="1400" u="none" strike="noStrike">
                          <a:effectLst/>
                        </a:rPr>
                        <a:t>101</a:t>
                      </a:r>
                      <a:endParaRPr lang="en-US" sz="1400" b="0" i="0" u="none" strike="noStrike">
                        <a:solidFill>
                          <a:srgbClr val="000000"/>
                        </a:solidFill>
                        <a:effectLst/>
                        <a:latin typeface="Calibri" panose="020F0502020204030204" pitchFamily="34" charset="0"/>
                      </a:endParaRPr>
                    </a:p>
                  </a:txBody>
                  <a:tcPr marL="5836" marR="5836" marT="5836" marB="0" anchor="b"/>
                </a:tc>
                <a:extLst>
                  <a:ext uri="{0D108BD9-81ED-4DB2-BD59-A6C34878D82A}">
                    <a16:rowId xmlns:a16="http://schemas.microsoft.com/office/drawing/2014/main" val="533062335"/>
                  </a:ext>
                </a:extLst>
              </a:tr>
              <a:tr h="218296">
                <a:tc>
                  <a:txBody>
                    <a:bodyPr/>
                    <a:lstStyle/>
                    <a:p>
                      <a:pPr algn="l" fontAlgn="b"/>
                      <a:r>
                        <a:rPr lang="en-US" sz="1400" u="none" strike="noStrike">
                          <a:effectLst/>
                        </a:rPr>
                        <a:t> Fire Technology </a:t>
                      </a:r>
                      <a:endParaRPr lang="en-US" sz="1400" b="0" i="0" u="none" strike="noStrike">
                        <a:solidFill>
                          <a:srgbClr val="000000"/>
                        </a:solidFill>
                        <a:effectLst/>
                        <a:latin typeface="Calibri" panose="020F0502020204030204" pitchFamily="34" charset="0"/>
                      </a:endParaRPr>
                    </a:p>
                  </a:txBody>
                  <a:tcPr marL="5836" marR="5836" marT="5836" marB="0" anchor="b"/>
                </a:tc>
                <a:tc>
                  <a:txBody>
                    <a:bodyPr/>
                    <a:lstStyle/>
                    <a:p>
                      <a:pPr algn="r" fontAlgn="b"/>
                      <a:r>
                        <a:rPr lang="en-US" sz="1400" u="none" strike="noStrike">
                          <a:effectLst/>
                        </a:rPr>
                        <a:t>117</a:t>
                      </a:r>
                      <a:endParaRPr lang="en-US" sz="1400" b="0" i="0" u="none" strike="noStrike">
                        <a:solidFill>
                          <a:srgbClr val="000000"/>
                        </a:solidFill>
                        <a:effectLst/>
                        <a:latin typeface="Calibri" panose="020F0502020204030204" pitchFamily="34" charset="0"/>
                      </a:endParaRPr>
                    </a:p>
                  </a:txBody>
                  <a:tcPr marL="5836" marR="5836" marT="5836" marB="0" anchor="b"/>
                </a:tc>
                <a:tc>
                  <a:txBody>
                    <a:bodyPr/>
                    <a:lstStyle/>
                    <a:p>
                      <a:pPr algn="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5836" marR="5836" marT="5836" marB="0" anchor="b"/>
                </a:tc>
                <a:tc>
                  <a:txBody>
                    <a:bodyPr/>
                    <a:lstStyle/>
                    <a:p>
                      <a:pPr algn="r" fontAlgn="b"/>
                      <a:r>
                        <a:rPr lang="en-US" sz="1400" u="none" strike="noStrike">
                          <a:effectLst/>
                        </a:rPr>
                        <a:t>117</a:t>
                      </a:r>
                      <a:endParaRPr lang="en-US" sz="1400" b="0" i="0" u="none" strike="noStrike">
                        <a:solidFill>
                          <a:srgbClr val="000000"/>
                        </a:solidFill>
                        <a:effectLst/>
                        <a:latin typeface="Calibri" panose="020F0502020204030204" pitchFamily="34" charset="0"/>
                      </a:endParaRPr>
                    </a:p>
                  </a:txBody>
                  <a:tcPr marL="5836" marR="5836" marT="5836" marB="0" anchor="b"/>
                </a:tc>
                <a:extLst>
                  <a:ext uri="{0D108BD9-81ED-4DB2-BD59-A6C34878D82A}">
                    <a16:rowId xmlns:a16="http://schemas.microsoft.com/office/drawing/2014/main" val="2332215222"/>
                  </a:ext>
                </a:extLst>
              </a:tr>
              <a:tr h="170934">
                <a:tc>
                  <a:txBody>
                    <a:bodyPr/>
                    <a:lstStyle/>
                    <a:p>
                      <a:pPr algn="l" fontAlgn="b"/>
                      <a:r>
                        <a:rPr lang="en-US" sz="1400" u="none" strike="noStrike">
                          <a:effectLst/>
                        </a:rPr>
                        <a:t> Office Technology/Office Computer Applications </a:t>
                      </a:r>
                      <a:endParaRPr lang="en-US" sz="1400" b="0" i="0" u="none" strike="noStrike">
                        <a:solidFill>
                          <a:srgbClr val="000000"/>
                        </a:solidFill>
                        <a:effectLst/>
                        <a:latin typeface="Calibri" panose="020F0502020204030204" pitchFamily="34" charset="0"/>
                      </a:endParaRPr>
                    </a:p>
                  </a:txBody>
                  <a:tcPr marL="5836" marR="5836" marT="5836" marB="0" anchor="b"/>
                </a:tc>
                <a:tc>
                  <a:txBody>
                    <a:bodyPr/>
                    <a:lstStyle/>
                    <a:p>
                      <a:pPr algn="r" fontAlgn="b"/>
                      <a:r>
                        <a:rPr lang="en-US" sz="1400" u="none" strike="noStrike">
                          <a:effectLst/>
                        </a:rPr>
                        <a:t>109</a:t>
                      </a:r>
                      <a:endParaRPr lang="en-US" sz="1400" b="0" i="0" u="none" strike="noStrike">
                        <a:solidFill>
                          <a:srgbClr val="000000"/>
                        </a:solidFill>
                        <a:effectLst/>
                        <a:latin typeface="Calibri" panose="020F0502020204030204" pitchFamily="34" charset="0"/>
                      </a:endParaRPr>
                    </a:p>
                  </a:txBody>
                  <a:tcPr marL="5836" marR="5836" marT="5836" marB="0" anchor="b"/>
                </a:tc>
                <a:tc>
                  <a:txBody>
                    <a:bodyPr/>
                    <a:lstStyle/>
                    <a:p>
                      <a:pPr algn="r" fontAlgn="b"/>
                      <a:r>
                        <a:rPr lang="en-US" sz="1400" u="none" strike="noStrike">
                          <a:effectLst/>
                        </a:rPr>
                        <a:t>100</a:t>
                      </a:r>
                      <a:endParaRPr lang="en-US" sz="1400" b="0" i="0" u="none" strike="noStrike">
                        <a:solidFill>
                          <a:srgbClr val="000000"/>
                        </a:solidFill>
                        <a:effectLst/>
                        <a:latin typeface="Calibri" panose="020F0502020204030204" pitchFamily="34" charset="0"/>
                      </a:endParaRPr>
                    </a:p>
                  </a:txBody>
                  <a:tcPr marL="5836" marR="5836" marT="5836" marB="0" anchor="b"/>
                </a:tc>
                <a:tc>
                  <a:txBody>
                    <a:bodyPr/>
                    <a:lstStyle/>
                    <a:p>
                      <a:pPr algn="r" fontAlgn="b"/>
                      <a:r>
                        <a:rPr lang="en-US" sz="1400" u="none" strike="noStrike">
                          <a:effectLst/>
                        </a:rPr>
                        <a:t>9</a:t>
                      </a:r>
                      <a:endParaRPr lang="en-US" sz="1400" b="0" i="0" u="none" strike="noStrike">
                        <a:solidFill>
                          <a:srgbClr val="000000"/>
                        </a:solidFill>
                        <a:effectLst/>
                        <a:latin typeface="Calibri" panose="020F0502020204030204" pitchFamily="34" charset="0"/>
                      </a:endParaRPr>
                    </a:p>
                  </a:txBody>
                  <a:tcPr marL="5836" marR="5836" marT="5836" marB="0" anchor="b"/>
                </a:tc>
                <a:extLst>
                  <a:ext uri="{0D108BD9-81ED-4DB2-BD59-A6C34878D82A}">
                    <a16:rowId xmlns:a16="http://schemas.microsoft.com/office/drawing/2014/main" val="1807535054"/>
                  </a:ext>
                </a:extLst>
              </a:tr>
              <a:tr h="169245">
                <a:tc>
                  <a:txBody>
                    <a:bodyPr/>
                    <a:lstStyle/>
                    <a:p>
                      <a:pPr algn="l" fontAlgn="b"/>
                      <a:r>
                        <a:rPr lang="en-US" sz="1400" u="none" strike="noStrike">
                          <a:effectLst/>
                        </a:rPr>
                        <a:t> Physicians Assistant </a:t>
                      </a:r>
                      <a:endParaRPr lang="en-US" sz="1400" b="0" i="0" u="none" strike="noStrike">
                        <a:solidFill>
                          <a:srgbClr val="000000"/>
                        </a:solidFill>
                        <a:effectLst/>
                        <a:latin typeface="Calibri" panose="020F0502020204030204" pitchFamily="34" charset="0"/>
                      </a:endParaRPr>
                    </a:p>
                  </a:txBody>
                  <a:tcPr marL="5836" marR="5836" marT="5836" marB="0" anchor="b"/>
                </a:tc>
                <a:tc>
                  <a:txBody>
                    <a:bodyPr/>
                    <a:lstStyle/>
                    <a:p>
                      <a:pPr algn="r" fontAlgn="b"/>
                      <a:r>
                        <a:rPr lang="en-US" sz="1400" u="none" strike="noStrike">
                          <a:effectLst/>
                        </a:rPr>
                        <a:t>103</a:t>
                      </a:r>
                      <a:endParaRPr lang="en-US" sz="1400" b="0" i="0" u="none" strike="noStrike">
                        <a:solidFill>
                          <a:srgbClr val="000000"/>
                        </a:solidFill>
                        <a:effectLst/>
                        <a:latin typeface="Calibri" panose="020F0502020204030204" pitchFamily="34" charset="0"/>
                      </a:endParaRPr>
                    </a:p>
                  </a:txBody>
                  <a:tcPr marL="5836" marR="5836" marT="5836" marB="0" anchor="b"/>
                </a:tc>
                <a:tc>
                  <a:txBody>
                    <a:bodyPr/>
                    <a:lstStyle/>
                    <a:p>
                      <a:pPr algn="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5836" marR="5836" marT="5836" marB="0" anchor="b"/>
                </a:tc>
                <a:tc>
                  <a:txBody>
                    <a:bodyPr/>
                    <a:lstStyle/>
                    <a:p>
                      <a:pPr algn="r" fontAlgn="b"/>
                      <a:r>
                        <a:rPr lang="en-US" sz="1400" u="none" strike="noStrike">
                          <a:effectLst/>
                        </a:rPr>
                        <a:t>103</a:t>
                      </a:r>
                      <a:endParaRPr lang="en-US" sz="1400" b="0" i="0" u="none" strike="noStrike">
                        <a:solidFill>
                          <a:srgbClr val="000000"/>
                        </a:solidFill>
                        <a:effectLst/>
                        <a:latin typeface="Calibri" panose="020F0502020204030204" pitchFamily="34" charset="0"/>
                      </a:endParaRPr>
                    </a:p>
                  </a:txBody>
                  <a:tcPr marL="5836" marR="5836" marT="5836" marB="0" anchor="b"/>
                </a:tc>
                <a:extLst>
                  <a:ext uri="{0D108BD9-81ED-4DB2-BD59-A6C34878D82A}">
                    <a16:rowId xmlns:a16="http://schemas.microsoft.com/office/drawing/2014/main" val="2291798121"/>
                  </a:ext>
                </a:extLst>
              </a:tr>
              <a:tr h="169245">
                <a:tc>
                  <a:txBody>
                    <a:bodyPr/>
                    <a:lstStyle/>
                    <a:p>
                      <a:pPr algn="l" fontAlgn="b"/>
                      <a:r>
                        <a:rPr lang="en-US" sz="1400" u="none" strike="noStrike">
                          <a:effectLst/>
                        </a:rPr>
                        <a:t> Digital Media </a:t>
                      </a:r>
                      <a:endParaRPr lang="en-US" sz="1400" b="0" i="0" u="none" strike="noStrike">
                        <a:solidFill>
                          <a:srgbClr val="000000"/>
                        </a:solidFill>
                        <a:effectLst/>
                        <a:latin typeface="Calibri" panose="020F0502020204030204" pitchFamily="34" charset="0"/>
                      </a:endParaRPr>
                    </a:p>
                  </a:txBody>
                  <a:tcPr marL="5836" marR="5836" marT="5836" marB="0" anchor="b"/>
                </a:tc>
                <a:tc>
                  <a:txBody>
                    <a:bodyPr/>
                    <a:lstStyle/>
                    <a:p>
                      <a:pPr algn="r" fontAlgn="b"/>
                      <a:r>
                        <a:rPr lang="en-US" sz="1400" u="none" strike="noStrike">
                          <a:effectLst/>
                        </a:rPr>
                        <a:t>96</a:t>
                      </a:r>
                      <a:endParaRPr lang="en-US" sz="1400" b="0" i="0" u="none" strike="noStrike">
                        <a:solidFill>
                          <a:srgbClr val="000000"/>
                        </a:solidFill>
                        <a:effectLst/>
                        <a:latin typeface="Calibri" panose="020F0502020204030204" pitchFamily="34" charset="0"/>
                      </a:endParaRPr>
                    </a:p>
                  </a:txBody>
                  <a:tcPr marL="5836" marR="5836" marT="5836" marB="0" anchor="b"/>
                </a:tc>
                <a:tc>
                  <a:txBody>
                    <a:bodyPr/>
                    <a:lstStyle/>
                    <a:p>
                      <a:pPr algn="r" fontAlgn="b"/>
                      <a:r>
                        <a:rPr lang="en-US" sz="1400" u="none" strike="noStrike">
                          <a:effectLst/>
                        </a:rPr>
                        <a:t>48</a:t>
                      </a:r>
                      <a:endParaRPr lang="en-US" sz="1400" b="0" i="0" u="none" strike="noStrike">
                        <a:solidFill>
                          <a:srgbClr val="000000"/>
                        </a:solidFill>
                        <a:effectLst/>
                        <a:latin typeface="Calibri" panose="020F0502020204030204" pitchFamily="34" charset="0"/>
                      </a:endParaRPr>
                    </a:p>
                  </a:txBody>
                  <a:tcPr marL="5836" marR="5836" marT="5836" marB="0" anchor="b"/>
                </a:tc>
                <a:tc>
                  <a:txBody>
                    <a:bodyPr/>
                    <a:lstStyle/>
                    <a:p>
                      <a:pPr algn="r" fontAlgn="b"/>
                      <a:r>
                        <a:rPr lang="en-US" sz="1400" u="none" strike="noStrike">
                          <a:effectLst/>
                        </a:rPr>
                        <a:t>48</a:t>
                      </a:r>
                      <a:endParaRPr lang="en-US" sz="1400" b="0" i="0" u="none" strike="noStrike">
                        <a:solidFill>
                          <a:srgbClr val="000000"/>
                        </a:solidFill>
                        <a:effectLst/>
                        <a:latin typeface="Calibri" panose="020F0502020204030204" pitchFamily="34" charset="0"/>
                      </a:endParaRPr>
                    </a:p>
                  </a:txBody>
                  <a:tcPr marL="5836" marR="5836" marT="5836" marB="0" anchor="b"/>
                </a:tc>
                <a:extLst>
                  <a:ext uri="{0D108BD9-81ED-4DB2-BD59-A6C34878D82A}">
                    <a16:rowId xmlns:a16="http://schemas.microsoft.com/office/drawing/2014/main" val="3986663223"/>
                  </a:ext>
                </a:extLst>
              </a:tr>
              <a:tr h="169245">
                <a:tc>
                  <a:txBody>
                    <a:bodyPr/>
                    <a:lstStyle/>
                    <a:p>
                      <a:pPr algn="l" fontAlgn="b"/>
                      <a:r>
                        <a:rPr lang="en-US" sz="1400" u="none" strike="noStrike">
                          <a:effectLst/>
                        </a:rPr>
                        <a:t> Cosmetology and Barbering </a:t>
                      </a:r>
                      <a:endParaRPr lang="en-US" sz="1400" b="0" i="0" u="none" strike="noStrike">
                        <a:solidFill>
                          <a:srgbClr val="000000"/>
                        </a:solidFill>
                        <a:effectLst/>
                        <a:latin typeface="Calibri" panose="020F0502020204030204" pitchFamily="34" charset="0"/>
                      </a:endParaRPr>
                    </a:p>
                  </a:txBody>
                  <a:tcPr marL="5836" marR="5836" marT="5836" marB="0" anchor="b"/>
                </a:tc>
                <a:tc>
                  <a:txBody>
                    <a:bodyPr/>
                    <a:lstStyle/>
                    <a:p>
                      <a:pPr algn="r" fontAlgn="b"/>
                      <a:r>
                        <a:rPr lang="en-US" sz="1400" u="none" strike="noStrike">
                          <a:effectLst/>
                        </a:rPr>
                        <a:t>96</a:t>
                      </a:r>
                      <a:endParaRPr lang="en-US" sz="1400" b="0" i="0" u="none" strike="noStrike">
                        <a:solidFill>
                          <a:srgbClr val="000000"/>
                        </a:solidFill>
                        <a:effectLst/>
                        <a:latin typeface="Calibri" panose="020F0502020204030204" pitchFamily="34" charset="0"/>
                      </a:endParaRPr>
                    </a:p>
                  </a:txBody>
                  <a:tcPr marL="5836" marR="5836" marT="5836" marB="0" anchor="b"/>
                </a:tc>
                <a:tc>
                  <a:txBody>
                    <a:bodyPr/>
                    <a:lstStyle/>
                    <a:p>
                      <a:pPr algn="r" fontAlgn="b"/>
                      <a:r>
                        <a:rPr lang="en-US" sz="1400" u="none" strike="noStrike">
                          <a:effectLst/>
                        </a:rPr>
                        <a:t>1159</a:t>
                      </a:r>
                      <a:endParaRPr lang="en-US" sz="1400" b="0" i="0" u="none" strike="noStrike">
                        <a:solidFill>
                          <a:srgbClr val="000000"/>
                        </a:solidFill>
                        <a:effectLst/>
                        <a:latin typeface="Calibri" panose="020F0502020204030204" pitchFamily="34" charset="0"/>
                      </a:endParaRPr>
                    </a:p>
                  </a:txBody>
                  <a:tcPr marL="5836" marR="5836" marT="5836" marB="0" anchor="b"/>
                </a:tc>
                <a:tc>
                  <a:txBody>
                    <a:bodyPr/>
                    <a:lstStyle/>
                    <a:p>
                      <a:pPr algn="r" fontAlgn="b"/>
                      <a:r>
                        <a:rPr lang="en-US" sz="1400" u="none" strike="noStrike" dirty="0">
                          <a:solidFill>
                            <a:srgbClr val="FF0000"/>
                          </a:solidFill>
                          <a:effectLst/>
                        </a:rPr>
                        <a:t>1063</a:t>
                      </a:r>
                      <a:endParaRPr lang="en-US" sz="1400" b="0" i="0" u="none" strike="noStrike" dirty="0">
                        <a:solidFill>
                          <a:srgbClr val="FF0000"/>
                        </a:solidFill>
                        <a:effectLst/>
                        <a:latin typeface="Calibri" panose="020F0502020204030204" pitchFamily="34" charset="0"/>
                      </a:endParaRPr>
                    </a:p>
                  </a:txBody>
                  <a:tcPr marL="5836" marR="5836" marT="5836" marB="0" anchor="b"/>
                </a:tc>
                <a:extLst>
                  <a:ext uri="{0D108BD9-81ED-4DB2-BD59-A6C34878D82A}">
                    <a16:rowId xmlns:a16="http://schemas.microsoft.com/office/drawing/2014/main" val="1795784556"/>
                  </a:ext>
                </a:extLst>
              </a:tr>
              <a:tr h="169245">
                <a:tc>
                  <a:txBody>
                    <a:bodyPr/>
                    <a:lstStyle/>
                    <a:p>
                      <a:pPr algn="l" fontAlgn="b"/>
                      <a:r>
                        <a:rPr lang="en-US" sz="1400" u="none" strike="noStrike">
                          <a:effectLst/>
                        </a:rPr>
                        <a:t> Dental Occupations </a:t>
                      </a:r>
                      <a:endParaRPr lang="en-US" sz="1400" b="0" i="0" u="none" strike="noStrike">
                        <a:solidFill>
                          <a:srgbClr val="000000"/>
                        </a:solidFill>
                        <a:effectLst/>
                        <a:latin typeface="Calibri" panose="020F0502020204030204" pitchFamily="34" charset="0"/>
                      </a:endParaRPr>
                    </a:p>
                  </a:txBody>
                  <a:tcPr marL="5836" marR="5836" marT="5836" marB="0" anchor="b"/>
                </a:tc>
                <a:tc>
                  <a:txBody>
                    <a:bodyPr/>
                    <a:lstStyle/>
                    <a:p>
                      <a:pPr algn="r" fontAlgn="b"/>
                      <a:r>
                        <a:rPr lang="en-US" sz="1400" u="none" strike="noStrike">
                          <a:effectLst/>
                        </a:rPr>
                        <a:t>94</a:t>
                      </a:r>
                      <a:endParaRPr lang="en-US" sz="1400" b="0" i="0" u="none" strike="noStrike">
                        <a:solidFill>
                          <a:srgbClr val="000000"/>
                        </a:solidFill>
                        <a:effectLst/>
                        <a:latin typeface="Calibri" panose="020F0502020204030204" pitchFamily="34" charset="0"/>
                      </a:endParaRPr>
                    </a:p>
                  </a:txBody>
                  <a:tcPr marL="5836" marR="5836" marT="5836" marB="0" anchor="b"/>
                </a:tc>
                <a:tc>
                  <a:txBody>
                    <a:bodyPr/>
                    <a:lstStyle/>
                    <a:p>
                      <a:pPr algn="r" fontAlgn="b"/>
                      <a:r>
                        <a:rPr lang="en-US" sz="1400" u="none" strike="noStrike">
                          <a:effectLst/>
                        </a:rPr>
                        <a:t>318</a:t>
                      </a:r>
                      <a:endParaRPr lang="en-US" sz="1400" b="0" i="0" u="none" strike="noStrike">
                        <a:solidFill>
                          <a:srgbClr val="000000"/>
                        </a:solidFill>
                        <a:effectLst/>
                        <a:latin typeface="Calibri" panose="020F0502020204030204" pitchFamily="34" charset="0"/>
                      </a:endParaRPr>
                    </a:p>
                  </a:txBody>
                  <a:tcPr marL="5836" marR="5836" marT="5836" marB="0" anchor="b"/>
                </a:tc>
                <a:tc>
                  <a:txBody>
                    <a:bodyPr/>
                    <a:lstStyle/>
                    <a:p>
                      <a:pPr algn="r" fontAlgn="b"/>
                      <a:r>
                        <a:rPr lang="en-US" sz="1400" u="none" strike="noStrike" dirty="0">
                          <a:solidFill>
                            <a:srgbClr val="FF0000"/>
                          </a:solidFill>
                          <a:effectLst/>
                        </a:rPr>
                        <a:t>224</a:t>
                      </a:r>
                      <a:endParaRPr lang="en-US" sz="1400" b="0" i="0" u="none" strike="noStrike" dirty="0">
                        <a:solidFill>
                          <a:srgbClr val="FF0000"/>
                        </a:solidFill>
                        <a:effectLst/>
                        <a:latin typeface="Calibri" panose="020F0502020204030204" pitchFamily="34" charset="0"/>
                      </a:endParaRPr>
                    </a:p>
                  </a:txBody>
                  <a:tcPr marL="5836" marR="5836" marT="5836" marB="0" anchor="b"/>
                </a:tc>
                <a:extLst>
                  <a:ext uri="{0D108BD9-81ED-4DB2-BD59-A6C34878D82A}">
                    <a16:rowId xmlns:a16="http://schemas.microsoft.com/office/drawing/2014/main" val="2357251139"/>
                  </a:ext>
                </a:extLst>
              </a:tr>
              <a:tr h="169245">
                <a:tc>
                  <a:txBody>
                    <a:bodyPr/>
                    <a:lstStyle/>
                    <a:p>
                      <a:pPr algn="l" fontAlgn="b"/>
                      <a:r>
                        <a:rPr lang="en-US" sz="1400" u="none" strike="noStrike">
                          <a:effectLst/>
                        </a:rPr>
                        <a:t> Graphic Art and Design </a:t>
                      </a:r>
                      <a:endParaRPr lang="en-US" sz="1400" b="0" i="0" u="none" strike="noStrike">
                        <a:solidFill>
                          <a:srgbClr val="000000"/>
                        </a:solidFill>
                        <a:effectLst/>
                        <a:latin typeface="Calibri" panose="020F0502020204030204" pitchFamily="34" charset="0"/>
                      </a:endParaRPr>
                    </a:p>
                  </a:txBody>
                  <a:tcPr marL="5836" marR="5836" marT="5836" marB="0" anchor="b"/>
                </a:tc>
                <a:tc>
                  <a:txBody>
                    <a:bodyPr/>
                    <a:lstStyle/>
                    <a:p>
                      <a:pPr algn="r" fontAlgn="b"/>
                      <a:r>
                        <a:rPr lang="en-US" sz="1400" u="none" strike="noStrike">
                          <a:effectLst/>
                        </a:rPr>
                        <a:t>79</a:t>
                      </a:r>
                      <a:endParaRPr lang="en-US" sz="1400" b="0" i="0" u="none" strike="noStrike">
                        <a:solidFill>
                          <a:srgbClr val="000000"/>
                        </a:solidFill>
                        <a:effectLst/>
                        <a:latin typeface="Calibri" panose="020F0502020204030204" pitchFamily="34" charset="0"/>
                      </a:endParaRPr>
                    </a:p>
                  </a:txBody>
                  <a:tcPr marL="5836" marR="5836" marT="5836" marB="0" anchor="b"/>
                </a:tc>
                <a:tc>
                  <a:txBody>
                    <a:bodyPr/>
                    <a:lstStyle/>
                    <a:p>
                      <a:pPr algn="r" fontAlgn="b"/>
                      <a:r>
                        <a:rPr lang="en-US" sz="1400" u="none" strike="noStrike">
                          <a:effectLst/>
                        </a:rPr>
                        <a:t>54</a:t>
                      </a:r>
                      <a:endParaRPr lang="en-US" sz="1400" b="0" i="0" u="none" strike="noStrike">
                        <a:solidFill>
                          <a:srgbClr val="000000"/>
                        </a:solidFill>
                        <a:effectLst/>
                        <a:latin typeface="Calibri" panose="020F0502020204030204" pitchFamily="34" charset="0"/>
                      </a:endParaRPr>
                    </a:p>
                  </a:txBody>
                  <a:tcPr marL="5836" marR="5836" marT="5836" marB="0" anchor="b"/>
                </a:tc>
                <a:tc>
                  <a:txBody>
                    <a:bodyPr/>
                    <a:lstStyle/>
                    <a:p>
                      <a:pPr algn="r" fontAlgn="b"/>
                      <a:r>
                        <a:rPr lang="en-US" sz="1400" u="none" strike="noStrike" dirty="0">
                          <a:effectLst/>
                        </a:rPr>
                        <a:t>25</a:t>
                      </a:r>
                      <a:endParaRPr lang="en-US" sz="1400" b="0" i="0" u="none" strike="noStrike" dirty="0">
                        <a:solidFill>
                          <a:srgbClr val="000000"/>
                        </a:solidFill>
                        <a:effectLst/>
                        <a:latin typeface="Calibri" panose="020F0502020204030204" pitchFamily="34" charset="0"/>
                      </a:endParaRPr>
                    </a:p>
                  </a:txBody>
                  <a:tcPr marL="5836" marR="5836" marT="5836" marB="0" anchor="b"/>
                </a:tc>
                <a:extLst>
                  <a:ext uri="{0D108BD9-81ED-4DB2-BD59-A6C34878D82A}">
                    <a16:rowId xmlns:a16="http://schemas.microsoft.com/office/drawing/2014/main" val="3708553189"/>
                  </a:ext>
                </a:extLst>
              </a:tr>
            </a:tbl>
          </a:graphicData>
        </a:graphic>
      </p:graphicFrame>
      <p:sp>
        <p:nvSpPr>
          <p:cNvPr id="4" name="TextBox 3">
            <a:extLst>
              <a:ext uri="{FF2B5EF4-FFF2-40B4-BE49-F238E27FC236}">
                <a16:creationId xmlns:a16="http://schemas.microsoft.com/office/drawing/2014/main" id="{23BC5EBD-4D91-984A-BD4B-72D270614BA3}"/>
              </a:ext>
            </a:extLst>
          </p:cNvPr>
          <p:cNvSpPr txBox="1"/>
          <p:nvPr/>
        </p:nvSpPr>
        <p:spPr>
          <a:xfrm>
            <a:off x="454726" y="347663"/>
            <a:ext cx="11282576" cy="646331"/>
          </a:xfrm>
          <a:prstGeom prst="rect">
            <a:avLst/>
          </a:prstGeom>
          <a:noFill/>
        </p:spPr>
        <p:txBody>
          <a:bodyPr wrap="none">
            <a:spAutoFit/>
          </a:bodyPr>
          <a:lstStyle/>
          <a:p>
            <a:pPr algn="ctr" eaLnBrk="1" fontAlgn="auto" hangingPunct="1">
              <a:spcBef>
                <a:spcPts val="0"/>
              </a:spcBef>
              <a:spcAft>
                <a:spcPts val="0"/>
              </a:spcAft>
              <a:defRPr/>
            </a:pPr>
            <a:r>
              <a:rPr lang="en-ID" sz="3600" dirty="0" smtClean="0">
                <a:solidFill>
                  <a:schemeClr val="tx1">
                    <a:lumMod val="65000"/>
                    <a:lumOff val="35000"/>
                  </a:schemeClr>
                </a:solidFill>
                <a:latin typeface="+mj-lt"/>
              </a:rPr>
              <a:t>Community College Completers v. Private Post-sec Programs</a:t>
            </a:r>
            <a:endParaRPr lang="en-ID" sz="3600" dirty="0">
              <a:solidFill>
                <a:schemeClr val="tx1">
                  <a:lumMod val="65000"/>
                  <a:lumOff val="35000"/>
                </a:schemeClr>
              </a:solidFill>
              <a:latin typeface="+mj-lt"/>
            </a:endParaRPr>
          </a:p>
        </p:txBody>
      </p:sp>
      <p:grpSp>
        <p:nvGrpSpPr>
          <p:cNvPr id="5" name="Group 6"/>
          <p:cNvGrpSpPr>
            <a:grpSpLocks/>
          </p:cNvGrpSpPr>
          <p:nvPr/>
        </p:nvGrpSpPr>
        <p:grpSpPr bwMode="auto">
          <a:xfrm>
            <a:off x="5778500" y="1011238"/>
            <a:ext cx="608013" cy="92075"/>
            <a:chOff x="8921264" y="5631744"/>
            <a:chExt cx="870714" cy="131411"/>
          </a:xfrm>
        </p:grpSpPr>
        <p:sp>
          <p:nvSpPr>
            <p:cNvPr id="6" name="Oval 5">
              <a:extLst>
                <a:ext uri="{FF2B5EF4-FFF2-40B4-BE49-F238E27FC236}">
                  <a16:creationId xmlns:a16="http://schemas.microsoft.com/office/drawing/2014/main" id="{E5E45681-621F-D54D-8B94-F29DC1074F75}"/>
                </a:ext>
              </a:extLst>
            </p:cNvPr>
            <p:cNvSpPr/>
            <p:nvPr/>
          </p:nvSpPr>
          <p:spPr>
            <a:xfrm>
              <a:off x="8921264" y="5631744"/>
              <a:ext cx="131857" cy="131411"/>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7" name="Oval 6">
              <a:extLst>
                <a:ext uri="{FF2B5EF4-FFF2-40B4-BE49-F238E27FC236}">
                  <a16:creationId xmlns:a16="http://schemas.microsoft.com/office/drawing/2014/main" id="{8480691A-CF11-5041-A245-E39F077DC11E}"/>
                </a:ext>
              </a:extLst>
            </p:cNvPr>
            <p:cNvSpPr/>
            <p:nvPr/>
          </p:nvSpPr>
          <p:spPr>
            <a:xfrm>
              <a:off x="9105410" y="5631744"/>
              <a:ext cx="131857" cy="131411"/>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8" name="Oval 7">
              <a:extLst>
                <a:ext uri="{FF2B5EF4-FFF2-40B4-BE49-F238E27FC236}">
                  <a16:creationId xmlns:a16="http://schemas.microsoft.com/office/drawing/2014/main" id="{57000AC6-50FD-F944-9C26-95D21DB59DD3}"/>
                </a:ext>
              </a:extLst>
            </p:cNvPr>
            <p:cNvSpPr/>
            <p:nvPr/>
          </p:nvSpPr>
          <p:spPr>
            <a:xfrm>
              <a:off x="9291829" y="5631744"/>
              <a:ext cx="129583" cy="13141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9" name="Oval 8">
              <a:extLst>
                <a:ext uri="{FF2B5EF4-FFF2-40B4-BE49-F238E27FC236}">
                  <a16:creationId xmlns:a16="http://schemas.microsoft.com/office/drawing/2014/main" id="{B02B8CE8-749D-C348-B5C0-DC5F217D3860}"/>
                </a:ext>
              </a:extLst>
            </p:cNvPr>
            <p:cNvSpPr/>
            <p:nvPr/>
          </p:nvSpPr>
          <p:spPr>
            <a:xfrm>
              <a:off x="9475974" y="5631744"/>
              <a:ext cx="131857" cy="131411"/>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dirty="0"/>
            </a:p>
          </p:txBody>
        </p:sp>
        <p:sp>
          <p:nvSpPr>
            <p:cNvPr id="10" name="Oval 9">
              <a:extLst>
                <a:ext uri="{FF2B5EF4-FFF2-40B4-BE49-F238E27FC236}">
                  <a16:creationId xmlns:a16="http://schemas.microsoft.com/office/drawing/2014/main" id="{04E77118-9441-F44B-A7F8-8A4F1CE91C04}"/>
                </a:ext>
              </a:extLst>
            </p:cNvPr>
            <p:cNvSpPr/>
            <p:nvPr/>
          </p:nvSpPr>
          <p:spPr>
            <a:xfrm>
              <a:off x="9660121" y="5631744"/>
              <a:ext cx="131857" cy="131411"/>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Google Shape;300;p54"/>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00" y="203200"/>
            <a:ext cx="11830050" cy="665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Google Shape;305;p55"/>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t="27472"/>
          <a:stretch>
            <a:fillRect/>
          </a:stretch>
        </p:blipFill>
        <p:spPr bwMode="auto">
          <a:xfrm>
            <a:off x="342900" y="1665288"/>
            <a:ext cx="11830050" cy="482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 y="5868988"/>
            <a:ext cx="18065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a:extLst>
              <a:ext uri="{FF2B5EF4-FFF2-40B4-BE49-F238E27FC236}">
                <a16:creationId xmlns:a16="http://schemas.microsoft.com/office/drawing/2014/main" id="{EDE6467F-2966-A747-AB8C-B3E1368385AB}"/>
              </a:ext>
            </a:extLst>
          </p:cNvPr>
          <p:cNvCxnSpPr/>
          <p:nvPr/>
        </p:nvCxnSpPr>
        <p:spPr>
          <a:xfrm>
            <a:off x="0" y="6858000"/>
            <a:ext cx="1219200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C458185-CBDF-6648-8A89-CABE6A645759}"/>
              </a:ext>
            </a:extLst>
          </p:cNvPr>
          <p:cNvSpPr txBox="1"/>
          <p:nvPr/>
        </p:nvSpPr>
        <p:spPr>
          <a:xfrm>
            <a:off x="2354263" y="482600"/>
            <a:ext cx="7483475" cy="646113"/>
          </a:xfrm>
          <a:prstGeom prst="rect">
            <a:avLst/>
          </a:prstGeom>
          <a:noFill/>
        </p:spPr>
        <p:txBody>
          <a:bodyPr wrap="none">
            <a:spAutoFit/>
          </a:bodyPr>
          <a:lstStyle/>
          <a:p>
            <a:pPr algn="ctr" eaLnBrk="1" fontAlgn="auto" hangingPunct="1">
              <a:spcBef>
                <a:spcPts val="0"/>
              </a:spcBef>
              <a:spcAft>
                <a:spcPts val="0"/>
              </a:spcAft>
              <a:defRPr/>
            </a:pPr>
            <a:r>
              <a:rPr lang="en-ID" sz="3600" dirty="0">
                <a:solidFill>
                  <a:schemeClr val="tx1">
                    <a:lumMod val="65000"/>
                    <a:lumOff val="35000"/>
                  </a:schemeClr>
                </a:solidFill>
                <a:latin typeface="+mj-lt"/>
              </a:rPr>
              <a:t>Business Management Awards 2017-18</a:t>
            </a:r>
          </a:p>
        </p:txBody>
      </p:sp>
      <p:grpSp>
        <p:nvGrpSpPr>
          <p:cNvPr id="65541" name="Group 5"/>
          <p:cNvGrpSpPr>
            <a:grpSpLocks/>
          </p:cNvGrpSpPr>
          <p:nvPr/>
        </p:nvGrpSpPr>
        <p:grpSpPr bwMode="auto">
          <a:xfrm>
            <a:off x="5778500" y="1117600"/>
            <a:ext cx="608013" cy="90488"/>
            <a:chOff x="8921264" y="5631744"/>
            <a:chExt cx="870714" cy="131411"/>
          </a:xfrm>
        </p:grpSpPr>
        <p:sp>
          <p:nvSpPr>
            <p:cNvPr id="7" name="Oval 6">
              <a:extLst>
                <a:ext uri="{FF2B5EF4-FFF2-40B4-BE49-F238E27FC236}">
                  <a16:creationId xmlns:a16="http://schemas.microsoft.com/office/drawing/2014/main" id="{25A54771-142D-0543-B072-DC9477709EB0}"/>
                </a:ext>
              </a:extLst>
            </p:cNvPr>
            <p:cNvSpPr/>
            <p:nvPr/>
          </p:nvSpPr>
          <p:spPr>
            <a:xfrm>
              <a:off x="8921264" y="5631744"/>
              <a:ext cx="131857" cy="131411"/>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8" name="Oval 7">
              <a:extLst>
                <a:ext uri="{FF2B5EF4-FFF2-40B4-BE49-F238E27FC236}">
                  <a16:creationId xmlns:a16="http://schemas.microsoft.com/office/drawing/2014/main" id="{5CC4BE6E-156A-6149-9CAE-F97378239A14}"/>
                </a:ext>
              </a:extLst>
            </p:cNvPr>
            <p:cNvSpPr/>
            <p:nvPr/>
          </p:nvSpPr>
          <p:spPr>
            <a:xfrm>
              <a:off x="9105410" y="5631744"/>
              <a:ext cx="131857" cy="131411"/>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9" name="Oval 8">
              <a:extLst>
                <a:ext uri="{FF2B5EF4-FFF2-40B4-BE49-F238E27FC236}">
                  <a16:creationId xmlns:a16="http://schemas.microsoft.com/office/drawing/2014/main" id="{2F8F3F9E-FB3D-8D4C-9C8E-F493040352CC}"/>
                </a:ext>
              </a:extLst>
            </p:cNvPr>
            <p:cNvSpPr/>
            <p:nvPr/>
          </p:nvSpPr>
          <p:spPr>
            <a:xfrm>
              <a:off x="9291829" y="5631744"/>
              <a:ext cx="129583" cy="13141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10" name="Oval 9">
              <a:extLst>
                <a:ext uri="{FF2B5EF4-FFF2-40B4-BE49-F238E27FC236}">
                  <a16:creationId xmlns:a16="http://schemas.microsoft.com/office/drawing/2014/main" id="{00413E40-2893-4943-B193-0EF97D0CF00B}"/>
                </a:ext>
              </a:extLst>
            </p:cNvPr>
            <p:cNvSpPr/>
            <p:nvPr/>
          </p:nvSpPr>
          <p:spPr>
            <a:xfrm>
              <a:off x="9475974" y="5631744"/>
              <a:ext cx="131857" cy="131411"/>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dirty="0"/>
            </a:p>
          </p:txBody>
        </p:sp>
        <p:sp>
          <p:nvSpPr>
            <p:cNvPr id="11" name="Oval 10">
              <a:extLst>
                <a:ext uri="{FF2B5EF4-FFF2-40B4-BE49-F238E27FC236}">
                  <a16:creationId xmlns:a16="http://schemas.microsoft.com/office/drawing/2014/main" id="{ACA3D5D3-E119-4242-9FE1-FBD73A1719C6}"/>
                </a:ext>
              </a:extLst>
            </p:cNvPr>
            <p:cNvSpPr/>
            <p:nvPr/>
          </p:nvSpPr>
          <p:spPr>
            <a:xfrm>
              <a:off x="9660121" y="5631744"/>
              <a:ext cx="131857" cy="131411"/>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Google Shape;310;p56"/>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5333" t="26317" r="10188"/>
          <a:stretch>
            <a:fillRect/>
          </a:stretch>
        </p:blipFill>
        <p:spPr bwMode="auto">
          <a:xfrm>
            <a:off x="1214438" y="1528763"/>
            <a:ext cx="9994900" cy="490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 y="5868988"/>
            <a:ext cx="18065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a:extLst>
              <a:ext uri="{FF2B5EF4-FFF2-40B4-BE49-F238E27FC236}">
                <a16:creationId xmlns:a16="http://schemas.microsoft.com/office/drawing/2014/main" id="{E3426870-2DD3-4D41-8286-600905C241E8}"/>
              </a:ext>
            </a:extLst>
          </p:cNvPr>
          <p:cNvCxnSpPr/>
          <p:nvPr/>
        </p:nvCxnSpPr>
        <p:spPr>
          <a:xfrm>
            <a:off x="0" y="6858000"/>
            <a:ext cx="1219200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7F2207C-5EC9-C04D-8840-3FCD71537636}"/>
              </a:ext>
            </a:extLst>
          </p:cNvPr>
          <p:cNvSpPr txBox="1"/>
          <p:nvPr/>
        </p:nvSpPr>
        <p:spPr>
          <a:xfrm>
            <a:off x="2254250" y="347663"/>
            <a:ext cx="7683500" cy="646112"/>
          </a:xfrm>
          <a:prstGeom prst="rect">
            <a:avLst/>
          </a:prstGeom>
          <a:noFill/>
        </p:spPr>
        <p:txBody>
          <a:bodyPr wrap="none">
            <a:spAutoFit/>
          </a:bodyPr>
          <a:lstStyle/>
          <a:p>
            <a:pPr algn="ctr" eaLnBrk="1" fontAlgn="auto" hangingPunct="1">
              <a:spcBef>
                <a:spcPts val="0"/>
              </a:spcBef>
              <a:spcAft>
                <a:spcPts val="0"/>
              </a:spcAft>
              <a:defRPr/>
            </a:pPr>
            <a:r>
              <a:rPr lang="en-ID" sz="3600" dirty="0">
                <a:solidFill>
                  <a:schemeClr val="tx1">
                    <a:lumMod val="65000"/>
                    <a:lumOff val="35000"/>
                  </a:schemeClr>
                </a:solidFill>
                <a:latin typeface="+mj-lt"/>
              </a:rPr>
              <a:t>Information Technology Awards 2017-18</a:t>
            </a:r>
          </a:p>
        </p:txBody>
      </p:sp>
      <p:grpSp>
        <p:nvGrpSpPr>
          <p:cNvPr id="67589" name="Group 5"/>
          <p:cNvGrpSpPr>
            <a:grpSpLocks/>
          </p:cNvGrpSpPr>
          <p:nvPr/>
        </p:nvGrpSpPr>
        <p:grpSpPr bwMode="auto">
          <a:xfrm>
            <a:off x="5778500" y="1011238"/>
            <a:ext cx="608013" cy="92075"/>
            <a:chOff x="8921264" y="5631744"/>
            <a:chExt cx="870714" cy="131411"/>
          </a:xfrm>
        </p:grpSpPr>
        <p:sp>
          <p:nvSpPr>
            <p:cNvPr id="7" name="Oval 6">
              <a:extLst>
                <a:ext uri="{FF2B5EF4-FFF2-40B4-BE49-F238E27FC236}">
                  <a16:creationId xmlns:a16="http://schemas.microsoft.com/office/drawing/2014/main" id="{905FD456-FF03-D445-AE2D-DDA132FB951C}"/>
                </a:ext>
              </a:extLst>
            </p:cNvPr>
            <p:cNvSpPr/>
            <p:nvPr/>
          </p:nvSpPr>
          <p:spPr>
            <a:xfrm>
              <a:off x="8921264" y="5631744"/>
              <a:ext cx="131857" cy="131411"/>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8" name="Oval 7">
              <a:extLst>
                <a:ext uri="{FF2B5EF4-FFF2-40B4-BE49-F238E27FC236}">
                  <a16:creationId xmlns:a16="http://schemas.microsoft.com/office/drawing/2014/main" id="{E08F866E-AE05-7D45-B797-D88544831645}"/>
                </a:ext>
              </a:extLst>
            </p:cNvPr>
            <p:cNvSpPr/>
            <p:nvPr/>
          </p:nvSpPr>
          <p:spPr>
            <a:xfrm>
              <a:off x="9105410" y="5631744"/>
              <a:ext cx="131857" cy="131411"/>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9" name="Oval 8">
              <a:extLst>
                <a:ext uri="{FF2B5EF4-FFF2-40B4-BE49-F238E27FC236}">
                  <a16:creationId xmlns:a16="http://schemas.microsoft.com/office/drawing/2014/main" id="{B4D699D5-2225-444D-8EBE-C5264FE91C0D}"/>
                </a:ext>
              </a:extLst>
            </p:cNvPr>
            <p:cNvSpPr/>
            <p:nvPr/>
          </p:nvSpPr>
          <p:spPr>
            <a:xfrm>
              <a:off x="9291829" y="5631744"/>
              <a:ext cx="129583" cy="13141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10" name="Oval 9">
              <a:extLst>
                <a:ext uri="{FF2B5EF4-FFF2-40B4-BE49-F238E27FC236}">
                  <a16:creationId xmlns:a16="http://schemas.microsoft.com/office/drawing/2014/main" id="{EB1A7103-2614-9640-8A0F-95D4588C55F5}"/>
                </a:ext>
              </a:extLst>
            </p:cNvPr>
            <p:cNvSpPr/>
            <p:nvPr/>
          </p:nvSpPr>
          <p:spPr>
            <a:xfrm>
              <a:off x="9475974" y="5631744"/>
              <a:ext cx="131857" cy="131411"/>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dirty="0"/>
            </a:p>
          </p:txBody>
        </p:sp>
        <p:sp>
          <p:nvSpPr>
            <p:cNvPr id="11" name="Oval 10">
              <a:extLst>
                <a:ext uri="{FF2B5EF4-FFF2-40B4-BE49-F238E27FC236}">
                  <a16:creationId xmlns:a16="http://schemas.microsoft.com/office/drawing/2014/main" id="{E522B128-984E-FD48-A708-C0F2FA6DA0C6}"/>
                </a:ext>
              </a:extLst>
            </p:cNvPr>
            <p:cNvSpPr/>
            <p:nvPr/>
          </p:nvSpPr>
          <p:spPr>
            <a:xfrm>
              <a:off x="9660121" y="5631744"/>
              <a:ext cx="131857" cy="131411"/>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Google Shape;136;p26">
            <a:extLst>
              <a:ext uri="{FF2B5EF4-FFF2-40B4-BE49-F238E27FC236}">
                <a16:creationId xmlns:a16="http://schemas.microsoft.com/office/drawing/2014/main" id="{C06A0FDC-875E-1F45-89AB-47D7CEC1F3BA}"/>
              </a:ext>
            </a:extLst>
          </p:cNvPr>
          <p:cNvSpPr txBox="1">
            <a:spLocks noGrp="1"/>
          </p:cNvSpPr>
          <p:nvPr>
            <p:ph type="body" idx="1"/>
          </p:nvPr>
        </p:nvSpPr>
        <p:spPr>
          <a:xfrm>
            <a:off x="838200" y="2278063"/>
            <a:ext cx="10515600" cy="2846387"/>
          </a:xfrm>
        </p:spPr>
        <p:txBody>
          <a:bodyPr spcFirstLastPara="1" lIns="91433" tIns="45700" rIns="91433" bIns="45700" rtlCol="0">
            <a:noAutofit/>
          </a:bodyPr>
          <a:lstStyle/>
          <a:p>
            <a:pPr marL="0" indent="0" algn="ctr" eaLnBrk="1" fontAlgn="auto" hangingPunct="1">
              <a:lnSpc>
                <a:spcPct val="115000"/>
              </a:lnSpc>
              <a:spcBef>
                <a:spcPts val="0"/>
              </a:spcBef>
              <a:spcAft>
                <a:spcPts val="0"/>
              </a:spcAft>
              <a:buClr>
                <a:schemeClr val="dk1"/>
              </a:buClr>
              <a:buSzPts val="1100"/>
              <a:buFont typeface="Arial" panose="020B0604020202020204" pitchFamily="34" charset="0"/>
              <a:buNone/>
              <a:defRPr/>
            </a:pPr>
            <a:r>
              <a:rPr lang="en" sz="2400" dirty="0">
                <a:solidFill>
                  <a:srgbClr val="333333"/>
                </a:solidFill>
                <a:latin typeface="+mj-lt"/>
                <a:ea typeface="Arial"/>
                <a:cs typeface="Arial"/>
                <a:sym typeface="Arial"/>
              </a:rPr>
              <a:t>Cañada College provides </a:t>
            </a:r>
            <a:r>
              <a:rPr lang="en" sz="2400" u="sng" dirty="0">
                <a:solidFill>
                  <a:srgbClr val="32865C"/>
                </a:solidFill>
                <a:latin typeface="+mj-lt"/>
                <a:ea typeface="Arial"/>
                <a:cs typeface="Arial"/>
                <a:sym typeface="Arial"/>
                <a:hlinkClick r:id="rId3"/>
              </a:rPr>
              <a:t>our community</a:t>
            </a:r>
            <a:r>
              <a:rPr lang="en" sz="2400" dirty="0">
                <a:solidFill>
                  <a:srgbClr val="333333"/>
                </a:solidFill>
                <a:latin typeface="+mj-lt"/>
                <a:ea typeface="Arial"/>
                <a:cs typeface="Arial"/>
                <a:sym typeface="Arial"/>
              </a:rPr>
              <a:t> with a learning-centered environment, ensuring that all students have equitable opportunities to achieve their transfer, career education, and lifelong learning educational goals. The College cultivates in its students the ability to think critically and creatively, communicate effectively, reason quantitatively, and understand and appreciate different points of view within a diverse community.</a:t>
            </a:r>
            <a:endParaRPr sz="2400" dirty="0">
              <a:solidFill>
                <a:srgbClr val="333333"/>
              </a:solidFill>
              <a:latin typeface="+mj-lt"/>
              <a:ea typeface="Arial"/>
              <a:cs typeface="Arial"/>
              <a:sym typeface="Arial"/>
            </a:endParaRPr>
          </a:p>
        </p:txBody>
      </p:sp>
      <p:pic>
        <p:nvPicPr>
          <p:cNvPr id="2048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 y="5868988"/>
            <a:ext cx="18065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a:extLst>
              <a:ext uri="{FF2B5EF4-FFF2-40B4-BE49-F238E27FC236}">
                <a16:creationId xmlns:a16="http://schemas.microsoft.com/office/drawing/2014/main" id="{621D2121-640C-DB4C-8E98-839E11BB83DB}"/>
              </a:ext>
            </a:extLst>
          </p:cNvPr>
          <p:cNvCxnSpPr/>
          <p:nvPr/>
        </p:nvCxnSpPr>
        <p:spPr>
          <a:xfrm>
            <a:off x="0" y="6858000"/>
            <a:ext cx="1219200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513E240-8B2B-0D47-A08A-32A524C90A71}"/>
              </a:ext>
            </a:extLst>
          </p:cNvPr>
          <p:cNvSpPr txBox="1"/>
          <p:nvPr/>
        </p:nvSpPr>
        <p:spPr>
          <a:xfrm>
            <a:off x="5287963" y="587375"/>
            <a:ext cx="1616075" cy="646113"/>
          </a:xfrm>
          <a:prstGeom prst="rect">
            <a:avLst/>
          </a:prstGeom>
          <a:noFill/>
        </p:spPr>
        <p:txBody>
          <a:bodyPr wrap="none">
            <a:spAutoFit/>
          </a:bodyPr>
          <a:lstStyle/>
          <a:p>
            <a:pPr algn="ctr" eaLnBrk="1" fontAlgn="auto" hangingPunct="1">
              <a:spcBef>
                <a:spcPts val="0"/>
              </a:spcBef>
              <a:spcAft>
                <a:spcPts val="0"/>
              </a:spcAft>
              <a:defRPr/>
            </a:pPr>
            <a:r>
              <a:rPr lang="en-ID" sz="3600" dirty="0">
                <a:solidFill>
                  <a:schemeClr val="tx1">
                    <a:lumMod val="65000"/>
                    <a:lumOff val="35000"/>
                  </a:schemeClr>
                </a:solidFill>
                <a:latin typeface="+mj-lt"/>
              </a:rPr>
              <a:t>Mission</a:t>
            </a:r>
          </a:p>
        </p:txBody>
      </p:sp>
      <p:grpSp>
        <p:nvGrpSpPr>
          <p:cNvPr id="20485" name="Group 7"/>
          <p:cNvGrpSpPr>
            <a:grpSpLocks/>
          </p:cNvGrpSpPr>
          <p:nvPr/>
        </p:nvGrpSpPr>
        <p:grpSpPr bwMode="auto">
          <a:xfrm>
            <a:off x="5791200" y="1233488"/>
            <a:ext cx="609600" cy="92075"/>
            <a:chOff x="8921264" y="5631744"/>
            <a:chExt cx="870714" cy="131411"/>
          </a:xfrm>
        </p:grpSpPr>
        <p:sp>
          <p:nvSpPr>
            <p:cNvPr id="9" name="Oval 8">
              <a:extLst>
                <a:ext uri="{FF2B5EF4-FFF2-40B4-BE49-F238E27FC236}">
                  <a16:creationId xmlns:a16="http://schemas.microsoft.com/office/drawing/2014/main" id="{121EBDC1-91BE-A246-B4F9-F779C4BB2BA3}"/>
                </a:ext>
              </a:extLst>
            </p:cNvPr>
            <p:cNvSpPr/>
            <p:nvPr/>
          </p:nvSpPr>
          <p:spPr>
            <a:xfrm>
              <a:off x="8921264" y="5631744"/>
              <a:ext cx="131514" cy="131411"/>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10" name="Oval 9">
              <a:extLst>
                <a:ext uri="{FF2B5EF4-FFF2-40B4-BE49-F238E27FC236}">
                  <a16:creationId xmlns:a16="http://schemas.microsoft.com/office/drawing/2014/main" id="{05B32B22-7EBD-C94B-816F-57C61DB45058}"/>
                </a:ext>
              </a:extLst>
            </p:cNvPr>
            <p:cNvSpPr/>
            <p:nvPr/>
          </p:nvSpPr>
          <p:spPr>
            <a:xfrm>
              <a:off x="9107198" y="5631744"/>
              <a:ext cx="129247" cy="131411"/>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11" name="Oval 10">
              <a:extLst>
                <a:ext uri="{FF2B5EF4-FFF2-40B4-BE49-F238E27FC236}">
                  <a16:creationId xmlns:a16="http://schemas.microsoft.com/office/drawing/2014/main" id="{B921F366-E46B-4A46-8FC5-ADE990DFC14A}"/>
                </a:ext>
              </a:extLst>
            </p:cNvPr>
            <p:cNvSpPr/>
            <p:nvPr/>
          </p:nvSpPr>
          <p:spPr>
            <a:xfrm>
              <a:off x="9290865" y="5631744"/>
              <a:ext cx="131514" cy="13141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12" name="Oval 11">
              <a:extLst>
                <a:ext uri="{FF2B5EF4-FFF2-40B4-BE49-F238E27FC236}">
                  <a16:creationId xmlns:a16="http://schemas.microsoft.com/office/drawing/2014/main" id="{556DAE5E-F920-564E-A3E2-E95C8A549601}"/>
                </a:ext>
              </a:extLst>
            </p:cNvPr>
            <p:cNvSpPr/>
            <p:nvPr/>
          </p:nvSpPr>
          <p:spPr>
            <a:xfrm>
              <a:off x="9476798" y="5631744"/>
              <a:ext cx="129246" cy="131411"/>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dirty="0"/>
            </a:p>
          </p:txBody>
        </p:sp>
        <p:sp>
          <p:nvSpPr>
            <p:cNvPr id="13" name="Oval 12">
              <a:extLst>
                <a:ext uri="{FF2B5EF4-FFF2-40B4-BE49-F238E27FC236}">
                  <a16:creationId xmlns:a16="http://schemas.microsoft.com/office/drawing/2014/main" id="{A5082CF1-261D-6C42-A664-5B35BE3CD020}"/>
                </a:ext>
              </a:extLst>
            </p:cNvPr>
            <p:cNvSpPr/>
            <p:nvPr/>
          </p:nvSpPr>
          <p:spPr>
            <a:xfrm>
              <a:off x="9660464" y="5631744"/>
              <a:ext cx="131514" cy="131411"/>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Google Shape;321;p58">
            <a:extLst>
              <a:ext uri="{FF2B5EF4-FFF2-40B4-BE49-F238E27FC236}">
                <a16:creationId xmlns:a16="http://schemas.microsoft.com/office/drawing/2014/main" id="{2AA1C9DA-4886-3746-9021-E004D8D9B161}"/>
              </a:ext>
            </a:extLst>
          </p:cNvPr>
          <p:cNvSpPr txBox="1">
            <a:spLocks noGrp="1"/>
          </p:cNvSpPr>
          <p:nvPr>
            <p:ph type="body" idx="1"/>
          </p:nvPr>
        </p:nvSpPr>
        <p:spPr>
          <a:xfrm>
            <a:off x="1123950" y="1477963"/>
            <a:ext cx="5259388" cy="4351337"/>
          </a:xfrm>
        </p:spPr>
        <p:txBody>
          <a:bodyPr spcFirstLastPara="1" lIns="91433" tIns="45700" rIns="91433" bIns="45700" rtlCol="0">
            <a:noAutofit/>
          </a:bodyPr>
          <a:lstStyle/>
          <a:p>
            <a:pPr marL="0" indent="0" eaLnBrk="1" fontAlgn="auto" hangingPunct="1">
              <a:spcBef>
                <a:spcPts val="1067"/>
              </a:spcBef>
              <a:spcAft>
                <a:spcPts val="0"/>
              </a:spcAft>
              <a:buFont typeface="Arial" panose="020B0604020202020204" pitchFamily="34" charset="0"/>
              <a:buNone/>
              <a:defRPr/>
            </a:pPr>
            <a:r>
              <a:rPr lang="en" sz="2400" dirty="0">
                <a:latin typeface="+mj-lt"/>
              </a:rPr>
              <a:t>Communication Plan</a:t>
            </a:r>
            <a:endParaRPr sz="2400" dirty="0">
              <a:latin typeface="+mj-lt"/>
            </a:endParaRPr>
          </a:p>
          <a:p>
            <a:pPr marL="0" indent="0" eaLnBrk="1" fontAlgn="auto" hangingPunct="1">
              <a:spcBef>
                <a:spcPts val="1067"/>
              </a:spcBef>
              <a:spcAft>
                <a:spcPts val="0"/>
              </a:spcAft>
              <a:buFont typeface="Arial" panose="020B0604020202020204" pitchFamily="34" charset="0"/>
              <a:buNone/>
              <a:defRPr/>
            </a:pPr>
            <a:r>
              <a:rPr lang="en" sz="2400" dirty="0">
                <a:latin typeface="+mj-lt"/>
              </a:rPr>
              <a:t>Onboarding</a:t>
            </a:r>
            <a:endParaRPr sz="2400" dirty="0">
              <a:latin typeface="+mj-lt"/>
            </a:endParaRPr>
          </a:p>
          <a:p>
            <a:pPr marL="0" indent="0" eaLnBrk="1" fontAlgn="auto" hangingPunct="1">
              <a:spcBef>
                <a:spcPts val="1067"/>
              </a:spcBef>
              <a:spcAft>
                <a:spcPts val="0"/>
              </a:spcAft>
              <a:buFont typeface="Arial" panose="020B0604020202020204" pitchFamily="34" charset="0"/>
              <a:buNone/>
              <a:defRPr/>
            </a:pPr>
            <a:r>
              <a:rPr lang="en" sz="2400" dirty="0">
                <a:latin typeface="+mj-lt"/>
              </a:rPr>
              <a:t>Market Current Programs</a:t>
            </a:r>
            <a:endParaRPr sz="2400" dirty="0">
              <a:latin typeface="+mj-lt"/>
            </a:endParaRPr>
          </a:p>
          <a:p>
            <a:pPr marL="0" indent="0" eaLnBrk="1" fontAlgn="auto" hangingPunct="1">
              <a:spcBef>
                <a:spcPts val="1067"/>
              </a:spcBef>
              <a:spcAft>
                <a:spcPts val="0"/>
              </a:spcAft>
              <a:buFont typeface="Arial" panose="020B0604020202020204" pitchFamily="34" charset="0"/>
              <a:buNone/>
              <a:defRPr/>
            </a:pPr>
            <a:r>
              <a:rPr lang="en" sz="2400" dirty="0">
                <a:latin typeface="+mj-lt"/>
              </a:rPr>
              <a:t>Program Development</a:t>
            </a:r>
            <a:endParaRPr sz="2400" dirty="0">
              <a:latin typeface="+mj-lt"/>
            </a:endParaRPr>
          </a:p>
          <a:p>
            <a:pPr marL="0" indent="0" eaLnBrk="1" fontAlgn="auto" hangingPunct="1">
              <a:spcBef>
                <a:spcPts val="1067"/>
              </a:spcBef>
              <a:spcAft>
                <a:spcPts val="0"/>
              </a:spcAft>
              <a:buFont typeface="Arial" panose="020B0604020202020204" pitchFamily="34" charset="0"/>
              <a:buNone/>
              <a:defRPr/>
            </a:pPr>
            <a:r>
              <a:rPr lang="en" sz="2400" dirty="0">
                <a:latin typeface="+mj-lt"/>
              </a:rPr>
              <a:t>	Associate Degrees</a:t>
            </a:r>
            <a:endParaRPr sz="2400" dirty="0">
              <a:latin typeface="+mj-lt"/>
            </a:endParaRPr>
          </a:p>
          <a:p>
            <a:pPr marL="0" indent="0" eaLnBrk="1" fontAlgn="auto" hangingPunct="1">
              <a:spcBef>
                <a:spcPts val="1067"/>
              </a:spcBef>
              <a:spcAft>
                <a:spcPts val="0"/>
              </a:spcAft>
              <a:buFont typeface="Arial" panose="020B0604020202020204" pitchFamily="34" charset="0"/>
              <a:buNone/>
              <a:defRPr/>
            </a:pPr>
            <a:r>
              <a:rPr lang="en" sz="2400" dirty="0">
                <a:latin typeface="+mj-lt"/>
              </a:rPr>
              <a:t>	Certificate Programs</a:t>
            </a:r>
            <a:endParaRPr sz="2400" dirty="0">
              <a:latin typeface="+mj-lt"/>
            </a:endParaRPr>
          </a:p>
          <a:p>
            <a:pPr marL="0" indent="0" eaLnBrk="1" fontAlgn="auto" hangingPunct="1">
              <a:spcBef>
                <a:spcPts val="1067"/>
              </a:spcBef>
              <a:spcAft>
                <a:spcPts val="0"/>
              </a:spcAft>
              <a:buFont typeface="Arial" panose="020B0604020202020204" pitchFamily="34" charset="0"/>
              <a:buNone/>
              <a:defRPr/>
            </a:pPr>
            <a:endParaRPr dirty="0">
              <a:latin typeface="+mj-lt"/>
            </a:endParaRPr>
          </a:p>
        </p:txBody>
      </p:sp>
      <p:sp>
        <p:nvSpPr>
          <p:cNvPr id="322" name="Google Shape;322;p58">
            <a:extLst>
              <a:ext uri="{FF2B5EF4-FFF2-40B4-BE49-F238E27FC236}">
                <a16:creationId xmlns:a16="http://schemas.microsoft.com/office/drawing/2014/main" id="{057D6C56-ED24-A946-ADD3-8263B184959A}"/>
              </a:ext>
            </a:extLst>
          </p:cNvPr>
          <p:cNvSpPr txBox="1"/>
          <p:nvPr/>
        </p:nvSpPr>
        <p:spPr>
          <a:xfrm>
            <a:off x="6556375" y="1447800"/>
            <a:ext cx="4402138" cy="3733800"/>
          </a:xfrm>
          <a:prstGeom prst="rect">
            <a:avLst/>
          </a:prstGeom>
          <a:noFill/>
          <a:ln>
            <a:noFill/>
          </a:ln>
        </p:spPr>
        <p:txBody>
          <a:bodyPr spcFirstLastPara="1" lIns="121900" tIns="121900" rIns="121900" bIns="121900"/>
          <a:lstStyle/>
          <a:p>
            <a:pPr eaLnBrk="1" fontAlgn="auto" hangingPunct="1">
              <a:lnSpc>
                <a:spcPct val="90000"/>
              </a:lnSpc>
              <a:spcBef>
                <a:spcPts val="1067"/>
              </a:spcBef>
              <a:spcAft>
                <a:spcPts val="0"/>
              </a:spcAft>
              <a:defRPr/>
            </a:pPr>
            <a:r>
              <a:rPr lang="en" sz="2400" dirty="0">
                <a:solidFill>
                  <a:schemeClr val="dk1"/>
                </a:solidFill>
                <a:latin typeface="+mj-lt"/>
                <a:ea typeface="Calibri"/>
                <a:cs typeface="Calibri"/>
                <a:sym typeface="Calibri"/>
              </a:rPr>
              <a:t>Partnerships </a:t>
            </a:r>
            <a:endParaRPr sz="2400" dirty="0">
              <a:solidFill>
                <a:schemeClr val="dk1"/>
              </a:solidFill>
              <a:latin typeface="+mj-lt"/>
              <a:ea typeface="Calibri"/>
              <a:cs typeface="Calibri"/>
              <a:sym typeface="Calibri"/>
            </a:endParaRPr>
          </a:p>
          <a:p>
            <a:pPr eaLnBrk="1" fontAlgn="auto" hangingPunct="1">
              <a:lnSpc>
                <a:spcPct val="90000"/>
              </a:lnSpc>
              <a:spcBef>
                <a:spcPts val="1067"/>
              </a:spcBef>
              <a:spcAft>
                <a:spcPts val="0"/>
              </a:spcAft>
              <a:defRPr/>
            </a:pPr>
            <a:r>
              <a:rPr lang="en" sz="2400" dirty="0">
                <a:solidFill>
                  <a:schemeClr val="dk1"/>
                </a:solidFill>
                <a:latin typeface="+mj-lt"/>
                <a:ea typeface="Calibri"/>
                <a:cs typeface="Calibri"/>
                <a:sym typeface="Calibri"/>
              </a:rPr>
              <a:t>Retention </a:t>
            </a:r>
            <a:endParaRPr sz="2400" dirty="0">
              <a:solidFill>
                <a:schemeClr val="dk1"/>
              </a:solidFill>
              <a:latin typeface="+mj-lt"/>
              <a:ea typeface="Calibri"/>
              <a:cs typeface="Calibri"/>
              <a:sym typeface="Calibri"/>
            </a:endParaRPr>
          </a:p>
          <a:p>
            <a:pPr eaLnBrk="1" fontAlgn="auto" hangingPunct="1">
              <a:lnSpc>
                <a:spcPct val="90000"/>
              </a:lnSpc>
              <a:spcBef>
                <a:spcPts val="1067"/>
              </a:spcBef>
              <a:spcAft>
                <a:spcPts val="0"/>
              </a:spcAft>
              <a:buClr>
                <a:schemeClr val="dk1"/>
              </a:buClr>
              <a:buSzPts val="1100"/>
              <a:defRPr/>
            </a:pPr>
            <a:r>
              <a:rPr lang="en" sz="2400" dirty="0">
                <a:solidFill>
                  <a:schemeClr val="dk1"/>
                </a:solidFill>
                <a:latin typeface="+mj-lt"/>
                <a:ea typeface="Calibri"/>
                <a:cs typeface="Calibri"/>
                <a:sym typeface="Calibri"/>
              </a:rPr>
              <a:t>Articulation Agreements</a:t>
            </a:r>
            <a:endParaRPr sz="2400" dirty="0">
              <a:solidFill>
                <a:schemeClr val="dk1"/>
              </a:solidFill>
              <a:latin typeface="+mj-lt"/>
              <a:ea typeface="Calibri"/>
              <a:cs typeface="Calibri"/>
              <a:sym typeface="Calibri"/>
            </a:endParaRPr>
          </a:p>
          <a:p>
            <a:pPr eaLnBrk="1" fontAlgn="auto" hangingPunct="1">
              <a:lnSpc>
                <a:spcPct val="90000"/>
              </a:lnSpc>
              <a:spcBef>
                <a:spcPts val="1067"/>
              </a:spcBef>
              <a:spcAft>
                <a:spcPts val="0"/>
              </a:spcAft>
              <a:buClr>
                <a:schemeClr val="dk1"/>
              </a:buClr>
              <a:buSzPts val="1100"/>
              <a:defRPr/>
            </a:pPr>
            <a:r>
              <a:rPr lang="en" sz="2400" dirty="0">
                <a:solidFill>
                  <a:schemeClr val="dk1"/>
                </a:solidFill>
                <a:latin typeface="+mj-lt"/>
                <a:ea typeface="Calibri"/>
                <a:cs typeface="Calibri"/>
                <a:sym typeface="Calibri"/>
              </a:rPr>
              <a:t>Athletics</a:t>
            </a:r>
            <a:endParaRPr sz="2400" dirty="0">
              <a:solidFill>
                <a:schemeClr val="dk1"/>
              </a:solidFill>
              <a:latin typeface="+mj-lt"/>
              <a:ea typeface="Calibri"/>
              <a:cs typeface="Calibri"/>
              <a:sym typeface="Calibri"/>
            </a:endParaRPr>
          </a:p>
          <a:p>
            <a:pPr eaLnBrk="1" fontAlgn="auto" hangingPunct="1">
              <a:lnSpc>
                <a:spcPct val="90000"/>
              </a:lnSpc>
              <a:spcBef>
                <a:spcPts val="1067"/>
              </a:spcBef>
              <a:spcAft>
                <a:spcPts val="0"/>
              </a:spcAft>
              <a:buClr>
                <a:schemeClr val="dk1"/>
              </a:buClr>
              <a:buSzPts val="1100"/>
              <a:defRPr/>
            </a:pPr>
            <a:r>
              <a:rPr lang="en" sz="2400" dirty="0">
                <a:solidFill>
                  <a:schemeClr val="dk1"/>
                </a:solidFill>
                <a:latin typeface="+mj-lt"/>
                <a:ea typeface="Calibri"/>
                <a:cs typeface="Calibri"/>
                <a:sym typeface="Calibri"/>
              </a:rPr>
              <a:t>High School Students</a:t>
            </a:r>
            <a:endParaRPr sz="2400" dirty="0">
              <a:solidFill>
                <a:schemeClr val="dk1"/>
              </a:solidFill>
              <a:latin typeface="+mj-lt"/>
              <a:ea typeface="Calibri"/>
              <a:cs typeface="Calibri"/>
              <a:sym typeface="Calibri"/>
            </a:endParaRPr>
          </a:p>
          <a:p>
            <a:pPr eaLnBrk="1" fontAlgn="auto" hangingPunct="1">
              <a:lnSpc>
                <a:spcPct val="90000"/>
              </a:lnSpc>
              <a:spcBef>
                <a:spcPts val="1067"/>
              </a:spcBef>
              <a:spcAft>
                <a:spcPts val="0"/>
              </a:spcAft>
              <a:buClr>
                <a:schemeClr val="dk1"/>
              </a:buClr>
              <a:buSzPts val="1100"/>
              <a:defRPr/>
            </a:pPr>
            <a:r>
              <a:rPr lang="en" sz="2400" dirty="0">
                <a:solidFill>
                  <a:schemeClr val="dk1"/>
                </a:solidFill>
                <a:latin typeface="+mj-lt"/>
                <a:ea typeface="Calibri"/>
                <a:cs typeface="Calibri"/>
                <a:sym typeface="Calibri"/>
              </a:rPr>
              <a:t>	</a:t>
            </a:r>
            <a:r>
              <a:rPr lang="en-US" sz="2400" dirty="0">
                <a:solidFill>
                  <a:schemeClr val="dk1"/>
                </a:solidFill>
                <a:latin typeface="+mj-lt"/>
                <a:ea typeface="Calibri"/>
                <a:cs typeface="Calibri"/>
                <a:sym typeface="Calibri"/>
              </a:rPr>
              <a:t>Middle</a:t>
            </a:r>
            <a:r>
              <a:rPr lang="en" sz="2400" dirty="0">
                <a:solidFill>
                  <a:schemeClr val="dk1"/>
                </a:solidFill>
                <a:latin typeface="+mj-lt"/>
                <a:ea typeface="Calibri"/>
                <a:cs typeface="Calibri"/>
                <a:sym typeface="Calibri"/>
              </a:rPr>
              <a:t> College </a:t>
            </a:r>
            <a:endParaRPr sz="2400" dirty="0">
              <a:solidFill>
                <a:schemeClr val="dk1"/>
              </a:solidFill>
              <a:latin typeface="+mj-lt"/>
              <a:ea typeface="Calibri"/>
              <a:cs typeface="Calibri"/>
              <a:sym typeface="Calibri"/>
            </a:endParaRPr>
          </a:p>
          <a:p>
            <a:pPr eaLnBrk="1" fontAlgn="auto" hangingPunct="1">
              <a:lnSpc>
                <a:spcPct val="90000"/>
              </a:lnSpc>
              <a:spcBef>
                <a:spcPts val="1067"/>
              </a:spcBef>
              <a:spcAft>
                <a:spcPts val="0"/>
              </a:spcAft>
              <a:buClr>
                <a:schemeClr val="dk1"/>
              </a:buClr>
              <a:buSzPts val="1100"/>
              <a:defRPr/>
            </a:pPr>
            <a:r>
              <a:rPr lang="en" sz="2400" dirty="0">
                <a:solidFill>
                  <a:schemeClr val="dk1"/>
                </a:solidFill>
                <a:latin typeface="+mj-lt"/>
                <a:ea typeface="Calibri"/>
                <a:cs typeface="Calibri"/>
                <a:sym typeface="Calibri"/>
              </a:rPr>
              <a:t>	Dual Enrollment</a:t>
            </a:r>
            <a:endParaRPr sz="2400" dirty="0">
              <a:solidFill>
                <a:schemeClr val="dk1"/>
              </a:solidFill>
              <a:latin typeface="+mj-lt"/>
              <a:ea typeface="Calibri"/>
              <a:cs typeface="Calibri"/>
              <a:sym typeface="Calibri"/>
            </a:endParaRPr>
          </a:p>
          <a:p>
            <a:pPr eaLnBrk="1" fontAlgn="auto" hangingPunct="1">
              <a:spcBef>
                <a:spcPts val="0"/>
              </a:spcBef>
              <a:spcAft>
                <a:spcPts val="0"/>
              </a:spcAft>
              <a:defRPr/>
            </a:pPr>
            <a:endParaRPr sz="2400" dirty="0">
              <a:latin typeface="+mj-lt"/>
              <a:ea typeface="Calibri"/>
              <a:cs typeface="Calibri"/>
              <a:sym typeface="Calibri"/>
            </a:endParaRPr>
          </a:p>
        </p:txBody>
      </p:sp>
      <p:cxnSp>
        <p:nvCxnSpPr>
          <p:cNvPr id="6" name="Straight Connector 5">
            <a:extLst>
              <a:ext uri="{FF2B5EF4-FFF2-40B4-BE49-F238E27FC236}">
                <a16:creationId xmlns:a16="http://schemas.microsoft.com/office/drawing/2014/main" id="{13504E88-864F-0E4A-B41A-8904B7ADBE69}"/>
              </a:ext>
            </a:extLst>
          </p:cNvPr>
          <p:cNvCxnSpPr/>
          <p:nvPr/>
        </p:nvCxnSpPr>
        <p:spPr>
          <a:xfrm>
            <a:off x="0" y="6858000"/>
            <a:ext cx="1219200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F6C506A-8E5E-BD42-9FE1-44B4E9309A01}"/>
              </a:ext>
            </a:extLst>
          </p:cNvPr>
          <p:cNvSpPr txBox="1"/>
          <p:nvPr/>
        </p:nvSpPr>
        <p:spPr>
          <a:xfrm>
            <a:off x="4700588" y="347663"/>
            <a:ext cx="2790825" cy="646112"/>
          </a:xfrm>
          <a:prstGeom prst="rect">
            <a:avLst/>
          </a:prstGeom>
          <a:noFill/>
        </p:spPr>
        <p:txBody>
          <a:bodyPr wrap="none">
            <a:spAutoFit/>
          </a:bodyPr>
          <a:lstStyle/>
          <a:p>
            <a:pPr algn="ctr" eaLnBrk="1" fontAlgn="auto" hangingPunct="1">
              <a:spcBef>
                <a:spcPts val="0"/>
              </a:spcBef>
              <a:spcAft>
                <a:spcPts val="0"/>
              </a:spcAft>
              <a:defRPr/>
            </a:pPr>
            <a:r>
              <a:rPr lang="en-ID" sz="3600" dirty="0">
                <a:solidFill>
                  <a:schemeClr val="tx1">
                    <a:lumMod val="65000"/>
                    <a:lumOff val="35000"/>
                  </a:schemeClr>
                </a:solidFill>
                <a:latin typeface="+mj-lt"/>
              </a:rPr>
              <a:t>Ways To Grow</a:t>
            </a:r>
          </a:p>
        </p:txBody>
      </p:sp>
      <p:grpSp>
        <p:nvGrpSpPr>
          <p:cNvPr id="70661" name="Group 7"/>
          <p:cNvGrpSpPr>
            <a:grpSpLocks/>
          </p:cNvGrpSpPr>
          <p:nvPr/>
        </p:nvGrpSpPr>
        <p:grpSpPr bwMode="auto">
          <a:xfrm>
            <a:off x="5778500" y="1011238"/>
            <a:ext cx="608013" cy="92075"/>
            <a:chOff x="8921264" y="5631744"/>
            <a:chExt cx="870714" cy="131411"/>
          </a:xfrm>
        </p:grpSpPr>
        <p:sp>
          <p:nvSpPr>
            <p:cNvPr id="9" name="Oval 8">
              <a:extLst>
                <a:ext uri="{FF2B5EF4-FFF2-40B4-BE49-F238E27FC236}">
                  <a16:creationId xmlns:a16="http://schemas.microsoft.com/office/drawing/2014/main" id="{52B6D58C-972D-4049-9794-4E4CEFAFEEB2}"/>
                </a:ext>
              </a:extLst>
            </p:cNvPr>
            <p:cNvSpPr/>
            <p:nvPr/>
          </p:nvSpPr>
          <p:spPr>
            <a:xfrm>
              <a:off x="8921264" y="5631744"/>
              <a:ext cx="131857" cy="131411"/>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10" name="Oval 9">
              <a:extLst>
                <a:ext uri="{FF2B5EF4-FFF2-40B4-BE49-F238E27FC236}">
                  <a16:creationId xmlns:a16="http://schemas.microsoft.com/office/drawing/2014/main" id="{30053848-FD77-9840-8C46-D19F30E90AB5}"/>
                </a:ext>
              </a:extLst>
            </p:cNvPr>
            <p:cNvSpPr/>
            <p:nvPr/>
          </p:nvSpPr>
          <p:spPr>
            <a:xfrm>
              <a:off x="9105410" y="5631744"/>
              <a:ext cx="131857" cy="131411"/>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11" name="Oval 10">
              <a:extLst>
                <a:ext uri="{FF2B5EF4-FFF2-40B4-BE49-F238E27FC236}">
                  <a16:creationId xmlns:a16="http://schemas.microsoft.com/office/drawing/2014/main" id="{8DA235FD-A5FD-E240-B4FB-A45453E22007}"/>
                </a:ext>
              </a:extLst>
            </p:cNvPr>
            <p:cNvSpPr/>
            <p:nvPr/>
          </p:nvSpPr>
          <p:spPr>
            <a:xfrm>
              <a:off x="9291829" y="5631744"/>
              <a:ext cx="129583" cy="13141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12" name="Oval 11">
              <a:extLst>
                <a:ext uri="{FF2B5EF4-FFF2-40B4-BE49-F238E27FC236}">
                  <a16:creationId xmlns:a16="http://schemas.microsoft.com/office/drawing/2014/main" id="{E458B19D-668A-7342-9FC8-46CA788D05CA}"/>
                </a:ext>
              </a:extLst>
            </p:cNvPr>
            <p:cNvSpPr/>
            <p:nvPr/>
          </p:nvSpPr>
          <p:spPr>
            <a:xfrm>
              <a:off x="9475974" y="5631744"/>
              <a:ext cx="131857" cy="131411"/>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dirty="0"/>
            </a:p>
          </p:txBody>
        </p:sp>
        <p:sp>
          <p:nvSpPr>
            <p:cNvPr id="13" name="Oval 12">
              <a:extLst>
                <a:ext uri="{FF2B5EF4-FFF2-40B4-BE49-F238E27FC236}">
                  <a16:creationId xmlns:a16="http://schemas.microsoft.com/office/drawing/2014/main" id="{22F3AA81-C30B-2049-B9C1-42AF5E0AFF7F}"/>
                </a:ext>
              </a:extLst>
            </p:cNvPr>
            <p:cNvSpPr/>
            <p:nvPr/>
          </p:nvSpPr>
          <p:spPr>
            <a:xfrm>
              <a:off x="9660121" y="5631744"/>
              <a:ext cx="131857" cy="131411"/>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grpSp>
      <p:grpSp>
        <p:nvGrpSpPr>
          <p:cNvPr id="70662" name="Group 64"/>
          <p:cNvGrpSpPr>
            <a:grpSpLocks/>
          </p:cNvGrpSpPr>
          <p:nvPr/>
        </p:nvGrpSpPr>
        <p:grpSpPr bwMode="auto">
          <a:xfrm>
            <a:off x="844550" y="1741488"/>
            <a:ext cx="193675" cy="193675"/>
            <a:chOff x="6025302" y="5319783"/>
            <a:chExt cx="193548" cy="193548"/>
          </a:xfrm>
        </p:grpSpPr>
        <p:sp>
          <p:nvSpPr>
            <p:cNvPr id="66" name="Oval 65">
              <a:extLst>
                <a:ext uri="{FF2B5EF4-FFF2-40B4-BE49-F238E27FC236}">
                  <a16:creationId xmlns:a16="http://schemas.microsoft.com/office/drawing/2014/main" id="{10B6CBEB-F036-2542-86DC-A78317D6E6DC}"/>
                </a:ext>
              </a:extLst>
            </p:cNvPr>
            <p:cNvSpPr/>
            <p:nvPr/>
          </p:nvSpPr>
          <p:spPr>
            <a:xfrm rot="5400000" flipV="1">
              <a:off x="6025302" y="5319783"/>
              <a:ext cx="193548" cy="19354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grpSp>
          <p:nvGrpSpPr>
            <p:cNvPr id="70705" name="Group 66"/>
            <p:cNvGrpSpPr>
              <a:grpSpLocks/>
            </p:cNvGrpSpPr>
            <p:nvPr/>
          </p:nvGrpSpPr>
          <p:grpSpPr bwMode="auto">
            <a:xfrm>
              <a:off x="6070494" y="5404178"/>
              <a:ext cx="103164" cy="45719"/>
              <a:chOff x="7380112" y="5636623"/>
              <a:chExt cx="61356" cy="27191"/>
            </a:xfrm>
          </p:grpSpPr>
          <p:cxnSp>
            <p:nvCxnSpPr>
              <p:cNvPr id="68" name="Straight Connector 67">
                <a:extLst>
                  <a:ext uri="{FF2B5EF4-FFF2-40B4-BE49-F238E27FC236}">
                    <a16:creationId xmlns:a16="http://schemas.microsoft.com/office/drawing/2014/main" id="{3E3DDE23-E5D3-104F-80C1-47285FCAC149}"/>
                  </a:ext>
                </a:extLst>
              </p:cNvPr>
              <p:cNvCxnSpPr/>
              <p:nvPr/>
            </p:nvCxnSpPr>
            <p:spPr>
              <a:xfrm flipV="1">
                <a:off x="7407959" y="5636437"/>
                <a:ext cx="33967" cy="27363"/>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3CC0122-4697-0543-BEE9-0AB85233CA7E}"/>
                  </a:ext>
                </a:extLst>
              </p:cNvPr>
              <p:cNvCxnSpPr/>
              <p:nvPr/>
            </p:nvCxnSpPr>
            <p:spPr>
              <a:xfrm flipH="1" flipV="1">
                <a:off x="7379653" y="5636437"/>
                <a:ext cx="33967" cy="27363"/>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grpSp>
      </p:grpSp>
      <p:grpSp>
        <p:nvGrpSpPr>
          <p:cNvPr id="70663" name="Group 69"/>
          <p:cNvGrpSpPr>
            <a:grpSpLocks/>
          </p:cNvGrpSpPr>
          <p:nvPr/>
        </p:nvGrpSpPr>
        <p:grpSpPr bwMode="auto">
          <a:xfrm>
            <a:off x="844550" y="2178050"/>
            <a:ext cx="193675" cy="192088"/>
            <a:chOff x="6025302" y="5319783"/>
            <a:chExt cx="193548" cy="193548"/>
          </a:xfrm>
        </p:grpSpPr>
        <p:sp>
          <p:nvSpPr>
            <p:cNvPr id="71" name="Oval 70">
              <a:extLst>
                <a:ext uri="{FF2B5EF4-FFF2-40B4-BE49-F238E27FC236}">
                  <a16:creationId xmlns:a16="http://schemas.microsoft.com/office/drawing/2014/main" id="{AEC3F9A9-DA04-9745-AC4E-697107880B2E}"/>
                </a:ext>
              </a:extLst>
            </p:cNvPr>
            <p:cNvSpPr/>
            <p:nvPr/>
          </p:nvSpPr>
          <p:spPr>
            <a:xfrm rot="5400000" flipV="1">
              <a:off x="6025302" y="5319782"/>
              <a:ext cx="193548" cy="19354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grpSp>
          <p:nvGrpSpPr>
            <p:cNvPr id="70701" name="Group 71"/>
            <p:cNvGrpSpPr>
              <a:grpSpLocks/>
            </p:cNvGrpSpPr>
            <p:nvPr/>
          </p:nvGrpSpPr>
          <p:grpSpPr bwMode="auto">
            <a:xfrm>
              <a:off x="6070494" y="5404178"/>
              <a:ext cx="103164" cy="45719"/>
              <a:chOff x="7380112" y="5636623"/>
              <a:chExt cx="61356" cy="27191"/>
            </a:xfrm>
          </p:grpSpPr>
          <p:cxnSp>
            <p:nvCxnSpPr>
              <p:cNvPr id="73" name="Straight Connector 72">
                <a:extLst>
                  <a:ext uri="{FF2B5EF4-FFF2-40B4-BE49-F238E27FC236}">
                    <a16:creationId xmlns:a16="http://schemas.microsoft.com/office/drawing/2014/main" id="{97AE5F31-8F77-6B4B-A786-6DDF3271522F}"/>
                  </a:ext>
                </a:extLst>
              </p:cNvPr>
              <p:cNvCxnSpPr/>
              <p:nvPr/>
            </p:nvCxnSpPr>
            <p:spPr>
              <a:xfrm flipV="1">
                <a:off x="7407959" y="5636851"/>
                <a:ext cx="33967" cy="26637"/>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601D79BC-EF70-7549-B98D-A3BA8935AF25}"/>
                  </a:ext>
                </a:extLst>
              </p:cNvPr>
              <p:cNvCxnSpPr/>
              <p:nvPr/>
            </p:nvCxnSpPr>
            <p:spPr>
              <a:xfrm flipH="1" flipV="1">
                <a:off x="7379653" y="5636851"/>
                <a:ext cx="33967" cy="26637"/>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grpSp>
      </p:grpSp>
      <p:grpSp>
        <p:nvGrpSpPr>
          <p:cNvPr id="70664" name="Group 74"/>
          <p:cNvGrpSpPr>
            <a:grpSpLocks/>
          </p:cNvGrpSpPr>
          <p:nvPr/>
        </p:nvGrpSpPr>
        <p:grpSpPr bwMode="auto">
          <a:xfrm>
            <a:off x="844550" y="2657475"/>
            <a:ext cx="193675" cy="193675"/>
            <a:chOff x="6025302" y="5319783"/>
            <a:chExt cx="193548" cy="193548"/>
          </a:xfrm>
        </p:grpSpPr>
        <p:sp>
          <p:nvSpPr>
            <p:cNvPr id="76" name="Oval 75">
              <a:extLst>
                <a:ext uri="{FF2B5EF4-FFF2-40B4-BE49-F238E27FC236}">
                  <a16:creationId xmlns:a16="http://schemas.microsoft.com/office/drawing/2014/main" id="{7C7A0A70-18A5-7842-B5AD-5B191ED31809}"/>
                </a:ext>
              </a:extLst>
            </p:cNvPr>
            <p:cNvSpPr/>
            <p:nvPr/>
          </p:nvSpPr>
          <p:spPr>
            <a:xfrm rot="5400000" flipV="1">
              <a:off x="6025302" y="5319783"/>
              <a:ext cx="193548" cy="19354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grpSp>
          <p:nvGrpSpPr>
            <p:cNvPr id="70697" name="Group 76"/>
            <p:cNvGrpSpPr>
              <a:grpSpLocks/>
            </p:cNvGrpSpPr>
            <p:nvPr/>
          </p:nvGrpSpPr>
          <p:grpSpPr bwMode="auto">
            <a:xfrm>
              <a:off x="6070494" y="5404178"/>
              <a:ext cx="103164" cy="45719"/>
              <a:chOff x="7380112" y="5636623"/>
              <a:chExt cx="61356" cy="27191"/>
            </a:xfrm>
          </p:grpSpPr>
          <p:cxnSp>
            <p:nvCxnSpPr>
              <p:cNvPr id="78" name="Straight Connector 77">
                <a:extLst>
                  <a:ext uri="{FF2B5EF4-FFF2-40B4-BE49-F238E27FC236}">
                    <a16:creationId xmlns:a16="http://schemas.microsoft.com/office/drawing/2014/main" id="{8FAE433B-CD93-5D45-9FD7-5CA99D41317B}"/>
                  </a:ext>
                </a:extLst>
              </p:cNvPr>
              <p:cNvCxnSpPr/>
              <p:nvPr/>
            </p:nvCxnSpPr>
            <p:spPr>
              <a:xfrm flipV="1">
                <a:off x="7407959" y="5636438"/>
                <a:ext cx="33967" cy="27362"/>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1C9E1E60-6DF6-B84E-8CC2-BAA638E81D3F}"/>
                  </a:ext>
                </a:extLst>
              </p:cNvPr>
              <p:cNvCxnSpPr/>
              <p:nvPr/>
            </p:nvCxnSpPr>
            <p:spPr>
              <a:xfrm flipH="1" flipV="1">
                <a:off x="7379653" y="5636438"/>
                <a:ext cx="33967" cy="27362"/>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grpSp>
      </p:grpSp>
      <p:grpSp>
        <p:nvGrpSpPr>
          <p:cNvPr id="70665" name="Group 79"/>
          <p:cNvGrpSpPr>
            <a:grpSpLocks/>
          </p:cNvGrpSpPr>
          <p:nvPr/>
        </p:nvGrpSpPr>
        <p:grpSpPr bwMode="auto">
          <a:xfrm>
            <a:off x="844550" y="3133725"/>
            <a:ext cx="193675" cy="193675"/>
            <a:chOff x="6025302" y="5319783"/>
            <a:chExt cx="193548" cy="193548"/>
          </a:xfrm>
        </p:grpSpPr>
        <p:sp>
          <p:nvSpPr>
            <p:cNvPr id="81" name="Oval 80">
              <a:extLst>
                <a:ext uri="{FF2B5EF4-FFF2-40B4-BE49-F238E27FC236}">
                  <a16:creationId xmlns:a16="http://schemas.microsoft.com/office/drawing/2014/main" id="{9D6DC6AC-90D0-2146-8F85-7B5194A9A4CF}"/>
                </a:ext>
              </a:extLst>
            </p:cNvPr>
            <p:cNvSpPr/>
            <p:nvPr/>
          </p:nvSpPr>
          <p:spPr>
            <a:xfrm rot="5400000" flipV="1">
              <a:off x="6025302" y="5319783"/>
              <a:ext cx="193548" cy="19354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grpSp>
          <p:nvGrpSpPr>
            <p:cNvPr id="70693" name="Group 81"/>
            <p:cNvGrpSpPr>
              <a:grpSpLocks/>
            </p:cNvGrpSpPr>
            <p:nvPr/>
          </p:nvGrpSpPr>
          <p:grpSpPr bwMode="auto">
            <a:xfrm>
              <a:off x="6070494" y="5404178"/>
              <a:ext cx="103164" cy="45719"/>
              <a:chOff x="7380112" y="5636623"/>
              <a:chExt cx="61356" cy="27191"/>
            </a:xfrm>
          </p:grpSpPr>
          <p:cxnSp>
            <p:nvCxnSpPr>
              <p:cNvPr id="83" name="Straight Connector 82">
                <a:extLst>
                  <a:ext uri="{FF2B5EF4-FFF2-40B4-BE49-F238E27FC236}">
                    <a16:creationId xmlns:a16="http://schemas.microsoft.com/office/drawing/2014/main" id="{7844ABA6-6241-5D46-A795-889F6FCEC963}"/>
                  </a:ext>
                </a:extLst>
              </p:cNvPr>
              <p:cNvCxnSpPr/>
              <p:nvPr/>
            </p:nvCxnSpPr>
            <p:spPr>
              <a:xfrm flipV="1">
                <a:off x="7407959" y="5636438"/>
                <a:ext cx="33967" cy="27362"/>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5C669D6D-11C0-3D40-AC17-B57CC7316766}"/>
                  </a:ext>
                </a:extLst>
              </p:cNvPr>
              <p:cNvCxnSpPr/>
              <p:nvPr/>
            </p:nvCxnSpPr>
            <p:spPr>
              <a:xfrm flipH="1" flipV="1">
                <a:off x="7379653" y="5636438"/>
                <a:ext cx="33967" cy="27362"/>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grpSp>
      </p:grpSp>
      <p:grpSp>
        <p:nvGrpSpPr>
          <p:cNvPr id="70666" name="Group 84"/>
          <p:cNvGrpSpPr>
            <a:grpSpLocks/>
          </p:cNvGrpSpPr>
          <p:nvPr/>
        </p:nvGrpSpPr>
        <p:grpSpPr bwMode="auto">
          <a:xfrm>
            <a:off x="6294438" y="1773238"/>
            <a:ext cx="193675" cy="193675"/>
            <a:chOff x="6025302" y="5319783"/>
            <a:chExt cx="193548" cy="193548"/>
          </a:xfrm>
        </p:grpSpPr>
        <p:sp>
          <p:nvSpPr>
            <p:cNvPr id="86" name="Oval 85">
              <a:extLst>
                <a:ext uri="{FF2B5EF4-FFF2-40B4-BE49-F238E27FC236}">
                  <a16:creationId xmlns:a16="http://schemas.microsoft.com/office/drawing/2014/main" id="{13464665-F146-AE4E-923A-AB46DB15EB0B}"/>
                </a:ext>
              </a:extLst>
            </p:cNvPr>
            <p:cNvSpPr/>
            <p:nvPr/>
          </p:nvSpPr>
          <p:spPr>
            <a:xfrm rot="5400000" flipV="1">
              <a:off x="6025302" y="5319783"/>
              <a:ext cx="193548" cy="19354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grpSp>
          <p:nvGrpSpPr>
            <p:cNvPr id="70689" name="Group 86"/>
            <p:cNvGrpSpPr>
              <a:grpSpLocks/>
            </p:cNvGrpSpPr>
            <p:nvPr/>
          </p:nvGrpSpPr>
          <p:grpSpPr bwMode="auto">
            <a:xfrm>
              <a:off x="6070494" y="5404178"/>
              <a:ext cx="103164" cy="45719"/>
              <a:chOff x="7380112" y="5636623"/>
              <a:chExt cx="61356" cy="27191"/>
            </a:xfrm>
          </p:grpSpPr>
          <p:cxnSp>
            <p:nvCxnSpPr>
              <p:cNvPr id="88" name="Straight Connector 87">
                <a:extLst>
                  <a:ext uri="{FF2B5EF4-FFF2-40B4-BE49-F238E27FC236}">
                    <a16:creationId xmlns:a16="http://schemas.microsoft.com/office/drawing/2014/main" id="{6849FD7F-5E72-5C4A-A410-E1BD0BB2F9A1}"/>
                  </a:ext>
                </a:extLst>
              </p:cNvPr>
              <p:cNvCxnSpPr/>
              <p:nvPr/>
            </p:nvCxnSpPr>
            <p:spPr>
              <a:xfrm flipV="1">
                <a:off x="7407959" y="5636437"/>
                <a:ext cx="33967" cy="27363"/>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C85C5048-8054-2640-BF68-B01BA9FAD111}"/>
                  </a:ext>
                </a:extLst>
              </p:cNvPr>
              <p:cNvCxnSpPr/>
              <p:nvPr/>
            </p:nvCxnSpPr>
            <p:spPr>
              <a:xfrm flipH="1" flipV="1">
                <a:off x="7379653" y="5636437"/>
                <a:ext cx="33967" cy="27363"/>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grpSp>
      </p:grpSp>
      <p:grpSp>
        <p:nvGrpSpPr>
          <p:cNvPr id="70667" name="Group 89"/>
          <p:cNvGrpSpPr>
            <a:grpSpLocks/>
          </p:cNvGrpSpPr>
          <p:nvPr/>
        </p:nvGrpSpPr>
        <p:grpSpPr bwMode="auto">
          <a:xfrm>
            <a:off x="6303963" y="2236788"/>
            <a:ext cx="193675" cy="193675"/>
            <a:chOff x="6025302" y="5319783"/>
            <a:chExt cx="193548" cy="193548"/>
          </a:xfrm>
        </p:grpSpPr>
        <p:sp>
          <p:nvSpPr>
            <p:cNvPr id="91" name="Oval 90">
              <a:extLst>
                <a:ext uri="{FF2B5EF4-FFF2-40B4-BE49-F238E27FC236}">
                  <a16:creationId xmlns:a16="http://schemas.microsoft.com/office/drawing/2014/main" id="{2950B81A-A332-DD45-A979-41D861F6FC28}"/>
                </a:ext>
              </a:extLst>
            </p:cNvPr>
            <p:cNvSpPr/>
            <p:nvPr/>
          </p:nvSpPr>
          <p:spPr>
            <a:xfrm rot="5400000" flipV="1">
              <a:off x="6025302" y="5319783"/>
              <a:ext cx="193548" cy="19354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grpSp>
          <p:nvGrpSpPr>
            <p:cNvPr id="70685" name="Group 91"/>
            <p:cNvGrpSpPr>
              <a:grpSpLocks/>
            </p:cNvGrpSpPr>
            <p:nvPr/>
          </p:nvGrpSpPr>
          <p:grpSpPr bwMode="auto">
            <a:xfrm>
              <a:off x="6070494" y="5404178"/>
              <a:ext cx="103164" cy="45719"/>
              <a:chOff x="7380112" y="5636623"/>
              <a:chExt cx="61356" cy="27191"/>
            </a:xfrm>
          </p:grpSpPr>
          <p:cxnSp>
            <p:nvCxnSpPr>
              <p:cNvPr id="93" name="Straight Connector 92">
                <a:extLst>
                  <a:ext uri="{FF2B5EF4-FFF2-40B4-BE49-F238E27FC236}">
                    <a16:creationId xmlns:a16="http://schemas.microsoft.com/office/drawing/2014/main" id="{E4A6F63F-1BAD-AE41-91CC-425334C75E5B}"/>
                  </a:ext>
                </a:extLst>
              </p:cNvPr>
              <p:cNvCxnSpPr/>
              <p:nvPr/>
            </p:nvCxnSpPr>
            <p:spPr>
              <a:xfrm flipV="1">
                <a:off x="7407959" y="5636437"/>
                <a:ext cx="33967" cy="27363"/>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6DDA114A-88C3-8C4E-830F-FBAACE531222}"/>
                  </a:ext>
                </a:extLst>
              </p:cNvPr>
              <p:cNvCxnSpPr/>
              <p:nvPr/>
            </p:nvCxnSpPr>
            <p:spPr>
              <a:xfrm flipH="1" flipV="1">
                <a:off x="7379653" y="5636437"/>
                <a:ext cx="33967" cy="27363"/>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grpSp>
      </p:grpSp>
      <p:grpSp>
        <p:nvGrpSpPr>
          <p:cNvPr id="70668" name="Group 94"/>
          <p:cNvGrpSpPr>
            <a:grpSpLocks/>
          </p:cNvGrpSpPr>
          <p:nvPr/>
        </p:nvGrpSpPr>
        <p:grpSpPr bwMode="auto">
          <a:xfrm>
            <a:off x="6318250" y="2700338"/>
            <a:ext cx="193675" cy="193675"/>
            <a:chOff x="6025302" y="5319783"/>
            <a:chExt cx="193548" cy="193548"/>
          </a:xfrm>
        </p:grpSpPr>
        <p:sp>
          <p:nvSpPr>
            <p:cNvPr id="96" name="Oval 95">
              <a:extLst>
                <a:ext uri="{FF2B5EF4-FFF2-40B4-BE49-F238E27FC236}">
                  <a16:creationId xmlns:a16="http://schemas.microsoft.com/office/drawing/2014/main" id="{597D1BDE-A25C-574E-949A-51A9170CBC6C}"/>
                </a:ext>
              </a:extLst>
            </p:cNvPr>
            <p:cNvSpPr/>
            <p:nvPr/>
          </p:nvSpPr>
          <p:spPr>
            <a:xfrm rot="5400000" flipV="1">
              <a:off x="6025302" y="5319783"/>
              <a:ext cx="193548" cy="19354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grpSp>
          <p:nvGrpSpPr>
            <p:cNvPr id="70681" name="Group 96"/>
            <p:cNvGrpSpPr>
              <a:grpSpLocks/>
            </p:cNvGrpSpPr>
            <p:nvPr/>
          </p:nvGrpSpPr>
          <p:grpSpPr bwMode="auto">
            <a:xfrm>
              <a:off x="6070494" y="5404178"/>
              <a:ext cx="103164" cy="45719"/>
              <a:chOff x="7380112" y="5636623"/>
              <a:chExt cx="61356" cy="27191"/>
            </a:xfrm>
          </p:grpSpPr>
          <p:cxnSp>
            <p:nvCxnSpPr>
              <p:cNvPr id="98" name="Straight Connector 97">
                <a:extLst>
                  <a:ext uri="{FF2B5EF4-FFF2-40B4-BE49-F238E27FC236}">
                    <a16:creationId xmlns:a16="http://schemas.microsoft.com/office/drawing/2014/main" id="{EAACB579-C2B2-814D-A6CE-10C3404327B0}"/>
                  </a:ext>
                </a:extLst>
              </p:cNvPr>
              <p:cNvCxnSpPr/>
              <p:nvPr/>
            </p:nvCxnSpPr>
            <p:spPr>
              <a:xfrm flipV="1">
                <a:off x="7407959" y="5636437"/>
                <a:ext cx="33967" cy="27363"/>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503FD47C-ABF8-584C-804E-234AD10D47B8}"/>
                  </a:ext>
                </a:extLst>
              </p:cNvPr>
              <p:cNvCxnSpPr/>
              <p:nvPr/>
            </p:nvCxnSpPr>
            <p:spPr>
              <a:xfrm flipH="1" flipV="1">
                <a:off x="7379653" y="5636437"/>
                <a:ext cx="33967" cy="27363"/>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grpSp>
      </p:grpSp>
      <p:grpSp>
        <p:nvGrpSpPr>
          <p:cNvPr id="70669" name="Group 99"/>
          <p:cNvGrpSpPr>
            <a:grpSpLocks/>
          </p:cNvGrpSpPr>
          <p:nvPr/>
        </p:nvGrpSpPr>
        <p:grpSpPr bwMode="auto">
          <a:xfrm>
            <a:off x="6330950" y="3179763"/>
            <a:ext cx="193675" cy="193675"/>
            <a:chOff x="6025302" y="5319783"/>
            <a:chExt cx="193548" cy="193548"/>
          </a:xfrm>
        </p:grpSpPr>
        <p:sp>
          <p:nvSpPr>
            <p:cNvPr id="101" name="Oval 100">
              <a:extLst>
                <a:ext uri="{FF2B5EF4-FFF2-40B4-BE49-F238E27FC236}">
                  <a16:creationId xmlns:a16="http://schemas.microsoft.com/office/drawing/2014/main" id="{848710B8-E7D5-2740-8EEE-AD4787B6AB8D}"/>
                </a:ext>
              </a:extLst>
            </p:cNvPr>
            <p:cNvSpPr/>
            <p:nvPr/>
          </p:nvSpPr>
          <p:spPr>
            <a:xfrm rot="5400000" flipV="1">
              <a:off x="6025302" y="5319783"/>
              <a:ext cx="193548" cy="19354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grpSp>
          <p:nvGrpSpPr>
            <p:cNvPr id="70677" name="Group 101"/>
            <p:cNvGrpSpPr>
              <a:grpSpLocks/>
            </p:cNvGrpSpPr>
            <p:nvPr/>
          </p:nvGrpSpPr>
          <p:grpSpPr bwMode="auto">
            <a:xfrm>
              <a:off x="6070494" y="5404178"/>
              <a:ext cx="103164" cy="45719"/>
              <a:chOff x="7380112" y="5636623"/>
              <a:chExt cx="61356" cy="27191"/>
            </a:xfrm>
          </p:grpSpPr>
          <p:cxnSp>
            <p:nvCxnSpPr>
              <p:cNvPr id="103" name="Straight Connector 102">
                <a:extLst>
                  <a:ext uri="{FF2B5EF4-FFF2-40B4-BE49-F238E27FC236}">
                    <a16:creationId xmlns:a16="http://schemas.microsoft.com/office/drawing/2014/main" id="{9F5A07F8-F14B-904E-A427-CF86AAAA69D1}"/>
                  </a:ext>
                </a:extLst>
              </p:cNvPr>
              <p:cNvCxnSpPr/>
              <p:nvPr/>
            </p:nvCxnSpPr>
            <p:spPr>
              <a:xfrm flipV="1">
                <a:off x="7407959" y="5636437"/>
                <a:ext cx="33967" cy="27363"/>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8B7CAE9A-E0DD-EA47-BD1D-5553C8B2EA45}"/>
                  </a:ext>
                </a:extLst>
              </p:cNvPr>
              <p:cNvCxnSpPr/>
              <p:nvPr/>
            </p:nvCxnSpPr>
            <p:spPr>
              <a:xfrm flipH="1" flipV="1">
                <a:off x="7379653" y="5636437"/>
                <a:ext cx="33967" cy="27363"/>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grpSp>
      </p:grpSp>
      <p:grpSp>
        <p:nvGrpSpPr>
          <p:cNvPr id="70670" name="Group 104"/>
          <p:cNvGrpSpPr>
            <a:grpSpLocks/>
          </p:cNvGrpSpPr>
          <p:nvPr/>
        </p:nvGrpSpPr>
        <p:grpSpPr bwMode="auto">
          <a:xfrm>
            <a:off x="6329363" y="3630613"/>
            <a:ext cx="193675" cy="193675"/>
            <a:chOff x="6025302" y="5319783"/>
            <a:chExt cx="193548" cy="193548"/>
          </a:xfrm>
        </p:grpSpPr>
        <p:sp>
          <p:nvSpPr>
            <p:cNvPr id="106" name="Oval 105">
              <a:extLst>
                <a:ext uri="{FF2B5EF4-FFF2-40B4-BE49-F238E27FC236}">
                  <a16:creationId xmlns:a16="http://schemas.microsoft.com/office/drawing/2014/main" id="{B4C1135E-7CE4-6343-A184-5EABC76AEE05}"/>
                </a:ext>
              </a:extLst>
            </p:cNvPr>
            <p:cNvSpPr/>
            <p:nvPr/>
          </p:nvSpPr>
          <p:spPr>
            <a:xfrm rot="5400000" flipV="1">
              <a:off x="6025302" y="5319783"/>
              <a:ext cx="193548" cy="19354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grpSp>
          <p:nvGrpSpPr>
            <p:cNvPr id="70673" name="Group 106"/>
            <p:cNvGrpSpPr>
              <a:grpSpLocks/>
            </p:cNvGrpSpPr>
            <p:nvPr/>
          </p:nvGrpSpPr>
          <p:grpSpPr bwMode="auto">
            <a:xfrm>
              <a:off x="6070494" y="5404178"/>
              <a:ext cx="103164" cy="45719"/>
              <a:chOff x="7380112" y="5636623"/>
              <a:chExt cx="61356" cy="27191"/>
            </a:xfrm>
          </p:grpSpPr>
          <p:cxnSp>
            <p:nvCxnSpPr>
              <p:cNvPr id="108" name="Straight Connector 107">
                <a:extLst>
                  <a:ext uri="{FF2B5EF4-FFF2-40B4-BE49-F238E27FC236}">
                    <a16:creationId xmlns:a16="http://schemas.microsoft.com/office/drawing/2014/main" id="{DB301F9E-4DD9-DB41-A7A0-42555275CA64}"/>
                  </a:ext>
                </a:extLst>
              </p:cNvPr>
              <p:cNvCxnSpPr/>
              <p:nvPr/>
            </p:nvCxnSpPr>
            <p:spPr>
              <a:xfrm flipV="1">
                <a:off x="7407959" y="5636437"/>
                <a:ext cx="33967" cy="27363"/>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BE76B909-A910-5040-A522-D6F6C6269A5D}"/>
                  </a:ext>
                </a:extLst>
              </p:cNvPr>
              <p:cNvCxnSpPr/>
              <p:nvPr/>
            </p:nvCxnSpPr>
            <p:spPr>
              <a:xfrm flipH="1" flipV="1">
                <a:off x="7379653" y="5636437"/>
                <a:ext cx="33967" cy="27363"/>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grpSp>
      </p:grpSp>
      <p:pic>
        <p:nvPicPr>
          <p:cNvPr id="70671" name="Group 10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0300" y="5422900"/>
            <a:ext cx="14452600"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Google Shape;328;p59"/>
          <p:cNvPicPr>
            <a:picLocks noGrp="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774700" y="1371600"/>
            <a:ext cx="5321300" cy="4356100"/>
          </a:xfrm>
        </p:spPr>
      </p:pic>
      <p:pic>
        <p:nvPicPr>
          <p:cNvPr id="72706" name="Google Shape;329;p5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7200" y="1181100"/>
            <a:ext cx="48895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29057493-9A04-194F-B6FE-5A3F5C94E511}"/>
              </a:ext>
            </a:extLst>
          </p:cNvPr>
          <p:cNvSpPr txBox="1"/>
          <p:nvPr/>
        </p:nvSpPr>
        <p:spPr>
          <a:xfrm>
            <a:off x="4849813" y="347663"/>
            <a:ext cx="2492375" cy="646112"/>
          </a:xfrm>
          <a:prstGeom prst="rect">
            <a:avLst/>
          </a:prstGeom>
          <a:noFill/>
        </p:spPr>
        <p:txBody>
          <a:bodyPr wrap="none">
            <a:spAutoFit/>
          </a:bodyPr>
          <a:lstStyle/>
          <a:p>
            <a:pPr algn="ctr" eaLnBrk="1" fontAlgn="auto" hangingPunct="1">
              <a:spcBef>
                <a:spcPts val="0"/>
              </a:spcBef>
              <a:spcAft>
                <a:spcPts val="0"/>
              </a:spcAft>
              <a:defRPr/>
            </a:pPr>
            <a:r>
              <a:rPr lang="en-ID" sz="3600" dirty="0">
                <a:solidFill>
                  <a:schemeClr val="tx1">
                    <a:lumMod val="65000"/>
                    <a:lumOff val="35000"/>
                  </a:schemeClr>
                </a:solidFill>
                <a:latin typeface="+mj-lt"/>
              </a:rPr>
              <a:t>Partnerships</a:t>
            </a:r>
          </a:p>
        </p:txBody>
      </p:sp>
      <p:grpSp>
        <p:nvGrpSpPr>
          <p:cNvPr id="72708" name="Group 7"/>
          <p:cNvGrpSpPr>
            <a:grpSpLocks/>
          </p:cNvGrpSpPr>
          <p:nvPr/>
        </p:nvGrpSpPr>
        <p:grpSpPr bwMode="auto">
          <a:xfrm>
            <a:off x="5778500" y="1011238"/>
            <a:ext cx="608013" cy="92075"/>
            <a:chOff x="8921264" y="5631744"/>
            <a:chExt cx="870714" cy="131411"/>
          </a:xfrm>
        </p:grpSpPr>
        <p:sp>
          <p:nvSpPr>
            <p:cNvPr id="9" name="Oval 8">
              <a:extLst>
                <a:ext uri="{FF2B5EF4-FFF2-40B4-BE49-F238E27FC236}">
                  <a16:creationId xmlns:a16="http://schemas.microsoft.com/office/drawing/2014/main" id="{1E158FB1-C1ED-A24A-9291-7F53951D775E}"/>
                </a:ext>
              </a:extLst>
            </p:cNvPr>
            <p:cNvSpPr/>
            <p:nvPr/>
          </p:nvSpPr>
          <p:spPr>
            <a:xfrm>
              <a:off x="8921264" y="5631744"/>
              <a:ext cx="131857" cy="131411"/>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10" name="Oval 9">
              <a:extLst>
                <a:ext uri="{FF2B5EF4-FFF2-40B4-BE49-F238E27FC236}">
                  <a16:creationId xmlns:a16="http://schemas.microsoft.com/office/drawing/2014/main" id="{82CDFDA7-45D0-AF4E-BA87-CA6EA70680DD}"/>
                </a:ext>
              </a:extLst>
            </p:cNvPr>
            <p:cNvSpPr/>
            <p:nvPr/>
          </p:nvSpPr>
          <p:spPr>
            <a:xfrm>
              <a:off x="9105410" y="5631744"/>
              <a:ext cx="131857" cy="131411"/>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11" name="Oval 10">
              <a:extLst>
                <a:ext uri="{FF2B5EF4-FFF2-40B4-BE49-F238E27FC236}">
                  <a16:creationId xmlns:a16="http://schemas.microsoft.com/office/drawing/2014/main" id="{EF49EAC6-F477-FB4C-A5AD-94A55FBCAB08}"/>
                </a:ext>
              </a:extLst>
            </p:cNvPr>
            <p:cNvSpPr/>
            <p:nvPr/>
          </p:nvSpPr>
          <p:spPr>
            <a:xfrm>
              <a:off x="9291829" y="5631744"/>
              <a:ext cx="129583" cy="13141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12" name="Oval 11">
              <a:extLst>
                <a:ext uri="{FF2B5EF4-FFF2-40B4-BE49-F238E27FC236}">
                  <a16:creationId xmlns:a16="http://schemas.microsoft.com/office/drawing/2014/main" id="{192197CE-74A1-434A-A40F-BD1F1420EE1E}"/>
                </a:ext>
              </a:extLst>
            </p:cNvPr>
            <p:cNvSpPr/>
            <p:nvPr/>
          </p:nvSpPr>
          <p:spPr>
            <a:xfrm>
              <a:off x="9475974" y="5631744"/>
              <a:ext cx="131857" cy="131411"/>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dirty="0"/>
            </a:p>
          </p:txBody>
        </p:sp>
        <p:sp>
          <p:nvSpPr>
            <p:cNvPr id="13" name="Oval 12">
              <a:extLst>
                <a:ext uri="{FF2B5EF4-FFF2-40B4-BE49-F238E27FC236}">
                  <a16:creationId xmlns:a16="http://schemas.microsoft.com/office/drawing/2014/main" id="{DC2380E6-0E83-4447-90F3-ABB68FA420C7}"/>
                </a:ext>
              </a:extLst>
            </p:cNvPr>
            <p:cNvSpPr/>
            <p:nvPr/>
          </p:nvSpPr>
          <p:spPr>
            <a:xfrm>
              <a:off x="9660121" y="5631744"/>
              <a:ext cx="131857" cy="131411"/>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grpSp>
      <p:pic>
        <p:nvPicPr>
          <p:cNvPr id="72709" name="Group 1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0300" y="5422900"/>
            <a:ext cx="14452600"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Google Shape;335;p60">
            <a:extLst>
              <a:ext uri="{FF2B5EF4-FFF2-40B4-BE49-F238E27FC236}">
                <a16:creationId xmlns:a16="http://schemas.microsoft.com/office/drawing/2014/main" id="{F337001B-AC20-1945-A161-21CB47308DC7}"/>
              </a:ext>
            </a:extLst>
          </p:cNvPr>
          <p:cNvSpPr txBox="1">
            <a:spLocks noGrp="1"/>
          </p:cNvSpPr>
          <p:nvPr>
            <p:ph type="body" idx="1"/>
          </p:nvPr>
        </p:nvSpPr>
        <p:spPr>
          <a:xfrm>
            <a:off x="838200" y="1751013"/>
            <a:ext cx="10515600" cy="4351337"/>
          </a:xfrm>
        </p:spPr>
        <p:txBody>
          <a:bodyPr spcFirstLastPara="1" lIns="91433" tIns="45700" rIns="91433" bIns="45700" rtlCol="0">
            <a:noAutofit/>
          </a:bodyPr>
          <a:lstStyle/>
          <a:p>
            <a:pPr marL="700612" indent="-514350" eaLnBrk="1" fontAlgn="auto" hangingPunct="1">
              <a:spcBef>
                <a:spcPts val="1067"/>
              </a:spcBef>
              <a:spcAft>
                <a:spcPts val="0"/>
              </a:spcAft>
              <a:buSzPts val="1400"/>
              <a:buFont typeface="+mj-lt"/>
              <a:buAutoNum type="arabicPeriod"/>
              <a:defRPr/>
            </a:pPr>
            <a:r>
              <a:rPr lang="en" dirty="0">
                <a:latin typeface="+mj-lt"/>
              </a:rPr>
              <a:t>Are there any policies or procedures impeding enrollment growth?</a:t>
            </a:r>
            <a:endParaRPr dirty="0">
              <a:latin typeface="+mj-lt"/>
            </a:endParaRPr>
          </a:p>
          <a:p>
            <a:pPr marL="700612" indent="-514350" eaLnBrk="1" fontAlgn="auto" hangingPunct="1">
              <a:spcBef>
                <a:spcPts val="0"/>
              </a:spcBef>
              <a:spcAft>
                <a:spcPts val="0"/>
              </a:spcAft>
              <a:buSzPts val="1400"/>
              <a:buFont typeface="+mj-lt"/>
              <a:buAutoNum type="arabicPeriod"/>
              <a:defRPr/>
            </a:pPr>
            <a:r>
              <a:rPr lang="en" dirty="0">
                <a:latin typeface="+mj-lt"/>
              </a:rPr>
              <a:t>Could an increase in funding directly correlate with an increase enrollment?</a:t>
            </a:r>
            <a:endParaRPr dirty="0">
              <a:latin typeface="+mj-lt"/>
            </a:endParaRPr>
          </a:p>
          <a:p>
            <a:pPr marL="700612" indent="-514350" eaLnBrk="1" fontAlgn="auto" hangingPunct="1">
              <a:spcBef>
                <a:spcPts val="0"/>
              </a:spcBef>
              <a:spcAft>
                <a:spcPts val="0"/>
              </a:spcAft>
              <a:buSzPts val="1400"/>
              <a:buFont typeface="+mj-lt"/>
              <a:buAutoNum type="arabicPeriod"/>
              <a:defRPr/>
            </a:pPr>
            <a:r>
              <a:rPr lang="en" dirty="0">
                <a:latin typeface="+mj-lt"/>
              </a:rPr>
              <a:t>Should we put more emphasis to develop dual enrollment vs adult college programs?</a:t>
            </a:r>
            <a:endParaRPr dirty="0">
              <a:latin typeface="+mj-lt"/>
            </a:endParaRPr>
          </a:p>
          <a:p>
            <a:pPr marL="700612" indent="-514350" eaLnBrk="1" fontAlgn="auto" hangingPunct="1">
              <a:spcBef>
                <a:spcPts val="0"/>
              </a:spcBef>
              <a:spcAft>
                <a:spcPts val="0"/>
              </a:spcAft>
              <a:buSzPts val="1400"/>
              <a:buFont typeface="+mj-lt"/>
              <a:buAutoNum type="arabicPeriod"/>
              <a:defRPr/>
            </a:pPr>
            <a:r>
              <a:rPr lang="en" dirty="0">
                <a:latin typeface="+mj-lt"/>
              </a:rPr>
              <a:t>What idea could generate 500 FTE in three years?</a:t>
            </a:r>
            <a:endParaRPr dirty="0">
              <a:latin typeface="+mj-lt"/>
            </a:endParaRPr>
          </a:p>
          <a:p>
            <a:pPr marL="700612" indent="-514350" eaLnBrk="1" fontAlgn="auto" hangingPunct="1">
              <a:spcBef>
                <a:spcPts val="0"/>
              </a:spcBef>
              <a:spcAft>
                <a:spcPts val="0"/>
              </a:spcAft>
              <a:buSzPts val="1400"/>
              <a:buFont typeface="+mj-lt"/>
              <a:buAutoNum type="arabicPeriod"/>
              <a:defRPr/>
            </a:pPr>
            <a:r>
              <a:rPr lang="en" dirty="0">
                <a:latin typeface="+mj-lt"/>
              </a:rPr>
              <a:t>What idea could generate 1,000 FTE in five years?</a:t>
            </a:r>
            <a:endParaRPr dirty="0">
              <a:latin typeface="+mj-lt"/>
            </a:endParaRPr>
          </a:p>
          <a:p>
            <a:pPr marL="700612" indent="-514350" eaLnBrk="1" fontAlgn="auto" hangingPunct="1">
              <a:spcBef>
                <a:spcPts val="0"/>
              </a:spcBef>
              <a:spcAft>
                <a:spcPts val="0"/>
              </a:spcAft>
              <a:buSzPts val="1400"/>
              <a:buFont typeface="+mj-lt"/>
              <a:buAutoNum type="arabicPeriod"/>
              <a:defRPr/>
            </a:pPr>
            <a:r>
              <a:rPr lang="en" dirty="0">
                <a:latin typeface="+mj-lt"/>
              </a:rPr>
              <a:t>If we focused on retention, how much of an increase could we see?</a:t>
            </a:r>
            <a:endParaRPr dirty="0">
              <a:latin typeface="+mj-lt"/>
            </a:endParaRPr>
          </a:p>
        </p:txBody>
      </p:sp>
      <p:pic>
        <p:nvPicPr>
          <p:cNvPr id="7475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5868988"/>
            <a:ext cx="18065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id="{C85AD429-8F60-5E41-873E-FCAB34AA0C04}"/>
              </a:ext>
            </a:extLst>
          </p:cNvPr>
          <p:cNvCxnSpPr/>
          <p:nvPr/>
        </p:nvCxnSpPr>
        <p:spPr>
          <a:xfrm>
            <a:off x="0" y="6858000"/>
            <a:ext cx="1219200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FBBAB11-DADF-1348-A0CB-3A63741E8F51}"/>
              </a:ext>
            </a:extLst>
          </p:cNvPr>
          <p:cNvSpPr txBox="1"/>
          <p:nvPr/>
        </p:nvSpPr>
        <p:spPr>
          <a:xfrm>
            <a:off x="3284538" y="349250"/>
            <a:ext cx="5622925" cy="646113"/>
          </a:xfrm>
          <a:prstGeom prst="rect">
            <a:avLst/>
          </a:prstGeom>
          <a:noFill/>
        </p:spPr>
        <p:txBody>
          <a:bodyPr wrap="none">
            <a:spAutoFit/>
          </a:bodyPr>
          <a:lstStyle/>
          <a:p>
            <a:pPr algn="ctr" eaLnBrk="1" fontAlgn="auto" hangingPunct="1">
              <a:spcBef>
                <a:spcPts val="0"/>
              </a:spcBef>
              <a:spcAft>
                <a:spcPts val="0"/>
              </a:spcAft>
              <a:defRPr/>
            </a:pPr>
            <a:r>
              <a:rPr lang="en-ID" sz="3600" dirty="0">
                <a:solidFill>
                  <a:schemeClr val="tx1">
                    <a:lumMod val="65000"/>
                    <a:lumOff val="35000"/>
                  </a:schemeClr>
                </a:solidFill>
                <a:latin typeface="+mj-lt"/>
              </a:rPr>
              <a:t>Thought Provoking Questions</a:t>
            </a:r>
          </a:p>
        </p:txBody>
      </p:sp>
      <p:grpSp>
        <p:nvGrpSpPr>
          <p:cNvPr id="74757" name="Group 6"/>
          <p:cNvGrpSpPr>
            <a:grpSpLocks/>
          </p:cNvGrpSpPr>
          <p:nvPr/>
        </p:nvGrpSpPr>
        <p:grpSpPr bwMode="auto">
          <a:xfrm>
            <a:off x="5791200" y="995363"/>
            <a:ext cx="609600" cy="92075"/>
            <a:chOff x="8921264" y="5631744"/>
            <a:chExt cx="870714" cy="131411"/>
          </a:xfrm>
        </p:grpSpPr>
        <p:sp>
          <p:nvSpPr>
            <p:cNvPr id="8" name="Oval 7">
              <a:extLst>
                <a:ext uri="{FF2B5EF4-FFF2-40B4-BE49-F238E27FC236}">
                  <a16:creationId xmlns:a16="http://schemas.microsoft.com/office/drawing/2014/main" id="{887929FE-23AB-DC43-B9D6-6E419E6AD548}"/>
                </a:ext>
              </a:extLst>
            </p:cNvPr>
            <p:cNvSpPr/>
            <p:nvPr/>
          </p:nvSpPr>
          <p:spPr>
            <a:xfrm>
              <a:off x="8921264" y="5631744"/>
              <a:ext cx="131514" cy="131411"/>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9" name="Oval 8">
              <a:extLst>
                <a:ext uri="{FF2B5EF4-FFF2-40B4-BE49-F238E27FC236}">
                  <a16:creationId xmlns:a16="http://schemas.microsoft.com/office/drawing/2014/main" id="{B4A91E5F-5EBA-7449-AFDB-4011582E55A1}"/>
                </a:ext>
              </a:extLst>
            </p:cNvPr>
            <p:cNvSpPr/>
            <p:nvPr/>
          </p:nvSpPr>
          <p:spPr>
            <a:xfrm>
              <a:off x="9107198" y="5631744"/>
              <a:ext cx="129247" cy="131411"/>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10" name="Oval 9">
              <a:extLst>
                <a:ext uri="{FF2B5EF4-FFF2-40B4-BE49-F238E27FC236}">
                  <a16:creationId xmlns:a16="http://schemas.microsoft.com/office/drawing/2014/main" id="{B38472DC-DB3A-5845-979C-41D0197FC7BB}"/>
                </a:ext>
              </a:extLst>
            </p:cNvPr>
            <p:cNvSpPr/>
            <p:nvPr/>
          </p:nvSpPr>
          <p:spPr>
            <a:xfrm>
              <a:off x="9290865" y="5631744"/>
              <a:ext cx="131514" cy="13141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11" name="Oval 10">
              <a:extLst>
                <a:ext uri="{FF2B5EF4-FFF2-40B4-BE49-F238E27FC236}">
                  <a16:creationId xmlns:a16="http://schemas.microsoft.com/office/drawing/2014/main" id="{8FFA21C1-0206-7246-A1B7-378BD0F76ADB}"/>
                </a:ext>
              </a:extLst>
            </p:cNvPr>
            <p:cNvSpPr/>
            <p:nvPr/>
          </p:nvSpPr>
          <p:spPr>
            <a:xfrm>
              <a:off x="9476798" y="5631744"/>
              <a:ext cx="129246" cy="131411"/>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dirty="0"/>
            </a:p>
          </p:txBody>
        </p:sp>
        <p:sp>
          <p:nvSpPr>
            <p:cNvPr id="12" name="Oval 11">
              <a:extLst>
                <a:ext uri="{FF2B5EF4-FFF2-40B4-BE49-F238E27FC236}">
                  <a16:creationId xmlns:a16="http://schemas.microsoft.com/office/drawing/2014/main" id="{31F7C46D-52B0-4D4F-977E-15C7CE13690F}"/>
                </a:ext>
              </a:extLst>
            </p:cNvPr>
            <p:cNvSpPr/>
            <p:nvPr/>
          </p:nvSpPr>
          <p:spPr>
            <a:xfrm>
              <a:off x="9660464" y="5631744"/>
              <a:ext cx="131514" cy="131411"/>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3DE59D9-C5DE-DB4C-8AD0-2E692F006B4C}"/>
              </a:ext>
            </a:extLst>
          </p:cNvPr>
          <p:cNvSpPr/>
          <p:nvPr/>
        </p:nvSpPr>
        <p:spPr>
          <a:xfrm>
            <a:off x="0" y="0"/>
            <a:ext cx="12192000" cy="6858000"/>
          </a:xfrm>
          <a:prstGeom prst="rect">
            <a:avLst/>
          </a:prstGeom>
          <a:solidFill>
            <a:schemeClr val="accent2">
              <a:lumMod val="5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TextBox 12">
            <a:extLst>
              <a:ext uri="{FF2B5EF4-FFF2-40B4-BE49-F238E27FC236}">
                <a16:creationId xmlns:a16="http://schemas.microsoft.com/office/drawing/2014/main" id="{D903DA59-B447-4C4A-BB70-E2E67145982C}"/>
              </a:ext>
            </a:extLst>
          </p:cNvPr>
          <p:cNvSpPr txBox="1"/>
          <p:nvPr/>
        </p:nvSpPr>
        <p:spPr>
          <a:xfrm>
            <a:off x="3810000" y="2640013"/>
            <a:ext cx="4572000" cy="1323975"/>
          </a:xfrm>
          <a:prstGeom prst="rect">
            <a:avLst/>
          </a:prstGeom>
          <a:noFill/>
        </p:spPr>
        <p:txBody>
          <a:bodyPr wrap="none">
            <a:spAutoFit/>
          </a:bodyPr>
          <a:lstStyle/>
          <a:p>
            <a:pPr algn="ctr" eaLnBrk="1" fontAlgn="auto" hangingPunct="1">
              <a:spcBef>
                <a:spcPts val="0"/>
              </a:spcBef>
              <a:spcAft>
                <a:spcPts val="0"/>
              </a:spcAft>
              <a:defRPr/>
            </a:pPr>
            <a:r>
              <a:rPr lang="en-ID" sz="8000" b="1" dirty="0">
                <a:solidFill>
                  <a:schemeClr val="bg1"/>
                </a:solidFill>
                <a:latin typeface="+mj-lt"/>
              </a:rPr>
              <a:t>Comments</a:t>
            </a:r>
          </a:p>
        </p:txBody>
      </p:sp>
      <p:sp>
        <p:nvSpPr>
          <p:cNvPr id="76804" name="TextBox 13"/>
          <p:cNvSpPr txBox="1">
            <a:spLocks noChangeArrowheads="1"/>
          </p:cNvSpPr>
          <p:nvPr/>
        </p:nvSpPr>
        <p:spPr bwMode="auto">
          <a:xfrm>
            <a:off x="4487863" y="4056063"/>
            <a:ext cx="32162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ID" altLang="en-US" sz="1800" i="1">
                <a:solidFill>
                  <a:schemeClr val="bg1"/>
                </a:solidFill>
              </a:rPr>
              <a:t>-from here you can go anywhere</a:t>
            </a:r>
          </a:p>
        </p:txBody>
      </p:sp>
    </p:spTree>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Google Shape;159;p30"/>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r="23792"/>
          <a:stretch>
            <a:fillRect/>
          </a:stretch>
        </p:blipFill>
        <p:spPr bwMode="auto">
          <a:xfrm>
            <a:off x="7110413" y="1762125"/>
            <a:ext cx="4960937" cy="487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 y="5868988"/>
            <a:ext cx="18065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a:extLst>
              <a:ext uri="{FF2B5EF4-FFF2-40B4-BE49-F238E27FC236}">
                <a16:creationId xmlns:a16="http://schemas.microsoft.com/office/drawing/2014/main" id="{E361E2D6-38DA-3540-8941-7A13F95A6978}"/>
              </a:ext>
            </a:extLst>
          </p:cNvPr>
          <p:cNvCxnSpPr/>
          <p:nvPr/>
        </p:nvCxnSpPr>
        <p:spPr>
          <a:xfrm>
            <a:off x="0" y="6858000"/>
            <a:ext cx="1219200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C7D0ABC-D919-A643-8B92-C6F7019F0764}"/>
              </a:ext>
            </a:extLst>
          </p:cNvPr>
          <p:cNvSpPr txBox="1"/>
          <p:nvPr/>
        </p:nvSpPr>
        <p:spPr>
          <a:xfrm>
            <a:off x="4083050" y="587375"/>
            <a:ext cx="4025900" cy="646113"/>
          </a:xfrm>
          <a:prstGeom prst="rect">
            <a:avLst/>
          </a:prstGeom>
          <a:noFill/>
        </p:spPr>
        <p:txBody>
          <a:bodyPr wrap="none">
            <a:spAutoFit/>
          </a:bodyPr>
          <a:lstStyle/>
          <a:p>
            <a:pPr algn="ctr" eaLnBrk="1" fontAlgn="auto" hangingPunct="1">
              <a:spcBef>
                <a:spcPts val="0"/>
              </a:spcBef>
              <a:spcAft>
                <a:spcPts val="0"/>
              </a:spcAft>
              <a:defRPr/>
            </a:pPr>
            <a:r>
              <a:rPr lang="en-ID" sz="3600" dirty="0">
                <a:solidFill>
                  <a:schemeClr val="tx1">
                    <a:lumMod val="65000"/>
                    <a:lumOff val="35000"/>
                  </a:schemeClr>
                </a:solidFill>
                <a:latin typeface="+mj-lt"/>
              </a:rPr>
              <a:t>Communication Plan</a:t>
            </a:r>
          </a:p>
        </p:txBody>
      </p:sp>
      <p:sp>
        <p:nvSpPr>
          <p:cNvPr id="6" name="TextBox 5">
            <a:extLst>
              <a:ext uri="{FF2B5EF4-FFF2-40B4-BE49-F238E27FC236}">
                <a16:creationId xmlns:a16="http://schemas.microsoft.com/office/drawing/2014/main" id="{5084B218-31D5-0F4F-8616-A7CA1220442D}"/>
              </a:ext>
            </a:extLst>
          </p:cNvPr>
          <p:cNvSpPr txBox="1"/>
          <p:nvPr/>
        </p:nvSpPr>
        <p:spPr>
          <a:xfrm>
            <a:off x="4030663" y="1320800"/>
            <a:ext cx="4130675" cy="338138"/>
          </a:xfrm>
          <a:prstGeom prst="rect">
            <a:avLst/>
          </a:prstGeom>
          <a:noFill/>
        </p:spPr>
        <p:txBody>
          <a:bodyPr wrap="none">
            <a:spAutoFit/>
          </a:bodyPr>
          <a:lstStyle/>
          <a:p>
            <a:pPr algn="ctr" eaLnBrk="1" fontAlgn="auto" hangingPunct="1">
              <a:spcBef>
                <a:spcPts val="0"/>
              </a:spcBef>
              <a:spcAft>
                <a:spcPts val="0"/>
              </a:spcAft>
              <a:defRPr/>
            </a:pPr>
            <a:r>
              <a:rPr lang="id-ID" sz="1600" b="1" dirty="0" err="1">
                <a:solidFill>
                  <a:schemeClr val="bg1">
                    <a:lumMod val="65000"/>
                  </a:schemeClr>
                </a:solidFill>
                <a:latin typeface="+mn-lt"/>
              </a:rPr>
              <a:t>how</a:t>
            </a:r>
            <a:r>
              <a:rPr lang="id-ID" sz="1600" b="1" dirty="0">
                <a:solidFill>
                  <a:schemeClr val="bg1">
                    <a:lumMod val="65000"/>
                  </a:schemeClr>
                </a:solidFill>
                <a:latin typeface="+mn-lt"/>
              </a:rPr>
              <a:t> </a:t>
            </a:r>
            <a:r>
              <a:rPr lang="id-ID" sz="1600" b="1" dirty="0" err="1">
                <a:solidFill>
                  <a:schemeClr val="bg1">
                    <a:lumMod val="65000"/>
                  </a:schemeClr>
                </a:solidFill>
                <a:latin typeface="+mn-lt"/>
              </a:rPr>
              <a:t>and</a:t>
            </a:r>
            <a:r>
              <a:rPr lang="id-ID" sz="1600" b="1" dirty="0">
                <a:solidFill>
                  <a:schemeClr val="bg1">
                    <a:lumMod val="65000"/>
                  </a:schemeClr>
                </a:solidFill>
                <a:latin typeface="+mn-lt"/>
              </a:rPr>
              <a:t> </a:t>
            </a:r>
            <a:r>
              <a:rPr lang="id-ID" sz="1600" b="1" dirty="0" err="1">
                <a:solidFill>
                  <a:schemeClr val="bg1">
                    <a:lumMod val="65000"/>
                  </a:schemeClr>
                </a:solidFill>
                <a:latin typeface="+mn-lt"/>
              </a:rPr>
              <a:t>when</a:t>
            </a:r>
            <a:r>
              <a:rPr lang="id-ID" sz="1600" b="1" dirty="0">
                <a:solidFill>
                  <a:schemeClr val="bg1">
                    <a:lumMod val="65000"/>
                  </a:schemeClr>
                </a:solidFill>
                <a:latin typeface="+mn-lt"/>
              </a:rPr>
              <a:t> are </a:t>
            </a:r>
            <a:r>
              <a:rPr lang="id-ID" sz="1600" b="1" dirty="0" err="1">
                <a:solidFill>
                  <a:schemeClr val="bg1">
                    <a:lumMod val="65000"/>
                  </a:schemeClr>
                </a:solidFill>
                <a:latin typeface="+mn-lt"/>
              </a:rPr>
              <a:t>we</a:t>
            </a:r>
            <a:r>
              <a:rPr lang="id-ID" sz="1600" b="1" dirty="0">
                <a:solidFill>
                  <a:schemeClr val="bg1">
                    <a:lumMod val="65000"/>
                  </a:schemeClr>
                </a:solidFill>
                <a:latin typeface="+mn-lt"/>
              </a:rPr>
              <a:t> </a:t>
            </a:r>
            <a:r>
              <a:rPr lang="id-ID" sz="1600" b="1" dirty="0" err="1">
                <a:solidFill>
                  <a:schemeClr val="bg1">
                    <a:lumMod val="65000"/>
                  </a:schemeClr>
                </a:solidFill>
                <a:latin typeface="+mn-lt"/>
              </a:rPr>
              <a:t>engaging</a:t>
            </a:r>
            <a:r>
              <a:rPr lang="id-ID" sz="1600" b="1" dirty="0">
                <a:solidFill>
                  <a:schemeClr val="bg1">
                    <a:lumMod val="65000"/>
                  </a:schemeClr>
                </a:solidFill>
                <a:latin typeface="+mn-lt"/>
              </a:rPr>
              <a:t> </a:t>
            </a:r>
            <a:r>
              <a:rPr lang="id-ID" sz="1600" b="1" dirty="0" err="1">
                <a:solidFill>
                  <a:schemeClr val="bg1">
                    <a:lumMod val="65000"/>
                  </a:schemeClr>
                </a:solidFill>
                <a:latin typeface="+mn-lt"/>
              </a:rPr>
              <a:t>with</a:t>
            </a:r>
            <a:r>
              <a:rPr lang="id-ID" sz="1600" b="1" dirty="0">
                <a:solidFill>
                  <a:schemeClr val="bg1">
                    <a:lumMod val="65000"/>
                  </a:schemeClr>
                </a:solidFill>
                <a:latin typeface="+mn-lt"/>
              </a:rPr>
              <a:t> </a:t>
            </a:r>
            <a:r>
              <a:rPr lang="id-ID" sz="1600" b="1" dirty="0" err="1">
                <a:solidFill>
                  <a:schemeClr val="accent1"/>
                </a:solidFill>
                <a:latin typeface="+mn-lt"/>
              </a:rPr>
              <a:t>Students</a:t>
            </a:r>
            <a:endParaRPr lang="en-US" sz="1600" b="1" dirty="0">
              <a:solidFill>
                <a:schemeClr val="bg1">
                  <a:lumMod val="65000"/>
                </a:schemeClr>
              </a:solidFill>
              <a:latin typeface="+mn-lt"/>
            </a:endParaRPr>
          </a:p>
        </p:txBody>
      </p:sp>
      <p:grpSp>
        <p:nvGrpSpPr>
          <p:cNvPr id="77830" name="Group 6"/>
          <p:cNvGrpSpPr>
            <a:grpSpLocks/>
          </p:cNvGrpSpPr>
          <p:nvPr/>
        </p:nvGrpSpPr>
        <p:grpSpPr bwMode="auto">
          <a:xfrm>
            <a:off x="5791200" y="1271588"/>
            <a:ext cx="609600" cy="92075"/>
            <a:chOff x="8921264" y="5631744"/>
            <a:chExt cx="870714" cy="131411"/>
          </a:xfrm>
        </p:grpSpPr>
        <p:sp>
          <p:nvSpPr>
            <p:cNvPr id="8" name="Oval 7">
              <a:extLst>
                <a:ext uri="{FF2B5EF4-FFF2-40B4-BE49-F238E27FC236}">
                  <a16:creationId xmlns:a16="http://schemas.microsoft.com/office/drawing/2014/main" id="{BDA17C7F-66F7-784D-AE95-D1105E1804E5}"/>
                </a:ext>
              </a:extLst>
            </p:cNvPr>
            <p:cNvSpPr/>
            <p:nvPr/>
          </p:nvSpPr>
          <p:spPr>
            <a:xfrm>
              <a:off x="8921264" y="5631744"/>
              <a:ext cx="131514" cy="131411"/>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9" name="Oval 8">
              <a:extLst>
                <a:ext uri="{FF2B5EF4-FFF2-40B4-BE49-F238E27FC236}">
                  <a16:creationId xmlns:a16="http://schemas.microsoft.com/office/drawing/2014/main" id="{49D74828-5759-0F40-A4ED-701CDD4C9853}"/>
                </a:ext>
              </a:extLst>
            </p:cNvPr>
            <p:cNvSpPr/>
            <p:nvPr/>
          </p:nvSpPr>
          <p:spPr>
            <a:xfrm>
              <a:off x="9107198" y="5631744"/>
              <a:ext cx="129247" cy="131411"/>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10" name="Oval 9">
              <a:extLst>
                <a:ext uri="{FF2B5EF4-FFF2-40B4-BE49-F238E27FC236}">
                  <a16:creationId xmlns:a16="http://schemas.microsoft.com/office/drawing/2014/main" id="{25EFF263-60AD-0D48-BF72-AD8274EBCBC1}"/>
                </a:ext>
              </a:extLst>
            </p:cNvPr>
            <p:cNvSpPr/>
            <p:nvPr/>
          </p:nvSpPr>
          <p:spPr>
            <a:xfrm>
              <a:off x="9290865" y="5631744"/>
              <a:ext cx="131514" cy="13141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11" name="Oval 10">
              <a:extLst>
                <a:ext uri="{FF2B5EF4-FFF2-40B4-BE49-F238E27FC236}">
                  <a16:creationId xmlns:a16="http://schemas.microsoft.com/office/drawing/2014/main" id="{67EDC4BB-5E31-6E4C-9636-7AEB2E806C5B}"/>
                </a:ext>
              </a:extLst>
            </p:cNvPr>
            <p:cNvSpPr/>
            <p:nvPr/>
          </p:nvSpPr>
          <p:spPr>
            <a:xfrm>
              <a:off x="9476798" y="5631744"/>
              <a:ext cx="129246" cy="131411"/>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dirty="0"/>
            </a:p>
          </p:txBody>
        </p:sp>
        <p:sp>
          <p:nvSpPr>
            <p:cNvPr id="12" name="Oval 11">
              <a:extLst>
                <a:ext uri="{FF2B5EF4-FFF2-40B4-BE49-F238E27FC236}">
                  <a16:creationId xmlns:a16="http://schemas.microsoft.com/office/drawing/2014/main" id="{2BF268EC-422E-E640-BD75-1AF70943A842}"/>
                </a:ext>
              </a:extLst>
            </p:cNvPr>
            <p:cNvSpPr/>
            <p:nvPr/>
          </p:nvSpPr>
          <p:spPr>
            <a:xfrm>
              <a:off x="9660464" y="5631744"/>
              <a:ext cx="131514" cy="131411"/>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65270D59-06B8-BB41-A0B0-7851B71B579F}"/>
              </a:ext>
            </a:extLst>
          </p:cNvPr>
          <p:cNvSpPr txBox="1"/>
          <p:nvPr/>
        </p:nvSpPr>
        <p:spPr>
          <a:xfrm>
            <a:off x="4906963" y="587375"/>
            <a:ext cx="2378075" cy="646113"/>
          </a:xfrm>
          <a:prstGeom prst="rect">
            <a:avLst/>
          </a:prstGeom>
          <a:noFill/>
        </p:spPr>
        <p:txBody>
          <a:bodyPr wrap="none">
            <a:spAutoFit/>
          </a:bodyPr>
          <a:lstStyle/>
          <a:p>
            <a:pPr algn="ctr" eaLnBrk="1" fontAlgn="auto" hangingPunct="1">
              <a:spcBef>
                <a:spcPts val="0"/>
              </a:spcBef>
              <a:spcAft>
                <a:spcPts val="0"/>
              </a:spcAft>
              <a:defRPr/>
            </a:pPr>
            <a:r>
              <a:rPr lang="en-ID" sz="3600" dirty="0">
                <a:solidFill>
                  <a:schemeClr val="tx1">
                    <a:lumMod val="65000"/>
                    <a:lumOff val="35000"/>
                  </a:schemeClr>
                </a:solidFill>
                <a:latin typeface="+mj-lt"/>
              </a:rPr>
              <a:t>Onboarding</a:t>
            </a:r>
          </a:p>
        </p:txBody>
      </p:sp>
      <p:grpSp>
        <p:nvGrpSpPr>
          <p:cNvPr id="79874" name="Group 67"/>
          <p:cNvGrpSpPr>
            <a:grpSpLocks/>
          </p:cNvGrpSpPr>
          <p:nvPr/>
        </p:nvGrpSpPr>
        <p:grpSpPr bwMode="auto">
          <a:xfrm>
            <a:off x="5778500" y="1252538"/>
            <a:ext cx="608013" cy="92075"/>
            <a:chOff x="8921264" y="5631744"/>
            <a:chExt cx="870714" cy="131411"/>
          </a:xfrm>
        </p:grpSpPr>
        <p:sp>
          <p:nvSpPr>
            <p:cNvPr id="69" name="Oval 68">
              <a:extLst>
                <a:ext uri="{FF2B5EF4-FFF2-40B4-BE49-F238E27FC236}">
                  <a16:creationId xmlns:a16="http://schemas.microsoft.com/office/drawing/2014/main" id="{55CA8C7A-BB09-AE45-A7DB-E21866C6FAD7}"/>
                </a:ext>
              </a:extLst>
            </p:cNvPr>
            <p:cNvSpPr/>
            <p:nvPr/>
          </p:nvSpPr>
          <p:spPr>
            <a:xfrm>
              <a:off x="8921264" y="5631744"/>
              <a:ext cx="131857" cy="131411"/>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70" name="Oval 69">
              <a:extLst>
                <a:ext uri="{FF2B5EF4-FFF2-40B4-BE49-F238E27FC236}">
                  <a16:creationId xmlns:a16="http://schemas.microsoft.com/office/drawing/2014/main" id="{23B3778E-04CD-FA42-8413-36F90AB39238}"/>
                </a:ext>
              </a:extLst>
            </p:cNvPr>
            <p:cNvSpPr/>
            <p:nvPr/>
          </p:nvSpPr>
          <p:spPr>
            <a:xfrm>
              <a:off x="9105410" y="5631744"/>
              <a:ext cx="131857" cy="131411"/>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71" name="Oval 70">
              <a:extLst>
                <a:ext uri="{FF2B5EF4-FFF2-40B4-BE49-F238E27FC236}">
                  <a16:creationId xmlns:a16="http://schemas.microsoft.com/office/drawing/2014/main" id="{16BB3700-CF39-DD4E-B054-5D7486D6A02B}"/>
                </a:ext>
              </a:extLst>
            </p:cNvPr>
            <p:cNvSpPr/>
            <p:nvPr/>
          </p:nvSpPr>
          <p:spPr>
            <a:xfrm>
              <a:off x="9291829" y="5631744"/>
              <a:ext cx="129583" cy="13141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72" name="Oval 71">
              <a:extLst>
                <a:ext uri="{FF2B5EF4-FFF2-40B4-BE49-F238E27FC236}">
                  <a16:creationId xmlns:a16="http://schemas.microsoft.com/office/drawing/2014/main" id="{56B2351D-8E3D-2242-A09D-AD50BFDD466B}"/>
                </a:ext>
              </a:extLst>
            </p:cNvPr>
            <p:cNvSpPr/>
            <p:nvPr/>
          </p:nvSpPr>
          <p:spPr>
            <a:xfrm>
              <a:off x="9475974" y="5631744"/>
              <a:ext cx="131857" cy="131411"/>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dirty="0"/>
            </a:p>
          </p:txBody>
        </p:sp>
        <p:sp>
          <p:nvSpPr>
            <p:cNvPr id="73" name="Oval 72">
              <a:extLst>
                <a:ext uri="{FF2B5EF4-FFF2-40B4-BE49-F238E27FC236}">
                  <a16:creationId xmlns:a16="http://schemas.microsoft.com/office/drawing/2014/main" id="{C8942694-07B6-4141-B51A-A1DE5B41E1AF}"/>
                </a:ext>
              </a:extLst>
            </p:cNvPr>
            <p:cNvSpPr/>
            <p:nvPr/>
          </p:nvSpPr>
          <p:spPr>
            <a:xfrm>
              <a:off x="9660121" y="5631744"/>
              <a:ext cx="131857" cy="131411"/>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grpSp>
      <p:sp>
        <p:nvSpPr>
          <p:cNvPr id="29" name="Line 1">
            <a:extLst>
              <a:ext uri="{FF2B5EF4-FFF2-40B4-BE49-F238E27FC236}">
                <a16:creationId xmlns:a16="http://schemas.microsoft.com/office/drawing/2014/main" id="{ABD72190-5012-444C-9AAA-C43E87A78F0F}"/>
              </a:ext>
            </a:extLst>
          </p:cNvPr>
          <p:cNvSpPr>
            <a:spLocks/>
          </p:cNvSpPr>
          <p:nvPr/>
        </p:nvSpPr>
        <p:spPr bwMode="auto">
          <a:xfrm>
            <a:off x="8886825" y="2771775"/>
            <a:ext cx="1892300" cy="700088"/>
          </a:xfrm>
          <a:custGeom>
            <a:avLst/>
            <a:gdLst>
              <a:gd name="T0" fmla="*/ 101 w 551"/>
              <a:gd name="T1" fmla="*/ 203 h 203"/>
              <a:gd name="T2" fmla="*/ 0 w 551"/>
              <a:gd name="T3" fmla="*/ 101 h 203"/>
              <a:gd name="T4" fmla="*/ 101 w 551"/>
              <a:gd name="T5" fmla="*/ 0 h 203"/>
              <a:gd name="T6" fmla="*/ 450 w 551"/>
              <a:gd name="T7" fmla="*/ 0 h 203"/>
              <a:gd name="T8" fmla="*/ 551 w 551"/>
              <a:gd name="T9" fmla="*/ 101 h 203"/>
              <a:gd name="T10" fmla="*/ 450 w 551"/>
              <a:gd name="T11" fmla="*/ 203 h 203"/>
              <a:gd name="T12" fmla="*/ 101 w 551"/>
              <a:gd name="T13" fmla="*/ 203 h 203"/>
            </a:gdLst>
            <a:ahLst/>
            <a:cxnLst>
              <a:cxn ang="0">
                <a:pos x="T0" y="T1"/>
              </a:cxn>
              <a:cxn ang="0">
                <a:pos x="T2" y="T3"/>
              </a:cxn>
              <a:cxn ang="0">
                <a:pos x="T4" y="T5"/>
              </a:cxn>
              <a:cxn ang="0">
                <a:pos x="T6" y="T7"/>
              </a:cxn>
              <a:cxn ang="0">
                <a:pos x="T8" y="T9"/>
              </a:cxn>
              <a:cxn ang="0">
                <a:pos x="T10" y="T11"/>
              </a:cxn>
              <a:cxn ang="0">
                <a:pos x="T12" y="T13"/>
              </a:cxn>
            </a:cxnLst>
            <a:rect l="0" t="0" r="r" b="b"/>
            <a:pathLst>
              <a:path w="551" h="203">
                <a:moveTo>
                  <a:pt x="101" y="203"/>
                </a:moveTo>
                <a:cubicBezTo>
                  <a:pt x="45" y="203"/>
                  <a:pt x="0" y="157"/>
                  <a:pt x="0" y="101"/>
                </a:cubicBezTo>
                <a:cubicBezTo>
                  <a:pt x="0" y="46"/>
                  <a:pt x="45" y="0"/>
                  <a:pt x="101" y="0"/>
                </a:cubicBezTo>
                <a:cubicBezTo>
                  <a:pt x="450" y="0"/>
                  <a:pt x="450" y="0"/>
                  <a:pt x="450" y="0"/>
                </a:cubicBezTo>
                <a:cubicBezTo>
                  <a:pt x="506" y="0"/>
                  <a:pt x="551" y="46"/>
                  <a:pt x="551" y="101"/>
                </a:cubicBezTo>
                <a:cubicBezTo>
                  <a:pt x="551" y="157"/>
                  <a:pt x="506" y="203"/>
                  <a:pt x="450" y="203"/>
                </a:cubicBezTo>
                <a:lnTo>
                  <a:pt x="101" y="203"/>
                </a:lnTo>
                <a:close/>
              </a:path>
            </a:pathLst>
          </a:custGeom>
          <a:solidFill>
            <a:schemeClr val="accent4"/>
          </a:solidFill>
          <a:ln>
            <a:noFill/>
          </a:ln>
        </p:spPr>
        <p:txBody>
          <a:bodyPr tIns="45721" bIns="45721"/>
          <a:lstStyle/>
          <a:p>
            <a:pPr eaLnBrk="1" fontAlgn="auto" hangingPunct="1">
              <a:spcBef>
                <a:spcPts val="0"/>
              </a:spcBef>
              <a:spcAft>
                <a:spcPts val="0"/>
              </a:spcAft>
              <a:defRPr/>
            </a:pPr>
            <a:endParaRPr lang="en-US" sz="1801">
              <a:latin typeface="+mn-lt"/>
            </a:endParaRPr>
          </a:p>
        </p:txBody>
      </p:sp>
      <p:grpSp>
        <p:nvGrpSpPr>
          <p:cNvPr id="79876" name="Side 1_1"/>
          <p:cNvGrpSpPr>
            <a:grpSpLocks/>
          </p:cNvGrpSpPr>
          <p:nvPr/>
        </p:nvGrpSpPr>
        <p:grpSpPr bwMode="auto">
          <a:xfrm rot="-2700000">
            <a:off x="9261475" y="2411413"/>
            <a:ext cx="2343150" cy="1423987"/>
            <a:chOff x="1538296" y="3132084"/>
            <a:chExt cx="2342994" cy="1424473"/>
          </a:xfrm>
        </p:grpSpPr>
        <p:sp>
          <p:nvSpPr>
            <p:cNvPr id="31" name="Trans 1">
              <a:extLst>
                <a:ext uri="{FF2B5EF4-FFF2-40B4-BE49-F238E27FC236}">
                  <a16:creationId xmlns:a16="http://schemas.microsoft.com/office/drawing/2014/main" id="{47F13757-3990-0F44-8A66-1E7C3ECD8B50}"/>
                </a:ext>
              </a:extLst>
            </p:cNvPr>
            <p:cNvSpPr>
              <a:spLocks/>
            </p:cNvSpPr>
            <p:nvPr/>
          </p:nvSpPr>
          <p:spPr bwMode="auto">
            <a:xfrm rot="18900000">
              <a:off x="2455945" y="3126469"/>
              <a:ext cx="1419131" cy="1424474"/>
            </a:xfrm>
            <a:custGeom>
              <a:avLst/>
              <a:gdLst>
                <a:gd name="T0" fmla="*/ 183 w 413"/>
                <a:gd name="T1" fmla="*/ 40 h 413"/>
                <a:gd name="T2" fmla="*/ 40 w 413"/>
                <a:gd name="T3" fmla="*/ 40 h 413"/>
                <a:gd name="T4" fmla="*/ 40 w 413"/>
                <a:gd name="T5" fmla="*/ 183 h 413"/>
                <a:gd name="T6" fmla="*/ 230 w 413"/>
                <a:gd name="T7" fmla="*/ 373 h 413"/>
                <a:gd name="T8" fmla="*/ 373 w 413"/>
                <a:gd name="T9" fmla="*/ 373 h 413"/>
                <a:gd name="T10" fmla="*/ 373 w 413"/>
                <a:gd name="T11" fmla="*/ 230 h 413"/>
                <a:gd name="T12" fmla="*/ 183 w 413"/>
                <a:gd name="T13" fmla="*/ 40 h 413"/>
              </a:gdLst>
              <a:ahLst/>
              <a:cxnLst>
                <a:cxn ang="0">
                  <a:pos x="T0" y="T1"/>
                </a:cxn>
                <a:cxn ang="0">
                  <a:pos x="T2" y="T3"/>
                </a:cxn>
                <a:cxn ang="0">
                  <a:pos x="T4" y="T5"/>
                </a:cxn>
                <a:cxn ang="0">
                  <a:pos x="T6" y="T7"/>
                </a:cxn>
                <a:cxn ang="0">
                  <a:pos x="T8" y="T9"/>
                </a:cxn>
                <a:cxn ang="0">
                  <a:pos x="T10" y="T11"/>
                </a:cxn>
                <a:cxn ang="0">
                  <a:pos x="T12" y="T13"/>
                </a:cxn>
              </a:cxnLst>
              <a:rect l="0" t="0" r="r" b="b"/>
              <a:pathLst>
                <a:path w="413" h="413">
                  <a:moveTo>
                    <a:pt x="183" y="40"/>
                  </a:moveTo>
                  <a:cubicBezTo>
                    <a:pt x="143" y="0"/>
                    <a:pt x="79" y="0"/>
                    <a:pt x="40" y="40"/>
                  </a:cubicBezTo>
                  <a:cubicBezTo>
                    <a:pt x="0" y="79"/>
                    <a:pt x="0" y="143"/>
                    <a:pt x="40" y="183"/>
                  </a:cubicBezTo>
                  <a:cubicBezTo>
                    <a:pt x="230" y="373"/>
                    <a:pt x="230" y="373"/>
                    <a:pt x="230" y="373"/>
                  </a:cubicBezTo>
                  <a:cubicBezTo>
                    <a:pt x="270" y="413"/>
                    <a:pt x="334" y="413"/>
                    <a:pt x="373" y="373"/>
                  </a:cubicBezTo>
                  <a:cubicBezTo>
                    <a:pt x="413" y="334"/>
                    <a:pt x="413" y="270"/>
                    <a:pt x="373" y="230"/>
                  </a:cubicBezTo>
                  <a:lnTo>
                    <a:pt x="183" y="40"/>
                  </a:lnTo>
                  <a:close/>
                </a:path>
              </a:pathLst>
            </a:custGeom>
            <a:noFill/>
            <a:ln w="1428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tIns="45721" bIns="45721"/>
            <a:lstStyle/>
            <a:p>
              <a:pPr eaLnBrk="1" fontAlgn="auto" hangingPunct="1">
                <a:spcBef>
                  <a:spcPts val="0"/>
                </a:spcBef>
                <a:spcAft>
                  <a:spcPts val="0"/>
                </a:spcAft>
                <a:defRPr/>
              </a:pPr>
              <a:endParaRPr lang="en-US" sz="1801">
                <a:latin typeface="+mn-lt"/>
              </a:endParaRPr>
            </a:p>
          </p:txBody>
        </p:sp>
        <p:sp>
          <p:nvSpPr>
            <p:cNvPr id="32" name="Side 1">
              <a:extLst>
                <a:ext uri="{FF2B5EF4-FFF2-40B4-BE49-F238E27FC236}">
                  <a16:creationId xmlns:a16="http://schemas.microsoft.com/office/drawing/2014/main" id="{6DB5B320-3BEF-F142-A848-F4EB9C43F6BB}"/>
                </a:ext>
              </a:extLst>
            </p:cNvPr>
            <p:cNvSpPr>
              <a:spLocks/>
            </p:cNvSpPr>
            <p:nvPr/>
          </p:nvSpPr>
          <p:spPr bwMode="auto">
            <a:xfrm rot="18900000">
              <a:off x="1538474" y="3129742"/>
              <a:ext cx="1414368" cy="1421298"/>
            </a:xfrm>
            <a:custGeom>
              <a:avLst/>
              <a:gdLst>
                <a:gd name="T0" fmla="*/ 373 w 412"/>
                <a:gd name="T1" fmla="*/ 230 h 412"/>
                <a:gd name="T2" fmla="*/ 373 w 412"/>
                <a:gd name="T3" fmla="*/ 373 h 412"/>
                <a:gd name="T4" fmla="*/ 230 w 412"/>
                <a:gd name="T5" fmla="*/ 373 h 412"/>
                <a:gd name="T6" fmla="*/ 39 w 412"/>
                <a:gd name="T7" fmla="*/ 183 h 412"/>
                <a:gd name="T8" fmla="*/ 39 w 412"/>
                <a:gd name="T9" fmla="*/ 39 h 412"/>
                <a:gd name="T10" fmla="*/ 182 w 412"/>
                <a:gd name="T11" fmla="*/ 39 h 412"/>
                <a:gd name="T12" fmla="*/ 373 w 412"/>
                <a:gd name="T13" fmla="*/ 230 h 412"/>
              </a:gdLst>
              <a:ahLst/>
              <a:cxnLst>
                <a:cxn ang="0">
                  <a:pos x="T0" y="T1"/>
                </a:cxn>
                <a:cxn ang="0">
                  <a:pos x="T2" y="T3"/>
                </a:cxn>
                <a:cxn ang="0">
                  <a:pos x="T4" y="T5"/>
                </a:cxn>
                <a:cxn ang="0">
                  <a:pos x="T6" y="T7"/>
                </a:cxn>
                <a:cxn ang="0">
                  <a:pos x="T8" y="T9"/>
                </a:cxn>
                <a:cxn ang="0">
                  <a:pos x="T10" y="T11"/>
                </a:cxn>
                <a:cxn ang="0">
                  <a:pos x="T12" y="T13"/>
                </a:cxn>
              </a:cxnLst>
              <a:rect l="0" t="0" r="r" b="b"/>
              <a:pathLst>
                <a:path w="412" h="412">
                  <a:moveTo>
                    <a:pt x="373" y="230"/>
                  </a:moveTo>
                  <a:cubicBezTo>
                    <a:pt x="412" y="269"/>
                    <a:pt x="412" y="333"/>
                    <a:pt x="373" y="373"/>
                  </a:cubicBezTo>
                  <a:cubicBezTo>
                    <a:pt x="333" y="412"/>
                    <a:pt x="269" y="412"/>
                    <a:pt x="230" y="373"/>
                  </a:cubicBezTo>
                  <a:cubicBezTo>
                    <a:pt x="39" y="183"/>
                    <a:pt x="39" y="183"/>
                    <a:pt x="39" y="183"/>
                  </a:cubicBezTo>
                  <a:cubicBezTo>
                    <a:pt x="0" y="143"/>
                    <a:pt x="0" y="79"/>
                    <a:pt x="39" y="39"/>
                  </a:cubicBezTo>
                  <a:cubicBezTo>
                    <a:pt x="79" y="0"/>
                    <a:pt x="143" y="0"/>
                    <a:pt x="182" y="39"/>
                  </a:cubicBezTo>
                  <a:lnTo>
                    <a:pt x="373" y="230"/>
                  </a:lnTo>
                  <a:close/>
                </a:path>
              </a:pathLst>
            </a:custGeom>
            <a:solidFill>
              <a:schemeClr val="accent4">
                <a:alpha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tIns="45721" bIns="45721"/>
            <a:lstStyle/>
            <a:p>
              <a:pPr eaLnBrk="1" fontAlgn="auto" hangingPunct="1">
                <a:spcBef>
                  <a:spcPts val="0"/>
                </a:spcBef>
                <a:spcAft>
                  <a:spcPts val="0"/>
                </a:spcAft>
                <a:defRPr/>
              </a:pPr>
              <a:endParaRPr lang="en-US" sz="1801" dirty="0">
                <a:latin typeface="+mn-lt"/>
              </a:endParaRPr>
            </a:p>
          </p:txBody>
        </p:sp>
      </p:grpSp>
      <p:grpSp>
        <p:nvGrpSpPr>
          <p:cNvPr id="79877" name="Side 1_2"/>
          <p:cNvGrpSpPr>
            <a:grpSpLocks/>
          </p:cNvGrpSpPr>
          <p:nvPr/>
        </p:nvGrpSpPr>
        <p:grpSpPr bwMode="auto">
          <a:xfrm rot="2700000">
            <a:off x="9257507" y="2410619"/>
            <a:ext cx="2349500" cy="1417637"/>
            <a:chOff x="1534241" y="3131996"/>
            <a:chExt cx="2349528" cy="1418576"/>
          </a:xfrm>
        </p:grpSpPr>
        <p:sp>
          <p:nvSpPr>
            <p:cNvPr id="34" name="Trans 2">
              <a:extLst>
                <a:ext uri="{FF2B5EF4-FFF2-40B4-BE49-F238E27FC236}">
                  <a16:creationId xmlns:a16="http://schemas.microsoft.com/office/drawing/2014/main" id="{793767C9-B7A3-574B-A133-409EB67DE9E6}"/>
                </a:ext>
              </a:extLst>
            </p:cNvPr>
            <p:cNvSpPr>
              <a:spLocks/>
            </p:cNvSpPr>
            <p:nvPr/>
          </p:nvSpPr>
          <p:spPr bwMode="auto">
            <a:xfrm rot="2700000">
              <a:off x="2463889" y="3130309"/>
              <a:ext cx="1418576" cy="1420829"/>
            </a:xfrm>
            <a:custGeom>
              <a:avLst/>
              <a:gdLst>
                <a:gd name="T0" fmla="*/ 40 w 413"/>
                <a:gd name="T1" fmla="*/ 230 h 412"/>
                <a:gd name="T2" fmla="*/ 40 w 413"/>
                <a:gd name="T3" fmla="*/ 373 h 412"/>
                <a:gd name="T4" fmla="*/ 183 w 413"/>
                <a:gd name="T5" fmla="*/ 373 h 412"/>
                <a:gd name="T6" fmla="*/ 373 w 413"/>
                <a:gd name="T7" fmla="*/ 183 h 412"/>
                <a:gd name="T8" fmla="*/ 373 w 413"/>
                <a:gd name="T9" fmla="*/ 39 h 412"/>
                <a:gd name="T10" fmla="*/ 230 w 413"/>
                <a:gd name="T11" fmla="*/ 39 h 412"/>
                <a:gd name="T12" fmla="*/ 40 w 413"/>
                <a:gd name="T13" fmla="*/ 230 h 412"/>
              </a:gdLst>
              <a:ahLst/>
              <a:cxnLst>
                <a:cxn ang="0">
                  <a:pos x="T0" y="T1"/>
                </a:cxn>
                <a:cxn ang="0">
                  <a:pos x="T2" y="T3"/>
                </a:cxn>
                <a:cxn ang="0">
                  <a:pos x="T4" y="T5"/>
                </a:cxn>
                <a:cxn ang="0">
                  <a:pos x="T6" y="T7"/>
                </a:cxn>
                <a:cxn ang="0">
                  <a:pos x="T8" y="T9"/>
                </a:cxn>
                <a:cxn ang="0">
                  <a:pos x="T10" y="T11"/>
                </a:cxn>
                <a:cxn ang="0">
                  <a:pos x="T12" y="T13"/>
                </a:cxn>
              </a:cxnLst>
              <a:rect l="0" t="0" r="r" b="b"/>
              <a:pathLst>
                <a:path w="413" h="412">
                  <a:moveTo>
                    <a:pt x="40" y="230"/>
                  </a:moveTo>
                  <a:cubicBezTo>
                    <a:pt x="0" y="269"/>
                    <a:pt x="0" y="333"/>
                    <a:pt x="40" y="373"/>
                  </a:cubicBezTo>
                  <a:cubicBezTo>
                    <a:pt x="79" y="412"/>
                    <a:pt x="143" y="412"/>
                    <a:pt x="183" y="373"/>
                  </a:cubicBezTo>
                  <a:cubicBezTo>
                    <a:pt x="373" y="183"/>
                    <a:pt x="373" y="183"/>
                    <a:pt x="373" y="183"/>
                  </a:cubicBezTo>
                  <a:cubicBezTo>
                    <a:pt x="413" y="143"/>
                    <a:pt x="413" y="79"/>
                    <a:pt x="373" y="39"/>
                  </a:cubicBezTo>
                  <a:cubicBezTo>
                    <a:pt x="334" y="0"/>
                    <a:pt x="270" y="0"/>
                    <a:pt x="230" y="39"/>
                  </a:cubicBezTo>
                  <a:lnTo>
                    <a:pt x="40" y="230"/>
                  </a:lnTo>
                  <a:close/>
                </a:path>
              </a:pathLst>
            </a:custGeom>
            <a:noFill/>
            <a:ln w="1428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tIns="45721" bIns="45721"/>
            <a:lstStyle/>
            <a:p>
              <a:pPr eaLnBrk="1" fontAlgn="auto" hangingPunct="1">
                <a:spcBef>
                  <a:spcPts val="0"/>
                </a:spcBef>
                <a:spcAft>
                  <a:spcPts val="0"/>
                </a:spcAft>
                <a:defRPr/>
              </a:pPr>
              <a:endParaRPr lang="en-US" sz="1801">
                <a:latin typeface="+mn-lt"/>
              </a:endParaRPr>
            </a:p>
          </p:txBody>
        </p:sp>
        <p:sp>
          <p:nvSpPr>
            <p:cNvPr id="35" name="Side 2">
              <a:extLst>
                <a:ext uri="{FF2B5EF4-FFF2-40B4-BE49-F238E27FC236}">
                  <a16:creationId xmlns:a16="http://schemas.microsoft.com/office/drawing/2014/main" id="{97E34A99-E3EA-1D41-AE57-F99ECAB38511}"/>
                </a:ext>
              </a:extLst>
            </p:cNvPr>
            <p:cNvSpPr>
              <a:spLocks/>
            </p:cNvSpPr>
            <p:nvPr/>
          </p:nvSpPr>
          <p:spPr bwMode="auto">
            <a:xfrm rot="2700000">
              <a:off x="1533765" y="3128720"/>
              <a:ext cx="1415399" cy="1424004"/>
            </a:xfrm>
            <a:custGeom>
              <a:avLst/>
              <a:gdLst>
                <a:gd name="T0" fmla="*/ 230 w 412"/>
                <a:gd name="T1" fmla="*/ 40 h 413"/>
                <a:gd name="T2" fmla="*/ 373 w 412"/>
                <a:gd name="T3" fmla="*/ 40 h 413"/>
                <a:gd name="T4" fmla="*/ 373 w 412"/>
                <a:gd name="T5" fmla="*/ 183 h 413"/>
                <a:gd name="T6" fmla="*/ 182 w 412"/>
                <a:gd name="T7" fmla="*/ 373 h 413"/>
                <a:gd name="T8" fmla="*/ 39 w 412"/>
                <a:gd name="T9" fmla="*/ 373 h 413"/>
                <a:gd name="T10" fmla="*/ 39 w 412"/>
                <a:gd name="T11" fmla="*/ 230 h 413"/>
                <a:gd name="T12" fmla="*/ 230 w 412"/>
                <a:gd name="T13" fmla="*/ 40 h 413"/>
              </a:gdLst>
              <a:ahLst/>
              <a:cxnLst>
                <a:cxn ang="0">
                  <a:pos x="T0" y="T1"/>
                </a:cxn>
                <a:cxn ang="0">
                  <a:pos x="T2" y="T3"/>
                </a:cxn>
                <a:cxn ang="0">
                  <a:pos x="T4" y="T5"/>
                </a:cxn>
                <a:cxn ang="0">
                  <a:pos x="T6" y="T7"/>
                </a:cxn>
                <a:cxn ang="0">
                  <a:pos x="T8" y="T9"/>
                </a:cxn>
                <a:cxn ang="0">
                  <a:pos x="T10" y="T11"/>
                </a:cxn>
                <a:cxn ang="0">
                  <a:pos x="T12" y="T13"/>
                </a:cxn>
              </a:cxnLst>
              <a:rect l="0" t="0" r="r" b="b"/>
              <a:pathLst>
                <a:path w="412" h="413">
                  <a:moveTo>
                    <a:pt x="230" y="40"/>
                  </a:moveTo>
                  <a:cubicBezTo>
                    <a:pt x="269" y="0"/>
                    <a:pt x="333" y="0"/>
                    <a:pt x="373" y="40"/>
                  </a:cubicBezTo>
                  <a:cubicBezTo>
                    <a:pt x="412" y="79"/>
                    <a:pt x="412" y="143"/>
                    <a:pt x="373" y="183"/>
                  </a:cubicBezTo>
                  <a:cubicBezTo>
                    <a:pt x="182" y="373"/>
                    <a:pt x="182" y="373"/>
                    <a:pt x="182" y="373"/>
                  </a:cubicBezTo>
                  <a:cubicBezTo>
                    <a:pt x="143" y="413"/>
                    <a:pt x="79" y="413"/>
                    <a:pt x="39" y="373"/>
                  </a:cubicBezTo>
                  <a:cubicBezTo>
                    <a:pt x="0" y="334"/>
                    <a:pt x="0" y="270"/>
                    <a:pt x="39" y="230"/>
                  </a:cubicBezTo>
                  <a:lnTo>
                    <a:pt x="230" y="40"/>
                  </a:lnTo>
                  <a:close/>
                </a:path>
              </a:pathLst>
            </a:custGeom>
            <a:solidFill>
              <a:schemeClr val="accent4">
                <a:alpha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tIns="45721" bIns="45721"/>
            <a:lstStyle/>
            <a:p>
              <a:pPr eaLnBrk="1" fontAlgn="auto" hangingPunct="1">
                <a:spcBef>
                  <a:spcPts val="0"/>
                </a:spcBef>
                <a:spcAft>
                  <a:spcPts val="0"/>
                </a:spcAft>
                <a:defRPr/>
              </a:pPr>
              <a:endParaRPr lang="en-US" sz="1801" dirty="0">
                <a:latin typeface="+mn-lt"/>
              </a:endParaRPr>
            </a:p>
          </p:txBody>
        </p:sp>
      </p:grpSp>
      <p:sp>
        <p:nvSpPr>
          <p:cNvPr id="36" name="Oval 1">
            <a:extLst>
              <a:ext uri="{FF2B5EF4-FFF2-40B4-BE49-F238E27FC236}">
                <a16:creationId xmlns:a16="http://schemas.microsoft.com/office/drawing/2014/main" id="{872EF48B-A524-A143-84D8-A9EE7408C84A}"/>
              </a:ext>
            </a:extLst>
          </p:cNvPr>
          <p:cNvSpPr>
            <a:spLocks noChangeArrowheads="1"/>
          </p:cNvSpPr>
          <p:nvPr/>
        </p:nvSpPr>
        <p:spPr bwMode="auto">
          <a:xfrm>
            <a:off x="10142538" y="2832100"/>
            <a:ext cx="576262" cy="5826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tIns="45721" bIns="45721"/>
          <a:lstStyle/>
          <a:p>
            <a:pPr eaLnBrk="1" fontAlgn="auto" hangingPunct="1">
              <a:spcBef>
                <a:spcPts val="0"/>
              </a:spcBef>
              <a:spcAft>
                <a:spcPts val="0"/>
              </a:spcAft>
              <a:defRPr/>
            </a:pPr>
            <a:endParaRPr lang="en-US" sz="1801">
              <a:latin typeface="+mn-lt"/>
            </a:endParaRPr>
          </a:p>
        </p:txBody>
      </p:sp>
      <p:sp>
        <p:nvSpPr>
          <p:cNvPr id="37" name="TextBox 36">
            <a:extLst>
              <a:ext uri="{FF2B5EF4-FFF2-40B4-BE49-F238E27FC236}">
                <a16:creationId xmlns:a16="http://schemas.microsoft.com/office/drawing/2014/main" id="{E595E9FE-3B59-B348-9288-9A4136CEB1D3}"/>
              </a:ext>
            </a:extLst>
          </p:cNvPr>
          <p:cNvSpPr txBox="1"/>
          <p:nvPr/>
        </p:nvSpPr>
        <p:spPr>
          <a:xfrm>
            <a:off x="10250488" y="2974975"/>
            <a:ext cx="382587" cy="300038"/>
          </a:xfrm>
          <a:prstGeom prst="rect">
            <a:avLst/>
          </a:prstGeom>
          <a:noFill/>
        </p:spPr>
        <p:txBody>
          <a:bodyPr wrap="none">
            <a:spAutoFit/>
          </a:bodyPr>
          <a:lstStyle/>
          <a:p>
            <a:pPr eaLnBrk="1" fontAlgn="auto" hangingPunct="1">
              <a:spcBef>
                <a:spcPts val="0"/>
              </a:spcBef>
              <a:spcAft>
                <a:spcPts val="0"/>
              </a:spcAft>
              <a:defRPr/>
            </a:pPr>
            <a:r>
              <a:rPr lang="en-US" sz="1351" b="1" dirty="0">
                <a:solidFill>
                  <a:schemeClr val="accent4"/>
                </a:solidFill>
                <a:latin typeface="+mn-lt"/>
              </a:rPr>
              <a:t>04</a:t>
            </a:r>
          </a:p>
        </p:txBody>
      </p:sp>
      <p:sp>
        <p:nvSpPr>
          <p:cNvPr id="38" name="Line 1">
            <a:extLst>
              <a:ext uri="{FF2B5EF4-FFF2-40B4-BE49-F238E27FC236}">
                <a16:creationId xmlns:a16="http://schemas.microsoft.com/office/drawing/2014/main" id="{0FBB437F-78A6-DD46-881F-6993CD773A26}"/>
              </a:ext>
            </a:extLst>
          </p:cNvPr>
          <p:cNvSpPr>
            <a:spLocks/>
          </p:cNvSpPr>
          <p:nvPr/>
        </p:nvSpPr>
        <p:spPr bwMode="auto">
          <a:xfrm>
            <a:off x="6386513" y="2771775"/>
            <a:ext cx="1892300" cy="700088"/>
          </a:xfrm>
          <a:custGeom>
            <a:avLst/>
            <a:gdLst>
              <a:gd name="T0" fmla="*/ 101 w 551"/>
              <a:gd name="T1" fmla="*/ 203 h 203"/>
              <a:gd name="T2" fmla="*/ 0 w 551"/>
              <a:gd name="T3" fmla="*/ 101 h 203"/>
              <a:gd name="T4" fmla="*/ 101 w 551"/>
              <a:gd name="T5" fmla="*/ 0 h 203"/>
              <a:gd name="T6" fmla="*/ 450 w 551"/>
              <a:gd name="T7" fmla="*/ 0 h 203"/>
              <a:gd name="T8" fmla="*/ 551 w 551"/>
              <a:gd name="T9" fmla="*/ 101 h 203"/>
              <a:gd name="T10" fmla="*/ 450 w 551"/>
              <a:gd name="T11" fmla="*/ 203 h 203"/>
              <a:gd name="T12" fmla="*/ 101 w 551"/>
              <a:gd name="T13" fmla="*/ 203 h 203"/>
            </a:gdLst>
            <a:ahLst/>
            <a:cxnLst>
              <a:cxn ang="0">
                <a:pos x="T0" y="T1"/>
              </a:cxn>
              <a:cxn ang="0">
                <a:pos x="T2" y="T3"/>
              </a:cxn>
              <a:cxn ang="0">
                <a:pos x="T4" y="T5"/>
              </a:cxn>
              <a:cxn ang="0">
                <a:pos x="T6" y="T7"/>
              </a:cxn>
              <a:cxn ang="0">
                <a:pos x="T8" y="T9"/>
              </a:cxn>
              <a:cxn ang="0">
                <a:pos x="T10" y="T11"/>
              </a:cxn>
              <a:cxn ang="0">
                <a:pos x="T12" y="T13"/>
              </a:cxn>
            </a:cxnLst>
            <a:rect l="0" t="0" r="r" b="b"/>
            <a:pathLst>
              <a:path w="551" h="203">
                <a:moveTo>
                  <a:pt x="101" y="203"/>
                </a:moveTo>
                <a:cubicBezTo>
                  <a:pt x="45" y="203"/>
                  <a:pt x="0" y="157"/>
                  <a:pt x="0" y="101"/>
                </a:cubicBezTo>
                <a:cubicBezTo>
                  <a:pt x="0" y="46"/>
                  <a:pt x="45" y="0"/>
                  <a:pt x="101" y="0"/>
                </a:cubicBezTo>
                <a:cubicBezTo>
                  <a:pt x="450" y="0"/>
                  <a:pt x="450" y="0"/>
                  <a:pt x="450" y="0"/>
                </a:cubicBezTo>
                <a:cubicBezTo>
                  <a:pt x="506" y="0"/>
                  <a:pt x="551" y="46"/>
                  <a:pt x="551" y="101"/>
                </a:cubicBezTo>
                <a:cubicBezTo>
                  <a:pt x="551" y="157"/>
                  <a:pt x="506" y="203"/>
                  <a:pt x="450" y="203"/>
                </a:cubicBezTo>
                <a:lnTo>
                  <a:pt x="101" y="203"/>
                </a:lnTo>
                <a:close/>
              </a:path>
            </a:pathLst>
          </a:custGeom>
          <a:solidFill>
            <a:schemeClr val="accent3"/>
          </a:solidFill>
          <a:ln>
            <a:noFill/>
          </a:ln>
        </p:spPr>
        <p:txBody>
          <a:bodyPr tIns="45721" bIns="45721"/>
          <a:lstStyle/>
          <a:p>
            <a:pPr eaLnBrk="1" fontAlgn="auto" hangingPunct="1">
              <a:spcBef>
                <a:spcPts val="0"/>
              </a:spcBef>
              <a:spcAft>
                <a:spcPts val="0"/>
              </a:spcAft>
              <a:defRPr/>
            </a:pPr>
            <a:endParaRPr lang="en-US" sz="1801">
              <a:latin typeface="+mn-lt"/>
            </a:endParaRPr>
          </a:p>
        </p:txBody>
      </p:sp>
      <p:grpSp>
        <p:nvGrpSpPr>
          <p:cNvPr id="79881" name="Side 1_1"/>
          <p:cNvGrpSpPr>
            <a:grpSpLocks/>
          </p:cNvGrpSpPr>
          <p:nvPr/>
        </p:nvGrpSpPr>
        <p:grpSpPr bwMode="auto">
          <a:xfrm rot="-2700000">
            <a:off x="6761163" y="2411413"/>
            <a:ext cx="2343150" cy="1423987"/>
            <a:chOff x="1538296" y="3132084"/>
            <a:chExt cx="2342994" cy="1424473"/>
          </a:xfrm>
        </p:grpSpPr>
        <p:sp>
          <p:nvSpPr>
            <p:cNvPr id="40" name="Trans 1">
              <a:extLst>
                <a:ext uri="{FF2B5EF4-FFF2-40B4-BE49-F238E27FC236}">
                  <a16:creationId xmlns:a16="http://schemas.microsoft.com/office/drawing/2014/main" id="{819E71DF-B328-A647-99E8-A2A3559402BB}"/>
                </a:ext>
              </a:extLst>
            </p:cNvPr>
            <p:cNvSpPr>
              <a:spLocks/>
            </p:cNvSpPr>
            <p:nvPr/>
          </p:nvSpPr>
          <p:spPr bwMode="auto">
            <a:xfrm rot="18900000">
              <a:off x="2455945" y="3126469"/>
              <a:ext cx="1419131" cy="1424473"/>
            </a:xfrm>
            <a:custGeom>
              <a:avLst/>
              <a:gdLst>
                <a:gd name="T0" fmla="*/ 183 w 413"/>
                <a:gd name="T1" fmla="*/ 40 h 413"/>
                <a:gd name="T2" fmla="*/ 40 w 413"/>
                <a:gd name="T3" fmla="*/ 40 h 413"/>
                <a:gd name="T4" fmla="*/ 40 w 413"/>
                <a:gd name="T5" fmla="*/ 183 h 413"/>
                <a:gd name="T6" fmla="*/ 230 w 413"/>
                <a:gd name="T7" fmla="*/ 373 h 413"/>
                <a:gd name="T8" fmla="*/ 373 w 413"/>
                <a:gd name="T9" fmla="*/ 373 h 413"/>
                <a:gd name="T10" fmla="*/ 373 w 413"/>
                <a:gd name="T11" fmla="*/ 230 h 413"/>
                <a:gd name="T12" fmla="*/ 183 w 413"/>
                <a:gd name="T13" fmla="*/ 40 h 413"/>
              </a:gdLst>
              <a:ahLst/>
              <a:cxnLst>
                <a:cxn ang="0">
                  <a:pos x="T0" y="T1"/>
                </a:cxn>
                <a:cxn ang="0">
                  <a:pos x="T2" y="T3"/>
                </a:cxn>
                <a:cxn ang="0">
                  <a:pos x="T4" y="T5"/>
                </a:cxn>
                <a:cxn ang="0">
                  <a:pos x="T6" y="T7"/>
                </a:cxn>
                <a:cxn ang="0">
                  <a:pos x="T8" y="T9"/>
                </a:cxn>
                <a:cxn ang="0">
                  <a:pos x="T10" y="T11"/>
                </a:cxn>
                <a:cxn ang="0">
                  <a:pos x="T12" y="T13"/>
                </a:cxn>
              </a:cxnLst>
              <a:rect l="0" t="0" r="r" b="b"/>
              <a:pathLst>
                <a:path w="413" h="413">
                  <a:moveTo>
                    <a:pt x="183" y="40"/>
                  </a:moveTo>
                  <a:cubicBezTo>
                    <a:pt x="143" y="0"/>
                    <a:pt x="79" y="0"/>
                    <a:pt x="40" y="40"/>
                  </a:cubicBezTo>
                  <a:cubicBezTo>
                    <a:pt x="0" y="79"/>
                    <a:pt x="0" y="143"/>
                    <a:pt x="40" y="183"/>
                  </a:cubicBezTo>
                  <a:cubicBezTo>
                    <a:pt x="230" y="373"/>
                    <a:pt x="230" y="373"/>
                    <a:pt x="230" y="373"/>
                  </a:cubicBezTo>
                  <a:cubicBezTo>
                    <a:pt x="270" y="413"/>
                    <a:pt x="334" y="413"/>
                    <a:pt x="373" y="373"/>
                  </a:cubicBezTo>
                  <a:cubicBezTo>
                    <a:pt x="413" y="334"/>
                    <a:pt x="413" y="270"/>
                    <a:pt x="373" y="230"/>
                  </a:cubicBezTo>
                  <a:lnTo>
                    <a:pt x="183" y="40"/>
                  </a:lnTo>
                  <a:close/>
                </a:path>
              </a:pathLst>
            </a:custGeom>
            <a:noFill/>
            <a:ln w="1428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tIns="45721" bIns="45721"/>
            <a:lstStyle/>
            <a:p>
              <a:pPr eaLnBrk="1" fontAlgn="auto" hangingPunct="1">
                <a:spcBef>
                  <a:spcPts val="0"/>
                </a:spcBef>
                <a:spcAft>
                  <a:spcPts val="0"/>
                </a:spcAft>
                <a:defRPr/>
              </a:pPr>
              <a:endParaRPr lang="en-US" sz="1801">
                <a:latin typeface="+mn-lt"/>
              </a:endParaRPr>
            </a:p>
          </p:txBody>
        </p:sp>
        <p:sp>
          <p:nvSpPr>
            <p:cNvPr id="41" name="Side 1">
              <a:extLst>
                <a:ext uri="{FF2B5EF4-FFF2-40B4-BE49-F238E27FC236}">
                  <a16:creationId xmlns:a16="http://schemas.microsoft.com/office/drawing/2014/main" id="{618774E3-2CDB-7640-852F-2DC23CBC4ED5}"/>
                </a:ext>
              </a:extLst>
            </p:cNvPr>
            <p:cNvSpPr>
              <a:spLocks/>
            </p:cNvSpPr>
            <p:nvPr/>
          </p:nvSpPr>
          <p:spPr bwMode="auto">
            <a:xfrm rot="18900000">
              <a:off x="1538473" y="3129742"/>
              <a:ext cx="1414368" cy="1421297"/>
            </a:xfrm>
            <a:custGeom>
              <a:avLst/>
              <a:gdLst>
                <a:gd name="T0" fmla="*/ 373 w 412"/>
                <a:gd name="T1" fmla="*/ 230 h 412"/>
                <a:gd name="T2" fmla="*/ 373 w 412"/>
                <a:gd name="T3" fmla="*/ 373 h 412"/>
                <a:gd name="T4" fmla="*/ 230 w 412"/>
                <a:gd name="T5" fmla="*/ 373 h 412"/>
                <a:gd name="T6" fmla="*/ 39 w 412"/>
                <a:gd name="T7" fmla="*/ 183 h 412"/>
                <a:gd name="T8" fmla="*/ 39 w 412"/>
                <a:gd name="T9" fmla="*/ 39 h 412"/>
                <a:gd name="T10" fmla="*/ 182 w 412"/>
                <a:gd name="T11" fmla="*/ 39 h 412"/>
                <a:gd name="T12" fmla="*/ 373 w 412"/>
                <a:gd name="T13" fmla="*/ 230 h 412"/>
              </a:gdLst>
              <a:ahLst/>
              <a:cxnLst>
                <a:cxn ang="0">
                  <a:pos x="T0" y="T1"/>
                </a:cxn>
                <a:cxn ang="0">
                  <a:pos x="T2" y="T3"/>
                </a:cxn>
                <a:cxn ang="0">
                  <a:pos x="T4" y="T5"/>
                </a:cxn>
                <a:cxn ang="0">
                  <a:pos x="T6" y="T7"/>
                </a:cxn>
                <a:cxn ang="0">
                  <a:pos x="T8" y="T9"/>
                </a:cxn>
                <a:cxn ang="0">
                  <a:pos x="T10" y="T11"/>
                </a:cxn>
                <a:cxn ang="0">
                  <a:pos x="T12" y="T13"/>
                </a:cxn>
              </a:cxnLst>
              <a:rect l="0" t="0" r="r" b="b"/>
              <a:pathLst>
                <a:path w="412" h="412">
                  <a:moveTo>
                    <a:pt x="373" y="230"/>
                  </a:moveTo>
                  <a:cubicBezTo>
                    <a:pt x="412" y="269"/>
                    <a:pt x="412" y="333"/>
                    <a:pt x="373" y="373"/>
                  </a:cubicBezTo>
                  <a:cubicBezTo>
                    <a:pt x="333" y="412"/>
                    <a:pt x="269" y="412"/>
                    <a:pt x="230" y="373"/>
                  </a:cubicBezTo>
                  <a:cubicBezTo>
                    <a:pt x="39" y="183"/>
                    <a:pt x="39" y="183"/>
                    <a:pt x="39" y="183"/>
                  </a:cubicBezTo>
                  <a:cubicBezTo>
                    <a:pt x="0" y="143"/>
                    <a:pt x="0" y="79"/>
                    <a:pt x="39" y="39"/>
                  </a:cubicBezTo>
                  <a:cubicBezTo>
                    <a:pt x="79" y="0"/>
                    <a:pt x="143" y="0"/>
                    <a:pt x="182" y="39"/>
                  </a:cubicBezTo>
                  <a:lnTo>
                    <a:pt x="373" y="230"/>
                  </a:lnTo>
                  <a:close/>
                </a:path>
              </a:pathLst>
            </a:custGeom>
            <a:solidFill>
              <a:schemeClr val="accent3">
                <a:alpha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tIns="45721" bIns="45721"/>
            <a:lstStyle/>
            <a:p>
              <a:pPr eaLnBrk="1" fontAlgn="auto" hangingPunct="1">
                <a:spcBef>
                  <a:spcPts val="0"/>
                </a:spcBef>
                <a:spcAft>
                  <a:spcPts val="0"/>
                </a:spcAft>
                <a:defRPr/>
              </a:pPr>
              <a:endParaRPr lang="en-US" sz="1801" dirty="0">
                <a:latin typeface="+mn-lt"/>
              </a:endParaRPr>
            </a:p>
          </p:txBody>
        </p:sp>
      </p:grpSp>
      <p:grpSp>
        <p:nvGrpSpPr>
          <p:cNvPr id="79882" name="Side 1_2"/>
          <p:cNvGrpSpPr>
            <a:grpSpLocks/>
          </p:cNvGrpSpPr>
          <p:nvPr/>
        </p:nvGrpSpPr>
        <p:grpSpPr bwMode="auto">
          <a:xfrm rot="2700000">
            <a:off x="6757988" y="2409825"/>
            <a:ext cx="2349500" cy="1419225"/>
            <a:chOff x="1534241" y="3131996"/>
            <a:chExt cx="2349528" cy="1418576"/>
          </a:xfrm>
        </p:grpSpPr>
        <p:sp>
          <p:nvSpPr>
            <p:cNvPr id="43" name="Trans 2">
              <a:extLst>
                <a:ext uri="{FF2B5EF4-FFF2-40B4-BE49-F238E27FC236}">
                  <a16:creationId xmlns:a16="http://schemas.microsoft.com/office/drawing/2014/main" id="{184C4A83-7AAF-EE43-BFB1-ADFF8FE33B50}"/>
                </a:ext>
              </a:extLst>
            </p:cNvPr>
            <p:cNvSpPr>
              <a:spLocks/>
            </p:cNvSpPr>
            <p:nvPr/>
          </p:nvSpPr>
          <p:spPr bwMode="auto">
            <a:xfrm rot="2700000">
              <a:off x="2463890" y="3131431"/>
              <a:ext cx="1418576" cy="1420830"/>
            </a:xfrm>
            <a:custGeom>
              <a:avLst/>
              <a:gdLst>
                <a:gd name="T0" fmla="*/ 40 w 413"/>
                <a:gd name="T1" fmla="*/ 230 h 412"/>
                <a:gd name="T2" fmla="*/ 40 w 413"/>
                <a:gd name="T3" fmla="*/ 373 h 412"/>
                <a:gd name="T4" fmla="*/ 183 w 413"/>
                <a:gd name="T5" fmla="*/ 373 h 412"/>
                <a:gd name="T6" fmla="*/ 373 w 413"/>
                <a:gd name="T7" fmla="*/ 183 h 412"/>
                <a:gd name="T8" fmla="*/ 373 w 413"/>
                <a:gd name="T9" fmla="*/ 39 h 412"/>
                <a:gd name="T10" fmla="*/ 230 w 413"/>
                <a:gd name="T11" fmla="*/ 39 h 412"/>
                <a:gd name="T12" fmla="*/ 40 w 413"/>
                <a:gd name="T13" fmla="*/ 230 h 412"/>
              </a:gdLst>
              <a:ahLst/>
              <a:cxnLst>
                <a:cxn ang="0">
                  <a:pos x="T0" y="T1"/>
                </a:cxn>
                <a:cxn ang="0">
                  <a:pos x="T2" y="T3"/>
                </a:cxn>
                <a:cxn ang="0">
                  <a:pos x="T4" y="T5"/>
                </a:cxn>
                <a:cxn ang="0">
                  <a:pos x="T6" y="T7"/>
                </a:cxn>
                <a:cxn ang="0">
                  <a:pos x="T8" y="T9"/>
                </a:cxn>
                <a:cxn ang="0">
                  <a:pos x="T10" y="T11"/>
                </a:cxn>
                <a:cxn ang="0">
                  <a:pos x="T12" y="T13"/>
                </a:cxn>
              </a:cxnLst>
              <a:rect l="0" t="0" r="r" b="b"/>
              <a:pathLst>
                <a:path w="413" h="412">
                  <a:moveTo>
                    <a:pt x="40" y="230"/>
                  </a:moveTo>
                  <a:cubicBezTo>
                    <a:pt x="0" y="269"/>
                    <a:pt x="0" y="333"/>
                    <a:pt x="40" y="373"/>
                  </a:cubicBezTo>
                  <a:cubicBezTo>
                    <a:pt x="79" y="412"/>
                    <a:pt x="143" y="412"/>
                    <a:pt x="183" y="373"/>
                  </a:cubicBezTo>
                  <a:cubicBezTo>
                    <a:pt x="373" y="183"/>
                    <a:pt x="373" y="183"/>
                    <a:pt x="373" y="183"/>
                  </a:cubicBezTo>
                  <a:cubicBezTo>
                    <a:pt x="413" y="143"/>
                    <a:pt x="413" y="79"/>
                    <a:pt x="373" y="39"/>
                  </a:cubicBezTo>
                  <a:cubicBezTo>
                    <a:pt x="334" y="0"/>
                    <a:pt x="270" y="0"/>
                    <a:pt x="230" y="39"/>
                  </a:cubicBezTo>
                  <a:lnTo>
                    <a:pt x="40" y="230"/>
                  </a:lnTo>
                  <a:close/>
                </a:path>
              </a:pathLst>
            </a:custGeom>
            <a:noFill/>
            <a:ln w="1428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tIns="45721" bIns="45721"/>
            <a:lstStyle/>
            <a:p>
              <a:pPr eaLnBrk="1" fontAlgn="auto" hangingPunct="1">
                <a:spcBef>
                  <a:spcPts val="0"/>
                </a:spcBef>
                <a:spcAft>
                  <a:spcPts val="0"/>
                </a:spcAft>
                <a:defRPr/>
              </a:pPr>
              <a:endParaRPr lang="en-US" sz="1801">
                <a:latin typeface="+mn-lt"/>
              </a:endParaRPr>
            </a:p>
          </p:txBody>
        </p:sp>
        <p:sp>
          <p:nvSpPr>
            <p:cNvPr id="44" name="Side 2">
              <a:extLst>
                <a:ext uri="{FF2B5EF4-FFF2-40B4-BE49-F238E27FC236}">
                  <a16:creationId xmlns:a16="http://schemas.microsoft.com/office/drawing/2014/main" id="{FFB07319-B2A7-544E-B224-45AB1E3F1346}"/>
                </a:ext>
              </a:extLst>
            </p:cNvPr>
            <p:cNvSpPr>
              <a:spLocks/>
            </p:cNvSpPr>
            <p:nvPr/>
          </p:nvSpPr>
          <p:spPr bwMode="auto">
            <a:xfrm rot="2700000">
              <a:off x="1534886" y="3133209"/>
              <a:ext cx="1415402" cy="1424004"/>
            </a:xfrm>
            <a:custGeom>
              <a:avLst/>
              <a:gdLst>
                <a:gd name="T0" fmla="*/ 230 w 412"/>
                <a:gd name="T1" fmla="*/ 40 h 413"/>
                <a:gd name="T2" fmla="*/ 373 w 412"/>
                <a:gd name="T3" fmla="*/ 40 h 413"/>
                <a:gd name="T4" fmla="*/ 373 w 412"/>
                <a:gd name="T5" fmla="*/ 183 h 413"/>
                <a:gd name="T6" fmla="*/ 182 w 412"/>
                <a:gd name="T7" fmla="*/ 373 h 413"/>
                <a:gd name="T8" fmla="*/ 39 w 412"/>
                <a:gd name="T9" fmla="*/ 373 h 413"/>
                <a:gd name="T10" fmla="*/ 39 w 412"/>
                <a:gd name="T11" fmla="*/ 230 h 413"/>
                <a:gd name="T12" fmla="*/ 230 w 412"/>
                <a:gd name="T13" fmla="*/ 40 h 413"/>
              </a:gdLst>
              <a:ahLst/>
              <a:cxnLst>
                <a:cxn ang="0">
                  <a:pos x="T0" y="T1"/>
                </a:cxn>
                <a:cxn ang="0">
                  <a:pos x="T2" y="T3"/>
                </a:cxn>
                <a:cxn ang="0">
                  <a:pos x="T4" y="T5"/>
                </a:cxn>
                <a:cxn ang="0">
                  <a:pos x="T6" y="T7"/>
                </a:cxn>
                <a:cxn ang="0">
                  <a:pos x="T8" y="T9"/>
                </a:cxn>
                <a:cxn ang="0">
                  <a:pos x="T10" y="T11"/>
                </a:cxn>
                <a:cxn ang="0">
                  <a:pos x="T12" y="T13"/>
                </a:cxn>
              </a:cxnLst>
              <a:rect l="0" t="0" r="r" b="b"/>
              <a:pathLst>
                <a:path w="412" h="413">
                  <a:moveTo>
                    <a:pt x="230" y="40"/>
                  </a:moveTo>
                  <a:cubicBezTo>
                    <a:pt x="269" y="0"/>
                    <a:pt x="333" y="0"/>
                    <a:pt x="373" y="40"/>
                  </a:cubicBezTo>
                  <a:cubicBezTo>
                    <a:pt x="412" y="79"/>
                    <a:pt x="412" y="143"/>
                    <a:pt x="373" y="183"/>
                  </a:cubicBezTo>
                  <a:cubicBezTo>
                    <a:pt x="182" y="373"/>
                    <a:pt x="182" y="373"/>
                    <a:pt x="182" y="373"/>
                  </a:cubicBezTo>
                  <a:cubicBezTo>
                    <a:pt x="143" y="413"/>
                    <a:pt x="79" y="413"/>
                    <a:pt x="39" y="373"/>
                  </a:cubicBezTo>
                  <a:cubicBezTo>
                    <a:pt x="0" y="334"/>
                    <a:pt x="0" y="270"/>
                    <a:pt x="39" y="230"/>
                  </a:cubicBezTo>
                  <a:lnTo>
                    <a:pt x="230" y="40"/>
                  </a:lnTo>
                  <a:close/>
                </a:path>
              </a:pathLst>
            </a:custGeom>
            <a:solidFill>
              <a:schemeClr val="accent3">
                <a:alpha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tIns="45721" bIns="45721"/>
            <a:lstStyle/>
            <a:p>
              <a:pPr eaLnBrk="1" fontAlgn="auto" hangingPunct="1">
                <a:spcBef>
                  <a:spcPts val="0"/>
                </a:spcBef>
                <a:spcAft>
                  <a:spcPts val="0"/>
                </a:spcAft>
                <a:defRPr/>
              </a:pPr>
              <a:endParaRPr lang="en-US" sz="1801">
                <a:latin typeface="+mn-lt"/>
              </a:endParaRPr>
            </a:p>
          </p:txBody>
        </p:sp>
      </p:grpSp>
      <p:sp>
        <p:nvSpPr>
          <p:cNvPr id="45" name="Oval 1">
            <a:extLst>
              <a:ext uri="{FF2B5EF4-FFF2-40B4-BE49-F238E27FC236}">
                <a16:creationId xmlns:a16="http://schemas.microsoft.com/office/drawing/2014/main" id="{52BF7F5D-3A73-EB4E-8FB1-FA60C007995F}"/>
              </a:ext>
            </a:extLst>
          </p:cNvPr>
          <p:cNvSpPr>
            <a:spLocks noChangeArrowheads="1"/>
          </p:cNvSpPr>
          <p:nvPr/>
        </p:nvSpPr>
        <p:spPr bwMode="auto">
          <a:xfrm>
            <a:off x="7642225" y="2832100"/>
            <a:ext cx="577850" cy="5826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tIns="45721" bIns="45721"/>
          <a:lstStyle/>
          <a:p>
            <a:pPr eaLnBrk="1" fontAlgn="auto" hangingPunct="1">
              <a:spcBef>
                <a:spcPts val="0"/>
              </a:spcBef>
              <a:spcAft>
                <a:spcPts val="0"/>
              </a:spcAft>
              <a:defRPr/>
            </a:pPr>
            <a:endParaRPr lang="en-US" sz="1801">
              <a:latin typeface="+mn-lt"/>
            </a:endParaRPr>
          </a:p>
        </p:txBody>
      </p:sp>
      <p:sp>
        <p:nvSpPr>
          <p:cNvPr id="46" name="TextBox 45">
            <a:extLst>
              <a:ext uri="{FF2B5EF4-FFF2-40B4-BE49-F238E27FC236}">
                <a16:creationId xmlns:a16="http://schemas.microsoft.com/office/drawing/2014/main" id="{9C517A59-8633-DC46-8ECE-D17E6E57D0CE}"/>
              </a:ext>
            </a:extLst>
          </p:cNvPr>
          <p:cNvSpPr txBox="1"/>
          <p:nvPr/>
        </p:nvSpPr>
        <p:spPr>
          <a:xfrm>
            <a:off x="7750175" y="2974975"/>
            <a:ext cx="384175" cy="300038"/>
          </a:xfrm>
          <a:prstGeom prst="rect">
            <a:avLst/>
          </a:prstGeom>
          <a:noFill/>
        </p:spPr>
        <p:txBody>
          <a:bodyPr wrap="none">
            <a:spAutoFit/>
          </a:bodyPr>
          <a:lstStyle/>
          <a:p>
            <a:pPr eaLnBrk="1" fontAlgn="auto" hangingPunct="1">
              <a:spcBef>
                <a:spcPts val="0"/>
              </a:spcBef>
              <a:spcAft>
                <a:spcPts val="0"/>
              </a:spcAft>
              <a:defRPr/>
            </a:pPr>
            <a:r>
              <a:rPr lang="en-US" sz="1351" b="1" dirty="0">
                <a:solidFill>
                  <a:schemeClr val="accent3"/>
                </a:solidFill>
                <a:latin typeface="+mn-lt"/>
              </a:rPr>
              <a:t>03</a:t>
            </a:r>
          </a:p>
        </p:txBody>
      </p:sp>
      <p:sp>
        <p:nvSpPr>
          <p:cNvPr id="47" name="Line 1">
            <a:extLst>
              <a:ext uri="{FF2B5EF4-FFF2-40B4-BE49-F238E27FC236}">
                <a16:creationId xmlns:a16="http://schemas.microsoft.com/office/drawing/2014/main" id="{2BD1345E-9745-BB49-A6A1-2FBBD78E036F}"/>
              </a:ext>
            </a:extLst>
          </p:cNvPr>
          <p:cNvSpPr>
            <a:spLocks/>
          </p:cNvSpPr>
          <p:nvPr/>
        </p:nvSpPr>
        <p:spPr bwMode="auto">
          <a:xfrm>
            <a:off x="3867150" y="2771775"/>
            <a:ext cx="1892300" cy="700088"/>
          </a:xfrm>
          <a:custGeom>
            <a:avLst/>
            <a:gdLst>
              <a:gd name="T0" fmla="*/ 101 w 551"/>
              <a:gd name="T1" fmla="*/ 203 h 203"/>
              <a:gd name="T2" fmla="*/ 0 w 551"/>
              <a:gd name="T3" fmla="*/ 101 h 203"/>
              <a:gd name="T4" fmla="*/ 101 w 551"/>
              <a:gd name="T5" fmla="*/ 0 h 203"/>
              <a:gd name="T6" fmla="*/ 450 w 551"/>
              <a:gd name="T7" fmla="*/ 0 h 203"/>
              <a:gd name="T8" fmla="*/ 551 w 551"/>
              <a:gd name="T9" fmla="*/ 101 h 203"/>
              <a:gd name="T10" fmla="*/ 450 w 551"/>
              <a:gd name="T11" fmla="*/ 203 h 203"/>
              <a:gd name="T12" fmla="*/ 101 w 551"/>
              <a:gd name="T13" fmla="*/ 203 h 203"/>
            </a:gdLst>
            <a:ahLst/>
            <a:cxnLst>
              <a:cxn ang="0">
                <a:pos x="T0" y="T1"/>
              </a:cxn>
              <a:cxn ang="0">
                <a:pos x="T2" y="T3"/>
              </a:cxn>
              <a:cxn ang="0">
                <a:pos x="T4" y="T5"/>
              </a:cxn>
              <a:cxn ang="0">
                <a:pos x="T6" y="T7"/>
              </a:cxn>
              <a:cxn ang="0">
                <a:pos x="T8" y="T9"/>
              </a:cxn>
              <a:cxn ang="0">
                <a:pos x="T10" y="T11"/>
              </a:cxn>
              <a:cxn ang="0">
                <a:pos x="T12" y="T13"/>
              </a:cxn>
            </a:cxnLst>
            <a:rect l="0" t="0" r="r" b="b"/>
            <a:pathLst>
              <a:path w="551" h="203">
                <a:moveTo>
                  <a:pt x="101" y="203"/>
                </a:moveTo>
                <a:cubicBezTo>
                  <a:pt x="45" y="203"/>
                  <a:pt x="0" y="157"/>
                  <a:pt x="0" y="101"/>
                </a:cubicBezTo>
                <a:cubicBezTo>
                  <a:pt x="0" y="46"/>
                  <a:pt x="45" y="0"/>
                  <a:pt x="101" y="0"/>
                </a:cubicBezTo>
                <a:cubicBezTo>
                  <a:pt x="450" y="0"/>
                  <a:pt x="450" y="0"/>
                  <a:pt x="450" y="0"/>
                </a:cubicBezTo>
                <a:cubicBezTo>
                  <a:pt x="506" y="0"/>
                  <a:pt x="551" y="46"/>
                  <a:pt x="551" y="101"/>
                </a:cubicBezTo>
                <a:cubicBezTo>
                  <a:pt x="551" y="157"/>
                  <a:pt x="506" y="203"/>
                  <a:pt x="450" y="203"/>
                </a:cubicBezTo>
                <a:lnTo>
                  <a:pt x="101" y="203"/>
                </a:lnTo>
                <a:close/>
              </a:path>
            </a:pathLst>
          </a:custGeom>
          <a:solidFill>
            <a:schemeClr val="accent2"/>
          </a:solidFill>
          <a:ln>
            <a:noFill/>
          </a:ln>
        </p:spPr>
        <p:txBody>
          <a:bodyPr tIns="45721" bIns="45721"/>
          <a:lstStyle/>
          <a:p>
            <a:pPr eaLnBrk="1" fontAlgn="auto" hangingPunct="1">
              <a:spcBef>
                <a:spcPts val="0"/>
              </a:spcBef>
              <a:spcAft>
                <a:spcPts val="0"/>
              </a:spcAft>
              <a:defRPr/>
            </a:pPr>
            <a:endParaRPr lang="en-US" sz="1801">
              <a:latin typeface="+mn-lt"/>
            </a:endParaRPr>
          </a:p>
        </p:txBody>
      </p:sp>
      <p:grpSp>
        <p:nvGrpSpPr>
          <p:cNvPr id="79886" name="Side 1_1"/>
          <p:cNvGrpSpPr>
            <a:grpSpLocks/>
          </p:cNvGrpSpPr>
          <p:nvPr/>
        </p:nvGrpSpPr>
        <p:grpSpPr bwMode="auto">
          <a:xfrm rot="-2700000">
            <a:off x="4241800" y="2411413"/>
            <a:ext cx="2343150" cy="1423987"/>
            <a:chOff x="1538296" y="3132084"/>
            <a:chExt cx="2342994" cy="1424473"/>
          </a:xfrm>
        </p:grpSpPr>
        <p:sp>
          <p:nvSpPr>
            <p:cNvPr id="49" name="Trans 1">
              <a:extLst>
                <a:ext uri="{FF2B5EF4-FFF2-40B4-BE49-F238E27FC236}">
                  <a16:creationId xmlns:a16="http://schemas.microsoft.com/office/drawing/2014/main" id="{8F027ABC-606B-A84B-B8FB-1A62B5350124}"/>
                </a:ext>
              </a:extLst>
            </p:cNvPr>
            <p:cNvSpPr>
              <a:spLocks/>
            </p:cNvSpPr>
            <p:nvPr/>
          </p:nvSpPr>
          <p:spPr bwMode="auto">
            <a:xfrm rot="18900000">
              <a:off x="2455945" y="3126469"/>
              <a:ext cx="1419131" cy="1424474"/>
            </a:xfrm>
            <a:custGeom>
              <a:avLst/>
              <a:gdLst>
                <a:gd name="T0" fmla="*/ 183 w 413"/>
                <a:gd name="T1" fmla="*/ 40 h 413"/>
                <a:gd name="T2" fmla="*/ 40 w 413"/>
                <a:gd name="T3" fmla="*/ 40 h 413"/>
                <a:gd name="T4" fmla="*/ 40 w 413"/>
                <a:gd name="T5" fmla="*/ 183 h 413"/>
                <a:gd name="T6" fmla="*/ 230 w 413"/>
                <a:gd name="T7" fmla="*/ 373 h 413"/>
                <a:gd name="T8" fmla="*/ 373 w 413"/>
                <a:gd name="T9" fmla="*/ 373 h 413"/>
                <a:gd name="T10" fmla="*/ 373 w 413"/>
                <a:gd name="T11" fmla="*/ 230 h 413"/>
                <a:gd name="T12" fmla="*/ 183 w 413"/>
                <a:gd name="T13" fmla="*/ 40 h 413"/>
              </a:gdLst>
              <a:ahLst/>
              <a:cxnLst>
                <a:cxn ang="0">
                  <a:pos x="T0" y="T1"/>
                </a:cxn>
                <a:cxn ang="0">
                  <a:pos x="T2" y="T3"/>
                </a:cxn>
                <a:cxn ang="0">
                  <a:pos x="T4" y="T5"/>
                </a:cxn>
                <a:cxn ang="0">
                  <a:pos x="T6" y="T7"/>
                </a:cxn>
                <a:cxn ang="0">
                  <a:pos x="T8" y="T9"/>
                </a:cxn>
                <a:cxn ang="0">
                  <a:pos x="T10" y="T11"/>
                </a:cxn>
                <a:cxn ang="0">
                  <a:pos x="T12" y="T13"/>
                </a:cxn>
              </a:cxnLst>
              <a:rect l="0" t="0" r="r" b="b"/>
              <a:pathLst>
                <a:path w="413" h="413">
                  <a:moveTo>
                    <a:pt x="183" y="40"/>
                  </a:moveTo>
                  <a:cubicBezTo>
                    <a:pt x="143" y="0"/>
                    <a:pt x="79" y="0"/>
                    <a:pt x="40" y="40"/>
                  </a:cubicBezTo>
                  <a:cubicBezTo>
                    <a:pt x="0" y="79"/>
                    <a:pt x="0" y="143"/>
                    <a:pt x="40" y="183"/>
                  </a:cubicBezTo>
                  <a:cubicBezTo>
                    <a:pt x="230" y="373"/>
                    <a:pt x="230" y="373"/>
                    <a:pt x="230" y="373"/>
                  </a:cubicBezTo>
                  <a:cubicBezTo>
                    <a:pt x="270" y="413"/>
                    <a:pt x="334" y="413"/>
                    <a:pt x="373" y="373"/>
                  </a:cubicBezTo>
                  <a:cubicBezTo>
                    <a:pt x="413" y="334"/>
                    <a:pt x="413" y="270"/>
                    <a:pt x="373" y="230"/>
                  </a:cubicBezTo>
                  <a:lnTo>
                    <a:pt x="183" y="40"/>
                  </a:lnTo>
                  <a:close/>
                </a:path>
              </a:pathLst>
            </a:custGeom>
            <a:noFill/>
            <a:ln w="1428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tIns="45721" bIns="45721"/>
            <a:lstStyle/>
            <a:p>
              <a:pPr eaLnBrk="1" fontAlgn="auto" hangingPunct="1">
                <a:spcBef>
                  <a:spcPts val="0"/>
                </a:spcBef>
                <a:spcAft>
                  <a:spcPts val="0"/>
                </a:spcAft>
                <a:defRPr/>
              </a:pPr>
              <a:endParaRPr lang="en-US" sz="1801">
                <a:latin typeface="+mn-lt"/>
              </a:endParaRPr>
            </a:p>
          </p:txBody>
        </p:sp>
        <p:sp>
          <p:nvSpPr>
            <p:cNvPr id="50" name="Side 1">
              <a:extLst>
                <a:ext uri="{FF2B5EF4-FFF2-40B4-BE49-F238E27FC236}">
                  <a16:creationId xmlns:a16="http://schemas.microsoft.com/office/drawing/2014/main" id="{0B33F752-4052-7B42-837C-285A90803804}"/>
                </a:ext>
              </a:extLst>
            </p:cNvPr>
            <p:cNvSpPr>
              <a:spLocks/>
            </p:cNvSpPr>
            <p:nvPr/>
          </p:nvSpPr>
          <p:spPr bwMode="auto">
            <a:xfrm rot="18900000">
              <a:off x="1538474" y="3129742"/>
              <a:ext cx="1414368" cy="1421298"/>
            </a:xfrm>
            <a:custGeom>
              <a:avLst/>
              <a:gdLst>
                <a:gd name="T0" fmla="*/ 373 w 412"/>
                <a:gd name="T1" fmla="*/ 230 h 412"/>
                <a:gd name="T2" fmla="*/ 373 w 412"/>
                <a:gd name="T3" fmla="*/ 373 h 412"/>
                <a:gd name="T4" fmla="*/ 230 w 412"/>
                <a:gd name="T5" fmla="*/ 373 h 412"/>
                <a:gd name="T6" fmla="*/ 39 w 412"/>
                <a:gd name="T7" fmla="*/ 183 h 412"/>
                <a:gd name="T8" fmla="*/ 39 w 412"/>
                <a:gd name="T9" fmla="*/ 39 h 412"/>
                <a:gd name="T10" fmla="*/ 182 w 412"/>
                <a:gd name="T11" fmla="*/ 39 h 412"/>
                <a:gd name="T12" fmla="*/ 373 w 412"/>
                <a:gd name="T13" fmla="*/ 230 h 412"/>
              </a:gdLst>
              <a:ahLst/>
              <a:cxnLst>
                <a:cxn ang="0">
                  <a:pos x="T0" y="T1"/>
                </a:cxn>
                <a:cxn ang="0">
                  <a:pos x="T2" y="T3"/>
                </a:cxn>
                <a:cxn ang="0">
                  <a:pos x="T4" y="T5"/>
                </a:cxn>
                <a:cxn ang="0">
                  <a:pos x="T6" y="T7"/>
                </a:cxn>
                <a:cxn ang="0">
                  <a:pos x="T8" y="T9"/>
                </a:cxn>
                <a:cxn ang="0">
                  <a:pos x="T10" y="T11"/>
                </a:cxn>
                <a:cxn ang="0">
                  <a:pos x="T12" y="T13"/>
                </a:cxn>
              </a:cxnLst>
              <a:rect l="0" t="0" r="r" b="b"/>
              <a:pathLst>
                <a:path w="412" h="412">
                  <a:moveTo>
                    <a:pt x="373" y="230"/>
                  </a:moveTo>
                  <a:cubicBezTo>
                    <a:pt x="412" y="269"/>
                    <a:pt x="412" y="333"/>
                    <a:pt x="373" y="373"/>
                  </a:cubicBezTo>
                  <a:cubicBezTo>
                    <a:pt x="333" y="412"/>
                    <a:pt x="269" y="412"/>
                    <a:pt x="230" y="373"/>
                  </a:cubicBezTo>
                  <a:cubicBezTo>
                    <a:pt x="39" y="183"/>
                    <a:pt x="39" y="183"/>
                    <a:pt x="39" y="183"/>
                  </a:cubicBezTo>
                  <a:cubicBezTo>
                    <a:pt x="0" y="143"/>
                    <a:pt x="0" y="79"/>
                    <a:pt x="39" y="39"/>
                  </a:cubicBezTo>
                  <a:cubicBezTo>
                    <a:pt x="79" y="0"/>
                    <a:pt x="143" y="0"/>
                    <a:pt x="182" y="39"/>
                  </a:cubicBezTo>
                  <a:lnTo>
                    <a:pt x="373" y="230"/>
                  </a:lnTo>
                  <a:close/>
                </a:path>
              </a:pathLst>
            </a:custGeom>
            <a:solidFill>
              <a:schemeClr val="accent2">
                <a:alpha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tIns="45721" bIns="45721"/>
            <a:lstStyle/>
            <a:p>
              <a:pPr eaLnBrk="1" fontAlgn="auto" hangingPunct="1">
                <a:spcBef>
                  <a:spcPts val="0"/>
                </a:spcBef>
                <a:spcAft>
                  <a:spcPts val="0"/>
                </a:spcAft>
                <a:defRPr/>
              </a:pPr>
              <a:endParaRPr lang="en-US" sz="1801">
                <a:latin typeface="+mn-lt"/>
              </a:endParaRPr>
            </a:p>
          </p:txBody>
        </p:sp>
      </p:grpSp>
      <p:grpSp>
        <p:nvGrpSpPr>
          <p:cNvPr id="79887" name="Side 1_2"/>
          <p:cNvGrpSpPr>
            <a:grpSpLocks/>
          </p:cNvGrpSpPr>
          <p:nvPr/>
        </p:nvGrpSpPr>
        <p:grpSpPr bwMode="auto">
          <a:xfrm rot="2700000">
            <a:off x="4237832" y="2410619"/>
            <a:ext cx="2349500" cy="1417637"/>
            <a:chOff x="1534241" y="3131996"/>
            <a:chExt cx="2349528" cy="1418576"/>
          </a:xfrm>
        </p:grpSpPr>
        <p:sp>
          <p:nvSpPr>
            <p:cNvPr id="52" name="Trans 2">
              <a:extLst>
                <a:ext uri="{FF2B5EF4-FFF2-40B4-BE49-F238E27FC236}">
                  <a16:creationId xmlns:a16="http://schemas.microsoft.com/office/drawing/2014/main" id="{9FB7EA77-5F42-3948-90E0-7ED3BC315258}"/>
                </a:ext>
              </a:extLst>
            </p:cNvPr>
            <p:cNvSpPr>
              <a:spLocks/>
            </p:cNvSpPr>
            <p:nvPr/>
          </p:nvSpPr>
          <p:spPr bwMode="auto">
            <a:xfrm rot="2700000">
              <a:off x="2463889" y="3130309"/>
              <a:ext cx="1418576" cy="1420829"/>
            </a:xfrm>
            <a:custGeom>
              <a:avLst/>
              <a:gdLst>
                <a:gd name="T0" fmla="*/ 40 w 413"/>
                <a:gd name="T1" fmla="*/ 230 h 412"/>
                <a:gd name="T2" fmla="*/ 40 w 413"/>
                <a:gd name="T3" fmla="*/ 373 h 412"/>
                <a:gd name="T4" fmla="*/ 183 w 413"/>
                <a:gd name="T5" fmla="*/ 373 h 412"/>
                <a:gd name="T6" fmla="*/ 373 w 413"/>
                <a:gd name="T7" fmla="*/ 183 h 412"/>
                <a:gd name="T8" fmla="*/ 373 w 413"/>
                <a:gd name="T9" fmla="*/ 39 h 412"/>
                <a:gd name="T10" fmla="*/ 230 w 413"/>
                <a:gd name="T11" fmla="*/ 39 h 412"/>
                <a:gd name="T12" fmla="*/ 40 w 413"/>
                <a:gd name="T13" fmla="*/ 230 h 412"/>
              </a:gdLst>
              <a:ahLst/>
              <a:cxnLst>
                <a:cxn ang="0">
                  <a:pos x="T0" y="T1"/>
                </a:cxn>
                <a:cxn ang="0">
                  <a:pos x="T2" y="T3"/>
                </a:cxn>
                <a:cxn ang="0">
                  <a:pos x="T4" y="T5"/>
                </a:cxn>
                <a:cxn ang="0">
                  <a:pos x="T6" y="T7"/>
                </a:cxn>
                <a:cxn ang="0">
                  <a:pos x="T8" y="T9"/>
                </a:cxn>
                <a:cxn ang="0">
                  <a:pos x="T10" y="T11"/>
                </a:cxn>
                <a:cxn ang="0">
                  <a:pos x="T12" y="T13"/>
                </a:cxn>
              </a:cxnLst>
              <a:rect l="0" t="0" r="r" b="b"/>
              <a:pathLst>
                <a:path w="413" h="412">
                  <a:moveTo>
                    <a:pt x="40" y="230"/>
                  </a:moveTo>
                  <a:cubicBezTo>
                    <a:pt x="0" y="269"/>
                    <a:pt x="0" y="333"/>
                    <a:pt x="40" y="373"/>
                  </a:cubicBezTo>
                  <a:cubicBezTo>
                    <a:pt x="79" y="412"/>
                    <a:pt x="143" y="412"/>
                    <a:pt x="183" y="373"/>
                  </a:cubicBezTo>
                  <a:cubicBezTo>
                    <a:pt x="373" y="183"/>
                    <a:pt x="373" y="183"/>
                    <a:pt x="373" y="183"/>
                  </a:cubicBezTo>
                  <a:cubicBezTo>
                    <a:pt x="413" y="143"/>
                    <a:pt x="413" y="79"/>
                    <a:pt x="373" y="39"/>
                  </a:cubicBezTo>
                  <a:cubicBezTo>
                    <a:pt x="334" y="0"/>
                    <a:pt x="270" y="0"/>
                    <a:pt x="230" y="39"/>
                  </a:cubicBezTo>
                  <a:lnTo>
                    <a:pt x="40" y="230"/>
                  </a:lnTo>
                  <a:close/>
                </a:path>
              </a:pathLst>
            </a:custGeom>
            <a:noFill/>
            <a:ln w="1428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tIns="45721" bIns="45721"/>
            <a:lstStyle/>
            <a:p>
              <a:pPr eaLnBrk="1" fontAlgn="auto" hangingPunct="1">
                <a:spcBef>
                  <a:spcPts val="0"/>
                </a:spcBef>
                <a:spcAft>
                  <a:spcPts val="0"/>
                </a:spcAft>
                <a:defRPr/>
              </a:pPr>
              <a:endParaRPr lang="en-US" sz="1801">
                <a:latin typeface="+mn-lt"/>
              </a:endParaRPr>
            </a:p>
          </p:txBody>
        </p:sp>
        <p:sp>
          <p:nvSpPr>
            <p:cNvPr id="53" name="Side 2">
              <a:extLst>
                <a:ext uri="{FF2B5EF4-FFF2-40B4-BE49-F238E27FC236}">
                  <a16:creationId xmlns:a16="http://schemas.microsoft.com/office/drawing/2014/main" id="{BD72C46C-5C82-3E4C-84EE-97F5AA4D48EE}"/>
                </a:ext>
              </a:extLst>
            </p:cNvPr>
            <p:cNvSpPr>
              <a:spLocks/>
            </p:cNvSpPr>
            <p:nvPr/>
          </p:nvSpPr>
          <p:spPr bwMode="auto">
            <a:xfrm rot="2700000">
              <a:off x="1533765" y="3128720"/>
              <a:ext cx="1415399" cy="1424004"/>
            </a:xfrm>
            <a:custGeom>
              <a:avLst/>
              <a:gdLst>
                <a:gd name="T0" fmla="*/ 230 w 412"/>
                <a:gd name="T1" fmla="*/ 40 h 413"/>
                <a:gd name="T2" fmla="*/ 373 w 412"/>
                <a:gd name="T3" fmla="*/ 40 h 413"/>
                <a:gd name="T4" fmla="*/ 373 w 412"/>
                <a:gd name="T5" fmla="*/ 183 h 413"/>
                <a:gd name="T6" fmla="*/ 182 w 412"/>
                <a:gd name="T7" fmla="*/ 373 h 413"/>
                <a:gd name="T8" fmla="*/ 39 w 412"/>
                <a:gd name="T9" fmla="*/ 373 h 413"/>
                <a:gd name="T10" fmla="*/ 39 w 412"/>
                <a:gd name="T11" fmla="*/ 230 h 413"/>
                <a:gd name="T12" fmla="*/ 230 w 412"/>
                <a:gd name="T13" fmla="*/ 40 h 413"/>
              </a:gdLst>
              <a:ahLst/>
              <a:cxnLst>
                <a:cxn ang="0">
                  <a:pos x="T0" y="T1"/>
                </a:cxn>
                <a:cxn ang="0">
                  <a:pos x="T2" y="T3"/>
                </a:cxn>
                <a:cxn ang="0">
                  <a:pos x="T4" y="T5"/>
                </a:cxn>
                <a:cxn ang="0">
                  <a:pos x="T6" y="T7"/>
                </a:cxn>
                <a:cxn ang="0">
                  <a:pos x="T8" y="T9"/>
                </a:cxn>
                <a:cxn ang="0">
                  <a:pos x="T10" y="T11"/>
                </a:cxn>
                <a:cxn ang="0">
                  <a:pos x="T12" y="T13"/>
                </a:cxn>
              </a:cxnLst>
              <a:rect l="0" t="0" r="r" b="b"/>
              <a:pathLst>
                <a:path w="412" h="413">
                  <a:moveTo>
                    <a:pt x="230" y="40"/>
                  </a:moveTo>
                  <a:cubicBezTo>
                    <a:pt x="269" y="0"/>
                    <a:pt x="333" y="0"/>
                    <a:pt x="373" y="40"/>
                  </a:cubicBezTo>
                  <a:cubicBezTo>
                    <a:pt x="412" y="79"/>
                    <a:pt x="412" y="143"/>
                    <a:pt x="373" y="183"/>
                  </a:cubicBezTo>
                  <a:cubicBezTo>
                    <a:pt x="182" y="373"/>
                    <a:pt x="182" y="373"/>
                    <a:pt x="182" y="373"/>
                  </a:cubicBezTo>
                  <a:cubicBezTo>
                    <a:pt x="143" y="413"/>
                    <a:pt x="79" y="413"/>
                    <a:pt x="39" y="373"/>
                  </a:cubicBezTo>
                  <a:cubicBezTo>
                    <a:pt x="0" y="334"/>
                    <a:pt x="0" y="270"/>
                    <a:pt x="39" y="230"/>
                  </a:cubicBezTo>
                  <a:lnTo>
                    <a:pt x="230" y="40"/>
                  </a:lnTo>
                  <a:close/>
                </a:path>
              </a:pathLst>
            </a:custGeom>
            <a:solidFill>
              <a:schemeClr val="accent2">
                <a:alpha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tIns="45721" bIns="45721"/>
            <a:lstStyle/>
            <a:p>
              <a:pPr eaLnBrk="1" fontAlgn="auto" hangingPunct="1">
                <a:spcBef>
                  <a:spcPts val="0"/>
                </a:spcBef>
                <a:spcAft>
                  <a:spcPts val="0"/>
                </a:spcAft>
                <a:defRPr/>
              </a:pPr>
              <a:endParaRPr lang="en-US" sz="1801">
                <a:latin typeface="+mn-lt"/>
              </a:endParaRPr>
            </a:p>
          </p:txBody>
        </p:sp>
      </p:grpSp>
      <p:sp>
        <p:nvSpPr>
          <p:cNvPr id="54" name="Oval 1">
            <a:extLst>
              <a:ext uri="{FF2B5EF4-FFF2-40B4-BE49-F238E27FC236}">
                <a16:creationId xmlns:a16="http://schemas.microsoft.com/office/drawing/2014/main" id="{EA2B1599-ED2C-924F-8AF1-39E4D1A9CC3E}"/>
              </a:ext>
            </a:extLst>
          </p:cNvPr>
          <p:cNvSpPr>
            <a:spLocks noChangeArrowheads="1"/>
          </p:cNvSpPr>
          <p:nvPr/>
        </p:nvSpPr>
        <p:spPr bwMode="auto">
          <a:xfrm>
            <a:off x="5122863" y="2832100"/>
            <a:ext cx="576262" cy="5826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tIns="45721" bIns="45721"/>
          <a:lstStyle/>
          <a:p>
            <a:pPr eaLnBrk="1" fontAlgn="auto" hangingPunct="1">
              <a:spcBef>
                <a:spcPts val="0"/>
              </a:spcBef>
              <a:spcAft>
                <a:spcPts val="0"/>
              </a:spcAft>
              <a:defRPr/>
            </a:pPr>
            <a:endParaRPr lang="en-US" sz="1801">
              <a:latin typeface="+mn-lt"/>
            </a:endParaRPr>
          </a:p>
        </p:txBody>
      </p:sp>
      <p:sp>
        <p:nvSpPr>
          <p:cNvPr id="55" name="TextBox 54">
            <a:extLst>
              <a:ext uri="{FF2B5EF4-FFF2-40B4-BE49-F238E27FC236}">
                <a16:creationId xmlns:a16="http://schemas.microsoft.com/office/drawing/2014/main" id="{37F10CE1-9DD2-FE4D-AB8F-64A36353ABCD}"/>
              </a:ext>
            </a:extLst>
          </p:cNvPr>
          <p:cNvSpPr txBox="1"/>
          <p:nvPr/>
        </p:nvSpPr>
        <p:spPr>
          <a:xfrm>
            <a:off x="5230813" y="2974975"/>
            <a:ext cx="382587" cy="300038"/>
          </a:xfrm>
          <a:prstGeom prst="rect">
            <a:avLst/>
          </a:prstGeom>
          <a:noFill/>
        </p:spPr>
        <p:txBody>
          <a:bodyPr wrap="none">
            <a:spAutoFit/>
          </a:bodyPr>
          <a:lstStyle/>
          <a:p>
            <a:pPr eaLnBrk="1" fontAlgn="auto" hangingPunct="1">
              <a:spcBef>
                <a:spcPts val="0"/>
              </a:spcBef>
              <a:spcAft>
                <a:spcPts val="0"/>
              </a:spcAft>
              <a:defRPr/>
            </a:pPr>
            <a:r>
              <a:rPr lang="en-US" sz="1351" b="1" dirty="0">
                <a:solidFill>
                  <a:schemeClr val="accent2"/>
                </a:solidFill>
                <a:latin typeface="+mn-lt"/>
              </a:rPr>
              <a:t>02</a:t>
            </a:r>
          </a:p>
        </p:txBody>
      </p:sp>
      <p:sp>
        <p:nvSpPr>
          <p:cNvPr id="56" name="Line 1">
            <a:extLst>
              <a:ext uri="{FF2B5EF4-FFF2-40B4-BE49-F238E27FC236}">
                <a16:creationId xmlns:a16="http://schemas.microsoft.com/office/drawing/2014/main" id="{2381E493-3E94-944F-BC4D-F7823AE4F2E8}"/>
              </a:ext>
            </a:extLst>
          </p:cNvPr>
          <p:cNvSpPr>
            <a:spLocks/>
          </p:cNvSpPr>
          <p:nvPr/>
        </p:nvSpPr>
        <p:spPr bwMode="auto">
          <a:xfrm>
            <a:off x="1352550" y="2771775"/>
            <a:ext cx="1892300" cy="700088"/>
          </a:xfrm>
          <a:custGeom>
            <a:avLst/>
            <a:gdLst>
              <a:gd name="T0" fmla="*/ 101 w 551"/>
              <a:gd name="T1" fmla="*/ 203 h 203"/>
              <a:gd name="T2" fmla="*/ 0 w 551"/>
              <a:gd name="T3" fmla="*/ 101 h 203"/>
              <a:gd name="T4" fmla="*/ 101 w 551"/>
              <a:gd name="T5" fmla="*/ 0 h 203"/>
              <a:gd name="T6" fmla="*/ 450 w 551"/>
              <a:gd name="T7" fmla="*/ 0 h 203"/>
              <a:gd name="T8" fmla="*/ 551 w 551"/>
              <a:gd name="T9" fmla="*/ 101 h 203"/>
              <a:gd name="T10" fmla="*/ 450 w 551"/>
              <a:gd name="T11" fmla="*/ 203 h 203"/>
              <a:gd name="T12" fmla="*/ 101 w 551"/>
              <a:gd name="T13" fmla="*/ 203 h 203"/>
            </a:gdLst>
            <a:ahLst/>
            <a:cxnLst>
              <a:cxn ang="0">
                <a:pos x="T0" y="T1"/>
              </a:cxn>
              <a:cxn ang="0">
                <a:pos x="T2" y="T3"/>
              </a:cxn>
              <a:cxn ang="0">
                <a:pos x="T4" y="T5"/>
              </a:cxn>
              <a:cxn ang="0">
                <a:pos x="T6" y="T7"/>
              </a:cxn>
              <a:cxn ang="0">
                <a:pos x="T8" y="T9"/>
              </a:cxn>
              <a:cxn ang="0">
                <a:pos x="T10" y="T11"/>
              </a:cxn>
              <a:cxn ang="0">
                <a:pos x="T12" y="T13"/>
              </a:cxn>
            </a:cxnLst>
            <a:rect l="0" t="0" r="r" b="b"/>
            <a:pathLst>
              <a:path w="551" h="203">
                <a:moveTo>
                  <a:pt x="101" y="203"/>
                </a:moveTo>
                <a:cubicBezTo>
                  <a:pt x="45" y="203"/>
                  <a:pt x="0" y="157"/>
                  <a:pt x="0" y="101"/>
                </a:cubicBezTo>
                <a:cubicBezTo>
                  <a:pt x="0" y="46"/>
                  <a:pt x="45" y="0"/>
                  <a:pt x="101" y="0"/>
                </a:cubicBezTo>
                <a:cubicBezTo>
                  <a:pt x="450" y="0"/>
                  <a:pt x="450" y="0"/>
                  <a:pt x="450" y="0"/>
                </a:cubicBezTo>
                <a:cubicBezTo>
                  <a:pt x="506" y="0"/>
                  <a:pt x="551" y="46"/>
                  <a:pt x="551" y="101"/>
                </a:cubicBezTo>
                <a:cubicBezTo>
                  <a:pt x="551" y="157"/>
                  <a:pt x="506" y="203"/>
                  <a:pt x="450" y="203"/>
                </a:cubicBezTo>
                <a:lnTo>
                  <a:pt x="101" y="203"/>
                </a:lnTo>
                <a:close/>
              </a:path>
            </a:pathLst>
          </a:custGeom>
          <a:solidFill>
            <a:schemeClr val="accent1"/>
          </a:solidFill>
          <a:ln>
            <a:noFill/>
          </a:ln>
        </p:spPr>
        <p:txBody>
          <a:bodyPr tIns="45721" bIns="45721"/>
          <a:lstStyle/>
          <a:p>
            <a:pPr eaLnBrk="1" fontAlgn="auto" hangingPunct="1">
              <a:spcBef>
                <a:spcPts val="0"/>
              </a:spcBef>
              <a:spcAft>
                <a:spcPts val="0"/>
              </a:spcAft>
              <a:defRPr/>
            </a:pPr>
            <a:endParaRPr lang="en-US" sz="1801">
              <a:latin typeface="+mn-lt"/>
            </a:endParaRPr>
          </a:p>
        </p:txBody>
      </p:sp>
      <p:grpSp>
        <p:nvGrpSpPr>
          <p:cNvPr id="79891" name="Side 1_1"/>
          <p:cNvGrpSpPr>
            <a:grpSpLocks/>
          </p:cNvGrpSpPr>
          <p:nvPr/>
        </p:nvGrpSpPr>
        <p:grpSpPr bwMode="auto">
          <a:xfrm rot="-2700000">
            <a:off x="1727200" y="2411413"/>
            <a:ext cx="2343150" cy="1423987"/>
            <a:chOff x="1538296" y="3132084"/>
            <a:chExt cx="2342994" cy="1424473"/>
          </a:xfrm>
        </p:grpSpPr>
        <p:sp>
          <p:nvSpPr>
            <p:cNvPr id="58" name="Trans 1">
              <a:extLst>
                <a:ext uri="{FF2B5EF4-FFF2-40B4-BE49-F238E27FC236}">
                  <a16:creationId xmlns:a16="http://schemas.microsoft.com/office/drawing/2014/main" id="{E4B4AC5E-6395-4945-B911-50B21901BD7B}"/>
                </a:ext>
              </a:extLst>
            </p:cNvPr>
            <p:cNvSpPr>
              <a:spLocks/>
            </p:cNvSpPr>
            <p:nvPr/>
          </p:nvSpPr>
          <p:spPr bwMode="auto">
            <a:xfrm rot="18900000">
              <a:off x="2455945" y="3126469"/>
              <a:ext cx="1419131" cy="1424474"/>
            </a:xfrm>
            <a:custGeom>
              <a:avLst/>
              <a:gdLst>
                <a:gd name="T0" fmla="*/ 183 w 413"/>
                <a:gd name="T1" fmla="*/ 40 h 413"/>
                <a:gd name="T2" fmla="*/ 40 w 413"/>
                <a:gd name="T3" fmla="*/ 40 h 413"/>
                <a:gd name="T4" fmla="*/ 40 w 413"/>
                <a:gd name="T5" fmla="*/ 183 h 413"/>
                <a:gd name="T6" fmla="*/ 230 w 413"/>
                <a:gd name="T7" fmla="*/ 373 h 413"/>
                <a:gd name="T8" fmla="*/ 373 w 413"/>
                <a:gd name="T9" fmla="*/ 373 h 413"/>
                <a:gd name="T10" fmla="*/ 373 w 413"/>
                <a:gd name="T11" fmla="*/ 230 h 413"/>
                <a:gd name="T12" fmla="*/ 183 w 413"/>
                <a:gd name="T13" fmla="*/ 40 h 413"/>
              </a:gdLst>
              <a:ahLst/>
              <a:cxnLst>
                <a:cxn ang="0">
                  <a:pos x="T0" y="T1"/>
                </a:cxn>
                <a:cxn ang="0">
                  <a:pos x="T2" y="T3"/>
                </a:cxn>
                <a:cxn ang="0">
                  <a:pos x="T4" y="T5"/>
                </a:cxn>
                <a:cxn ang="0">
                  <a:pos x="T6" y="T7"/>
                </a:cxn>
                <a:cxn ang="0">
                  <a:pos x="T8" y="T9"/>
                </a:cxn>
                <a:cxn ang="0">
                  <a:pos x="T10" y="T11"/>
                </a:cxn>
                <a:cxn ang="0">
                  <a:pos x="T12" y="T13"/>
                </a:cxn>
              </a:cxnLst>
              <a:rect l="0" t="0" r="r" b="b"/>
              <a:pathLst>
                <a:path w="413" h="413">
                  <a:moveTo>
                    <a:pt x="183" y="40"/>
                  </a:moveTo>
                  <a:cubicBezTo>
                    <a:pt x="143" y="0"/>
                    <a:pt x="79" y="0"/>
                    <a:pt x="40" y="40"/>
                  </a:cubicBezTo>
                  <a:cubicBezTo>
                    <a:pt x="0" y="79"/>
                    <a:pt x="0" y="143"/>
                    <a:pt x="40" y="183"/>
                  </a:cubicBezTo>
                  <a:cubicBezTo>
                    <a:pt x="230" y="373"/>
                    <a:pt x="230" y="373"/>
                    <a:pt x="230" y="373"/>
                  </a:cubicBezTo>
                  <a:cubicBezTo>
                    <a:pt x="270" y="413"/>
                    <a:pt x="334" y="413"/>
                    <a:pt x="373" y="373"/>
                  </a:cubicBezTo>
                  <a:cubicBezTo>
                    <a:pt x="413" y="334"/>
                    <a:pt x="413" y="270"/>
                    <a:pt x="373" y="230"/>
                  </a:cubicBezTo>
                  <a:lnTo>
                    <a:pt x="183" y="40"/>
                  </a:lnTo>
                  <a:close/>
                </a:path>
              </a:pathLst>
            </a:custGeom>
            <a:noFill/>
            <a:ln w="1428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tIns="45721" bIns="45721"/>
            <a:lstStyle/>
            <a:p>
              <a:pPr eaLnBrk="1" fontAlgn="auto" hangingPunct="1">
                <a:spcBef>
                  <a:spcPts val="0"/>
                </a:spcBef>
                <a:spcAft>
                  <a:spcPts val="0"/>
                </a:spcAft>
                <a:defRPr/>
              </a:pPr>
              <a:endParaRPr lang="en-US" sz="1801">
                <a:latin typeface="+mn-lt"/>
              </a:endParaRPr>
            </a:p>
          </p:txBody>
        </p:sp>
        <p:sp>
          <p:nvSpPr>
            <p:cNvPr id="59" name="Side 1">
              <a:extLst>
                <a:ext uri="{FF2B5EF4-FFF2-40B4-BE49-F238E27FC236}">
                  <a16:creationId xmlns:a16="http://schemas.microsoft.com/office/drawing/2014/main" id="{32DA3EB1-6145-1F4E-8C96-6F74265679BC}"/>
                </a:ext>
              </a:extLst>
            </p:cNvPr>
            <p:cNvSpPr>
              <a:spLocks/>
            </p:cNvSpPr>
            <p:nvPr/>
          </p:nvSpPr>
          <p:spPr bwMode="auto">
            <a:xfrm rot="18900000">
              <a:off x="1538474" y="3129742"/>
              <a:ext cx="1414368" cy="1421298"/>
            </a:xfrm>
            <a:custGeom>
              <a:avLst/>
              <a:gdLst>
                <a:gd name="T0" fmla="*/ 373 w 412"/>
                <a:gd name="T1" fmla="*/ 230 h 412"/>
                <a:gd name="T2" fmla="*/ 373 w 412"/>
                <a:gd name="T3" fmla="*/ 373 h 412"/>
                <a:gd name="T4" fmla="*/ 230 w 412"/>
                <a:gd name="T5" fmla="*/ 373 h 412"/>
                <a:gd name="T6" fmla="*/ 39 w 412"/>
                <a:gd name="T7" fmla="*/ 183 h 412"/>
                <a:gd name="T8" fmla="*/ 39 w 412"/>
                <a:gd name="T9" fmla="*/ 39 h 412"/>
                <a:gd name="T10" fmla="*/ 182 w 412"/>
                <a:gd name="T11" fmla="*/ 39 h 412"/>
                <a:gd name="T12" fmla="*/ 373 w 412"/>
                <a:gd name="T13" fmla="*/ 230 h 412"/>
              </a:gdLst>
              <a:ahLst/>
              <a:cxnLst>
                <a:cxn ang="0">
                  <a:pos x="T0" y="T1"/>
                </a:cxn>
                <a:cxn ang="0">
                  <a:pos x="T2" y="T3"/>
                </a:cxn>
                <a:cxn ang="0">
                  <a:pos x="T4" y="T5"/>
                </a:cxn>
                <a:cxn ang="0">
                  <a:pos x="T6" y="T7"/>
                </a:cxn>
                <a:cxn ang="0">
                  <a:pos x="T8" y="T9"/>
                </a:cxn>
                <a:cxn ang="0">
                  <a:pos x="T10" y="T11"/>
                </a:cxn>
                <a:cxn ang="0">
                  <a:pos x="T12" y="T13"/>
                </a:cxn>
              </a:cxnLst>
              <a:rect l="0" t="0" r="r" b="b"/>
              <a:pathLst>
                <a:path w="412" h="412">
                  <a:moveTo>
                    <a:pt x="373" y="230"/>
                  </a:moveTo>
                  <a:cubicBezTo>
                    <a:pt x="412" y="269"/>
                    <a:pt x="412" y="333"/>
                    <a:pt x="373" y="373"/>
                  </a:cubicBezTo>
                  <a:cubicBezTo>
                    <a:pt x="333" y="412"/>
                    <a:pt x="269" y="412"/>
                    <a:pt x="230" y="373"/>
                  </a:cubicBezTo>
                  <a:cubicBezTo>
                    <a:pt x="39" y="183"/>
                    <a:pt x="39" y="183"/>
                    <a:pt x="39" y="183"/>
                  </a:cubicBezTo>
                  <a:cubicBezTo>
                    <a:pt x="0" y="143"/>
                    <a:pt x="0" y="79"/>
                    <a:pt x="39" y="39"/>
                  </a:cubicBezTo>
                  <a:cubicBezTo>
                    <a:pt x="79" y="0"/>
                    <a:pt x="143" y="0"/>
                    <a:pt x="182" y="39"/>
                  </a:cubicBezTo>
                  <a:lnTo>
                    <a:pt x="373" y="230"/>
                  </a:lnTo>
                  <a:close/>
                </a:path>
              </a:pathLst>
            </a:custGeom>
            <a:solidFill>
              <a:schemeClr val="accent1">
                <a:alpha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tIns="45721" bIns="45721"/>
            <a:lstStyle/>
            <a:p>
              <a:pPr eaLnBrk="1" fontAlgn="auto" hangingPunct="1">
                <a:spcBef>
                  <a:spcPts val="0"/>
                </a:spcBef>
                <a:spcAft>
                  <a:spcPts val="0"/>
                </a:spcAft>
                <a:defRPr/>
              </a:pPr>
              <a:endParaRPr lang="en-US" sz="1801">
                <a:latin typeface="+mn-lt"/>
              </a:endParaRPr>
            </a:p>
          </p:txBody>
        </p:sp>
      </p:grpSp>
      <p:grpSp>
        <p:nvGrpSpPr>
          <p:cNvPr id="79892" name="Side 1_2"/>
          <p:cNvGrpSpPr>
            <a:grpSpLocks/>
          </p:cNvGrpSpPr>
          <p:nvPr/>
        </p:nvGrpSpPr>
        <p:grpSpPr bwMode="auto">
          <a:xfrm rot="2700000">
            <a:off x="1723232" y="2410619"/>
            <a:ext cx="2349500" cy="1417637"/>
            <a:chOff x="1534241" y="3131996"/>
            <a:chExt cx="2349528" cy="1418576"/>
          </a:xfrm>
        </p:grpSpPr>
        <p:sp>
          <p:nvSpPr>
            <p:cNvPr id="61" name="Trans 2">
              <a:extLst>
                <a:ext uri="{FF2B5EF4-FFF2-40B4-BE49-F238E27FC236}">
                  <a16:creationId xmlns:a16="http://schemas.microsoft.com/office/drawing/2014/main" id="{13819A76-B81D-C848-B4C2-6B0992CD4DC8}"/>
                </a:ext>
              </a:extLst>
            </p:cNvPr>
            <p:cNvSpPr>
              <a:spLocks/>
            </p:cNvSpPr>
            <p:nvPr/>
          </p:nvSpPr>
          <p:spPr bwMode="auto">
            <a:xfrm rot="2700000">
              <a:off x="2463889" y="3130309"/>
              <a:ext cx="1418576" cy="1420829"/>
            </a:xfrm>
            <a:custGeom>
              <a:avLst/>
              <a:gdLst>
                <a:gd name="T0" fmla="*/ 40 w 413"/>
                <a:gd name="T1" fmla="*/ 230 h 412"/>
                <a:gd name="T2" fmla="*/ 40 w 413"/>
                <a:gd name="T3" fmla="*/ 373 h 412"/>
                <a:gd name="T4" fmla="*/ 183 w 413"/>
                <a:gd name="T5" fmla="*/ 373 h 412"/>
                <a:gd name="T6" fmla="*/ 373 w 413"/>
                <a:gd name="T7" fmla="*/ 183 h 412"/>
                <a:gd name="T8" fmla="*/ 373 w 413"/>
                <a:gd name="T9" fmla="*/ 39 h 412"/>
                <a:gd name="T10" fmla="*/ 230 w 413"/>
                <a:gd name="T11" fmla="*/ 39 h 412"/>
                <a:gd name="T12" fmla="*/ 40 w 413"/>
                <a:gd name="T13" fmla="*/ 230 h 412"/>
              </a:gdLst>
              <a:ahLst/>
              <a:cxnLst>
                <a:cxn ang="0">
                  <a:pos x="T0" y="T1"/>
                </a:cxn>
                <a:cxn ang="0">
                  <a:pos x="T2" y="T3"/>
                </a:cxn>
                <a:cxn ang="0">
                  <a:pos x="T4" y="T5"/>
                </a:cxn>
                <a:cxn ang="0">
                  <a:pos x="T6" y="T7"/>
                </a:cxn>
                <a:cxn ang="0">
                  <a:pos x="T8" y="T9"/>
                </a:cxn>
                <a:cxn ang="0">
                  <a:pos x="T10" y="T11"/>
                </a:cxn>
                <a:cxn ang="0">
                  <a:pos x="T12" y="T13"/>
                </a:cxn>
              </a:cxnLst>
              <a:rect l="0" t="0" r="r" b="b"/>
              <a:pathLst>
                <a:path w="413" h="412">
                  <a:moveTo>
                    <a:pt x="40" y="230"/>
                  </a:moveTo>
                  <a:cubicBezTo>
                    <a:pt x="0" y="269"/>
                    <a:pt x="0" y="333"/>
                    <a:pt x="40" y="373"/>
                  </a:cubicBezTo>
                  <a:cubicBezTo>
                    <a:pt x="79" y="412"/>
                    <a:pt x="143" y="412"/>
                    <a:pt x="183" y="373"/>
                  </a:cubicBezTo>
                  <a:cubicBezTo>
                    <a:pt x="373" y="183"/>
                    <a:pt x="373" y="183"/>
                    <a:pt x="373" y="183"/>
                  </a:cubicBezTo>
                  <a:cubicBezTo>
                    <a:pt x="413" y="143"/>
                    <a:pt x="413" y="79"/>
                    <a:pt x="373" y="39"/>
                  </a:cubicBezTo>
                  <a:cubicBezTo>
                    <a:pt x="334" y="0"/>
                    <a:pt x="270" y="0"/>
                    <a:pt x="230" y="39"/>
                  </a:cubicBezTo>
                  <a:lnTo>
                    <a:pt x="40" y="230"/>
                  </a:lnTo>
                  <a:close/>
                </a:path>
              </a:pathLst>
            </a:custGeom>
            <a:noFill/>
            <a:ln w="1428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tIns="45721" bIns="45721"/>
            <a:lstStyle/>
            <a:p>
              <a:pPr eaLnBrk="1" fontAlgn="auto" hangingPunct="1">
                <a:spcBef>
                  <a:spcPts val="0"/>
                </a:spcBef>
                <a:spcAft>
                  <a:spcPts val="0"/>
                </a:spcAft>
                <a:defRPr/>
              </a:pPr>
              <a:endParaRPr lang="en-US" sz="1801">
                <a:latin typeface="+mn-lt"/>
              </a:endParaRPr>
            </a:p>
          </p:txBody>
        </p:sp>
        <p:sp>
          <p:nvSpPr>
            <p:cNvPr id="62" name="Side 2">
              <a:extLst>
                <a:ext uri="{FF2B5EF4-FFF2-40B4-BE49-F238E27FC236}">
                  <a16:creationId xmlns:a16="http://schemas.microsoft.com/office/drawing/2014/main" id="{03E03AD8-168F-864D-ACDB-03D9C07DDB7E}"/>
                </a:ext>
              </a:extLst>
            </p:cNvPr>
            <p:cNvSpPr>
              <a:spLocks/>
            </p:cNvSpPr>
            <p:nvPr/>
          </p:nvSpPr>
          <p:spPr bwMode="auto">
            <a:xfrm rot="2700000">
              <a:off x="1533765" y="3128720"/>
              <a:ext cx="1415399" cy="1424004"/>
            </a:xfrm>
            <a:custGeom>
              <a:avLst/>
              <a:gdLst>
                <a:gd name="T0" fmla="*/ 230 w 412"/>
                <a:gd name="T1" fmla="*/ 40 h 413"/>
                <a:gd name="T2" fmla="*/ 373 w 412"/>
                <a:gd name="T3" fmla="*/ 40 h 413"/>
                <a:gd name="T4" fmla="*/ 373 w 412"/>
                <a:gd name="T5" fmla="*/ 183 h 413"/>
                <a:gd name="T6" fmla="*/ 182 w 412"/>
                <a:gd name="T7" fmla="*/ 373 h 413"/>
                <a:gd name="T8" fmla="*/ 39 w 412"/>
                <a:gd name="T9" fmla="*/ 373 h 413"/>
                <a:gd name="T10" fmla="*/ 39 w 412"/>
                <a:gd name="T11" fmla="*/ 230 h 413"/>
                <a:gd name="T12" fmla="*/ 230 w 412"/>
                <a:gd name="T13" fmla="*/ 40 h 413"/>
              </a:gdLst>
              <a:ahLst/>
              <a:cxnLst>
                <a:cxn ang="0">
                  <a:pos x="T0" y="T1"/>
                </a:cxn>
                <a:cxn ang="0">
                  <a:pos x="T2" y="T3"/>
                </a:cxn>
                <a:cxn ang="0">
                  <a:pos x="T4" y="T5"/>
                </a:cxn>
                <a:cxn ang="0">
                  <a:pos x="T6" y="T7"/>
                </a:cxn>
                <a:cxn ang="0">
                  <a:pos x="T8" y="T9"/>
                </a:cxn>
                <a:cxn ang="0">
                  <a:pos x="T10" y="T11"/>
                </a:cxn>
                <a:cxn ang="0">
                  <a:pos x="T12" y="T13"/>
                </a:cxn>
              </a:cxnLst>
              <a:rect l="0" t="0" r="r" b="b"/>
              <a:pathLst>
                <a:path w="412" h="413">
                  <a:moveTo>
                    <a:pt x="230" y="40"/>
                  </a:moveTo>
                  <a:cubicBezTo>
                    <a:pt x="269" y="0"/>
                    <a:pt x="333" y="0"/>
                    <a:pt x="373" y="40"/>
                  </a:cubicBezTo>
                  <a:cubicBezTo>
                    <a:pt x="412" y="79"/>
                    <a:pt x="412" y="143"/>
                    <a:pt x="373" y="183"/>
                  </a:cubicBezTo>
                  <a:cubicBezTo>
                    <a:pt x="182" y="373"/>
                    <a:pt x="182" y="373"/>
                    <a:pt x="182" y="373"/>
                  </a:cubicBezTo>
                  <a:cubicBezTo>
                    <a:pt x="143" y="413"/>
                    <a:pt x="79" y="413"/>
                    <a:pt x="39" y="373"/>
                  </a:cubicBezTo>
                  <a:cubicBezTo>
                    <a:pt x="0" y="334"/>
                    <a:pt x="0" y="270"/>
                    <a:pt x="39" y="230"/>
                  </a:cubicBezTo>
                  <a:lnTo>
                    <a:pt x="230" y="40"/>
                  </a:lnTo>
                  <a:close/>
                </a:path>
              </a:pathLst>
            </a:custGeom>
            <a:solidFill>
              <a:schemeClr val="accent1">
                <a:alpha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tIns="45721" bIns="45721"/>
            <a:lstStyle/>
            <a:p>
              <a:pPr eaLnBrk="1" fontAlgn="auto" hangingPunct="1">
                <a:spcBef>
                  <a:spcPts val="0"/>
                </a:spcBef>
                <a:spcAft>
                  <a:spcPts val="0"/>
                </a:spcAft>
                <a:defRPr/>
              </a:pPr>
              <a:endParaRPr lang="en-US" sz="1801">
                <a:latin typeface="+mn-lt"/>
              </a:endParaRPr>
            </a:p>
          </p:txBody>
        </p:sp>
      </p:grpSp>
      <p:sp>
        <p:nvSpPr>
          <p:cNvPr id="63" name="Oval 1">
            <a:extLst>
              <a:ext uri="{FF2B5EF4-FFF2-40B4-BE49-F238E27FC236}">
                <a16:creationId xmlns:a16="http://schemas.microsoft.com/office/drawing/2014/main" id="{08344E52-A3D7-D447-B5C3-34305EE392FC}"/>
              </a:ext>
            </a:extLst>
          </p:cNvPr>
          <p:cNvSpPr>
            <a:spLocks noChangeArrowheads="1"/>
          </p:cNvSpPr>
          <p:nvPr/>
        </p:nvSpPr>
        <p:spPr bwMode="auto">
          <a:xfrm>
            <a:off x="2608263" y="2832100"/>
            <a:ext cx="576262" cy="5826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tIns="45721" bIns="45721"/>
          <a:lstStyle/>
          <a:p>
            <a:pPr eaLnBrk="1" fontAlgn="auto" hangingPunct="1">
              <a:spcBef>
                <a:spcPts val="0"/>
              </a:spcBef>
              <a:spcAft>
                <a:spcPts val="0"/>
              </a:spcAft>
              <a:defRPr/>
            </a:pPr>
            <a:endParaRPr lang="en-US" sz="1801">
              <a:latin typeface="+mn-lt"/>
            </a:endParaRPr>
          </a:p>
        </p:txBody>
      </p:sp>
      <p:sp>
        <p:nvSpPr>
          <p:cNvPr id="64" name="TextBox 63">
            <a:extLst>
              <a:ext uri="{FF2B5EF4-FFF2-40B4-BE49-F238E27FC236}">
                <a16:creationId xmlns:a16="http://schemas.microsoft.com/office/drawing/2014/main" id="{ECC72746-6D74-A149-AA0F-C8E8534EBC92}"/>
              </a:ext>
            </a:extLst>
          </p:cNvPr>
          <p:cNvSpPr txBox="1"/>
          <p:nvPr/>
        </p:nvSpPr>
        <p:spPr>
          <a:xfrm>
            <a:off x="2716213" y="2974975"/>
            <a:ext cx="382587" cy="300038"/>
          </a:xfrm>
          <a:prstGeom prst="rect">
            <a:avLst/>
          </a:prstGeom>
          <a:noFill/>
        </p:spPr>
        <p:txBody>
          <a:bodyPr wrap="none">
            <a:spAutoFit/>
          </a:bodyPr>
          <a:lstStyle/>
          <a:p>
            <a:pPr eaLnBrk="1" fontAlgn="auto" hangingPunct="1">
              <a:spcBef>
                <a:spcPts val="0"/>
              </a:spcBef>
              <a:spcAft>
                <a:spcPts val="0"/>
              </a:spcAft>
              <a:defRPr/>
            </a:pPr>
            <a:r>
              <a:rPr lang="en-US" sz="1351" b="1" dirty="0">
                <a:solidFill>
                  <a:schemeClr val="accent1"/>
                </a:solidFill>
                <a:latin typeface="+mn-lt"/>
              </a:rPr>
              <a:t>01</a:t>
            </a:r>
          </a:p>
        </p:txBody>
      </p:sp>
      <p:sp>
        <p:nvSpPr>
          <p:cNvPr id="65" name="TextBox 64">
            <a:extLst>
              <a:ext uri="{FF2B5EF4-FFF2-40B4-BE49-F238E27FC236}">
                <a16:creationId xmlns:a16="http://schemas.microsoft.com/office/drawing/2014/main" id="{9B6CA9EB-6A7B-C44F-AB26-D51E6EC5B378}"/>
              </a:ext>
            </a:extLst>
          </p:cNvPr>
          <p:cNvSpPr txBox="1"/>
          <p:nvPr/>
        </p:nvSpPr>
        <p:spPr>
          <a:xfrm>
            <a:off x="1223963" y="4470400"/>
            <a:ext cx="2149475" cy="400050"/>
          </a:xfrm>
          <a:prstGeom prst="rect">
            <a:avLst/>
          </a:prstGeom>
          <a:noFill/>
        </p:spPr>
        <p:txBody>
          <a:bodyPr wrap="none">
            <a:spAutoFit/>
          </a:bodyPr>
          <a:lstStyle/>
          <a:p>
            <a:pPr algn="ctr" eaLnBrk="1" fontAlgn="auto" hangingPunct="1">
              <a:spcBef>
                <a:spcPts val="0"/>
              </a:spcBef>
              <a:spcAft>
                <a:spcPts val="0"/>
              </a:spcAft>
              <a:defRPr/>
            </a:pPr>
            <a:r>
              <a:rPr lang="en-ID" sz="2000" dirty="0">
                <a:solidFill>
                  <a:schemeClr val="tx1">
                    <a:lumMod val="65000"/>
                    <a:lumOff val="35000"/>
                  </a:schemeClr>
                </a:solidFill>
                <a:latin typeface="+mj-lt"/>
              </a:rPr>
              <a:t>Online Orientation </a:t>
            </a:r>
          </a:p>
        </p:txBody>
      </p:sp>
      <p:sp>
        <p:nvSpPr>
          <p:cNvPr id="74" name="TextBox 73">
            <a:extLst>
              <a:ext uri="{FF2B5EF4-FFF2-40B4-BE49-F238E27FC236}">
                <a16:creationId xmlns:a16="http://schemas.microsoft.com/office/drawing/2014/main" id="{ABEC35FB-E802-5649-9910-55424AB25582}"/>
              </a:ext>
            </a:extLst>
          </p:cNvPr>
          <p:cNvSpPr txBox="1"/>
          <p:nvPr/>
        </p:nvSpPr>
        <p:spPr>
          <a:xfrm>
            <a:off x="1196975" y="4930775"/>
            <a:ext cx="2203450" cy="1028700"/>
          </a:xfrm>
          <a:prstGeom prst="rect">
            <a:avLst/>
          </a:prstGeom>
          <a:noFill/>
        </p:spPr>
        <p:txBody>
          <a:bodyPr>
            <a:spAutoFit/>
          </a:bodyPr>
          <a:lstStyle/>
          <a:p>
            <a:pPr algn="ctr" eaLnBrk="1" fontAlgn="auto" hangingPunct="1">
              <a:lnSpc>
                <a:spcPct val="150000"/>
              </a:lnSpc>
              <a:spcBef>
                <a:spcPts val="0"/>
              </a:spcBef>
              <a:spcAft>
                <a:spcPts val="0"/>
              </a:spcAft>
              <a:defRPr/>
            </a:pPr>
            <a:r>
              <a:rPr lang="id-ID" sz="1400" dirty="0" err="1">
                <a:solidFill>
                  <a:schemeClr val="tx1">
                    <a:lumMod val="50000"/>
                    <a:lumOff val="50000"/>
                  </a:schemeClr>
                </a:solidFill>
                <a:latin typeface="+mn-lt"/>
              </a:rPr>
              <a:t>Students</a:t>
            </a:r>
            <a:r>
              <a:rPr lang="id-ID" sz="1400" dirty="0">
                <a:solidFill>
                  <a:schemeClr val="tx1">
                    <a:lumMod val="50000"/>
                    <a:lumOff val="50000"/>
                  </a:schemeClr>
                </a:solidFill>
                <a:latin typeface="+mn-lt"/>
              </a:rPr>
              <a:t> are </a:t>
            </a:r>
            <a:r>
              <a:rPr lang="id-ID" sz="1400" dirty="0" err="1">
                <a:solidFill>
                  <a:schemeClr val="tx1">
                    <a:lumMod val="50000"/>
                    <a:lumOff val="50000"/>
                  </a:schemeClr>
                </a:solidFill>
                <a:latin typeface="+mn-lt"/>
              </a:rPr>
              <a:t>able</a:t>
            </a:r>
            <a:r>
              <a:rPr lang="id-ID" sz="1400" dirty="0">
                <a:solidFill>
                  <a:schemeClr val="tx1">
                    <a:lumMod val="50000"/>
                    <a:lumOff val="50000"/>
                  </a:schemeClr>
                </a:solidFill>
                <a:latin typeface="+mn-lt"/>
              </a:rPr>
              <a:t> </a:t>
            </a:r>
            <a:r>
              <a:rPr lang="id-ID" sz="1400" dirty="0" err="1">
                <a:solidFill>
                  <a:schemeClr val="tx1">
                    <a:lumMod val="50000"/>
                    <a:lumOff val="50000"/>
                  </a:schemeClr>
                </a:solidFill>
                <a:latin typeface="+mn-lt"/>
              </a:rPr>
              <a:t>to</a:t>
            </a:r>
            <a:r>
              <a:rPr lang="id-ID" sz="1400" dirty="0">
                <a:solidFill>
                  <a:schemeClr val="tx1">
                    <a:lumMod val="50000"/>
                    <a:lumOff val="50000"/>
                  </a:schemeClr>
                </a:solidFill>
                <a:latin typeface="+mn-lt"/>
              </a:rPr>
              <a:t> </a:t>
            </a:r>
            <a:r>
              <a:rPr lang="id-ID" sz="1400" dirty="0" err="1">
                <a:solidFill>
                  <a:schemeClr val="tx1">
                    <a:lumMod val="50000"/>
                    <a:lumOff val="50000"/>
                  </a:schemeClr>
                </a:solidFill>
                <a:latin typeface="+mn-lt"/>
              </a:rPr>
              <a:t>learn</a:t>
            </a:r>
            <a:r>
              <a:rPr lang="id-ID" sz="1400" dirty="0">
                <a:solidFill>
                  <a:schemeClr val="tx1">
                    <a:lumMod val="50000"/>
                    <a:lumOff val="50000"/>
                  </a:schemeClr>
                </a:solidFill>
                <a:latin typeface="+mn-lt"/>
              </a:rPr>
              <a:t> </a:t>
            </a:r>
            <a:r>
              <a:rPr lang="id-ID" sz="1400" dirty="0" err="1">
                <a:solidFill>
                  <a:schemeClr val="tx1">
                    <a:lumMod val="50000"/>
                    <a:lumOff val="50000"/>
                  </a:schemeClr>
                </a:solidFill>
                <a:latin typeface="+mn-lt"/>
              </a:rPr>
              <a:t>about</a:t>
            </a:r>
            <a:r>
              <a:rPr lang="id-ID" sz="1400" dirty="0">
                <a:solidFill>
                  <a:schemeClr val="tx1">
                    <a:lumMod val="50000"/>
                    <a:lumOff val="50000"/>
                  </a:schemeClr>
                </a:solidFill>
                <a:latin typeface="+mn-lt"/>
              </a:rPr>
              <a:t> </a:t>
            </a:r>
            <a:r>
              <a:rPr lang="id-ID" sz="1400" dirty="0" err="1">
                <a:solidFill>
                  <a:schemeClr val="tx1">
                    <a:lumMod val="50000"/>
                    <a:lumOff val="50000"/>
                  </a:schemeClr>
                </a:solidFill>
                <a:latin typeface="+mn-lt"/>
              </a:rPr>
              <a:t>their</a:t>
            </a:r>
            <a:r>
              <a:rPr lang="id-ID" sz="1400" dirty="0">
                <a:solidFill>
                  <a:schemeClr val="tx1">
                    <a:lumMod val="50000"/>
                    <a:lumOff val="50000"/>
                  </a:schemeClr>
                </a:solidFill>
                <a:latin typeface="+mn-lt"/>
              </a:rPr>
              <a:t> </a:t>
            </a:r>
            <a:r>
              <a:rPr lang="id-ID" sz="1400" dirty="0" err="1">
                <a:solidFill>
                  <a:schemeClr val="tx1">
                    <a:lumMod val="50000"/>
                    <a:lumOff val="50000"/>
                  </a:schemeClr>
                </a:solidFill>
                <a:latin typeface="+mn-lt"/>
              </a:rPr>
              <a:t>programs</a:t>
            </a:r>
            <a:r>
              <a:rPr lang="id-ID" sz="1400" dirty="0">
                <a:solidFill>
                  <a:schemeClr val="tx1">
                    <a:lumMod val="50000"/>
                    <a:lumOff val="50000"/>
                  </a:schemeClr>
                </a:solidFill>
                <a:latin typeface="+mn-lt"/>
              </a:rPr>
              <a:t> </a:t>
            </a:r>
            <a:r>
              <a:rPr lang="id-ID" sz="1400" dirty="0" err="1">
                <a:solidFill>
                  <a:schemeClr val="tx1">
                    <a:lumMod val="50000"/>
                    <a:lumOff val="50000"/>
                  </a:schemeClr>
                </a:solidFill>
                <a:latin typeface="+mn-lt"/>
              </a:rPr>
              <a:t>through</a:t>
            </a:r>
            <a:r>
              <a:rPr lang="id-ID" sz="1400" dirty="0">
                <a:solidFill>
                  <a:schemeClr val="tx1">
                    <a:lumMod val="50000"/>
                    <a:lumOff val="50000"/>
                  </a:schemeClr>
                </a:solidFill>
                <a:latin typeface="+mn-lt"/>
              </a:rPr>
              <a:t> </a:t>
            </a:r>
            <a:r>
              <a:rPr lang="id-ID" sz="1400" dirty="0" err="1">
                <a:solidFill>
                  <a:schemeClr val="tx1">
                    <a:lumMod val="50000"/>
                    <a:lumOff val="50000"/>
                  </a:schemeClr>
                </a:solidFill>
                <a:latin typeface="+mn-lt"/>
              </a:rPr>
              <a:t>a</a:t>
            </a:r>
            <a:r>
              <a:rPr lang="id-ID" sz="1400" dirty="0">
                <a:solidFill>
                  <a:schemeClr val="tx1">
                    <a:lumMod val="50000"/>
                    <a:lumOff val="50000"/>
                  </a:schemeClr>
                </a:solidFill>
                <a:latin typeface="+mn-lt"/>
              </a:rPr>
              <a:t> portal</a:t>
            </a:r>
          </a:p>
        </p:txBody>
      </p:sp>
      <p:sp>
        <p:nvSpPr>
          <p:cNvPr id="75" name="TextBox 74">
            <a:extLst>
              <a:ext uri="{FF2B5EF4-FFF2-40B4-BE49-F238E27FC236}">
                <a16:creationId xmlns:a16="http://schemas.microsoft.com/office/drawing/2014/main" id="{19AEDFC2-C211-A241-BAC6-464E3D59E965}"/>
              </a:ext>
            </a:extLst>
          </p:cNvPr>
          <p:cNvSpPr txBox="1"/>
          <p:nvPr/>
        </p:nvSpPr>
        <p:spPr>
          <a:xfrm>
            <a:off x="3622675" y="4470400"/>
            <a:ext cx="2500313" cy="400050"/>
          </a:xfrm>
          <a:prstGeom prst="rect">
            <a:avLst/>
          </a:prstGeom>
          <a:noFill/>
        </p:spPr>
        <p:txBody>
          <a:bodyPr wrap="none">
            <a:spAutoFit/>
          </a:bodyPr>
          <a:lstStyle/>
          <a:p>
            <a:pPr algn="ctr" eaLnBrk="1" fontAlgn="auto" hangingPunct="1">
              <a:spcBef>
                <a:spcPts val="0"/>
              </a:spcBef>
              <a:spcAft>
                <a:spcPts val="0"/>
              </a:spcAft>
              <a:defRPr/>
            </a:pPr>
            <a:r>
              <a:rPr lang="en-ID" sz="2000" dirty="0">
                <a:solidFill>
                  <a:schemeClr val="tx1">
                    <a:lumMod val="65000"/>
                    <a:lumOff val="35000"/>
                  </a:schemeClr>
                </a:solidFill>
                <a:latin typeface="+mj-lt"/>
              </a:rPr>
              <a:t>Traditional Orientation</a:t>
            </a:r>
          </a:p>
        </p:txBody>
      </p:sp>
      <p:sp>
        <p:nvSpPr>
          <p:cNvPr id="76" name="TextBox 75">
            <a:extLst>
              <a:ext uri="{FF2B5EF4-FFF2-40B4-BE49-F238E27FC236}">
                <a16:creationId xmlns:a16="http://schemas.microsoft.com/office/drawing/2014/main" id="{5F6E4818-425B-C24C-9592-E15D93654BD0}"/>
              </a:ext>
            </a:extLst>
          </p:cNvPr>
          <p:cNvSpPr txBox="1"/>
          <p:nvPr/>
        </p:nvSpPr>
        <p:spPr>
          <a:xfrm>
            <a:off x="3770313" y="4930775"/>
            <a:ext cx="2203450" cy="1350963"/>
          </a:xfrm>
          <a:prstGeom prst="rect">
            <a:avLst/>
          </a:prstGeom>
          <a:noFill/>
        </p:spPr>
        <p:txBody>
          <a:bodyPr>
            <a:spAutoFit/>
          </a:bodyPr>
          <a:lstStyle/>
          <a:p>
            <a:pPr algn="ctr" eaLnBrk="1" fontAlgn="auto" hangingPunct="1">
              <a:lnSpc>
                <a:spcPct val="150000"/>
              </a:lnSpc>
              <a:spcBef>
                <a:spcPts val="0"/>
              </a:spcBef>
              <a:spcAft>
                <a:spcPts val="0"/>
              </a:spcAft>
              <a:defRPr/>
            </a:pPr>
            <a:r>
              <a:rPr lang="id-ID" sz="1400" dirty="0" err="1">
                <a:solidFill>
                  <a:schemeClr val="tx1">
                    <a:lumMod val="50000"/>
                    <a:lumOff val="50000"/>
                  </a:schemeClr>
                </a:solidFill>
                <a:latin typeface="+mn-lt"/>
              </a:rPr>
              <a:t>Students</a:t>
            </a:r>
            <a:r>
              <a:rPr lang="id-ID" sz="1400" dirty="0">
                <a:solidFill>
                  <a:schemeClr val="tx1">
                    <a:lumMod val="50000"/>
                    <a:lumOff val="50000"/>
                  </a:schemeClr>
                </a:solidFill>
                <a:latin typeface="+mn-lt"/>
              </a:rPr>
              <a:t> are </a:t>
            </a:r>
            <a:r>
              <a:rPr lang="id-ID" sz="1400" dirty="0" err="1">
                <a:solidFill>
                  <a:schemeClr val="tx1">
                    <a:lumMod val="50000"/>
                    <a:lumOff val="50000"/>
                  </a:schemeClr>
                </a:solidFill>
                <a:latin typeface="+mn-lt"/>
              </a:rPr>
              <a:t>all</a:t>
            </a:r>
            <a:r>
              <a:rPr lang="id-ID" sz="1400" dirty="0">
                <a:solidFill>
                  <a:schemeClr val="tx1">
                    <a:lumMod val="50000"/>
                    <a:lumOff val="50000"/>
                  </a:schemeClr>
                </a:solidFill>
                <a:latin typeface="+mn-lt"/>
              </a:rPr>
              <a:t> </a:t>
            </a:r>
            <a:r>
              <a:rPr lang="id-ID" sz="1400" dirty="0" err="1">
                <a:solidFill>
                  <a:schemeClr val="tx1">
                    <a:lumMod val="50000"/>
                    <a:lumOff val="50000"/>
                  </a:schemeClr>
                </a:solidFill>
                <a:latin typeface="+mn-lt"/>
              </a:rPr>
              <a:t>brought</a:t>
            </a:r>
            <a:r>
              <a:rPr lang="id-ID" sz="1400" dirty="0">
                <a:solidFill>
                  <a:schemeClr val="tx1">
                    <a:lumMod val="50000"/>
                    <a:lumOff val="50000"/>
                  </a:schemeClr>
                </a:solidFill>
                <a:latin typeface="+mn-lt"/>
              </a:rPr>
              <a:t> </a:t>
            </a:r>
            <a:r>
              <a:rPr lang="id-ID" sz="1400" dirty="0" err="1">
                <a:solidFill>
                  <a:schemeClr val="tx1">
                    <a:lumMod val="50000"/>
                    <a:lumOff val="50000"/>
                  </a:schemeClr>
                </a:solidFill>
                <a:latin typeface="+mn-lt"/>
              </a:rPr>
              <a:t>to</a:t>
            </a:r>
            <a:r>
              <a:rPr lang="id-ID" sz="1400" dirty="0">
                <a:solidFill>
                  <a:schemeClr val="tx1">
                    <a:lumMod val="50000"/>
                    <a:lumOff val="50000"/>
                  </a:schemeClr>
                </a:solidFill>
                <a:latin typeface="+mn-lt"/>
              </a:rPr>
              <a:t> </a:t>
            </a:r>
            <a:r>
              <a:rPr lang="id-ID" sz="1400" dirty="0" err="1">
                <a:solidFill>
                  <a:schemeClr val="tx1">
                    <a:lumMod val="50000"/>
                    <a:lumOff val="50000"/>
                  </a:schemeClr>
                </a:solidFill>
                <a:latin typeface="+mn-lt"/>
              </a:rPr>
              <a:t>campus</a:t>
            </a:r>
            <a:r>
              <a:rPr lang="id-ID" sz="1400" dirty="0">
                <a:solidFill>
                  <a:schemeClr val="tx1">
                    <a:lumMod val="50000"/>
                    <a:lumOff val="50000"/>
                  </a:schemeClr>
                </a:solidFill>
                <a:latin typeface="+mn-lt"/>
              </a:rPr>
              <a:t> </a:t>
            </a:r>
            <a:r>
              <a:rPr lang="id-ID" sz="1400" dirty="0" err="1">
                <a:solidFill>
                  <a:schemeClr val="tx1">
                    <a:lumMod val="50000"/>
                    <a:lumOff val="50000"/>
                  </a:schemeClr>
                </a:solidFill>
                <a:latin typeface="+mn-lt"/>
              </a:rPr>
              <a:t>the</a:t>
            </a:r>
            <a:r>
              <a:rPr lang="id-ID" sz="1400" dirty="0">
                <a:solidFill>
                  <a:schemeClr val="tx1">
                    <a:lumMod val="50000"/>
                    <a:lumOff val="50000"/>
                  </a:schemeClr>
                </a:solidFill>
                <a:latin typeface="+mn-lt"/>
              </a:rPr>
              <a:t> </a:t>
            </a:r>
            <a:r>
              <a:rPr lang="id-ID" sz="1400" dirty="0" err="1">
                <a:solidFill>
                  <a:schemeClr val="tx1">
                    <a:lumMod val="50000"/>
                    <a:lumOff val="50000"/>
                  </a:schemeClr>
                </a:solidFill>
                <a:latin typeface="+mn-lt"/>
              </a:rPr>
              <a:t>same</a:t>
            </a:r>
            <a:r>
              <a:rPr lang="id-ID" sz="1400" dirty="0">
                <a:solidFill>
                  <a:schemeClr val="tx1">
                    <a:lumMod val="50000"/>
                    <a:lumOff val="50000"/>
                  </a:schemeClr>
                </a:solidFill>
                <a:latin typeface="+mn-lt"/>
              </a:rPr>
              <a:t> </a:t>
            </a:r>
            <a:r>
              <a:rPr lang="id-ID" sz="1400" dirty="0" err="1">
                <a:solidFill>
                  <a:schemeClr val="tx1">
                    <a:lumMod val="50000"/>
                    <a:lumOff val="50000"/>
                  </a:schemeClr>
                </a:solidFill>
                <a:latin typeface="+mn-lt"/>
              </a:rPr>
              <a:t>day</a:t>
            </a:r>
            <a:r>
              <a:rPr lang="id-ID" sz="1400" dirty="0">
                <a:solidFill>
                  <a:schemeClr val="tx1">
                    <a:lumMod val="50000"/>
                    <a:lumOff val="50000"/>
                  </a:schemeClr>
                </a:solidFill>
                <a:latin typeface="+mn-lt"/>
              </a:rPr>
              <a:t> </a:t>
            </a:r>
            <a:r>
              <a:rPr lang="id-ID" sz="1400" dirty="0" err="1">
                <a:solidFill>
                  <a:schemeClr val="tx1">
                    <a:lumMod val="50000"/>
                    <a:lumOff val="50000"/>
                  </a:schemeClr>
                </a:solidFill>
                <a:latin typeface="+mn-lt"/>
              </a:rPr>
              <a:t>and</a:t>
            </a:r>
            <a:r>
              <a:rPr lang="id-ID" sz="1400" dirty="0">
                <a:solidFill>
                  <a:schemeClr val="tx1">
                    <a:lumMod val="50000"/>
                    <a:lumOff val="50000"/>
                  </a:schemeClr>
                </a:solidFill>
                <a:latin typeface="+mn-lt"/>
              </a:rPr>
              <a:t> </a:t>
            </a:r>
            <a:r>
              <a:rPr lang="id-ID" sz="1400" dirty="0" err="1">
                <a:solidFill>
                  <a:schemeClr val="tx1">
                    <a:lumMod val="50000"/>
                    <a:lumOff val="50000"/>
                  </a:schemeClr>
                </a:solidFill>
                <a:latin typeface="+mn-lt"/>
              </a:rPr>
              <a:t>given</a:t>
            </a:r>
            <a:r>
              <a:rPr lang="id-ID" sz="1400" dirty="0">
                <a:solidFill>
                  <a:schemeClr val="tx1">
                    <a:lumMod val="50000"/>
                    <a:lumOff val="50000"/>
                  </a:schemeClr>
                </a:solidFill>
                <a:latin typeface="+mn-lt"/>
              </a:rPr>
              <a:t> </a:t>
            </a:r>
            <a:r>
              <a:rPr lang="id-ID" sz="1400" dirty="0" err="1">
                <a:solidFill>
                  <a:schemeClr val="tx1">
                    <a:lumMod val="50000"/>
                    <a:lumOff val="50000"/>
                  </a:schemeClr>
                </a:solidFill>
                <a:latin typeface="+mn-lt"/>
              </a:rPr>
              <a:t>the</a:t>
            </a:r>
            <a:r>
              <a:rPr lang="id-ID" sz="1400" dirty="0">
                <a:solidFill>
                  <a:schemeClr val="tx1">
                    <a:lumMod val="50000"/>
                    <a:lumOff val="50000"/>
                  </a:schemeClr>
                </a:solidFill>
                <a:latin typeface="+mn-lt"/>
              </a:rPr>
              <a:t> </a:t>
            </a:r>
            <a:r>
              <a:rPr lang="id-ID" sz="1400" dirty="0" err="1">
                <a:solidFill>
                  <a:schemeClr val="tx1">
                    <a:lumMod val="50000"/>
                    <a:lumOff val="50000"/>
                  </a:schemeClr>
                </a:solidFill>
                <a:latin typeface="+mn-lt"/>
              </a:rPr>
              <a:t>information</a:t>
            </a:r>
            <a:r>
              <a:rPr lang="id-ID" sz="1400" dirty="0">
                <a:solidFill>
                  <a:schemeClr val="tx1">
                    <a:lumMod val="50000"/>
                    <a:lumOff val="50000"/>
                  </a:schemeClr>
                </a:solidFill>
                <a:latin typeface="+mn-lt"/>
              </a:rPr>
              <a:t> </a:t>
            </a:r>
            <a:r>
              <a:rPr lang="id-ID" sz="1400" dirty="0" err="1">
                <a:solidFill>
                  <a:schemeClr val="tx1">
                    <a:lumMod val="50000"/>
                    <a:lumOff val="50000"/>
                  </a:schemeClr>
                </a:solidFill>
                <a:latin typeface="+mn-lt"/>
              </a:rPr>
              <a:t>they</a:t>
            </a:r>
            <a:r>
              <a:rPr lang="id-ID" sz="1400" dirty="0">
                <a:solidFill>
                  <a:schemeClr val="tx1">
                    <a:lumMod val="50000"/>
                    <a:lumOff val="50000"/>
                  </a:schemeClr>
                </a:solidFill>
                <a:latin typeface="+mn-lt"/>
              </a:rPr>
              <a:t> </a:t>
            </a:r>
            <a:r>
              <a:rPr lang="id-ID" sz="1400" dirty="0" err="1">
                <a:solidFill>
                  <a:schemeClr val="tx1">
                    <a:lumMod val="50000"/>
                    <a:lumOff val="50000"/>
                  </a:schemeClr>
                </a:solidFill>
                <a:latin typeface="+mn-lt"/>
              </a:rPr>
              <a:t>need</a:t>
            </a:r>
            <a:endParaRPr lang="id-ID" sz="1400" dirty="0">
              <a:solidFill>
                <a:schemeClr val="tx1">
                  <a:lumMod val="50000"/>
                  <a:lumOff val="50000"/>
                </a:schemeClr>
              </a:solidFill>
              <a:latin typeface="+mn-lt"/>
            </a:endParaRPr>
          </a:p>
        </p:txBody>
      </p:sp>
      <p:sp>
        <p:nvSpPr>
          <p:cNvPr id="77" name="TextBox 76">
            <a:extLst>
              <a:ext uri="{FF2B5EF4-FFF2-40B4-BE49-F238E27FC236}">
                <a16:creationId xmlns:a16="http://schemas.microsoft.com/office/drawing/2014/main" id="{BD104116-FD82-7F4D-AAD3-59C04148BA87}"/>
              </a:ext>
            </a:extLst>
          </p:cNvPr>
          <p:cNvSpPr txBox="1"/>
          <p:nvPr/>
        </p:nvSpPr>
        <p:spPr>
          <a:xfrm>
            <a:off x="6488113" y="4470400"/>
            <a:ext cx="1692275" cy="400050"/>
          </a:xfrm>
          <a:prstGeom prst="rect">
            <a:avLst/>
          </a:prstGeom>
          <a:noFill/>
        </p:spPr>
        <p:txBody>
          <a:bodyPr wrap="none">
            <a:spAutoFit/>
          </a:bodyPr>
          <a:lstStyle/>
          <a:p>
            <a:pPr algn="ctr" eaLnBrk="1" fontAlgn="auto" hangingPunct="1">
              <a:spcBef>
                <a:spcPts val="0"/>
              </a:spcBef>
              <a:spcAft>
                <a:spcPts val="0"/>
              </a:spcAft>
              <a:defRPr/>
            </a:pPr>
            <a:r>
              <a:rPr lang="en-ID" sz="2000" dirty="0">
                <a:solidFill>
                  <a:schemeClr val="tx1">
                    <a:lumMod val="65000"/>
                    <a:lumOff val="35000"/>
                  </a:schemeClr>
                </a:solidFill>
                <a:latin typeface="+mj-lt"/>
              </a:rPr>
              <a:t>Welcome Days</a:t>
            </a:r>
          </a:p>
        </p:txBody>
      </p:sp>
      <p:sp>
        <p:nvSpPr>
          <p:cNvPr id="78" name="TextBox 77">
            <a:extLst>
              <a:ext uri="{FF2B5EF4-FFF2-40B4-BE49-F238E27FC236}">
                <a16:creationId xmlns:a16="http://schemas.microsoft.com/office/drawing/2014/main" id="{7618CDA6-C1D0-8647-BD28-F1BB2F4E7CC6}"/>
              </a:ext>
            </a:extLst>
          </p:cNvPr>
          <p:cNvSpPr txBox="1"/>
          <p:nvPr/>
        </p:nvSpPr>
        <p:spPr>
          <a:xfrm>
            <a:off x="6234113" y="4930775"/>
            <a:ext cx="2201862" cy="382588"/>
          </a:xfrm>
          <a:prstGeom prst="rect">
            <a:avLst/>
          </a:prstGeom>
          <a:noFill/>
        </p:spPr>
        <p:txBody>
          <a:bodyPr>
            <a:spAutoFit/>
          </a:bodyPr>
          <a:lstStyle/>
          <a:p>
            <a:pPr algn="ctr" eaLnBrk="1" fontAlgn="auto" hangingPunct="1">
              <a:lnSpc>
                <a:spcPct val="150000"/>
              </a:lnSpc>
              <a:spcBef>
                <a:spcPts val="0"/>
              </a:spcBef>
              <a:spcAft>
                <a:spcPts val="0"/>
              </a:spcAft>
              <a:defRPr/>
            </a:pPr>
            <a:r>
              <a:rPr lang="id-ID" sz="1400" dirty="0">
                <a:solidFill>
                  <a:schemeClr val="tx1">
                    <a:lumMod val="50000"/>
                    <a:lumOff val="50000"/>
                  </a:schemeClr>
                </a:solidFill>
                <a:latin typeface="+mn-lt"/>
              </a:rPr>
              <a:t>All </a:t>
            </a:r>
            <a:r>
              <a:rPr lang="id-ID" sz="1400" dirty="0" err="1">
                <a:solidFill>
                  <a:schemeClr val="tx1">
                    <a:lumMod val="50000"/>
                    <a:lumOff val="50000"/>
                  </a:schemeClr>
                </a:solidFill>
                <a:latin typeface="+mn-lt"/>
              </a:rPr>
              <a:t>hands</a:t>
            </a:r>
            <a:r>
              <a:rPr lang="id-ID" sz="1400" dirty="0">
                <a:solidFill>
                  <a:schemeClr val="tx1">
                    <a:lumMod val="50000"/>
                    <a:lumOff val="50000"/>
                  </a:schemeClr>
                </a:solidFill>
                <a:latin typeface="+mn-lt"/>
              </a:rPr>
              <a:t> </a:t>
            </a:r>
            <a:r>
              <a:rPr lang="id-ID" sz="1400" dirty="0" err="1">
                <a:solidFill>
                  <a:schemeClr val="tx1">
                    <a:lumMod val="50000"/>
                    <a:lumOff val="50000"/>
                  </a:schemeClr>
                </a:solidFill>
                <a:latin typeface="+mn-lt"/>
              </a:rPr>
              <a:t>ondeck</a:t>
            </a:r>
            <a:endParaRPr lang="id-ID" sz="1400" dirty="0">
              <a:solidFill>
                <a:schemeClr val="tx1">
                  <a:lumMod val="50000"/>
                  <a:lumOff val="50000"/>
                </a:schemeClr>
              </a:solidFill>
              <a:latin typeface="+mn-lt"/>
            </a:endParaRPr>
          </a:p>
        </p:txBody>
      </p:sp>
      <p:sp>
        <p:nvSpPr>
          <p:cNvPr id="79" name="TextBox 78">
            <a:extLst>
              <a:ext uri="{FF2B5EF4-FFF2-40B4-BE49-F238E27FC236}">
                <a16:creationId xmlns:a16="http://schemas.microsoft.com/office/drawing/2014/main" id="{374A4132-DC85-5F4D-A04F-FD92B4AE86A0}"/>
              </a:ext>
            </a:extLst>
          </p:cNvPr>
          <p:cNvSpPr txBox="1"/>
          <p:nvPr/>
        </p:nvSpPr>
        <p:spPr>
          <a:xfrm>
            <a:off x="9029700" y="4470400"/>
            <a:ext cx="1731963" cy="369888"/>
          </a:xfrm>
          <a:prstGeom prst="rect">
            <a:avLst/>
          </a:prstGeom>
          <a:noFill/>
        </p:spPr>
        <p:txBody>
          <a:bodyPr wrap="none">
            <a:spAutoFit/>
          </a:bodyPr>
          <a:lstStyle/>
          <a:p>
            <a:pPr algn="ctr" eaLnBrk="1" fontAlgn="auto" hangingPunct="1">
              <a:spcBef>
                <a:spcPts val="0"/>
              </a:spcBef>
              <a:spcAft>
                <a:spcPts val="0"/>
              </a:spcAft>
              <a:defRPr/>
            </a:pPr>
            <a:r>
              <a:rPr lang="en-ID" dirty="0">
                <a:solidFill>
                  <a:schemeClr val="tx1">
                    <a:lumMod val="65000"/>
                    <a:lumOff val="35000"/>
                  </a:schemeClr>
                </a:solidFill>
                <a:latin typeface="+mj-lt"/>
              </a:rPr>
              <a:t>Support Services</a:t>
            </a:r>
          </a:p>
        </p:txBody>
      </p:sp>
      <p:sp>
        <p:nvSpPr>
          <p:cNvPr id="80" name="TextBox 79">
            <a:extLst>
              <a:ext uri="{FF2B5EF4-FFF2-40B4-BE49-F238E27FC236}">
                <a16:creationId xmlns:a16="http://schemas.microsoft.com/office/drawing/2014/main" id="{234ADB5B-97E6-D447-AD66-F90E3C9F18AB}"/>
              </a:ext>
            </a:extLst>
          </p:cNvPr>
          <p:cNvSpPr txBox="1"/>
          <p:nvPr/>
        </p:nvSpPr>
        <p:spPr>
          <a:xfrm>
            <a:off x="8794750" y="4930775"/>
            <a:ext cx="2201863" cy="1028700"/>
          </a:xfrm>
          <a:prstGeom prst="rect">
            <a:avLst/>
          </a:prstGeom>
          <a:noFill/>
        </p:spPr>
        <p:txBody>
          <a:bodyPr>
            <a:spAutoFit/>
          </a:bodyPr>
          <a:lstStyle/>
          <a:p>
            <a:pPr algn="ctr" eaLnBrk="1" fontAlgn="auto" hangingPunct="1">
              <a:lnSpc>
                <a:spcPct val="150000"/>
              </a:lnSpc>
              <a:spcBef>
                <a:spcPts val="0"/>
              </a:spcBef>
              <a:spcAft>
                <a:spcPts val="0"/>
              </a:spcAft>
              <a:defRPr/>
            </a:pPr>
            <a:r>
              <a:rPr lang="id-ID" sz="1400" dirty="0">
                <a:solidFill>
                  <a:schemeClr val="tx1">
                    <a:lumMod val="50000"/>
                    <a:lumOff val="50000"/>
                  </a:schemeClr>
                </a:solidFill>
                <a:latin typeface="+mn-lt"/>
              </a:rPr>
              <a:t>All </a:t>
            </a:r>
            <a:r>
              <a:rPr lang="id-ID" sz="1400" dirty="0" err="1">
                <a:solidFill>
                  <a:schemeClr val="tx1">
                    <a:lumMod val="50000"/>
                    <a:lumOff val="50000"/>
                  </a:schemeClr>
                </a:solidFill>
                <a:latin typeface="+mn-lt"/>
              </a:rPr>
              <a:t>of</a:t>
            </a:r>
            <a:r>
              <a:rPr lang="id-ID" sz="1400" dirty="0">
                <a:solidFill>
                  <a:schemeClr val="tx1">
                    <a:lumMod val="50000"/>
                    <a:lumOff val="50000"/>
                  </a:schemeClr>
                </a:solidFill>
                <a:latin typeface="+mn-lt"/>
              </a:rPr>
              <a:t> </a:t>
            </a:r>
            <a:r>
              <a:rPr lang="id-ID" sz="1400" dirty="0" err="1">
                <a:solidFill>
                  <a:schemeClr val="tx1">
                    <a:lumMod val="50000"/>
                    <a:lumOff val="50000"/>
                  </a:schemeClr>
                </a:solidFill>
                <a:latin typeface="+mn-lt"/>
              </a:rPr>
              <a:t>the</a:t>
            </a:r>
            <a:r>
              <a:rPr lang="id-ID" sz="1400" dirty="0">
                <a:solidFill>
                  <a:schemeClr val="tx1">
                    <a:lumMod val="50000"/>
                    <a:lumOff val="50000"/>
                  </a:schemeClr>
                </a:solidFill>
                <a:latin typeface="+mn-lt"/>
              </a:rPr>
              <a:t> </a:t>
            </a:r>
            <a:r>
              <a:rPr lang="id-ID" sz="1400" dirty="0" err="1">
                <a:solidFill>
                  <a:schemeClr val="tx1">
                    <a:lumMod val="50000"/>
                    <a:lumOff val="50000"/>
                  </a:schemeClr>
                </a:solidFill>
                <a:latin typeface="+mn-lt"/>
              </a:rPr>
              <a:t>services</a:t>
            </a:r>
            <a:r>
              <a:rPr lang="id-ID" sz="1400" dirty="0">
                <a:solidFill>
                  <a:schemeClr val="tx1">
                    <a:lumMod val="50000"/>
                    <a:lumOff val="50000"/>
                  </a:schemeClr>
                </a:solidFill>
                <a:latin typeface="+mn-lt"/>
              </a:rPr>
              <a:t> </a:t>
            </a:r>
            <a:r>
              <a:rPr lang="id-ID" sz="1400" dirty="0" err="1">
                <a:solidFill>
                  <a:schemeClr val="tx1">
                    <a:lumMod val="50000"/>
                    <a:lumOff val="50000"/>
                  </a:schemeClr>
                </a:solidFill>
                <a:latin typeface="+mn-lt"/>
              </a:rPr>
              <a:t>give</a:t>
            </a:r>
            <a:r>
              <a:rPr lang="id-ID" sz="1400" dirty="0">
                <a:solidFill>
                  <a:schemeClr val="tx1">
                    <a:lumMod val="50000"/>
                    <a:lumOff val="50000"/>
                  </a:schemeClr>
                </a:solidFill>
                <a:latin typeface="+mn-lt"/>
              </a:rPr>
              <a:t> </a:t>
            </a:r>
            <a:r>
              <a:rPr lang="id-ID" sz="1400" dirty="0" err="1">
                <a:solidFill>
                  <a:schemeClr val="tx1">
                    <a:lumMod val="50000"/>
                    <a:lumOff val="50000"/>
                  </a:schemeClr>
                </a:solidFill>
                <a:latin typeface="+mn-lt"/>
              </a:rPr>
              <a:t>presentations</a:t>
            </a:r>
            <a:r>
              <a:rPr lang="id-ID" sz="1400" dirty="0">
                <a:solidFill>
                  <a:schemeClr val="tx1">
                    <a:lumMod val="50000"/>
                    <a:lumOff val="50000"/>
                  </a:schemeClr>
                </a:solidFill>
                <a:latin typeface="+mn-lt"/>
              </a:rPr>
              <a:t> </a:t>
            </a:r>
            <a:r>
              <a:rPr lang="id-ID" sz="1400" dirty="0" err="1">
                <a:solidFill>
                  <a:schemeClr val="tx1">
                    <a:lumMod val="50000"/>
                    <a:lumOff val="50000"/>
                  </a:schemeClr>
                </a:solidFill>
                <a:latin typeface="+mn-lt"/>
              </a:rPr>
              <a:t>about</a:t>
            </a:r>
            <a:r>
              <a:rPr lang="id-ID" sz="1400" dirty="0">
                <a:solidFill>
                  <a:schemeClr val="tx1">
                    <a:lumMod val="50000"/>
                    <a:lumOff val="50000"/>
                  </a:schemeClr>
                </a:solidFill>
                <a:latin typeface="+mn-lt"/>
              </a:rPr>
              <a:t> </a:t>
            </a:r>
            <a:r>
              <a:rPr lang="id-ID" sz="1400" dirty="0" err="1">
                <a:solidFill>
                  <a:schemeClr val="tx1">
                    <a:lumMod val="50000"/>
                    <a:lumOff val="50000"/>
                  </a:schemeClr>
                </a:solidFill>
                <a:latin typeface="+mn-lt"/>
              </a:rPr>
              <a:t>what</a:t>
            </a:r>
            <a:r>
              <a:rPr lang="id-ID" sz="1400" dirty="0">
                <a:solidFill>
                  <a:schemeClr val="tx1">
                    <a:lumMod val="50000"/>
                    <a:lumOff val="50000"/>
                  </a:schemeClr>
                </a:solidFill>
                <a:latin typeface="+mn-lt"/>
              </a:rPr>
              <a:t> </a:t>
            </a:r>
            <a:r>
              <a:rPr lang="id-ID" sz="1400" dirty="0" err="1">
                <a:solidFill>
                  <a:schemeClr val="tx1">
                    <a:lumMod val="50000"/>
                    <a:lumOff val="50000"/>
                  </a:schemeClr>
                </a:solidFill>
                <a:latin typeface="+mn-lt"/>
              </a:rPr>
              <a:t>they</a:t>
            </a:r>
            <a:r>
              <a:rPr lang="id-ID" sz="1400" dirty="0">
                <a:solidFill>
                  <a:schemeClr val="tx1">
                    <a:lumMod val="50000"/>
                    <a:lumOff val="50000"/>
                  </a:schemeClr>
                </a:solidFill>
                <a:latin typeface="+mn-lt"/>
              </a:rPr>
              <a:t> </a:t>
            </a:r>
            <a:r>
              <a:rPr lang="id-ID" sz="1400" dirty="0" err="1">
                <a:solidFill>
                  <a:schemeClr val="tx1">
                    <a:lumMod val="50000"/>
                    <a:lumOff val="50000"/>
                  </a:schemeClr>
                </a:solidFill>
                <a:latin typeface="+mn-lt"/>
              </a:rPr>
              <a:t>do</a:t>
            </a:r>
            <a:endParaRPr lang="id-ID" sz="1400" dirty="0">
              <a:solidFill>
                <a:schemeClr val="tx1">
                  <a:lumMod val="50000"/>
                  <a:lumOff val="50000"/>
                </a:schemeClr>
              </a:solidFill>
              <a:latin typeface="+mn-lt"/>
            </a:endParaRPr>
          </a:p>
        </p:txBody>
      </p:sp>
      <p:grpSp>
        <p:nvGrpSpPr>
          <p:cNvPr id="79903" name="Group 80"/>
          <p:cNvGrpSpPr>
            <a:grpSpLocks/>
          </p:cNvGrpSpPr>
          <p:nvPr/>
        </p:nvGrpSpPr>
        <p:grpSpPr bwMode="auto">
          <a:xfrm>
            <a:off x="1993900" y="4838700"/>
            <a:ext cx="609600" cy="92075"/>
            <a:chOff x="8921264" y="5631744"/>
            <a:chExt cx="870714" cy="131411"/>
          </a:xfrm>
        </p:grpSpPr>
        <p:sp>
          <p:nvSpPr>
            <p:cNvPr id="82" name="Oval 81">
              <a:extLst>
                <a:ext uri="{FF2B5EF4-FFF2-40B4-BE49-F238E27FC236}">
                  <a16:creationId xmlns:a16="http://schemas.microsoft.com/office/drawing/2014/main" id="{4EA8D9F7-EB42-D040-9199-4D73C5688E48}"/>
                </a:ext>
              </a:extLst>
            </p:cNvPr>
            <p:cNvSpPr/>
            <p:nvPr/>
          </p:nvSpPr>
          <p:spPr>
            <a:xfrm>
              <a:off x="8921264" y="5631744"/>
              <a:ext cx="131514" cy="131411"/>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83" name="Oval 82">
              <a:extLst>
                <a:ext uri="{FF2B5EF4-FFF2-40B4-BE49-F238E27FC236}">
                  <a16:creationId xmlns:a16="http://schemas.microsoft.com/office/drawing/2014/main" id="{EFAC79D5-8150-AC4D-A01D-2CC49FBEB50D}"/>
                </a:ext>
              </a:extLst>
            </p:cNvPr>
            <p:cNvSpPr/>
            <p:nvPr/>
          </p:nvSpPr>
          <p:spPr>
            <a:xfrm>
              <a:off x="9107198" y="5631744"/>
              <a:ext cx="129247" cy="131411"/>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84" name="Oval 83">
              <a:extLst>
                <a:ext uri="{FF2B5EF4-FFF2-40B4-BE49-F238E27FC236}">
                  <a16:creationId xmlns:a16="http://schemas.microsoft.com/office/drawing/2014/main" id="{3CF9D3D4-D7EB-BA48-828A-514917E35488}"/>
                </a:ext>
              </a:extLst>
            </p:cNvPr>
            <p:cNvSpPr/>
            <p:nvPr/>
          </p:nvSpPr>
          <p:spPr>
            <a:xfrm>
              <a:off x="9290865" y="5631744"/>
              <a:ext cx="131514" cy="13141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85" name="Oval 84">
              <a:extLst>
                <a:ext uri="{FF2B5EF4-FFF2-40B4-BE49-F238E27FC236}">
                  <a16:creationId xmlns:a16="http://schemas.microsoft.com/office/drawing/2014/main" id="{865DF15F-A1C7-A448-80CF-8111F8D32BC4}"/>
                </a:ext>
              </a:extLst>
            </p:cNvPr>
            <p:cNvSpPr/>
            <p:nvPr/>
          </p:nvSpPr>
          <p:spPr>
            <a:xfrm>
              <a:off x="9476798" y="5631744"/>
              <a:ext cx="129246" cy="131411"/>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dirty="0"/>
            </a:p>
          </p:txBody>
        </p:sp>
        <p:sp>
          <p:nvSpPr>
            <p:cNvPr id="86" name="Oval 85">
              <a:extLst>
                <a:ext uri="{FF2B5EF4-FFF2-40B4-BE49-F238E27FC236}">
                  <a16:creationId xmlns:a16="http://schemas.microsoft.com/office/drawing/2014/main" id="{79E6142E-0C17-D24B-BF51-BD91DE76C1B3}"/>
                </a:ext>
              </a:extLst>
            </p:cNvPr>
            <p:cNvSpPr/>
            <p:nvPr/>
          </p:nvSpPr>
          <p:spPr>
            <a:xfrm>
              <a:off x="9660464" y="5631744"/>
              <a:ext cx="131514" cy="131411"/>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grpSp>
      <p:grpSp>
        <p:nvGrpSpPr>
          <p:cNvPr id="79904" name="Group 86"/>
          <p:cNvGrpSpPr>
            <a:grpSpLocks/>
          </p:cNvGrpSpPr>
          <p:nvPr/>
        </p:nvGrpSpPr>
        <p:grpSpPr bwMode="auto">
          <a:xfrm>
            <a:off x="4567238" y="4838700"/>
            <a:ext cx="609600" cy="92075"/>
            <a:chOff x="8921264" y="5631744"/>
            <a:chExt cx="870714" cy="131411"/>
          </a:xfrm>
        </p:grpSpPr>
        <p:sp>
          <p:nvSpPr>
            <p:cNvPr id="88" name="Oval 87">
              <a:extLst>
                <a:ext uri="{FF2B5EF4-FFF2-40B4-BE49-F238E27FC236}">
                  <a16:creationId xmlns:a16="http://schemas.microsoft.com/office/drawing/2014/main" id="{D27BCEC4-FD59-B74E-BE42-4FFF6D5F083D}"/>
                </a:ext>
              </a:extLst>
            </p:cNvPr>
            <p:cNvSpPr/>
            <p:nvPr/>
          </p:nvSpPr>
          <p:spPr>
            <a:xfrm>
              <a:off x="8921264" y="5631744"/>
              <a:ext cx="131514" cy="131411"/>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89" name="Oval 88">
              <a:extLst>
                <a:ext uri="{FF2B5EF4-FFF2-40B4-BE49-F238E27FC236}">
                  <a16:creationId xmlns:a16="http://schemas.microsoft.com/office/drawing/2014/main" id="{803C2D35-D3C9-BE45-A0D1-7D240907D304}"/>
                </a:ext>
              </a:extLst>
            </p:cNvPr>
            <p:cNvSpPr/>
            <p:nvPr/>
          </p:nvSpPr>
          <p:spPr>
            <a:xfrm>
              <a:off x="9107198" y="5631744"/>
              <a:ext cx="129246" cy="131411"/>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90" name="Oval 89">
              <a:extLst>
                <a:ext uri="{FF2B5EF4-FFF2-40B4-BE49-F238E27FC236}">
                  <a16:creationId xmlns:a16="http://schemas.microsoft.com/office/drawing/2014/main" id="{3D3501C1-2C12-4C48-97F3-F617051B650D}"/>
                </a:ext>
              </a:extLst>
            </p:cNvPr>
            <p:cNvSpPr/>
            <p:nvPr/>
          </p:nvSpPr>
          <p:spPr>
            <a:xfrm>
              <a:off x="9290863" y="5631744"/>
              <a:ext cx="131514" cy="13141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91" name="Oval 90">
              <a:extLst>
                <a:ext uri="{FF2B5EF4-FFF2-40B4-BE49-F238E27FC236}">
                  <a16:creationId xmlns:a16="http://schemas.microsoft.com/office/drawing/2014/main" id="{4DF503D5-025A-EB4C-A6AE-7FDC474416AA}"/>
                </a:ext>
              </a:extLst>
            </p:cNvPr>
            <p:cNvSpPr/>
            <p:nvPr/>
          </p:nvSpPr>
          <p:spPr>
            <a:xfrm>
              <a:off x="9476797" y="5631744"/>
              <a:ext cx="129247" cy="131411"/>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dirty="0"/>
            </a:p>
          </p:txBody>
        </p:sp>
        <p:sp>
          <p:nvSpPr>
            <p:cNvPr id="92" name="Oval 91">
              <a:extLst>
                <a:ext uri="{FF2B5EF4-FFF2-40B4-BE49-F238E27FC236}">
                  <a16:creationId xmlns:a16="http://schemas.microsoft.com/office/drawing/2014/main" id="{BF75CBB6-E91A-B64B-9EE6-C816CA789CD1}"/>
                </a:ext>
              </a:extLst>
            </p:cNvPr>
            <p:cNvSpPr/>
            <p:nvPr/>
          </p:nvSpPr>
          <p:spPr>
            <a:xfrm>
              <a:off x="9660464" y="5631744"/>
              <a:ext cx="131514" cy="131411"/>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grpSp>
      <p:grpSp>
        <p:nvGrpSpPr>
          <p:cNvPr id="79905" name="Group 92"/>
          <p:cNvGrpSpPr>
            <a:grpSpLocks/>
          </p:cNvGrpSpPr>
          <p:nvPr/>
        </p:nvGrpSpPr>
        <p:grpSpPr bwMode="auto">
          <a:xfrm>
            <a:off x="7029450" y="4838700"/>
            <a:ext cx="609600" cy="92075"/>
            <a:chOff x="8921264" y="5631744"/>
            <a:chExt cx="870714" cy="131411"/>
          </a:xfrm>
        </p:grpSpPr>
        <p:sp>
          <p:nvSpPr>
            <p:cNvPr id="94" name="Oval 93">
              <a:extLst>
                <a:ext uri="{FF2B5EF4-FFF2-40B4-BE49-F238E27FC236}">
                  <a16:creationId xmlns:a16="http://schemas.microsoft.com/office/drawing/2014/main" id="{13A4AD57-2F12-5B42-A1BB-8A3A36CACEE1}"/>
                </a:ext>
              </a:extLst>
            </p:cNvPr>
            <p:cNvSpPr/>
            <p:nvPr/>
          </p:nvSpPr>
          <p:spPr>
            <a:xfrm>
              <a:off x="8921264" y="5631744"/>
              <a:ext cx="131514" cy="131411"/>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95" name="Oval 94">
              <a:extLst>
                <a:ext uri="{FF2B5EF4-FFF2-40B4-BE49-F238E27FC236}">
                  <a16:creationId xmlns:a16="http://schemas.microsoft.com/office/drawing/2014/main" id="{8913F903-7B36-F04A-B414-F8855DCE0918}"/>
                </a:ext>
              </a:extLst>
            </p:cNvPr>
            <p:cNvSpPr/>
            <p:nvPr/>
          </p:nvSpPr>
          <p:spPr>
            <a:xfrm>
              <a:off x="9107198" y="5631744"/>
              <a:ext cx="129247" cy="131411"/>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96" name="Oval 95">
              <a:extLst>
                <a:ext uri="{FF2B5EF4-FFF2-40B4-BE49-F238E27FC236}">
                  <a16:creationId xmlns:a16="http://schemas.microsoft.com/office/drawing/2014/main" id="{AADFEF88-BC1C-524A-AA1F-229185B0F4AB}"/>
                </a:ext>
              </a:extLst>
            </p:cNvPr>
            <p:cNvSpPr/>
            <p:nvPr/>
          </p:nvSpPr>
          <p:spPr>
            <a:xfrm>
              <a:off x="9290865" y="5631744"/>
              <a:ext cx="131514" cy="13141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97" name="Oval 96">
              <a:extLst>
                <a:ext uri="{FF2B5EF4-FFF2-40B4-BE49-F238E27FC236}">
                  <a16:creationId xmlns:a16="http://schemas.microsoft.com/office/drawing/2014/main" id="{B0CC5B13-46BA-B947-9D9B-E1677A89CD94}"/>
                </a:ext>
              </a:extLst>
            </p:cNvPr>
            <p:cNvSpPr/>
            <p:nvPr/>
          </p:nvSpPr>
          <p:spPr>
            <a:xfrm>
              <a:off x="9476798" y="5631744"/>
              <a:ext cx="129246" cy="131411"/>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dirty="0"/>
            </a:p>
          </p:txBody>
        </p:sp>
        <p:sp>
          <p:nvSpPr>
            <p:cNvPr id="98" name="Oval 97">
              <a:extLst>
                <a:ext uri="{FF2B5EF4-FFF2-40B4-BE49-F238E27FC236}">
                  <a16:creationId xmlns:a16="http://schemas.microsoft.com/office/drawing/2014/main" id="{8FD4F95B-99C0-7A4B-A40C-0CE9CB1599DF}"/>
                </a:ext>
              </a:extLst>
            </p:cNvPr>
            <p:cNvSpPr/>
            <p:nvPr/>
          </p:nvSpPr>
          <p:spPr>
            <a:xfrm>
              <a:off x="9660464" y="5631744"/>
              <a:ext cx="131514" cy="131411"/>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grpSp>
      <p:grpSp>
        <p:nvGrpSpPr>
          <p:cNvPr id="79906" name="Group 98"/>
          <p:cNvGrpSpPr>
            <a:grpSpLocks/>
          </p:cNvGrpSpPr>
          <p:nvPr/>
        </p:nvGrpSpPr>
        <p:grpSpPr bwMode="auto">
          <a:xfrm>
            <a:off x="9591675" y="4838700"/>
            <a:ext cx="608013" cy="92075"/>
            <a:chOff x="8921264" y="5631744"/>
            <a:chExt cx="870714" cy="131411"/>
          </a:xfrm>
        </p:grpSpPr>
        <p:sp>
          <p:nvSpPr>
            <p:cNvPr id="100" name="Oval 99">
              <a:extLst>
                <a:ext uri="{FF2B5EF4-FFF2-40B4-BE49-F238E27FC236}">
                  <a16:creationId xmlns:a16="http://schemas.microsoft.com/office/drawing/2014/main" id="{84B8083E-A0A9-2E46-A4C5-1F6CF1CF61D8}"/>
                </a:ext>
              </a:extLst>
            </p:cNvPr>
            <p:cNvSpPr/>
            <p:nvPr/>
          </p:nvSpPr>
          <p:spPr>
            <a:xfrm>
              <a:off x="8921264" y="5631744"/>
              <a:ext cx="131857" cy="131411"/>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101" name="Oval 100">
              <a:extLst>
                <a:ext uri="{FF2B5EF4-FFF2-40B4-BE49-F238E27FC236}">
                  <a16:creationId xmlns:a16="http://schemas.microsoft.com/office/drawing/2014/main" id="{43B6114C-0ADF-0F4B-83DF-2E3652CC4139}"/>
                </a:ext>
              </a:extLst>
            </p:cNvPr>
            <p:cNvSpPr/>
            <p:nvPr/>
          </p:nvSpPr>
          <p:spPr>
            <a:xfrm>
              <a:off x="9105410" y="5631744"/>
              <a:ext cx="131857" cy="131411"/>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102" name="Oval 101">
              <a:extLst>
                <a:ext uri="{FF2B5EF4-FFF2-40B4-BE49-F238E27FC236}">
                  <a16:creationId xmlns:a16="http://schemas.microsoft.com/office/drawing/2014/main" id="{FB84CC75-C436-BD43-AFE8-3CAFF8217320}"/>
                </a:ext>
              </a:extLst>
            </p:cNvPr>
            <p:cNvSpPr/>
            <p:nvPr/>
          </p:nvSpPr>
          <p:spPr>
            <a:xfrm>
              <a:off x="9291829" y="5631744"/>
              <a:ext cx="129583" cy="13141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103" name="Oval 102">
              <a:extLst>
                <a:ext uri="{FF2B5EF4-FFF2-40B4-BE49-F238E27FC236}">
                  <a16:creationId xmlns:a16="http://schemas.microsoft.com/office/drawing/2014/main" id="{FA2AE2DC-20BE-BC4B-ADE4-52FF969331E9}"/>
                </a:ext>
              </a:extLst>
            </p:cNvPr>
            <p:cNvSpPr/>
            <p:nvPr/>
          </p:nvSpPr>
          <p:spPr>
            <a:xfrm>
              <a:off x="9475974" y="5631744"/>
              <a:ext cx="131857" cy="131411"/>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dirty="0"/>
            </a:p>
          </p:txBody>
        </p:sp>
        <p:sp>
          <p:nvSpPr>
            <p:cNvPr id="104" name="Oval 103">
              <a:extLst>
                <a:ext uri="{FF2B5EF4-FFF2-40B4-BE49-F238E27FC236}">
                  <a16:creationId xmlns:a16="http://schemas.microsoft.com/office/drawing/2014/main" id="{FD598609-E283-6E45-B541-361A5ED53B7C}"/>
                </a:ext>
              </a:extLst>
            </p:cNvPr>
            <p:cNvSpPr/>
            <p:nvPr/>
          </p:nvSpPr>
          <p:spPr>
            <a:xfrm>
              <a:off x="9660121" y="5631744"/>
              <a:ext cx="131857" cy="131411"/>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grpSp>
    </p:spTree>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5868988"/>
            <a:ext cx="18065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id="{96B81144-80C0-824F-AC3C-2AF068BB1EA8}"/>
              </a:ext>
            </a:extLst>
          </p:cNvPr>
          <p:cNvCxnSpPr/>
          <p:nvPr/>
        </p:nvCxnSpPr>
        <p:spPr>
          <a:xfrm>
            <a:off x="0" y="6858000"/>
            <a:ext cx="1219200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0E20959-2E64-A845-830B-9FCE4BC000F7}"/>
              </a:ext>
            </a:extLst>
          </p:cNvPr>
          <p:cNvSpPr txBox="1"/>
          <p:nvPr/>
        </p:nvSpPr>
        <p:spPr>
          <a:xfrm>
            <a:off x="5099050" y="587375"/>
            <a:ext cx="1993900" cy="646113"/>
          </a:xfrm>
          <a:prstGeom prst="rect">
            <a:avLst/>
          </a:prstGeom>
          <a:noFill/>
        </p:spPr>
        <p:txBody>
          <a:bodyPr wrap="none" anchor="ctr">
            <a:spAutoFit/>
          </a:bodyPr>
          <a:lstStyle/>
          <a:p>
            <a:pPr algn="ctr" eaLnBrk="1" fontAlgn="auto" hangingPunct="1">
              <a:spcBef>
                <a:spcPts val="0"/>
              </a:spcBef>
              <a:spcAft>
                <a:spcPts val="0"/>
              </a:spcAft>
              <a:defRPr/>
            </a:pPr>
            <a:r>
              <a:rPr lang="en-ID" sz="3600" dirty="0">
                <a:solidFill>
                  <a:schemeClr val="tx1">
                    <a:lumMod val="65000"/>
                    <a:lumOff val="35000"/>
                  </a:schemeClr>
                </a:solidFill>
                <a:latin typeface="+mj-lt"/>
              </a:rPr>
              <a:t>Retention</a:t>
            </a:r>
          </a:p>
        </p:txBody>
      </p:sp>
      <p:grpSp>
        <p:nvGrpSpPr>
          <p:cNvPr id="81924" name="Group 6"/>
          <p:cNvGrpSpPr>
            <a:grpSpLocks/>
          </p:cNvGrpSpPr>
          <p:nvPr/>
        </p:nvGrpSpPr>
        <p:grpSpPr bwMode="auto">
          <a:xfrm>
            <a:off x="5778500" y="1252538"/>
            <a:ext cx="608013" cy="92075"/>
            <a:chOff x="8921264" y="5631744"/>
            <a:chExt cx="870714" cy="131411"/>
          </a:xfrm>
        </p:grpSpPr>
        <p:sp>
          <p:nvSpPr>
            <p:cNvPr id="8" name="Oval 7">
              <a:extLst>
                <a:ext uri="{FF2B5EF4-FFF2-40B4-BE49-F238E27FC236}">
                  <a16:creationId xmlns:a16="http://schemas.microsoft.com/office/drawing/2014/main" id="{82C5C5DD-34DA-B343-9718-5E80F573FCEA}"/>
                </a:ext>
              </a:extLst>
            </p:cNvPr>
            <p:cNvSpPr/>
            <p:nvPr/>
          </p:nvSpPr>
          <p:spPr>
            <a:xfrm>
              <a:off x="8921264" y="5631744"/>
              <a:ext cx="131857" cy="131411"/>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9" name="Oval 8">
              <a:extLst>
                <a:ext uri="{FF2B5EF4-FFF2-40B4-BE49-F238E27FC236}">
                  <a16:creationId xmlns:a16="http://schemas.microsoft.com/office/drawing/2014/main" id="{18715699-7643-CD43-AE64-B905D8FA6504}"/>
                </a:ext>
              </a:extLst>
            </p:cNvPr>
            <p:cNvSpPr/>
            <p:nvPr/>
          </p:nvSpPr>
          <p:spPr>
            <a:xfrm>
              <a:off x="9105410" y="5631744"/>
              <a:ext cx="131857" cy="131411"/>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10" name="Oval 9">
              <a:extLst>
                <a:ext uri="{FF2B5EF4-FFF2-40B4-BE49-F238E27FC236}">
                  <a16:creationId xmlns:a16="http://schemas.microsoft.com/office/drawing/2014/main" id="{31707A28-2A22-694D-82EA-E9427C34E8C2}"/>
                </a:ext>
              </a:extLst>
            </p:cNvPr>
            <p:cNvSpPr/>
            <p:nvPr/>
          </p:nvSpPr>
          <p:spPr>
            <a:xfrm>
              <a:off x="9291829" y="5631744"/>
              <a:ext cx="129583" cy="13141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11" name="Oval 10">
              <a:extLst>
                <a:ext uri="{FF2B5EF4-FFF2-40B4-BE49-F238E27FC236}">
                  <a16:creationId xmlns:a16="http://schemas.microsoft.com/office/drawing/2014/main" id="{D644C865-DAB1-6548-AB42-E102175F71D0}"/>
                </a:ext>
              </a:extLst>
            </p:cNvPr>
            <p:cNvSpPr/>
            <p:nvPr/>
          </p:nvSpPr>
          <p:spPr>
            <a:xfrm>
              <a:off x="9475974" y="5631744"/>
              <a:ext cx="131857" cy="131411"/>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dirty="0"/>
            </a:p>
          </p:txBody>
        </p:sp>
        <p:sp>
          <p:nvSpPr>
            <p:cNvPr id="12" name="Oval 11">
              <a:extLst>
                <a:ext uri="{FF2B5EF4-FFF2-40B4-BE49-F238E27FC236}">
                  <a16:creationId xmlns:a16="http://schemas.microsoft.com/office/drawing/2014/main" id="{DEAB54C8-0F8A-2E40-B568-44F5C65E1BAD}"/>
                </a:ext>
              </a:extLst>
            </p:cNvPr>
            <p:cNvSpPr/>
            <p:nvPr/>
          </p:nvSpPr>
          <p:spPr>
            <a:xfrm>
              <a:off x="9660121" y="5631744"/>
              <a:ext cx="131857" cy="131411"/>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grpSp>
      <p:graphicFrame>
        <p:nvGraphicFramePr>
          <p:cNvPr id="2" name="Table 1">
            <a:extLst>
              <a:ext uri="{FF2B5EF4-FFF2-40B4-BE49-F238E27FC236}">
                <a16:creationId xmlns:a16="http://schemas.microsoft.com/office/drawing/2014/main" id="{6773E173-0F96-134D-839A-7D6BD1AED40E}"/>
              </a:ext>
            </a:extLst>
          </p:cNvPr>
          <p:cNvGraphicFramePr>
            <a:graphicFrameLocks noGrp="1"/>
          </p:cNvGraphicFramePr>
          <p:nvPr/>
        </p:nvGraphicFramePr>
        <p:xfrm>
          <a:off x="633413" y="2297113"/>
          <a:ext cx="10952162" cy="1073150"/>
        </p:xfrm>
        <a:graphic>
          <a:graphicData uri="http://schemas.openxmlformats.org/drawingml/2006/table">
            <a:tbl>
              <a:tblPr firstRow="1" firstCol="1" lastRow="1" lastCol="1" bandRow="1" bandCol="1">
                <a:tableStyleId>{5C22544A-7EE6-4342-B048-85BDC9FD1C3A}</a:tableStyleId>
              </a:tblPr>
              <a:tblGrid>
                <a:gridCol w="6002418">
                  <a:extLst>
                    <a:ext uri="{9D8B030D-6E8A-4147-A177-3AD203B41FA5}">
                      <a16:colId xmlns:a16="http://schemas.microsoft.com/office/drawing/2014/main" val="1408441491"/>
                    </a:ext>
                  </a:extLst>
                </a:gridCol>
                <a:gridCol w="792756">
                  <a:extLst>
                    <a:ext uri="{9D8B030D-6E8A-4147-A177-3AD203B41FA5}">
                      <a16:colId xmlns:a16="http://schemas.microsoft.com/office/drawing/2014/main" val="611051170"/>
                    </a:ext>
                  </a:extLst>
                </a:gridCol>
                <a:gridCol w="792756">
                  <a:extLst>
                    <a:ext uri="{9D8B030D-6E8A-4147-A177-3AD203B41FA5}">
                      <a16:colId xmlns:a16="http://schemas.microsoft.com/office/drawing/2014/main" val="1603756061"/>
                    </a:ext>
                  </a:extLst>
                </a:gridCol>
                <a:gridCol w="792756">
                  <a:extLst>
                    <a:ext uri="{9D8B030D-6E8A-4147-A177-3AD203B41FA5}">
                      <a16:colId xmlns:a16="http://schemas.microsoft.com/office/drawing/2014/main" val="1558506725"/>
                    </a:ext>
                  </a:extLst>
                </a:gridCol>
                <a:gridCol w="792756">
                  <a:extLst>
                    <a:ext uri="{9D8B030D-6E8A-4147-A177-3AD203B41FA5}">
                      <a16:colId xmlns:a16="http://schemas.microsoft.com/office/drawing/2014/main" val="2963951419"/>
                    </a:ext>
                  </a:extLst>
                </a:gridCol>
                <a:gridCol w="792756">
                  <a:extLst>
                    <a:ext uri="{9D8B030D-6E8A-4147-A177-3AD203B41FA5}">
                      <a16:colId xmlns:a16="http://schemas.microsoft.com/office/drawing/2014/main" val="939868391"/>
                    </a:ext>
                  </a:extLst>
                </a:gridCol>
                <a:gridCol w="985964">
                  <a:extLst>
                    <a:ext uri="{9D8B030D-6E8A-4147-A177-3AD203B41FA5}">
                      <a16:colId xmlns:a16="http://schemas.microsoft.com/office/drawing/2014/main" val="1726720534"/>
                    </a:ext>
                  </a:extLst>
                </a:gridCol>
              </a:tblGrid>
              <a:tr h="490391">
                <a:tc>
                  <a:txBody>
                    <a:bodyPr/>
                    <a:lstStyle/>
                    <a:p>
                      <a:pPr marL="20320" marR="0" algn="l">
                        <a:lnSpc>
                          <a:spcPts val="1250"/>
                        </a:lnSpc>
                        <a:spcBef>
                          <a:spcPts val="360"/>
                        </a:spcBef>
                        <a:spcAft>
                          <a:spcPts val="0"/>
                        </a:spcAft>
                        <a:tabLst>
                          <a:tab pos="255270" algn="l"/>
                        </a:tabLst>
                      </a:pPr>
                      <a:r>
                        <a:rPr lang="en-US" sz="1400" dirty="0">
                          <a:effectLst/>
                        </a:rPr>
                        <a:t>1.	Successful course completion rate</a:t>
                      </a:r>
                      <a:r>
                        <a:rPr lang="en-US" sz="1400" spc="5" dirty="0">
                          <a:effectLst/>
                        </a:rPr>
                        <a:t> </a:t>
                      </a:r>
                      <a:r>
                        <a:rPr lang="en-US" sz="14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nchor="ctr">
                    <a:solidFill>
                      <a:schemeClr val="accent5">
                        <a:lumMod val="75000"/>
                      </a:schemeClr>
                    </a:solidFill>
                  </a:tcPr>
                </a:tc>
                <a:tc>
                  <a:txBody>
                    <a:bodyPr/>
                    <a:lstStyle/>
                    <a:p>
                      <a:pPr marL="0" marR="0" algn="r">
                        <a:spcBef>
                          <a:spcPts val="0"/>
                        </a:spcBef>
                        <a:spcAft>
                          <a:spcPts val="0"/>
                        </a:spcAft>
                      </a:pPr>
                      <a:r>
                        <a:rPr lang="en-US" sz="1400" dirty="0">
                          <a:effectLst/>
                        </a:rPr>
                        <a:t>69.3%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nchor="ctr">
                    <a:solidFill>
                      <a:schemeClr val="accent5">
                        <a:lumMod val="75000"/>
                      </a:schemeClr>
                    </a:solidFill>
                  </a:tcPr>
                </a:tc>
                <a:tc>
                  <a:txBody>
                    <a:bodyPr/>
                    <a:lstStyle/>
                    <a:p>
                      <a:pPr marL="0" marR="0" algn="r">
                        <a:spcBef>
                          <a:spcPts val="0"/>
                        </a:spcBef>
                        <a:spcAft>
                          <a:spcPts val="0"/>
                        </a:spcAft>
                      </a:pPr>
                      <a:r>
                        <a:rPr lang="en-US" sz="1400" dirty="0">
                          <a:effectLst/>
                        </a:rPr>
                        <a:t>70.2%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nchor="ctr">
                    <a:solidFill>
                      <a:schemeClr val="accent5">
                        <a:lumMod val="75000"/>
                      </a:schemeClr>
                    </a:solidFill>
                  </a:tcPr>
                </a:tc>
                <a:tc>
                  <a:txBody>
                    <a:bodyPr/>
                    <a:lstStyle/>
                    <a:p>
                      <a:pPr marL="0" marR="0" algn="r">
                        <a:spcBef>
                          <a:spcPts val="0"/>
                        </a:spcBef>
                        <a:spcAft>
                          <a:spcPts val="0"/>
                        </a:spcAft>
                      </a:pPr>
                      <a:r>
                        <a:rPr lang="en-US" sz="1400" dirty="0">
                          <a:effectLst/>
                        </a:rPr>
                        <a:t>70.8%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nchor="ctr">
                    <a:solidFill>
                      <a:schemeClr val="accent5">
                        <a:lumMod val="75000"/>
                      </a:schemeClr>
                    </a:solidFill>
                  </a:tcPr>
                </a:tc>
                <a:tc>
                  <a:txBody>
                    <a:bodyPr/>
                    <a:lstStyle/>
                    <a:p>
                      <a:pPr marL="0" marR="0" algn="r">
                        <a:spcBef>
                          <a:spcPts val="0"/>
                        </a:spcBef>
                        <a:spcAft>
                          <a:spcPts val="0"/>
                        </a:spcAft>
                      </a:pPr>
                      <a:r>
                        <a:rPr lang="en-US" sz="1400">
                          <a:effectLst/>
                        </a:rPr>
                        <a:t>72.0%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nchor="ctr">
                    <a:solidFill>
                      <a:schemeClr val="accent5">
                        <a:lumMod val="75000"/>
                      </a:schemeClr>
                    </a:solidFill>
                  </a:tcPr>
                </a:tc>
                <a:tc>
                  <a:txBody>
                    <a:bodyPr/>
                    <a:lstStyle/>
                    <a:p>
                      <a:pPr marL="0" marR="0" algn="r">
                        <a:spcBef>
                          <a:spcPts val="0"/>
                        </a:spcBef>
                        <a:spcAft>
                          <a:spcPts val="0"/>
                        </a:spcAft>
                      </a:pPr>
                      <a:r>
                        <a:rPr lang="en-US" sz="1400">
                          <a:effectLst/>
                        </a:rPr>
                        <a:t>72.4%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nchor="ctr">
                    <a:solidFill>
                      <a:schemeClr val="accent5">
                        <a:lumMod val="75000"/>
                      </a:schemeClr>
                    </a:solidFill>
                  </a:tcPr>
                </a:tc>
                <a:tc>
                  <a:txBody>
                    <a:bodyPr/>
                    <a:lstStyle/>
                    <a:p>
                      <a:pPr marL="0" marR="0" algn="r">
                        <a:spcBef>
                          <a:spcPts val="0"/>
                        </a:spcBef>
                        <a:spcAft>
                          <a:spcPts val="0"/>
                        </a:spcAft>
                      </a:pPr>
                      <a:r>
                        <a:rPr lang="en-US" sz="1400">
                          <a:effectLst/>
                        </a:rPr>
                        <a:t>70.0%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nchor="ctr">
                    <a:solidFill>
                      <a:schemeClr val="accent5">
                        <a:lumMod val="75000"/>
                      </a:schemeClr>
                    </a:solidFill>
                  </a:tcPr>
                </a:tc>
                <a:extLst>
                  <a:ext uri="{0D108BD9-81ED-4DB2-BD59-A6C34878D82A}">
                    <a16:rowId xmlns:a16="http://schemas.microsoft.com/office/drawing/2014/main" val="626228834"/>
                  </a:ext>
                </a:extLst>
              </a:tr>
              <a:tr h="582759">
                <a:tc>
                  <a:txBody>
                    <a:bodyPr/>
                    <a:lstStyle/>
                    <a:p>
                      <a:pPr marL="20320" marR="0" algn="l">
                        <a:lnSpc>
                          <a:spcPts val="1250"/>
                        </a:lnSpc>
                        <a:spcBef>
                          <a:spcPts val="590"/>
                        </a:spcBef>
                        <a:spcAft>
                          <a:spcPts val="0"/>
                        </a:spcAft>
                        <a:tabLst>
                          <a:tab pos="255270" algn="l"/>
                        </a:tabLst>
                      </a:pPr>
                      <a:r>
                        <a:rPr lang="en-US" sz="1400" dirty="0">
                          <a:effectLst/>
                        </a:rPr>
                        <a:t>2.	Fall-to-fall persistence rate (%) (First-Time</a:t>
                      </a:r>
                      <a:r>
                        <a:rPr lang="en-US" sz="1400" spc="5" dirty="0">
                          <a:effectLst/>
                        </a:rPr>
                        <a:t> </a:t>
                      </a:r>
                      <a:r>
                        <a:rPr lang="en-US" sz="1400" dirty="0">
                          <a:effectLst/>
                        </a:rPr>
                        <a:t>Student)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lumMod val="75000"/>
                      </a:schemeClr>
                    </a:solidFill>
                  </a:tcPr>
                </a:tc>
                <a:tc>
                  <a:txBody>
                    <a:bodyPr/>
                    <a:lstStyle/>
                    <a:p>
                      <a:pPr marL="0" marR="0" algn="r">
                        <a:spcBef>
                          <a:spcPts val="0"/>
                        </a:spcBef>
                        <a:spcAft>
                          <a:spcPts val="0"/>
                        </a:spcAft>
                      </a:pPr>
                      <a:r>
                        <a:rPr lang="en-US" sz="1400" dirty="0">
                          <a:effectLst/>
                        </a:rPr>
                        <a:t>62.5%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lumMod val="75000"/>
                      </a:schemeClr>
                    </a:solidFill>
                  </a:tcPr>
                </a:tc>
                <a:tc>
                  <a:txBody>
                    <a:bodyPr/>
                    <a:lstStyle/>
                    <a:p>
                      <a:pPr marL="0" marR="0" algn="r">
                        <a:spcBef>
                          <a:spcPts val="0"/>
                        </a:spcBef>
                        <a:spcAft>
                          <a:spcPts val="0"/>
                        </a:spcAft>
                      </a:pPr>
                      <a:r>
                        <a:rPr lang="en-US" sz="1400" dirty="0">
                          <a:effectLst/>
                        </a:rPr>
                        <a:t>65.5%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lumMod val="75000"/>
                      </a:schemeClr>
                    </a:solidFill>
                  </a:tcPr>
                </a:tc>
                <a:tc>
                  <a:txBody>
                    <a:bodyPr/>
                    <a:lstStyle/>
                    <a:p>
                      <a:pPr marL="0" marR="0" algn="r">
                        <a:spcBef>
                          <a:spcPts val="0"/>
                        </a:spcBef>
                        <a:spcAft>
                          <a:spcPts val="0"/>
                        </a:spcAft>
                      </a:pPr>
                      <a:r>
                        <a:rPr lang="en-US" sz="1400" dirty="0">
                          <a:effectLst/>
                        </a:rPr>
                        <a:t>64.5%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lumMod val="75000"/>
                      </a:schemeClr>
                    </a:solidFill>
                  </a:tcPr>
                </a:tc>
                <a:tc>
                  <a:txBody>
                    <a:bodyPr/>
                    <a:lstStyle/>
                    <a:p>
                      <a:pPr marL="0" marR="0" algn="r">
                        <a:spcBef>
                          <a:spcPts val="0"/>
                        </a:spcBef>
                        <a:spcAft>
                          <a:spcPts val="0"/>
                        </a:spcAft>
                      </a:pPr>
                      <a:r>
                        <a:rPr lang="en-US" sz="1400" dirty="0">
                          <a:effectLst/>
                        </a:rPr>
                        <a:t>61.8%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lumMod val="75000"/>
                      </a:schemeClr>
                    </a:solidFill>
                  </a:tcPr>
                </a:tc>
                <a:tc>
                  <a:txBody>
                    <a:bodyPr/>
                    <a:lstStyle/>
                    <a:p>
                      <a:pPr marL="0" marR="0" algn="r">
                        <a:spcBef>
                          <a:spcPts val="0"/>
                        </a:spcBef>
                        <a:spcAft>
                          <a:spcPts val="0"/>
                        </a:spcAft>
                      </a:pPr>
                      <a:r>
                        <a:rPr lang="en-US" sz="1400" dirty="0">
                          <a:effectLst/>
                        </a:rPr>
                        <a:t>62.0%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lumMod val="75000"/>
                      </a:schemeClr>
                    </a:solidFill>
                  </a:tcPr>
                </a:tc>
                <a:tc>
                  <a:txBody>
                    <a:bodyPr/>
                    <a:lstStyle/>
                    <a:p>
                      <a:pPr marL="0" marR="0" algn="r">
                        <a:spcBef>
                          <a:spcPts val="0"/>
                        </a:spcBef>
                        <a:spcAft>
                          <a:spcPts val="0"/>
                        </a:spcAft>
                      </a:pPr>
                      <a:r>
                        <a:rPr lang="en-US" sz="1400" dirty="0">
                          <a:effectLst/>
                        </a:rPr>
                        <a:t>64.0%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lumMod val="75000"/>
                      </a:schemeClr>
                    </a:solidFill>
                  </a:tcPr>
                </a:tc>
                <a:extLst>
                  <a:ext uri="{0D108BD9-81ED-4DB2-BD59-A6C34878D82A}">
                    <a16:rowId xmlns:a16="http://schemas.microsoft.com/office/drawing/2014/main" val="3113681263"/>
                  </a:ext>
                </a:extLst>
              </a:tr>
            </a:tbl>
          </a:graphicData>
        </a:graphic>
      </p:graphicFrame>
      <p:graphicFrame>
        <p:nvGraphicFramePr>
          <p:cNvPr id="3" name="Table 2">
            <a:extLst>
              <a:ext uri="{FF2B5EF4-FFF2-40B4-BE49-F238E27FC236}">
                <a16:creationId xmlns:a16="http://schemas.microsoft.com/office/drawing/2014/main" id="{8B1E6B54-4B91-B54E-9A3E-2769090D5551}"/>
              </a:ext>
            </a:extLst>
          </p:cNvPr>
          <p:cNvGraphicFramePr>
            <a:graphicFrameLocks noGrp="1"/>
          </p:cNvGraphicFramePr>
          <p:nvPr/>
        </p:nvGraphicFramePr>
        <p:xfrm>
          <a:off x="633413" y="3370263"/>
          <a:ext cx="10952162" cy="2498725"/>
        </p:xfrm>
        <a:graphic>
          <a:graphicData uri="http://schemas.openxmlformats.org/drawingml/2006/table">
            <a:tbl>
              <a:tblPr firstRow="1" firstCol="1" lastRow="1" lastCol="1" bandRow="1" bandCol="1">
                <a:tableStyleId>{5C22544A-7EE6-4342-B048-85BDC9FD1C3A}</a:tableStyleId>
              </a:tblPr>
              <a:tblGrid>
                <a:gridCol w="6002419">
                  <a:extLst>
                    <a:ext uri="{9D8B030D-6E8A-4147-A177-3AD203B41FA5}">
                      <a16:colId xmlns:a16="http://schemas.microsoft.com/office/drawing/2014/main" val="1238659907"/>
                    </a:ext>
                  </a:extLst>
                </a:gridCol>
                <a:gridCol w="792756">
                  <a:extLst>
                    <a:ext uri="{9D8B030D-6E8A-4147-A177-3AD203B41FA5}">
                      <a16:colId xmlns:a16="http://schemas.microsoft.com/office/drawing/2014/main" val="1201495154"/>
                    </a:ext>
                  </a:extLst>
                </a:gridCol>
                <a:gridCol w="792756">
                  <a:extLst>
                    <a:ext uri="{9D8B030D-6E8A-4147-A177-3AD203B41FA5}">
                      <a16:colId xmlns:a16="http://schemas.microsoft.com/office/drawing/2014/main" val="699178627"/>
                    </a:ext>
                  </a:extLst>
                </a:gridCol>
                <a:gridCol w="792756">
                  <a:extLst>
                    <a:ext uri="{9D8B030D-6E8A-4147-A177-3AD203B41FA5}">
                      <a16:colId xmlns:a16="http://schemas.microsoft.com/office/drawing/2014/main" val="4279334057"/>
                    </a:ext>
                  </a:extLst>
                </a:gridCol>
                <a:gridCol w="792756">
                  <a:extLst>
                    <a:ext uri="{9D8B030D-6E8A-4147-A177-3AD203B41FA5}">
                      <a16:colId xmlns:a16="http://schemas.microsoft.com/office/drawing/2014/main" val="3569905216"/>
                    </a:ext>
                  </a:extLst>
                </a:gridCol>
                <a:gridCol w="792756">
                  <a:extLst>
                    <a:ext uri="{9D8B030D-6E8A-4147-A177-3AD203B41FA5}">
                      <a16:colId xmlns:a16="http://schemas.microsoft.com/office/drawing/2014/main" val="2177136582"/>
                    </a:ext>
                  </a:extLst>
                </a:gridCol>
                <a:gridCol w="985963">
                  <a:extLst>
                    <a:ext uri="{9D8B030D-6E8A-4147-A177-3AD203B41FA5}">
                      <a16:colId xmlns:a16="http://schemas.microsoft.com/office/drawing/2014/main" val="2056472424"/>
                    </a:ext>
                  </a:extLst>
                </a:gridCol>
              </a:tblGrid>
              <a:tr h="387474">
                <a:tc>
                  <a:txBody>
                    <a:bodyPr/>
                    <a:lstStyle/>
                    <a:p>
                      <a:pPr marL="20955" marR="0" algn="l">
                        <a:lnSpc>
                          <a:spcPts val="1250"/>
                        </a:lnSpc>
                        <a:spcBef>
                          <a:spcPts val="455"/>
                        </a:spcBef>
                        <a:spcAft>
                          <a:spcPts val="0"/>
                        </a:spcAft>
                        <a:tabLst>
                          <a:tab pos="255270" algn="l"/>
                        </a:tabLst>
                      </a:pPr>
                      <a:r>
                        <a:rPr lang="en-US" sz="1400" dirty="0">
                          <a:effectLst/>
                        </a:rPr>
                        <a:t>3.	Job Placement (Radiology Technology only)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lumMod val="75000"/>
                      </a:schemeClr>
                    </a:solidFill>
                  </a:tcPr>
                </a:tc>
                <a:tc>
                  <a:txBody>
                    <a:bodyPr/>
                    <a:lstStyle/>
                    <a:p>
                      <a:pPr marL="0" marR="0" algn="r">
                        <a:spcBef>
                          <a:spcPts val="0"/>
                        </a:spcBef>
                        <a:spcAft>
                          <a:spcPts val="0"/>
                        </a:spcAft>
                      </a:pPr>
                      <a:r>
                        <a:rPr lang="en-US" sz="1400" dirty="0">
                          <a:effectLst/>
                        </a:rPr>
                        <a:t>87.5%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lumMod val="75000"/>
                      </a:schemeClr>
                    </a:solidFill>
                  </a:tcPr>
                </a:tc>
                <a:tc>
                  <a:txBody>
                    <a:bodyPr/>
                    <a:lstStyle/>
                    <a:p>
                      <a:pPr marL="0" marR="0" algn="r">
                        <a:spcBef>
                          <a:spcPts val="0"/>
                        </a:spcBef>
                        <a:spcAft>
                          <a:spcPts val="0"/>
                        </a:spcAft>
                      </a:pPr>
                      <a:r>
                        <a:rPr lang="en-US" sz="1400" dirty="0">
                          <a:effectLst/>
                        </a:rPr>
                        <a:t>93.3%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lumMod val="75000"/>
                      </a:schemeClr>
                    </a:solidFill>
                  </a:tcPr>
                </a:tc>
                <a:tc>
                  <a:txBody>
                    <a:bodyPr/>
                    <a:lstStyle/>
                    <a:p>
                      <a:pPr marL="0" marR="0" algn="r">
                        <a:spcBef>
                          <a:spcPts val="0"/>
                        </a:spcBef>
                        <a:spcAft>
                          <a:spcPts val="0"/>
                        </a:spcAft>
                      </a:pPr>
                      <a:r>
                        <a:rPr lang="en-US" sz="1400">
                          <a:effectLst/>
                        </a:rPr>
                        <a:t>91.7%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lumMod val="75000"/>
                      </a:schemeClr>
                    </a:solidFill>
                  </a:tcPr>
                </a:tc>
                <a:tc>
                  <a:txBody>
                    <a:bodyPr/>
                    <a:lstStyle/>
                    <a:p>
                      <a:pPr marL="0" marR="0" algn="r">
                        <a:spcBef>
                          <a:spcPts val="0"/>
                        </a:spcBef>
                        <a:spcAft>
                          <a:spcPts val="0"/>
                        </a:spcAft>
                      </a:pPr>
                      <a:r>
                        <a:rPr lang="en-US" sz="1400">
                          <a:effectLst/>
                        </a:rPr>
                        <a:t>100%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lumMod val="75000"/>
                      </a:schemeClr>
                    </a:solidFill>
                  </a:tcPr>
                </a:tc>
                <a:tc>
                  <a:txBody>
                    <a:bodyPr/>
                    <a:lstStyle/>
                    <a:p>
                      <a:pPr marL="0" marR="0" algn="r">
                        <a:spcBef>
                          <a:spcPts val="0"/>
                        </a:spcBef>
                        <a:spcAft>
                          <a:spcPts val="0"/>
                        </a:spcAft>
                      </a:pPr>
                      <a:r>
                        <a:rPr lang="en-US" sz="1400">
                          <a:effectLst/>
                        </a:rPr>
                        <a:t>100%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lumMod val="75000"/>
                      </a:schemeClr>
                    </a:solidFill>
                  </a:tcPr>
                </a:tc>
                <a:tc>
                  <a:txBody>
                    <a:bodyPr/>
                    <a:lstStyle/>
                    <a:p>
                      <a:pPr marL="0" marR="0" algn="r">
                        <a:spcBef>
                          <a:spcPts val="0"/>
                        </a:spcBef>
                        <a:spcAft>
                          <a:spcPts val="0"/>
                        </a:spcAft>
                      </a:pPr>
                      <a:r>
                        <a:rPr lang="en-US" sz="1400">
                          <a:effectLst/>
                        </a:rPr>
                        <a:t>100%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lumMod val="75000"/>
                      </a:schemeClr>
                    </a:solidFill>
                  </a:tcPr>
                </a:tc>
                <a:extLst>
                  <a:ext uri="{0D108BD9-81ED-4DB2-BD59-A6C34878D82A}">
                    <a16:rowId xmlns:a16="http://schemas.microsoft.com/office/drawing/2014/main" val="2340813258"/>
                  </a:ext>
                </a:extLst>
              </a:tr>
              <a:tr h="489859">
                <a:tc>
                  <a:txBody>
                    <a:bodyPr/>
                    <a:lstStyle/>
                    <a:p>
                      <a:pPr marL="20320" marR="0" algn="l">
                        <a:lnSpc>
                          <a:spcPts val="1250"/>
                        </a:lnSpc>
                        <a:spcBef>
                          <a:spcPts val="740"/>
                        </a:spcBef>
                        <a:spcAft>
                          <a:spcPts val="0"/>
                        </a:spcAft>
                      </a:pPr>
                      <a:r>
                        <a:rPr lang="en-US" sz="1400" dirty="0">
                          <a:effectLst/>
                        </a:rPr>
                        <a:t>4.   Fall-to-spring persistence rate (%) (First-Time Student)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lumMod val="75000"/>
                      </a:schemeClr>
                    </a:solidFill>
                  </a:tcPr>
                </a:tc>
                <a:tc>
                  <a:txBody>
                    <a:bodyPr/>
                    <a:lstStyle/>
                    <a:p>
                      <a:pPr marL="0" marR="0" algn="r">
                        <a:spcBef>
                          <a:spcPts val="0"/>
                        </a:spcBef>
                        <a:spcAft>
                          <a:spcPts val="0"/>
                        </a:spcAft>
                      </a:pPr>
                      <a:r>
                        <a:rPr lang="en-US" sz="1400">
                          <a:effectLst/>
                        </a:rPr>
                        <a:t>77.1%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lumMod val="75000"/>
                      </a:schemeClr>
                    </a:solidFill>
                  </a:tcPr>
                </a:tc>
                <a:tc>
                  <a:txBody>
                    <a:bodyPr/>
                    <a:lstStyle/>
                    <a:p>
                      <a:pPr marL="0" marR="0" algn="r">
                        <a:spcBef>
                          <a:spcPts val="0"/>
                        </a:spcBef>
                        <a:spcAft>
                          <a:spcPts val="0"/>
                        </a:spcAft>
                      </a:pPr>
                      <a:r>
                        <a:rPr lang="en-US" sz="1400" dirty="0">
                          <a:effectLst/>
                        </a:rPr>
                        <a:t>78.7%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lumMod val="75000"/>
                      </a:schemeClr>
                    </a:solidFill>
                  </a:tcPr>
                </a:tc>
                <a:tc>
                  <a:txBody>
                    <a:bodyPr/>
                    <a:lstStyle/>
                    <a:p>
                      <a:pPr marL="0" marR="0" algn="r">
                        <a:spcBef>
                          <a:spcPts val="0"/>
                        </a:spcBef>
                        <a:spcAft>
                          <a:spcPts val="0"/>
                        </a:spcAft>
                      </a:pPr>
                      <a:r>
                        <a:rPr lang="en-US" sz="1400" dirty="0">
                          <a:effectLst/>
                        </a:rPr>
                        <a:t>75.2%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lumMod val="75000"/>
                      </a:schemeClr>
                    </a:solidFill>
                  </a:tcPr>
                </a:tc>
                <a:tc>
                  <a:txBody>
                    <a:bodyPr/>
                    <a:lstStyle/>
                    <a:p>
                      <a:pPr marL="0" marR="0" algn="r">
                        <a:spcBef>
                          <a:spcPts val="0"/>
                        </a:spcBef>
                        <a:spcAft>
                          <a:spcPts val="0"/>
                        </a:spcAft>
                      </a:pPr>
                      <a:r>
                        <a:rPr lang="en-US" sz="1400">
                          <a:effectLst/>
                        </a:rPr>
                        <a:t>80.1%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lumMod val="75000"/>
                      </a:schemeClr>
                    </a:solidFill>
                  </a:tcPr>
                </a:tc>
                <a:tc>
                  <a:txBody>
                    <a:bodyPr/>
                    <a:lstStyle/>
                    <a:p>
                      <a:pPr marL="0" marR="0" algn="r">
                        <a:spcBef>
                          <a:spcPts val="0"/>
                        </a:spcBef>
                        <a:spcAft>
                          <a:spcPts val="0"/>
                        </a:spcAft>
                      </a:pPr>
                      <a:r>
                        <a:rPr lang="en-US" sz="1400">
                          <a:effectLst/>
                        </a:rPr>
                        <a:t>75.7%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lumMod val="75000"/>
                      </a:schemeClr>
                    </a:solidFill>
                  </a:tcPr>
                </a:tc>
                <a:tc>
                  <a:txBody>
                    <a:bodyPr/>
                    <a:lstStyle/>
                    <a:p>
                      <a:pPr marL="0" marR="0" algn="r">
                        <a:spcBef>
                          <a:spcPts val="0"/>
                        </a:spcBef>
                        <a:spcAft>
                          <a:spcPts val="0"/>
                        </a:spcAft>
                      </a:pPr>
                      <a:r>
                        <a:rPr lang="en-US" sz="1400">
                          <a:effectLst/>
                        </a:rPr>
                        <a:t>80.0%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lumMod val="75000"/>
                      </a:schemeClr>
                    </a:solidFill>
                  </a:tcPr>
                </a:tc>
                <a:extLst>
                  <a:ext uri="{0D108BD9-81ED-4DB2-BD59-A6C34878D82A}">
                    <a16:rowId xmlns:a16="http://schemas.microsoft.com/office/drawing/2014/main" val="2681064498"/>
                  </a:ext>
                </a:extLst>
              </a:tr>
              <a:tr h="460733">
                <a:tc>
                  <a:txBody>
                    <a:bodyPr/>
                    <a:lstStyle/>
                    <a:p>
                      <a:pPr marL="20320" marR="0" algn="l">
                        <a:lnSpc>
                          <a:spcPts val="1250"/>
                        </a:lnSpc>
                        <a:spcBef>
                          <a:spcPts val="660"/>
                        </a:spcBef>
                        <a:spcAft>
                          <a:spcPts val="0"/>
                        </a:spcAft>
                      </a:pPr>
                      <a:r>
                        <a:rPr lang="en-US" sz="1400" dirty="0">
                          <a:effectLst/>
                        </a:rPr>
                        <a:t>5.   Student success rates during their first year (First-Time Student)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lumMod val="75000"/>
                      </a:schemeClr>
                    </a:solidFill>
                  </a:tcPr>
                </a:tc>
                <a:tc>
                  <a:txBody>
                    <a:bodyPr/>
                    <a:lstStyle/>
                    <a:p>
                      <a:pPr marL="0" marR="0" algn="r">
                        <a:spcBef>
                          <a:spcPts val="0"/>
                        </a:spcBef>
                        <a:spcAft>
                          <a:spcPts val="0"/>
                        </a:spcAft>
                      </a:pPr>
                      <a:r>
                        <a:rPr lang="en-US" sz="1400">
                          <a:effectLst/>
                        </a:rPr>
                        <a:t>59.8%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lumMod val="75000"/>
                      </a:schemeClr>
                    </a:solidFill>
                  </a:tcPr>
                </a:tc>
                <a:tc>
                  <a:txBody>
                    <a:bodyPr/>
                    <a:lstStyle/>
                    <a:p>
                      <a:pPr marL="0" marR="0" algn="r">
                        <a:spcBef>
                          <a:spcPts val="0"/>
                        </a:spcBef>
                        <a:spcAft>
                          <a:spcPts val="0"/>
                        </a:spcAft>
                      </a:pPr>
                      <a:r>
                        <a:rPr lang="en-US" sz="1400">
                          <a:effectLst/>
                        </a:rPr>
                        <a:t>63.6%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lumMod val="75000"/>
                      </a:schemeClr>
                    </a:solidFill>
                  </a:tcPr>
                </a:tc>
                <a:tc>
                  <a:txBody>
                    <a:bodyPr/>
                    <a:lstStyle/>
                    <a:p>
                      <a:pPr marL="0" marR="0" algn="r">
                        <a:spcBef>
                          <a:spcPts val="0"/>
                        </a:spcBef>
                        <a:spcAft>
                          <a:spcPts val="0"/>
                        </a:spcAft>
                      </a:pPr>
                      <a:r>
                        <a:rPr lang="en-US" sz="1400" dirty="0">
                          <a:effectLst/>
                        </a:rPr>
                        <a:t>63.9%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lumMod val="75000"/>
                      </a:schemeClr>
                    </a:solidFill>
                  </a:tcPr>
                </a:tc>
                <a:tc>
                  <a:txBody>
                    <a:bodyPr/>
                    <a:lstStyle/>
                    <a:p>
                      <a:pPr marL="0" marR="0" algn="r">
                        <a:spcBef>
                          <a:spcPts val="0"/>
                        </a:spcBef>
                        <a:spcAft>
                          <a:spcPts val="0"/>
                        </a:spcAft>
                      </a:pPr>
                      <a:r>
                        <a:rPr lang="en-US" sz="1400" dirty="0">
                          <a:effectLst/>
                        </a:rPr>
                        <a:t>68.5%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lumMod val="75000"/>
                      </a:schemeClr>
                    </a:solidFill>
                  </a:tcPr>
                </a:tc>
                <a:tc>
                  <a:txBody>
                    <a:bodyPr/>
                    <a:lstStyle/>
                    <a:p>
                      <a:pPr marL="0" marR="0" algn="r">
                        <a:spcBef>
                          <a:spcPts val="0"/>
                        </a:spcBef>
                        <a:spcAft>
                          <a:spcPts val="0"/>
                        </a:spcAft>
                      </a:pPr>
                      <a:r>
                        <a:rPr lang="en-US" sz="1400">
                          <a:effectLst/>
                        </a:rPr>
                        <a:t>63.4%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lumMod val="75000"/>
                      </a:schemeClr>
                    </a:solidFill>
                  </a:tcPr>
                </a:tc>
                <a:tc>
                  <a:txBody>
                    <a:bodyPr/>
                    <a:lstStyle/>
                    <a:p>
                      <a:pPr marL="0" marR="0" algn="r">
                        <a:spcBef>
                          <a:spcPts val="0"/>
                        </a:spcBef>
                        <a:spcAft>
                          <a:spcPts val="0"/>
                        </a:spcAft>
                      </a:pPr>
                      <a:r>
                        <a:rPr lang="en-US" sz="1400">
                          <a:effectLst/>
                        </a:rPr>
                        <a:t>62.0%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lumMod val="75000"/>
                      </a:schemeClr>
                    </a:solidFill>
                  </a:tcPr>
                </a:tc>
                <a:extLst>
                  <a:ext uri="{0D108BD9-81ED-4DB2-BD59-A6C34878D82A}">
                    <a16:rowId xmlns:a16="http://schemas.microsoft.com/office/drawing/2014/main" val="3180940353"/>
                  </a:ext>
                </a:extLst>
              </a:tr>
              <a:tr h="387474">
                <a:tc>
                  <a:txBody>
                    <a:bodyPr/>
                    <a:lstStyle/>
                    <a:p>
                      <a:pPr marL="20320" marR="0" algn="l">
                        <a:lnSpc>
                          <a:spcPts val="1250"/>
                        </a:lnSpc>
                        <a:spcBef>
                          <a:spcPts val="455"/>
                        </a:spcBef>
                        <a:spcAft>
                          <a:spcPts val="0"/>
                        </a:spcAft>
                      </a:pPr>
                      <a:r>
                        <a:rPr lang="en-US" sz="1400" dirty="0">
                          <a:effectLst/>
                        </a:rPr>
                        <a:t>6.  Success in GE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lumMod val="75000"/>
                      </a:schemeClr>
                    </a:solidFill>
                  </a:tcPr>
                </a:tc>
                <a:tc>
                  <a:txBody>
                    <a:bodyPr/>
                    <a:lstStyle/>
                    <a:p>
                      <a:pPr marL="0" marR="0" algn="r">
                        <a:spcBef>
                          <a:spcPts val="0"/>
                        </a:spcBef>
                        <a:spcAft>
                          <a:spcPts val="0"/>
                        </a:spcAft>
                      </a:pPr>
                      <a:r>
                        <a:rPr lang="en-US" sz="1400" dirty="0">
                          <a:effectLst/>
                        </a:rPr>
                        <a:t>66.7%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lumMod val="75000"/>
                      </a:schemeClr>
                    </a:solidFill>
                  </a:tcPr>
                </a:tc>
                <a:tc>
                  <a:txBody>
                    <a:bodyPr/>
                    <a:lstStyle/>
                    <a:p>
                      <a:pPr marL="0" marR="0" algn="r">
                        <a:spcBef>
                          <a:spcPts val="0"/>
                        </a:spcBef>
                        <a:spcAft>
                          <a:spcPts val="0"/>
                        </a:spcAft>
                      </a:pPr>
                      <a:r>
                        <a:rPr lang="en-US" sz="1400" dirty="0">
                          <a:effectLst/>
                        </a:rPr>
                        <a:t>67.0%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lumMod val="75000"/>
                      </a:schemeClr>
                    </a:solidFill>
                  </a:tcPr>
                </a:tc>
                <a:tc>
                  <a:txBody>
                    <a:bodyPr/>
                    <a:lstStyle/>
                    <a:p>
                      <a:pPr marL="0" marR="0" algn="r">
                        <a:spcBef>
                          <a:spcPts val="0"/>
                        </a:spcBef>
                        <a:spcAft>
                          <a:spcPts val="0"/>
                        </a:spcAft>
                      </a:pPr>
                      <a:r>
                        <a:rPr lang="en-US" sz="1400" dirty="0">
                          <a:effectLst/>
                        </a:rPr>
                        <a:t>67.9%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lumMod val="75000"/>
                      </a:schemeClr>
                    </a:solidFill>
                  </a:tcPr>
                </a:tc>
                <a:tc>
                  <a:txBody>
                    <a:bodyPr/>
                    <a:lstStyle/>
                    <a:p>
                      <a:pPr marL="0" marR="0" algn="r">
                        <a:spcBef>
                          <a:spcPts val="0"/>
                        </a:spcBef>
                        <a:spcAft>
                          <a:spcPts val="0"/>
                        </a:spcAft>
                      </a:pPr>
                      <a:r>
                        <a:rPr lang="en-US" sz="1400" dirty="0">
                          <a:effectLst/>
                        </a:rPr>
                        <a:t>67.2%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lumMod val="75000"/>
                      </a:schemeClr>
                    </a:solidFill>
                  </a:tcPr>
                </a:tc>
                <a:tc>
                  <a:txBody>
                    <a:bodyPr/>
                    <a:lstStyle/>
                    <a:p>
                      <a:pPr marL="0" marR="0" algn="r">
                        <a:spcBef>
                          <a:spcPts val="0"/>
                        </a:spcBef>
                        <a:spcAft>
                          <a:spcPts val="0"/>
                        </a:spcAft>
                      </a:pPr>
                      <a:r>
                        <a:rPr lang="en-US" sz="1400" dirty="0">
                          <a:effectLst/>
                        </a:rPr>
                        <a:t>69.6%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lumMod val="75000"/>
                      </a:schemeClr>
                    </a:solidFill>
                  </a:tcPr>
                </a:tc>
                <a:tc>
                  <a:txBody>
                    <a:bodyPr/>
                    <a:lstStyle/>
                    <a:p>
                      <a:pPr marL="0" marR="0" algn="r">
                        <a:spcBef>
                          <a:spcPts val="0"/>
                        </a:spcBef>
                        <a:spcAft>
                          <a:spcPts val="0"/>
                        </a:spcAft>
                      </a:pPr>
                      <a:r>
                        <a:rPr lang="en-US" sz="1400">
                          <a:effectLst/>
                        </a:rPr>
                        <a:t>66.0%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lumMod val="75000"/>
                      </a:schemeClr>
                    </a:solidFill>
                  </a:tcPr>
                </a:tc>
                <a:extLst>
                  <a:ext uri="{0D108BD9-81ED-4DB2-BD59-A6C34878D82A}">
                    <a16:rowId xmlns:a16="http://schemas.microsoft.com/office/drawing/2014/main" val="3141989320"/>
                  </a:ext>
                </a:extLst>
              </a:tr>
              <a:tr h="386592">
                <a:tc>
                  <a:txBody>
                    <a:bodyPr/>
                    <a:lstStyle/>
                    <a:p>
                      <a:pPr marL="20320" marR="0" algn="l">
                        <a:lnSpc>
                          <a:spcPts val="1250"/>
                        </a:lnSpc>
                        <a:spcBef>
                          <a:spcPts val="455"/>
                        </a:spcBef>
                        <a:spcAft>
                          <a:spcPts val="0"/>
                        </a:spcAft>
                      </a:pPr>
                      <a:r>
                        <a:rPr lang="en-US" sz="1400" dirty="0">
                          <a:effectLst/>
                        </a:rPr>
                        <a:t>7.  Success in DE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lumMod val="75000"/>
                      </a:schemeClr>
                    </a:solidFill>
                  </a:tcPr>
                </a:tc>
                <a:tc>
                  <a:txBody>
                    <a:bodyPr/>
                    <a:lstStyle/>
                    <a:p>
                      <a:pPr marL="0" marR="0" algn="r">
                        <a:spcBef>
                          <a:spcPts val="0"/>
                        </a:spcBef>
                        <a:spcAft>
                          <a:spcPts val="0"/>
                        </a:spcAft>
                      </a:pPr>
                      <a:r>
                        <a:rPr lang="en-US" sz="1400">
                          <a:effectLst/>
                        </a:rPr>
                        <a:t>57.5%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lumMod val="75000"/>
                      </a:schemeClr>
                    </a:solidFill>
                  </a:tcPr>
                </a:tc>
                <a:tc>
                  <a:txBody>
                    <a:bodyPr/>
                    <a:lstStyle/>
                    <a:p>
                      <a:pPr marL="0" marR="0" algn="r">
                        <a:spcBef>
                          <a:spcPts val="0"/>
                        </a:spcBef>
                        <a:spcAft>
                          <a:spcPts val="0"/>
                        </a:spcAft>
                      </a:pPr>
                      <a:r>
                        <a:rPr lang="en-US" sz="1400">
                          <a:effectLst/>
                        </a:rPr>
                        <a:t>59.3%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lumMod val="75000"/>
                      </a:schemeClr>
                    </a:solidFill>
                  </a:tcPr>
                </a:tc>
                <a:tc>
                  <a:txBody>
                    <a:bodyPr/>
                    <a:lstStyle/>
                    <a:p>
                      <a:pPr marL="0" marR="0" algn="r">
                        <a:spcBef>
                          <a:spcPts val="0"/>
                        </a:spcBef>
                        <a:spcAft>
                          <a:spcPts val="0"/>
                        </a:spcAft>
                      </a:pPr>
                      <a:r>
                        <a:rPr lang="en-US" sz="1400">
                          <a:effectLst/>
                        </a:rPr>
                        <a:t>61.9%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lumMod val="75000"/>
                      </a:schemeClr>
                    </a:solidFill>
                  </a:tcPr>
                </a:tc>
                <a:tc>
                  <a:txBody>
                    <a:bodyPr/>
                    <a:lstStyle/>
                    <a:p>
                      <a:pPr marL="0" marR="0" algn="r">
                        <a:spcBef>
                          <a:spcPts val="0"/>
                        </a:spcBef>
                        <a:spcAft>
                          <a:spcPts val="0"/>
                        </a:spcAft>
                      </a:pPr>
                      <a:r>
                        <a:rPr lang="en-US" sz="1400" dirty="0">
                          <a:effectLst/>
                        </a:rPr>
                        <a:t>64.5%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lumMod val="75000"/>
                      </a:schemeClr>
                    </a:solidFill>
                  </a:tcPr>
                </a:tc>
                <a:tc>
                  <a:txBody>
                    <a:bodyPr/>
                    <a:lstStyle/>
                    <a:p>
                      <a:pPr marL="0" marR="0" algn="r">
                        <a:spcBef>
                          <a:spcPts val="0"/>
                        </a:spcBef>
                        <a:spcAft>
                          <a:spcPts val="0"/>
                        </a:spcAft>
                      </a:pPr>
                      <a:r>
                        <a:rPr lang="en-US" sz="1400" dirty="0">
                          <a:effectLst/>
                        </a:rPr>
                        <a:t>67.5%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lumMod val="75000"/>
                      </a:schemeClr>
                    </a:solidFill>
                  </a:tcPr>
                </a:tc>
                <a:tc>
                  <a:txBody>
                    <a:bodyPr/>
                    <a:lstStyle/>
                    <a:p>
                      <a:pPr marL="0" marR="0" algn="r">
                        <a:spcBef>
                          <a:spcPts val="0"/>
                        </a:spcBef>
                        <a:spcAft>
                          <a:spcPts val="0"/>
                        </a:spcAft>
                      </a:pPr>
                      <a:r>
                        <a:rPr lang="en-US" sz="1400" dirty="0">
                          <a:effectLst/>
                        </a:rPr>
                        <a:t>53.0%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lumMod val="75000"/>
                      </a:schemeClr>
                    </a:solidFill>
                  </a:tcPr>
                </a:tc>
                <a:extLst>
                  <a:ext uri="{0D108BD9-81ED-4DB2-BD59-A6C34878D82A}">
                    <a16:rowId xmlns:a16="http://schemas.microsoft.com/office/drawing/2014/main" val="691493844"/>
                  </a:ext>
                </a:extLst>
              </a:tr>
              <a:tr h="386592">
                <a:tc>
                  <a:txBody>
                    <a:bodyPr/>
                    <a:lstStyle/>
                    <a:p>
                      <a:pPr marL="20320" marR="0" algn="l">
                        <a:lnSpc>
                          <a:spcPts val="1250"/>
                        </a:lnSpc>
                        <a:spcBef>
                          <a:spcPts val="455"/>
                        </a:spcBef>
                        <a:spcAft>
                          <a:spcPts val="0"/>
                        </a:spcAft>
                      </a:pPr>
                      <a:r>
                        <a:rPr lang="en-US" sz="1400" dirty="0">
                          <a:effectLst/>
                        </a:rPr>
                        <a:t>8.  Success in CTE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lumMod val="75000"/>
                      </a:schemeClr>
                    </a:solidFill>
                  </a:tcPr>
                </a:tc>
                <a:tc>
                  <a:txBody>
                    <a:bodyPr/>
                    <a:lstStyle/>
                    <a:p>
                      <a:pPr marL="0" marR="0" algn="r">
                        <a:spcBef>
                          <a:spcPts val="0"/>
                        </a:spcBef>
                        <a:spcAft>
                          <a:spcPts val="0"/>
                        </a:spcAft>
                      </a:pPr>
                      <a:r>
                        <a:rPr lang="en-US" sz="1400">
                          <a:effectLst/>
                        </a:rPr>
                        <a:t>79.0%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lumMod val="75000"/>
                      </a:schemeClr>
                    </a:solidFill>
                  </a:tcPr>
                </a:tc>
                <a:tc>
                  <a:txBody>
                    <a:bodyPr/>
                    <a:lstStyle/>
                    <a:p>
                      <a:pPr marL="0" marR="0" algn="r">
                        <a:spcBef>
                          <a:spcPts val="0"/>
                        </a:spcBef>
                        <a:spcAft>
                          <a:spcPts val="0"/>
                        </a:spcAft>
                      </a:pPr>
                      <a:r>
                        <a:rPr lang="en-US" sz="1400">
                          <a:effectLst/>
                        </a:rPr>
                        <a:t>78.0%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lumMod val="75000"/>
                      </a:schemeClr>
                    </a:solidFill>
                  </a:tcPr>
                </a:tc>
                <a:tc>
                  <a:txBody>
                    <a:bodyPr/>
                    <a:lstStyle/>
                    <a:p>
                      <a:pPr marL="0" marR="0" algn="r">
                        <a:spcBef>
                          <a:spcPts val="0"/>
                        </a:spcBef>
                        <a:spcAft>
                          <a:spcPts val="0"/>
                        </a:spcAft>
                      </a:pPr>
                      <a:r>
                        <a:rPr lang="en-US" sz="1400">
                          <a:effectLst/>
                        </a:rPr>
                        <a:t>77.7%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lumMod val="75000"/>
                      </a:schemeClr>
                    </a:solidFill>
                  </a:tcPr>
                </a:tc>
                <a:tc>
                  <a:txBody>
                    <a:bodyPr/>
                    <a:lstStyle/>
                    <a:p>
                      <a:pPr marL="0" marR="0" algn="r">
                        <a:spcBef>
                          <a:spcPts val="0"/>
                        </a:spcBef>
                        <a:spcAft>
                          <a:spcPts val="0"/>
                        </a:spcAft>
                      </a:pPr>
                      <a:r>
                        <a:rPr lang="en-US" sz="1400">
                          <a:effectLst/>
                        </a:rPr>
                        <a:t>79.5%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lumMod val="75000"/>
                      </a:schemeClr>
                    </a:solidFill>
                  </a:tcPr>
                </a:tc>
                <a:tc>
                  <a:txBody>
                    <a:bodyPr/>
                    <a:lstStyle/>
                    <a:p>
                      <a:pPr marL="0" marR="0" algn="r">
                        <a:spcBef>
                          <a:spcPts val="0"/>
                        </a:spcBef>
                        <a:spcAft>
                          <a:spcPts val="0"/>
                        </a:spcAft>
                      </a:pPr>
                      <a:r>
                        <a:rPr lang="en-US" sz="1400">
                          <a:effectLst/>
                        </a:rPr>
                        <a:t>78.0%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lumMod val="75000"/>
                      </a:schemeClr>
                    </a:solidFill>
                  </a:tcPr>
                </a:tc>
                <a:tc>
                  <a:txBody>
                    <a:bodyPr/>
                    <a:lstStyle/>
                    <a:p>
                      <a:pPr marL="0" marR="0" algn="r">
                        <a:spcBef>
                          <a:spcPts val="0"/>
                        </a:spcBef>
                        <a:spcAft>
                          <a:spcPts val="0"/>
                        </a:spcAft>
                      </a:pPr>
                      <a:r>
                        <a:rPr lang="en-US" sz="1400" dirty="0">
                          <a:effectLst/>
                        </a:rPr>
                        <a:t>78.0%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lumMod val="75000"/>
                      </a:schemeClr>
                    </a:solidFill>
                  </a:tcPr>
                </a:tc>
                <a:extLst>
                  <a:ext uri="{0D108BD9-81ED-4DB2-BD59-A6C34878D82A}">
                    <a16:rowId xmlns:a16="http://schemas.microsoft.com/office/drawing/2014/main" val="2905388536"/>
                  </a:ext>
                </a:extLst>
              </a:tr>
            </a:tbl>
          </a:graphicData>
        </a:graphic>
      </p:graphicFrame>
      <p:graphicFrame>
        <p:nvGraphicFramePr>
          <p:cNvPr id="13" name="Table 12">
            <a:extLst>
              <a:ext uri="{FF2B5EF4-FFF2-40B4-BE49-F238E27FC236}">
                <a16:creationId xmlns:a16="http://schemas.microsoft.com/office/drawing/2014/main" id="{904DC0E1-25E8-0B46-A105-0322184185EE}"/>
              </a:ext>
            </a:extLst>
          </p:cNvPr>
          <p:cNvGraphicFramePr>
            <a:graphicFrameLocks noGrp="1"/>
          </p:cNvGraphicFramePr>
          <p:nvPr/>
        </p:nvGraphicFramePr>
        <p:xfrm>
          <a:off x="633413" y="1725613"/>
          <a:ext cx="10952162" cy="541337"/>
        </p:xfrm>
        <a:graphic>
          <a:graphicData uri="http://schemas.openxmlformats.org/drawingml/2006/table">
            <a:tbl>
              <a:tblPr/>
              <a:tblGrid>
                <a:gridCol w="6002337">
                  <a:extLst>
                    <a:ext uri="{9D8B030D-6E8A-4147-A177-3AD203B41FA5}">
                      <a16:colId xmlns:a16="http://schemas.microsoft.com/office/drawing/2014/main" val="1970506825"/>
                    </a:ext>
                  </a:extLst>
                </a:gridCol>
                <a:gridCol w="792163">
                  <a:extLst>
                    <a:ext uri="{9D8B030D-6E8A-4147-A177-3AD203B41FA5}">
                      <a16:colId xmlns:a16="http://schemas.microsoft.com/office/drawing/2014/main" val="1052591736"/>
                    </a:ext>
                  </a:extLst>
                </a:gridCol>
                <a:gridCol w="793750">
                  <a:extLst>
                    <a:ext uri="{9D8B030D-6E8A-4147-A177-3AD203B41FA5}">
                      <a16:colId xmlns:a16="http://schemas.microsoft.com/office/drawing/2014/main" val="474386254"/>
                    </a:ext>
                  </a:extLst>
                </a:gridCol>
                <a:gridCol w="792162">
                  <a:extLst>
                    <a:ext uri="{9D8B030D-6E8A-4147-A177-3AD203B41FA5}">
                      <a16:colId xmlns:a16="http://schemas.microsoft.com/office/drawing/2014/main" val="335757854"/>
                    </a:ext>
                  </a:extLst>
                </a:gridCol>
                <a:gridCol w="792163">
                  <a:extLst>
                    <a:ext uri="{9D8B030D-6E8A-4147-A177-3AD203B41FA5}">
                      <a16:colId xmlns:a16="http://schemas.microsoft.com/office/drawing/2014/main" val="2057384585"/>
                    </a:ext>
                  </a:extLst>
                </a:gridCol>
                <a:gridCol w="793750">
                  <a:extLst>
                    <a:ext uri="{9D8B030D-6E8A-4147-A177-3AD203B41FA5}">
                      <a16:colId xmlns:a16="http://schemas.microsoft.com/office/drawing/2014/main" val="4141365402"/>
                    </a:ext>
                  </a:extLst>
                </a:gridCol>
                <a:gridCol w="985837">
                  <a:extLst>
                    <a:ext uri="{9D8B030D-6E8A-4147-A177-3AD203B41FA5}">
                      <a16:colId xmlns:a16="http://schemas.microsoft.com/office/drawing/2014/main" val="2486671861"/>
                    </a:ext>
                  </a:extLst>
                </a:gridCol>
              </a:tblGrid>
              <a:tr h="541337">
                <a:tc>
                  <a:txBody>
                    <a:bodyPr/>
                    <a:lstStyle>
                      <a:lvl1pPr marL="1746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17463" marR="0" lvl="0" indent="0" algn="l" defTabSz="914400" rtl="0" eaLnBrk="1" fontAlgn="base" latinLnBrk="0" hangingPunct="1">
                        <a:lnSpc>
                          <a:spcPct val="107000"/>
                        </a:lnSpc>
                        <a:spcBef>
                          <a:spcPts val="325"/>
                        </a:spcBef>
                        <a:spcAft>
                          <a:spcPct val="0"/>
                        </a:spcAft>
                        <a:buClrTx/>
                        <a:buSzTx/>
                        <a:buFontTx/>
                        <a:buNone/>
                        <a:tabLst/>
                      </a:pPr>
                      <a:r>
                        <a:rPr kumimoji="0" lang="en-US" altLang="en-US" sz="1600" b="1" i="0" u="none" strike="noStrike" cap="none" normalizeH="0" baseline="0">
                          <a:ln>
                            <a:noFill/>
                          </a:ln>
                          <a:solidFill>
                            <a:srgbClr val="FFFFFF"/>
                          </a:solidFill>
                          <a:effectLst/>
                          <a:latin typeface="Calibri" panose="020F0502020204030204" pitchFamily="34" charset="0"/>
                        </a:rPr>
                        <a:t>Data extracted 10/2018  SMCCD Data Dashboard</a:t>
                      </a:r>
                      <a:endParaRPr kumimoji="0" lang="en-US" altLang="en-US" sz="3200" b="1" i="0" u="none" strike="noStrike" cap="none" normalizeH="0" baseline="0">
                        <a:ln>
                          <a:noFill/>
                        </a:ln>
                        <a:solidFill>
                          <a:srgbClr val="FFFFFF"/>
                        </a:solidFill>
                        <a:effectLst/>
                        <a:latin typeface="Calibri" panose="020F0502020204030204" pitchFamily="34" charset="0"/>
                      </a:endParaRPr>
                    </a:p>
                    <a:p>
                      <a:pPr marL="17463" marR="0" lvl="0" indent="0" algn="l" defTabSz="914400" rtl="0" eaLnBrk="1" fontAlgn="base" latinLnBrk="0" hangingPunct="1">
                        <a:lnSpc>
                          <a:spcPts val="1250"/>
                        </a:lnSpc>
                        <a:spcBef>
                          <a:spcPts val="38"/>
                        </a:spcBef>
                        <a:spcAft>
                          <a:spcPct val="0"/>
                        </a:spcAft>
                        <a:buClrTx/>
                        <a:buSzTx/>
                        <a:buFontTx/>
                        <a:buNone/>
                        <a:tabLst/>
                      </a:pPr>
                      <a:r>
                        <a:rPr kumimoji="0" lang="en-US" altLang="en-US" sz="1600" b="1" i="0" u="none" strike="noStrike" cap="none" normalizeH="0" baseline="0">
                          <a:ln>
                            <a:noFill/>
                          </a:ln>
                          <a:solidFill>
                            <a:srgbClr val="FFFFFF"/>
                          </a:solidFill>
                          <a:effectLst/>
                          <a:latin typeface="Calibri" panose="020F0502020204030204" pitchFamily="34" charset="0"/>
                        </a:rPr>
                        <a:t>Cañada Program Review Data Packets</a:t>
                      </a:r>
                      <a:endParaRPr kumimoji="0" lang="en-US" altLang="en-US" sz="3200" b="1" i="0" u="none" strike="noStrike" cap="none" normalizeH="0" baseline="0">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FF"/>
                          </a:solidFill>
                          <a:effectLst/>
                          <a:latin typeface="Calibri" panose="020F0502020204030204" pitchFamily="34" charset="0"/>
                        </a:rPr>
                        <a:t>2013/</a:t>
                      </a:r>
                      <a:br>
                        <a:rPr kumimoji="0" lang="en-US" altLang="en-US" sz="1400" b="1" i="0" u="none" strike="noStrike" cap="none" normalizeH="0" baseline="0">
                          <a:ln>
                            <a:noFill/>
                          </a:ln>
                          <a:solidFill>
                            <a:srgbClr val="FFFFFF"/>
                          </a:solidFill>
                          <a:effectLst/>
                          <a:latin typeface="Calibri" panose="020F0502020204030204" pitchFamily="34" charset="0"/>
                        </a:rPr>
                      </a:br>
                      <a:r>
                        <a:rPr kumimoji="0" lang="en-US" altLang="en-US" sz="1400" b="1" i="0" u="none" strike="noStrike" cap="none" normalizeH="0" baseline="0">
                          <a:ln>
                            <a:noFill/>
                          </a:ln>
                          <a:solidFill>
                            <a:srgbClr val="FFFFFF"/>
                          </a:solidFill>
                          <a:effectLst/>
                          <a:latin typeface="Calibri" panose="020F0502020204030204" pitchFamily="34" charset="0"/>
                        </a:rPr>
                        <a:t>2014</a:t>
                      </a:r>
                      <a:endParaRPr kumimoji="0" lang="en-US" altLang="en-US" sz="1800" b="1" i="0" u="none" strike="noStrike" cap="none" normalizeH="0" baseline="0">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FF"/>
                          </a:solidFill>
                          <a:effectLst/>
                          <a:latin typeface="Calibri" panose="020F0502020204030204" pitchFamily="34" charset="0"/>
                        </a:rPr>
                        <a:t>2014/</a:t>
                      </a:r>
                      <a:br>
                        <a:rPr kumimoji="0" lang="en-US" altLang="en-US" sz="1400" b="1" i="0" u="none" strike="noStrike" cap="none" normalizeH="0" baseline="0">
                          <a:ln>
                            <a:noFill/>
                          </a:ln>
                          <a:solidFill>
                            <a:srgbClr val="FFFFFF"/>
                          </a:solidFill>
                          <a:effectLst/>
                          <a:latin typeface="Calibri" panose="020F0502020204030204" pitchFamily="34" charset="0"/>
                        </a:rPr>
                      </a:br>
                      <a:r>
                        <a:rPr kumimoji="0" lang="en-US" altLang="en-US" sz="1400" b="1" i="0" u="none" strike="noStrike" cap="none" normalizeH="0" baseline="0">
                          <a:ln>
                            <a:noFill/>
                          </a:ln>
                          <a:solidFill>
                            <a:srgbClr val="FFFFFF"/>
                          </a:solidFill>
                          <a:effectLst/>
                          <a:latin typeface="Calibri" panose="020F0502020204030204" pitchFamily="34" charset="0"/>
                        </a:rPr>
                        <a:t>2015</a:t>
                      </a:r>
                      <a:endParaRPr kumimoji="0" lang="en-US" altLang="en-US" sz="1800" b="1" i="0" u="none" strike="noStrike" cap="none" normalizeH="0" baseline="0">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FF"/>
                          </a:solidFill>
                          <a:effectLst/>
                          <a:latin typeface="Calibri" panose="020F0502020204030204" pitchFamily="34" charset="0"/>
                        </a:rPr>
                        <a:t>2015/</a:t>
                      </a:r>
                      <a:br>
                        <a:rPr kumimoji="0" lang="en-US" altLang="en-US" sz="1400" b="1" i="0" u="none" strike="noStrike" cap="none" normalizeH="0" baseline="0">
                          <a:ln>
                            <a:noFill/>
                          </a:ln>
                          <a:solidFill>
                            <a:srgbClr val="FFFFFF"/>
                          </a:solidFill>
                          <a:effectLst/>
                          <a:latin typeface="Calibri" panose="020F0502020204030204" pitchFamily="34" charset="0"/>
                        </a:rPr>
                      </a:br>
                      <a:r>
                        <a:rPr kumimoji="0" lang="en-US" altLang="en-US" sz="1400" b="1" i="0" u="none" strike="noStrike" cap="none" normalizeH="0" baseline="0">
                          <a:ln>
                            <a:noFill/>
                          </a:ln>
                          <a:solidFill>
                            <a:srgbClr val="FFFFFF"/>
                          </a:solidFill>
                          <a:effectLst/>
                          <a:latin typeface="Calibri" panose="020F0502020204030204" pitchFamily="34" charset="0"/>
                        </a:rPr>
                        <a:t>2016</a:t>
                      </a:r>
                      <a:endParaRPr kumimoji="0" lang="en-US" altLang="en-US" sz="1800" b="1" i="0" u="none" strike="noStrike" cap="none" normalizeH="0" baseline="0">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FF"/>
                          </a:solidFill>
                          <a:effectLst/>
                          <a:latin typeface="Calibri" panose="020F0502020204030204" pitchFamily="34" charset="0"/>
                        </a:rPr>
                        <a:t>2016/</a:t>
                      </a:r>
                      <a:br>
                        <a:rPr kumimoji="0" lang="en-US" altLang="en-US" sz="1400" b="1" i="0" u="none" strike="noStrike" cap="none" normalizeH="0" baseline="0">
                          <a:ln>
                            <a:noFill/>
                          </a:ln>
                          <a:solidFill>
                            <a:srgbClr val="FFFFFF"/>
                          </a:solidFill>
                          <a:effectLst/>
                          <a:latin typeface="Calibri" panose="020F0502020204030204" pitchFamily="34" charset="0"/>
                        </a:rPr>
                      </a:br>
                      <a:r>
                        <a:rPr kumimoji="0" lang="en-US" altLang="en-US" sz="1400" b="1" i="0" u="none" strike="noStrike" cap="none" normalizeH="0" baseline="0">
                          <a:ln>
                            <a:noFill/>
                          </a:ln>
                          <a:solidFill>
                            <a:srgbClr val="FFFFFF"/>
                          </a:solidFill>
                          <a:effectLst/>
                          <a:latin typeface="Calibri" panose="020F0502020204030204" pitchFamily="34" charset="0"/>
                        </a:rPr>
                        <a:t>2017</a:t>
                      </a:r>
                      <a:endParaRPr kumimoji="0" lang="en-US" altLang="en-US" sz="1800" b="1" i="0" u="none" strike="noStrike" cap="none" normalizeH="0" baseline="0">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FF"/>
                          </a:solidFill>
                          <a:effectLst/>
                          <a:latin typeface="Calibri" panose="020F0502020204030204" pitchFamily="34" charset="0"/>
                        </a:rPr>
                        <a:t>2017/</a:t>
                      </a:r>
                      <a:br>
                        <a:rPr kumimoji="0" lang="en-US" altLang="en-US" sz="1400" b="1" i="0" u="none" strike="noStrike" cap="none" normalizeH="0" baseline="0">
                          <a:ln>
                            <a:noFill/>
                          </a:ln>
                          <a:solidFill>
                            <a:srgbClr val="FFFFFF"/>
                          </a:solidFill>
                          <a:effectLst/>
                          <a:latin typeface="Calibri" panose="020F0502020204030204" pitchFamily="34" charset="0"/>
                        </a:rPr>
                      </a:br>
                      <a:r>
                        <a:rPr kumimoji="0" lang="en-US" altLang="en-US" sz="1400" b="1" i="0" u="none" strike="noStrike" cap="none" normalizeH="0" baseline="0">
                          <a:ln>
                            <a:noFill/>
                          </a:ln>
                          <a:solidFill>
                            <a:srgbClr val="FFFFFF"/>
                          </a:solidFill>
                          <a:effectLst/>
                          <a:latin typeface="Calibri" panose="020F0502020204030204" pitchFamily="34" charset="0"/>
                        </a:rPr>
                        <a:t>2018</a:t>
                      </a:r>
                      <a:endParaRPr kumimoji="0" lang="en-US" altLang="en-US" sz="1800" b="1" i="0" u="none" strike="noStrike" cap="none" normalizeH="0" baseline="0">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FF"/>
                          </a:solidFill>
                          <a:effectLst/>
                          <a:latin typeface="Calibri" panose="020F0502020204030204" pitchFamily="34" charset="0"/>
                        </a:rPr>
                        <a:t>Standard for ACCJC</a:t>
                      </a:r>
                      <a:endParaRPr kumimoji="0" lang="en-US" altLang="en-US" sz="1800" b="1" i="0" u="none" strike="noStrike" cap="none" normalizeH="0" baseline="0">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3371969913"/>
                  </a:ext>
                </a:extLst>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7" name="Group 6"/>
          <p:cNvGrpSpPr>
            <a:grpSpLocks/>
          </p:cNvGrpSpPr>
          <p:nvPr/>
        </p:nvGrpSpPr>
        <p:grpSpPr bwMode="auto">
          <a:xfrm>
            <a:off x="1487488" y="3311525"/>
            <a:ext cx="609600" cy="92075"/>
            <a:chOff x="8921264" y="5631744"/>
            <a:chExt cx="870714" cy="131411"/>
          </a:xfrm>
        </p:grpSpPr>
        <p:sp>
          <p:nvSpPr>
            <p:cNvPr id="8" name="Oval 7">
              <a:extLst>
                <a:ext uri="{FF2B5EF4-FFF2-40B4-BE49-F238E27FC236}">
                  <a16:creationId xmlns:a16="http://schemas.microsoft.com/office/drawing/2014/main" id="{2572C948-0F7E-B247-B214-DED19C93A0FD}"/>
                </a:ext>
              </a:extLst>
            </p:cNvPr>
            <p:cNvSpPr/>
            <p:nvPr/>
          </p:nvSpPr>
          <p:spPr>
            <a:xfrm>
              <a:off x="8921264" y="5631744"/>
              <a:ext cx="131514" cy="131411"/>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ID"/>
            </a:p>
          </p:txBody>
        </p:sp>
        <p:sp>
          <p:nvSpPr>
            <p:cNvPr id="9" name="Oval 8">
              <a:extLst>
                <a:ext uri="{FF2B5EF4-FFF2-40B4-BE49-F238E27FC236}">
                  <a16:creationId xmlns:a16="http://schemas.microsoft.com/office/drawing/2014/main" id="{77DB77A3-9B05-EB41-91D2-3AF53F951D30}"/>
                </a:ext>
              </a:extLst>
            </p:cNvPr>
            <p:cNvSpPr/>
            <p:nvPr/>
          </p:nvSpPr>
          <p:spPr>
            <a:xfrm>
              <a:off x="9107198" y="5631744"/>
              <a:ext cx="129246" cy="131411"/>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ID"/>
            </a:p>
          </p:txBody>
        </p:sp>
        <p:sp>
          <p:nvSpPr>
            <p:cNvPr id="10" name="Oval 9">
              <a:extLst>
                <a:ext uri="{FF2B5EF4-FFF2-40B4-BE49-F238E27FC236}">
                  <a16:creationId xmlns:a16="http://schemas.microsoft.com/office/drawing/2014/main" id="{4C044F8D-9C46-A54F-96C5-76E3D0044CC4}"/>
                </a:ext>
              </a:extLst>
            </p:cNvPr>
            <p:cNvSpPr/>
            <p:nvPr/>
          </p:nvSpPr>
          <p:spPr>
            <a:xfrm>
              <a:off x="9290863" y="5631744"/>
              <a:ext cx="131514" cy="131411"/>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ID"/>
            </a:p>
          </p:txBody>
        </p:sp>
        <p:sp>
          <p:nvSpPr>
            <p:cNvPr id="11" name="Oval 10">
              <a:extLst>
                <a:ext uri="{FF2B5EF4-FFF2-40B4-BE49-F238E27FC236}">
                  <a16:creationId xmlns:a16="http://schemas.microsoft.com/office/drawing/2014/main" id="{5BD1A810-EFDE-9042-B370-C3E0A7D25409}"/>
                </a:ext>
              </a:extLst>
            </p:cNvPr>
            <p:cNvSpPr/>
            <p:nvPr/>
          </p:nvSpPr>
          <p:spPr>
            <a:xfrm>
              <a:off x="9476797" y="5631744"/>
              <a:ext cx="129247" cy="131411"/>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ID" dirty="0"/>
            </a:p>
          </p:txBody>
        </p:sp>
        <p:sp>
          <p:nvSpPr>
            <p:cNvPr id="12" name="Oval 11">
              <a:extLst>
                <a:ext uri="{FF2B5EF4-FFF2-40B4-BE49-F238E27FC236}">
                  <a16:creationId xmlns:a16="http://schemas.microsoft.com/office/drawing/2014/main" id="{71EEB667-D84E-4849-99B9-1CA582FC36D5}"/>
                </a:ext>
              </a:extLst>
            </p:cNvPr>
            <p:cNvSpPr/>
            <p:nvPr/>
          </p:nvSpPr>
          <p:spPr>
            <a:xfrm>
              <a:off x="9660464" y="5631744"/>
              <a:ext cx="131514" cy="13141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ID" dirty="0"/>
            </a:p>
          </p:txBody>
        </p:sp>
      </p:grpSp>
      <p:sp>
        <p:nvSpPr>
          <p:cNvPr id="16" name="TextBox 15">
            <a:extLst>
              <a:ext uri="{FF2B5EF4-FFF2-40B4-BE49-F238E27FC236}">
                <a16:creationId xmlns:a16="http://schemas.microsoft.com/office/drawing/2014/main" id="{B47FFC68-5311-2347-A5AF-705E11EF0C7E}"/>
              </a:ext>
            </a:extLst>
          </p:cNvPr>
          <p:cNvSpPr txBox="1"/>
          <p:nvPr/>
        </p:nvSpPr>
        <p:spPr>
          <a:xfrm>
            <a:off x="5597525" y="3675063"/>
            <a:ext cx="4883150" cy="1200150"/>
          </a:xfrm>
          <a:prstGeom prst="rect">
            <a:avLst/>
          </a:prstGeom>
          <a:noFill/>
        </p:spPr>
        <p:txBody>
          <a:bodyPr wrap="none">
            <a:spAutoFit/>
          </a:bodyPr>
          <a:lstStyle/>
          <a:p>
            <a:pPr eaLnBrk="1" fontAlgn="auto" hangingPunct="1">
              <a:spcBef>
                <a:spcPts val="0"/>
              </a:spcBef>
              <a:spcAft>
                <a:spcPts val="0"/>
              </a:spcAft>
              <a:defRPr/>
            </a:pPr>
            <a:r>
              <a:rPr lang="en-ID" sz="3600" dirty="0">
                <a:solidFill>
                  <a:schemeClr val="tx1">
                    <a:lumMod val="65000"/>
                    <a:lumOff val="35000"/>
                  </a:schemeClr>
                </a:solidFill>
                <a:latin typeface="+mj-lt"/>
              </a:rPr>
              <a:t>Total Head Count: </a:t>
            </a:r>
            <a:r>
              <a:rPr lang="en-ID" sz="3600" b="1" dirty="0">
                <a:solidFill>
                  <a:schemeClr val="accent1"/>
                </a:solidFill>
                <a:latin typeface="+mn-lt"/>
              </a:rPr>
              <a:t>10,876</a:t>
            </a:r>
          </a:p>
          <a:p>
            <a:pPr eaLnBrk="1" fontAlgn="auto" hangingPunct="1">
              <a:spcBef>
                <a:spcPts val="0"/>
              </a:spcBef>
              <a:spcAft>
                <a:spcPts val="0"/>
              </a:spcAft>
              <a:defRPr/>
            </a:pPr>
            <a:endParaRPr lang="en-ID" sz="3600" dirty="0">
              <a:solidFill>
                <a:schemeClr val="tx1">
                  <a:lumMod val="65000"/>
                  <a:lumOff val="35000"/>
                </a:schemeClr>
              </a:solidFill>
              <a:latin typeface="+mj-lt"/>
            </a:endParaRPr>
          </a:p>
        </p:txBody>
      </p:sp>
      <p:sp>
        <p:nvSpPr>
          <p:cNvPr id="148" name="TextBox 147">
            <a:extLst>
              <a:ext uri="{FF2B5EF4-FFF2-40B4-BE49-F238E27FC236}">
                <a16:creationId xmlns:a16="http://schemas.microsoft.com/office/drawing/2014/main" id="{85D7FA72-6562-904E-AEF2-1DEC21EC5C3F}"/>
              </a:ext>
            </a:extLst>
          </p:cNvPr>
          <p:cNvSpPr txBox="1"/>
          <p:nvPr/>
        </p:nvSpPr>
        <p:spPr>
          <a:xfrm>
            <a:off x="1052513" y="2103438"/>
            <a:ext cx="5387975" cy="830262"/>
          </a:xfrm>
          <a:prstGeom prst="rect">
            <a:avLst/>
          </a:prstGeom>
          <a:noFill/>
        </p:spPr>
        <p:txBody>
          <a:bodyPr wrap="none">
            <a:spAutoFit/>
          </a:bodyPr>
          <a:lstStyle/>
          <a:p>
            <a:pPr algn="ctr" eaLnBrk="1" fontAlgn="auto" hangingPunct="1">
              <a:spcBef>
                <a:spcPts val="0"/>
              </a:spcBef>
              <a:spcAft>
                <a:spcPts val="0"/>
              </a:spcAft>
              <a:defRPr/>
            </a:pPr>
            <a:r>
              <a:rPr lang="en-ID" sz="4800" dirty="0">
                <a:solidFill>
                  <a:schemeClr val="tx1">
                    <a:lumMod val="65000"/>
                    <a:lumOff val="35000"/>
                  </a:schemeClr>
                </a:solidFill>
                <a:latin typeface="+mj-lt"/>
              </a:rPr>
              <a:t>Where We Are Today</a:t>
            </a:r>
          </a:p>
        </p:txBody>
      </p:sp>
      <p:cxnSp>
        <p:nvCxnSpPr>
          <p:cNvPr id="13" name="Straight Connector 12">
            <a:extLst>
              <a:ext uri="{FF2B5EF4-FFF2-40B4-BE49-F238E27FC236}">
                <a16:creationId xmlns:a16="http://schemas.microsoft.com/office/drawing/2014/main" id="{E361E2D6-38DA-3540-8941-7A13F95A6978}"/>
              </a:ext>
            </a:extLst>
          </p:cNvPr>
          <p:cNvCxnSpPr/>
          <p:nvPr/>
        </p:nvCxnSpPr>
        <p:spPr>
          <a:xfrm>
            <a:off x="0" y="6858000"/>
            <a:ext cx="1219200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1576598844"/>
              </p:ext>
            </p:extLst>
          </p:nvPr>
        </p:nvGraphicFramePr>
        <p:xfrm>
          <a:off x="177970" y="147285"/>
          <a:ext cx="11936296" cy="658490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93576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8" name="TextBox 2">
            <a:extLst>
              <a:ext uri="{FF2B5EF4-FFF2-40B4-BE49-F238E27FC236}">
                <a16:creationId xmlns:a16="http://schemas.microsoft.com/office/drawing/2014/main" id="{9EB16148-0966-0240-9655-232A5EE8CDAD}"/>
              </a:ext>
            </a:extLst>
          </p:cNvPr>
          <p:cNvSpPr txBox="1">
            <a:spLocks noChangeArrowheads="1"/>
          </p:cNvSpPr>
          <p:nvPr/>
        </p:nvSpPr>
        <p:spPr bwMode="auto">
          <a:xfrm>
            <a:off x="700088" y="1839913"/>
            <a:ext cx="5395912"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571500" indent="-571500">
              <a:buFontTx/>
              <a:buChar char="-"/>
              <a:defRPr/>
            </a:pPr>
            <a:r>
              <a:rPr lang="en-US" altLang="en-US" sz="2800" dirty="0">
                <a:latin typeface="+mj-lt"/>
                <a:cs typeface="Calibri" panose="020F0502020204030204" pitchFamily="34" charset="0"/>
              </a:rPr>
              <a:t>What do students want</a:t>
            </a:r>
          </a:p>
          <a:p>
            <a:pPr marL="571500" indent="-571500">
              <a:buFontTx/>
              <a:buChar char="-"/>
              <a:defRPr/>
            </a:pPr>
            <a:r>
              <a:rPr lang="en-US" altLang="en-US" sz="2800" dirty="0">
                <a:latin typeface="+mj-lt"/>
                <a:cs typeface="Calibri" panose="020F0502020204030204" pitchFamily="34" charset="0"/>
              </a:rPr>
              <a:t>Unoccupied market positions</a:t>
            </a:r>
          </a:p>
          <a:p>
            <a:pPr marL="571500" indent="-571500">
              <a:buFontTx/>
              <a:buChar char="-"/>
              <a:defRPr/>
            </a:pPr>
            <a:r>
              <a:rPr lang="en-US" altLang="en-US" sz="2800" dirty="0">
                <a:latin typeface="+mj-lt"/>
                <a:cs typeface="Calibri" panose="020F0502020204030204" pitchFamily="34" charset="0"/>
              </a:rPr>
              <a:t>What the institution does best</a:t>
            </a:r>
          </a:p>
        </p:txBody>
      </p:sp>
      <p:sp>
        <p:nvSpPr>
          <p:cNvPr id="23554" name="TextBox 3"/>
          <p:cNvSpPr txBox="1">
            <a:spLocks noChangeArrowheads="1"/>
          </p:cNvSpPr>
          <p:nvPr/>
        </p:nvSpPr>
        <p:spPr bwMode="auto">
          <a:xfrm>
            <a:off x="5807075" y="5932488"/>
            <a:ext cx="6553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400">
                <a:cs typeface="Calibri" panose="020F0502020204030204" pitchFamily="34" charset="0"/>
              </a:rPr>
              <a:t>Source:  </a:t>
            </a:r>
            <a:r>
              <a:rPr lang="en-US" altLang="en-US" sz="1400" i="1">
                <a:cs typeface="Calibri" panose="020F0502020204030204" pitchFamily="34" charset="0"/>
              </a:rPr>
              <a:t>Strategic Enrollment Planning:  A Dynamic Collaboration</a:t>
            </a:r>
            <a:r>
              <a:rPr lang="en-US" altLang="en-US" sz="1400">
                <a:cs typeface="Calibri" panose="020F0502020204030204" pitchFamily="34" charset="0"/>
              </a:rPr>
              <a:t>, Edited by Jim Hundrieser, PhD and Noel-Levitz</a:t>
            </a:r>
          </a:p>
        </p:txBody>
      </p:sp>
      <p:pic>
        <p:nvPicPr>
          <p:cNvPr id="2" name="Diagram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8700" y="393700"/>
            <a:ext cx="8140700" cy="54356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880F0E3F-973F-E547-BC63-BA7C9E7ED91B}"/>
              </a:ext>
            </a:extLst>
          </p:cNvPr>
          <p:cNvSpPr txBox="1"/>
          <p:nvPr/>
        </p:nvSpPr>
        <p:spPr>
          <a:xfrm>
            <a:off x="3976688" y="479425"/>
            <a:ext cx="3660775" cy="646113"/>
          </a:xfrm>
          <a:prstGeom prst="rect">
            <a:avLst/>
          </a:prstGeom>
          <a:noFill/>
        </p:spPr>
        <p:txBody>
          <a:bodyPr wrap="none">
            <a:spAutoFit/>
          </a:bodyPr>
          <a:lstStyle/>
          <a:p>
            <a:pPr algn="ctr" eaLnBrk="1" fontAlgn="auto" hangingPunct="1">
              <a:spcBef>
                <a:spcPts val="0"/>
              </a:spcBef>
              <a:spcAft>
                <a:spcPts val="0"/>
              </a:spcAft>
              <a:defRPr/>
            </a:pPr>
            <a:r>
              <a:rPr lang="en-ID" sz="3600" dirty="0">
                <a:solidFill>
                  <a:schemeClr val="tx1">
                    <a:lumMod val="65000"/>
                    <a:lumOff val="35000"/>
                  </a:schemeClr>
                </a:solidFill>
                <a:latin typeface="+mj-lt"/>
              </a:rPr>
              <a:t>Market Positioning</a:t>
            </a:r>
          </a:p>
        </p:txBody>
      </p:sp>
      <p:grpSp>
        <p:nvGrpSpPr>
          <p:cNvPr id="23557" name="Group 7"/>
          <p:cNvGrpSpPr>
            <a:grpSpLocks/>
          </p:cNvGrpSpPr>
          <p:nvPr/>
        </p:nvGrpSpPr>
        <p:grpSpPr bwMode="auto">
          <a:xfrm>
            <a:off x="5791200" y="1233488"/>
            <a:ext cx="609600" cy="92075"/>
            <a:chOff x="8921264" y="5631744"/>
            <a:chExt cx="870714" cy="131411"/>
          </a:xfrm>
        </p:grpSpPr>
        <p:sp>
          <p:nvSpPr>
            <p:cNvPr id="16" name="Oval 15">
              <a:extLst>
                <a:ext uri="{FF2B5EF4-FFF2-40B4-BE49-F238E27FC236}">
                  <a16:creationId xmlns:a16="http://schemas.microsoft.com/office/drawing/2014/main" id="{C0608488-E3CF-8341-BD5E-06EACB61AC87}"/>
                </a:ext>
              </a:extLst>
            </p:cNvPr>
            <p:cNvSpPr/>
            <p:nvPr/>
          </p:nvSpPr>
          <p:spPr>
            <a:xfrm>
              <a:off x="8921264" y="5631744"/>
              <a:ext cx="131514" cy="131411"/>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17" name="Oval 16">
              <a:extLst>
                <a:ext uri="{FF2B5EF4-FFF2-40B4-BE49-F238E27FC236}">
                  <a16:creationId xmlns:a16="http://schemas.microsoft.com/office/drawing/2014/main" id="{B26C009C-BFC9-384B-B519-3B9A85A18466}"/>
                </a:ext>
              </a:extLst>
            </p:cNvPr>
            <p:cNvSpPr/>
            <p:nvPr/>
          </p:nvSpPr>
          <p:spPr>
            <a:xfrm>
              <a:off x="9107198" y="5631744"/>
              <a:ext cx="129247" cy="131411"/>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18" name="Oval 17">
              <a:extLst>
                <a:ext uri="{FF2B5EF4-FFF2-40B4-BE49-F238E27FC236}">
                  <a16:creationId xmlns:a16="http://schemas.microsoft.com/office/drawing/2014/main" id="{9C9E48A3-854E-A74B-8582-ABF4CACDD4B9}"/>
                </a:ext>
              </a:extLst>
            </p:cNvPr>
            <p:cNvSpPr/>
            <p:nvPr/>
          </p:nvSpPr>
          <p:spPr>
            <a:xfrm>
              <a:off x="9290865" y="5631744"/>
              <a:ext cx="131514" cy="13141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19" name="Oval 18">
              <a:extLst>
                <a:ext uri="{FF2B5EF4-FFF2-40B4-BE49-F238E27FC236}">
                  <a16:creationId xmlns:a16="http://schemas.microsoft.com/office/drawing/2014/main" id="{045AB2A5-6A16-544D-BB69-0F6934144750}"/>
                </a:ext>
              </a:extLst>
            </p:cNvPr>
            <p:cNvSpPr/>
            <p:nvPr/>
          </p:nvSpPr>
          <p:spPr>
            <a:xfrm>
              <a:off x="9476798" y="5631744"/>
              <a:ext cx="129246" cy="131411"/>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dirty="0"/>
            </a:p>
          </p:txBody>
        </p:sp>
        <p:sp>
          <p:nvSpPr>
            <p:cNvPr id="20" name="Oval 19">
              <a:extLst>
                <a:ext uri="{FF2B5EF4-FFF2-40B4-BE49-F238E27FC236}">
                  <a16:creationId xmlns:a16="http://schemas.microsoft.com/office/drawing/2014/main" id="{9781876F-4BAC-F041-9CF4-E665796BD52B}"/>
                </a:ext>
              </a:extLst>
            </p:cNvPr>
            <p:cNvSpPr/>
            <p:nvPr/>
          </p:nvSpPr>
          <p:spPr>
            <a:xfrm>
              <a:off x="9660464" y="5631744"/>
              <a:ext cx="131514" cy="131411"/>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D1A7D6-AA42-4ECC-8F24-B7852EA045B9}"/>
              </a:ext>
            </a:extLst>
          </p:cNvPr>
          <p:cNvSpPr>
            <a:spLocks noGrp="1"/>
          </p:cNvSpPr>
          <p:nvPr>
            <p:ph idx="1"/>
          </p:nvPr>
        </p:nvSpPr>
        <p:spPr/>
        <p:txBody>
          <a:bodyPr rtlCol="0">
            <a:normAutofit/>
          </a:bodyPr>
          <a:lstStyle/>
          <a:p>
            <a:pPr marL="457200" indent="-457200">
              <a:defRPr/>
            </a:pPr>
            <a:r>
              <a:rPr lang="en-US" dirty="0">
                <a:latin typeface="+mj-lt"/>
                <a:cs typeface="Calibri"/>
              </a:rPr>
              <a:t>How well does the curriculum align with developing market trends?</a:t>
            </a:r>
          </a:p>
          <a:p>
            <a:pPr marL="457200" indent="-457200">
              <a:defRPr/>
            </a:pPr>
            <a:r>
              <a:rPr lang="en-US" dirty="0">
                <a:latin typeface="+mj-lt"/>
                <a:cs typeface="Calibri"/>
              </a:rPr>
              <a:t>Which programs are likely to encounter the greatest enrollment growth opportunities or declines?</a:t>
            </a:r>
          </a:p>
          <a:p>
            <a:pPr marL="457200" indent="-457200">
              <a:defRPr/>
            </a:pPr>
            <a:r>
              <a:rPr lang="en-US" dirty="0">
                <a:latin typeface="+mj-lt"/>
                <a:cs typeface="Calibri"/>
              </a:rPr>
              <a:t>What are the preferred modes of delivery (online, hybrid, face-to-face</a:t>
            </a:r>
          </a:p>
          <a:p>
            <a:pPr marL="457200" indent="-457200">
              <a:defRPr/>
            </a:pPr>
            <a:r>
              <a:rPr lang="en-US" dirty="0">
                <a:latin typeface="+mj-lt"/>
                <a:cs typeface="Calibri"/>
              </a:rPr>
              <a:t>What course scheduling is preferred (daytime, weekend, evening)</a:t>
            </a:r>
          </a:p>
        </p:txBody>
      </p:sp>
      <p:pic>
        <p:nvPicPr>
          <p:cNvPr id="2560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5868988"/>
            <a:ext cx="18065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id="{D1B06F50-8EED-8A4E-87A8-86C62745F563}"/>
              </a:ext>
            </a:extLst>
          </p:cNvPr>
          <p:cNvCxnSpPr/>
          <p:nvPr/>
        </p:nvCxnSpPr>
        <p:spPr>
          <a:xfrm>
            <a:off x="0" y="6858000"/>
            <a:ext cx="1219200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6232C5B-0527-8341-ABF0-8FAA2FD93DB4}"/>
              </a:ext>
            </a:extLst>
          </p:cNvPr>
          <p:cNvSpPr txBox="1"/>
          <p:nvPr/>
        </p:nvSpPr>
        <p:spPr>
          <a:xfrm>
            <a:off x="4211638" y="479425"/>
            <a:ext cx="3192462" cy="646113"/>
          </a:xfrm>
          <a:prstGeom prst="rect">
            <a:avLst/>
          </a:prstGeom>
          <a:noFill/>
        </p:spPr>
        <p:txBody>
          <a:bodyPr wrap="none">
            <a:spAutoFit/>
          </a:bodyPr>
          <a:lstStyle/>
          <a:p>
            <a:pPr algn="ctr" eaLnBrk="1" fontAlgn="auto" hangingPunct="1">
              <a:spcBef>
                <a:spcPts val="0"/>
              </a:spcBef>
              <a:spcAft>
                <a:spcPts val="0"/>
              </a:spcAft>
              <a:defRPr/>
            </a:pPr>
            <a:r>
              <a:rPr lang="en-ID" sz="3600" dirty="0">
                <a:solidFill>
                  <a:schemeClr val="tx1">
                    <a:lumMod val="65000"/>
                    <a:lumOff val="35000"/>
                  </a:schemeClr>
                </a:solidFill>
                <a:latin typeface="+mj-lt"/>
              </a:rPr>
              <a:t>Market Demand</a:t>
            </a:r>
          </a:p>
        </p:txBody>
      </p:sp>
      <p:grpSp>
        <p:nvGrpSpPr>
          <p:cNvPr id="25605" name="Group 7"/>
          <p:cNvGrpSpPr>
            <a:grpSpLocks/>
          </p:cNvGrpSpPr>
          <p:nvPr/>
        </p:nvGrpSpPr>
        <p:grpSpPr bwMode="auto">
          <a:xfrm>
            <a:off x="5791200" y="1233488"/>
            <a:ext cx="609600" cy="92075"/>
            <a:chOff x="8921264" y="5631744"/>
            <a:chExt cx="870714" cy="131411"/>
          </a:xfrm>
        </p:grpSpPr>
        <p:sp>
          <p:nvSpPr>
            <p:cNvPr id="8" name="Oval 7">
              <a:extLst>
                <a:ext uri="{FF2B5EF4-FFF2-40B4-BE49-F238E27FC236}">
                  <a16:creationId xmlns:a16="http://schemas.microsoft.com/office/drawing/2014/main" id="{EEEDD0AC-09CB-E84B-B971-0EA2FD74CBFB}"/>
                </a:ext>
              </a:extLst>
            </p:cNvPr>
            <p:cNvSpPr/>
            <p:nvPr/>
          </p:nvSpPr>
          <p:spPr>
            <a:xfrm>
              <a:off x="8921264" y="5631744"/>
              <a:ext cx="131514" cy="131411"/>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9" name="Oval 8">
              <a:extLst>
                <a:ext uri="{FF2B5EF4-FFF2-40B4-BE49-F238E27FC236}">
                  <a16:creationId xmlns:a16="http://schemas.microsoft.com/office/drawing/2014/main" id="{795C1C89-DD52-9149-8928-3C7E092A86EF}"/>
                </a:ext>
              </a:extLst>
            </p:cNvPr>
            <p:cNvSpPr/>
            <p:nvPr/>
          </p:nvSpPr>
          <p:spPr>
            <a:xfrm>
              <a:off x="9107198" y="5631744"/>
              <a:ext cx="129247" cy="131411"/>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10" name="Oval 9">
              <a:extLst>
                <a:ext uri="{FF2B5EF4-FFF2-40B4-BE49-F238E27FC236}">
                  <a16:creationId xmlns:a16="http://schemas.microsoft.com/office/drawing/2014/main" id="{F57C65AD-5B3A-B249-9294-932CC924F94B}"/>
                </a:ext>
              </a:extLst>
            </p:cNvPr>
            <p:cNvSpPr/>
            <p:nvPr/>
          </p:nvSpPr>
          <p:spPr>
            <a:xfrm>
              <a:off x="9290865" y="5631744"/>
              <a:ext cx="131514" cy="13141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11" name="Oval 10">
              <a:extLst>
                <a:ext uri="{FF2B5EF4-FFF2-40B4-BE49-F238E27FC236}">
                  <a16:creationId xmlns:a16="http://schemas.microsoft.com/office/drawing/2014/main" id="{A199BE81-C8B2-B446-A7CF-73766F8AF356}"/>
                </a:ext>
              </a:extLst>
            </p:cNvPr>
            <p:cNvSpPr/>
            <p:nvPr/>
          </p:nvSpPr>
          <p:spPr>
            <a:xfrm>
              <a:off x="9476798" y="5631744"/>
              <a:ext cx="129246" cy="131411"/>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dirty="0"/>
            </a:p>
          </p:txBody>
        </p:sp>
        <p:sp>
          <p:nvSpPr>
            <p:cNvPr id="12" name="Oval 11">
              <a:extLst>
                <a:ext uri="{FF2B5EF4-FFF2-40B4-BE49-F238E27FC236}">
                  <a16:creationId xmlns:a16="http://schemas.microsoft.com/office/drawing/2014/main" id="{5A85FEC0-FF6C-D248-A8C7-10A5956D4C0D}"/>
                </a:ext>
              </a:extLst>
            </p:cNvPr>
            <p:cNvSpPr/>
            <p:nvPr/>
          </p:nvSpPr>
          <p:spPr>
            <a:xfrm>
              <a:off x="9660464" y="5631744"/>
              <a:ext cx="131514" cy="131411"/>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Google Shape;275;p49"/>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00" y="203200"/>
            <a:ext cx="11534775" cy="642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0" name="Google Shape;280;p50">
            <a:extLst>
              <a:ext uri="{FF2B5EF4-FFF2-40B4-BE49-F238E27FC236}">
                <a16:creationId xmlns:a16="http://schemas.microsoft.com/office/drawing/2014/main" id="{05E11C61-714B-F248-82A9-493BC1DBFC90}"/>
              </a:ext>
            </a:extLst>
          </p:cNvPr>
          <p:cNvGraphicFramePr/>
          <p:nvPr/>
        </p:nvGraphicFramePr>
        <p:xfrm>
          <a:off x="203200" y="203200"/>
          <a:ext cx="11666538" cy="7859713"/>
        </p:xfrm>
        <a:graphic>
          <a:graphicData uri="http://schemas.openxmlformats.org/drawingml/2006/table">
            <a:tbl>
              <a:tblPr>
                <a:noFill/>
              </a:tblPr>
              <a:tblGrid>
                <a:gridCol w="4040065">
                  <a:extLst>
                    <a:ext uri="{9D8B030D-6E8A-4147-A177-3AD203B41FA5}">
                      <a16:colId xmlns:a16="http://schemas.microsoft.com/office/drawing/2014/main" val="20000"/>
                    </a:ext>
                  </a:extLst>
                </a:gridCol>
                <a:gridCol w="2114798">
                  <a:extLst>
                    <a:ext uri="{9D8B030D-6E8A-4147-A177-3AD203B41FA5}">
                      <a16:colId xmlns:a16="http://schemas.microsoft.com/office/drawing/2014/main" val="20001"/>
                    </a:ext>
                  </a:extLst>
                </a:gridCol>
                <a:gridCol w="3399510">
                  <a:extLst>
                    <a:ext uri="{9D8B030D-6E8A-4147-A177-3AD203B41FA5}">
                      <a16:colId xmlns:a16="http://schemas.microsoft.com/office/drawing/2014/main" val="20002"/>
                    </a:ext>
                  </a:extLst>
                </a:gridCol>
                <a:gridCol w="2112165">
                  <a:extLst>
                    <a:ext uri="{9D8B030D-6E8A-4147-A177-3AD203B41FA5}">
                      <a16:colId xmlns:a16="http://schemas.microsoft.com/office/drawing/2014/main" val="20003"/>
                    </a:ext>
                  </a:extLst>
                </a:gridCol>
              </a:tblGrid>
              <a:tr h="1024541">
                <a:tc>
                  <a:txBody>
                    <a:bodyPr/>
                    <a:lstStyle/>
                    <a:p>
                      <a:pPr marL="0" lvl="0" indent="0" algn="ctr" rtl="0">
                        <a:lnSpc>
                          <a:spcPct val="115000"/>
                        </a:lnSpc>
                        <a:spcBef>
                          <a:spcPts val="0"/>
                        </a:spcBef>
                        <a:spcAft>
                          <a:spcPts val="0"/>
                        </a:spcAft>
                        <a:buNone/>
                      </a:pPr>
                      <a:r>
                        <a:rPr lang="en" sz="1500" b="1"/>
                        <a:t>Occupation (SOC)</a:t>
                      </a:r>
                      <a:endParaRPr sz="1500" b="1"/>
                    </a:p>
                  </a:txBody>
                  <a:tcPr marL="91431" marR="91431" marT="117937" marB="117937"/>
                </a:tc>
                <a:tc>
                  <a:txBody>
                    <a:bodyPr/>
                    <a:lstStyle/>
                    <a:p>
                      <a:pPr marL="0" lvl="0" indent="0" algn="ctr" rtl="0">
                        <a:lnSpc>
                          <a:spcPct val="115000"/>
                        </a:lnSpc>
                        <a:spcBef>
                          <a:spcPts val="0"/>
                        </a:spcBef>
                        <a:spcAft>
                          <a:spcPts val="0"/>
                        </a:spcAft>
                        <a:buNone/>
                      </a:pPr>
                      <a:r>
                        <a:rPr lang="en" sz="1500" b="1"/>
                        <a:t>Rounded Average of Median Hourly Earnings (Jan 2019)</a:t>
                      </a:r>
                      <a:endParaRPr sz="1500" b="1"/>
                    </a:p>
                  </a:txBody>
                  <a:tcPr marL="91431" marR="91431" marT="117937" marB="117937"/>
                </a:tc>
                <a:tc>
                  <a:txBody>
                    <a:bodyPr/>
                    <a:lstStyle/>
                    <a:p>
                      <a:pPr marL="0" lvl="0" indent="0" algn="ctr" rtl="0">
                        <a:lnSpc>
                          <a:spcPct val="115000"/>
                        </a:lnSpc>
                        <a:spcBef>
                          <a:spcPts val="0"/>
                        </a:spcBef>
                        <a:spcAft>
                          <a:spcPts val="0"/>
                        </a:spcAft>
                        <a:buNone/>
                      </a:pPr>
                      <a:r>
                        <a:rPr lang="en" sz="1500" b="1"/>
                        <a:t>Degree Required</a:t>
                      </a:r>
                      <a:endParaRPr sz="1500" b="1"/>
                    </a:p>
                  </a:txBody>
                  <a:tcPr marL="91431" marR="91431" marT="117937" marB="117937"/>
                </a:tc>
                <a:tc>
                  <a:txBody>
                    <a:bodyPr/>
                    <a:lstStyle/>
                    <a:p>
                      <a:pPr marL="0" lvl="0" indent="0" algn="ctr" rtl="0">
                        <a:lnSpc>
                          <a:spcPct val="115000"/>
                        </a:lnSpc>
                        <a:spcBef>
                          <a:spcPts val="0"/>
                        </a:spcBef>
                        <a:spcAft>
                          <a:spcPts val="0"/>
                        </a:spcAft>
                        <a:buNone/>
                      </a:pPr>
                      <a:r>
                        <a:rPr lang="en" sz="1500" b="1"/>
                        <a:t>Unique Job Postings (Feb 2018 - Jan 2019)</a:t>
                      </a:r>
                      <a:endParaRPr sz="1500" b="1"/>
                    </a:p>
                  </a:txBody>
                  <a:tcPr marL="91431" marR="91431" marT="117937" marB="117937"/>
                </a:tc>
                <a:extLst>
                  <a:ext uri="{0D108BD9-81ED-4DB2-BD59-A6C34878D82A}">
                    <a16:rowId xmlns:a16="http://schemas.microsoft.com/office/drawing/2014/main" val="10000"/>
                  </a:ext>
                </a:extLst>
              </a:tr>
              <a:tr h="642822">
                <a:tc>
                  <a:txBody>
                    <a:bodyPr/>
                    <a:lstStyle/>
                    <a:p>
                      <a:pPr marL="0" lvl="0" indent="0" algn="l" rtl="0">
                        <a:lnSpc>
                          <a:spcPct val="115000"/>
                        </a:lnSpc>
                        <a:spcBef>
                          <a:spcPts val="0"/>
                        </a:spcBef>
                        <a:spcAft>
                          <a:spcPts val="0"/>
                        </a:spcAft>
                        <a:buNone/>
                      </a:pPr>
                      <a:r>
                        <a:rPr lang="en" sz="1500" b="1"/>
                        <a:t>Marketing Managers</a:t>
                      </a:r>
                      <a:endParaRPr sz="1500" b="1"/>
                    </a:p>
                  </a:txBody>
                  <a:tcPr marL="91431" marR="91431" marT="117937" marB="117937">
                    <a:solidFill>
                      <a:srgbClr val="F2F2F2"/>
                    </a:solidFill>
                  </a:tcPr>
                </a:tc>
                <a:tc>
                  <a:txBody>
                    <a:bodyPr/>
                    <a:lstStyle/>
                    <a:p>
                      <a:pPr marL="0" lvl="0" indent="0" algn="l" rtl="0">
                        <a:lnSpc>
                          <a:spcPct val="115000"/>
                        </a:lnSpc>
                        <a:spcBef>
                          <a:spcPts val="0"/>
                        </a:spcBef>
                        <a:spcAft>
                          <a:spcPts val="0"/>
                        </a:spcAft>
                        <a:buNone/>
                      </a:pPr>
                      <a:r>
                        <a:rPr lang="en" sz="2300"/>
                        <a:t>$81.30</a:t>
                      </a:r>
                      <a:endParaRPr sz="2300"/>
                    </a:p>
                  </a:txBody>
                  <a:tcPr marL="91431" marR="91431" marT="117937" marB="117937">
                    <a:solidFill>
                      <a:srgbClr val="F2F2F2"/>
                    </a:solidFill>
                  </a:tcPr>
                </a:tc>
                <a:tc>
                  <a:txBody>
                    <a:bodyPr/>
                    <a:lstStyle/>
                    <a:p>
                      <a:pPr marL="0" lvl="0" indent="0" algn="l" rtl="0">
                        <a:lnSpc>
                          <a:spcPct val="115000"/>
                        </a:lnSpc>
                        <a:spcBef>
                          <a:spcPts val="0"/>
                        </a:spcBef>
                        <a:spcAft>
                          <a:spcPts val="0"/>
                        </a:spcAft>
                        <a:buNone/>
                      </a:pPr>
                      <a:r>
                        <a:rPr lang="en" sz="2300"/>
                        <a:t>Bachelor's degree</a:t>
                      </a:r>
                      <a:endParaRPr sz="2300"/>
                    </a:p>
                  </a:txBody>
                  <a:tcPr marL="91431" marR="91431" marT="117937" marB="117937">
                    <a:solidFill>
                      <a:srgbClr val="F2F2F2"/>
                    </a:solidFill>
                  </a:tcPr>
                </a:tc>
                <a:tc>
                  <a:txBody>
                    <a:bodyPr/>
                    <a:lstStyle/>
                    <a:p>
                      <a:pPr marL="0" lvl="0" indent="0" algn="l" rtl="0">
                        <a:lnSpc>
                          <a:spcPct val="115000"/>
                        </a:lnSpc>
                        <a:spcBef>
                          <a:spcPts val="0"/>
                        </a:spcBef>
                        <a:spcAft>
                          <a:spcPts val="0"/>
                        </a:spcAft>
                        <a:buNone/>
                      </a:pPr>
                      <a:r>
                        <a:rPr lang="en" sz="2300"/>
                        <a:t>139,728</a:t>
                      </a:r>
                      <a:endParaRPr sz="2300"/>
                    </a:p>
                  </a:txBody>
                  <a:tcPr marL="91431" marR="91431" marT="117937" marB="117937">
                    <a:solidFill>
                      <a:srgbClr val="F2F2F2"/>
                    </a:solidFill>
                  </a:tcPr>
                </a:tc>
                <a:extLst>
                  <a:ext uri="{0D108BD9-81ED-4DB2-BD59-A6C34878D82A}">
                    <a16:rowId xmlns:a16="http://schemas.microsoft.com/office/drawing/2014/main" val="10001"/>
                  </a:ext>
                </a:extLst>
              </a:tr>
              <a:tr h="642822">
                <a:tc>
                  <a:txBody>
                    <a:bodyPr/>
                    <a:lstStyle/>
                    <a:p>
                      <a:pPr marL="0" lvl="0" indent="0" algn="l" rtl="0">
                        <a:lnSpc>
                          <a:spcPct val="115000"/>
                        </a:lnSpc>
                        <a:spcBef>
                          <a:spcPts val="0"/>
                        </a:spcBef>
                        <a:spcAft>
                          <a:spcPts val="0"/>
                        </a:spcAft>
                        <a:buNone/>
                      </a:pPr>
                      <a:r>
                        <a:rPr lang="en" sz="1500" b="1"/>
                        <a:t>Sales Managers</a:t>
                      </a:r>
                      <a:endParaRPr sz="1500" b="1"/>
                    </a:p>
                  </a:txBody>
                  <a:tcPr marL="91431" marR="91431" marT="117937" marB="117937"/>
                </a:tc>
                <a:tc>
                  <a:txBody>
                    <a:bodyPr/>
                    <a:lstStyle/>
                    <a:p>
                      <a:pPr marL="0" lvl="0" indent="0" algn="l" rtl="0">
                        <a:lnSpc>
                          <a:spcPct val="115000"/>
                        </a:lnSpc>
                        <a:spcBef>
                          <a:spcPts val="0"/>
                        </a:spcBef>
                        <a:spcAft>
                          <a:spcPts val="0"/>
                        </a:spcAft>
                        <a:buNone/>
                      </a:pPr>
                      <a:r>
                        <a:rPr lang="en" sz="2300"/>
                        <a:t>$67.30</a:t>
                      </a:r>
                      <a:endParaRPr sz="2300"/>
                    </a:p>
                  </a:txBody>
                  <a:tcPr marL="91431" marR="91431" marT="117937" marB="117937"/>
                </a:tc>
                <a:tc>
                  <a:txBody>
                    <a:bodyPr/>
                    <a:lstStyle/>
                    <a:p>
                      <a:pPr marL="0" lvl="0" indent="0" algn="l" rtl="0">
                        <a:lnSpc>
                          <a:spcPct val="115000"/>
                        </a:lnSpc>
                        <a:spcBef>
                          <a:spcPts val="0"/>
                        </a:spcBef>
                        <a:spcAft>
                          <a:spcPts val="0"/>
                        </a:spcAft>
                        <a:buNone/>
                      </a:pPr>
                      <a:r>
                        <a:rPr lang="en" sz="2300"/>
                        <a:t>Bachelor's degree</a:t>
                      </a:r>
                      <a:endParaRPr sz="2300"/>
                    </a:p>
                  </a:txBody>
                  <a:tcPr marL="91431" marR="91431" marT="117937" marB="117937"/>
                </a:tc>
                <a:tc>
                  <a:txBody>
                    <a:bodyPr/>
                    <a:lstStyle/>
                    <a:p>
                      <a:pPr marL="0" lvl="0" indent="0" algn="l" rtl="0">
                        <a:lnSpc>
                          <a:spcPct val="115000"/>
                        </a:lnSpc>
                        <a:spcBef>
                          <a:spcPts val="0"/>
                        </a:spcBef>
                        <a:spcAft>
                          <a:spcPts val="0"/>
                        </a:spcAft>
                        <a:buNone/>
                      </a:pPr>
                      <a:r>
                        <a:rPr lang="en" sz="2300"/>
                        <a:t>66,069</a:t>
                      </a:r>
                      <a:endParaRPr sz="2300"/>
                    </a:p>
                  </a:txBody>
                  <a:tcPr marL="91431" marR="91431" marT="117937" marB="117937"/>
                </a:tc>
                <a:extLst>
                  <a:ext uri="{0D108BD9-81ED-4DB2-BD59-A6C34878D82A}">
                    <a16:rowId xmlns:a16="http://schemas.microsoft.com/office/drawing/2014/main" val="10002"/>
                  </a:ext>
                </a:extLst>
              </a:tr>
              <a:tr h="642822">
                <a:tc>
                  <a:txBody>
                    <a:bodyPr/>
                    <a:lstStyle/>
                    <a:p>
                      <a:pPr marL="0" lvl="0" indent="0" algn="l" rtl="0">
                        <a:lnSpc>
                          <a:spcPct val="115000"/>
                        </a:lnSpc>
                        <a:spcBef>
                          <a:spcPts val="0"/>
                        </a:spcBef>
                        <a:spcAft>
                          <a:spcPts val="0"/>
                        </a:spcAft>
                        <a:buNone/>
                      </a:pPr>
                      <a:r>
                        <a:rPr lang="en" sz="1500" b="1"/>
                        <a:t>Registered Nurses</a:t>
                      </a:r>
                      <a:endParaRPr sz="1500" b="1"/>
                    </a:p>
                  </a:txBody>
                  <a:tcPr marL="91431" marR="91431" marT="117937" marB="117937">
                    <a:solidFill>
                      <a:srgbClr val="F2F2F2"/>
                    </a:solidFill>
                  </a:tcPr>
                </a:tc>
                <a:tc>
                  <a:txBody>
                    <a:bodyPr/>
                    <a:lstStyle/>
                    <a:p>
                      <a:pPr marL="0" lvl="0" indent="0" algn="l" rtl="0">
                        <a:lnSpc>
                          <a:spcPct val="115000"/>
                        </a:lnSpc>
                        <a:spcBef>
                          <a:spcPts val="0"/>
                        </a:spcBef>
                        <a:spcAft>
                          <a:spcPts val="0"/>
                        </a:spcAft>
                        <a:buNone/>
                      </a:pPr>
                      <a:r>
                        <a:rPr lang="en" sz="2300"/>
                        <a:t>$64.50</a:t>
                      </a:r>
                      <a:endParaRPr sz="2300"/>
                    </a:p>
                  </a:txBody>
                  <a:tcPr marL="91431" marR="91431" marT="117937" marB="117937">
                    <a:solidFill>
                      <a:srgbClr val="F2F2F2"/>
                    </a:solidFill>
                  </a:tcPr>
                </a:tc>
                <a:tc>
                  <a:txBody>
                    <a:bodyPr/>
                    <a:lstStyle/>
                    <a:p>
                      <a:pPr marL="0" lvl="0" indent="0" algn="l" rtl="0">
                        <a:lnSpc>
                          <a:spcPct val="115000"/>
                        </a:lnSpc>
                        <a:spcBef>
                          <a:spcPts val="0"/>
                        </a:spcBef>
                        <a:spcAft>
                          <a:spcPts val="0"/>
                        </a:spcAft>
                        <a:buNone/>
                      </a:pPr>
                      <a:r>
                        <a:rPr lang="en" sz="2300"/>
                        <a:t>Bachelor's degree</a:t>
                      </a:r>
                      <a:endParaRPr sz="2300"/>
                    </a:p>
                  </a:txBody>
                  <a:tcPr marL="91431" marR="91431" marT="117937" marB="117937">
                    <a:solidFill>
                      <a:srgbClr val="F2F2F2"/>
                    </a:solidFill>
                  </a:tcPr>
                </a:tc>
                <a:tc>
                  <a:txBody>
                    <a:bodyPr/>
                    <a:lstStyle/>
                    <a:p>
                      <a:pPr marL="0" lvl="0" indent="0" algn="l" rtl="0">
                        <a:lnSpc>
                          <a:spcPct val="115000"/>
                        </a:lnSpc>
                        <a:spcBef>
                          <a:spcPts val="0"/>
                        </a:spcBef>
                        <a:spcAft>
                          <a:spcPts val="0"/>
                        </a:spcAft>
                        <a:buNone/>
                      </a:pPr>
                      <a:r>
                        <a:rPr lang="en" sz="2300"/>
                        <a:t>52,503</a:t>
                      </a:r>
                      <a:endParaRPr sz="2300"/>
                    </a:p>
                  </a:txBody>
                  <a:tcPr marL="91431" marR="91431" marT="117937" marB="117937">
                    <a:solidFill>
                      <a:srgbClr val="F2F2F2"/>
                    </a:solidFill>
                  </a:tcPr>
                </a:tc>
                <a:extLst>
                  <a:ext uri="{0D108BD9-81ED-4DB2-BD59-A6C34878D82A}">
                    <a16:rowId xmlns:a16="http://schemas.microsoft.com/office/drawing/2014/main" val="10003"/>
                  </a:ext>
                </a:extLst>
              </a:tr>
              <a:tr h="642822">
                <a:tc>
                  <a:txBody>
                    <a:bodyPr/>
                    <a:lstStyle/>
                    <a:p>
                      <a:pPr marL="0" lvl="0" indent="0" algn="l" rtl="0">
                        <a:lnSpc>
                          <a:spcPct val="115000"/>
                        </a:lnSpc>
                        <a:spcBef>
                          <a:spcPts val="0"/>
                        </a:spcBef>
                        <a:spcAft>
                          <a:spcPts val="0"/>
                        </a:spcAft>
                        <a:buNone/>
                      </a:pPr>
                      <a:r>
                        <a:rPr lang="en" sz="1500" b="1"/>
                        <a:t>Software Developers</a:t>
                      </a:r>
                      <a:endParaRPr sz="1500" b="1"/>
                    </a:p>
                  </a:txBody>
                  <a:tcPr marL="91431" marR="91431" marT="117937" marB="117937"/>
                </a:tc>
                <a:tc>
                  <a:txBody>
                    <a:bodyPr/>
                    <a:lstStyle/>
                    <a:p>
                      <a:pPr marL="0" lvl="0" indent="0" algn="l" rtl="0">
                        <a:lnSpc>
                          <a:spcPct val="115000"/>
                        </a:lnSpc>
                        <a:spcBef>
                          <a:spcPts val="0"/>
                        </a:spcBef>
                        <a:spcAft>
                          <a:spcPts val="0"/>
                        </a:spcAft>
                        <a:buNone/>
                      </a:pPr>
                      <a:r>
                        <a:rPr lang="en" sz="2300"/>
                        <a:t>$62.50</a:t>
                      </a:r>
                      <a:endParaRPr sz="2300"/>
                    </a:p>
                  </a:txBody>
                  <a:tcPr marL="91431" marR="91431" marT="117937" marB="117937"/>
                </a:tc>
                <a:tc>
                  <a:txBody>
                    <a:bodyPr/>
                    <a:lstStyle/>
                    <a:p>
                      <a:pPr marL="0" lvl="0" indent="0" algn="l" rtl="0">
                        <a:lnSpc>
                          <a:spcPct val="115000"/>
                        </a:lnSpc>
                        <a:spcBef>
                          <a:spcPts val="0"/>
                        </a:spcBef>
                        <a:spcAft>
                          <a:spcPts val="0"/>
                        </a:spcAft>
                        <a:buNone/>
                      </a:pPr>
                      <a:r>
                        <a:rPr lang="en" sz="2300"/>
                        <a:t>Bachelor's degree</a:t>
                      </a:r>
                      <a:endParaRPr sz="2300"/>
                    </a:p>
                  </a:txBody>
                  <a:tcPr marL="91431" marR="91431" marT="117937" marB="117937"/>
                </a:tc>
                <a:tc>
                  <a:txBody>
                    <a:bodyPr/>
                    <a:lstStyle/>
                    <a:p>
                      <a:pPr marL="0" lvl="0" indent="0" algn="l" rtl="0">
                        <a:lnSpc>
                          <a:spcPct val="115000"/>
                        </a:lnSpc>
                        <a:spcBef>
                          <a:spcPts val="0"/>
                        </a:spcBef>
                        <a:spcAft>
                          <a:spcPts val="0"/>
                        </a:spcAft>
                        <a:buNone/>
                      </a:pPr>
                      <a:r>
                        <a:rPr lang="en" sz="2300"/>
                        <a:t>39,434</a:t>
                      </a:r>
                      <a:endParaRPr sz="2300"/>
                    </a:p>
                  </a:txBody>
                  <a:tcPr marL="91431" marR="91431" marT="117937" marB="117937"/>
                </a:tc>
                <a:extLst>
                  <a:ext uri="{0D108BD9-81ED-4DB2-BD59-A6C34878D82A}">
                    <a16:rowId xmlns:a16="http://schemas.microsoft.com/office/drawing/2014/main" val="10004"/>
                  </a:ext>
                </a:extLst>
              </a:tr>
              <a:tr h="642822">
                <a:tc>
                  <a:txBody>
                    <a:bodyPr/>
                    <a:lstStyle/>
                    <a:p>
                      <a:pPr marL="0" lvl="0" indent="0" algn="l" rtl="0">
                        <a:lnSpc>
                          <a:spcPct val="115000"/>
                        </a:lnSpc>
                        <a:spcBef>
                          <a:spcPts val="0"/>
                        </a:spcBef>
                        <a:spcAft>
                          <a:spcPts val="0"/>
                        </a:spcAft>
                        <a:buNone/>
                      </a:pPr>
                      <a:r>
                        <a:rPr lang="en" sz="1500" b="1"/>
                        <a:t>Computer Occupations</a:t>
                      </a:r>
                      <a:endParaRPr sz="1500" b="1"/>
                    </a:p>
                  </a:txBody>
                  <a:tcPr marL="91431" marR="91431" marT="117937" marB="117937">
                    <a:solidFill>
                      <a:srgbClr val="F2F2F2"/>
                    </a:solidFill>
                  </a:tcPr>
                </a:tc>
                <a:tc>
                  <a:txBody>
                    <a:bodyPr/>
                    <a:lstStyle/>
                    <a:p>
                      <a:pPr marL="0" lvl="0" indent="0" algn="l" rtl="0">
                        <a:lnSpc>
                          <a:spcPct val="115000"/>
                        </a:lnSpc>
                        <a:spcBef>
                          <a:spcPts val="0"/>
                        </a:spcBef>
                        <a:spcAft>
                          <a:spcPts val="0"/>
                        </a:spcAft>
                        <a:buNone/>
                      </a:pPr>
                      <a:r>
                        <a:rPr lang="en" sz="2300"/>
                        <a:t>$55.30</a:t>
                      </a:r>
                      <a:endParaRPr sz="2300"/>
                    </a:p>
                  </a:txBody>
                  <a:tcPr marL="91431" marR="91431" marT="117937" marB="117937">
                    <a:solidFill>
                      <a:srgbClr val="F2F2F2"/>
                    </a:solidFill>
                  </a:tcPr>
                </a:tc>
                <a:tc>
                  <a:txBody>
                    <a:bodyPr/>
                    <a:lstStyle/>
                    <a:p>
                      <a:pPr marL="0" lvl="0" indent="0" algn="l" rtl="0">
                        <a:lnSpc>
                          <a:spcPct val="115000"/>
                        </a:lnSpc>
                        <a:spcBef>
                          <a:spcPts val="0"/>
                        </a:spcBef>
                        <a:spcAft>
                          <a:spcPts val="0"/>
                        </a:spcAft>
                        <a:buNone/>
                      </a:pPr>
                      <a:r>
                        <a:rPr lang="en" sz="2300"/>
                        <a:t>Bachelor's degree</a:t>
                      </a:r>
                      <a:endParaRPr sz="2300"/>
                    </a:p>
                  </a:txBody>
                  <a:tcPr marL="91431" marR="91431" marT="117937" marB="117937">
                    <a:solidFill>
                      <a:srgbClr val="F2F2F2"/>
                    </a:solidFill>
                  </a:tcPr>
                </a:tc>
                <a:tc>
                  <a:txBody>
                    <a:bodyPr/>
                    <a:lstStyle/>
                    <a:p>
                      <a:pPr marL="0" lvl="0" indent="0" algn="l" rtl="0">
                        <a:lnSpc>
                          <a:spcPct val="115000"/>
                        </a:lnSpc>
                        <a:spcBef>
                          <a:spcPts val="0"/>
                        </a:spcBef>
                        <a:spcAft>
                          <a:spcPts val="0"/>
                        </a:spcAft>
                        <a:buNone/>
                      </a:pPr>
                      <a:r>
                        <a:rPr lang="en" sz="2300"/>
                        <a:t>26,206</a:t>
                      </a:r>
                      <a:endParaRPr sz="2300"/>
                    </a:p>
                  </a:txBody>
                  <a:tcPr marL="91431" marR="91431" marT="117937" marB="117937">
                    <a:solidFill>
                      <a:srgbClr val="F2F2F2"/>
                    </a:solidFill>
                  </a:tcPr>
                </a:tc>
                <a:extLst>
                  <a:ext uri="{0D108BD9-81ED-4DB2-BD59-A6C34878D82A}">
                    <a16:rowId xmlns:a16="http://schemas.microsoft.com/office/drawing/2014/main" val="10005"/>
                  </a:ext>
                </a:extLst>
              </a:tr>
              <a:tr h="642822">
                <a:tc>
                  <a:txBody>
                    <a:bodyPr/>
                    <a:lstStyle/>
                    <a:p>
                      <a:pPr marL="0" lvl="0" indent="0" algn="l" rtl="0">
                        <a:lnSpc>
                          <a:spcPct val="115000"/>
                        </a:lnSpc>
                        <a:spcBef>
                          <a:spcPts val="0"/>
                        </a:spcBef>
                        <a:spcAft>
                          <a:spcPts val="0"/>
                        </a:spcAft>
                        <a:buNone/>
                      </a:pPr>
                      <a:r>
                        <a:rPr lang="en" sz="1500" b="1"/>
                        <a:t>Industrial Engineers</a:t>
                      </a:r>
                      <a:endParaRPr sz="1500" b="1"/>
                    </a:p>
                  </a:txBody>
                  <a:tcPr marL="91431" marR="91431" marT="117937" marB="117937"/>
                </a:tc>
                <a:tc>
                  <a:txBody>
                    <a:bodyPr/>
                    <a:lstStyle/>
                    <a:p>
                      <a:pPr marL="0" lvl="0" indent="0" algn="l" rtl="0">
                        <a:lnSpc>
                          <a:spcPct val="115000"/>
                        </a:lnSpc>
                        <a:spcBef>
                          <a:spcPts val="0"/>
                        </a:spcBef>
                        <a:spcAft>
                          <a:spcPts val="0"/>
                        </a:spcAft>
                        <a:buNone/>
                      </a:pPr>
                      <a:r>
                        <a:rPr lang="en" sz="2300"/>
                        <a:t>$54.70</a:t>
                      </a:r>
                      <a:endParaRPr sz="2300"/>
                    </a:p>
                  </a:txBody>
                  <a:tcPr marL="91431" marR="91431" marT="117937" marB="117937"/>
                </a:tc>
                <a:tc>
                  <a:txBody>
                    <a:bodyPr/>
                    <a:lstStyle/>
                    <a:p>
                      <a:pPr marL="0" lvl="0" indent="0" algn="l" rtl="0">
                        <a:lnSpc>
                          <a:spcPct val="115000"/>
                        </a:lnSpc>
                        <a:spcBef>
                          <a:spcPts val="0"/>
                        </a:spcBef>
                        <a:spcAft>
                          <a:spcPts val="0"/>
                        </a:spcAft>
                        <a:buNone/>
                      </a:pPr>
                      <a:r>
                        <a:rPr lang="en" sz="2300"/>
                        <a:t>Bachelor's degree</a:t>
                      </a:r>
                      <a:endParaRPr sz="2300"/>
                    </a:p>
                  </a:txBody>
                  <a:tcPr marL="91431" marR="91431" marT="117937" marB="117937"/>
                </a:tc>
                <a:tc>
                  <a:txBody>
                    <a:bodyPr/>
                    <a:lstStyle/>
                    <a:p>
                      <a:pPr marL="0" lvl="0" indent="0" algn="l" rtl="0">
                        <a:lnSpc>
                          <a:spcPct val="115000"/>
                        </a:lnSpc>
                        <a:spcBef>
                          <a:spcPts val="0"/>
                        </a:spcBef>
                        <a:spcAft>
                          <a:spcPts val="0"/>
                        </a:spcAft>
                        <a:buNone/>
                      </a:pPr>
                      <a:r>
                        <a:rPr lang="en" sz="2300"/>
                        <a:t>24,398</a:t>
                      </a:r>
                      <a:endParaRPr sz="2300"/>
                    </a:p>
                  </a:txBody>
                  <a:tcPr marL="91431" marR="91431" marT="117937" marB="117937"/>
                </a:tc>
                <a:extLst>
                  <a:ext uri="{0D108BD9-81ED-4DB2-BD59-A6C34878D82A}">
                    <a16:rowId xmlns:a16="http://schemas.microsoft.com/office/drawing/2014/main" val="10006"/>
                  </a:ext>
                </a:extLst>
              </a:tr>
              <a:tr h="642822">
                <a:tc>
                  <a:txBody>
                    <a:bodyPr/>
                    <a:lstStyle/>
                    <a:p>
                      <a:pPr marL="0" lvl="0" indent="0" algn="l" rtl="0">
                        <a:lnSpc>
                          <a:spcPct val="115000"/>
                        </a:lnSpc>
                        <a:spcBef>
                          <a:spcPts val="0"/>
                        </a:spcBef>
                        <a:spcAft>
                          <a:spcPts val="0"/>
                        </a:spcAft>
                        <a:buNone/>
                      </a:pPr>
                      <a:r>
                        <a:rPr lang="en" sz="1500" b="1"/>
                        <a:t>Web Developers</a:t>
                      </a:r>
                      <a:endParaRPr sz="1500" b="1"/>
                    </a:p>
                  </a:txBody>
                  <a:tcPr marL="91431" marR="91431" marT="117937" marB="117937">
                    <a:solidFill>
                      <a:srgbClr val="F2F2F2"/>
                    </a:solidFill>
                  </a:tcPr>
                </a:tc>
                <a:tc>
                  <a:txBody>
                    <a:bodyPr/>
                    <a:lstStyle/>
                    <a:p>
                      <a:pPr marL="0" lvl="0" indent="0" algn="l" rtl="0">
                        <a:lnSpc>
                          <a:spcPct val="115000"/>
                        </a:lnSpc>
                        <a:spcBef>
                          <a:spcPts val="0"/>
                        </a:spcBef>
                        <a:spcAft>
                          <a:spcPts val="0"/>
                        </a:spcAft>
                        <a:buNone/>
                      </a:pPr>
                      <a:r>
                        <a:rPr lang="en" sz="2300"/>
                        <a:t>$42.10</a:t>
                      </a:r>
                      <a:endParaRPr sz="2300"/>
                    </a:p>
                  </a:txBody>
                  <a:tcPr marL="91431" marR="91431" marT="117937" marB="117937">
                    <a:solidFill>
                      <a:srgbClr val="F2F2F2"/>
                    </a:solidFill>
                  </a:tcPr>
                </a:tc>
                <a:tc>
                  <a:txBody>
                    <a:bodyPr/>
                    <a:lstStyle/>
                    <a:p>
                      <a:pPr marL="0" lvl="0" indent="0" algn="l" rtl="0">
                        <a:lnSpc>
                          <a:spcPct val="115000"/>
                        </a:lnSpc>
                        <a:spcBef>
                          <a:spcPts val="0"/>
                        </a:spcBef>
                        <a:spcAft>
                          <a:spcPts val="0"/>
                        </a:spcAft>
                        <a:buNone/>
                      </a:pPr>
                      <a:r>
                        <a:rPr lang="en" sz="2300"/>
                        <a:t>Associate degree</a:t>
                      </a:r>
                      <a:endParaRPr sz="2300"/>
                    </a:p>
                  </a:txBody>
                  <a:tcPr marL="91431" marR="91431" marT="117937" marB="117937">
                    <a:solidFill>
                      <a:srgbClr val="F2F2F2"/>
                    </a:solidFill>
                  </a:tcPr>
                </a:tc>
                <a:tc>
                  <a:txBody>
                    <a:bodyPr/>
                    <a:lstStyle/>
                    <a:p>
                      <a:pPr marL="0" lvl="0" indent="0" algn="l" rtl="0">
                        <a:lnSpc>
                          <a:spcPct val="115000"/>
                        </a:lnSpc>
                        <a:spcBef>
                          <a:spcPts val="0"/>
                        </a:spcBef>
                        <a:spcAft>
                          <a:spcPts val="0"/>
                        </a:spcAft>
                        <a:buNone/>
                      </a:pPr>
                      <a:r>
                        <a:rPr lang="en" sz="2300"/>
                        <a:t>23,859</a:t>
                      </a:r>
                      <a:endParaRPr sz="2300"/>
                    </a:p>
                  </a:txBody>
                  <a:tcPr marL="91431" marR="91431" marT="117937" marB="117937">
                    <a:solidFill>
                      <a:srgbClr val="F2F2F2"/>
                    </a:solidFill>
                  </a:tcPr>
                </a:tc>
                <a:extLst>
                  <a:ext uri="{0D108BD9-81ED-4DB2-BD59-A6C34878D82A}">
                    <a16:rowId xmlns:a16="http://schemas.microsoft.com/office/drawing/2014/main" val="10007"/>
                  </a:ext>
                </a:extLst>
              </a:tr>
              <a:tr h="642822">
                <a:tc>
                  <a:txBody>
                    <a:bodyPr/>
                    <a:lstStyle/>
                    <a:p>
                      <a:pPr marL="0" lvl="0" indent="0" algn="l" rtl="0">
                        <a:lnSpc>
                          <a:spcPct val="115000"/>
                        </a:lnSpc>
                        <a:spcBef>
                          <a:spcPts val="0"/>
                        </a:spcBef>
                        <a:spcAft>
                          <a:spcPts val="0"/>
                        </a:spcAft>
                        <a:buNone/>
                      </a:pPr>
                      <a:r>
                        <a:rPr lang="en" sz="1500" b="1"/>
                        <a:t>Accountants and Auditors</a:t>
                      </a:r>
                      <a:endParaRPr sz="1500" b="1"/>
                    </a:p>
                  </a:txBody>
                  <a:tcPr marL="91431" marR="91431" marT="117937" marB="117937"/>
                </a:tc>
                <a:tc>
                  <a:txBody>
                    <a:bodyPr/>
                    <a:lstStyle/>
                    <a:p>
                      <a:pPr marL="0" lvl="0" indent="0" algn="l" rtl="0">
                        <a:lnSpc>
                          <a:spcPct val="115000"/>
                        </a:lnSpc>
                        <a:spcBef>
                          <a:spcPts val="0"/>
                        </a:spcBef>
                        <a:spcAft>
                          <a:spcPts val="0"/>
                        </a:spcAft>
                        <a:buNone/>
                      </a:pPr>
                      <a:r>
                        <a:rPr lang="en" sz="2300"/>
                        <a:t>$38.50</a:t>
                      </a:r>
                      <a:endParaRPr sz="2300"/>
                    </a:p>
                  </a:txBody>
                  <a:tcPr marL="91431" marR="91431" marT="117937" marB="117937"/>
                </a:tc>
                <a:tc>
                  <a:txBody>
                    <a:bodyPr/>
                    <a:lstStyle/>
                    <a:p>
                      <a:pPr marL="0" lvl="0" indent="0" algn="l" rtl="0">
                        <a:lnSpc>
                          <a:spcPct val="115000"/>
                        </a:lnSpc>
                        <a:spcBef>
                          <a:spcPts val="0"/>
                        </a:spcBef>
                        <a:spcAft>
                          <a:spcPts val="0"/>
                        </a:spcAft>
                        <a:buNone/>
                      </a:pPr>
                      <a:r>
                        <a:rPr lang="en" sz="2300"/>
                        <a:t>Bachelor's degree</a:t>
                      </a:r>
                      <a:endParaRPr sz="2300"/>
                    </a:p>
                  </a:txBody>
                  <a:tcPr marL="91431" marR="91431" marT="117937" marB="117937"/>
                </a:tc>
                <a:tc>
                  <a:txBody>
                    <a:bodyPr/>
                    <a:lstStyle/>
                    <a:p>
                      <a:pPr marL="0" lvl="0" indent="0" algn="l" rtl="0">
                        <a:lnSpc>
                          <a:spcPct val="115000"/>
                        </a:lnSpc>
                        <a:spcBef>
                          <a:spcPts val="0"/>
                        </a:spcBef>
                        <a:spcAft>
                          <a:spcPts val="0"/>
                        </a:spcAft>
                        <a:buNone/>
                      </a:pPr>
                      <a:r>
                        <a:rPr lang="en" sz="2300"/>
                        <a:t>23,384</a:t>
                      </a:r>
                      <a:endParaRPr sz="2300"/>
                    </a:p>
                  </a:txBody>
                  <a:tcPr marL="91431" marR="91431" marT="117937" marB="117937"/>
                </a:tc>
                <a:extLst>
                  <a:ext uri="{0D108BD9-81ED-4DB2-BD59-A6C34878D82A}">
                    <a16:rowId xmlns:a16="http://schemas.microsoft.com/office/drawing/2014/main" val="10008"/>
                  </a:ext>
                </a:extLst>
              </a:tr>
              <a:tr h="1049771">
                <a:tc>
                  <a:txBody>
                    <a:bodyPr/>
                    <a:lstStyle/>
                    <a:p>
                      <a:pPr marL="0" lvl="0" indent="0" algn="l" rtl="0">
                        <a:lnSpc>
                          <a:spcPct val="115000"/>
                        </a:lnSpc>
                        <a:spcBef>
                          <a:spcPts val="0"/>
                        </a:spcBef>
                        <a:spcAft>
                          <a:spcPts val="0"/>
                        </a:spcAft>
                        <a:buNone/>
                      </a:pPr>
                      <a:r>
                        <a:rPr lang="en" sz="1500" b="1"/>
                        <a:t>Heavy and Tractor-Trailer Truck Drivers</a:t>
                      </a:r>
                      <a:endParaRPr sz="1500" b="1"/>
                    </a:p>
                  </a:txBody>
                  <a:tcPr marL="91431" marR="91431" marT="117937" marB="117937">
                    <a:solidFill>
                      <a:srgbClr val="F2F2F2"/>
                    </a:solidFill>
                  </a:tcPr>
                </a:tc>
                <a:tc>
                  <a:txBody>
                    <a:bodyPr/>
                    <a:lstStyle/>
                    <a:p>
                      <a:pPr marL="0" lvl="0" indent="0" algn="l" rtl="0">
                        <a:lnSpc>
                          <a:spcPct val="115000"/>
                        </a:lnSpc>
                        <a:spcBef>
                          <a:spcPts val="0"/>
                        </a:spcBef>
                        <a:spcAft>
                          <a:spcPts val="0"/>
                        </a:spcAft>
                        <a:buNone/>
                      </a:pPr>
                      <a:r>
                        <a:rPr lang="en" sz="2300"/>
                        <a:t>$21.00</a:t>
                      </a:r>
                      <a:endParaRPr sz="2300"/>
                    </a:p>
                  </a:txBody>
                  <a:tcPr marL="91431" marR="91431" marT="117937" marB="117937">
                    <a:solidFill>
                      <a:srgbClr val="F2F2F2"/>
                    </a:solidFill>
                  </a:tcPr>
                </a:tc>
                <a:tc>
                  <a:txBody>
                    <a:bodyPr/>
                    <a:lstStyle/>
                    <a:p>
                      <a:pPr marL="0" lvl="0" indent="0" algn="l" rtl="0">
                        <a:lnSpc>
                          <a:spcPct val="115000"/>
                        </a:lnSpc>
                        <a:spcBef>
                          <a:spcPts val="0"/>
                        </a:spcBef>
                        <a:spcAft>
                          <a:spcPts val="0"/>
                        </a:spcAft>
                        <a:buNone/>
                      </a:pPr>
                      <a:r>
                        <a:rPr lang="en" sz="2300"/>
                        <a:t>Postsec non-degree award</a:t>
                      </a:r>
                      <a:endParaRPr sz="2300"/>
                    </a:p>
                  </a:txBody>
                  <a:tcPr marL="91431" marR="91431" marT="117937" marB="117937">
                    <a:solidFill>
                      <a:srgbClr val="F2F2F2"/>
                    </a:solidFill>
                  </a:tcPr>
                </a:tc>
                <a:tc>
                  <a:txBody>
                    <a:bodyPr/>
                    <a:lstStyle/>
                    <a:p>
                      <a:pPr marL="0" lvl="0" indent="0" algn="l" rtl="0">
                        <a:lnSpc>
                          <a:spcPct val="115000"/>
                        </a:lnSpc>
                        <a:spcBef>
                          <a:spcPts val="0"/>
                        </a:spcBef>
                        <a:spcAft>
                          <a:spcPts val="0"/>
                        </a:spcAft>
                        <a:buNone/>
                      </a:pPr>
                      <a:r>
                        <a:rPr lang="en" sz="2300"/>
                        <a:t>23,277</a:t>
                      </a:r>
                      <a:endParaRPr sz="2300"/>
                    </a:p>
                  </a:txBody>
                  <a:tcPr marL="91431" marR="91431" marT="117937" marB="117937">
                    <a:solidFill>
                      <a:srgbClr val="F2F2F2"/>
                    </a:solidFill>
                  </a:tcPr>
                </a:tc>
                <a:extLst>
                  <a:ext uri="{0D108BD9-81ED-4DB2-BD59-A6C34878D82A}">
                    <a16:rowId xmlns:a16="http://schemas.microsoft.com/office/drawing/2014/main" val="10009"/>
                  </a:ext>
                </a:extLst>
              </a:tr>
              <a:tr h="642822">
                <a:tc>
                  <a:txBody>
                    <a:bodyPr/>
                    <a:lstStyle/>
                    <a:p>
                      <a:pPr marL="0" lvl="0" indent="0" algn="l" rtl="0">
                        <a:lnSpc>
                          <a:spcPct val="115000"/>
                        </a:lnSpc>
                        <a:spcBef>
                          <a:spcPts val="0"/>
                        </a:spcBef>
                        <a:spcAft>
                          <a:spcPts val="0"/>
                        </a:spcAft>
                        <a:buNone/>
                      </a:pPr>
                      <a:r>
                        <a:rPr lang="en" sz="1500" b="1"/>
                        <a:t>Retail Salespersons</a:t>
                      </a:r>
                      <a:endParaRPr sz="1500" b="1"/>
                    </a:p>
                  </a:txBody>
                  <a:tcPr marL="91431" marR="91431" marT="117937" marB="117937"/>
                </a:tc>
                <a:tc>
                  <a:txBody>
                    <a:bodyPr/>
                    <a:lstStyle/>
                    <a:p>
                      <a:pPr marL="0" lvl="0" indent="0" algn="l" rtl="0">
                        <a:lnSpc>
                          <a:spcPct val="115000"/>
                        </a:lnSpc>
                        <a:spcBef>
                          <a:spcPts val="0"/>
                        </a:spcBef>
                        <a:spcAft>
                          <a:spcPts val="0"/>
                        </a:spcAft>
                        <a:buNone/>
                      </a:pPr>
                      <a:r>
                        <a:rPr lang="en" sz="2300"/>
                        <a:t>$13.40</a:t>
                      </a:r>
                      <a:endParaRPr sz="2300"/>
                    </a:p>
                  </a:txBody>
                  <a:tcPr marL="91431" marR="91431" marT="117937" marB="117937"/>
                </a:tc>
                <a:tc>
                  <a:txBody>
                    <a:bodyPr/>
                    <a:lstStyle/>
                    <a:p>
                      <a:pPr marL="0" lvl="0" indent="0" algn="l" rtl="0">
                        <a:lnSpc>
                          <a:spcPct val="115000"/>
                        </a:lnSpc>
                        <a:spcBef>
                          <a:spcPts val="0"/>
                        </a:spcBef>
                        <a:spcAft>
                          <a:spcPts val="0"/>
                        </a:spcAft>
                        <a:buNone/>
                      </a:pPr>
                      <a:r>
                        <a:rPr lang="en" sz="2300"/>
                        <a:t>No formal ed. credential</a:t>
                      </a:r>
                      <a:endParaRPr sz="2300"/>
                    </a:p>
                  </a:txBody>
                  <a:tcPr marL="91431" marR="91431" marT="117937" marB="117937"/>
                </a:tc>
                <a:tc>
                  <a:txBody>
                    <a:bodyPr/>
                    <a:lstStyle/>
                    <a:p>
                      <a:pPr marL="0" lvl="0" indent="0" algn="l" rtl="0">
                        <a:lnSpc>
                          <a:spcPct val="115000"/>
                        </a:lnSpc>
                        <a:spcBef>
                          <a:spcPts val="0"/>
                        </a:spcBef>
                        <a:spcAft>
                          <a:spcPts val="0"/>
                        </a:spcAft>
                        <a:buNone/>
                      </a:pPr>
                      <a:r>
                        <a:rPr lang="en" sz="2300"/>
                        <a:t>22,358</a:t>
                      </a:r>
                      <a:endParaRPr sz="2300"/>
                    </a:p>
                  </a:txBody>
                  <a:tcPr marL="91431" marR="91431" marT="117937" marB="117937"/>
                </a:tc>
                <a:extLst>
                  <a:ext uri="{0D108BD9-81ED-4DB2-BD59-A6C34878D82A}">
                    <a16:rowId xmlns:a16="http://schemas.microsoft.com/office/drawing/2014/main" val="10010"/>
                  </a:ext>
                </a:extLst>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
      <a:dk1>
        <a:srgbClr val="000000"/>
      </a:dk1>
      <a:lt1>
        <a:srgbClr val="FFFFFF"/>
      </a:lt1>
      <a:dk2>
        <a:srgbClr val="455F51"/>
      </a:dk2>
      <a:lt2>
        <a:srgbClr val="E3DED1"/>
      </a:lt2>
      <a:accent1>
        <a:srgbClr val="43812D"/>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10190</TotalTime>
  <Words>1261</Words>
  <Application>Microsoft Office PowerPoint</Application>
  <PresentationFormat>Widescreen</PresentationFormat>
  <Paragraphs>416</Paragraphs>
  <Slides>36</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Calibri Light</vt:lpstr>
      <vt:lpstr>Times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Top Majors Declared 2013-18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Ilhamsyah</dc:creator>
  <cp:lastModifiedBy>Engel, Karen</cp:lastModifiedBy>
  <cp:revision>337</cp:revision>
  <cp:lastPrinted>2019-02-27T04:39:19Z</cp:lastPrinted>
  <dcterms:created xsi:type="dcterms:W3CDTF">2016-03-02T03:51:58Z</dcterms:created>
  <dcterms:modified xsi:type="dcterms:W3CDTF">2019-02-27T16:38:49Z</dcterms:modified>
</cp:coreProperties>
</file>