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64" r:id="rId2"/>
    <p:sldId id="273" r:id="rId3"/>
    <p:sldId id="266" r:id="rId4"/>
    <p:sldId id="267" r:id="rId5"/>
    <p:sldId id="274" r:id="rId6"/>
    <p:sldId id="277" r:id="rId7"/>
    <p:sldId id="278" r:id="rId8"/>
    <p:sldId id="257" r:id="rId9"/>
    <p:sldId id="258" r:id="rId10"/>
    <p:sldId id="282" r:id="rId11"/>
    <p:sldId id="259" r:id="rId12"/>
    <p:sldId id="275" r:id="rId13"/>
    <p:sldId id="276" r:id="rId14"/>
    <p:sldId id="279" r:id="rId15"/>
    <p:sldId id="280" r:id="rId16"/>
    <p:sldId id="268" r:id="rId17"/>
    <p:sldId id="269" r:id="rId18"/>
    <p:sldId id="270" r:id="rId19"/>
    <p:sldId id="263" r:id="rId20"/>
    <p:sldId id="260" r:id="rId21"/>
    <p:sldId id="262" r:id="rId22"/>
    <p:sldId id="261" r:id="rId23"/>
    <p:sldId id="271" r:id="rId24"/>
    <p:sldId id="281" r:id="rId25"/>
    <p:sldId id="27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631"/>
  </p:normalViewPr>
  <p:slideViewPr>
    <p:cSldViewPr snapToGrid="0" snapToObjects="1">
      <p:cViewPr varScale="1">
        <p:scale>
          <a:sx n="85" d="100"/>
          <a:sy n="85" d="100"/>
        </p:scale>
        <p:origin x="176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https://smccd-my.sharepoint.com/personal/engelk_smccd_edu/Documents/Accreditation/Introduction/ISER%20overview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https://smccd-my.sharepoint.com/personal/engelk_smccd_edu/Documents/Enrollment%20Management/SEM%20COMMITTEE/March%2013,%202019/Online_courses%20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https://smccd-my.sharepoint.com/personal/engelk_smccd_edu/Documents/Enrollment%20Management/SEM%20COMMITTEE/March%2013,%202019/Online_courses%20analys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https://smccd-my.sharepoint.com/personal/engelk_smccd_edu/Documents/Enrollment%20Management/Strategic%20Enrollment%20Plan/Enrollment_Management_Report%20SAP%202013-2017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https://smccd-my.sharepoint.com/personal/engelk_smccd_edu/Documents/Accreditation/Introduction/ISER%20overview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Enrollments (duplicated) by Delivery Method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Enrollment!$H$12</c:f>
              <c:strCache>
                <c:ptCount val="1"/>
                <c:pt idx="0">
                  <c:v>Face to Face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Enrollment!$I$11:$M$11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Enrollment!$I$12:$M$12</c:f>
              <c:numCache>
                <c:formatCode>#,##0</c:formatCode>
                <c:ptCount val="5"/>
                <c:pt idx="0">
                  <c:v>31503.0</c:v>
                </c:pt>
                <c:pt idx="1">
                  <c:v>29455.0</c:v>
                </c:pt>
                <c:pt idx="2">
                  <c:v>27320.0</c:v>
                </c:pt>
                <c:pt idx="3">
                  <c:v>23864.0</c:v>
                </c:pt>
                <c:pt idx="4">
                  <c:v>20287.0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E8-4682-8014-DE2D6723D144}"/>
            </c:ext>
          </c:extLst>
        </c:ser>
        <c:ser>
          <c:idx val="1"/>
          <c:order val="1"/>
          <c:tx>
            <c:strRef>
              <c:f>Enrollment!$H$13</c:f>
              <c:strCache>
                <c:ptCount val="1"/>
                <c:pt idx="0">
                  <c:v>100% Online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Enrollment!$I$11:$M$11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Enrollment!$I$13:$M$13</c:f>
              <c:numCache>
                <c:formatCode>#,##0</c:formatCode>
                <c:ptCount val="5"/>
                <c:pt idx="0">
                  <c:v>4387.0</c:v>
                </c:pt>
                <c:pt idx="1">
                  <c:v>5615.0</c:v>
                </c:pt>
                <c:pt idx="2">
                  <c:v>6223.0</c:v>
                </c:pt>
                <c:pt idx="3">
                  <c:v>6969.0</c:v>
                </c:pt>
                <c:pt idx="4">
                  <c:v>7917.0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5E8-4682-8014-DE2D6723D144}"/>
            </c:ext>
          </c:extLst>
        </c:ser>
        <c:ser>
          <c:idx val="2"/>
          <c:order val="2"/>
          <c:tx>
            <c:strRef>
              <c:f>Enrollment!$H$14</c:f>
              <c:strCache>
                <c:ptCount val="1"/>
                <c:pt idx="0">
                  <c:v>Hybrid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Enrollment!$I$11:$M$11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Enrollment!$I$14:$M$14</c:f>
              <c:numCache>
                <c:formatCode>General</c:formatCode>
                <c:ptCount val="5"/>
                <c:pt idx="0">
                  <c:v>986.0</c:v>
                </c:pt>
                <c:pt idx="1">
                  <c:v>903.0</c:v>
                </c:pt>
                <c:pt idx="2" formatCode="#,##0">
                  <c:v>1790.0</c:v>
                </c:pt>
                <c:pt idx="3" formatCode="#,##0">
                  <c:v>1840.0</c:v>
                </c:pt>
                <c:pt idx="4" formatCode="#,##0">
                  <c:v>1991.0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5E8-4682-8014-DE2D6723D14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496816720"/>
        <c:axId val="-1496813888"/>
      </c:barChart>
      <c:catAx>
        <c:axId val="-149681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6813888"/>
        <c:crosses val="autoZero"/>
        <c:auto val="1"/>
        <c:lblAlgn val="ctr"/>
        <c:lblOffset val="100"/>
        <c:noMultiLvlLbl val="0"/>
      </c:catAx>
      <c:valAx>
        <c:axId val="-1496813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681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250827727136"/>
          <c:y val="0.088969464598793"/>
          <c:w val="0.566217520695165"/>
          <c:h val="0.81676716746158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AA-40D1-84F0-12BEC9D3C4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AA-40D1-84F0-12BEC9D3C4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CAA-40D1-84F0-12BEC9D3C4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CAA-40D1-84F0-12BEC9D3C4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CAA-40D1-84F0-12BEC9D3C4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CAA-40D1-84F0-12BEC9D3C4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'[Online_courses analysis.xlsx]Summary'!$T$47:$T$52</c:f>
              <c:strCache>
                <c:ptCount val="6"/>
                <c:pt idx="0">
                  <c:v>Face-to-Face Only</c:v>
                </c:pt>
                <c:pt idx="1">
                  <c:v>FTF and Online</c:v>
                </c:pt>
                <c:pt idx="2">
                  <c:v>FTF, Online, and Hybrid </c:v>
                </c:pt>
                <c:pt idx="3">
                  <c:v>Online Only</c:v>
                </c:pt>
                <c:pt idx="4">
                  <c:v>Hybrid Only</c:v>
                </c:pt>
                <c:pt idx="5">
                  <c:v>FTF and Hybrid</c:v>
                </c:pt>
              </c:strCache>
            </c:strRef>
          </c:cat>
          <c:val>
            <c:numRef>
              <c:f>'[Online_courses analysis.xlsx]Summary'!$U$47:$U$52</c:f>
              <c:numCache>
                <c:formatCode>General</c:formatCode>
                <c:ptCount val="6"/>
                <c:pt idx="0">
                  <c:v>5763.0</c:v>
                </c:pt>
                <c:pt idx="1">
                  <c:v>1358.0</c:v>
                </c:pt>
                <c:pt idx="2">
                  <c:v>839.0</c:v>
                </c:pt>
                <c:pt idx="3">
                  <c:v>876.0</c:v>
                </c:pt>
                <c:pt idx="4">
                  <c:v>135.0</c:v>
                </c:pt>
                <c:pt idx="5">
                  <c:v>2102.0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FCAA-40D1-84F0-12BEC9D3C4A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245-4D7E-85F7-DEE6D2BC71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245-4D7E-85F7-DEE6D2BC71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245-4D7E-85F7-DEE6D2BC71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245-4D7E-85F7-DEE6D2BC71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245-4D7E-85F7-DEE6D2BC71C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245-4D7E-85F7-DEE6D2BC71CA}"/>
              </c:ext>
            </c:extLst>
          </c:dPt>
          <c:dLbls>
            <c:dLbl>
              <c:idx val="4"/>
              <c:layout/>
              <c:tx>
                <c:rich>
                  <a:bodyPr/>
                  <a:lstStyle/>
                  <a:p>
                    <a:fld id="{2DD64650-30B6-4D6B-BACD-28DE6976F1B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</a:t>
                    </a:r>
                    <a:r>
                      <a:rPr lang="en-US" baseline="0" smtClean="0"/>
                      <a:t>0.4%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245-4D7E-85F7-DEE6D2BC71C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'[Online_courses analysis.xlsx]Summary'!$O$47:$O$52</c:f>
              <c:strCache>
                <c:ptCount val="6"/>
                <c:pt idx="0">
                  <c:v>Face-to-Face Only</c:v>
                </c:pt>
                <c:pt idx="1">
                  <c:v>FTF and Online</c:v>
                </c:pt>
                <c:pt idx="2">
                  <c:v>FTF, Online, and Hybrid </c:v>
                </c:pt>
                <c:pt idx="3">
                  <c:v>Online Only</c:v>
                </c:pt>
                <c:pt idx="4">
                  <c:v>Hybrid Only</c:v>
                </c:pt>
                <c:pt idx="5">
                  <c:v>FTF and Hybrid</c:v>
                </c:pt>
              </c:strCache>
            </c:strRef>
          </c:cat>
          <c:val>
            <c:numRef>
              <c:f>'[Online_courses analysis.xlsx]Summary'!$P$47:$P$52</c:f>
              <c:numCache>
                <c:formatCode>General</c:formatCode>
                <c:ptCount val="6"/>
                <c:pt idx="0">
                  <c:v>4103.0</c:v>
                </c:pt>
                <c:pt idx="1">
                  <c:v>1936.0</c:v>
                </c:pt>
                <c:pt idx="2">
                  <c:v>484.0</c:v>
                </c:pt>
                <c:pt idx="3">
                  <c:v>2196.0</c:v>
                </c:pt>
                <c:pt idx="4">
                  <c:v>45.0</c:v>
                </c:pt>
                <c:pt idx="5">
                  <c:v>1548.0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245-4D7E-85F7-DEE6D2BC71C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'[Enrollment_Management_Report SAP 2013-2017.xls]Sheet1'!$A$30</c:f>
              <c:strCache>
                <c:ptCount val="1"/>
                <c:pt idx="0">
                  <c:v>Online Only Students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'[Enrollment_Management_Report SAP 2013-2017.xls]Sheet1'!$B$29:$G$29</c:f>
              <c:numCache>
                <c:formatCode>General</c:formatCode>
                <c:ptCount val="6"/>
                <c:pt idx="0">
                  <c:v>2012.0</c:v>
                </c:pt>
                <c:pt idx="1">
                  <c:v>2013.0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  <c:pt idx="5">
                  <c:v>2017.0</c:v>
                </c:pt>
              </c:numCache>
            </c:numRef>
          </c:cat>
          <c:val>
            <c:numRef>
              <c:f>'[Enrollment_Management_Report SAP 2013-2017.xls]Sheet1'!$B$30:$G$30</c:f>
              <c:numCache>
                <c:formatCode>0</c:formatCode>
                <c:ptCount val="6"/>
                <c:pt idx="0">
                  <c:v>404.0</c:v>
                </c:pt>
                <c:pt idx="1">
                  <c:v>431.0</c:v>
                </c:pt>
                <c:pt idx="2">
                  <c:v>712.0</c:v>
                </c:pt>
                <c:pt idx="3">
                  <c:v>917.0</c:v>
                </c:pt>
                <c:pt idx="4">
                  <c:v>994.0</c:v>
                </c:pt>
                <c:pt idx="5">
                  <c:v>1125.0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87-4F31-88E0-4E21EE3717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75708496"/>
        <c:axId val="-1475706176"/>
      </c:areaChart>
      <c:catAx>
        <c:axId val="-147570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75706176"/>
        <c:crosses val="autoZero"/>
        <c:auto val="1"/>
        <c:lblAlgn val="ctr"/>
        <c:lblOffset val="100"/>
        <c:noMultiLvlLbl val="0"/>
      </c:catAx>
      <c:valAx>
        <c:axId val="-147570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757084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Course Success Rate by Mode of Instruction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'https://smccd-my.sharepoint.com/personal/engelk_smccd_edu/Documents/Accreditation/Introduction/[Districtwide_Course_Success Data for ISER Intro.xlsx]COURSE SUCCESS'!$A$43</c:f>
              <c:strCache>
                <c:ptCount val="1"/>
                <c:pt idx="0">
                  <c:v>2013-2014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'[3]COURSE SUCCESS'!$B$42:$C$42</c:f>
              <c:strCache>
                <c:ptCount val="2"/>
                <c:pt idx="0">
                  <c:v>Face to Face</c:v>
                </c:pt>
                <c:pt idx="1">
                  <c:v>Distance Education</c:v>
                </c:pt>
              </c:strCache>
            </c:strRef>
          </c:cat>
          <c:val>
            <c:numRef>
              <c:f>'[3]COURSE SUCCESS'!$B$43:$C$43</c:f>
              <c:numCache>
                <c:formatCode>General</c:formatCode>
                <c:ptCount val="2"/>
                <c:pt idx="0">
                  <c:v>0.71</c:v>
                </c:pt>
                <c:pt idx="1">
                  <c:v>0.577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D3-42A2-AC47-DEEF3E9F4C4B}"/>
            </c:ext>
          </c:extLst>
        </c:ser>
        <c:ser>
          <c:idx val="1"/>
          <c:order val="1"/>
          <c:tx>
            <c:strRef>
              <c:f>'https://smccd-my.sharepoint.com/personal/engelk_smccd_edu/Documents/Accreditation/Introduction/[Districtwide_Course_Success Data for ISER Intro.xlsx]COURSE SUCCESS'!$A$44</c:f>
              <c:strCache>
                <c:ptCount val="1"/>
                <c:pt idx="0">
                  <c:v>2014-2015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'[3]COURSE SUCCESS'!$B$42:$C$42</c:f>
              <c:strCache>
                <c:ptCount val="2"/>
                <c:pt idx="0">
                  <c:v>Face to Face</c:v>
                </c:pt>
                <c:pt idx="1">
                  <c:v>Distance Education</c:v>
                </c:pt>
              </c:strCache>
            </c:strRef>
          </c:cat>
          <c:val>
            <c:numRef>
              <c:f>'[3]COURSE SUCCESS'!$B$44:$C$44</c:f>
              <c:numCache>
                <c:formatCode>General</c:formatCode>
                <c:ptCount val="2"/>
                <c:pt idx="0">
                  <c:v>0.725</c:v>
                </c:pt>
                <c:pt idx="1">
                  <c:v>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9D3-42A2-AC47-DEEF3E9F4C4B}"/>
            </c:ext>
          </c:extLst>
        </c:ser>
        <c:ser>
          <c:idx val="2"/>
          <c:order val="2"/>
          <c:tx>
            <c:strRef>
              <c:f>'https://smccd-my.sharepoint.com/personal/engelk_smccd_edu/Documents/Accreditation/Introduction/[Districtwide_Course_Success Data for ISER Intro.xlsx]COURSE SUCCESS'!$A$45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'[3]COURSE SUCCESS'!$B$42:$C$42</c:f>
              <c:strCache>
                <c:ptCount val="2"/>
                <c:pt idx="0">
                  <c:v>Face to Face</c:v>
                </c:pt>
                <c:pt idx="1">
                  <c:v>Distance Education</c:v>
                </c:pt>
              </c:strCache>
            </c:strRef>
          </c:cat>
          <c:val>
            <c:numRef>
              <c:f>'[3]COURSE SUCCESS'!$B$45:$C$45</c:f>
              <c:numCache>
                <c:formatCode>General</c:formatCode>
                <c:ptCount val="2"/>
                <c:pt idx="0">
                  <c:v>0.731</c:v>
                </c:pt>
                <c:pt idx="1">
                  <c:v>0.621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9D3-42A2-AC47-DEEF3E9F4C4B}"/>
            </c:ext>
          </c:extLst>
        </c:ser>
        <c:ser>
          <c:idx val="3"/>
          <c:order val="3"/>
          <c:tx>
            <c:strRef>
              <c:f>'https://smccd-my.sharepoint.com/personal/engelk_smccd_edu/Documents/Accreditation/Introduction/[Districtwide_Course_Success Data for ISER Intro.xlsx]COURSE SUCCESS'!$A$46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'[3]COURSE SUCCESS'!$B$42:$C$42</c:f>
              <c:strCache>
                <c:ptCount val="2"/>
                <c:pt idx="0">
                  <c:v>Face to Face</c:v>
                </c:pt>
                <c:pt idx="1">
                  <c:v>Distance Education</c:v>
                </c:pt>
              </c:strCache>
            </c:strRef>
          </c:cat>
          <c:val>
            <c:numRef>
              <c:f>'[3]COURSE SUCCESS'!$B$46:$C$46</c:f>
              <c:numCache>
                <c:formatCode>General</c:formatCode>
                <c:ptCount val="2"/>
                <c:pt idx="0">
                  <c:v>0.744</c:v>
                </c:pt>
                <c:pt idx="1">
                  <c:v>0.643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9D3-42A2-AC47-DEEF3E9F4C4B}"/>
            </c:ext>
          </c:extLst>
        </c:ser>
        <c:ser>
          <c:idx val="4"/>
          <c:order val="4"/>
          <c:tx>
            <c:strRef>
              <c:f>'https://smccd-my.sharepoint.com/personal/engelk_smccd_edu/Documents/Accreditation/Introduction/[Districtwide_Course_Success Data for ISER Intro.xlsx]COURSE SUCCESS'!$A$47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'[3]COURSE SUCCESS'!$B$42:$C$42</c:f>
              <c:strCache>
                <c:ptCount val="2"/>
                <c:pt idx="0">
                  <c:v>Face to Face</c:v>
                </c:pt>
                <c:pt idx="1">
                  <c:v>Distance Education</c:v>
                </c:pt>
              </c:strCache>
            </c:strRef>
          </c:cat>
          <c:val>
            <c:numRef>
              <c:f>'[3]COURSE SUCCESS'!$B$47:$C$47</c:f>
              <c:numCache>
                <c:formatCode>General</c:formatCode>
                <c:ptCount val="2"/>
                <c:pt idx="0">
                  <c:v>0.743</c:v>
                </c:pt>
                <c:pt idx="1">
                  <c:v>0.674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9D3-42A2-AC47-DEEF3E9F4C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496568976"/>
        <c:axId val="-1496566928"/>
      </c:barChart>
      <c:catAx>
        <c:axId val="-149656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6566928"/>
        <c:crosses val="autoZero"/>
        <c:auto val="1"/>
        <c:lblAlgn val="ctr"/>
        <c:lblOffset val="100"/>
        <c:noMultiLvlLbl val="0"/>
      </c:catAx>
      <c:valAx>
        <c:axId val="-149656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656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CD04B-B8E5-D546-A007-FF64C2592E01}" type="datetimeFigureOut">
              <a:rPr lang="en-US" smtClean="0"/>
              <a:t>3/12/19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E9044-4038-664B-B4C7-FD2688CE2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Canada students who attempted online lass and have a residence of “Residence of Foreign Country</a:t>
            </a:r>
            <a:r>
              <a:rPr lang="en-US" baseline="0" dirty="0" smtClean="0"/>
              <a:t> or Other US State” is negligible:  34 in 2017 and 33 of those were elsewhere in CA.  International students not included.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71182-2D72-413A-87B8-84798C13BD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0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5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3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7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1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3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4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3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F164D-2F78-D44D-9454-24DED2F8C609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1644-D7E0-B54A-B03B-6462B639F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4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ebschedule.smccd.edu/distance_ed.php" TargetMode="External"/><Relationship Id="rId3" Type="http://schemas.openxmlformats.org/officeDocument/2006/relationships/hyperlink" Target="https://www.bakersfieldcollege.edu/academics/program-mapper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anadacollege.edu/business/online-academy.php" TargetMode="External"/><Relationship Id="rId4" Type="http://schemas.openxmlformats.org/officeDocument/2006/relationships/hyperlink" Target="https://canadacollege.edu/careereducation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anadacollege.edu/distanceeducation/index.php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nsidehighered.com/digital-learning/article/2019/01/23/education-department-revisits-state-authorization-online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aonlinecollege.oiengine.com/challenge/reimagineonlinelearning/evaluation/faculty-roles-every-three-months-faculty-shift-between-instruction-assessment-design-roles-1" TargetMode="External"/><Relationship Id="rId3" Type="http://schemas.openxmlformats.org/officeDocument/2006/relationships/hyperlink" Target="https://cvc.edu/about-the-oei/college-participation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Distance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Strategic Enrollment Management</a:t>
            </a:r>
          </a:p>
          <a:p>
            <a:r>
              <a:rPr lang="en-US" dirty="0" smtClean="0"/>
              <a:t>Presentation &amp; Discussion</a:t>
            </a:r>
          </a:p>
          <a:p>
            <a:endParaRPr lang="en-US" dirty="0"/>
          </a:p>
          <a:p>
            <a:r>
              <a:rPr lang="en-US" dirty="0" smtClean="0"/>
              <a:t>March 13, 2019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39" y="925184"/>
            <a:ext cx="3164434" cy="142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0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F2F v Online Classes -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US" b="1" i="1" dirty="0" smtClean="0"/>
              <a:t>16</a:t>
            </a:r>
            <a:r>
              <a:rPr lang="en-US" b="1" dirty="0" smtClean="0"/>
              <a:t>. </a:t>
            </a:r>
            <a:r>
              <a:rPr lang="en-US" b="1" i="1" dirty="0" smtClean="0"/>
              <a:t>Currently, not offering any online classes in our department because classes are project based </a:t>
            </a:r>
            <a:r>
              <a:rPr lang="mr-IN" b="1" i="1" dirty="0" smtClean="0"/>
              <a:t>–</a:t>
            </a:r>
            <a:r>
              <a:rPr lang="en-US" b="1" i="1" dirty="0" smtClean="0"/>
              <a:t> requiring one on one interaction w/students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US" b="1" i="1" dirty="0" smtClean="0"/>
              <a:t>17. Offer online and hybrid classes with highest enrollment and efficiency</a:t>
            </a:r>
            <a:r>
              <a:rPr lang="en-US" b="1" dirty="0"/>
              <a:t> </a:t>
            </a:r>
            <a:r>
              <a:rPr lang="mr-IN" b="1" dirty="0" smtClean="0"/>
              <a:t>–</a:t>
            </a:r>
            <a:r>
              <a:rPr lang="en-US" b="1" dirty="0" smtClean="0"/>
              <a:t> also, </a:t>
            </a:r>
            <a:r>
              <a:rPr lang="en-US" b="1" i="1" dirty="0" smtClean="0"/>
              <a:t>developing a fully online certificate program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US" b="1" i="1" dirty="0" smtClean="0"/>
              <a:t>18. Offer high enrolled GE courses online and those that meet multiple requirements (i.e. ethnic studies)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US" b="1" i="1" dirty="0" smtClean="0"/>
              <a:t>19. Only willing to offer f2f and hybrid classes because subject matter does not support fully online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US" b="1" i="1" dirty="0" smtClean="0"/>
              <a:t>20. Offer what the students want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US" b="1" i="1" dirty="0" smtClean="0"/>
              <a:t>21. Increase online numbers using ZTC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US" b="1" i="1" dirty="0" smtClean="0"/>
              <a:t>22. Based on student need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r>
              <a:rPr lang="en-US" b="1" i="1" dirty="0" smtClean="0"/>
              <a:t>23.Offer online to secure faculty load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6225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F2F v Online Classes -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Division Level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Deans </a:t>
            </a:r>
            <a:r>
              <a:rPr lang="mr-IN" dirty="0" smtClean="0"/>
              <a:t>–</a:t>
            </a:r>
            <a:r>
              <a:rPr lang="en-US" dirty="0" smtClean="0"/>
              <a:t> Would you like to share?</a:t>
            </a:r>
          </a:p>
        </p:txBody>
      </p:sp>
      <p:sp>
        <p:nvSpPr>
          <p:cNvPr id="6" name="Right Arrow 5"/>
          <p:cNvSpPr/>
          <p:nvPr/>
        </p:nvSpPr>
        <p:spPr>
          <a:xfrm>
            <a:off x="554636" y="275819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895151" y="1854801"/>
          <a:ext cx="10222028" cy="4080510"/>
        </p:xfrm>
        <a:graphic>
          <a:graphicData uri="http://schemas.openxmlformats.org/drawingml/2006/table">
            <a:tbl>
              <a:tblPr firstRow="1" firstCol="1">
                <a:tableStyleId>{68D230F3-CF80-4859-8CE7-A43EE81993B5}</a:tableStyleId>
              </a:tblPr>
              <a:tblGrid>
                <a:gridCol w="3166710">
                  <a:extLst>
                    <a:ext uri="{9D8B030D-6E8A-4147-A177-3AD203B41FA5}">
                      <a16:colId xmlns:a16="http://schemas.microsoft.com/office/drawing/2014/main" xmlns="" val="1379908180"/>
                    </a:ext>
                  </a:extLst>
                </a:gridCol>
                <a:gridCol w="2473692">
                  <a:extLst>
                    <a:ext uri="{9D8B030D-6E8A-4147-A177-3AD203B41FA5}">
                      <a16:colId xmlns:a16="http://schemas.microsoft.com/office/drawing/2014/main" xmlns="" val="3285946406"/>
                    </a:ext>
                  </a:extLst>
                </a:gridCol>
                <a:gridCol w="2358190">
                  <a:extLst>
                    <a:ext uri="{9D8B030D-6E8A-4147-A177-3AD203B41FA5}">
                      <a16:colId xmlns:a16="http://schemas.microsoft.com/office/drawing/2014/main" xmlns="" val="44282971"/>
                    </a:ext>
                  </a:extLst>
                </a:gridCol>
                <a:gridCol w="2223436">
                  <a:extLst>
                    <a:ext uri="{9D8B030D-6E8A-4147-A177-3AD203B41FA5}">
                      <a16:colId xmlns:a16="http://schemas.microsoft.com/office/drawing/2014/main" xmlns="" val="2396476993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% of Fall 2017 Students Online Only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% of all Fall 2017 Students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Net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60634373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Asian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50216659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Black - Non-Hispanic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51528911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Filipino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87816879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Hispanic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61453829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Multi Races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20%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423108518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Pacific Islander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2%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08251314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Unknown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1%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25861666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White Non-Hispanic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  <a:latin typeface="+mn-lt"/>
                        </a:rPr>
                        <a:t>24%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421200208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Online Only Students by Ethnicity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22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Online Only </a:t>
            </a:r>
            <a:r>
              <a:rPr lang="en-US" sz="4000" dirty="0" smtClean="0"/>
              <a:t>Students </a:t>
            </a:r>
            <a:r>
              <a:rPr lang="mr-IN" sz="4000" dirty="0" smtClean="0"/>
              <a:t>–</a:t>
            </a:r>
            <a:r>
              <a:rPr lang="en-US" sz="4000" dirty="0" smtClean="0"/>
              <a:t> Average Age &amp; Gender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</a:t>
            </a:r>
            <a:r>
              <a:rPr lang="en-US" dirty="0" smtClean="0"/>
              <a:t>Age</a:t>
            </a:r>
            <a:r>
              <a:rPr lang="en-US" dirty="0" smtClean="0"/>
              <a:t>:  27</a:t>
            </a:r>
          </a:p>
          <a:p>
            <a:r>
              <a:rPr lang="en-US" dirty="0" smtClean="0"/>
              <a:t>Female: 63%</a:t>
            </a:r>
          </a:p>
          <a:p>
            <a:r>
              <a:rPr lang="en-US" dirty="0" smtClean="0"/>
              <a:t>Male: 35%</a:t>
            </a:r>
          </a:p>
          <a:p>
            <a:r>
              <a:rPr lang="en-US" dirty="0" smtClean="0"/>
              <a:t>Unknown </a:t>
            </a:r>
            <a:r>
              <a:rPr lang="en-US" dirty="0" smtClean="0"/>
              <a:t>Gender</a:t>
            </a:r>
            <a:r>
              <a:rPr lang="en-US" dirty="0" smtClean="0"/>
              <a:t>: 2</a:t>
            </a:r>
            <a:r>
              <a:rPr lang="en-US" dirty="0" smtClean="0"/>
              <a:t>%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Fall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95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785" y="1526540"/>
            <a:ext cx="12408785" cy="5331460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Non-resident Distance Education Enrollments District-wide 2017-18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0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0"/>
          <p:cNvSpPr txBox="1">
            <a:spLocks/>
          </p:cNvSpPr>
          <p:nvPr/>
        </p:nvSpPr>
        <p:spPr>
          <a:xfrm>
            <a:off x="838200" y="365125"/>
            <a:ext cx="487172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Non-resident Distance Education Enrollments Ca</a:t>
            </a:r>
            <a:r>
              <a:rPr lang="en-US" dirty="0"/>
              <a:t>ñ</a:t>
            </a:r>
            <a:r>
              <a:rPr lang="en-US" dirty="0" smtClean="0"/>
              <a:t>ada College 2017-18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838200" y="3315332"/>
          <a:ext cx="2946400" cy="2699387"/>
        </p:xfrm>
        <a:graphic>
          <a:graphicData uri="http://schemas.openxmlformats.org/drawingml/2006/table">
            <a:tbl>
              <a:tblPr firstRow="1" firstCol="1">
                <a:tableStyleId>{912C8C85-51F0-491E-9774-3900AFEF0FD7}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xmlns="" val="1649290417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xmlns="" val="2116183489"/>
                    </a:ext>
                  </a:extLst>
                </a:gridCol>
              </a:tblGrid>
              <a:tr h="6646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State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Students Enrolled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2966661983"/>
                  </a:ext>
                </a:extLst>
              </a:tr>
              <a:tr h="3391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California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124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305847700"/>
                  </a:ext>
                </a:extLst>
              </a:tr>
              <a:tr h="3391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Florida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063380559"/>
                  </a:ext>
                </a:extLst>
              </a:tr>
              <a:tr h="3391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Georgia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540509786"/>
                  </a:ext>
                </a:extLst>
              </a:tr>
              <a:tr h="3391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Hawaii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103267793"/>
                  </a:ext>
                </a:extLst>
              </a:tr>
              <a:tr h="3391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Missouri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168457721"/>
                  </a:ext>
                </a:extLst>
              </a:tr>
              <a:tr h="3391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TOTAL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130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25327662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7141" y="0"/>
            <a:ext cx="2502286" cy="67354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40404" y="2887578"/>
            <a:ext cx="21849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65% of California non-residents enrolled in DE reside in our service area</a:t>
            </a:r>
          </a:p>
          <a:p>
            <a:r>
              <a:rPr lang="en-US" dirty="0" smtClean="0"/>
              <a:t>(80 out of 124)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74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105103" y="126124"/>
          <a:ext cx="11971283" cy="6663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5041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7809" y="231226"/>
          <a:ext cx="12050109" cy="6456680"/>
        </p:xfrm>
        <a:graphic>
          <a:graphicData uri="http://schemas.openxmlformats.org/drawingml/2006/table">
            <a:tbl>
              <a:tblPr/>
              <a:tblGrid>
                <a:gridCol w="2845164">
                  <a:extLst>
                    <a:ext uri="{9D8B030D-6E8A-4147-A177-3AD203B41FA5}">
                      <a16:colId xmlns:a16="http://schemas.microsoft.com/office/drawing/2014/main" xmlns="" val="3899140089"/>
                    </a:ext>
                  </a:extLst>
                </a:gridCol>
                <a:gridCol w="1868883">
                  <a:extLst>
                    <a:ext uri="{9D8B030D-6E8A-4147-A177-3AD203B41FA5}">
                      <a16:colId xmlns:a16="http://schemas.microsoft.com/office/drawing/2014/main" xmlns="" val="74331024"/>
                    </a:ext>
                  </a:extLst>
                </a:gridCol>
                <a:gridCol w="1338901">
                  <a:extLst>
                    <a:ext uri="{9D8B030D-6E8A-4147-A177-3AD203B41FA5}">
                      <a16:colId xmlns:a16="http://schemas.microsoft.com/office/drawing/2014/main" xmlns="" val="322380752"/>
                    </a:ext>
                  </a:extLst>
                </a:gridCol>
                <a:gridCol w="1338901">
                  <a:extLst>
                    <a:ext uri="{9D8B030D-6E8A-4147-A177-3AD203B41FA5}">
                      <a16:colId xmlns:a16="http://schemas.microsoft.com/office/drawing/2014/main" xmlns="" val="439902406"/>
                    </a:ext>
                  </a:extLst>
                </a:gridCol>
                <a:gridCol w="1980458">
                  <a:extLst>
                    <a:ext uri="{9D8B030D-6E8A-4147-A177-3AD203B41FA5}">
                      <a16:colId xmlns:a16="http://schemas.microsoft.com/office/drawing/2014/main" xmlns="" val="1403844912"/>
                    </a:ext>
                  </a:extLst>
                </a:gridCol>
                <a:gridCol w="1338901">
                  <a:extLst>
                    <a:ext uri="{9D8B030D-6E8A-4147-A177-3AD203B41FA5}">
                      <a16:colId xmlns:a16="http://schemas.microsoft.com/office/drawing/2014/main" xmlns="" val="1580162713"/>
                    </a:ext>
                  </a:extLst>
                </a:gridCol>
                <a:gridCol w="1338901">
                  <a:extLst>
                    <a:ext uri="{9D8B030D-6E8A-4147-A177-3AD203B41FA5}">
                      <a16:colId xmlns:a16="http://schemas.microsoft.com/office/drawing/2014/main" xmlns="" val="3746944944"/>
                    </a:ext>
                  </a:extLst>
                </a:gridCol>
              </a:tblGrid>
              <a:tr h="1407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Face-to-Face 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Course Success Rates </a:t>
                      </a:r>
                      <a:endParaRPr lang="en-US" sz="12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2013-18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Disproportionate</a:t>
                      </a:r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Impact </a:t>
                      </a:r>
                    </a:p>
                    <a:p>
                      <a:pPr algn="ctr" fontAlgn="ctr"/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(% pt. gap)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Margin of Error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100% Online Course Success Rates </a:t>
                      </a:r>
                      <a:endParaRPr lang="en-US" sz="12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2013-18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Disproportionate</a:t>
                      </a:r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Impact </a:t>
                      </a:r>
                    </a:p>
                    <a:p>
                      <a:pPr algn="ctr" fontAlgn="ctr"/>
                      <a:r>
                        <a:rPr lang="en-US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(% pt. gap)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Margin of Error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0088509"/>
                  </a:ext>
                </a:extLst>
              </a:tr>
              <a:tr h="397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OVERALL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72.9%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62.8%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0111486"/>
                  </a:ext>
                </a:extLst>
              </a:tr>
              <a:tr h="427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American Indian/Alaskan Native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70.6%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-2%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49.3%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7877946"/>
                  </a:ext>
                </a:extLst>
              </a:tr>
              <a:tr h="397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83.6%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75.6%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7063936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Black - Non-Hispanic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64.0%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48.1%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2343531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Filipino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75.2%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62.1%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6255149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Hispanic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67.6%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56.3%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1031201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Pacific Islander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61.6%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43.8%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9272606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White Non-Hispanic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79.6%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67.7%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9782373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 Races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72.0%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59.2%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6731201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73.9%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67.5%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4834932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75.0%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63.4%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9059869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69.7%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62.1%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23306440"/>
                  </a:ext>
                </a:extLst>
              </a:tr>
              <a:tr h="382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Unreported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71.2%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-2%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58.4%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-4%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8260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20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Support Services (Students and Faculty):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NetTutor</a:t>
            </a:r>
            <a:endParaRPr lang="en-US" dirty="0" smtClean="0"/>
          </a:p>
          <a:p>
            <a:pPr lvl="1"/>
            <a:r>
              <a:rPr lang="en-US" dirty="0" smtClean="0"/>
              <a:t>Online Video Counseling</a:t>
            </a:r>
          </a:p>
          <a:p>
            <a:pPr lvl="1"/>
            <a:r>
              <a:rPr lang="en-US" dirty="0" smtClean="0"/>
              <a:t>Screencast-o-</a:t>
            </a:r>
            <a:r>
              <a:rPr lang="en-US" dirty="0" err="1" smtClean="0"/>
              <a:t>Matic</a:t>
            </a:r>
            <a:endParaRPr lang="en-US" dirty="0" smtClean="0"/>
          </a:p>
          <a:p>
            <a:pPr lvl="1"/>
            <a:r>
              <a:rPr lang="en-US" dirty="0" err="1" smtClean="0"/>
              <a:t>Proctorio</a:t>
            </a:r>
            <a:r>
              <a:rPr lang="en-US" dirty="0" smtClean="0"/>
              <a:t>*</a:t>
            </a:r>
          </a:p>
          <a:p>
            <a:pPr lvl="1"/>
            <a:r>
              <a:rPr lang="en-US" dirty="0" smtClean="0"/>
              <a:t>Faculty Training/Re-training</a:t>
            </a:r>
          </a:p>
          <a:p>
            <a:pPr lvl="1"/>
            <a:r>
              <a:rPr lang="en-US" dirty="0" smtClean="0"/>
              <a:t>Equity Data/Department</a:t>
            </a:r>
          </a:p>
          <a:p>
            <a:pPr lvl="1"/>
            <a:r>
              <a:rPr lang="en-US" dirty="0" smtClean="0"/>
              <a:t>Computer Check-out (Students &amp; Faculty)</a:t>
            </a:r>
          </a:p>
          <a:p>
            <a:pPr lvl="1"/>
            <a:r>
              <a:rPr lang="en-US" dirty="0" smtClean="0"/>
              <a:t>OER/ZTC (LTI checks)</a:t>
            </a:r>
            <a:endParaRPr lang="en-US" dirty="0"/>
          </a:p>
          <a:p>
            <a:r>
              <a:rPr lang="en-US" dirty="0" smtClean="0"/>
              <a:t>What type of faculty training/re-training do we offer in order to grow DE in a mindful way with quality at the center?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*coming soon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0252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100% Online AA Degrees &amp;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Anthropology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Economics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History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Political Science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Psychology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Interdisciplinary Studies: Social &amp; Behavioral Sciences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Interdisciplinary Studies: Natural Science &amp; Mathematics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Timeline? Program Pathways Mapper</a:t>
            </a:r>
          </a:p>
        </p:txBody>
      </p:sp>
    </p:spTree>
    <p:extLst>
      <p:ext uri="{BB962C8B-B14F-4D97-AF65-F5344CB8AC3E}">
        <p14:creationId xmlns:p14="http://schemas.microsoft.com/office/powerpoint/2010/main" val="154475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Enrollment in Distance Education</a:t>
            </a:r>
          </a:p>
          <a:p>
            <a:r>
              <a:rPr lang="en-US" dirty="0" smtClean="0"/>
              <a:t>Distance Education course success </a:t>
            </a:r>
            <a:r>
              <a:rPr lang="en-US" dirty="0"/>
              <a:t>r</a:t>
            </a:r>
            <a:r>
              <a:rPr lang="en-US" dirty="0" smtClean="0"/>
              <a:t>ates</a:t>
            </a:r>
          </a:p>
          <a:p>
            <a:r>
              <a:rPr lang="en-US" dirty="0" smtClean="0"/>
              <a:t>Characteristics of Online Students</a:t>
            </a:r>
          </a:p>
          <a:p>
            <a:r>
              <a:rPr lang="en-US" dirty="0" smtClean="0"/>
              <a:t>How do we determine what to offer online?</a:t>
            </a:r>
          </a:p>
          <a:p>
            <a:r>
              <a:rPr lang="en-US" dirty="0" smtClean="0"/>
              <a:t>How will the new, online (115</a:t>
            </a:r>
            <a:r>
              <a:rPr lang="en-US" baseline="30000" dirty="0" smtClean="0"/>
              <a:t>th</a:t>
            </a:r>
            <a:r>
              <a:rPr lang="en-US" dirty="0" smtClean="0"/>
              <a:t>) college impact Canada?</a:t>
            </a:r>
          </a:p>
          <a:p>
            <a:r>
              <a:rPr lang="en-US" dirty="0" smtClean="0"/>
              <a:t>Strategic thinking:  what are our values?  How do they impact our decisions when it comes to online education?</a:t>
            </a:r>
          </a:p>
          <a:p>
            <a:r>
              <a:rPr lang="en-US" dirty="0" smtClean="0"/>
              <a:t>Opportunities for growth and improvement</a:t>
            </a:r>
          </a:p>
          <a:p>
            <a:r>
              <a:rPr lang="en-US" dirty="0" smtClean="0"/>
              <a:t>Marketing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WebSchedule</a:t>
            </a:r>
            <a:r>
              <a:rPr lang="en-US" dirty="0" smtClean="0"/>
              <a:t> (search by DE, discipline, closed and open </a:t>
            </a:r>
            <a:r>
              <a:rPr lang="mr-IN" dirty="0" smtClean="0"/>
              <a:t>–</a:t>
            </a:r>
            <a:r>
              <a:rPr lang="en-US" dirty="0" smtClean="0"/>
              <a:t> all campuses)</a:t>
            </a:r>
          </a:p>
          <a:p>
            <a:pPr lvl="1"/>
            <a:r>
              <a:rPr lang="en-US" dirty="0" smtClean="0"/>
              <a:t>Additional search fields: Department, Course Type (i.e. honors, day, evening, OER &amp; etc.), Transfer (i.e. IGETC or CSU GE), Advanced (with multiple variables including units)</a:t>
            </a:r>
          </a:p>
          <a:p>
            <a:pPr lvl="1"/>
            <a:r>
              <a:rPr lang="en-US" dirty="0" smtClean="0"/>
              <a:t>Add: GE Pathways and . . . </a:t>
            </a:r>
          </a:p>
          <a:p>
            <a:pPr lvl="1"/>
            <a:r>
              <a:rPr lang="en-US" dirty="0" smtClean="0"/>
              <a:t>Limitations: Per semester (possibly 2 depending on the date) </a:t>
            </a:r>
            <a:r>
              <a:rPr lang="mr-IN" dirty="0" smtClean="0"/>
              <a:t>–</a:t>
            </a:r>
            <a:r>
              <a:rPr lang="en-US" dirty="0" smtClean="0"/>
              <a:t> Guided Pathways</a:t>
            </a:r>
          </a:p>
          <a:p>
            <a:pPr lvl="1"/>
            <a:r>
              <a:rPr lang="en-US" dirty="0" smtClean="0">
                <a:hlinkClick r:id="rId3"/>
              </a:rPr>
              <a:t>Program Pathways Mapper</a:t>
            </a:r>
            <a:r>
              <a:rPr lang="en-US" dirty="0" smtClean="0"/>
              <a:t> (Bakersfield College)</a:t>
            </a:r>
            <a:endParaRPr lang="en-US" dirty="0"/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54636" y="47968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88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 Marketing Cont.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DE Website</a:t>
            </a:r>
            <a:r>
              <a:rPr lang="en-US" dirty="0" smtClean="0"/>
              <a:t>: Student view (support and direction)</a:t>
            </a:r>
          </a:p>
          <a:p>
            <a:r>
              <a:rPr lang="en-US" dirty="0" smtClean="0">
                <a:hlinkClick r:id="rId3"/>
              </a:rPr>
              <a:t>Business Online Academy</a:t>
            </a:r>
            <a:r>
              <a:rPr lang="en-US" dirty="0" smtClean="0"/>
              <a:t> (Bus. Adm. Certificate, CSU, 12 months)</a:t>
            </a:r>
          </a:p>
          <a:p>
            <a:r>
              <a:rPr lang="en-US" dirty="0" smtClean="0">
                <a:hlinkClick r:id="rId4"/>
              </a:rPr>
              <a:t>Career Education</a:t>
            </a:r>
            <a:r>
              <a:rPr lang="en-US" dirty="0" smtClean="0"/>
              <a:t> (Career Technical Education/CTE): Digital Art &amp; Animation – Video Game Development Certificate (Fall 2019)</a:t>
            </a:r>
          </a:p>
          <a:p>
            <a:r>
              <a:rPr lang="en-US" dirty="0" smtClean="0"/>
              <a:t>Flyers by department or program (Outreach Department)</a:t>
            </a:r>
          </a:p>
          <a:p>
            <a:r>
              <a:rPr lang="en-US" dirty="0" smtClean="0"/>
              <a:t>DE Brochure(s) (Outreach Department)</a:t>
            </a:r>
          </a:p>
        </p:txBody>
      </p:sp>
    </p:spTree>
    <p:extLst>
      <p:ext uri="{BB962C8B-B14F-4D97-AF65-F5344CB8AC3E}">
        <p14:creationId xmlns:p14="http://schemas.microsoft.com/office/powerpoint/2010/main" val="1596952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 Growth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Students (DE Suite </a:t>
            </a:r>
            <a:r>
              <a:rPr lang="mr-IN" dirty="0" smtClean="0"/>
              <a:t>–</a:t>
            </a:r>
            <a:r>
              <a:rPr lang="en-US" dirty="0" smtClean="0"/>
              <a:t> faculty &amp; student support)</a:t>
            </a:r>
          </a:p>
          <a:p>
            <a:r>
              <a:rPr lang="en-US" dirty="0" smtClean="0"/>
              <a:t>CWA (College for Working Adults) </a:t>
            </a:r>
            <a:r>
              <a:rPr lang="mr-IN" dirty="0" smtClean="0"/>
              <a:t>–</a:t>
            </a:r>
            <a:r>
              <a:rPr lang="en-US" dirty="0" smtClean="0"/>
              <a:t> Fall 2018 data</a:t>
            </a:r>
          </a:p>
          <a:p>
            <a:r>
              <a:rPr lang="en-US" dirty="0" smtClean="0">
                <a:hlinkClick r:id="rId2"/>
              </a:rPr>
              <a:t>Out of State Limitations</a:t>
            </a:r>
            <a:r>
              <a:rPr lang="en-US" dirty="0" smtClean="0"/>
              <a:t> (US Department of Education </a:t>
            </a:r>
            <a:r>
              <a:rPr lang="mr-IN" dirty="0" smtClean="0"/>
              <a:t>–</a:t>
            </a:r>
            <a:r>
              <a:rPr lang="en-US" dirty="0" smtClean="0"/>
              <a:t> State Licensing (i.e. nursing &amp; teaching), federal financial aid, clearly published refund policies and complaint procedures, military personnel)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419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 Improvement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Strategic Thinking</a:t>
            </a:r>
          </a:p>
          <a:p>
            <a:pPr marL="0" indent="0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What are our values?</a:t>
            </a:r>
          </a:p>
          <a:p>
            <a:pPr marL="971550" lvl="1" indent="-514350">
              <a:buFont typeface="+mj-lt"/>
              <a:buAutoNum type="alphaLcPeriod"/>
            </a:pPr>
            <a:endParaRPr lang="en-US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How do they impact our decisions when it comes to online education?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63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District DEAC &amp; DAS DE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Regular and Effective Contact (professor to student, student to professor &amp; student to student)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Peer Review of Courses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Faculty DE Training/Re-training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Faculty DE Training/Re-training Stipends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Complete DE Suite: </a:t>
            </a:r>
            <a:r>
              <a:rPr lang="en-US" dirty="0" err="1" smtClean="0"/>
              <a:t>NetTutor</a:t>
            </a:r>
            <a:r>
              <a:rPr lang="en-US" dirty="0" smtClean="0"/>
              <a:t>, Screencast-o-</a:t>
            </a:r>
            <a:r>
              <a:rPr lang="en-US" dirty="0" err="1" smtClean="0"/>
              <a:t>Matic</a:t>
            </a:r>
            <a:r>
              <a:rPr lang="en-US" dirty="0" smtClean="0"/>
              <a:t>, Online Video Counseling &amp; </a:t>
            </a:r>
            <a:r>
              <a:rPr lang="en-US" dirty="0" err="1" smtClean="0"/>
              <a:t>Proctorio</a:t>
            </a:r>
            <a:endParaRPr lang="en-US" dirty="0" smtClean="0"/>
          </a:p>
          <a:p>
            <a:r>
              <a:rPr lang="en-US" dirty="0" smtClean="0"/>
              <a:t>Consistency among the 3 colleges</a:t>
            </a:r>
          </a:p>
          <a:p>
            <a:r>
              <a:rPr lang="en-US" dirty="0" smtClean="0"/>
              <a:t>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07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CXV (115</a:t>
            </a:r>
            <a:r>
              <a:rPr lang="en-US" baseline="30000" dirty="0" smtClean="0"/>
              <a:t>th</a:t>
            </a:r>
            <a:r>
              <a:rPr lang="en-US" dirty="0" smtClean="0"/>
              <a:t>)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and Participation:</a:t>
            </a:r>
          </a:p>
          <a:p>
            <a:endParaRPr lang="en-US" dirty="0"/>
          </a:p>
          <a:p>
            <a:pPr lvl="1"/>
            <a:r>
              <a:rPr lang="en-US" dirty="0" smtClean="0"/>
              <a:t>Chancellor’s Office &amp; OEI have challenged designers to help develop this new educational experience</a:t>
            </a:r>
          </a:p>
          <a:p>
            <a:pPr lvl="2"/>
            <a:r>
              <a:rPr lang="en-US" dirty="0" smtClean="0">
                <a:hlinkClick r:id="rId2"/>
              </a:rPr>
              <a:t>Nick Demello’s Proposal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>
                <a:hlinkClick r:id="rId3"/>
              </a:rPr>
              <a:t>California Virtual Campus (CVC)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80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99849" y="52552"/>
          <a:ext cx="12044854" cy="6737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984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-409903" y="1492469"/>
          <a:ext cx="7157544" cy="5039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5528442" y="1313794"/>
          <a:ext cx="7457090" cy="511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70642" y="246264"/>
            <a:ext cx="10515600" cy="7947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FTES by Instructional Modalities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16772" y="1123137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2012-13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76289" y="1128392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2017-18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4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48999" cy="1325563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mpact </a:t>
            </a:r>
            <a:r>
              <a:rPr lang="en-US" dirty="0"/>
              <a:t>of online enrollments: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Online only students (headcount)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/>
          </p:nvPr>
        </p:nvGraphicFramePr>
        <p:xfrm>
          <a:off x="919654" y="1690687"/>
          <a:ext cx="10967545" cy="4930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120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59883" y="1232033"/>
          <a:ext cx="11627315" cy="548639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12877">
                  <a:extLst>
                    <a:ext uri="{9D8B030D-6E8A-4147-A177-3AD203B41FA5}">
                      <a16:colId xmlns:a16="http://schemas.microsoft.com/office/drawing/2014/main" xmlns="" val="26193865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xmlns="" val="4249305741"/>
                    </a:ext>
                  </a:extLst>
                </a:gridCol>
                <a:gridCol w="1805242">
                  <a:extLst>
                    <a:ext uri="{9D8B030D-6E8A-4147-A177-3AD203B41FA5}">
                      <a16:colId xmlns:a16="http://schemas.microsoft.com/office/drawing/2014/main" xmlns="" val="930468134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xmlns="" val="3796754237"/>
                    </a:ext>
                  </a:extLst>
                </a:gridCol>
                <a:gridCol w="1785832">
                  <a:extLst>
                    <a:ext uri="{9D8B030D-6E8A-4147-A177-3AD203B41FA5}">
                      <a16:colId xmlns:a16="http://schemas.microsoft.com/office/drawing/2014/main" xmlns="" val="2371976226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xmlns="" val="2972474208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xmlns="" val="1122305137"/>
                    </a:ext>
                  </a:extLst>
                </a:gridCol>
              </a:tblGrid>
              <a:tr h="561813"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Hybrid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Face to Face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Online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1671542"/>
                  </a:ext>
                </a:extLst>
              </a:tr>
              <a:tr h="1553705"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% of 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Average Units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% of 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Average Units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% of 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Average Units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313983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2017-18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823794328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2016-17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57507029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2015-16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112738315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2014-15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729342542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2013-14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18.7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95066337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2012-13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923800411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70642" y="246264"/>
            <a:ext cx="10515600" cy="7947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0642" y="277926"/>
            <a:ext cx="1067837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Includes only students who enrolled in the respective course modality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Average </a:t>
            </a:r>
            <a:r>
              <a:rPr lang="en-US" sz="2800" i="1" dirty="0">
                <a:solidFill>
                  <a:srgbClr val="000000"/>
                </a:solidFill>
                <a:latin typeface="Calibri" panose="020F0502020204030204" pitchFamily="34" charset="0"/>
              </a:rPr>
              <a:t>Total Units Enrolled Per </a:t>
            </a:r>
            <a:r>
              <a:rPr lang="en-US" sz="28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Student Per Academic Year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628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" y="1106906"/>
          <a:ext cx="12191999" cy="5333806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1115672">
                  <a:extLst>
                    <a:ext uri="{9D8B030D-6E8A-4147-A177-3AD203B41FA5}">
                      <a16:colId xmlns:a16="http://schemas.microsoft.com/office/drawing/2014/main" xmlns="" val="1340692477"/>
                    </a:ext>
                  </a:extLst>
                </a:gridCol>
                <a:gridCol w="934754">
                  <a:extLst>
                    <a:ext uri="{9D8B030D-6E8A-4147-A177-3AD203B41FA5}">
                      <a16:colId xmlns:a16="http://schemas.microsoft.com/office/drawing/2014/main" xmlns="" val="234978539"/>
                    </a:ext>
                  </a:extLst>
                </a:gridCol>
                <a:gridCol w="3015335">
                  <a:extLst>
                    <a:ext uri="{9D8B030D-6E8A-4147-A177-3AD203B41FA5}">
                      <a16:colId xmlns:a16="http://schemas.microsoft.com/office/drawing/2014/main" xmlns="" val="1265261460"/>
                    </a:ext>
                  </a:extLst>
                </a:gridCol>
                <a:gridCol w="1030239">
                  <a:extLst>
                    <a:ext uri="{9D8B030D-6E8A-4147-A177-3AD203B41FA5}">
                      <a16:colId xmlns:a16="http://schemas.microsoft.com/office/drawing/2014/main" xmlns="" val="1887009862"/>
                    </a:ext>
                  </a:extLst>
                </a:gridCol>
                <a:gridCol w="1181007">
                  <a:extLst>
                    <a:ext uri="{9D8B030D-6E8A-4147-A177-3AD203B41FA5}">
                      <a16:colId xmlns:a16="http://schemas.microsoft.com/office/drawing/2014/main" xmlns="" val="2034296548"/>
                    </a:ext>
                  </a:extLst>
                </a:gridCol>
                <a:gridCol w="817838">
                  <a:extLst>
                    <a:ext uri="{9D8B030D-6E8A-4147-A177-3AD203B41FA5}">
                      <a16:colId xmlns:a16="http://schemas.microsoft.com/office/drawing/2014/main" xmlns="" val="3124752156"/>
                    </a:ext>
                  </a:extLst>
                </a:gridCol>
                <a:gridCol w="2800562">
                  <a:extLst>
                    <a:ext uri="{9D8B030D-6E8A-4147-A177-3AD203B41FA5}">
                      <a16:colId xmlns:a16="http://schemas.microsoft.com/office/drawing/2014/main" xmlns="" val="2530625813"/>
                    </a:ext>
                  </a:extLst>
                </a:gridCol>
                <a:gridCol w="1296592">
                  <a:extLst>
                    <a:ext uri="{9D8B030D-6E8A-4147-A177-3AD203B41FA5}">
                      <a16:colId xmlns:a16="http://schemas.microsoft.com/office/drawing/2014/main" xmlns="" val="4138180717"/>
                    </a:ext>
                  </a:extLst>
                </a:gridCol>
              </a:tblGrid>
              <a:tr h="49684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Summer 2017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Fall 2017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3612352"/>
                  </a:ext>
                </a:extLst>
              </a:tr>
              <a:tr h="391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Subject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Course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Course </a:t>
                      </a:r>
                      <a:r>
                        <a:rPr lang="en-US" sz="1800" u="none" strike="noStrike" dirty="0">
                          <a:effectLst/>
                        </a:rPr>
                        <a:t>Title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Section Total FTES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Subject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Course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Course </a:t>
                      </a:r>
                      <a:r>
                        <a:rPr lang="en-US" sz="1800" u="none" strike="noStrike" dirty="0">
                          <a:effectLst/>
                        </a:rPr>
                        <a:t>Title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Section Total FTES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2114075"/>
                  </a:ext>
                </a:extLst>
              </a:tr>
              <a:tr h="1881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Intermediate Algebra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9.0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Intermediate Algebra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11.7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301073361"/>
                  </a:ext>
                </a:extLst>
              </a:tr>
              <a:tr h="1881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Intermediate Algebra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8.5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Elementary Algebra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8.3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2325678573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CIS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118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Intro. to Computer Science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6.7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CIS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118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Intro. to Computer Science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7.9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3607178649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Elem Probability &amp; Statistics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6.4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Elem Probability &amp; Statistics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7.6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4028318442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Elementary Algebra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5.8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HIST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201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U.S. History through 1877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6.7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1715116907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Elem Probability &amp; Statistics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5.7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PSYC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General Psychology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5.4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51916545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ACTG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121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Financial Accounting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5.6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PHIL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Introduction to Philosophy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5.2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3695523588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HIST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202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US Hist. From 1877 to Present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5.5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PSYC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General Psychology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5.2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881233220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Elementary Algebra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5.3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HIST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202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U.S. Hist. fm 1877 to Present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5.0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1059362266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ASTR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Introduction To Astronomy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5.0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GEOG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Cultural Geography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4.9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146777504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PSYC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General Psychology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5.0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ANTH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Cultural Anthropology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4.7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2575521783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GEOG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Physical Geography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4.9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PSYC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Developmental Psychology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4.7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3642374676"/>
                  </a:ext>
                </a:extLst>
              </a:tr>
              <a:tr h="1881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GEOG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Cultural Geography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4.9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ACTG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121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Financial Accounting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4.7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1828227325"/>
                  </a:ext>
                </a:extLst>
              </a:tr>
              <a:tr h="1881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OCEN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Oceanography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4.8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HIST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106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World History II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4.4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1113593866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HIST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245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Race,Ethnicity and Immigration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4.6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PLSC</a:t>
                      </a:r>
                      <a:endParaRPr lang="en-US" sz="18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210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American Politics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3.9</a:t>
                      </a:r>
                      <a:endParaRPr lang="en-US" sz="18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1" marR="3581" marT="3581" marB="0" anchor="b"/>
                </a:tc>
                <a:extLst>
                  <a:ext uri="{0D108BD9-81ED-4DB2-BD59-A6C34878D82A}">
                    <a16:rowId xmlns:a16="http://schemas.microsoft.com/office/drawing/2014/main" xmlns="" val="3844242129"/>
                  </a:ext>
                </a:extLst>
              </a:tr>
            </a:tbl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>
          <a:xfrm>
            <a:off x="231809" y="279133"/>
            <a:ext cx="10515600" cy="7507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Largest Online Courses:  Summer v. Fall 2017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63917" y="1106906"/>
            <a:ext cx="3208" cy="533380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106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F2F v Online Classes -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Department Level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/>
              <a:t>Offer a course online because sister colleges are not </a:t>
            </a:r>
            <a:r>
              <a:rPr lang="en-US" b="1" i="1" dirty="0" smtClean="0"/>
              <a:t>offering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/>
              <a:t>Offer high demand (GE) courses online and f2f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/>
              <a:t>Offer both f2f and online (</a:t>
            </a:r>
            <a:r>
              <a:rPr lang="en-US" b="1" i="1" dirty="0" smtClean="0"/>
              <a:t>complementary</a:t>
            </a:r>
            <a:r>
              <a:rPr lang="en-US" b="1" i="1" dirty="0"/>
              <a:t>)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/>
              <a:t>Rotate between f2f and online based on f2f numbers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/>
              <a:t>Ensure that there is always a f2f offering first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/>
              <a:t>As long as have at least 20 in f2f maintain it.  And, online minimally because in demand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i="1" dirty="0"/>
              <a:t>Don’t want to lose f2f and don’t want college to be over 50% online (question:  are fall, spring and summer numbers included in this calculation</a:t>
            </a:r>
            <a:r>
              <a:rPr lang="en-US" b="1" i="1" dirty="0" smtClean="0"/>
              <a:t>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7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F2F v Online Classes -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b="1" i="1" dirty="0" smtClean="0"/>
              <a:t>8. Both valuable and complementary</a:t>
            </a:r>
            <a:endParaRPr lang="en-US" dirty="0"/>
          </a:p>
          <a:p>
            <a:pPr marL="457200" lvl="1" indent="0">
              <a:buNone/>
            </a:pPr>
            <a:r>
              <a:rPr lang="en-US" b="1" i="1" dirty="0" smtClean="0"/>
              <a:t>9. Create a critical threshold </a:t>
            </a:r>
            <a:endParaRPr lang="en-US" dirty="0"/>
          </a:p>
          <a:p>
            <a:pPr marL="457200" lvl="1" indent="0">
              <a:buNone/>
            </a:pPr>
            <a:r>
              <a:rPr lang="en-US" b="1" i="1" dirty="0" smtClean="0"/>
              <a:t>10. Over enroll online classes because many students drop by week 3</a:t>
            </a:r>
            <a:endParaRPr lang="en-US" dirty="0"/>
          </a:p>
          <a:p>
            <a:pPr marL="457200" lvl="1" indent="0">
              <a:buNone/>
            </a:pPr>
            <a:r>
              <a:rPr lang="en-US" b="1" i="1" dirty="0" smtClean="0"/>
              <a:t>11. Online strategy: offer the high demand courses and a course that meets   </a:t>
            </a:r>
          </a:p>
          <a:p>
            <a:pPr marL="457200" lvl="1" inden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</a:t>
            </a:r>
            <a:r>
              <a:rPr lang="en-US" b="1" i="1" dirty="0" smtClean="0"/>
              <a:t>certain GE requirements</a:t>
            </a:r>
            <a:endParaRPr lang="en-US" dirty="0"/>
          </a:p>
          <a:p>
            <a:pPr marL="457200" lvl="1" indent="0">
              <a:buNone/>
            </a:pPr>
            <a:r>
              <a:rPr lang="en-US" b="1" i="1" dirty="0" smtClean="0"/>
              <a:t>12. Want to protect certain courses from becoming online only</a:t>
            </a:r>
            <a:endParaRPr lang="en-US" dirty="0"/>
          </a:p>
          <a:p>
            <a:pPr marL="457200" lvl="1" indent="0">
              <a:buNone/>
            </a:pPr>
            <a:r>
              <a:rPr lang="en-US" b="1" i="1" dirty="0" smtClean="0"/>
              <a:t>13. Appreciate the smaller 20 person classes</a:t>
            </a:r>
            <a:endParaRPr lang="en-US" dirty="0"/>
          </a:p>
          <a:p>
            <a:pPr marL="457200" lvl="1" indent="0">
              <a:buNone/>
            </a:pPr>
            <a:r>
              <a:rPr lang="en-US" b="1" i="1" dirty="0" smtClean="0"/>
              <a:t>14. Can we balance/share enrollment numbers with more students in the </a:t>
            </a:r>
          </a:p>
          <a:p>
            <a:pPr marL="457200" lvl="1" inden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</a:t>
            </a:r>
            <a:r>
              <a:rPr lang="en-US" b="1" i="1" dirty="0" smtClean="0"/>
              <a:t>online course and fewer in f2f class per department</a:t>
            </a:r>
            <a:endParaRPr lang="en-US" dirty="0"/>
          </a:p>
          <a:p>
            <a:pPr marL="457200" lvl="1" indent="0">
              <a:buNone/>
            </a:pPr>
            <a:r>
              <a:rPr lang="en-US" b="1" i="1" dirty="0" smtClean="0"/>
              <a:t>15. Offer online and f2f, but need more instructors for online and f2f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92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1568</Words>
  <Application>Microsoft Macintosh PowerPoint</Application>
  <PresentationFormat>Widescreen</PresentationFormat>
  <Paragraphs>468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Calibri Light</vt:lpstr>
      <vt:lpstr>Mangal</vt:lpstr>
      <vt:lpstr>Arial</vt:lpstr>
      <vt:lpstr>Office Theme</vt:lpstr>
      <vt:lpstr>Distance Education</vt:lpstr>
      <vt:lpstr>Agenda</vt:lpstr>
      <vt:lpstr>PowerPoint Presentation</vt:lpstr>
      <vt:lpstr>PowerPoint Presentation</vt:lpstr>
      <vt:lpstr>Impact of online enrollments:   Online only students (headcount)</vt:lpstr>
      <vt:lpstr>PowerPoint Presentation</vt:lpstr>
      <vt:lpstr>PowerPoint Presentation</vt:lpstr>
      <vt:lpstr>F2F v Online Classes - Process</vt:lpstr>
      <vt:lpstr>F2F v Online Classes - Process</vt:lpstr>
      <vt:lpstr>F2F v Online Classes - Process</vt:lpstr>
      <vt:lpstr>F2F v Online Classes - Process</vt:lpstr>
      <vt:lpstr>Online Only Students by Ethnicity</vt:lpstr>
      <vt:lpstr>Online Only Students – Average Age &amp; Gender</vt:lpstr>
      <vt:lpstr>Non-resident Distance Education Enrollments District-wide 2017-18</vt:lpstr>
      <vt:lpstr>PowerPoint Presentation</vt:lpstr>
      <vt:lpstr>PowerPoint Presentation</vt:lpstr>
      <vt:lpstr>PowerPoint Presentation</vt:lpstr>
      <vt:lpstr>Equity</vt:lpstr>
      <vt:lpstr>100% Online AA Degrees &amp; Transfer</vt:lpstr>
      <vt:lpstr>DE Marketing</vt:lpstr>
      <vt:lpstr>DE Marketing Cont. . .</vt:lpstr>
      <vt:lpstr>DE Growth Opportunities</vt:lpstr>
      <vt:lpstr>DE Improvement Opportunities</vt:lpstr>
      <vt:lpstr>District DEAC &amp; DAS DE Goals</vt:lpstr>
      <vt:lpstr>CXV (115th) College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Cañada College’s Distance Education and Strategic Enrollment</dc:title>
  <dc:creator>Ware, Lezlee</dc:creator>
  <cp:lastModifiedBy>Ware, Lezlee</cp:lastModifiedBy>
  <cp:revision>38</cp:revision>
  <dcterms:created xsi:type="dcterms:W3CDTF">2019-03-12T13:00:38Z</dcterms:created>
  <dcterms:modified xsi:type="dcterms:W3CDTF">2019-03-13T05:22:19Z</dcterms:modified>
</cp:coreProperties>
</file>