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5" r:id="rId8"/>
    <p:sldId id="266" r:id="rId9"/>
    <p:sldId id="268" r:id="rId10"/>
    <p:sldId id="259" r:id="rId11"/>
    <p:sldId id="267" r:id="rId12"/>
    <p:sldId id="260" r:id="rId13"/>
    <p:sldId id="261" r:id="rId14"/>
    <p:sldId id="262" r:id="rId15"/>
    <p:sldId id="263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el, Karen" initials="EK" lastIdx="7" clrIdx="0">
    <p:extLst>
      <p:ext uri="{19B8F6BF-5375-455C-9EA6-DF929625EA0E}">
        <p15:presenceInfo xmlns:p15="http://schemas.microsoft.com/office/powerpoint/2012/main" userId="S-1-5-21-1304569826-509891136-618671499-520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3T18:37:26.571" idx="4">
    <p:pos x="10" y="10"/>
    <p:text>Probably a good slide for Deans and program leads, but too much information for SEM....I would delete this</p:text>
    <p:extLst>
      <p:ext uri="{C676402C-5697-4E1C-873F-D02D1690AC5C}">
        <p15:threadingInfo xmlns:p15="http://schemas.microsoft.com/office/powerpoint/2012/main" timeZoneBias="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3T18:37:11.612" idx="3">
    <p:pos x="10" y="10"/>
    <p:text>Do we need this slide?  I think we could cut it</p:text>
    <p:extLst>
      <p:ext uri="{C676402C-5697-4E1C-873F-D02D1690AC5C}">
        <p15:threadingInfo xmlns:p15="http://schemas.microsoft.com/office/powerpoint/2012/main" timeZoneBias="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9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9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6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9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2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7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0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4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3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AF14A-3BDC-4A90-9D0A-6793539A2D88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0739A-BC81-4B5E-8855-53660C3A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6D7V_l3hYc&amp;feature=youtu.be" TargetMode="External"/><Relationship Id="rId2" Type="http://schemas.openxmlformats.org/officeDocument/2006/relationships/hyperlink" Target="http://de.guru/comple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Strategic Enrollment Management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TOPIC:  Online Instruction</a:t>
            </a:r>
          </a:p>
          <a:p>
            <a:endParaRPr lang="en-US" dirty="0"/>
          </a:p>
          <a:p>
            <a:r>
              <a:rPr lang="en-US" dirty="0"/>
              <a:t>December 4, 2019</a:t>
            </a:r>
          </a:p>
        </p:txBody>
      </p:sp>
    </p:spTree>
    <p:extLst>
      <p:ext uri="{BB962C8B-B14F-4D97-AF65-F5344CB8AC3E}">
        <p14:creationId xmlns:p14="http://schemas.microsoft.com/office/powerpoint/2010/main" val="225658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0AD2F-ACA3-4843-836B-28B07A2C7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 Needed Overlap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0AC09B-51DE-4207-9178-10F7B52A763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15844" y="2024536"/>
          <a:ext cx="6760312" cy="4402518"/>
        </p:xfrm>
        <a:graphic>
          <a:graphicData uri="http://schemas.openxmlformats.org/drawingml/2006/table">
            <a:tbl>
              <a:tblPr/>
              <a:tblGrid>
                <a:gridCol w="1690078">
                  <a:extLst>
                    <a:ext uri="{9D8B030D-6E8A-4147-A177-3AD203B41FA5}">
                      <a16:colId xmlns:a16="http://schemas.microsoft.com/office/drawing/2014/main" val="1004035985"/>
                    </a:ext>
                  </a:extLst>
                </a:gridCol>
                <a:gridCol w="1690078">
                  <a:extLst>
                    <a:ext uri="{9D8B030D-6E8A-4147-A177-3AD203B41FA5}">
                      <a16:colId xmlns:a16="http://schemas.microsoft.com/office/drawing/2014/main" val="347418801"/>
                    </a:ext>
                  </a:extLst>
                </a:gridCol>
                <a:gridCol w="1690078">
                  <a:extLst>
                    <a:ext uri="{9D8B030D-6E8A-4147-A177-3AD203B41FA5}">
                      <a16:colId xmlns:a16="http://schemas.microsoft.com/office/drawing/2014/main" val="3217920159"/>
                    </a:ext>
                  </a:extLst>
                </a:gridCol>
                <a:gridCol w="1690078">
                  <a:extLst>
                    <a:ext uri="{9D8B030D-6E8A-4147-A177-3AD203B41FA5}">
                      <a16:colId xmlns:a16="http://schemas.microsoft.com/office/drawing/2014/main" val="9322987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Programs Needing Course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Programs Needing Course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04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200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HMSV 300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105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333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366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747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366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368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056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180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371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072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110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378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576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225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405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475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230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125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831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220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241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536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127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253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97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130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270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043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140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210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05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180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220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0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 230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250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68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ENVS 101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260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30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 150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130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35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 101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106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455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 101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 141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92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 422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22" marR="7122" marT="71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22" marR="7122" marT="7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06111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C5462F5-0559-448C-9C30-0C8F46FCF90A}"/>
              </a:ext>
            </a:extLst>
          </p:cNvPr>
          <p:cNvSpPr txBox="1"/>
          <p:nvPr/>
        </p:nvSpPr>
        <p:spPr>
          <a:xfrm>
            <a:off x="9977932" y="6611779"/>
            <a:ext cx="2214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This excludes courses for the Dance AA</a:t>
            </a:r>
          </a:p>
        </p:txBody>
      </p:sp>
    </p:spTree>
    <p:extLst>
      <p:ext uri="{BB962C8B-B14F-4D97-AF65-F5344CB8AC3E}">
        <p14:creationId xmlns:p14="http://schemas.microsoft.com/office/powerpoint/2010/main" val="190406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447C-6FB8-45EA-97AA-D8085C298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369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Courses with a big impact if they are offered online due to the number of programs they are part of…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3E8C7C-1640-42A9-8C6A-98AB49C1B0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29959"/>
              </p:ext>
            </p:extLst>
          </p:nvPr>
        </p:nvGraphicFramePr>
        <p:xfrm>
          <a:off x="935419" y="1959409"/>
          <a:ext cx="6442843" cy="4498480"/>
        </p:xfrm>
        <a:graphic>
          <a:graphicData uri="http://schemas.openxmlformats.org/drawingml/2006/table">
            <a:tbl>
              <a:tblPr firstRow="1"/>
              <a:tblGrid>
                <a:gridCol w="2242762">
                  <a:extLst>
                    <a:ext uri="{9D8B030D-6E8A-4147-A177-3AD203B41FA5}">
                      <a16:colId xmlns:a16="http://schemas.microsoft.com/office/drawing/2014/main" val="3131424367"/>
                    </a:ext>
                  </a:extLst>
                </a:gridCol>
                <a:gridCol w="4200081">
                  <a:extLst>
                    <a:ext uri="{9D8B030D-6E8A-4147-A177-3AD203B41FA5}">
                      <a16:colId xmlns:a16="http://schemas.microsoft.com/office/drawing/2014/main" val="3774173414"/>
                    </a:ext>
                  </a:extLst>
                </a:gridCol>
              </a:tblGrid>
              <a:tr h="28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Associated Programs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94121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685218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 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22852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80704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CBOT 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94385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 220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156439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298257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 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333406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 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38153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464574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PLSC 320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50675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 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685029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LIT. 371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008895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LIT. 372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124425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LIT. 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80721"/>
                  </a:ext>
                </a:extLst>
              </a:tr>
              <a:tr h="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 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2882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F9D0AB-20CF-4DC8-ABDF-889388F8ABA4}"/>
              </a:ext>
            </a:extLst>
          </p:cNvPr>
          <p:cNvSpPr txBox="1"/>
          <p:nvPr/>
        </p:nvSpPr>
        <p:spPr>
          <a:xfrm>
            <a:off x="10376517" y="6457890"/>
            <a:ext cx="1815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Courses in bold are also on the list in the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3974323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3D21-8CC8-4982-9F9D-C5E9BE73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 Needed by Award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20F9F0E-1259-44D6-8D31-310F68F84BA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43840" y="2135283"/>
          <a:ext cx="5852161" cy="4433158"/>
        </p:xfrm>
        <a:graphic>
          <a:graphicData uri="http://schemas.openxmlformats.org/drawingml/2006/table">
            <a:tbl>
              <a:tblPr/>
              <a:tblGrid>
                <a:gridCol w="4801160">
                  <a:extLst>
                    <a:ext uri="{9D8B030D-6E8A-4147-A177-3AD203B41FA5}">
                      <a16:colId xmlns:a16="http://schemas.microsoft.com/office/drawing/2014/main" val="1347431117"/>
                    </a:ext>
                  </a:extLst>
                </a:gridCol>
                <a:gridCol w="1051001">
                  <a:extLst>
                    <a:ext uri="{9D8B030D-6E8A-4147-A177-3AD203B41FA5}">
                      <a16:colId xmlns:a16="http://schemas.microsoft.com/office/drawing/2014/main" val="3754204108"/>
                    </a:ext>
                  </a:extLst>
                </a:gridCol>
              </a:tblGrid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425516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180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44546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200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304390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Accounting,CA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180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066672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Accounting,CA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200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083107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125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349960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241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144783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Assistant,AS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200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98839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Child and Adolescent Development,AS-T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110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809660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127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827628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130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35164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140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091985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180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24401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333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498446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366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339769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333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212624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366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624975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Education,CA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333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183170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Education,CA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366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01455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Economics,AA-T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 230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952565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Economics,AA-T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253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67332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Economics,AA-T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270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547903"/>
                  </a:ext>
                </a:extLst>
              </a:tr>
              <a:tr h="192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Entrepreneurship and Small Business Management,AS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 200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0749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36C3679-C9FE-483D-87A8-570A32CF1A2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0" y="2247781"/>
          <a:ext cx="3906483" cy="2362437"/>
        </p:xfrm>
        <a:graphic>
          <a:graphicData uri="http://schemas.openxmlformats.org/drawingml/2006/table">
            <a:tbl>
              <a:tblPr/>
              <a:tblGrid>
                <a:gridCol w="3204910">
                  <a:extLst>
                    <a:ext uri="{9D8B030D-6E8A-4147-A177-3AD203B41FA5}">
                      <a16:colId xmlns:a16="http://schemas.microsoft.com/office/drawing/2014/main" val="3710283097"/>
                    </a:ext>
                  </a:extLst>
                </a:gridCol>
                <a:gridCol w="701573">
                  <a:extLst>
                    <a:ext uri="{9D8B030D-6E8A-4147-A177-3AD203B41FA5}">
                      <a16:colId xmlns:a16="http://schemas.microsoft.com/office/drawing/2014/main" val="710858097"/>
                    </a:ext>
                  </a:extLst>
                </a:gridCol>
              </a:tblGrid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225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47319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230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4658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220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46289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ENVS 101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16554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 101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00400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210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93371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220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415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250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3404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Science,AS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 260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908359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Geography,AA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 150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78491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Studies,AA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 101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52938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Studies,AA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 422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3994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Studies,AA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130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08823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106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648991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Studies,AA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 141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45060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366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1315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368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92800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371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8771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378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171864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 405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1848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Work and Human Services,AA-T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HMSV 300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5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8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BA6E2-FCC7-4959-A9C4-A25AA5F5B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Dance, 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0F616-36B5-4E4B-8505-636B04C2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20000"/>
          </a:bodyPr>
          <a:lstStyle/>
          <a:p>
            <a:r>
              <a:rPr lang="en-US" dirty="0"/>
              <a:t>Missing </a:t>
            </a:r>
            <a:r>
              <a:rPr lang="en-US" dirty="0" err="1"/>
              <a:t>Selectives</a:t>
            </a:r>
            <a:endParaRPr lang="en-US" dirty="0"/>
          </a:p>
          <a:p>
            <a:r>
              <a:rPr lang="en-US" dirty="0"/>
              <a:t>Group A (6 courses):</a:t>
            </a:r>
          </a:p>
          <a:p>
            <a:pPr lvl="1"/>
            <a:r>
              <a:rPr lang="fr-FR" dirty="0"/>
              <a:t>DANC 121.1</a:t>
            </a:r>
          </a:p>
          <a:p>
            <a:pPr lvl="1"/>
            <a:r>
              <a:rPr lang="fr-FR" dirty="0"/>
              <a:t>DANC 121.2</a:t>
            </a:r>
          </a:p>
          <a:p>
            <a:pPr lvl="1"/>
            <a:r>
              <a:rPr lang="fr-FR" dirty="0"/>
              <a:t>DANC 121.3</a:t>
            </a:r>
          </a:p>
          <a:p>
            <a:pPr lvl="1"/>
            <a:r>
              <a:rPr lang="fr-FR" dirty="0"/>
              <a:t>DANC 121.4</a:t>
            </a:r>
          </a:p>
          <a:p>
            <a:pPr lvl="1"/>
            <a:r>
              <a:rPr lang="fr-FR" dirty="0"/>
              <a:t>DANC 130.1</a:t>
            </a:r>
          </a:p>
          <a:p>
            <a:pPr lvl="1"/>
            <a:r>
              <a:rPr lang="fr-FR" dirty="0"/>
              <a:t>DANC 130.2</a:t>
            </a:r>
          </a:p>
          <a:p>
            <a:pPr lvl="1"/>
            <a:r>
              <a:rPr lang="fr-FR" dirty="0"/>
              <a:t>DANC 130.3</a:t>
            </a:r>
          </a:p>
          <a:p>
            <a:pPr lvl="1"/>
            <a:r>
              <a:rPr lang="fr-FR" dirty="0"/>
              <a:t>DANC 130.4</a:t>
            </a:r>
          </a:p>
          <a:p>
            <a:pPr lvl="1"/>
            <a:r>
              <a:rPr lang="fr-FR" dirty="0"/>
              <a:t>DANC 140.1</a:t>
            </a:r>
          </a:p>
          <a:p>
            <a:pPr lvl="1"/>
            <a:r>
              <a:rPr lang="fr-FR" dirty="0"/>
              <a:t>DANC 140.2</a:t>
            </a:r>
          </a:p>
          <a:p>
            <a:pPr lvl="1"/>
            <a:r>
              <a:rPr lang="fr-FR" dirty="0"/>
              <a:t>DANC 140.3</a:t>
            </a:r>
          </a:p>
          <a:p>
            <a:pPr lvl="1"/>
            <a:r>
              <a:rPr lang="fr-FR" dirty="0"/>
              <a:t>DANC 140.4</a:t>
            </a:r>
          </a:p>
          <a:p>
            <a:pPr lvl="1"/>
            <a:r>
              <a:rPr lang="fr-FR" dirty="0"/>
              <a:t>DANC 400.1</a:t>
            </a:r>
          </a:p>
          <a:p>
            <a:pPr lvl="1"/>
            <a:r>
              <a:rPr lang="fr-FR" dirty="0"/>
              <a:t>DANC 400.2</a:t>
            </a:r>
          </a:p>
          <a:p>
            <a:pPr lvl="1"/>
            <a:r>
              <a:rPr lang="fr-FR" dirty="0"/>
              <a:t>DANC 400.3</a:t>
            </a:r>
          </a:p>
          <a:p>
            <a:pPr lvl="1"/>
            <a:r>
              <a:rPr lang="fr-FR" dirty="0"/>
              <a:t>DANC 400.4</a:t>
            </a:r>
            <a:endParaRPr lang="en-US" dirty="0"/>
          </a:p>
          <a:p>
            <a:r>
              <a:rPr lang="en-US" dirty="0"/>
              <a:t>Group B (6 courses):</a:t>
            </a:r>
          </a:p>
          <a:p>
            <a:pPr lvl="1"/>
            <a:r>
              <a:rPr lang="fr-FR" dirty="0"/>
              <a:t>DANC 115.1</a:t>
            </a:r>
          </a:p>
          <a:p>
            <a:pPr lvl="1"/>
            <a:r>
              <a:rPr lang="fr-FR" dirty="0"/>
              <a:t>DANC 115.2</a:t>
            </a:r>
          </a:p>
          <a:p>
            <a:pPr lvl="1"/>
            <a:r>
              <a:rPr lang="fr-FR" dirty="0"/>
              <a:t>DANC 115.3</a:t>
            </a:r>
          </a:p>
          <a:p>
            <a:pPr lvl="1"/>
            <a:r>
              <a:rPr lang="fr-FR" dirty="0"/>
              <a:t>DANC 115.4</a:t>
            </a:r>
          </a:p>
          <a:p>
            <a:pPr lvl="1"/>
            <a:r>
              <a:rPr lang="fr-FR" dirty="0"/>
              <a:t>DANC 125.1</a:t>
            </a:r>
          </a:p>
          <a:p>
            <a:pPr lvl="1"/>
            <a:r>
              <a:rPr lang="fr-FR" dirty="0"/>
              <a:t>DANC 125.2</a:t>
            </a:r>
          </a:p>
          <a:p>
            <a:pPr lvl="1"/>
            <a:r>
              <a:rPr lang="fr-FR" dirty="0"/>
              <a:t>DANC 125.3</a:t>
            </a:r>
          </a:p>
          <a:p>
            <a:pPr lvl="1"/>
            <a:r>
              <a:rPr lang="fr-FR" dirty="0"/>
              <a:t>DANC 125.4</a:t>
            </a:r>
          </a:p>
          <a:p>
            <a:pPr lvl="1"/>
            <a:r>
              <a:rPr lang="fr-FR" dirty="0"/>
              <a:t>DANC 150.1</a:t>
            </a:r>
          </a:p>
          <a:p>
            <a:pPr lvl="1"/>
            <a:r>
              <a:rPr lang="fr-FR" dirty="0"/>
              <a:t>DANC 150.2</a:t>
            </a:r>
          </a:p>
          <a:p>
            <a:pPr lvl="1"/>
            <a:r>
              <a:rPr lang="fr-FR" dirty="0"/>
              <a:t>DANC 150.3</a:t>
            </a:r>
          </a:p>
          <a:p>
            <a:pPr lvl="1"/>
            <a:r>
              <a:rPr lang="fr-FR" dirty="0"/>
              <a:t>DANC 150.4</a:t>
            </a:r>
          </a:p>
          <a:p>
            <a:pPr lvl="1"/>
            <a:r>
              <a:rPr lang="fr-FR" dirty="0"/>
              <a:t>DANC 151.1</a:t>
            </a:r>
          </a:p>
          <a:p>
            <a:pPr lvl="1"/>
            <a:r>
              <a:rPr lang="fr-FR" dirty="0"/>
              <a:t>DANC 151.2</a:t>
            </a:r>
          </a:p>
          <a:p>
            <a:pPr lvl="1"/>
            <a:r>
              <a:rPr lang="fr-FR" dirty="0"/>
              <a:t>DANC 151.3</a:t>
            </a:r>
          </a:p>
          <a:p>
            <a:pPr lvl="1"/>
            <a:r>
              <a:rPr lang="fr-FR" dirty="0"/>
              <a:t>DANC 151.4</a:t>
            </a:r>
          </a:p>
          <a:p>
            <a:pPr lvl="1"/>
            <a:r>
              <a:rPr lang="fr-FR" dirty="0"/>
              <a:t>DANC 220</a:t>
            </a:r>
          </a:p>
          <a:p>
            <a:pPr lvl="1"/>
            <a:r>
              <a:rPr lang="fr-FR" dirty="0"/>
              <a:t>DRAM 201.3</a:t>
            </a:r>
          </a:p>
          <a:p>
            <a:pPr lvl="1"/>
            <a:r>
              <a:rPr lang="fr-FR" dirty="0"/>
              <a:t>DRAM 201.4</a:t>
            </a:r>
          </a:p>
          <a:p>
            <a:pPr lvl="1"/>
            <a:r>
              <a:rPr lang="fr-FR" dirty="0"/>
              <a:t>DRAM 221</a:t>
            </a:r>
          </a:p>
          <a:p>
            <a:pPr lvl="1"/>
            <a:r>
              <a:rPr lang="fr-FR" dirty="0"/>
              <a:t>FITN 335.1</a:t>
            </a:r>
          </a:p>
          <a:p>
            <a:pPr lvl="1"/>
            <a:r>
              <a:rPr lang="fr-FR" dirty="0"/>
              <a:t>FITN 335.2</a:t>
            </a:r>
          </a:p>
          <a:p>
            <a:pPr lvl="1"/>
            <a:r>
              <a:rPr lang="fr-FR" dirty="0"/>
              <a:t>FITN 335.3</a:t>
            </a:r>
          </a:p>
          <a:p>
            <a:pPr lvl="1"/>
            <a:r>
              <a:rPr lang="fr-FR" dirty="0"/>
              <a:t>FITN 335.4</a:t>
            </a:r>
          </a:p>
        </p:txBody>
      </p:sp>
    </p:spTree>
    <p:extLst>
      <p:ext uri="{BB962C8B-B14F-4D97-AF65-F5344CB8AC3E}">
        <p14:creationId xmlns:p14="http://schemas.microsoft.com/office/powerpoint/2010/main" val="390073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Nick </a:t>
            </a:r>
            <a:r>
              <a:rPr lang="en-US" dirty="0" err="1"/>
              <a:t>DeMello’s</a:t>
            </a:r>
            <a:r>
              <a:rPr lang="en-US" dirty="0"/>
              <a:t>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http://de.guru/completion</a:t>
            </a:r>
            <a:endParaRPr lang="en-US" u="sng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902" y="2691680"/>
            <a:ext cx="7257535" cy="39850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28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ACDD1D-2798-47DA-B413-DABC7042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Online 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92417E-AB33-482E-9039-C540675DD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courses </a:t>
            </a:r>
            <a:r>
              <a:rPr lang="en-US" i="1" dirty="0"/>
              <a:t>have been</a:t>
            </a:r>
            <a:r>
              <a:rPr lang="en-US" dirty="0"/>
              <a:t> taught online (looking at 3 years of data)?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Which programs have 100% of their core courses online?</a:t>
            </a:r>
          </a:p>
          <a:p>
            <a:endParaRPr lang="en-US" dirty="0"/>
          </a:p>
          <a:p>
            <a:r>
              <a:rPr lang="en-US" dirty="0"/>
              <a:t>Which programs have sufficient selective courses online?</a:t>
            </a:r>
          </a:p>
        </p:txBody>
      </p:sp>
    </p:spTree>
    <p:extLst>
      <p:ext uri="{BB962C8B-B14F-4D97-AF65-F5344CB8AC3E}">
        <p14:creationId xmlns:p14="http://schemas.microsoft.com/office/powerpoint/2010/main" val="283227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 with the most online sections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04767"/>
              </p:ext>
            </p:extLst>
          </p:nvPr>
        </p:nvGraphicFramePr>
        <p:xfrm>
          <a:off x="1466334" y="1449859"/>
          <a:ext cx="7587051" cy="490150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66552">
                  <a:extLst>
                    <a:ext uri="{9D8B030D-6E8A-4147-A177-3AD203B41FA5}">
                      <a16:colId xmlns:a16="http://schemas.microsoft.com/office/drawing/2014/main" val="2663286851"/>
                    </a:ext>
                  </a:extLst>
                </a:gridCol>
                <a:gridCol w="1458324">
                  <a:extLst>
                    <a:ext uri="{9D8B030D-6E8A-4147-A177-3AD203B41FA5}">
                      <a16:colId xmlns:a16="http://schemas.microsoft.com/office/drawing/2014/main" val="788433578"/>
                    </a:ext>
                  </a:extLst>
                </a:gridCol>
                <a:gridCol w="1195483">
                  <a:extLst>
                    <a:ext uri="{9D8B030D-6E8A-4147-A177-3AD203B41FA5}">
                      <a16:colId xmlns:a16="http://schemas.microsoft.com/office/drawing/2014/main" val="2163597144"/>
                    </a:ext>
                  </a:extLst>
                </a:gridCol>
                <a:gridCol w="1434581">
                  <a:extLst>
                    <a:ext uri="{9D8B030D-6E8A-4147-A177-3AD203B41FA5}">
                      <a16:colId xmlns:a16="http://schemas.microsoft.com/office/drawing/2014/main" val="914814613"/>
                    </a:ext>
                  </a:extLst>
                </a:gridCol>
                <a:gridCol w="1332111">
                  <a:extLst>
                    <a:ext uri="{9D8B030D-6E8A-4147-A177-3AD203B41FA5}">
                      <a16:colId xmlns:a16="http://schemas.microsoft.com/office/drawing/2014/main" val="2577221722"/>
                    </a:ext>
                  </a:extLst>
                </a:gridCol>
              </a:tblGrid>
              <a:tr h="6479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Department Desc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Course Name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count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Proportion online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# online sections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336416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English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ENGL-110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9025366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Business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BUS.-201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6862283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English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ENGL-100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9653529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Phys Ed - Fitness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FITN-304.1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6080594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Oceanography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OCEN-100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8222158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Phys Ed - Fitness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FITN-304.2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91%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4205536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Business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BUS.-100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9896253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Business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BUS.-103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2131574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Economics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ECON-100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41%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496976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Psychology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PSYC-100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7935290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Economics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ECON-102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5308600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Philosophy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300289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Drama - Theatre Arts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DRAM-140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74%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605054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Astronomy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ASTR-101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403956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Political Science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PLSC-210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296892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History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HIST-202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3855235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Biology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BIOL-310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68%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219340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Communication Studies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COMM-150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72%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952593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Mathematics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MATH-110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8565478"/>
                  </a:ext>
                </a:extLst>
              </a:tr>
              <a:tr h="212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Mathematics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MATH-120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34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38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 with the highest % of sections online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401467"/>
              </p:ext>
            </p:extLst>
          </p:nvPr>
        </p:nvGraphicFramePr>
        <p:xfrm>
          <a:off x="1013255" y="1474833"/>
          <a:ext cx="7959812" cy="500011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26355">
                  <a:extLst>
                    <a:ext uri="{9D8B030D-6E8A-4147-A177-3AD203B41FA5}">
                      <a16:colId xmlns:a16="http://schemas.microsoft.com/office/drawing/2014/main" val="3151582857"/>
                    </a:ext>
                  </a:extLst>
                </a:gridCol>
                <a:gridCol w="1276616">
                  <a:extLst>
                    <a:ext uri="{9D8B030D-6E8A-4147-A177-3AD203B41FA5}">
                      <a16:colId xmlns:a16="http://schemas.microsoft.com/office/drawing/2014/main" val="1594830266"/>
                    </a:ext>
                  </a:extLst>
                </a:gridCol>
                <a:gridCol w="1254219">
                  <a:extLst>
                    <a:ext uri="{9D8B030D-6E8A-4147-A177-3AD203B41FA5}">
                      <a16:colId xmlns:a16="http://schemas.microsoft.com/office/drawing/2014/main" val="3620343819"/>
                    </a:ext>
                  </a:extLst>
                </a:gridCol>
                <a:gridCol w="1505063">
                  <a:extLst>
                    <a:ext uri="{9D8B030D-6E8A-4147-A177-3AD203B41FA5}">
                      <a16:colId xmlns:a16="http://schemas.microsoft.com/office/drawing/2014/main" val="1686183751"/>
                    </a:ext>
                  </a:extLst>
                </a:gridCol>
                <a:gridCol w="1397559">
                  <a:extLst>
                    <a:ext uri="{9D8B030D-6E8A-4147-A177-3AD203B41FA5}">
                      <a16:colId xmlns:a16="http://schemas.microsoft.com/office/drawing/2014/main" val="4066802766"/>
                    </a:ext>
                  </a:extLst>
                </a:gridCol>
              </a:tblGrid>
              <a:tr h="68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Department Desc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Course Name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Section count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Proportion online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# online sections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4427641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Anthropology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ANTH-126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846124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Geography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GEOG-110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1016668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Philosophy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PHIL-103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7559717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Business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BUS.-125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712817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Career and Personal Develop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CRER-300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3154507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Digital Art and Animation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MART-389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1224770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Digital Art and Animation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MART-418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013954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Fashion Design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FASH-151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0954253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History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HIST-242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9684845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Meteorology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METE-100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219676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Management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MGMT-100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4384291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Philosophy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PHIL-200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2530075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Dance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DANC-100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3716434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Digital Art and Animation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MART-680CK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1029906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Education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EDUC-265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8396943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Kinesiology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KINE-109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8713724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Phys Ed - Fitness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FITN-304.1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881318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Phys Ed - Fitness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FITN-304.2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91%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8062730"/>
                  </a:ext>
                </a:extLst>
              </a:tr>
              <a:tr h="22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Geography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GEOG-100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90%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385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00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Courses in each Gen. Ed. Area are online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EA4FD3-DCD3-4355-BAA5-093ADC88F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82164"/>
              </p:ext>
            </p:extLst>
          </p:nvPr>
        </p:nvGraphicFramePr>
        <p:xfrm>
          <a:off x="2063496" y="1978692"/>
          <a:ext cx="8065008" cy="3807460"/>
        </p:xfrm>
        <a:graphic>
          <a:graphicData uri="http://schemas.openxmlformats.org/drawingml/2006/table">
            <a:tbl>
              <a:tblPr/>
              <a:tblGrid>
                <a:gridCol w="1698838">
                  <a:extLst>
                    <a:ext uri="{9D8B030D-6E8A-4147-A177-3AD203B41FA5}">
                      <a16:colId xmlns:a16="http://schemas.microsoft.com/office/drawing/2014/main" val="3433830685"/>
                    </a:ext>
                  </a:extLst>
                </a:gridCol>
                <a:gridCol w="1430601">
                  <a:extLst>
                    <a:ext uri="{9D8B030D-6E8A-4147-A177-3AD203B41FA5}">
                      <a16:colId xmlns:a16="http://schemas.microsoft.com/office/drawing/2014/main" val="91491470"/>
                    </a:ext>
                  </a:extLst>
                </a:gridCol>
                <a:gridCol w="1412718">
                  <a:extLst>
                    <a:ext uri="{9D8B030D-6E8A-4147-A177-3AD203B41FA5}">
                      <a16:colId xmlns:a16="http://schemas.microsoft.com/office/drawing/2014/main" val="1219335632"/>
                    </a:ext>
                  </a:extLst>
                </a:gridCol>
                <a:gridCol w="1144479">
                  <a:extLst>
                    <a:ext uri="{9D8B030D-6E8A-4147-A177-3AD203B41FA5}">
                      <a16:colId xmlns:a16="http://schemas.microsoft.com/office/drawing/2014/main" val="1157505143"/>
                    </a:ext>
                  </a:extLst>
                </a:gridCol>
                <a:gridCol w="1233893">
                  <a:extLst>
                    <a:ext uri="{9D8B030D-6E8A-4147-A177-3AD203B41FA5}">
                      <a16:colId xmlns:a16="http://schemas.microsoft.com/office/drawing/2014/main" val="2987149133"/>
                    </a:ext>
                  </a:extLst>
                </a:gridCol>
                <a:gridCol w="1144479">
                  <a:extLst>
                    <a:ext uri="{9D8B030D-6E8A-4147-A177-3AD203B41FA5}">
                      <a16:colId xmlns:a16="http://schemas.microsoft.com/office/drawing/2014/main" val="99528814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Local AA Req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CSU GE Req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IGETC Req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618924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Ethnic Studies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21733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PE1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FITN 304.1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4682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PE2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FITN 304.2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A3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232293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CHEM 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3A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DANC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51661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A1/A3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3B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HIST 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76257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DRAM 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4093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DANC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B4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ECON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4957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BUS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DANC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70588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BIOL 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HIST 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415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DRAM 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5A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CHEM 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73166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BUS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5B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87677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COMM 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5C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06651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ANTH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786029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BIOL 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59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27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B2896-6191-4A43-A435-CF4F57C9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with 100% Courses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5E722-ED85-4358-9793-BA1262A1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Business Administration, AS</a:t>
            </a:r>
          </a:p>
          <a:p>
            <a:r>
              <a:rPr lang="en-US" dirty="0"/>
              <a:t>Business Administration, CA</a:t>
            </a:r>
          </a:p>
          <a:p>
            <a:r>
              <a:rPr lang="en-US" dirty="0"/>
              <a:t>Business Assistant, CA</a:t>
            </a:r>
          </a:p>
          <a:p>
            <a:r>
              <a:rPr lang="en-US" dirty="0"/>
              <a:t>Business Management, AS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Economics, AA</a:t>
            </a:r>
          </a:p>
          <a:p>
            <a:r>
              <a:rPr lang="en-US" dirty="0"/>
              <a:t>Geography, AA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History, AA</a:t>
            </a:r>
          </a:p>
          <a:p>
            <a:r>
              <a:rPr lang="en-US" dirty="0"/>
              <a:t>History, AA-T</a:t>
            </a:r>
          </a:p>
          <a:p>
            <a:r>
              <a:rPr lang="en-US" dirty="0"/>
              <a:t>Pathways to Student Success, CA</a:t>
            </a:r>
          </a:p>
          <a:p>
            <a:r>
              <a:rPr lang="en-US" dirty="0"/>
              <a:t>Political Science, AA-T</a:t>
            </a:r>
          </a:p>
        </p:txBody>
      </p:sp>
    </p:spTree>
    <p:extLst>
      <p:ext uri="{BB962C8B-B14F-4D97-AF65-F5344CB8AC3E}">
        <p14:creationId xmlns:p14="http://schemas.microsoft.com/office/powerpoint/2010/main" val="284530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B2896-6191-4A43-A435-CF4F57C9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57" y="702876"/>
            <a:ext cx="2686174" cy="1325563"/>
          </a:xfrm>
        </p:spPr>
        <p:txBody>
          <a:bodyPr>
            <a:noAutofit/>
          </a:bodyPr>
          <a:lstStyle/>
          <a:p>
            <a:r>
              <a:rPr lang="en-US" sz="2800" dirty="0"/>
              <a:t>Programs with 100% Core Courses Online: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Then and now…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47305"/>
              </p:ext>
            </p:extLst>
          </p:nvPr>
        </p:nvGraphicFramePr>
        <p:xfrm>
          <a:off x="3358292" y="365125"/>
          <a:ext cx="8128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5212496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5066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  <a:r>
                        <a:rPr lang="en-US" baseline="0" dirty="0"/>
                        <a:t> (ACCJC Substantive Change Memo)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991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Anthropology</a:t>
                      </a:r>
                      <a:r>
                        <a:rPr lang="en-US" baseline="0" dirty="0"/>
                        <a:t>, AA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697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Administration, 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16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Assistant, 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4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Management,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77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Administration,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19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Economics, 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Economics, AA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297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Geography, 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49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History, 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History, 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911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History, AA-T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86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Pathways to Student Success, 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77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Political Science, AA-T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Political Science, AA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388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Psychology AA and AA-T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565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the Interdisciplinary Degrees AA, AA-T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96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22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AE76-0C4E-462E-9DC0-811F5A88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Courses Needed for 100% of Courses to be Online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EDF7E7C-A163-4204-A4A9-E3678C948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863040"/>
              </p:ext>
            </p:extLst>
          </p:nvPr>
        </p:nvGraphicFramePr>
        <p:xfrm>
          <a:off x="2438401" y="1894704"/>
          <a:ext cx="7076302" cy="4409298"/>
        </p:xfrm>
        <a:graphic>
          <a:graphicData uri="http://schemas.openxmlformats.org/drawingml/2006/table">
            <a:tbl>
              <a:tblPr/>
              <a:tblGrid>
                <a:gridCol w="5151048">
                  <a:extLst>
                    <a:ext uri="{9D8B030D-6E8A-4147-A177-3AD203B41FA5}">
                      <a16:colId xmlns:a16="http://schemas.microsoft.com/office/drawing/2014/main" val="1375459596"/>
                    </a:ext>
                  </a:extLst>
                </a:gridCol>
                <a:gridCol w="1925254">
                  <a:extLst>
                    <a:ext uri="{9D8B030D-6E8A-4147-A177-3AD203B41FA5}">
                      <a16:colId xmlns:a16="http://schemas.microsoft.com/office/drawing/2014/main" val="117080821"/>
                    </a:ext>
                  </a:extLst>
                </a:gridCol>
              </a:tblGrid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Needed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77688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Administration, 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560888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Assistant, 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41116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Child and Adolescent Development,AS-T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467275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Economics,AA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69753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Entrepreneurship and Small Business Management,AS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905666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Geography,AA-T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68994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Work and Human Services,AA-T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912760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88190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Accounting,CA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936756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555494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Education,AS-T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01581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Education,CA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95055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054224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Studies,AA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990289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International Studies,AA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083913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Science,AS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51823"/>
                  </a:ext>
                </a:extLst>
              </a:tr>
              <a:tr h="24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Dance,AA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1302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B81C8EE-9868-4439-944F-6E39D31D7944}"/>
              </a:ext>
            </a:extLst>
          </p:cNvPr>
          <p:cNvSpPr txBox="1"/>
          <p:nvPr/>
        </p:nvSpPr>
        <p:spPr>
          <a:xfrm>
            <a:off x="10376517" y="6304002"/>
            <a:ext cx="18154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This is the minimum number of courses needed to fulfill the program requirements</a:t>
            </a:r>
          </a:p>
        </p:txBody>
      </p:sp>
    </p:spTree>
    <p:extLst>
      <p:ext uri="{BB962C8B-B14F-4D97-AF65-F5344CB8AC3E}">
        <p14:creationId xmlns:p14="http://schemas.microsoft.com/office/powerpoint/2010/main" val="394639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9277844F7A8C478CA68C2A9601237C" ma:contentTypeVersion="9" ma:contentTypeDescription="Create a new document." ma:contentTypeScope="" ma:versionID="ba890bc1cad1560c7d6e6af833f557a8">
  <xsd:schema xmlns:xsd="http://www.w3.org/2001/XMLSchema" xmlns:xs="http://www.w3.org/2001/XMLSchema" xmlns:p="http://schemas.microsoft.com/office/2006/metadata/properties" xmlns:ns3="c805d591-5adc-479f-b430-a504985d0a67" targetNamespace="http://schemas.microsoft.com/office/2006/metadata/properties" ma:root="true" ma:fieldsID="ea435cd7de915075703055505479c9a3" ns3:_="">
    <xsd:import namespace="c805d591-5adc-479f-b430-a504985d0a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5d591-5adc-479f-b430-a504985d0a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AC2D41-4855-4C4E-84EE-5977E719E2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BD0A63-B3CF-4E16-93C4-A54C66BC6B06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805d591-5adc-479f-b430-a504985d0a67"/>
  </ds:schemaRefs>
</ds:datastoreItem>
</file>

<file path=customXml/itemProps3.xml><?xml version="1.0" encoding="utf-8"?>
<ds:datastoreItem xmlns:ds="http://schemas.openxmlformats.org/officeDocument/2006/customXml" ds:itemID="{DC562C5F-3DC8-489E-A049-E6DF0F3B8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05d591-5adc-479f-b430-a504985d0a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1317</Words>
  <Application>Microsoft Office PowerPoint</Application>
  <PresentationFormat>Widescreen</PresentationFormat>
  <Paragraphs>618</Paragraphs>
  <Slides>13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Strategic Enrollment Management Committee</vt:lpstr>
      <vt:lpstr>Nick DeMello’s presentation</vt:lpstr>
      <vt:lpstr>Identifying Online Programs</vt:lpstr>
      <vt:lpstr>Courses with the most online sections</vt:lpstr>
      <vt:lpstr>Courses with the highest % of sections online</vt:lpstr>
      <vt:lpstr>Courses in each Gen. Ed. Area are online</vt:lpstr>
      <vt:lpstr>Programs with 100% Courses Online</vt:lpstr>
      <vt:lpstr>Programs with 100% Core Courses Online:   Then and now…</vt:lpstr>
      <vt:lpstr>Number of Courses Needed for 100% of Courses to be Online</vt:lpstr>
      <vt:lpstr>Courses Needed Overlap</vt:lpstr>
      <vt:lpstr>Courses with a big impact if they are offered online due to the number of programs they are part of…</vt:lpstr>
      <vt:lpstr>Courses Needed by Award</vt:lpstr>
      <vt:lpstr>Dance, AA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Enrollment Management Committee</dc:title>
  <dc:creator>Engel, Karen</dc:creator>
  <cp:lastModifiedBy>Claxton, Alexander</cp:lastModifiedBy>
  <cp:revision>6</cp:revision>
  <dcterms:created xsi:type="dcterms:W3CDTF">2019-12-03T20:17:12Z</dcterms:created>
  <dcterms:modified xsi:type="dcterms:W3CDTF">2019-12-04T16:52:03Z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0x010100C79277844F7A8C478CA68C2A9601237C</vt:lpwstr>
  </property>
</Properties>
</file>