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56" r:id="rId5"/>
    <p:sldId id="259" r:id="rId6"/>
    <p:sldId id="275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8" autoAdjust="0"/>
    <p:restoredTop sz="94660"/>
  </p:normalViewPr>
  <p:slideViewPr>
    <p:cSldViewPr snapToGrid="0">
      <p:cViewPr varScale="1">
        <p:scale>
          <a:sx n="66" d="100"/>
          <a:sy n="66" d="100"/>
        </p:scale>
        <p:origin x="56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COVID/August%202021%20Text%20Survey%20to%20Students/SMCCCD%20Modality%20Text%20Aug%202021_October%2027,%202021_14.3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'[SMCCCD Modality Text Aug 2021_October 27, 2021_14.33.xlsx]Sheet1'!$B$25</c:f>
              <c:strCache>
                <c:ptCount val="1"/>
                <c:pt idx="0">
                  <c:v>CAN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'[SMCCCD Modality Text Aug 2021_October 27, 2021_14.33.xlsx]Sheet1'!$A$26:$A$31</c:f>
              <c:strCache>
                <c:ptCount val="6"/>
                <c:pt idx="0">
                  <c:v>Strong preference for ON-CAMPUS classes</c:v>
                </c:pt>
                <c:pt idx="1">
                  <c:v>Moderate preference for ON-CAMPUS classes</c:v>
                </c:pt>
                <c:pt idx="2">
                  <c:v>No preference/equal preference for on-campus vs. online</c:v>
                </c:pt>
                <c:pt idx="3">
                  <c:v>Moderate preference for ONLINE classes</c:v>
                </c:pt>
                <c:pt idx="4">
                  <c:v>Strong preference for ONLINE classes</c:v>
                </c:pt>
                <c:pt idx="5">
                  <c:v>N/A - I do not plan to enroll in Spring 2022</c:v>
                </c:pt>
              </c:strCache>
            </c:strRef>
          </c:cat>
          <c:val>
            <c:numRef>
              <c:f>'[SMCCCD Modality Text Aug 2021_October 27, 2021_14.33.xlsx]Sheet1'!$B$26:$B$31</c:f>
              <c:numCache>
                <c:formatCode>0%</c:formatCode>
                <c:ptCount val="6"/>
                <c:pt idx="0">
                  <c:v>0.16775032509752927</c:v>
                </c:pt>
                <c:pt idx="1">
                  <c:v>8.7126137841352411E-2</c:v>
                </c:pt>
                <c:pt idx="2">
                  <c:v>0.11573472041612484</c:v>
                </c:pt>
                <c:pt idx="3">
                  <c:v>0.1222366710013004</c:v>
                </c:pt>
                <c:pt idx="4">
                  <c:v>0.47594278283485048</c:v>
                </c:pt>
                <c:pt idx="5">
                  <c:v>3.1209362808842653E-2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84-41E4-8071-373C042FBA23}"/>
            </c:ext>
          </c:extLst>
        </c:ser>
        <c:ser>
          <c:idx val="1"/>
          <c:order val="1"/>
          <c:tx>
            <c:strRef>
              <c:f>'[SMCCCD Modality Text Aug 2021_October 27, 2021_14.33.xlsx]Sheet1'!$C$25</c:f>
              <c:strCache>
                <c:ptCount val="1"/>
                <c:pt idx="0">
                  <c:v>CSM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'[SMCCCD Modality Text Aug 2021_October 27, 2021_14.33.xlsx]Sheet1'!$A$26:$A$31</c:f>
              <c:strCache>
                <c:ptCount val="6"/>
                <c:pt idx="0">
                  <c:v>Strong preference for ON-CAMPUS classes</c:v>
                </c:pt>
                <c:pt idx="1">
                  <c:v>Moderate preference for ON-CAMPUS classes</c:v>
                </c:pt>
                <c:pt idx="2">
                  <c:v>No preference/equal preference for on-campus vs. online</c:v>
                </c:pt>
                <c:pt idx="3">
                  <c:v>Moderate preference for ONLINE classes</c:v>
                </c:pt>
                <c:pt idx="4">
                  <c:v>Strong preference for ONLINE classes</c:v>
                </c:pt>
                <c:pt idx="5">
                  <c:v>N/A - I do not plan to enroll in Spring 2022</c:v>
                </c:pt>
              </c:strCache>
            </c:strRef>
          </c:cat>
          <c:val>
            <c:numRef>
              <c:f>'[SMCCCD Modality Text Aug 2021_October 27, 2021_14.33.xlsx]Sheet1'!$C$26:$C$31</c:f>
              <c:numCache>
                <c:formatCode>0%</c:formatCode>
                <c:ptCount val="6"/>
                <c:pt idx="0">
                  <c:v>0.24981245311327832</c:v>
                </c:pt>
                <c:pt idx="1">
                  <c:v>0.12678169542385595</c:v>
                </c:pt>
                <c:pt idx="2">
                  <c:v>0.13203300825206302</c:v>
                </c:pt>
                <c:pt idx="3">
                  <c:v>0.10202550637659415</c:v>
                </c:pt>
                <c:pt idx="4">
                  <c:v>0.3698424606151538</c:v>
                </c:pt>
                <c:pt idx="5">
                  <c:v>1.9504876219054765E-2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84-41E4-8071-373C042FBA23}"/>
            </c:ext>
          </c:extLst>
        </c:ser>
        <c:ser>
          <c:idx val="2"/>
          <c:order val="2"/>
          <c:tx>
            <c:strRef>
              <c:f>'[SMCCCD Modality Text Aug 2021_October 27, 2021_14.33.xlsx]Sheet1'!$D$25</c:f>
              <c:strCache>
                <c:ptCount val="1"/>
                <c:pt idx="0">
                  <c:v>SKY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'[SMCCCD Modality Text Aug 2021_October 27, 2021_14.33.xlsx]Sheet1'!$A$26:$A$31</c:f>
              <c:strCache>
                <c:ptCount val="6"/>
                <c:pt idx="0">
                  <c:v>Strong preference for ON-CAMPUS classes</c:v>
                </c:pt>
                <c:pt idx="1">
                  <c:v>Moderate preference for ON-CAMPUS classes</c:v>
                </c:pt>
                <c:pt idx="2">
                  <c:v>No preference/equal preference for on-campus vs. online</c:v>
                </c:pt>
                <c:pt idx="3">
                  <c:v>Moderate preference for ONLINE classes</c:v>
                </c:pt>
                <c:pt idx="4">
                  <c:v>Strong preference for ONLINE classes</c:v>
                </c:pt>
                <c:pt idx="5">
                  <c:v>N/A - I do not plan to enroll in Spring 2022</c:v>
                </c:pt>
              </c:strCache>
            </c:strRef>
          </c:cat>
          <c:val>
            <c:numRef>
              <c:f>'[SMCCCD Modality Text Aug 2021_October 27, 2021_14.33.xlsx]Sheet1'!$D$26:$D$31</c:f>
              <c:numCache>
                <c:formatCode>0%</c:formatCode>
                <c:ptCount val="6"/>
                <c:pt idx="0">
                  <c:v>0.18634686346863469</c:v>
                </c:pt>
                <c:pt idx="1">
                  <c:v>0.11900369003690037</c:v>
                </c:pt>
                <c:pt idx="2">
                  <c:v>0.11900369003690037</c:v>
                </c:pt>
                <c:pt idx="3">
                  <c:v>0.11346863468634687</c:v>
                </c:pt>
                <c:pt idx="4">
                  <c:v>0.43265682656826571</c:v>
                </c:pt>
                <c:pt idx="5">
                  <c:v>2.9520295202952029E-2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584-41E4-8071-373C042FBA2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94145199"/>
        <c:axId val="2094145615"/>
      </c:barChart>
      <c:catAx>
        <c:axId val="20941451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4145615"/>
        <c:crosses val="autoZero"/>
        <c:auto val="1"/>
        <c:lblAlgn val="ctr"/>
        <c:lblOffset val="100"/>
        <c:noMultiLvlLbl val="0"/>
      </c:catAx>
      <c:valAx>
        <c:axId val="2094145615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41451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C9FB6-4837-4604-9608-7310CF615FB0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CFF60-D6BF-4E92-85FD-1248C01E9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44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9FD1-EFE3-46D9-8D58-AC2C3C91F899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9B408-31D3-4D3F-850E-45EE1CC64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090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9FD1-EFE3-46D9-8D58-AC2C3C91F899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9B408-31D3-4D3F-850E-45EE1CC64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281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9FD1-EFE3-46D9-8D58-AC2C3C91F899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9B408-31D3-4D3F-850E-45EE1CC64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16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9FD1-EFE3-46D9-8D58-AC2C3C91F899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9B408-31D3-4D3F-850E-45EE1CC64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198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9FD1-EFE3-46D9-8D58-AC2C3C91F899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9B408-31D3-4D3F-850E-45EE1CC64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06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9FD1-EFE3-46D9-8D58-AC2C3C91F899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9B408-31D3-4D3F-850E-45EE1CC64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690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9FD1-EFE3-46D9-8D58-AC2C3C91F899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9B408-31D3-4D3F-850E-45EE1CC64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354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9FD1-EFE3-46D9-8D58-AC2C3C91F899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9B408-31D3-4D3F-850E-45EE1CC64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698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9FD1-EFE3-46D9-8D58-AC2C3C91F899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9B408-31D3-4D3F-850E-45EE1CC64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688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9FD1-EFE3-46D9-8D58-AC2C3C91F899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9B408-31D3-4D3F-850E-45EE1CC64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665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79FD1-EFE3-46D9-8D58-AC2C3C91F899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9B408-31D3-4D3F-850E-45EE1CC64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2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79FD1-EFE3-46D9-8D58-AC2C3C91F899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9B408-31D3-4D3F-850E-45EE1CC64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466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Districtwide </a:t>
            </a:r>
            <a:r>
              <a:rPr lang="en-US" dirty="0" smtClean="0"/>
              <a:t>Student Survey Sent via Text about Preferred </a:t>
            </a:r>
            <a:r>
              <a:rPr lang="en-US" dirty="0" smtClean="0"/>
              <a:t>Spring 2022 Modality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Sent out on August 25,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09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Sample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survey was sent to all currently enrolled SMCCCD students with status is not HS student, who have a phone number on record, and who opted-in to receive text messages (per CCC Apply). In total, the text went to 7,978 </a:t>
            </a:r>
            <a:r>
              <a:rPr lang="en-US" dirty="0" smtClean="0"/>
              <a:t>students and 3,056 responses for </a:t>
            </a:r>
            <a:r>
              <a:rPr lang="en-US" dirty="0"/>
              <a:t>a </a:t>
            </a:r>
            <a:r>
              <a:rPr lang="en-US" dirty="0" smtClean="0"/>
              <a:t>38% </a:t>
            </a:r>
            <a:r>
              <a:rPr lang="en-US" dirty="0"/>
              <a:t>response rate.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6176963"/>
            <a:ext cx="10632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Note:  primary campus was used to report on behalf of the colleges – the college where a student is taking the majority of their units and/or getting their financial aid that term.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71377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Preferences by Primary Campus for Spring 2022 Instructional Modality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20824608"/>
              </p:ext>
            </p:extLst>
          </p:nvPr>
        </p:nvGraphicFramePr>
        <p:xfrm>
          <a:off x="413887" y="1690687"/>
          <a:ext cx="11309684" cy="5037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65950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3230" y="259882"/>
            <a:ext cx="8858937" cy="64825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2130" y="336884"/>
            <a:ext cx="14978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Spanish Language Text </a:t>
            </a:r>
            <a:r>
              <a:rPr lang="en-US" dirty="0" smtClean="0"/>
              <a:t>Survey (CAN Only)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02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_USER_POWER_POINT_EXCEL_LINK_TAG_NAME" val="{&quot;Id&quot;:&quot;POWER_USER_LINK_C19B0AAC_B5F0_47E1_9769_0E51BA99A94E&quot;,&quot;SourceFullName&quot;:&quot;https://smccd-my.sharepoint.com/personal/engelk_smccd_edu/Documents/Surveys/COVID/August 2021 Text Survey to Students/SMCCCD Modality Text Aug 2021_October 27, 2021_14.33.xlsx&quot;,&quot;LastUpdate&quot;:&quot;2021-10-27 2:42 PM&quot;,&quot;UpdatedBy&quot;:&quot;engelk&quot;,&quot;IsLinked&quot;:false,&quot;IsBrokenLink&quot;:false,&quot;Type&quot;:1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3" ma:contentTypeDescription="Create a new document." ma:contentTypeScope="" ma:versionID="618bc19bae1ae606cfd6804c8e2176d6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e0599e1f8396ab867dd6a01ab5d3ef8a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8A4D7E4-02E0-4A96-883B-AE9F74BE51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A03DF2-DC7A-45FA-AF26-A0FE5DADF8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EE0D19-8ED2-42FE-87F2-F6DBD9DA5CC6}">
  <ds:schemaRefs>
    <ds:schemaRef ds:uri="http://schemas.microsoft.com/office/2006/documentManagement/types"/>
    <ds:schemaRef ds:uri="bb5bbb0b-6c89-44d7-be61-0adfe653f983"/>
    <ds:schemaRef ds:uri="http://purl.org/dc/elements/1.1/"/>
    <ds:schemaRef ds:uri="http://purl.org/dc/terms/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2bc55ecc-363e-43e9-bfac-4ba2e86f45e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129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Districtwide Student Survey Sent via Text about Preferred Spring 2022 Modality</vt:lpstr>
      <vt:lpstr>Survey Sample</vt:lpstr>
      <vt:lpstr>Student Preferences by Primary Campus for Spring 2022 Instructional Modality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Districtwide text survey re Spring 2022 Modality</dc:title>
  <dc:creator>Engel, Karen</dc:creator>
  <cp:lastModifiedBy>Engel, Karen</cp:lastModifiedBy>
  <cp:revision>10</cp:revision>
  <dcterms:created xsi:type="dcterms:W3CDTF">2021-08-26T19:46:59Z</dcterms:created>
  <dcterms:modified xsi:type="dcterms:W3CDTF">2021-10-27T21:44:55Z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