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93" r:id="rId3"/>
    <p:sldId id="340" r:id="rId4"/>
    <p:sldId id="341" r:id="rId5"/>
    <p:sldId id="342" r:id="rId6"/>
    <p:sldId id="327" r:id="rId7"/>
    <p:sldId id="335" r:id="rId8"/>
    <p:sldId id="284" r:id="rId9"/>
    <p:sldId id="334" r:id="rId10"/>
    <p:sldId id="343" r:id="rId11"/>
    <p:sldId id="344" r:id="rId12"/>
    <p:sldId id="345" r:id="rId13"/>
    <p:sldId id="337" r:id="rId14"/>
    <p:sldId id="339" r:id="rId15"/>
    <p:sldId id="332" r:id="rId16"/>
    <p:sldId id="338" r:id="rId17"/>
    <p:sldId id="336" r:id="rId18"/>
    <p:sldId id="333" r:id="rId19"/>
    <p:sldId id="330" r:id="rId20"/>
    <p:sldId id="331" r:id="rId21"/>
    <p:sldId id="32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3A3A"/>
    <a:srgbClr val="489B52"/>
    <a:srgbClr val="BBCF10"/>
    <a:srgbClr val="F9F49B"/>
    <a:srgbClr val="67A240"/>
    <a:srgbClr val="B1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04" autoAdjust="0"/>
    <p:restoredTop sz="94660"/>
  </p:normalViewPr>
  <p:slideViewPr>
    <p:cSldViewPr snapToGrid="0">
      <p:cViewPr varScale="1">
        <p:scale>
          <a:sx n="111" d="100"/>
          <a:sy n="111" d="100"/>
        </p:scale>
        <p:origin x="24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ngelk\Downloads\Canada_Concurrent_Studen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ngelk\Downloads\Canada_Concurrent_Studen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ngelk\Downloads\Canada_Concurrent_Studen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mccd-my.sharepoint.com/personal/engelk_smccd_edu/Documents/K12/Middle%20College/fall%202018%20Middel%20College%20Students%20Characteristic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mccd-my.sharepoint.com/personal/engelk_smccd_edu/Documents/K12/Middle%20College/fall%202018%20Middel%20College%20Students%20Characteristic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mccd-my.sharepoint.com/personal/engelk_smccd_edu/Documents/K12/Middle%20College/fall%202018%20Middel%20College%20Students%20Characteristic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smccd-my.sharepoint.com/personal/engelk_smccd_edu/Documents/K12/Middle%20College/fall%202018%20Middel%20College%20Students%20Characteristic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smccd-my.sharepoint.com/personal/engelk_smccd_edu/Documents/K12/Middle%20College/fall%202018%20Middel%20College%20Students%20Characteristics.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19D4-4191-B881-CD28F1C3D974}"/>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19D4-4191-B881-CD28F1C3D974}"/>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19D4-4191-B881-CD28F1C3D974}"/>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Sheet2!$A$19:$A$21</c:f>
              <c:strCache>
                <c:ptCount val="3"/>
                <c:pt idx="0">
                  <c:v>FACE TO FACE</c:v>
                </c:pt>
                <c:pt idx="1">
                  <c:v>HYBRID</c:v>
                </c:pt>
                <c:pt idx="2">
                  <c:v>ONLINE</c:v>
                </c:pt>
              </c:strCache>
            </c:strRef>
          </c:cat>
          <c:val>
            <c:numRef>
              <c:f>Sheet2!$B$19:$B$21</c:f>
              <c:numCache>
                <c:formatCode>0%</c:formatCode>
                <c:ptCount val="3"/>
                <c:pt idx="0">
                  <c:v>0.71672193273330176</c:v>
                </c:pt>
                <c:pt idx="1">
                  <c:v>3.8370440549502609E-2</c:v>
                </c:pt>
                <c:pt idx="2">
                  <c:v>0.24490762671719565</c:v>
                </c:pt>
              </c:numCache>
            </c:numRef>
          </c:val>
          <c:extLst>
            <c:ext xmlns:c16="http://schemas.microsoft.com/office/drawing/2014/chart" uri="{C3380CC4-5D6E-409C-BE32-E72D297353CC}">
              <c16:uniqueId val="{00000006-19D4-4191-B881-CD28F1C3D97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Sheet3!$E$3</c:f>
              <c:strCache>
                <c:ptCount val="1"/>
                <c:pt idx="0">
                  <c:v>K12 Concurrent Enrollments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Sheet3!$D$4:$D$62</c:f>
              <c:strCache>
                <c:ptCount val="59"/>
                <c:pt idx="0">
                  <c:v>MATH</c:v>
                </c:pt>
                <c:pt idx="1">
                  <c:v>ENGL</c:v>
                </c:pt>
                <c:pt idx="2">
                  <c:v>BIOL</c:v>
                </c:pt>
                <c:pt idx="3">
                  <c:v>FITN</c:v>
                </c:pt>
                <c:pt idx="4">
                  <c:v>PSYC</c:v>
                </c:pt>
                <c:pt idx="5">
                  <c:v>CIS</c:v>
                </c:pt>
                <c:pt idx="6">
                  <c:v>ANTH</c:v>
                </c:pt>
                <c:pt idx="7">
                  <c:v>CHEM</c:v>
                </c:pt>
                <c:pt idx="8">
                  <c:v>BUS.</c:v>
                </c:pt>
                <c:pt idx="9">
                  <c:v>PLSC</c:v>
                </c:pt>
                <c:pt idx="10">
                  <c:v>ART</c:v>
                </c:pt>
                <c:pt idx="11">
                  <c:v>MUS.</c:v>
                </c:pt>
                <c:pt idx="12">
                  <c:v>ECON</c:v>
                </c:pt>
                <c:pt idx="13">
                  <c:v>SPAN</c:v>
                </c:pt>
                <c:pt idx="14">
                  <c:v>ESL</c:v>
                </c:pt>
                <c:pt idx="15">
                  <c:v>HIST</c:v>
                </c:pt>
                <c:pt idx="16">
                  <c:v>ECE.</c:v>
                </c:pt>
                <c:pt idx="17">
                  <c:v>ASTR</c:v>
                </c:pt>
                <c:pt idx="18">
                  <c:v>SOCI</c:v>
                </c:pt>
                <c:pt idx="19">
                  <c:v>MART</c:v>
                </c:pt>
                <c:pt idx="20">
                  <c:v>PHIL</c:v>
                </c:pt>
                <c:pt idx="21">
                  <c:v>PHYS</c:v>
                </c:pt>
                <c:pt idx="22">
                  <c:v>DRAM</c:v>
                </c:pt>
                <c:pt idx="23">
                  <c:v>COMM</c:v>
                </c:pt>
                <c:pt idx="24">
                  <c:v>BTEC</c:v>
                </c:pt>
                <c:pt idx="25">
                  <c:v>FASH</c:v>
                </c:pt>
                <c:pt idx="26">
                  <c:v>OCEN</c:v>
                </c:pt>
                <c:pt idx="27">
                  <c:v>LIT.</c:v>
                </c:pt>
                <c:pt idx="28">
                  <c:v>KINE</c:v>
                </c:pt>
                <c:pt idx="29">
                  <c:v>CHIN</c:v>
                </c:pt>
                <c:pt idx="30">
                  <c:v>DANC</c:v>
                </c:pt>
                <c:pt idx="31">
                  <c:v>ENVS</c:v>
                </c:pt>
                <c:pt idx="32">
                  <c:v>TEAM</c:v>
                </c:pt>
                <c:pt idx="33">
                  <c:v>GEOG</c:v>
                </c:pt>
                <c:pt idx="34">
                  <c:v>ACTG</c:v>
                </c:pt>
                <c:pt idx="35">
                  <c:v>ASL</c:v>
                </c:pt>
                <c:pt idx="36">
                  <c:v>CRER</c:v>
                </c:pt>
                <c:pt idx="37">
                  <c:v>DGME</c:v>
                </c:pt>
                <c:pt idx="38">
                  <c:v>HSCI</c:v>
                </c:pt>
                <c:pt idx="39">
                  <c:v>LCTR</c:v>
                </c:pt>
                <c:pt idx="40">
                  <c:v>ENGR</c:v>
                </c:pt>
                <c:pt idx="41">
                  <c:v>METE</c:v>
                </c:pt>
                <c:pt idx="42">
                  <c:v>AUTO</c:v>
                </c:pt>
                <c:pt idx="43">
                  <c:v>COUN</c:v>
                </c:pt>
                <c:pt idx="44">
                  <c:v>ARCH</c:v>
                </c:pt>
                <c:pt idx="45">
                  <c:v>CBOT</c:v>
                </c:pt>
                <c:pt idx="46">
                  <c:v>COOP</c:v>
                </c:pt>
                <c:pt idx="47">
                  <c:v>MEDA</c:v>
                </c:pt>
                <c:pt idx="48">
                  <c:v>R.E.</c:v>
                </c:pt>
                <c:pt idx="49">
                  <c:v>ADMJ</c:v>
                </c:pt>
                <c:pt idx="50">
                  <c:v>AQUA</c:v>
                </c:pt>
                <c:pt idx="51">
                  <c:v>ETHN</c:v>
                </c:pt>
                <c:pt idx="52">
                  <c:v>INTD</c:v>
                </c:pt>
                <c:pt idx="53">
                  <c:v>LEGL</c:v>
                </c:pt>
                <c:pt idx="54">
                  <c:v>LIBR</c:v>
                </c:pt>
                <c:pt idx="55">
                  <c:v>LING</c:v>
                </c:pt>
                <c:pt idx="56">
                  <c:v>LSKL</c:v>
                </c:pt>
                <c:pt idx="57">
                  <c:v>MGMT</c:v>
                </c:pt>
                <c:pt idx="58">
                  <c:v>WELL</c:v>
                </c:pt>
              </c:strCache>
            </c:strRef>
          </c:cat>
          <c:val>
            <c:numRef>
              <c:f>Sheet3!$E$4:$E$62</c:f>
              <c:numCache>
                <c:formatCode>General</c:formatCode>
                <c:ptCount val="59"/>
                <c:pt idx="0">
                  <c:v>590</c:v>
                </c:pt>
                <c:pt idx="1">
                  <c:v>160</c:v>
                </c:pt>
                <c:pt idx="2">
                  <c:v>115</c:v>
                </c:pt>
                <c:pt idx="3">
                  <c:v>101</c:v>
                </c:pt>
                <c:pt idx="4">
                  <c:v>89</c:v>
                </c:pt>
                <c:pt idx="5">
                  <c:v>86</c:v>
                </c:pt>
                <c:pt idx="6">
                  <c:v>84</c:v>
                </c:pt>
                <c:pt idx="7">
                  <c:v>65</c:v>
                </c:pt>
                <c:pt idx="8">
                  <c:v>64</c:v>
                </c:pt>
                <c:pt idx="9">
                  <c:v>55</c:v>
                </c:pt>
                <c:pt idx="10">
                  <c:v>50</c:v>
                </c:pt>
                <c:pt idx="11">
                  <c:v>49</c:v>
                </c:pt>
                <c:pt idx="12">
                  <c:v>47</c:v>
                </c:pt>
                <c:pt idx="13">
                  <c:v>44</c:v>
                </c:pt>
                <c:pt idx="14">
                  <c:v>41</c:v>
                </c:pt>
                <c:pt idx="15">
                  <c:v>39</c:v>
                </c:pt>
                <c:pt idx="16">
                  <c:v>33</c:v>
                </c:pt>
                <c:pt idx="17">
                  <c:v>32</c:v>
                </c:pt>
                <c:pt idx="18">
                  <c:v>30</c:v>
                </c:pt>
                <c:pt idx="19">
                  <c:v>29</c:v>
                </c:pt>
                <c:pt idx="20">
                  <c:v>24</c:v>
                </c:pt>
                <c:pt idx="21">
                  <c:v>24</c:v>
                </c:pt>
                <c:pt idx="22">
                  <c:v>23</c:v>
                </c:pt>
                <c:pt idx="23">
                  <c:v>21</c:v>
                </c:pt>
                <c:pt idx="24">
                  <c:v>20</c:v>
                </c:pt>
                <c:pt idx="25">
                  <c:v>19</c:v>
                </c:pt>
                <c:pt idx="26">
                  <c:v>19</c:v>
                </c:pt>
                <c:pt idx="27">
                  <c:v>17</c:v>
                </c:pt>
                <c:pt idx="28">
                  <c:v>14</c:v>
                </c:pt>
                <c:pt idx="29">
                  <c:v>13</c:v>
                </c:pt>
                <c:pt idx="30">
                  <c:v>13</c:v>
                </c:pt>
                <c:pt idx="31">
                  <c:v>11</c:v>
                </c:pt>
                <c:pt idx="32">
                  <c:v>11</c:v>
                </c:pt>
                <c:pt idx="33">
                  <c:v>10</c:v>
                </c:pt>
                <c:pt idx="34">
                  <c:v>8</c:v>
                </c:pt>
                <c:pt idx="35">
                  <c:v>6</c:v>
                </c:pt>
                <c:pt idx="36">
                  <c:v>6</c:v>
                </c:pt>
                <c:pt idx="37">
                  <c:v>5</c:v>
                </c:pt>
                <c:pt idx="38">
                  <c:v>5</c:v>
                </c:pt>
                <c:pt idx="39">
                  <c:v>5</c:v>
                </c:pt>
                <c:pt idx="40">
                  <c:v>4</c:v>
                </c:pt>
                <c:pt idx="41">
                  <c:v>4</c:v>
                </c:pt>
                <c:pt idx="42">
                  <c:v>3</c:v>
                </c:pt>
                <c:pt idx="43">
                  <c:v>3</c:v>
                </c:pt>
                <c:pt idx="44">
                  <c:v>2</c:v>
                </c:pt>
                <c:pt idx="45">
                  <c:v>2</c:v>
                </c:pt>
                <c:pt idx="46">
                  <c:v>2</c:v>
                </c:pt>
                <c:pt idx="47">
                  <c:v>2</c:v>
                </c:pt>
                <c:pt idx="48">
                  <c:v>2</c:v>
                </c:pt>
                <c:pt idx="49">
                  <c:v>1</c:v>
                </c:pt>
                <c:pt idx="50">
                  <c:v>1</c:v>
                </c:pt>
                <c:pt idx="51">
                  <c:v>1</c:v>
                </c:pt>
                <c:pt idx="52">
                  <c:v>1</c:v>
                </c:pt>
                <c:pt idx="53">
                  <c:v>1</c:v>
                </c:pt>
                <c:pt idx="54">
                  <c:v>1</c:v>
                </c:pt>
                <c:pt idx="55">
                  <c:v>1</c:v>
                </c:pt>
                <c:pt idx="56">
                  <c:v>1</c:v>
                </c:pt>
                <c:pt idx="57">
                  <c:v>1</c:v>
                </c:pt>
                <c:pt idx="58">
                  <c:v>1</c:v>
                </c:pt>
              </c:numCache>
            </c:numRef>
          </c:val>
          <c:extLst>
            <c:ext xmlns:c16="http://schemas.microsoft.com/office/drawing/2014/chart" uri="{C3380CC4-5D6E-409C-BE32-E72D297353CC}">
              <c16:uniqueId val="{00000000-6555-4056-91D6-5DCAC033D288}"/>
            </c:ext>
          </c:extLst>
        </c:ser>
        <c:dLbls>
          <c:dLblPos val="outEnd"/>
          <c:showLegendKey val="0"/>
          <c:showVal val="1"/>
          <c:showCatName val="0"/>
          <c:showSerName val="0"/>
          <c:showPercent val="0"/>
          <c:showBubbleSize val="0"/>
        </c:dLbls>
        <c:gapWidth val="219"/>
        <c:overlap val="-27"/>
        <c:axId val="1287101216"/>
        <c:axId val="1287087488"/>
      </c:barChart>
      <c:catAx>
        <c:axId val="1287101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87087488"/>
        <c:crosses val="autoZero"/>
        <c:auto val="1"/>
        <c:lblAlgn val="ctr"/>
        <c:lblOffset val="100"/>
        <c:noMultiLvlLbl val="0"/>
      </c:catAx>
      <c:valAx>
        <c:axId val="1287087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87101216"/>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Sheet3!$B$71</c:f>
              <c:strCache>
                <c:ptCount val="1"/>
                <c:pt idx="0">
                  <c:v>K12 Concurrent Enrollments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Sheet3!$A$72:$A$129</c:f>
              <c:strCache>
                <c:ptCount val="58"/>
                <c:pt idx="0">
                  <c:v>ENGL</c:v>
                </c:pt>
                <c:pt idx="1">
                  <c:v>BIOL</c:v>
                </c:pt>
                <c:pt idx="2">
                  <c:v>FITN</c:v>
                </c:pt>
                <c:pt idx="3">
                  <c:v>PSYC</c:v>
                </c:pt>
                <c:pt idx="4">
                  <c:v>CIS</c:v>
                </c:pt>
                <c:pt idx="5">
                  <c:v>ANTH</c:v>
                </c:pt>
                <c:pt idx="6">
                  <c:v>CHEM</c:v>
                </c:pt>
                <c:pt idx="7">
                  <c:v>BUS.</c:v>
                </c:pt>
                <c:pt idx="8">
                  <c:v>PLSC</c:v>
                </c:pt>
                <c:pt idx="9">
                  <c:v>ART</c:v>
                </c:pt>
                <c:pt idx="10">
                  <c:v>MUS.</c:v>
                </c:pt>
                <c:pt idx="11">
                  <c:v>ECON</c:v>
                </c:pt>
                <c:pt idx="12">
                  <c:v>SPAN</c:v>
                </c:pt>
                <c:pt idx="13">
                  <c:v>ESL</c:v>
                </c:pt>
                <c:pt idx="14">
                  <c:v>HIST</c:v>
                </c:pt>
                <c:pt idx="15">
                  <c:v>ECE.</c:v>
                </c:pt>
                <c:pt idx="16">
                  <c:v>ASTR</c:v>
                </c:pt>
                <c:pt idx="17">
                  <c:v>SOCI</c:v>
                </c:pt>
                <c:pt idx="18">
                  <c:v>MART</c:v>
                </c:pt>
                <c:pt idx="19">
                  <c:v>PHIL</c:v>
                </c:pt>
                <c:pt idx="20">
                  <c:v>PHYS</c:v>
                </c:pt>
                <c:pt idx="21">
                  <c:v>DRAM</c:v>
                </c:pt>
                <c:pt idx="22">
                  <c:v>COMM</c:v>
                </c:pt>
                <c:pt idx="23">
                  <c:v>BTEC</c:v>
                </c:pt>
                <c:pt idx="24">
                  <c:v>FASH</c:v>
                </c:pt>
                <c:pt idx="25">
                  <c:v>OCEN</c:v>
                </c:pt>
                <c:pt idx="26">
                  <c:v>LIT.</c:v>
                </c:pt>
                <c:pt idx="27">
                  <c:v>KINE</c:v>
                </c:pt>
                <c:pt idx="28">
                  <c:v>CHIN</c:v>
                </c:pt>
                <c:pt idx="29">
                  <c:v>DANC</c:v>
                </c:pt>
                <c:pt idx="30">
                  <c:v>ENVS</c:v>
                </c:pt>
                <c:pt idx="31">
                  <c:v>TEAM</c:v>
                </c:pt>
                <c:pt idx="32">
                  <c:v>GEOG</c:v>
                </c:pt>
                <c:pt idx="33">
                  <c:v>ACTG</c:v>
                </c:pt>
                <c:pt idx="34">
                  <c:v>ASL</c:v>
                </c:pt>
                <c:pt idx="35">
                  <c:v>CRER</c:v>
                </c:pt>
                <c:pt idx="36">
                  <c:v>DGME</c:v>
                </c:pt>
                <c:pt idx="37">
                  <c:v>HSCI</c:v>
                </c:pt>
                <c:pt idx="38">
                  <c:v>LCTR</c:v>
                </c:pt>
                <c:pt idx="39">
                  <c:v>ENGR</c:v>
                </c:pt>
                <c:pt idx="40">
                  <c:v>METE</c:v>
                </c:pt>
                <c:pt idx="41">
                  <c:v>AUTO</c:v>
                </c:pt>
                <c:pt idx="42">
                  <c:v>COUN</c:v>
                </c:pt>
                <c:pt idx="43">
                  <c:v>ARCH</c:v>
                </c:pt>
                <c:pt idx="44">
                  <c:v>CBOT</c:v>
                </c:pt>
                <c:pt idx="45">
                  <c:v>COOP</c:v>
                </c:pt>
                <c:pt idx="46">
                  <c:v>MEDA</c:v>
                </c:pt>
                <c:pt idx="47">
                  <c:v>R.E.</c:v>
                </c:pt>
                <c:pt idx="48">
                  <c:v>ADMJ</c:v>
                </c:pt>
                <c:pt idx="49">
                  <c:v>AQUA</c:v>
                </c:pt>
                <c:pt idx="50">
                  <c:v>ETHN</c:v>
                </c:pt>
                <c:pt idx="51">
                  <c:v>INTD</c:v>
                </c:pt>
                <c:pt idx="52">
                  <c:v>LEGL</c:v>
                </c:pt>
                <c:pt idx="53">
                  <c:v>LIBR</c:v>
                </c:pt>
                <c:pt idx="54">
                  <c:v>LING</c:v>
                </c:pt>
                <c:pt idx="55">
                  <c:v>LSKL</c:v>
                </c:pt>
                <c:pt idx="56">
                  <c:v>MGMT</c:v>
                </c:pt>
                <c:pt idx="57">
                  <c:v>WELL</c:v>
                </c:pt>
              </c:strCache>
            </c:strRef>
          </c:cat>
          <c:val>
            <c:numRef>
              <c:f>Sheet3!$B$72:$B$129</c:f>
              <c:numCache>
                <c:formatCode>General</c:formatCode>
                <c:ptCount val="58"/>
                <c:pt idx="0">
                  <c:v>160</c:v>
                </c:pt>
                <c:pt idx="1">
                  <c:v>115</c:v>
                </c:pt>
                <c:pt idx="2">
                  <c:v>101</c:v>
                </c:pt>
                <c:pt idx="3">
                  <c:v>89</c:v>
                </c:pt>
                <c:pt idx="4">
                  <c:v>86</c:v>
                </c:pt>
                <c:pt idx="5">
                  <c:v>84</c:v>
                </c:pt>
                <c:pt idx="6">
                  <c:v>65</c:v>
                </c:pt>
                <c:pt idx="7">
                  <c:v>64</c:v>
                </c:pt>
                <c:pt idx="8">
                  <c:v>55</c:v>
                </c:pt>
                <c:pt idx="9">
                  <c:v>50</c:v>
                </c:pt>
                <c:pt idx="10">
                  <c:v>49</c:v>
                </c:pt>
                <c:pt idx="11">
                  <c:v>47</c:v>
                </c:pt>
                <c:pt idx="12">
                  <c:v>44</c:v>
                </c:pt>
                <c:pt idx="13">
                  <c:v>41</c:v>
                </c:pt>
                <c:pt idx="14">
                  <c:v>39</c:v>
                </c:pt>
                <c:pt idx="15">
                  <c:v>33</c:v>
                </c:pt>
                <c:pt idx="16">
                  <c:v>32</c:v>
                </c:pt>
                <c:pt idx="17">
                  <c:v>30</c:v>
                </c:pt>
                <c:pt idx="18">
                  <c:v>29</c:v>
                </c:pt>
                <c:pt idx="19">
                  <c:v>24</c:v>
                </c:pt>
                <c:pt idx="20">
                  <c:v>24</c:v>
                </c:pt>
                <c:pt idx="21">
                  <c:v>23</c:v>
                </c:pt>
                <c:pt idx="22">
                  <c:v>21</c:v>
                </c:pt>
                <c:pt idx="23">
                  <c:v>20</c:v>
                </c:pt>
                <c:pt idx="24">
                  <c:v>19</c:v>
                </c:pt>
                <c:pt idx="25">
                  <c:v>19</c:v>
                </c:pt>
                <c:pt idx="26">
                  <c:v>17</c:v>
                </c:pt>
                <c:pt idx="27">
                  <c:v>14</c:v>
                </c:pt>
                <c:pt idx="28">
                  <c:v>13</c:v>
                </c:pt>
                <c:pt idx="29">
                  <c:v>13</c:v>
                </c:pt>
                <c:pt idx="30">
                  <c:v>11</c:v>
                </c:pt>
                <c:pt idx="31">
                  <c:v>11</c:v>
                </c:pt>
                <c:pt idx="32">
                  <c:v>10</c:v>
                </c:pt>
                <c:pt idx="33">
                  <c:v>8</c:v>
                </c:pt>
                <c:pt idx="34">
                  <c:v>6</c:v>
                </c:pt>
                <c:pt idx="35">
                  <c:v>6</c:v>
                </c:pt>
                <c:pt idx="36">
                  <c:v>5</c:v>
                </c:pt>
                <c:pt idx="37">
                  <c:v>5</c:v>
                </c:pt>
                <c:pt idx="38">
                  <c:v>5</c:v>
                </c:pt>
                <c:pt idx="39">
                  <c:v>4</c:v>
                </c:pt>
                <c:pt idx="40">
                  <c:v>4</c:v>
                </c:pt>
                <c:pt idx="41">
                  <c:v>3</c:v>
                </c:pt>
                <c:pt idx="42">
                  <c:v>3</c:v>
                </c:pt>
                <c:pt idx="43">
                  <c:v>2</c:v>
                </c:pt>
                <c:pt idx="44">
                  <c:v>2</c:v>
                </c:pt>
                <c:pt idx="45">
                  <c:v>2</c:v>
                </c:pt>
                <c:pt idx="46">
                  <c:v>2</c:v>
                </c:pt>
                <c:pt idx="47">
                  <c:v>2</c:v>
                </c:pt>
                <c:pt idx="48">
                  <c:v>1</c:v>
                </c:pt>
                <c:pt idx="49">
                  <c:v>1</c:v>
                </c:pt>
                <c:pt idx="50">
                  <c:v>1</c:v>
                </c:pt>
                <c:pt idx="51">
                  <c:v>1</c:v>
                </c:pt>
                <c:pt idx="52">
                  <c:v>1</c:v>
                </c:pt>
                <c:pt idx="53">
                  <c:v>1</c:v>
                </c:pt>
                <c:pt idx="54">
                  <c:v>1</c:v>
                </c:pt>
                <c:pt idx="55">
                  <c:v>1</c:v>
                </c:pt>
                <c:pt idx="56">
                  <c:v>1</c:v>
                </c:pt>
                <c:pt idx="57">
                  <c:v>1</c:v>
                </c:pt>
              </c:numCache>
            </c:numRef>
          </c:val>
          <c:extLst>
            <c:ext xmlns:c16="http://schemas.microsoft.com/office/drawing/2014/chart" uri="{C3380CC4-5D6E-409C-BE32-E72D297353CC}">
              <c16:uniqueId val="{00000000-3D72-4110-9BD7-0164538CB5A4}"/>
            </c:ext>
          </c:extLst>
        </c:ser>
        <c:dLbls>
          <c:dLblPos val="outEnd"/>
          <c:showLegendKey val="0"/>
          <c:showVal val="1"/>
          <c:showCatName val="0"/>
          <c:showSerName val="0"/>
          <c:showPercent val="0"/>
          <c:showBubbleSize val="0"/>
        </c:dLbls>
        <c:gapWidth val="219"/>
        <c:overlap val="-27"/>
        <c:axId val="1287093312"/>
        <c:axId val="1287094976"/>
      </c:barChart>
      <c:catAx>
        <c:axId val="1287093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87094976"/>
        <c:crosses val="autoZero"/>
        <c:auto val="1"/>
        <c:lblAlgn val="ctr"/>
        <c:lblOffset val="100"/>
        <c:noMultiLvlLbl val="0"/>
      </c:catAx>
      <c:valAx>
        <c:axId val="1287094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87093312"/>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'MC students'' carateristics f18'!$K$49:$K$50</c:f>
              <c:strCache>
                <c:ptCount val="2"/>
                <c:pt idx="0">
                  <c:v>Fall 2018</c:v>
                </c:pt>
                <c:pt idx="1">
                  <c:v>Spring 2019</c:v>
                </c:pt>
              </c:strCache>
            </c:strRef>
          </c:cat>
          <c:val>
            <c:numRef>
              <c:f>'MC students'' carateristics f18'!$L$49:$L$50</c:f>
              <c:numCache>
                <c:formatCode>General</c:formatCode>
                <c:ptCount val="2"/>
                <c:pt idx="0">
                  <c:v>106</c:v>
                </c:pt>
                <c:pt idx="1">
                  <c:v>107</c:v>
                </c:pt>
              </c:numCache>
            </c:numRef>
          </c:val>
          <c:extLst>
            <c:ext xmlns:c16="http://schemas.microsoft.com/office/drawing/2014/chart" uri="{C3380CC4-5D6E-409C-BE32-E72D297353CC}">
              <c16:uniqueId val="{00000000-6516-4099-9536-5A738EC22F4C}"/>
            </c:ext>
          </c:extLst>
        </c:ser>
        <c:dLbls>
          <c:dLblPos val="outEnd"/>
          <c:showLegendKey val="0"/>
          <c:showVal val="1"/>
          <c:showCatName val="0"/>
          <c:showSerName val="0"/>
          <c:showPercent val="0"/>
          <c:showBubbleSize val="0"/>
        </c:dLbls>
        <c:gapWidth val="219"/>
        <c:overlap val="-27"/>
        <c:axId val="1859966528"/>
        <c:axId val="1859963200"/>
      </c:barChart>
      <c:catAx>
        <c:axId val="1859966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859963200"/>
        <c:crosses val="autoZero"/>
        <c:auto val="1"/>
        <c:lblAlgn val="ctr"/>
        <c:lblOffset val="100"/>
        <c:tickMarkSkip val="10"/>
        <c:noMultiLvlLbl val="0"/>
      </c:catAx>
      <c:valAx>
        <c:axId val="185996320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859966528"/>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2F8-4CCA-BCCD-926CA47398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2F8-4CCA-BCCD-926CA47398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2F8-4CCA-BCCD-926CA47398C6}"/>
              </c:ext>
            </c:extLst>
          </c:dPt>
          <c:dLbls>
            <c:dLbl>
              <c:idx val="2"/>
              <c:layout/>
              <c:tx>
                <c:rich>
                  <a:bodyPr/>
                  <a:lstStyle/>
                  <a:p>
                    <a:fld id="{22D62CA2-84A4-43A0-A227-789073AABF25}" type="CATEGORYNAME">
                      <a:rPr lang="en-US" smtClean="0"/>
                      <a:pPr/>
                      <a:t>[CATEGORY NAME]</a:t>
                    </a:fld>
                    <a:r>
                      <a:rPr lang="en-US" smtClean="0"/>
                      <a:t>/Neither</a:t>
                    </a:r>
                    <a:r>
                      <a:rPr lang="en-US" baseline="0" dirty="0"/>
                      <a:t>
</a:t>
                    </a:r>
                    <a:fld id="{FAFB8D6A-E589-4F13-934B-A3149734CE20}"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E2F8-4CCA-BCCD-926CA47398C6}"/>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'[fall 2018 Middel College Students Characteristics.xlsx]MC students'' carateristics f18'!$N$4:$N$6</c:f>
              <c:strCache>
                <c:ptCount val="3"/>
                <c:pt idx="0">
                  <c:v>Male</c:v>
                </c:pt>
                <c:pt idx="1">
                  <c:v>Female</c:v>
                </c:pt>
                <c:pt idx="2">
                  <c:v>Unknown</c:v>
                </c:pt>
              </c:strCache>
            </c:strRef>
          </c:cat>
          <c:val>
            <c:numRef>
              <c:f>'[fall 2018 Middel College Students Characteristics.xlsx]MC students'' carateristics f18'!$O$4:$O$6</c:f>
              <c:numCache>
                <c:formatCode>0%</c:formatCode>
                <c:ptCount val="3"/>
                <c:pt idx="0">
                  <c:v>0.3019</c:v>
                </c:pt>
                <c:pt idx="1">
                  <c:v>0.6321</c:v>
                </c:pt>
                <c:pt idx="2">
                  <c:v>6.6000000000000003E-2</c:v>
                </c:pt>
              </c:numCache>
            </c:numRef>
          </c:val>
          <c:extLst>
            <c:ext xmlns:c16="http://schemas.microsoft.com/office/drawing/2014/chart" uri="{C3380CC4-5D6E-409C-BE32-E72D297353CC}">
              <c16:uniqueId val="{00000006-E2F8-4CCA-BCCD-926CA47398C6}"/>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A7F-41BD-8374-4C881E0AB1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A7F-41BD-8374-4C881E0AB1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A7F-41BD-8374-4C881E0AB1C6}"/>
              </c:ext>
            </c:extLst>
          </c:dPt>
          <c:dLbls>
            <c:dLbl>
              <c:idx val="2"/>
              <c:layout/>
              <c:tx>
                <c:rich>
                  <a:bodyPr/>
                  <a:lstStyle/>
                  <a:p>
                    <a:fld id="{22D62CA2-84A4-43A0-A227-789073AABF25}" type="CATEGORYNAME">
                      <a:rPr lang="en-US" smtClean="0"/>
                      <a:pPr/>
                      <a:t>[CATEGORY NAME]</a:t>
                    </a:fld>
                    <a:r>
                      <a:rPr lang="en-US" smtClean="0"/>
                      <a:t>/Neither</a:t>
                    </a:r>
                    <a:r>
                      <a:rPr lang="en-US" baseline="0" dirty="0"/>
                      <a:t>
</a:t>
                    </a:r>
                    <a:fld id="{FAFB8D6A-E589-4F13-934B-A3149734CE20}" type="PERCENTAGE">
                      <a:rPr lang="en-US" baseline="0"/>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2A7F-41BD-8374-4C881E0AB1C6}"/>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'MC students'' carateristics f18'!$N$4:$N$6</c:f>
              <c:strCache>
                <c:ptCount val="3"/>
                <c:pt idx="0">
                  <c:v>Male</c:v>
                </c:pt>
                <c:pt idx="1">
                  <c:v>Female</c:v>
                </c:pt>
                <c:pt idx="2">
                  <c:v>Unknown</c:v>
                </c:pt>
              </c:strCache>
            </c:strRef>
          </c:cat>
          <c:val>
            <c:numRef>
              <c:f>'MC students'' carateristics f18'!$O$4:$O$6</c:f>
              <c:numCache>
                <c:formatCode>0%</c:formatCode>
                <c:ptCount val="3"/>
                <c:pt idx="0">
                  <c:v>0.376</c:v>
                </c:pt>
                <c:pt idx="1">
                  <c:v>0.60299999999999998</c:v>
                </c:pt>
                <c:pt idx="2">
                  <c:v>0.02</c:v>
                </c:pt>
              </c:numCache>
            </c:numRef>
          </c:val>
          <c:extLst>
            <c:ext xmlns:c16="http://schemas.microsoft.com/office/drawing/2014/chart" uri="{C3380CC4-5D6E-409C-BE32-E72D297353CC}">
              <c16:uniqueId val="{00000006-2A7F-41BD-8374-4C881E0AB1C6}"/>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0D9-49CC-AAAE-49659F62F1C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0D9-49CC-AAAE-49659F62F1C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0D9-49CC-AAAE-49659F62F1C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0D9-49CC-AAAE-49659F62F1C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0D9-49CC-AAAE-49659F62F1C7}"/>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0D9-49CC-AAAE-49659F62F1C7}"/>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'[fall 2018 Middel College Students Characteristics.xlsx]MC students'' carateristics f18'!$K$4:$K$9</c:f>
              <c:strCache>
                <c:ptCount val="6"/>
                <c:pt idx="0">
                  <c:v>Filipino</c:v>
                </c:pt>
                <c:pt idx="1">
                  <c:v>Pacific Islander</c:v>
                </c:pt>
                <c:pt idx="2">
                  <c:v>Asian</c:v>
                </c:pt>
                <c:pt idx="3">
                  <c:v>Hispanic</c:v>
                </c:pt>
                <c:pt idx="4">
                  <c:v>Multi-Race</c:v>
                </c:pt>
                <c:pt idx="5">
                  <c:v>White Non-Hispanic</c:v>
                </c:pt>
              </c:strCache>
            </c:strRef>
          </c:cat>
          <c:val>
            <c:numRef>
              <c:f>'[fall 2018 Middel College Students Characteristics.xlsx]MC students'' carateristics f18'!$L$4:$L$9</c:f>
              <c:numCache>
                <c:formatCode>General</c:formatCode>
                <c:ptCount val="6"/>
                <c:pt idx="0">
                  <c:v>1</c:v>
                </c:pt>
                <c:pt idx="1">
                  <c:v>1</c:v>
                </c:pt>
                <c:pt idx="2">
                  <c:v>8</c:v>
                </c:pt>
                <c:pt idx="3">
                  <c:v>19</c:v>
                </c:pt>
                <c:pt idx="4">
                  <c:v>30</c:v>
                </c:pt>
                <c:pt idx="5">
                  <c:v>47</c:v>
                </c:pt>
              </c:numCache>
            </c:numRef>
          </c:val>
          <c:extLst>
            <c:ext xmlns:c16="http://schemas.microsoft.com/office/drawing/2014/chart" uri="{C3380CC4-5D6E-409C-BE32-E72D297353CC}">
              <c16:uniqueId val="{0000000C-70D9-49CC-AAAE-49659F62F1C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CDF744-D5DF-4756-940F-AE98460BBF99}" type="datetimeFigureOut">
              <a:rPr lang="en-US" smtClean="0"/>
              <a:t>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22146-0D8A-421A-BAC0-E14F5C59F29A}" type="slidenum">
              <a:rPr lang="en-US" smtClean="0"/>
              <a:t>‹#›</a:t>
            </a:fld>
            <a:endParaRPr lang="en-US"/>
          </a:p>
        </p:txBody>
      </p:sp>
    </p:spTree>
    <p:extLst>
      <p:ext uri="{BB962C8B-B14F-4D97-AF65-F5344CB8AC3E}">
        <p14:creationId xmlns:p14="http://schemas.microsoft.com/office/powerpoint/2010/main" val="2570966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more.com/rwkb9-middle-college-updat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the </a:t>
            </a:r>
            <a:r>
              <a:rPr lang="en-US" sz="1200" b="1" kern="1200" dirty="0" smtClean="0">
                <a:solidFill>
                  <a:schemeClr val="tx1"/>
                </a:solidFill>
                <a:effectLst/>
                <a:latin typeface="+mn-lt"/>
                <a:ea typeface="+mn-ea"/>
                <a:cs typeface="+mn-cs"/>
              </a:rPr>
              <a:t>Class of 2017</a:t>
            </a:r>
            <a:r>
              <a:rPr lang="en-US" sz="1200" kern="1200" dirty="0" smtClean="0">
                <a:solidFill>
                  <a:schemeClr val="tx1"/>
                </a:solidFill>
                <a:effectLst/>
                <a:latin typeface="+mn-lt"/>
                <a:ea typeface="+mn-ea"/>
                <a:cs typeface="+mn-cs"/>
              </a:rPr>
              <a:t>, 54 seniors and 2 juniors completed graduation requirements (the two juniors graduated a full year early).  </a:t>
            </a:r>
          </a:p>
          <a:p>
            <a:r>
              <a:rPr lang="en-US" sz="1200" kern="1200" dirty="0" smtClean="0">
                <a:solidFill>
                  <a:schemeClr val="tx1"/>
                </a:solidFill>
                <a:effectLst/>
                <a:latin typeface="+mn-lt"/>
                <a:ea typeface="+mn-ea"/>
                <a:cs typeface="+mn-cs"/>
              </a:rPr>
              <a:t>91% complete UC/CSU A-G requirements.</a:t>
            </a:r>
          </a:p>
          <a:p>
            <a:r>
              <a:rPr lang="en-US" sz="1200" kern="1200" dirty="0" smtClean="0">
                <a:solidFill>
                  <a:schemeClr val="tx1"/>
                </a:solidFill>
                <a:effectLst/>
                <a:latin typeface="+mn-lt"/>
                <a:ea typeface="+mn-ea"/>
                <a:cs typeface="+mn-cs"/>
              </a:rPr>
              <a:t>46 of the 54 were in MC for both years and earned an average of 42 college units; 10 were in MC for one year (includes the two junior grads) and earned an average of 24.5 college units. </a:t>
            </a:r>
          </a:p>
          <a:p>
            <a:r>
              <a:rPr lang="en-US" sz="1200" kern="1200" dirty="0" smtClean="0">
                <a:solidFill>
                  <a:schemeClr val="tx1"/>
                </a:solidFill>
                <a:effectLst/>
                <a:latin typeface="+mn-lt"/>
                <a:ea typeface="+mn-ea"/>
                <a:cs typeface="+mn-cs"/>
              </a:rPr>
              <a:t>22 of the seniors achieved Cañada College Dean’s List honors at some point in their time at MC.</a:t>
            </a:r>
          </a:p>
          <a:p>
            <a:r>
              <a:rPr lang="en-US" sz="1200" kern="1200" dirty="0" smtClean="0">
                <a:solidFill>
                  <a:schemeClr val="tx1"/>
                </a:solidFill>
                <a:effectLst/>
                <a:latin typeface="+mn-lt"/>
                <a:ea typeface="+mn-ea"/>
                <a:cs typeface="+mn-cs"/>
              </a:rPr>
              <a:t>One senior maintained straight A’s each semester, earning a 4.0 cumulative college </a:t>
            </a:r>
            <a:r>
              <a:rPr lang="en-US" sz="1200" kern="1200" dirty="0" err="1" smtClean="0">
                <a:solidFill>
                  <a:schemeClr val="tx1"/>
                </a:solidFill>
                <a:effectLst/>
                <a:latin typeface="+mn-lt"/>
                <a:ea typeface="+mn-ea"/>
                <a:cs typeface="+mn-cs"/>
              </a:rPr>
              <a:t>gpa</a:t>
            </a:r>
            <a:r>
              <a:rPr lang="en-US" sz="1200" kern="1200" dirty="0" smtClean="0">
                <a:solidFill>
                  <a:schemeClr val="tx1"/>
                </a:solidFill>
                <a:effectLst/>
                <a:latin typeface="+mn-lt"/>
                <a:ea typeface="+mn-ea"/>
                <a:cs typeface="+mn-cs"/>
              </a:rPr>
              <a:t> and weighted cumulative HS </a:t>
            </a:r>
            <a:r>
              <a:rPr lang="en-US" sz="1200" kern="1200" dirty="0" err="1" smtClean="0">
                <a:solidFill>
                  <a:schemeClr val="tx1"/>
                </a:solidFill>
                <a:effectLst/>
                <a:latin typeface="+mn-lt"/>
                <a:ea typeface="+mn-ea"/>
                <a:cs typeface="+mn-cs"/>
              </a:rPr>
              <a:t>gpa</a:t>
            </a:r>
            <a:r>
              <a:rPr lang="en-US" sz="1200" kern="1200" dirty="0" smtClean="0">
                <a:solidFill>
                  <a:schemeClr val="tx1"/>
                </a:solidFill>
                <a:effectLst/>
                <a:latin typeface="+mn-lt"/>
                <a:ea typeface="+mn-ea"/>
                <a:cs typeface="+mn-cs"/>
              </a:rPr>
              <a:t> of 4.31.</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a:t>
            </a:r>
            <a:r>
              <a:rPr lang="en-US" sz="1200" b="1" kern="1200" dirty="0" smtClean="0">
                <a:solidFill>
                  <a:schemeClr val="tx1"/>
                </a:solidFill>
                <a:effectLst/>
                <a:latin typeface="+mn-lt"/>
                <a:ea typeface="+mn-ea"/>
                <a:cs typeface="+mn-cs"/>
              </a:rPr>
              <a:t>2018-19:</a:t>
            </a:r>
          </a:p>
          <a:p>
            <a:r>
              <a:rPr lang="en-US" sz="1200" kern="1200" dirty="0" smtClean="0">
                <a:solidFill>
                  <a:schemeClr val="tx1"/>
                </a:solidFill>
                <a:effectLst/>
                <a:latin typeface="+mn-lt"/>
                <a:ea typeface="+mn-ea"/>
                <a:cs typeface="+mn-cs"/>
              </a:rPr>
              <a:t>For this year—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Most of our seniors are waiting to hear back from UC and CSU, but we’ve had a number of students receive admission news already. This year’s seniors have received admissions from:</a:t>
            </a:r>
          </a:p>
          <a:p>
            <a:r>
              <a:rPr lang="en-US" sz="1200" kern="1200" dirty="0" smtClean="0">
                <a:solidFill>
                  <a:schemeClr val="tx1"/>
                </a:solidFill>
                <a:effectLst/>
                <a:latin typeface="+mn-lt"/>
                <a:ea typeface="+mn-ea"/>
                <a:cs typeface="+mn-cs"/>
              </a:rPr>
              <a:t>University of Arizona</a:t>
            </a:r>
          </a:p>
          <a:p>
            <a:r>
              <a:rPr lang="en-US" sz="1200" kern="1200" dirty="0" smtClean="0">
                <a:solidFill>
                  <a:schemeClr val="tx1"/>
                </a:solidFill>
                <a:effectLst/>
                <a:latin typeface="+mn-lt"/>
                <a:ea typeface="+mn-ea"/>
                <a:cs typeface="+mn-cs"/>
              </a:rPr>
              <a:t>University of Idaho</a:t>
            </a:r>
          </a:p>
          <a:p>
            <a:r>
              <a:rPr lang="en-US" sz="1200" kern="1200" dirty="0" smtClean="0">
                <a:solidFill>
                  <a:schemeClr val="tx1"/>
                </a:solidFill>
                <a:effectLst/>
                <a:latin typeface="+mn-lt"/>
                <a:ea typeface="+mn-ea"/>
                <a:cs typeface="+mn-cs"/>
              </a:rPr>
              <a:t>Florida International University</a:t>
            </a:r>
          </a:p>
          <a:p>
            <a:r>
              <a:rPr lang="en-US" sz="1200" kern="1200" dirty="0" smtClean="0">
                <a:solidFill>
                  <a:schemeClr val="tx1"/>
                </a:solidFill>
                <a:effectLst/>
                <a:latin typeface="+mn-lt"/>
                <a:ea typeface="+mn-ea"/>
                <a:cs typeface="+mn-cs"/>
              </a:rPr>
              <a:t>San Francisco State </a:t>
            </a:r>
          </a:p>
          <a:p>
            <a:r>
              <a:rPr lang="en-US" sz="1200" kern="1200" dirty="0" smtClean="0">
                <a:solidFill>
                  <a:schemeClr val="tx1"/>
                </a:solidFill>
                <a:effectLst/>
                <a:latin typeface="+mn-lt"/>
                <a:ea typeface="+mn-ea"/>
                <a:cs typeface="+mn-cs"/>
              </a:rPr>
              <a:t>University of San Francisco </a:t>
            </a:r>
          </a:p>
          <a:p>
            <a:r>
              <a:rPr lang="en-US" sz="1200" kern="1200" dirty="0" smtClean="0">
                <a:solidFill>
                  <a:schemeClr val="tx1"/>
                </a:solidFill>
                <a:effectLst/>
                <a:latin typeface="+mn-lt"/>
                <a:ea typeface="+mn-ea"/>
                <a:cs typeface="+mn-cs"/>
              </a:rPr>
              <a:t>Colorado State</a:t>
            </a:r>
          </a:p>
          <a:p>
            <a:r>
              <a:rPr lang="en-US" sz="1200" kern="1200" dirty="0" smtClean="0">
                <a:solidFill>
                  <a:schemeClr val="tx1"/>
                </a:solidFill>
                <a:effectLst/>
                <a:latin typeface="+mn-lt"/>
                <a:ea typeface="+mn-ea"/>
                <a:cs typeface="+mn-cs"/>
              </a:rPr>
              <a:t>Menlo College</a:t>
            </a:r>
          </a:p>
          <a:p>
            <a:r>
              <a:rPr lang="en-US" sz="1200" kern="1200" dirty="0" smtClean="0">
                <a:solidFill>
                  <a:schemeClr val="tx1"/>
                </a:solidFill>
                <a:effectLst/>
                <a:latin typeface="+mn-lt"/>
                <a:ea typeface="+mn-ea"/>
                <a:cs typeface="+mn-cs"/>
              </a:rPr>
              <a:t>Temple University</a:t>
            </a:r>
          </a:p>
          <a:p>
            <a:r>
              <a:rPr lang="en-US" sz="1200" kern="1200" dirty="0" smtClean="0">
                <a:solidFill>
                  <a:schemeClr val="tx1"/>
                </a:solidFill>
                <a:effectLst/>
                <a:latin typeface="+mn-lt"/>
                <a:ea typeface="+mn-ea"/>
                <a:cs typeface="+mn-cs"/>
              </a:rPr>
              <a:t>University of Hawaii</a:t>
            </a:r>
          </a:p>
          <a:p>
            <a:r>
              <a:rPr lang="en-US" sz="1200" kern="1200" dirty="0" smtClean="0">
                <a:solidFill>
                  <a:schemeClr val="tx1"/>
                </a:solidFill>
                <a:effectLst/>
                <a:latin typeface="+mn-lt"/>
                <a:ea typeface="+mn-ea"/>
                <a:cs typeface="+mn-cs"/>
              </a:rPr>
              <a:t>St. Mary’s College </a:t>
            </a:r>
          </a:p>
          <a:p>
            <a:r>
              <a:rPr lang="en-US" sz="1200" kern="1200" dirty="0" smtClean="0">
                <a:solidFill>
                  <a:schemeClr val="tx1"/>
                </a:solidFill>
                <a:effectLst/>
                <a:latin typeface="+mn-lt"/>
                <a:ea typeface="+mn-ea"/>
                <a:cs typeface="+mn-cs"/>
              </a:rPr>
              <a:t>University of Pennsylvania</a:t>
            </a:r>
          </a:p>
          <a:p>
            <a:r>
              <a:rPr lang="en-US" sz="1200" kern="1200" dirty="0" smtClean="0">
                <a:solidFill>
                  <a:schemeClr val="tx1"/>
                </a:solidFill>
                <a:effectLst/>
                <a:latin typeface="+mn-lt"/>
                <a:ea typeface="+mn-ea"/>
                <a:cs typeface="+mn-cs"/>
              </a:rPr>
              <a:t>University of Oklahoma</a:t>
            </a:r>
          </a:p>
          <a:p>
            <a:r>
              <a:rPr lang="en-US" sz="1200" kern="1200" dirty="0" smtClean="0">
                <a:solidFill>
                  <a:schemeClr val="tx1"/>
                </a:solidFill>
                <a:effectLst/>
                <a:latin typeface="+mn-lt"/>
                <a:ea typeface="+mn-ea"/>
                <a:cs typeface="+mn-cs"/>
              </a:rPr>
              <a:t>Holy Names University</a:t>
            </a:r>
          </a:p>
          <a:p>
            <a:r>
              <a:rPr lang="en-US" sz="1200" kern="1200" dirty="0" smtClean="0">
                <a:solidFill>
                  <a:schemeClr val="tx1"/>
                </a:solidFill>
                <a:effectLst/>
                <a:latin typeface="+mn-lt"/>
                <a:ea typeface="+mn-ea"/>
                <a:cs typeface="+mn-cs"/>
              </a:rPr>
              <a:t>Widener University</a:t>
            </a:r>
          </a:p>
          <a:p>
            <a:r>
              <a:rPr lang="en-US" sz="1200" kern="1200" dirty="0" smtClean="0">
                <a:solidFill>
                  <a:schemeClr val="tx1"/>
                </a:solidFill>
                <a:effectLst/>
                <a:latin typeface="+mn-lt"/>
                <a:ea typeface="+mn-ea"/>
                <a:cs typeface="+mn-cs"/>
              </a:rPr>
              <a:t>University of Oregon</a:t>
            </a:r>
          </a:p>
          <a:p>
            <a:r>
              <a:rPr lang="en-US" sz="1200" kern="1200" dirty="0" smtClean="0">
                <a:solidFill>
                  <a:schemeClr val="tx1"/>
                </a:solidFill>
                <a:effectLst/>
                <a:latin typeface="+mn-lt"/>
                <a:ea typeface="+mn-ea"/>
                <a:cs typeface="+mn-cs"/>
              </a:rPr>
              <a:t>University of Victoria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past fall semester, 38 of our students earned straight A’s in their college classes. All students are required to take at least two college classes totaling 9 units or three classes totaling 7 units, which I think is more than what the average Cañada student is taking each semester.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Many of our students are involved in campus clubs, and at least one is in ASCC. A handful work in the Learning Center as tutors. About a third of our students participate in sports at their home high school.</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 haven’t finished working on this, but so far I have 6 quotes from our grads over the years: </a:t>
            </a:r>
            <a:r>
              <a:rPr lang="en-US" sz="1200" u="sng" kern="1200" dirty="0" smtClean="0">
                <a:solidFill>
                  <a:schemeClr val="tx1"/>
                </a:solidFill>
                <a:effectLst/>
                <a:latin typeface="+mn-lt"/>
                <a:ea typeface="+mn-ea"/>
                <a:cs typeface="+mn-cs"/>
                <a:hlinkClick r:id="rId3"/>
              </a:rPr>
              <a:t>https://www.smore.com/rwkb9-middle-college-update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Other fun facts—</a:t>
            </a:r>
          </a:p>
          <a:p>
            <a:r>
              <a:rPr lang="en-US" sz="1200" kern="1200" smtClean="0">
                <a:solidFill>
                  <a:schemeClr val="tx1"/>
                </a:solidFill>
                <a:effectLst/>
                <a:latin typeface="+mn-lt"/>
                <a:ea typeface="+mn-ea"/>
                <a:cs typeface="+mn-cs"/>
              </a:rPr>
              <a:t>Since the program began 20 years ago, we’ve had 9 staff assistants, 9 HS administrators, 6 college administrators, 8 social studies teachers, and 2 English teachers, and somewhere around 750-775 graduates.</a:t>
            </a:r>
          </a:p>
          <a:p>
            <a:endParaRPr lang="en-US" sz="1200" b="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D122146-0D8A-421A-BAC0-E14F5C59F29A}" type="slidenum">
              <a:rPr lang="en-US" smtClean="0"/>
              <a:t>2</a:t>
            </a:fld>
            <a:endParaRPr lang="en-US"/>
          </a:p>
        </p:txBody>
      </p:sp>
    </p:spTree>
    <p:extLst>
      <p:ext uri="{BB962C8B-B14F-4D97-AF65-F5344CB8AC3E}">
        <p14:creationId xmlns:p14="http://schemas.microsoft.com/office/powerpoint/2010/main" val="158387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FBFFE5A-E6BA-4743-9EA8-885E68228989}"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2029901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BFFE5A-E6BA-4743-9EA8-885E68228989}"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176779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BFFE5A-E6BA-4743-9EA8-885E68228989}"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962514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BFFE5A-E6BA-4743-9EA8-885E68228989}"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78662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BFFE5A-E6BA-4743-9EA8-885E68228989}" type="datetimeFigureOut">
              <a:rPr lang="en-US" smtClean="0"/>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1151054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BFFE5A-E6BA-4743-9EA8-885E68228989}"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3848693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BFFE5A-E6BA-4743-9EA8-885E68228989}" type="datetimeFigureOut">
              <a:rPr lang="en-US" smtClean="0"/>
              <a:t>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4146959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BFFE5A-E6BA-4743-9EA8-885E68228989}" type="datetimeFigureOut">
              <a:rPr lang="en-US" smtClean="0"/>
              <a:t>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287093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BFFE5A-E6BA-4743-9EA8-885E68228989}" type="datetimeFigureOut">
              <a:rPr lang="en-US" smtClean="0"/>
              <a:t>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337105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FBFFE5A-E6BA-4743-9EA8-885E68228989}"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642258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FBFFE5A-E6BA-4743-9EA8-885E68228989}" type="datetimeFigureOut">
              <a:rPr lang="en-US" smtClean="0"/>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CE4F3-1591-457E-81DA-1DD91DE235A9}" type="slidenum">
              <a:rPr lang="en-US" smtClean="0"/>
              <a:t>‹#›</a:t>
            </a:fld>
            <a:endParaRPr lang="en-US"/>
          </a:p>
        </p:txBody>
      </p:sp>
    </p:spTree>
    <p:extLst>
      <p:ext uri="{BB962C8B-B14F-4D97-AF65-F5344CB8AC3E}">
        <p14:creationId xmlns:p14="http://schemas.microsoft.com/office/powerpoint/2010/main" val="4182577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FFE5A-E6BA-4743-9EA8-885E68228989}" type="datetimeFigureOut">
              <a:rPr lang="en-US" smtClean="0"/>
              <a:t>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CE4F3-1591-457E-81DA-1DD91DE235A9}" type="slidenum">
              <a:rPr lang="en-US" smtClean="0"/>
              <a:t>‹#›</a:t>
            </a:fld>
            <a:endParaRPr lang="en-US"/>
          </a:p>
        </p:txBody>
      </p:sp>
    </p:spTree>
    <p:extLst>
      <p:ext uri="{BB962C8B-B14F-4D97-AF65-F5344CB8AC3E}">
        <p14:creationId xmlns:p14="http://schemas.microsoft.com/office/powerpoint/2010/main" val="1217417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2262" y="2800709"/>
            <a:ext cx="9768840" cy="924518"/>
          </a:xfrm>
        </p:spPr>
        <p:txBody>
          <a:bodyPr>
            <a:normAutofit/>
          </a:bodyPr>
          <a:lstStyle/>
          <a:p>
            <a:r>
              <a:rPr lang="en-US" sz="4000" b="1" dirty="0" smtClean="0"/>
              <a:t>Early College experiences and Dual Enrollment</a:t>
            </a:r>
            <a:endParaRPr lang="en-US" dirty="0"/>
          </a:p>
        </p:txBody>
      </p:sp>
      <p:sp>
        <p:nvSpPr>
          <p:cNvPr id="3" name="Subtitle 2"/>
          <p:cNvSpPr>
            <a:spLocks noGrp="1"/>
          </p:cNvSpPr>
          <p:nvPr>
            <p:ph type="subTitle" idx="1"/>
          </p:nvPr>
        </p:nvSpPr>
        <p:spPr>
          <a:xfrm>
            <a:off x="1250533" y="4678809"/>
            <a:ext cx="9144000" cy="1655762"/>
          </a:xfrm>
        </p:spPr>
        <p:txBody>
          <a:bodyPr/>
          <a:lstStyle/>
          <a:p>
            <a:pPr>
              <a:lnSpc>
                <a:spcPct val="100000"/>
              </a:lnSpc>
              <a:spcBef>
                <a:spcPts val="0"/>
              </a:spcBef>
            </a:pPr>
            <a:r>
              <a:rPr lang="en-US" sz="2000" dirty="0" smtClean="0"/>
              <a:t>Strategic Enrollment Management Committee </a:t>
            </a:r>
          </a:p>
          <a:p>
            <a:r>
              <a:rPr lang="en-US" dirty="0" smtClean="0"/>
              <a:t>February </a:t>
            </a:r>
            <a:r>
              <a:rPr lang="en-US" dirty="0" smtClean="0"/>
              <a:t>6, 2019</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5730" y="259357"/>
            <a:ext cx="3592216" cy="1613108"/>
          </a:xfrm>
          <a:prstGeom prst="rect">
            <a:avLst/>
          </a:prstGeom>
        </p:spPr>
      </p:pic>
    </p:spTree>
    <p:extLst>
      <p:ext uri="{BB962C8B-B14F-4D97-AF65-F5344CB8AC3E}">
        <p14:creationId xmlns:p14="http://schemas.microsoft.com/office/powerpoint/2010/main" val="3727057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Expand Middle College</a:t>
            </a:r>
            <a:endParaRPr lang="en-US" dirty="0"/>
          </a:p>
        </p:txBody>
      </p:sp>
      <p:sp>
        <p:nvSpPr>
          <p:cNvPr id="3" name="Content Placeholder 2"/>
          <p:cNvSpPr>
            <a:spLocks noGrp="1"/>
          </p:cNvSpPr>
          <p:nvPr>
            <p:ph idx="1"/>
          </p:nvPr>
        </p:nvSpPr>
        <p:spPr>
          <a:xfrm>
            <a:off x="930214" y="1690688"/>
            <a:ext cx="10968487" cy="4882640"/>
          </a:xfrm>
        </p:spPr>
        <p:txBody>
          <a:bodyPr>
            <a:normAutofit fontScale="70000" lnSpcReduction="20000"/>
          </a:bodyPr>
          <a:lstStyle/>
          <a:p>
            <a:r>
              <a:rPr lang="en-US" dirty="0" smtClean="0"/>
              <a:t>SUHSD </a:t>
            </a:r>
            <a:endParaRPr lang="en-US" dirty="0"/>
          </a:p>
          <a:p>
            <a:pPr lvl="1"/>
            <a:r>
              <a:rPr lang="en-US" dirty="0"/>
              <a:t>hire teachers</a:t>
            </a:r>
          </a:p>
          <a:p>
            <a:pPr lvl="1"/>
            <a:r>
              <a:rPr lang="en-US" dirty="0"/>
              <a:t>figure out supports;  What articulates for what?  Create a guidebook</a:t>
            </a:r>
          </a:p>
          <a:p>
            <a:pPr lvl="1"/>
            <a:r>
              <a:rPr lang="en-US" dirty="0"/>
              <a:t>change language for outreach and marketing of program; get extra supports</a:t>
            </a:r>
          </a:p>
          <a:p>
            <a:pPr lvl="1"/>
            <a:r>
              <a:rPr lang="en-US" dirty="0"/>
              <a:t>re-consider assessment</a:t>
            </a:r>
          </a:p>
          <a:p>
            <a:pPr lvl="1"/>
            <a:r>
              <a:rPr lang="en-US" dirty="0"/>
              <a:t>Consider changing their bell schedule (this could help with sharing rooms)</a:t>
            </a:r>
          </a:p>
          <a:p>
            <a:pPr lvl="1"/>
            <a:r>
              <a:rPr lang="en-US" dirty="0"/>
              <a:t>12:30 – 3:05 – then they go to their home campuses for sports and activities (morning is spent taking college classes) – can we have half of the bigger cohort flipped in schedule?  This not needed if they can have 4 classrooms (will need bigger office space).  Some students would like 10 a.m. and 6 p.m.</a:t>
            </a:r>
          </a:p>
          <a:p>
            <a:r>
              <a:rPr lang="en-US" dirty="0"/>
              <a:t>Canada</a:t>
            </a:r>
          </a:p>
          <a:p>
            <a:pPr lvl="1"/>
            <a:r>
              <a:rPr lang="en-US" dirty="0"/>
              <a:t>space – can we make a “home” for 150 students? </a:t>
            </a:r>
          </a:p>
          <a:p>
            <a:pPr lvl="1"/>
            <a:r>
              <a:rPr lang="en-US" dirty="0"/>
              <a:t>Ideally, 4 classrooms plus the lab so having them all in the same building would be ideal.  Is there a room on campus – other than the theater – that will be able to house the whole school?</a:t>
            </a:r>
          </a:p>
          <a:p>
            <a:pPr lvl="1"/>
            <a:r>
              <a:rPr lang="en-US" dirty="0"/>
              <a:t>Additional space for faculty</a:t>
            </a:r>
          </a:p>
          <a:p>
            <a:r>
              <a:rPr lang="en-US" dirty="0"/>
              <a:t>Both:  field trip to West Valley?  Mission?  They have separate Middle College facilities?</a:t>
            </a:r>
          </a:p>
          <a:p>
            <a:r>
              <a:rPr lang="en-US" dirty="0"/>
              <a:t>Research “College Advantage” – West Valley and Foothill have it.  Students only take college classes to fulfill HS requirements.  They’re in Middle College technically, but they really behave like college student.  This is for the advanced cohort?  Makes room for others?  Students who need less monitoring.</a:t>
            </a:r>
          </a:p>
          <a:p>
            <a:endParaRPr lang="en-US" dirty="0"/>
          </a:p>
          <a:p>
            <a:endParaRPr lang="en-US" dirty="0"/>
          </a:p>
          <a:p>
            <a:endParaRPr lang="en-US" dirty="0"/>
          </a:p>
        </p:txBody>
      </p:sp>
    </p:spTree>
    <p:extLst>
      <p:ext uri="{BB962C8B-B14F-4D97-AF65-F5344CB8AC3E}">
        <p14:creationId xmlns:p14="http://schemas.microsoft.com/office/powerpoint/2010/main" val="1571272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Redwood High School</a:t>
            </a:r>
            <a:endParaRPr lang="en-US" dirty="0"/>
          </a:p>
        </p:txBody>
      </p:sp>
      <p:sp>
        <p:nvSpPr>
          <p:cNvPr id="3" name="Content Placeholder 2"/>
          <p:cNvSpPr>
            <a:spLocks noGrp="1"/>
          </p:cNvSpPr>
          <p:nvPr>
            <p:ph idx="1"/>
          </p:nvPr>
        </p:nvSpPr>
        <p:spPr/>
        <p:txBody>
          <a:bodyPr/>
          <a:lstStyle/>
          <a:p>
            <a:pPr lvl="0"/>
            <a:r>
              <a:rPr lang="en-US" dirty="0"/>
              <a:t>Potential partnership between Cañada and Redwood Continuation High School </a:t>
            </a:r>
          </a:p>
          <a:p>
            <a:pPr lvl="1"/>
            <a:r>
              <a:rPr lang="en-US" dirty="0"/>
              <a:t>Explore possible CTE pathway programs (building trades, electrical, culinary, digital arts, farm-to-table – Ag?)</a:t>
            </a:r>
          </a:p>
          <a:p>
            <a:pPr lvl="1"/>
            <a:r>
              <a:rPr lang="en-US" dirty="0"/>
              <a:t>Cañada team will visit Redwood Continuation leadership team on February 8 at 3 p.m</a:t>
            </a:r>
            <a:r>
              <a:rPr lang="en-US" dirty="0" smtClean="0"/>
              <a:t>.</a:t>
            </a:r>
          </a:p>
          <a:p>
            <a:pPr lvl="1"/>
            <a:r>
              <a:rPr lang="en-US" dirty="0" smtClean="0"/>
              <a:t>What would we propose to offer </a:t>
            </a:r>
            <a:r>
              <a:rPr lang="en-US" smtClean="0"/>
              <a:t>and why?</a:t>
            </a:r>
            <a:endParaRPr lang="en-US" dirty="0"/>
          </a:p>
          <a:p>
            <a:endParaRPr lang="en-US" dirty="0"/>
          </a:p>
        </p:txBody>
      </p:sp>
    </p:spTree>
    <p:extLst>
      <p:ext uri="{BB962C8B-B14F-4D97-AF65-F5344CB8AC3E}">
        <p14:creationId xmlns:p14="http://schemas.microsoft.com/office/powerpoint/2010/main" val="3231445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Tide Academy</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Partnership between Cañada and T.I.D.E. Academy </a:t>
            </a:r>
          </a:p>
          <a:p>
            <a:pPr lvl="1"/>
            <a:r>
              <a:rPr lang="en-US" dirty="0"/>
              <a:t>SUSD has collaborated with Foothill on dual enrollment but would like to change this to Cañada – especially if we have a shuttle.</a:t>
            </a:r>
          </a:p>
          <a:p>
            <a:pPr lvl="1"/>
            <a:r>
              <a:rPr lang="en-US" dirty="0"/>
              <a:t>Possible pathways or areas of focus:</a:t>
            </a:r>
          </a:p>
          <a:p>
            <a:pPr lvl="2"/>
            <a:r>
              <a:rPr lang="en-US" dirty="0"/>
              <a:t>Computer Science</a:t>
            </a:r>
          </a:p>
          <a:p>
            <a:pPr lvl="2"/>
            <a:r>
              <a:rPr lang="en-US" dirty="0"/>
              <a:t>Art and Design</a:t>
            </a:r>
          </a:p>
          <a:p>
            <a:pPr lvl="2"/>
            <a:r>
              <a:rPr lang="en-US" dirty="0"/>
              <a:t>Project-based learning</a:t>
            </a:r>
          </a:p>
          <a:p>
            <a:pPr lvl="2"/>
            <a:r>
              <a:rPr lang="en-US" dirty="0"/>
              <a:t>Social problem-solving – focus on equity</a:t>
            </a:r>
          </a:p>
          <a:p>
            <a:pPr lvl="2"/>
            <a:r>
              <a:rPr lang="en-US" dirty="0"/>
              <a:t>Student could do a senior/capstone project at Cañada</a:t>
            </a:r>
          </a:p>
          <a:p>
            <a:pPr lvl="1"/>
            <a:r>
              <a:rPr lang="en-US" dirty="0" smtClean="0"/>
              <a:t>Courses </a:t>
            </a:r>
            <a:r>
              <a:rPr lang="en-US" dirty="0"/>
              <a:t>8-3:30 – four sections/day; M-F</a:t>
            </a:r>
          </a:p>
          <a:p>
            <a:pPr lvl="1"/>
            <a:r>
              <a:rPr lang="en-US" dirty="0"/>
              <a:t>Foothill is hiring adjuncts</a:t>
            </a:r>
          </a:p>
          <a:p>
            <a:pPr lvl="1"/>
            <a:r>
              <a:rPr lang="en-US" dirty="0"/>
              <a:t>Challenges with HS teacher of record</a:t>
            </a:r>
          </a:p>
          <a:p>
            <a:pPr lvl="1"/>
            <a:r>
              <a:rPr lang="en-US" dirty="0"/>
              <a:t>Challenge of continuity</a:t>
            </a:r>
          </a:p>
          <a:p>
            <a:pPr lvl="1"/>
            <a:r>
              <a:rPr lang="en-US" dirty="0"/>
              <a:t>Can we teach the classes on the list?  </a:t>
            </a:r>
          </a:p>
          <a:p>
            <a:pPr lvl="1"/>
            <a:r>
              <a:rPr lang="en-US" dirty="0"/>
              <a:t>Summer programs – to help onboard in coming 9</a:t>
            </a:r>
            <a:r>
              <a:rPr lang="en-US" baseline="30000" dirty="0"/>
              <a:t>th</a:t>
            </a:r>
            <a:r>
              <a:rPr lang="en-US" dirty="0"/>
              <a:t> grader</a:t>
            </a:r>
          </a:p>
          <a:p>
            <a:pPr lvl="1"/>
            <a:r>
              <a:rPr lang="en-US" dirty="0"/>
              <a:t>Other activities?  Music, other activities.</a:t>
            </a:r>
          </a:p>
          <a:p>
            <a:pPr lvl="1"/>
            <a:r>
              <a:rPr lang="en-US" dirty="0"/>
              <a:t>Simon Pennington, Dean at Foothill (fusing GID and Art – and they have a Fab Lab</a:t>
            </a:r>
            <a:r>
              <a:rPr lang="en-US" dirty="0" smtClean="0"/>
              <a:t>)</a:t>
            </a:r>
          </a:p>
          <a:p>
            <a:pPr lvl="1"/>
            <a:r>
              <a:rPr lang="en-US" dirty="0"/>
              <a:t>How can we embed Cañada at TIDE?  Let’s explore commitments:  joint ownership?  space? shared staffing?</a:t>
            </a:r>
          </a:p>
          <a:p>
            <a:pPr marL="457200" lvl="1" indent="0">
              <a:buNone/>
            </a:pPr>
            <a:endParaRPr lang="en-US" dirty="0"/>
          </a:p>
          <a:p>
            <a:endParaRPr lang="en-US" dirty="0"/>
          </a:p>
        </p:txBody>
      </p:sp>
    </p:spTree>
    <p:extLst>
      <p:ext uri="{BB962C8B-B14F-4D97-AF65-F5344CB8AC3E}">
        <p14:creationId xmlns:p14="http://schemas.microsoft.com/office/powerpoint/2010/main" val="4221921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slides below</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3443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47023" y="580248"/>
            <a:ext cx="6173852" cy="5509200"/>
          </a:xfrm>
          <a:prstGeom prst="rect">
            <a:avLst/>
          </a:prstGeom>
          <a:noFill/>
        </p:spPr>
        <p:txBody>
          <a:bodyPr wrap="square" rtlCol="0">
            <a:spAutoFit/>
          </a:bodyPr>
          <a:lstStyle/>
          <a:p>
            <a:r>
              <a:rPr lang="en-US" sz="2400" b="1" dirty="0" smtClean="0"/>
              <a:t>Ca</a:t>
            </a:r>
            <a:r>
              <a:rPr lang="en-US" sz="2400" b="1" dirty="0"/>
              <a:t>ñad</a:t>
            </a:r>
            <a:r>
              <a:rPr lang="en-US" sz="2400" b="1" dirty="0" smtClean="0"/>
              <a:t>a College’s primary feeder high schools</a:t>
            </a:r>
          </a:p>
          <a:p>
            <a:endParaRPr lang="en-US" b="1" dirty="0" smtClean="0"/>
          </a:p>
          <a:p>
            <a:pPr marL="285750" indent="-285750">
              <a:spcAft>
                <a:spcPts val="600"/>
              </a:spcAft>
              <a:buFont typeface="Arial" panose="020B0604020202020204" pitchFamily="34" charset="0"/>
              <a:buChar char="•"/>
            </a:pPr>
            <a:r>
              <a:rPr lang="en-US" sz="2000" dirty="0" smtClean="0"/>
              <a:t>32 local high schools</a:t>
            </a:r>
          </a:p>
          <a:p>
            <a:pPr marL="285750" indent="-285750">
              <a:spcAft>
                <a:spcPts val="600"/>
              </a:spcAft>
              <a:buFont typeface="Arial" panose="020B0604020202020204" pitchFamily="34" charset="0"/>
              <a:buChar char="•"/>
            </a:pPr>
            <a:r>
              <a:rPr lang="en-US" sz="2000" dirty="0" smtClean="0"/>
              <a:t>6 local districts</a:t>
            </a:r>
          </a:p>
          <a:p>
            <a:pPr marL="285750" indent="-285750">
              <a:spcAft>
                <a:spcPts val="600"/>
              </a:spcAft>
              <a:buFont typeface="Arial" panose="020B0604020202020204" pitchFamily="34" charset="0"/>
              <a:buChar char="•"/>
            </a:pPr>
            <a:r>
              <a:rPr lang="en-US" sz="2000" dirty="0" smtClean="0"/>
              <a:t>17,000+ graduates from these high schools per year - nearly 50% will attend an SMCCD college within 5 years of graduating high school</a:t>
            </a:r>
          </a:p>
          <a:p>
            <a:pPr marL="285750" indent="-285750">
              <a:spcAft>
                <a:spcPts val="600"/>
              </a:spcAft>
              <a:buFont typeface="Arial" panose="020B0604020202020204" pitchFamily="34" charset="0"/>
              <a:buChar char="•"/>
            </a:pPr>
            <a:r>
              <a:rPr lang="en-US" sz="2000" dirty="0" smtClean="0"/>
              <a:t>700+ current high school students enroll concurrently in Ca</a:t>
            </a:r>
            <a:r>
              <a:rPr lang="en-US" sz="2000" dirty="0"/>
              <a:t>ñad</a:t>
            </a:r>
            <a:r>
              <a:rPr lang="en-US" sz="2000" dirty="0" smtClean="0"/>
              <a:t>a College classes every year</a:t>
            </a:r>
          </a:p>
          <a:p>
            <a:pPr marL="285750" indent="-285750">
              <a:spcAft>
                <a:spcPts val="600"/>
              </a:spcAft>
              <a:buFont typeface="Arial" panose="020B0604020202020204" pitchFamily="34" charset="0"/>
              <a:buChar char="•"/>
            </a:pPr>
            <a:r>
              <a:rPr lang="en-US" sz="2000" dirty="0" smtClean="0"/>
              <a:t>100+ attend Middle College High School on </a:t>
            </a:r>
            <a:r>
              <a:rPr lang="en-US" sz="2000" dirty="0" err="1" smtClean="0"/>
              <a:t>Ca</a:t>
            </a:r>
            <a:r>
              <a:rPr lang="en-US" sz="2000" dirty="0" err="1"/>
              <a:t>ñ</a:t>
            </a:r>
            <a:r>
              <a:rPr lang="en-US" sz="2000" dirty="0" err="1" smtClean="0"/>
              <a:t>ada’s</a:t>
            </a:r>
            <a:r>
              <a:rPr lang="en-US" sz="2000" dirty="0" smtClean="0"/>
              <a:t> campus and earn college credit while completing their high school requirements</a:t>
            </a:r>
          </a:p>
          <a:p>
            <a:pPr marL="285750" indent="-285750">
              <a:spcAft>
                <a:spcPts val="600"/>
              </a:spcAft>
              <a:buFont typeface="Arial" panose="020B0604020202020204" pitchFamily="34" charset="0"/>
              <a:buChar char="•"/>
            </a:pPr>
            <a:r>
              <a:rPr lang="en-US" sz="2000" dirty="0" smtClean="0"/>
              <a:t>325 College Promise Students</a:t>
            </a:r>
          </a:p>
          <a:p>
            <a:pPr marL="285750" indent="-285750">
              <a:spcAft>
                <a:spcPts val="600"/>
              </a:spcAft>
              <a:buFont typeface="Arial" panose="020B0604020202020204" pitchFamily="34" charset="0"/>
              <a:buChar char="•"/>
            </a:pPr>
            <a:r>
              <a:rPr lang="en-US" sz="2000" dirty="0" smtClean="0"/>
              <a:t>Ca</a:t>
            </a:r>
            <a:r>
              <a:rPr lang="en-US" sz="2000" dirty="0"/>
              <a:t>ñ</a:t>
            </a:r>
            <a:r>
              <a:rPr lang="en-US" sz="2000" dirty="0" smtClean="0"/>
              <a:t>ada actively working with Sequoia Superintendent Mary Streshly to expand early college opportunities for high school students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4934" y="6193851"/>
            <a:ext cx="1264631" cy="567891"/>
          </a:xfrm>
          <a:prstGeom prst="rect">
            <a:avLst/>
          </a:prstGeom>
        </p:spPr>
      </p:pic>
      <p:graphicFrame>
        <p:nvGraphicFramePr>
          <p:cNvPr id="16" name="Table 15"/>
          <p:cNvGraphicFramePr>
            <a:graphicFrameLocks noGrp="1"/>
          </p:cNvGraphicFramePr>
          <p:nvPr>
            <p:extLst/>
          </p:nvPr>
        </p:nvGraphicFramePr>
        <p:xfrm>
          <a:off x="52791" y="637991"/>
          <a:ext cx="5994232" cy="5406587"/>
        </p:xfrm>
        <a:graphic>
          <a:graphicData uri="http://schemas.openxmlformats.org/drawingml/2006/table">
            <a:tbl>
              <a:tblPr firstRow="1" firstCol="1" bandRow="1"/>
              <a:tblGrid>
                <a:gridCol w="2767111">
                  <a:extLst>
                    <a:ext uri="{9D8B030D-6E8A-4147-A177-3AD203B41FA5}">
                      <a16:colId xmlns:a16="http://schemas.microsoft.com/office/drawing/2014/main" val="3050355756"/>
                    </a:ext>
                  </a:extLst>
                </a:gridCol>
                <a:gridCol w="3227121">
                  <a:extLst>
                    <a:ext uri="{9D8B030D-6E8A-4147-A177-3AD203B41FA5}">
                      <a16:colId xmlns:a16="http://schemas.microsoft.com/office/drawing/2014/main" val="1587822733"/>
                    </a:ext>
                  </a:extLst>
                </a:gridCol>
              </a:tblGrid>
              <a:tr h="415889">
                <a:tc>
                  <a:txBody>
                    <a:bodyPr/>
                    <a:lstStyle/>
                    <a:p>
                      <a:pPr marL="0" marR="0" algn="ctr">
                        <a:lnSpc>
                          <a:spcPct val="107000"/>
                        </a:lnSpc>
                        <a:spcBef>
                          <a:spcPts val="0"/>
                        </a:spcBef>
                        <a:spcAft>
                          <a:spcPts val="0"/>
                        </a:spcAft>
                      </a:pPr>
                      <a:r>
                        <a:rPr lang="en-US"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Sequoia Union High School District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Jefferson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134009309"/>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Carlmont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Jefferson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0956224"/>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East Palo Alto Academy</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Oceana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4426791"/>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Menlo Atherton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Terra Nova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5379733"/>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Redwood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Thornton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9028210"/>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Sequoia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Westmoor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553926"/>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Sequoia High School Adult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6252567"/>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Tide Academy</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9479191"/>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Woodside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7977042"/>
                  </a:ext>
                </a:extLst>
              </a:tr>
              <a:tr h="415889">
                <a:tc>
                  <a:txBody>
                    <a:bodyPr/>
                    <a:lstStyle/>
                    <a:p>
                      <a:pPr marL="0" marR="0" algn="ctr">
                        <a:lnSpc>
                          <a:spcPct val="107000"/>
                        </a:lnSpc>
                        <a:spcBef>
                          <a:spcPts val="0"/>
                        </a:spcBef>
                        <a:spcAft>
                          <a:spcPts val="0"/>
                        </a:spcAft>
                      </a:pPr>
                      <a:r>
                        <a:rPr lang="en-US"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San Mateo Union High School District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a:lnSpc>
                          <a:spcPct val="107000"/>
                        </a:lnSpc>
                        <a:spcBef>
                          <a:spcPts val="0"/>
                        </a:spcBef>
                        <a:spcAft>
                          <a:spcPts val="0"/>
                        </a:spcAft>
                      </a:pPr>
                      <a:r>
                        <a:rPr lang="en-US"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Cabrillo High School District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34768956"/>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Aragon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Half Moon Bay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0152807"/>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Burlingame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 Costa Adult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149216"/>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Capuchino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Pilarcitos</a:t>
                      </a: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6463983"/>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Hillsdale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La Honda-</a:t>
                      </a:r>
                      <a:r>
                        <a:rPr lang="en-US" sz="1200" dirty="0" err="1">
                          <a:effectLst/>
                          <a:latin typeface="Arial" panose="020B0604020202020204" pitchFamily="34" charset="0"/>
                          <a:ea typeface="Calibri" panose="020F0502020204030204" pitchFamily="34" charset="0"/>
                          <a:cs typeface="Times New Roman" panose="02020603050405020304" pitchFamily="18" charset="0"/>
                        </a:rPr>
                        <a:t>Pescadero</a:t>
                      </a:r>
                      <a:r>
                        <a:rPr lang="en-US" sz="1200" dirty="0">
                          <a:effectLst/>
                          <a:latin typeface="Arial" panose="020B0604020202020204" pitchFamily="34" charset="0"/>
                          <a:ea typeface="Calibri" panose="020F0502020204030204" pitchFamily="34" charset="0"/>
                          <a:cs typeface="Times New Roman" panose="02020603050405020304" pitchFamily="18" charset="0"/>
                        </a:rPr>
                        <a:t>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9694113"/>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Mills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Pescadero</a:t>
                      </a: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High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605633"/>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Peninsula Alternative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4298548"/>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San Mateo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9798245"/>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San Mateo Adult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5364165"/>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Design Tech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745760"/>
                  </a:ext>
                </a:extLst>
              </a:tr>
              <a:tr h="415889">
                <a:tc>
                  <a:txBody>
                    <a:bodyPr/>
                    <a:lstStyle/>
                    <a:p>
                      <a:pPr marL="0" marR="0" algn="ctr">
                        <a:lnSpc>
                          <a:spcPct val="107000"/>
                        </a:lnSpc>
                        <a:spcBef>
                          <a:spcPts val="0"/>
                        </a:spcBef>
                        <a:spcAft>
                          <a:spcPts val="0"/>
                        </a:spcAft>
                      </a:pPr>
                      <a:r>
                        <a:rPr lang="en-US"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South San Francisco High School District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ctr">
                        <a:lnSpc>
                          <a:spcPct val="107000"/>
                        </a:lnSpc>
                        <a:spcBef>
                          <a:spcPts val="0"/>
                        </a:spcBef>
                        <a:spcAft>
                          <a:spcPts val="0"/>
                        </a:spcAft>
                      </a:pPr>
                      <a:r>
                        <a:rPr lang="en-US"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Other Charter Schools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2721859801"/>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El Camino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Everest High School (Charter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8434684"/>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South San Francisco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Summit High School (Charter School)</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4809833"/>
                  </a:ext>
                </a:extLst>
              </a:tr>
              <a:tr h="207946">
                <a:tc>
                  <a:txBody>
                    <a:bodyPr/>
                    <a:lstStyle/>
                    <a:p>
                      <a:pPr marL="0" marR="0">
                        <a:lnSpc>
                          <a:spcPct val="107000"/>
                        </a:lnSpc>
                        <a:spcBef>
                          <a:spcPts val="0"/>
                        </a:spcBef>
                        <a:spcAft>
                          <a:spcPts val="0"/>
                        </a:spcAft>
                      </a:pPr>
                      <a:r>
                        <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Baden High School</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60938" marR="609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6668397"/>
                  </a:ext>
                </a:extLst>
              </a:tr>
            </a:tbl>
          </a:graphicData>
        </a:graphic>
      </p:graphicFrame>
    </p:spTree>
    <p:extLst>
      <p:ext uri="{BB962C8B-B14F-4D97-AF65-F5344CB8AC3E}">
        <p14:creationId xmlns:p14="http://schemas.microsoft.com/office/powerpoint/2010/main" val="3365304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Sequoia Union High Schools</a:t>
            </a:r>
            <a:endParaRPr lang="en-US" dirty="0"/>
          </a:p>
        </p:txBody>
      </p:sp>
      <p:sp>
        <p:nvSpPr>
          <p:cNvPr id="3" name="Content Placeholder 2"/>
          <p:cNvSpPr>
            <a:spLocks noGrp="1"/>
          </p:cNvSpPr>
          <p:nvPr>
            <p:ph type="body" idx="1"/>
          </p:nvPr>
        </p:nvSpPr>
        <p:spPr/>
        <p:txBody>
          <a:bodyPr>
            <a:normAutofit/>
          </a:bodyPr>
          <a:lstStyle/>
          <a:p>
            <a:r>
              <a:rPr lang="en-US" dirty="0" smtClean="0"/>
              <a:t>Comprehensive High Schools</a:t>
            </a:r>
            <a:endParaRPr lang="en-US" dirty="0"/>
          </a:p>
        </p:txBody>
      </p:sp>
      <p:sp>
        <p:nvSpPr>
          <p:cNvPr id="4" name="Content Placeholder 3"/>
          <p:cNvSpPr>
            <a:spLocks noGrp="1"/>
          </p:cNvSpPr>
          <p:nvPr>
            <p:ph sz="half" idx="2"/>
          </p:nvPr>
        </p:nvSpPr>
        <p:spPr/>
        <p:txBody>
          <a:bodyPr/>
          <a:lstStyle/>
          <a:p>
            <a:r>
              <a:rPr lang="en-US" dirty="0" err="1"/>
              <a:t>Carlmont</a:t>
            </a:r>
            <a:r>
              <a:rPr lang="en-US" dirty="0"/>
              <a:t> High School</a:t>
            </a:r>
          </a:p>
          <a:p>
            <a:r>
              <a:rPr lang="en-US" dirty="0"/>
              <a:t>East Palo Alto Academy</a:t>
            </a:r>
          </a:p>
          <a:p>
            <a:r>
              <a:rPr lang="en-US" dirty="0" smtClean="0"/>
              <a:t>Menlo-Atherton High School</a:t>
            </a:r>
          </a:p>
          <a:p>
            <a:r>
              <a:rPr lang="en-US" dirty="0" smtClean="0"/>
              <a:t>Redwood </a:t>
            </a:r>
            <a:r>
              <a:rPr lang="en-US" dirty="0"/>
              <a:t>High School</a:t>
            </a:r>
          </a:p>
          <a:p>
            <a:r>
              <a:rPr lang="en-US" dirty="0"/>
              <a:t>Sequoia High </a:t>
            </a:r>
            <a:r>
              <a:rPr lang="en-US" dirty="0" smtClean="0"/>
              <a:t>School</a:t>
            </a:r>
          </a:p>
          <a:p>
            <a:r>
              <a:rPr lang="en-US" dirty="0" smtClean="0"/>
              <a:t>Tide Academy</a:t>
            </a:r>
            <a:endParaRPr lang="en-US" dirty="0"/>
          </a:p>
          <a:p>
            <a:r>
              <a:rPr lang="en-US" dirty="0"/>
              <a:t>Woodside High School</a:t>
            </a:r>
          </a:p>
          <a:p>
            <a:endParaRPr lang="en-US" dirty="0"/>
          </a:p>
        </p:txBody>
      </p:sp>
      <p:sp>
        <p:nvSpPr>
          <p:cNvPr id="5" name="Text Placeholder 4"/>
          <p:cNvSpPr>
            <a:spLocks noGrp="1"/>
          </p:cNvSpPr>
          <p:nvPr>
            <p:ph type="body" sz="quarter" idx="3"/>
          </p:nvPr>
        </p:nvSpPr>
        <p:spPr/>
        <p:txBody>
          <a:bodyPr/>
          <a:lstStyle/>
          <a:p>
            <a:r>
              <a:rPr lang="en-US" dirty="0" smtClean="0"/>
              <a:t>Others</a:t>
            </a:r>
            <a:endParaRPr lang="en-US" dirty="0"/>
          </a:p>
        </p:txBody>
      </p:sp>
      <p:sp>
        <p:nvSpPr>
          <p:cNvPr id="6" name="Content Placeholder 5"/>
          <p:cNvSpPr>
            <a:spLocks noGrp="1"/>
          </p:cNvSpPr>
          <p:nvPr>
            <p:ph sz="quarter" idx="4"/>
          </p:nvPr>
        </p:nvSpPr>
        <p:spPr/>
        <p:txBody>
          <a:bodyPr/>
          <a:lstStyle/>
          <a:p>
            <a:r>
              <a:rPr lang="en-US" dirty="0" smtClean="0"/>
              <a:t>Sequoia District Adult School</a:t>
            </a:r>
            <a:endParaRPr lang="en-US" dirty="0"/>
          </a:p>
        </p:txBody>
      </p:sp>
    </p:spTree>
    <p:extLst>
      <p:ext uri="{BB962C8B-B14F-4D97-AF65-F5344CB8AC3E}">
        <p14:creationId xmlns:p14="http://schemas.microsoft.com/office/powerpoint/2010/main" val="4215360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Generation Status</a:t>
            </a:r>
            <a:endParaRPr lang="en-US" dirty="0"/>
          </a:p>
        </p:txBody>
      </p:sp>
      <p:graphicFrame>
        <p:nvGraphicFramePr>
          <p:cNvPr id="11" name="Table 10"/>
          <p:cNvGraphicFramePr>
            <a:graphicFrameLocks noGrp="1"/>
          </p:cNvGraphicFramePr>
          <p:nvPr>
            <p:extLst/>
          </p:nvPr>
        </p:nvGraphicFramePr>
        <p:xfrm>
          <a:off x="838197" y="1848050"/>
          <a:ext cx="10515602" cy="4600875"/>
        </p:xfrm>
        <a:graphic>
          <a:graphicData uri="http://schemas.openxmlformats.org/drawingml/2006/table">
            <a:tbl>
              <a:tblPr firstRow="1" firstCol="1" bandRow="1">
                <a:tableStyleId>{93296810-A885-4BE3-A3E7-6D5BEEA58F35}</a:tableStyleId>
              </a:tblPr>
              <a:tblGrid>
                <a:gridCol w="7064144">
                  <a:extLst>
                    <a:ext uri="{9D8B030D-6E8A-4147-A177-3AD203B41FA5}">
                      <a16:colId xmlns:a16="http://schemas.microsoft.com/office/drawing/2014/main" val="103145321"/>
                    </a:ext>
                  </a:extLst>
                </a:gridCol>
                <a:gridCol w="1665171">
                  <a:extLst>
                    <a:ext uri="{9D8B030D-6E8A-4147-A177-3AD203B41FA5}">
                      <a16:colId xmlns:a16="http://schemas.microsoft.com/office/drawing/2014/main" val="3816502704"/>
                    </a:ext>
                  </a:extLst>
                </a:gridCol>
                <a:gridCol w="1786287">
                  <a:extLst>
                    <a:ext uri="{9D8B030D-6E8A-4147-A177-3AD203B41FA5}">
                      <a16:colId xmlns:a16="http://schemas.microsoft.com/office/drawing/2014/main" val="2896644871"/>
                    </a:ext>
                  </a:extLst>
                </a:gridCol>
              </a:tblGrid>
              <a:tr h="2210027">
                <a:tc>
                  <a:txBody>
                    <a:bodyPr/>
                    <a:lstStyle/>
                    <a:p>
                      <a:pPr marL="0" marR="0">
                        <a:spcBef>
                          <a:spcPts val="0"/>
                        </a:spcBef>
                        <a:spcAft>
                          <a:spcPts val="0"/>
                        </a:spcAft>
                      </a:pPr>
                      <a:r>
                        <a:rPr lang="en-US" sz="2400" dirty="0">
                          <a:effectLst/>
                        </a:rPr>
                        <a:t> </a:t>
                      </a:r>
                      <a:endParaRPr lang="en-US" sz="28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2400" dirty="0">
                          <a:effectLst/>
                        </a:rPr>
                        <a:t>Fall 2018 Dual Enrollment</a:t>
                      </a:r>
                      <a:endParaRPr lang="en-US" sz="28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2400" dirty="0">
                          <a:effectLst/>
                        </a:rPr>
                        <a:t>Fall 2018 Middle College</a:t>
                      </a:r>
                      <a:endParaRPr lang="en-US" sz="28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3041502042"/>
                  </a:ext>
                </a:extLst>
              </a:tr>
              <a:tr h="502279">
                <a:tc>
                  <a:txBody>
                    <a:bodyPr/>
                    <a:lstStyle/>
                    <a:p>
                      <a:pPr marL="0" marR="0">
                        <a:spcBef>
                          <a:spcPts val="0"/>
                        </a:spcBef>
                        <a:spcAft>
                          <a:spcPts val="0"/>
                        </a:spcAft>
                      </a:pPr>
                      <a:r>
                        <a:rPr lang="en-US" sz="2400">
                          <a:effectLst/>
                        </a:rPr>
                        <a:t>No data</a:t>
                      </a:r>
                      <a:endParaRPr lang="en-US" sz="280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2400" dirty="0" smtClean="0">
                          <a:effectLst/>
                        </a:rPr>
                        <a:t>201 (95%)</a:t>
                      </a:r>
                      <a:endParaRPr lang="en-US" sz="28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2400" dirty="0" smtClean="0">
                          <a:effectLst/>
                        </a:rPr>
                        <a:t>62 (56%)</a:t>
                      </a:r>
                      <a:endParaRPr lang="en-US" sz="28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2901814876"/>
                  </a:ext>
                </a:extLst>
              </a:tr>
              <a:tr h="502279">
                <a:tc>
                  <a:txBody>
                    <a:bodyPr/>
                    <a:lstStyle/>
                    <a:p>
                      <a:pPr marL="0" marR="0">
                        <a:spcBef>
                          <a:spcPts val="0"/>
                        </a:spcBef>
                        <a:spcAft>
                          <a:spcPts val="0"/>
                        </a:spcAft>
                      </a:pPr>
                      <a:r>
                        <a:rPr lang="en-US" sz="2400">
                          <a:effectLst/>
                        </a:rPr>
                        <a:t>Both parents no college degree</a:t>
                      </a:r>
                      <a:endParaRPr lang="en-US" sz="280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2400" dirty="0" smtClean="0">
                          <a:effectLst/>
                        </a:rPr>
                        <a:t>4 (2%)</a:t>
                      </a:r>
                      <a:endParaRPr lang="en-US" sz="28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2400" dirty="0" smtClean="0">
                          <a:effectLst/>
                        </a:rPr>
                        <a:t>14 (13%)</a:t>
                      </a:r>
                      <a:endParaRPr lang="en-US" sz="2800"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974124273"/>
                  </a:ext>
                </a:extLst>
              </a:tr>
              <a:tr h="884011">
                <a:tc>
                  <a:txBody>
                    <a:bodyPr/>
                    <a:lstStyle/>
                    <a:p>
                      <a:pPr marL="0" marR="0">
                        <a:spcBef>
                          <a:spcPts val="0"/>
                        </a:spcBef>
                        <a:spcAft>
                          <a:spcPts val="0"/>
                        </a:spcAft>
                      </a:pPr>
                      <a:r>
                        <a:rPr lang="en-US" sz="2400" dirty="0">
                          <a:effectLst/>
                        </a:rPr>
                        <a:t>At least one parent no college </a:t>
                      </a:r>
                      <a:endParaRPr lang="en-US" sz="2400" dirty="0" smtClean="0">
                        <a:effectLst/>
                      </a:endParaRPr>
                    </a:p>
                    <a:p>
                      <a:pPr marL="0" marR="0">
                        <a:spcBef>
                          <a:spcPts val="0"/>
                        </a:spcBef>
                        <a:spcAft>
                          <a:spcPts val="0"/>
                        </a:spcAft>
                      </a:pPr>
                      <a:r>
                        <a:rPr lang="en-US" sz="2400" dirty="0" smtClean="0">
                          <a:effectLst/>
                        </a:rPr>
                        <a:t>(</a:t>
                      </a:r>
                      <a:r>
                        <a:rPr lang="en-US" sz="2400" dirty="0">
                          <a:effectLst/>
                        </a:rPr>
                        <a:t>including both with college)</a:t>
                      </a:r>
                      <a:endParaRPr lang="en-US" sz="2800"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2400">
                          <a:effectLst/>
                        </a:rPr>
                        <a:t>10</a:t>
                      </a:r>
                      <a:endParaRPr lang="en-US" sz="280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2400">
                          <a:effectLst/>
                        </a:rPr>
                        <a:t>44</a:t>
                      </a:r>
                      <a:endParaRPr lang="en-US" sz="280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1197351072"/>
                  </a:ext>
                </a:extLst>
              </a:tr>
              <a:tr h="502279">
                <a:tc>
                  <a:txBody>
                    <a:bodyPr/>
                    <a:lstStyle/>
                    <a:p>
                      <a:pPr marL="0" marR="0">
                        <a:spcBef>
                          <a:spcPts val="0"/>
                        </a:spcBef>
                        <a:spcAft>
                          <a:spcPts val="0"/>
                        </a:spcAft>
                      </a:pPr>
                      <a:r>
                        <a:rPr lang="en-US" sz="2400">
                          <a:effectLst/>
                        </a:rPr>
                        <a:t>Total</a:t>
                      </a:r>
                      <a:endParaRPr lang="en-US" sz="280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2400" b="1" dirty="0">
                          <a:effectLst/>
                        </a:rPr>
                        <a:t>211</a:t>
                      </a:r>
                      <a:endParaRPr lang="en-US" sz="2800" b="1" dirty="0">
                        <a:effectLst/>
                        <a:latin typeface="Times New Roman" panose="02020603050405020304" pitchFamily="18"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2400" b="1" dirty="0">
                          <a:effectLst/>
                        </a:rPr>
                        <a:t>106</a:t>
                      </a:r>
                      <a:endParaRPr lang="en-US" sz="2800" b="1" dirty="0">
                        <a:effectLst/>
                        <a:latin typeface="Times New Roman" panose="02020603050405020304" pitchFamily="18" charset="0"/>
                        <a:ea typeface="Calibri" panose="020F0502020204030204" pitchFamily="34" charset="0"/>
                      </a:endParaRPr>
                    </a:p>
                  </a:txBody>
                  <a:tcPr marL="68580" marR="68580" marT="0" marB="0" anchor="b"/>
                </a:tc>
                <a:extLst>
                  <a:ext uri="{0D108BD9-81ED-4DB2-BD59-A6C34878D82A}">
                    <a16:rowId xmlns:a16="http://schemas.microsoft.com/office/drawing/2014/main" val="1525431483"/>
                  </a:ext>
                </a:extLst>
              </a:tr>
            </a:tbl>
          </a:graphicData>
        </a:graphic>
      </p:graphicFrame>
    </p:spTree>
    <p:extLst>
      <p:ext uri="{BB962C8B-B14F-4D97-AF65-F5344CB8AC3E}">
        <p14:creationId xmlns:p14="http://schemas.microsoft.com/office/powerpoint/2010/main" val="3523251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Comparative Course Success Rates - pending</a:t>
            </a:r>
            <a:endParaRPr lang="en-US" dirty="0"/>
          </a:p>
        </p:txBody>
      </p:sp>
      <p:graphicFrame>
        <p:nvGraphicFramePr>
          <p:cNvPr id="4" name="Content Placeholder 3"/>
          <p:cNvGraphicFramePr>
            <a:graphicFrameLocks noGrp="1"/>
          </p:cNvGraphicFramePr>
          <p:nvPr>
            <p:ph idx="1"/>
            <p:extLst/>
          </p:nvPr>
        </p:nvGraphicFramePr>
        <p:xfrm>
          <a:off x="838200" y="1825625"/>
          <a:ext cx="10144224" cy="4142039"/>
        </p:xfrm>
        <a:graphic>
          <a:graphicData uri="http://schemas.openxmlformats.org/drawingml/2006/table">
            <a:tbl>
              <a:tblPr firstRow="1" bandRow="1">
                <a:tableStyleId>{93296810-A885-4BE3-A3E7-6D5BEEA58F35}</a:tableStyleId>
              </a:tblPr>
              <a:tblGrid>
                <a:gridCol w="3381408">
                  <a:extLst>
                    <a:ext uri="{9D8B030D-6E8A-4147-A177-3AD203B41FA5}">
                      <a16:colId xmlns:a16="http://schemas.microsoft.com/office/drawing/2014/main" val="2365906034"/>
                    </a:ext>
                  </a:extLst>
                </a:gridCol>
                <a:gridCol w="3381408">
                  <a:extLst>
                    <a:ext uri="{9D8B030D-6E8A-4147-A177-3AD203B41FA5}">
                      <a16:colId xmlns:a16="http://schemas.microsoft.com/office/drawing/2014/main" val="3535594104"/>
                    </a:ext>
                  </a:extLst>
                </a:gridCol>
                <a:gridCol w="3381408">
                  <a:extLst>
                    <a:ext uri="{9D8B030D-6E8A-4147-A177-3AD203B41FA5}">
                      <a16:colId xmlns:a16="http://schemas.microsoft.com/office/drawing/2014/main" val="182018345"/>
                    </a:ext>
                  </a:extLst>
                </a:gridCol>
              </a:tblGrid>
              <a:tr h="523129">
                <a:tc>
                  <a:txBody>
                    <a:bodyPr/>
                    <a:lstStyle/>
                    <a:p>
                      <a:endParaRPr lang="en-US" sz="2000" dirty="0"/>
                    </a:p>
                  </a:txBody>
                  <a:tcPr/>
                </a:tc>
                <a:tc>
                  <a:txBody>
                    <a:bodyPr/>
                    <a:lstStyle/>
                    <a:p>
                      <a:pPr algn="ctr"/>
                      <a:r>
                        <a:rPr lang="en-US" sz="2000" dirty="0" smtClean="0"/>
                        <a:t>Number of Students</a:t>
                      </a:r>
                      <a:endParaRPr lang="en-US" sz="2000" dirty="0"/>
                    </a:p>
                  </a:txBody>
                  <a:tcPr/>
                </a:tc>
                <a:tc>
                  <a:txBody>
                    <a:bodyPr/>
                    <a:lstStyle/>
                    <a:p>
                      <a:pPr algn="ctr"/>
                      <a:r>
                        <a:rPr lang="en-US" sz="2000" dirty="0" smtClean="0"/>
                        <a:t>Course Success Rate</a:t>
                      </a:r>
                      <a:endParaRPr lang="en-US" sz="2000" dirty="0"/>
                    </a:p>
                  </a:txBody>
                  <a:tcPr/>
                </a:tc>
                <a:extLst>
                  <a:ext uri="{0D108BD9-81ED-4DB2-BD59-A6C34878D82A}">
                    <a16:rowId xmlns:a16="http://schemas.microsoft.com/office/drawing/2014/main" val="341548073"/>
                  </a:ext>
                </a:extLst>
              </a:tr>
              <a:tr h="902936">
                <a:tc>
                  <a:txBody>
                    <a:bodyPr/>
                    <a:lstStyle/>
                    <a:p>
                      <a:r>
                        <a:rPr lang="en-US" sz="2000" dirty="0" smtClean="0"/>
                        <a:t>Dual Enrollments</a:t>
                      </a:r>
                      <a:endParaRPr lang="en-US" sz="2000" dirty="0"/>
                    </a:p>
                  </a:txBody>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rPr>
                        <a:t>211 </a:t>
                      </a:r>
                    </a:p>
                  </a:txBody>
                  <a:tcPr anchor="ctr"/>
                </a:tc>
                <a:tc>
                  <a:txBody>
                    <a:bodyPr/>
                    <a:lstStyle/>
                    <a:p>
                      <a:pPr marL="0" marR="0" algn="ctr">
                        <a:spcBef>
                          <a:spcPts val="0"/>
                        </a:spcBef>
                        <a:spcAft>
                          <a:spcPts val="0"/>
                        </a:spcAft>
                      </a:pPr>
                      <a:r>
                        <a:rPr lang="en-US" sz="2000" dirty="0" smtClean="0">
                          <a:solidFill>
                            <a:schemeClr val="tx1"/>
                          </a:solidFill>
                          <a:effectLst/>
                          <a:latin typeface="Calibri" panose="020F0502020204030204" pitchFamily="34" charset="0"/>
                          <a:ea typeface="Calibri" panose="020F0502020204030204" pitchFamily="34" charset="0"/>
                        </a:rPr>
                        <a:t>92%</a:t>
                      </a:r>
                      <a:endParaRPr lang="en-US" sz="2000" dirty="0">
                        <a:solidFill>
                          <a:schemeClr val="tx1"/>
                        </a:solidFill>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2245967944"/>
                  </a:ext>
                </a:extLst>
              </a:tr>
              <a:tr h="902936">
                <a:tc>
                  <a:txBody>
                    <a:bodyPr/>
                    <a:lstStyle/>
                    <a:p>
                      <a:r>
                        <a:rPr lang="en-US" sz="2000" dirty="0" smtClean="0"/>
                        <a:t>Middle College Enrollments</a:t>
                      </a:r>
                      <a:endParaRPr lang="en-US" sz="2000" dirty="0"/>
                    </a:p>
                  </a:txBody>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rPr>
                        <a:t>106 </a:t>
                      </a:r>
                    </a:p>
                  </a:txBody>
                  <a:tcPr anchor="ctr"/>
                </a:tc>
                <a:tc>
                  <a:txBody>
                    <a:bodyPr/>
                    <a:lstStyle/>
                    <a:p>
                      <a:pPr marL="0" marR="0" algn="ctr">
                        <a:spcBef>
                          <a:spcPts val="0"/>
                        </a:spcBef>
                        <a:spcAft>
                          <a:spcPts val="0"/>
                        </a:spcAft>
                      </a:pPr>
                      <a:r>
                        <a:rPr lang="en-US" sz="2000" dirty="0" smtClean="0">
                          <a:solidFill>
                            <a:schemeClr val="tx1"/>
                          </a:solidFill>
                          <a:effectLst/>
                          <a:latin typeface="Calibri" panose="020F0502020204030204" pitchFamily="34" charset="0"/>
                          <a:ea typeface="Calibri" panose="020F0502020204030204" pitchFamily="34" charset="0"/>
                        </a:rPr>
                        <a:t>89%</a:t>
                      </a:r>
                      <a:endParaRPr lang="en-US" sz="2000" dirty="0">
                        <a:solidFill>
                          <a:schemeClr val="tx1"/>
                        </a:solidFill>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683348394"/>
                  </a:ext>
                </a:extLst>
              </a:tr>
              <a:tr h="1289909">
                <a:tc>
                  <a:txBody>
                    <a:bodyPr/>
                    <a:lstStyle/>
                    <a:p>
                      <a:r>
                        <a:rPr lang="en-US" sz="2000" dirty="0" smtClean="0"/>
                        <a:t>All students concurrently enrolled in high school</a:t>
                      </a:r>
                      <a:endParaRPr lang="en-US" sz="2000" dirty="0"/>
                    </a:p>
                  </a:txBody>
                  <a:tcPr/>
                </a:tc>
                <a:tc>
                  <a:txBody>
                    <a:bodyPr/>
                    <a:lstStyle/>
                    <a:p>
                      <a:pPr marL="0" marR="0" algn="ctr">
                        <a:spcBef>
                          <a:spcPts val="0"/>
                        </a:spcBef>
                        <a:spcAft>
                          <a:spcPts val="0"/>
                        </a:spcAft>
                      </a:pPr>
                      <a:r>
                        <a:rPr lang="en-US" sz="2000" dirty="0" smtClean="0">
                          <a:solidFill>
                            <a:schemeClr val="tx1"/>
                          </a:solidFill>
                          <a:effectLst/>
                          <a:latin typeface="Calibri" panose="020F0502020204030204" pitchFamily="34" charset="0"/>
                          <a:ea typeface="Calibri" panose="020F0502020204030204" pitchFamily="34" charset="0"/>
                        </a:rPr>
                        <a:t>703 </a:t>
                      </a:r>
                      <a:endParaRPr lang="en-US" sz="2000" dirty="0">
                        <a:solidFill>
                          <a:schemeClr val="tx1"/>
                        </a:solidFill>
                        <a:effectLst/>
                        <a:latin typeface="Calibri" panose="020F0502020204030204" pitchFamily="34" charset="0"/>
                        <a:ea typeface="Calibri" panose="020F0502020204030204" pitchFamily="34" charset="0"/>
                      </a:endParaRPr>
                    </a:p>
                  </a:txBody>
                  <a:tcPr anchor="ctr"/>
                </a:tc>
                <a:tc>
                  <a:txBody>
                    <a:bodyPr/>
                    <a:lstStyle/>
                    <a:p>
                      <a:pPr marL="0" marR="0" algn="ctr">
                        <a:spcBef>
                          <a:spcPts val="0"/>
                        </a:spcBef>
                        <a:spcAft>
                          <a:spcPts val="0"/>
                        </a:spcAft>
                      </a:pPr>
                      <a:r>
                        <a:rPr lang="en-US" sz="2000" dirty="0" smtClean="0">
                          <a:solidFill>
                            <a:schemeClr val="tx1"/>
                          </a:solidFill>
                          <a:effectLst/>
                          <a:latin typeface="Calibri" panose="020F0502020204030204" pitchFamily="34" charset="0"/>
                          <a:ea typeface="Calibri" panose="020F0502020204030204" pitchFamily="34" charset="0"/>
                        </a:rPr>
                        <a:t>89%</a:t>
                      </a:r>
                      <a:endParaRPr lang="en-US" sz="2000" dirty="0">
                        <a:solidFill>
                          <a:schemeClr val="tx1"/>
                        </a:solidFill>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610113966"/>
                  </a:ext>
                </a:extLst>
              </a:tr>
              <a:tr h="523129">
                <a:tc>
                  <a:txBody>
                    <a:bodyPr/>
                    <a:lstStyle/>
                    <a:p>
                      <a:r>
                        <a:rPr lang="en-US" sz="2000" dirty="0" smtClean="0"/>
                        <a:t>All Cañada Enrollments</a:t>
                      </a:r>
                      <a:endParaRPr lang="en-US" sz="2000" dirty="0"/>
                    </a:p>
                  </a:txBody>
                  <a:tcPr/>
                </a:tc>
                <a:tc>
                  <a:txBody>
                    <a:bodyPr/>
                    <a:lstStyle/>
                    <a:p>
                      <a:pPr marL="0" marR="0" algn="ctr">
                        <a:spcBef>
                          <a:spcPts val="0"/>
                        </a:spcBef>
                        <a:spcAft>
                          <a:spcPts val="0"/>
                        </a:spcAft>
                      </a:pPr>
                      <a:r>
                        <a:rPr lang="en-US" sz="2000" dirty="0" smtClean="0">
                          <a:solidFill>
                            <a:schemeClr val="tx1"/>
                          </a:solidFill>
                          <a:effectLst/>
                          <a:latin typeface="Calibri" panose="020F0502020204030204" pitchFamily="34" charset="0"/>
                          <a:ea typeface="Calibri" panose="020F0502020204030204" pitchFamily="34" charset="0"/>
                        </a:rPr>
                        <a:t>11,210 </a:t>
                      </a:r>
                      <a:endParaRPr lang="en-US" sz="2000" dirty="0">
                        <a:solidFill>
                          <a:schemeClr val="tx1"/>
                        </a:solidFill>
                        <a:effectLst/>
                        <a:latin typeface="Calibri" panose="020F0502020204030204" pitchFamily="34" charset="0"/>
                        <a:ea typeface="Calibri" panose="020F0502020204030204" pitchFamily="34" charset="0"/>
                      </a:endParaRPr>
                    </a:p>
                  </a:txBody>
                  <a:tcPr anchor="ctr"/>
                </a:tc>
                <a:tc>
                  <a:txBody>
                    <a:bodyPr/>
                    <a:lstStyle/>
                    <a:p>
                      <a:pPr marL="0" marR="0" algn="ctr">
                        <a:spcBef>
                          <a:spcPts val="0"/>
                        </a:spcBef>
                        <a:spcAft>
                          <a:spcPts val="0"/>
                        </a:spcAft>
                      </a:pPr>
                      <a:r>
                        <a:rPr lang="en-US" sz="2000" dirty="0" smtClean="0">
                          <a:solidFill>
                            <a:schemeClr val="tx1"/>
                          </a:solidFill>
                          <a:effectLst/>
                          <a:latin typeface="Calibri" panose="020F0502020204030204" pitchFamily="34" charset="0"/>
                          <a:ea typeface="Calibri" panose="020F0502020204030204" pitchFamily="34" charset="0"/>
                        </a:rPr>
                        <a:t>70%</a:t>
                      </a:r>
                      <a:endParaRPr lang="en-US" sz="2000" dirty="0">
                        <a:solidFill>
                          <a:schemeClr val="tx1"/>
                        </a:solidFill>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768166851"/>
                  </a:ext>
                </a:extLst>
              </a:tr>
            </a:tbl>
          </a:graphicData>
        </a:graphic>
      </p:graphicFrame>
      <p:sp>
        <p:nvSpPr>
          <p:cNvPr id="5" name="TextBox 4"/>
          <p:cNvSpPr txBox="1"/>
          <p:nvPr/>
        </p:nvSpPr>
        <p:spPr>
          <a:xfrm>
            <a:off x="838200" y="6102601"/>
            <a:ext cx="2616422" cy="261610"/>
          </a:xfrm>
          <a:prstGeom prst="rect">
            <a:avLst/>
          </a:prstGeom>
          <a:noFill/>
        </p:spPr>
        <p:txBody>
          <a:bodyPr wrap="none" rtlCol="0">
            <a:spAutoFit/>
          </a:bodyPr>
          <a:lstStyle/>
          <a:p>
            <a:r>
              <a:rPr lang="en-US" sz="1100" dirty="0" smtClean="0"/>
              <a:t>Source:  SMCCD data warehouse, fall 2018</a:t>
            </a:r>
            <a:endParaRPr lang="en-US" sz="1100" dirty="0"/>
          </a:p>
        </p:txBody>
      </p:sp>
    </p:spTree>
    <p:extLst>
      <p:ext uri="{BB962C8B-B14F-4D97-AF65-F5344CB8AC3E}">
        <p14:creationId xmlns:p14="http://schemas.microsoft.com/office/powerpoint/2010/main" val="15401243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Cañada College </a:t>
            </a:r>
            <a:r>
              <a:rPr lang="en-US" dirty="0" smtClean="0"/>
              <a:t>Middle College Students (headcount)</a:t>
            </a:r>
            <a:endParaRPr lang="en-US" dirty="0"/>
          </a:p>
        </p:txBody>
      </p:sp>
      <p:graphicFrame>
        <p:nvGraphicFramePr>
          <p:cNvPr id="5" name="Chart 4"/>
          <p:cNvGraphicFramePr>
            <a:graphicFrameLocks/>
          </p:cNvGraphicFramePr>
          <p:nvPr>
            <p:extLst/>
          </p:nvPr>
        </p:nvGraphicFramePr>
        <p:xfrm>
          <a:off x="1049154" y="1921695"/>
          <a:ext cx="9278754" cy="47293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4514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216" y="365125"/>
            <a:ext cx="5324421" cy="1325563"/>
          </a:xfrm>
        </p:spPr>
        <p:txBody>
          <a:bodyPr>
            <a:normAutofit/>
          </a:bodyPr>
          <a:lstStyle/>
          <a:p>
            <a:r>
              <a:rPr lang="en-US" sz="4000" dirty="0" smtClean="0"/>
              <a:t>Middle College Students</a:t>
            </a:r>
            <a:endParaRPr lang="en-US" sz="4000" dirty="0"/>
          </a:p>
        </p:txBody>
      </p:sp>
      <p:graphicFrame>
        <p:nvGraphicFramePr>
          <p:cNvPr id="6" name="Chart 5"/>
          <p:cNvGraphicFramePr>
            <a:graphicFrameLocks/>
          </p:cNvGraphicFramePr>
          <p:nvPr>
            <p:extLst/>
          </p:nvPr>
        </p:nvGraphicFramePr>
        <p:xfrm>
          <a:off x="86628" y="1738816"/>
          <a:ext cx="6304547" cy="50989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nvPr>
        </p:nvGraphicFramePr>
        <p:xfrm>
          <a:off x="5678401" y="1786944"/>
          <a:ext cx="6304547" cy="5098982"/>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txBox="1">
            <a:spLocks/>
          </p:cNvSpPr>
          <p:nvPr/>
        </p:nvSpPr>
        <p:spPr>
          <a:xfrm>
            <a:off x="6410573" y="303525"/>
            <a:ext cx="4840201"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t>Cañada College Students (overall)</a:t>
            </a:r>
            <a:endParaRPr lang="en-US" sz="4000" dirty="0"/>
          </a:p>
        </p:txBody>
      </p:sp>
    </p:spTree>
    <p:extLst>
      <p:ext uri="{BB962C8B-B14F-4D97-AF65-F5344CB8AC3E}">
        <p14:creationId xmlns:p14="http://schemas.microsoft.com/office/powerpoint/2010/main" val="2012879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1259"/>
            <a:ext cx="10515600" cy="1325563"/>
          </a:xfrm>
        </p:spPr>
        <p:txBody>
          <a:bodyPr/>
          <a:lstStyle/>
          <a:p>
            <a:r>
              <a:rPr lang="en-US" dirty="0" smtClean="0"/>
              <a:t>Types of early college enrollment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46645156"/>
              </p:ext>
            </p:extLst>
          </p:nvPr>
        </p:nvGraphicFramePr>
        <p:xfrm>
          <a:off x="838200" y="2047952"/>
          <a:ext cx="10008078" cy="3837995"/>
        </p:xfrm>
        <a:graphic>
          <a:graphicData uri="http://schemas.openxmlformats.org/drawingml/2006/table">
            <a:tbl>
              <a:tblPr firstRow="1" bandRow="1">
                <a:tableStyleId>{68D230F3-CF80-4859-8CE7-A43EE81993B5}</a:tableStyleId>
              </a:tblPr>
              <a:tblGrid>
                <a:gridCol w="4112304">
                  <a:extLst>
                    <a:ext uri="{9D8B030D-6E8A-4147-A177-3AD203B41FA5}">
                      <a16:colId xmlns:a16="http://schemas.microsoft.com/office/drawing/2014/main" val="849190681"/>
                    </a:ext>
                  </a:extLst>
                </a:gridCol>
                <a:gridCol w="2947887">
                  <a:extLst>
                    <a:ext uri="{9D8B030D-6E8A-4147-A177-3AD203B41FA5}">
                      <a16:colId xmlns:a16="http://schemas.microsoft.com/office/drawing/2014/main" val="3589475316"/>
                    </a:ext>
                  </a:extLst>
                </a:gridCol>
                <a:gridCol w="2947887">
                  <a:extLst>
                    <a:ext uri="{9D8B030D-6E8A-4147-A177-3AD203B41FA5}">
                      <a16:colId xmlns:a16="http://schemas.microsoft.com/office/drawing/2014/main" val="2992631692"/>
                    </a:ext>
                  </a:extLst>
                </a:gridCol>
              </a:tblGrid>
              <a:tr h="644794">
                <a:tc>
                  <a:txBody>
                    <a:bodyPr/>
                    <a:lstStyle/>
                    <a:p>
                      <a:pPr algn="ctr"/>
                      <a:r>
                        <a:rPr lang="en-US" sz="2000" dirty="0" smtClean="0"/>
                        <a:t>Types of Early College Enrollment*</a:t>
                      </a:r>
                      <a:endParaRPr lang="en-US" sz="2000" dirty="0"/>
                    </a:p>
                  </a:txBody>
                  <a:tcPr/>
                </a:tc>
                <a:tc>
                  <a:txBody>
                    <a:bodyPr/>
                    <a:lstStyle/>
                    <a:p>
                      <a:pPr algn="ctr"/>
                      <a:r>
                        <a:rPr lang="en-US" sz="2000" dirty="0" smtClean="0"/>
                        <a:t># of students  </a:t>
                      </a:r>
                    </a:p>
                    <a:p>
                      <a:pPr algn="ctr"/>
                      <a:r>
                        <a:rPr lang="en-US" sz="2000" dirty="0" smtClean="0"/>
                        <a:t>Spring 2019</a:t>
                      </a:r>
                      <a:endParaRPr lang="en-US" sz="2000" dirty="0"/>
                    </a:p>
                  </a:txBody>
                  <a:tcPr/>
                </a:tc>
                <a:tc>
                  <a:txBody>
                    <a:bodyPr/>
                    <a:lstStyle/>
                    <a:p>
                      <a:pPr algn="ctr"/>
                      <a:r>
                        <a:rPr lang="en-US" sz="2000" dirty="0" smtClean="0"/>
                        <a:t>Total</a:t>
                      </a:r>
                      <a:r>
                        <a:rPr lang="en-US" sz="2000" baseline="0" dirty="0" smtClean="0"/>
                        <a:t> Enrollments</a:t>
                      </a:r>
                      <a:endParaRPr lang="en-US" sz="2000" dirty="0"/>
                    </a:p>
                  </a:txBody>
                  <a:tcPr/>
                </a:tc>
                <a:extLst>
                  <a:ext uri="{0D108BD9-81ED-4DB2-BD59-A6C34878D82A}">
                    <a16:rowId xmlns:a16="http://schemas.microsoft.com/office/drawing/2014/main" val="54875388"/>
                  </a:ext>
                </a:extLst>
              </a:tr>
              <a:tr h="820475">
                <a:tc>
                  <a:txBody>
                    <a:bodyPr/>
                    <a:lstStyle/>
                    <a:p>
                      <a:r>
                        <a:rPr lang="en-US" sz="2000" b="1" dirty="0" smtClean="0"/>
                        <a:t>Middle</a:t>
                      </a:r>
                      <a:r>
                        <a:rPr lang="en-US" sz="2000" b="1" baseline="0" dirty="0" smtClean="0"/>
                        <a:t> College </a:t>
                      </a:r>
                      <a:r>
                        <a:rPr lang="en-US" sz="2000" baseline="0" dirty="0" smtClean="0"/>
                        <a:t>High School </a:t>
                      </a:r>
                    </a:p>
                    <a:p>
                      <a:r>
                        <a:rPr lang="en-US" sz="2000" baseline="0" dirty="0" smtClean="0"/>
                        <a:t>(on </a:t>
                      </a:r>
                      <a:r>
                        <a:rPr lang="en-US" sz="2000" baseline="0" dirty="0" err="1" smtClean="0"/>
                        <a:t>Ca</a:t>
                      </a:r>
                      <a:r>
                        <a:rPr lang="en-US" sz="2000" b="0" dirty="0" err="1" smtClean="0"/>
                        <a:t>ñ</a:t>
                      </a:r>
                      <a:r>
                        <a:rPr lang="en-US" sz="2000" baseline="0" dirty="0" err="1" smtClean="0"/>
                        <a:t>ada’s</a:t>
                      </a:r>
                      <a:r>
                        <a:rPr lang="en-US" sz="2000" baseline="0" dirty="0" smtClean="0"/>
                        <a:t> campus)</a:t>
                      </a:r>
                      <a:endParaRPr lang="en-US" sz="2000" dirty="0"/>
                    </a:p>
                  </a:txBody>
                  <a:tcPr/>
                </a:tc>
                <a:tc>
                  <a:txBody>
                    <a:bodyPr/>
                    <a:lstStyle/>
                    <a:p>
                      <a:pPr algn="ctr"/>
                      <a:r>
                        <a:rPr lang="en-US" sz="2000" dirty="0" smtClean="0"/>
                        <a:t>107</a:t>
                      </a:r>
                      <a:endParaRPr lang="en-US" sz="2000" dirty="0"/>
                    </a:p>
                  </a:txBody>
                  <a:tcPr/>
                </a:tc>
                <a:tc>
                  <a:txBody>
                    <a:bodyPr/>
                    <a:lstStyle/>
                    <a:p>
                      <a:pPr algn="ctr"/>
                      <a:endParaRPr lang="en-US" sz="2000" dirty="0"/>
                    </a:p>
                  </a:txBody>
                  <a:tcPr/>
                </a:tc>
                <a:extLst>
                  <a:ext uri="{0D108BD9-81ED-4DB2-BD59-A6C34878D82A}">
                    <a16:rowId xmlns:a16="http://schemas.microsoft.com/office/drawing/2014/main" val="1314404364"/>
                  </a:ext>
                </a:extLst>
              </a:tr>
              <a:tr h="729035">
                <a:tc>
                  <a:txBody>
                    <a:bodyPr/>
                    <a:lstStyle/>
                    <a:p>
                      <a:r>
                        <a:rPr lang="en-US" sz="2000" b="1" dirty="0" smtClean="0"/>
                        <a:t>Dual enrollment </a:t>
                      </a:r>
                    </a:p>
                    <a:p>
                      <a:pPr marL="0" lvl="0" indent="0">
                        <a:buFont typeface="Arial" panose="020B0604020202020204" pitchFamily="34" charset="0"/>
                        <a:buNone/>
                      </a:pPr>
                      <a:r>
                        <a:rPr lang="en-US" sz="2000" b="0" dirty="0" smtClean="0"/>
                        <a:t>Students</a:t>
                      </a:r>
                      <a:r>
                        <a:rPr lang="en-US" sz="2000" b="0" baseline="0" dirty="0" smtClean="0"/>
                        <a:t> taking college courses at their local high school</a:t>
                      </a:r>
                    </a:p>
                  </a:txBody>
                  <a:tcPr/>
                </a:tc>
                <a:tc>
                  <a:txBody>
                    <a:bodyPr/>
                    <a:lstStyle/>
                    <a:p>
                      <a:pPr algn="ctr"/>
                      <a:r>
                        <a:rPr lang="en-US" sz="2000" dirty="0" smtClean="0"/>
                        <a:t>167</a:t>
                      </a:r>
                      <a:endParaRPr lang="en-US" sz="2000" dirty="0" smtClean="0"/>
                    </a:p>
                  </a:txBody>
                  <a:tcPr/>
                </a:tc>
                <a:tc>
                  <a:txBody>
                    <a:bodyPr/>
                    <a:lstStyle/>
                    <a:p>
                      <a:pPr algn="ctr"/>
                      <a:r>
                        <a:rPr lang="en-US" sz="2000" dirty="0" smtClean="0"/>
                        <a:t>168</a:t>
                      </a:r>
                      <a:endParaRPr lang="en-US" sz="2000" dirty="0" smtClean="0"/>
                    </a:p>
                  </a:txBody>
                  <a:tcPr/>
                </a:tc>
                <a:extLst>
                  <a:ext uri="{0D108BD9-81ED-4DB2-BD59-A6C34878D82A}">
                    <a16:rowId xmlns:a16="http://schemas.microsoft.com/office/drawing/2014/main" val="3066400941"/>
                  </a:ext>
                </a:extLst>
              </a:tr>
              <a:tr h="72903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0" baseline="0" dirty="0" smtClean="0"/>
                        <a:t>ALL </a:t>
                      </a:r>
                      <a:r>
                        <a:rPr lang="en-US" sz="2000" b="1" baseline="0" dirty="0" smtClean="0"/>
                        <a:t>concurrently enrolled </a:t>
                      </a:r>
                      <a:r>
                        <a:rPr lang="en-US" sz="2000" b="0" baseline="0" dirty="0" smtClean="0"/>
                        <a:t>students taking college courses on campus or online</a:t>
                      </a:r>
                      <a:endParaRPr lang="en-US" sz="2000" dirty="0" smtClean="0"/>
                    </a:p>
                    <a:p>
                      <a:pPr marL="342900" lvl="0" indent="-342900">
                        <a:buFont typeface="Arial" panose="020B0604020202020204" pitchFamily="34" charset="0"/>
                        <a:buChar char="•"/>
                      </a:pPr>
                      <a:endParaRPr lang="en-US" sz="2000" dirty="0"/>
                    </a:p>
                  </a:txBody>
                  <a:tcPr/>
                </a:tc>
                <a:tc>
                  <a:txBody>
                    <a:bodyPr/>
                    <a:lstStyle/>
                    <a:p>
                      <a:pPr algn="ctr"/>
                      <a:r>
                        <a:rPr lang="en-US" sz="2000" dirty="0" smtClean="0"/>
                        <a:t>762</a:t>
                      </a:r>
                      <a:endParaRPr lang="en-US" sz="2000" dirty="0" smtClean="0"/>
                    </a:p>
                  </a:txBody>
                  <a:tcPr/>
                </a:tc>
                <a:tc>
                  <a:txBody>
                    <a:bodyPr/>
                    <a:lstStyle/>
                    <a:p>
                      <a:pPr algn="ctr"/>
                      <a:r>
                        <a:rPr lang="en-US" sz="2000" dirty="0" smtClean="0"/>
                        <a:t>2,111</a:t>
                      </a:r>
                      <a:endParaRPr lang="en-US" sz="2000" dirty="0" smtClean="0"/>
                    </a:p>
                  </a:txBody>
                  <a:tcPr/>
                </a:tc>
                <a:extLst>
                  <a:ext uri="{0D108BD9-81ED-4DB2-BD59-A6C34878D82A}">
                    <a16:rowId xmlns:a16="http://schemas.microsoft.com/office/drawing/2014/main" val="3777662316"/>
                  </a:ext>
                </a:extLst>
              </a:tr>
            </a:tbl>
          </a:graphicData>
        </a:graphic>
      </p:graphicFrame>
      <p:sp>
        <p:nvSpPr>
          <p:cNvPr id="3" name="TextBox 2"/>
          <p:cNvSpPr txBox="1"/>
          <p:nvPr/>
        </p:nvSpPr>
        <p:spPr>
          <a:xfrm>
            <a:off x="838200" y="6000078"/>
            <a:ext cx="219932" cy="276999"/>
          </a:xfrm>
          <a:prstGeom prst="rect">
            <a:avLst/>
          </a:prstGeom>
          <a:noFill/>
        </p:spPr>
        <p:txBody>
          <a:bodyPr wrap="none" rtlCol="0">
            <a:spAutoFit/>
          </a:bodyPr>
          <a:lstStyle/>
          <a:p>
            <a:r>
              <a:rPr lang="en-US" sz="1200" dirty="0" smtClean="0"/>
              <a:t> </a:t>
            </a:r>
            <a:endParaRPr lang="en-US" sz="1200" dirty="0"/>
          </a:p>
        </p:txBody>
      </p:sp>
    </p:spTree>
    <p:extLst>
      <p:ext uri="{BB962C8B-B14F-4D97-AF65-F5344CB8AC3E}">
        <p14:creationId xmlns:p14="http://schemas.microsoft.com/office/powerpoint/2010/main" val="285968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nvPr>
        </p:nvGraphicFramePr>
        <p:xfrm>
          <a:off x="86628" y="1738816"/>
          <a:ext cx="6304547" cy="5098982"/>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1"/>
          <p:cNvSpPr txBox="1">
            <a:spLocks/>
          </p:cNvSpPr>
          <p:nvPr/>
        </p:nvSpPr>
        <p:spPr>
          <a:xfrm>
            <a:off x="585216" y="365125"/>
            <a:ext cx="532442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smtClean="0"/>
              <a:t>Middle College Students</a:t>
            </a:r>
            <a:endParaRPr lang="en-US" sz="4000" dirty="0"/>
          </a:p>
        </p:txBody>
      </p:sp>
      <p:sp>
        <p:nvSpPr>
          <p:cNvPr id="9" name="Title 1"/>
          <p:cNvSpPr txBox="1">
            <a:spLocks/>
          </p:cNvSpPr>
          <p:nvPr/>
        </p:nvSpPr>
        <p:spPr>
          <a:xfrm>
            <a:off x="6410573" y="303525"/>
            <a:ext cx="4840201"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t>Cañada College Students (overall)</a:t>
            </a:r>
            <a:endParaRPr lang="en-US" sz="4000" dirty="0"/>
          </a:p>
        </p:txBody>
      </p:sp>
      <p:graphicFrame>
        <p:nvGraphicFramePr>
          <p:cNvPr id="10" name="Chart 9"/>
          <p:cNvGraphicFramePr>
            <a:graphicFrameLocks/>
          </p:cNvGraphicFramePr>
          <p:nvPr>
            <p:extLst/>
          </p:nvPr>
        </p:nvGraphicFramePr>
        <p:xfrm>
          <a:off x="-491392" y="1738816"/>
          <a:ext cx="7190071" cy="5364628"/>
        </p:xfrm>
        <a:graphic>
          <a:graphicData uri="http://schemas.openxmlformats.org/drawingml/2006/chart">
            <c:chart xmlns:c="http://schemas.openxmlformats.org/drawingml/2006/chart" xmlns:r="http://schemas.openxmlformats.org/officeDocument/2006/relationships" r:id="rId3"/>
          </a:graphicData>
        </a:graphic>
      </p:graphicFrame>
      <p:pic>
        <p:nvPicPr>
          <p:cNvPr id="11" name="Picture 10"/>
          <p:cNvPicPr>
            <a:picLocks noChangeAspect="1"/>
          </p:cNvPicPr>
          <p:nvPr/>
        </p:nvPicPr>
        <p:blipFill>
          <a:blip r:embed="rId4"/>
          <a:stretch>
            <a:fillRect/>
          </a:stretch>
        </p:blipFill>
        <p:spPr>
          <a:xfrm>
            <a:off x="5233721" y="1738499"/>
            <a:ext cx="7193903" cy="5364945"/>
          </a:xfrm>
          <a:prstGeom prst="rect">
            <a:avLst/>
          </a:prstGeom>
        </p:spPr>
      </p:pic>
    </p:spTree>
    <p:extLst>
      <p:ext uri="{BB962C8B-B14F-4D97-AF65-F5344CB8AC3E}">
        <p14:creationId xmlns:p14="http://schemas.microsoft.com/office/powerpoint/2010/main" val="27065890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941534" cy="1325563"/>
          </a:xfrm>
        </p:spPr>
        <p:txBody>
          <a:bodyPr/>
          <a:lstStyle/>
          <a:p>
            <a:r>
              <a:rPr lang="en-US" dirty="0" smtClean="0"/>
              <a:t>High School Articulation Agreements (existing)</a:t>
            </a:r>
            <a:endParaRPr lang="en-US" dirty="0"/>
          </a:p>
        </p:txBody>
      </p:sp>
      <p:sp>
        <p:nvSpPr>
          <p:cNvPr id="5" name="Text Placeholder 4"/>
          <p:cNvSpPr>
            <a:spLocks noGrp="1"/>
          </p:cNvSpPr>
          <p:nvPr>
            <p:ph type="body" idx="1"/>
          </p:nvPr>
        </p:nvSpPr>
        <p:spPr/>
        <p:txBody>
          <a:bodyPr/>
          <a:lstStyle/>
          <a:p>
            <a:r>
              <a:rPr lang="en-US" dirty="0" smtClean="0"/>
              <a:t>Sequoia Union School District</a:t>
            </a:r>
            <a:endParaRPr lang="en-US" dirty="0"/>
          </a:p>
        </p:txBody>
      </p:sp>
      <p:sp>
        <p:nvSpPr>
          <p:cNvPr id="6" name="Content Placeholder 5"/>
          <p:cNvSpPr>
            <a:spLocks noGrp="1"/>
          </p:cNvSpPr>
          <p:nvPr>
            <p:ph sz="half" idx="2"/>
          </p:nvPr>
        </p:nvSpPr>
        <p:spPr>
          <a:xfrm>
            <a:off x="839788" y="2784208"/>
            <a:ext cx="5157787" cy="3684588"/>
          </a:xfrm>
        </p:spPr>
        <p:txBody>
          <a:bodyPr/>
          <a:lstStyle/>
          <a:p>
            <a:r>
              <a:rPr lang="en-US" dirty="0" smtClean="0"/>
              <a:t>MART 314</a:t>
            </a:r>
          </a:p>
          <a:p>
            <a:r>
              <a:rPr lang="en-US" dirty="0" smtClean="0"/>
              <a:t>MART 361</a:t>
            </a:r>
          </a:p>
          <a:p>
            <a:r>
              <a:rPr lang="en-US" dirty="0" smtClean="0"/>
              <a:t>MART 368</a:t>
            </a:r>
            <a:endParaRPr lang="en-US" dirty="0"/>
          </a:p>
        </p:txBody>
      </p:sp>
      <p:sp>
        <p:nvSpPr>
          <p:cNvPr id="7" name="Text Placeholder 6"/>
          <p:cNvSpPr>
            <a:spLocks noGrp="1"/>
          </p:cNvSpPr>
          <p:nvPr>
            <p:ph type="body" sz="quarter" idx="3"/>
          </p:nvPr>
        </p:nvSpPr>
        <p:spPr/>
        <p:txBody>
          <a:bodyPr/>
          <a:lstStyle/>
          <a:p>
            <a:r>
              <a:rPr lang="en-US" dirty="0" smtClean="0"/>
              <a:t>San Mateo Union High School</a:t>
            </a:r>
            <a:endParaRPr lang="en-US" dirty="0"/>
          </a:p>
        </p:txBody>
      </p:sp>
      <p:sp>
        <p:nvSpPr>
          <p:cNvPr id="8" name="Content Placeholder 7"/>
          <p:cNvSpPr>
            <a:spLocks noGrp="1"/>
          </p:cNvSpPr>
          <p:nvPr>
            <p:ph sz="quarter" idx="4"/>
          </p:nvPr>
        </p:nvSpPr>
        <p:spPr>
          <a:xfrm>
            <a:off x="6172200" y="2784208"/>
            <a:ext cx="5183188" cy="3684588"/>
          </a:xfrm>
        </p:spPr>
        <p:txBody>
          <a:bodyPr/>
          <a:lstStyle/>
          <a:p>
            <a:r>
              <a:rPr lang="en-US" dirty="0" smtClean="0"/>
              <a:t>ARCH 110</a:t>
            </a:r>
          </a:p>
          <a:p>
            <a:r>
              <a:rPr lang="en-US" dirty="0" smtClean="0"/>
              <a:t>ECE 210</a:t>
            </a:r>
          </a:p>
          <a:p>
            <a:r>
              <a:rPr lang="en-US" dirty="0" smtClean="0"/>
              <a:t>ECE 211</a:t>
            </a:r>
            <a:endParaRPr lang="en-US" dirty="0"/>
          </a:p>
        </p:txBody>
      </p:sp>
    </p:spTree>
    <p:extLst>
      <p:ext uri="{BB962C8B-B14F-4D97-AF65-F5344CB8AC3E}">
        <p14:creationId xmlns:p14="http://schemas.microsoft.com/office/powerpoint/2010/main" val="562038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2018-19 Dual Enrollment Classes</a:t>
            </a:r>
            <a:endParaRPr lang="en-US" dirty="0"/>
          </a:p>
        </p:txBody>
      </p:sp>
      <p:graphicFrame>
        <p:nvGraphicFramePr>
          <p:cNvPr id="5" name="Table 4"/>
          <p:cNvGraphicFramePr>
            <a:graphicFrameLocks noGrp="1"/>
          </p:cNvGraphicFramePr>
          <p:nvPr/>
        </p:nvGraphicFramePr>
        <p:xfrm>
          <a:off x="695869" y="1825624"/>
          <a:ext cx="10978542" cy="4996419"/>
        </p:xfrm>
        <a:graphic>
          <a:graphicData uri="http://schemas.openxmlformats.org/drawingml/2006/table">
            <a:tbl>
              <a:tblPr firstRow="1" firstCol="1" bandRow="1"/>
              <a:tblGrid>
                <a:gridCol w="1388747">
                  <a:extLst>
                    <a:ext uri="{9D8B030D-6E8A-4147-A177-3AD203B41FA5}">
                      <a16:colId xmlns:a16="http://schemas.microsoft.com/office/drawing/2014/main" val="572845594"/>
                    </a:ext>
                  </a:extLst>
                </a:gridCol>
                <a:gridCol w="1532762">
                  <a:extLst>
                    <a:ext uri="{9D8B030D-6E8A-4147-A177-3AD203B41FA5}">
                      <a16:colId xmlns:a16="http://schemas.microsoft.com/office/drawing/2014/main" val="4055849892"/>
                    </a:ext>
                  </a:extLst>
                </a:gridCol>
                <a:gridCol w="1256008">
                  <a:extLst>
                    <a:ext uri="{9D8B030D-6E8A-4147-A177-3AD203B41FA5}">
                      <a16:colId xmlns:a16="http://schemas.microsoft.com/office/drawing/2014/main" val="3395080439"/>
                    </a:ext>
                  </a:extLst>
                </a:gridCol>
                <a:gridCol w="618275">
                  <a:extLst>
                    <a:ext uri="{9D8B030D-6E8A-4147-A177-3AD203B41FA5}">
                      <a16:colId xmlns:a16="http://schemas.microsoft.com/office/drawing/2014/main" val="3103141889"/>
                    </a:ext>
                  </a:extLst>
                </a:gridCol>
                <a:gridCol w="581335">
                  <a:extLst>
                    <a:ext uri="{9D8B030D-6E8A-4147-A177-3AD203B41FA5}">
                      <a16:colId xmlns:a16="http://schemas.microsoft.com/office/drawing/2014/main" val="2321776648"/>
                    </a:ext>
                  </a:extLst>
                </a:gridCol>
                <a:gridCol w="1673525">
                  <a:extLst>
                    <a:ext uri="{9D8B030D-6E8A-4147-A177-3AD203B41FA5}">
                      <a16:colId xmlns:a16="http://schemas.microsoft.com/office/drawing/2014/main" val="1134977097"/>
                    </a:ext>
                  </a:extLst>
                </a:gridCol>
                <a:gridCol w="218240">
                  <a:extLst>
                    <a:ext uri="{9D8B030D-6E8A-4147-A177-3AD203B41FA5}">
                      <a16:colId xmlns:a16="http://schemas.microsoft.com/office/drawing/2014/main" val="2206360054"/>
                    </a:ext>
                  </a:extLst>
                </a:gridCol>
                <a:gridCol w="1236550">
                  <a:extLst>
                    <a:ext uri="{9D8B030D-6E8A-4147-A177-3AD203B41FA5}">
                      <a16:colId xmlns:a16="http://schemas.microsoft.com/office/drawing/2014/main" val="3522808109"/>
                    </a:ext>
                  </a:extLst>
                </a:gridCol>
                <a:gridCol w="184229">
                  <a:extLst>
                    <a:ext uri="{9D8B030D-6E8A-4147-A177-3AD203B41FA5}">
                      <a16:colId xmlns:a16="http://schemas.microsoft.com/office/drawing/2014/main" val="4226720685"/>
                    </a:ext>
                  </a:extLst>
                </a:gridCol>
                <a:gridCol w="434046">
                  <a:extLst>
                    <a:ext uri="{9D8B030D-6E8A-4147-A177-3AD203B41FA5}">
                      <a16:colId xmlns:a16="http://schemas.microsoft.com/office/drawing/2014/main" val="2045561881"/>
                    </a:ext>
                  </a:extLst>
                </a:gridCol>
                <a:gridCol w="618275">
                  <a:extLst>
                    <a:ext uri="{9D8B030D-6E8A-4147-A177-3AD203B41FA5}">
                      <a16:colId xmlns:a16="http://schemas.microsoft.com/office/drawing/2014/main" val="2755856814"/>
                    </a:ext>
                  </a:extLst>
                </a:gridCol>
                <a:gridCol w="618275">
                  <a:extLst>
                    <a:ext uri="{9D8B030D-6E8A-4147-A177-3AD203B41FA5}">
                      <a16:colId xmlns:a16="http://schemas.microsoft.com/office/drawing/2014/main" val="2841086464"/>
                    </a:ext>
                  </a:extLst>
                </a:gridCol>
                <a:gridCol w="618275">
                  <a:extLst>
                    <a:ext uri="{9D8B030D-6E8A-4147-A177-3AD203B41FA5}">
                      <a16:colId xmlns:a16="http://schemas.microsoft.com/office/drawing/2014/main" val="2139930881"/>
                    </a:ext>
                  </a:extLst>
                </a:gridCol>
              </a:tblGrid>
              <a:tr h="6253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000000"/>
                          </a:solidFill>
                          <a:effectLst/>
                          <a:latin typeface="Calibri" panose="020F0502020204030204" pitchFamily="34" charset="0"/>
                          <a:ea typeface="Calibri" panose="020F0502020204030204" pitchFamily="34" charset="0"/>
                        </a:rPr>
                        <a:t> </a:t>
                      </a:r>
                      <a:endParaRPr lang="en-US" sz="1000" dirty="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gridSpan="3">
                  <a:txBody>
                    <a:bodyPr/>
                    <a:lstStyle/>
                    <a:p>
                      <a:pPr marL="0" marR="0" algn="r">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marL="0" marR="0" algn="r">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a:noFill/>
                    </a:lnL>
                    <a:lnR>
                      <a:noFill/>
                    </a:lnR>
                    <a:lnT>
                      <a:noFill/>
                    </a:lnT>
                    <a:lnB>
                      <a:noFill/>
                    </a:lnB>
                  </a:tcPr>
                </a:tc>
                <a:extLst>
                  <a:ext uri="{0D108BD9-81ED-4DB2-BD59-A6C34878D82A}">
                    <a16:rowId xmlns:a16="http://schemas.microsoft.com/office/drawing/2014/main" val="896854012"/>
                  </a:ext>
                </a:extLst>
              </a:tr>
              <a:tr h="188676">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 of SECTIONS</a:t>
                      </a:r>
                      <a:endParaRPr lang="en-US" sz="10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CRN</a:t>
                      </a:r>
                      <a:endParaRPr lang="en-US" sz="10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DEPT</a:t>
                      </a:r>
                      <a:endParaRPr lang="en-US" sz="10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CN</a:t>
                      </a:r>
                      <a:endParaRPr lang="en-US" sz="10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SECTION</a:t>
                      </a:r>
                      <a:endParaRPr lang="en-US" sz="10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COURSE TITLE</a:t>
                      </a:r>
                      <a:endParaRPr lang="en-US" sz="10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gridSpan="3">
                  <a:txBody>
                    <a:bodyPr/>
                    <a:lstStyle/>
                    <a:p>
                      <a:pPr marL="0" marR="0">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SECTION LOCATION</a:t>
                      </a:r>
                      <a:endParaRPr lang="en-US" sz="10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INSTRUCTOR</a:t>
                      </a:r>
                      <a:endParaRPr lang="en-US" sz="10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786660154"/>
                  </a:ext>
                </a:extLst>
              </a:tr>
              <a:tr h="92551">
                <a:tc>
                  <a:txBody>
                    <a:bodyPr/>
                    <a:lstStyle/>
                    <a:p>
                      <a:pPr marL="0" marR="0" algn="ct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i="1">
                          <a:solidFill>
                            <a:srgbClr val="FF0000"/>
                          </a:solidFill>
                          <a:effectLst/>
                          <a:latin typeface="Calibri" panose="020F0502020204030204" pitchFamily="34" charset="0"/>
                          <a:ea typeface="Calibri" panose="020F0502020204030204" pitchFamily="34" charset="0"/>
                        </a:rPr>
                        <a:t>Fall 2018</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r">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a:noFill/>
                    </a:lnL>
                    <a:lnR>
                      <a:noFill/>
                    </a:lnR>
                    <a:lnT>
                      <a:noFill/>
                    </a:lnT>
                    <a:lnB>
                      <a:noFill/>
                    </a:lnB>
                  </a:tcPr>
                </a:tc>
                <a:extLst>
                  <a:ext uri="{0D108BD9-81ED-4DB2-BD59-A6C34878D82A}">
                    <a16:rowId xmlns:a16="http://schemas.microsoft.com/office/drawing/2014/main" val="1765362760"/>
                  </a:ext>
                </a:extLst>
              </a:tr>
              <a:tr h="377352">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1.</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89725</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ANTH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125</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QXH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Physical Anthropology</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Offered at Cañada for Oxford Day Academy</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Marshall, Jessica A.</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25422140"/>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94738</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251</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CQH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Calculus/Analytic Geometry I</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Carlmont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Innerst, Evan </a:t>
                      </a:r>
                      <a:r>
                        <a:rPr lang="en-US" sz="1000" i="1">
                          <a:solidFill>
                            <a:srgbClr val="000000"/>
                          </a:solidFill>
                          <a:effectLst/>
                          <a:latin typeface="Calibri" panose="020F0502020204030204" pitchFamily="34" charset="0"/>
                          <a:ea typeface="Calibri" panose="020F0502020204030204" pitchFamily="34" charset="0"/>
                        </a:rPr>
                        <a:t>(instructor of record)</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82725771"/>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3.</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94739</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251</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Q3H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Calculus/Analytic Geometry I</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Carlmont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Innerst, Evan </a:t>
                      </a:r>
                      <a:r>
                        <a:rPr lang="en-US" sz="1000" i="1">
                          <a:solidFill>
                            <a:srgbClr val="000000"/>
                          </a:solidFill>
                          <a:effectLst/>
                          <a:latin typeface="Calibri" panose="020F0502020204030204" pitchFamily="34" charset="0"/>
                          <a:ea typeface="Calibri" panose="020F0502020204030204" pitchFamily="34" charset="0"/>
                        </a:rPr>
                        <a:t>(instructor of record)</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532589283"/>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4.</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94737</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251</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QCH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Calculus/Analytic Geometry I</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Carlmont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Innerst, Evan </a:t>
                      </a:r>
                      <a:r>
                        <a:rPr lang="en-US" sz="1000" i="1">
                          <a:solidFill>
                            <a:srgbClr val="000000"/>
                          </a:solidFill>
                          <a:effectLst/>
                          <a:latin typeface="Calibri" panose="020F0502020204030204" pitchFamily="34" charset="0"/>
                          <a:ea typeface="Calibri" panose="020F0502020204030204" pitchFamily="34" charset="0"/>
                        </a:rPr>
                        <a:t>(instructor of record)</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41401855"/>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5.</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93639</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251</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QYH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Analytical Geometry/Calculus I</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Sequoia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Bittner, Teresa 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45255370"/>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6.</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93604</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253</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QDH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Calibri" panose="020F0502020204030204" pitchFamily="34" charset="0"/>
                          <a:ea typeface="Calibri" panose="020F0502020204030204" pitchFamily="34" charset="0"/>
                        </a:rPr>
                        <a:t>Analytical Geometry/Calc. III</a:t>
                      </a:r>
                      <a:endParaRPr lang="en-US" sz="1000" dirty="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Woodside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Lund, Lance M.</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601745007"/>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7.</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90238</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253</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QGH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Calibri" panose="020F0502020204030204" pitchFamily="34" charset="0"/>
                          <a:ea typeface="Calibri" panose="020F0502020204030204" pitchFamily="34" charset="0"/>
                        </a:rPr>
                        <a:t>Analytical Geometry/</a:t>
                      </a:r>
                      <a:r>
                        <a:rPr lang="en-US" sz="1000" dirty="0" err="1">
                          <a:solidFill>
                            <a:srgbClr val="000000"/>
                          </a:solidFill>
                          <a:effectLst/>
                          <a:latin typeface="Calibri" panose="020F0502020204030204" pitchFamily="34" charset="0"/>
                          <a:ea typeface="Calibri" panose="020F0502020204030204" pitchFamily="34" charset="0"/>
                        </a:rPr>
                        <a:t>Calc</a:t>
                      </a:r>
                      <a:r>
                        <a:rPr lang="en-US" sz="1000" dirty="0">
                          <a:solidFill>
                            <a:srgbClr val="000000"/>
                          </a:solidFill>
                          <a:effectLst/>
                          <a:latin typeface="Calibri" panose="020F0502020204030204" pitchFamily="34" charset="0"/>
                          <a:ea typeface="Calibri" panose="020F0502020204030204" pitchFamily="34" charset="0"/>
                        </a:rPr>
                        <a:t> III</a:t>
                      </a:r>
                      <a:endParaRPr lang="en-US" sz="1000" dirty="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Henry M. Gunn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Lund, Lance M.</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97193949"/>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8.</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95035</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253</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QYH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Analytical Geometry/Calc. III</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Sequoia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Bittner, Teresa 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spcBef>
                          <a:spcPts val="0"/>
                        </a:spcBef>
                        <a:spcAft>
                          <a:spcPts val="0"/>
                        </a:spcAft>
                      </a:pPr>
                      <a:endParaRPr lang="en-US" sz="9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99676736"/>
                  </a:ext>
                </a:extLst>
              </a:tr>
              <a:tr h="92551">
                <a:tc>
                  <a:txBody>
                    <a:bodyPr/>
                    <a:lstStyle/>
                    <a:p>
                      <a:pPr marL="0" marR="0" algn="ct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spcBef>
                          <a:spcPts val="0"/>
                        </a:spcBef>
                        <a:spcAft>
                          <a:spcPts val="0"/>
                        </a:spcAft>
                      </a:pPr>
                      <a:r>
                        <a:rPr lang="en-US" sz="1000" b="1" i="1">
                          <a:solidFill>
                            <a:srgbClr val="FF0000"/>
                          </a:solidFill>
                          <a:effectLst/>
                          <a:latin typeface="Calibri" panose="020F0502020204030204" pitchFamily="34" charset="0"/>
                          <a:ea typeface="Calibri" panose="020F0502020204030204" pitchFamily="34" charset="0"/>
                        </a:rPr>
                        <a:t>Spring 2019</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marL="0" marR="0" algn="r">
                        <a:spcBef>
                          <a:spcPts val="0"/>
                        </a:spcBef>
                        <a:spcAft>
                          <a:spcPts val="0"/>
                        </a:spcAft>
                      </a:pPr>
                      <a:r>
                        <a:rPr lang="en-US" sz="1000" b="1" i="1">
                          <a:solidFill>
                            <a:srgbClr val="000000"/>
                          </a:solidFill>
                          <a:effectLst/>
                          <a:latin typeface="Calibri" panose="020F0502020204030204" pitchFamily="34" charset="0"/>
                          <a:ea typeface="Calibri" panose="020F0502020204030204" pitchFamily="34" charset="0"/>
                        </a:rPr>
                        <a:t> </a:t>
                      </a:r>
                      <a:endParaRPr lang="en-US" sz="1000">
                        <a:effectLst/>
                        <a:latin typeface="Times New Roman" panose="02020603050405020304" pitchFamily="18" charset="0"/>
                        <a:ea typeface="Calibri" panose="020F0502020204030204" pitchFamily="34" charset="0"/>
                      </a:endParaRPr>
                    </a:p>
                  </a:txBody>
                  <a:tcPr marL="19296" marR="1929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514502300"/>
                  </a:ext>
                </a:extLst>
              </a:tr>
              <a:tr h="377352">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1.</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41535</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ANTH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110</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Calibri" panose="020F0502020204030204" pitchFamily="34" charset="0"/>
                          <a:ea typeface="Calibri" panose="020F0502020204030204" pitchFamily="34" charset="0"/>
                        </a:rPr>
                        <a:t>QXH</a:t>
                      </a:r>
                      <a:endParaRPr lang="en-US" sz="1000" dirty="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Calibri" panose="020F0502020204030204" pitchFamily="34" charset="0"/>
                          <a:ea typeface="Calibri" panose="020F0502020204030204" pitchFamily="34" charset="0"/>
                        </a:rPr>
                        <a:t>Cultural Anthropology</a:t>
                      </a:r>
                      <a:endParaRPr lang="en-US" sz="1000" dirty="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4">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Offered at Cañada for Oxford Day Academy</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Marshall, Jessica A.</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43009066"/>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42717</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CQH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dirty="0" err="1">
                          <a:solidFill>
                            <a:srgbClr val="000000"/>
                          </a:solidFill>
                          <a:effectLst/>
                          <a:latin typeface="Calibri" panose="020F0502020204030204" pitchFamily="34" charset="0"/>
                          <a:ea typeface="Calibri" panose="020F0502020204030204" pitchFamily="34" charset="0"/>
                        </a:rPr>
                        <a:t>Calcu</a:t>
                      </a:r>
                      <a:r>
                        <a:rPr lang="en-US" sz="1000" dirty="0">
                          <a:solidFill>
                            <a:srgbClr val="000000"/>
                          </a:solidFill>
                          <a:effectLst/>
                          <a:latin typeface="Calibri" panose="020F0502020204030204" pitchFamily="34" charset="0"/>
                          <a:ea typeface="Calibri" panose="020F0502020204030204" pitchFamily="34" charset="0"/>
                        </a:rPr>
                        <a:t>/Analytic Geometry II</a:t>
                      </a:r>
                      <a:endParaRPr lang="en-US" sz="1000" dirty="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4">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Carlmont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Innerst, Evan </a:t>
                      </a:r>
                      <a:r>
                        <a:rPr lang="en-US" sz="1000" i="1">
                          <a:solidFill>
                            <a:srgbClr val="000000"/>
                          </a:solidFill>
                          <a:effectLst/>
                          <a:latin typeface="Calibri" panose="020F0502020204030204" pitchFamily="34" charset="0"/>
                          <a:ea typeface="Calibri" panose="020F0502020204030204" pitchFamily="34" charset="0"/>
                        </a:rPr>
                        <a:t>(instructor of record)</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534748365"/>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3.</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31363</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Q8H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Calcu/Analytic Geom II</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4">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Carlmont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Innerst, Evan </a:t>
                      </a:r>
                      <a:r>
                        <a:rPr lang="en-US" sz="1000" i="1">
                          <a:solidFill>
                            <a:srgbClr val="000000"/>
                          </a:solidFill>
                          <a:effectLst/>
                          <a:latin typeface="Calibri" panose="020F0502020204030204" pitchFamily="34" charset="0"/>
                          <a:ea typeface="Calibri" panose="020F0502020204030204" pitchFamily="34" charset="0"/>
                        </a:rPr>
                        <a:t>(instructor of record)</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13501322"/>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4.</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39052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QCH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Analyt. Geometry/Calculus II</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4">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Carlmont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Innerst, Evan </a:t>
                      </a:r>
                      <a:r>
                        <a:rPr lang="en-US" sz="1000" i="1">
                          <a:solidFill>
                            <a:srgbClr val="000000"/>
                          </a:solidFill>
                          <a:effectLst/>
                          <a:latin typeface="Calibri" panose="020F0502020204030204" pitchFamily="34" charset="0"/>
                          <a:ea typeface="Calibri" panose="020F0502020204030204" pitchFamily="34" charset="0"/>
                        </a:rPr>
                        <a:t>(instructor of record)</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23972325"/>
                  </a:ext>
                </a:extLst>
              </a:tr>
              <a:tr h="141507">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5.</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43192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252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QYH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Calcu/Analytic Geom II</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4">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Sequoia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Bittner, Teresa 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08548135"/>
                  </a:ext>
                </a:extLst>
              </a:tr>
              <a:tr h="141507">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6.</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46618</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270</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QDH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Linear Algebra</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4">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Woodside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Lund, Lance M.</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25719472"/>
                  </a:ext>
                </a:extLst>
              </a:tr>
              <a:tr h="235845">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7.</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43502</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270</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QGH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Linear Algebra</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gridSpan="4">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Henry M. Gunn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Nguyen, Viet 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76866503"/>
                  </a:ext>
                </a:extLst>
              </a:tr>
              <a:tr h="283014">
                <a:tc>
                  <a:txBody>
                    <a:bodyPr/>
                    <a:lstStyle/>
                    <a:p>
                      <a:pPr marL="0" marR="0" algn="ctr">
                        <a:spcBef>
                          <a:spcPts val="0"/>
                        </a:spcBef>
                        <a:spcAft>
                          <a:spcPts val="0"/>
                        </a:spcAft>
                      </a:pPr>
                      <a:r>
                        <a:rPr lang="en-US" sz="1000" b="1">
                          <a:solidFill>
                            <a:srgbClr val="000000"/>
                          </a:solidFill>
                          <a:effectLst/>
                          <a:latin typeface="Calibri" panose="020F0502020204030204" pitchFamily="34" charset="0"/>
                          <a:ea typeface="Calibri" panose="020F0502020204030204" pitchFamily="34" charset="0"/>
                        </a:rPr>
                        <a:t>8.</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00000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43815</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MATH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275</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QYH</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Ordinary Differential Equation</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Sequoia High School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spcBef>
                          <a:spcPts val="0"/>
                        </a:spcBef>
                        <a:spcAft>
                          <a:spcPts val="0"/>
                        </a:spcAft>
                      </a:pPr>
                      <a:r>
                        <a:rPr lang="en-US" sz="1000">
                          <a:solidFill>
                            <a:srgbClr val="000000"/>
                          </a:solidFill>
                          <a:effectLst/>
                          <a:latin typeface="Calibri" panose="020F0502020204030204" pitchFamily="34" charset="0"/>
                          <a:ea typeface="Calibri" panose="020F0502020204030204" pitchFamily="34" charset="0"/>
                        </a:rPr>
                        <a:t>Bittner, Teresa L.</a:t>
                      </a:r>
                      <a:endParaRPr lang="en-US" sz="1000">
                        <a:effectLst/>
                        <a:latin typeface="Times New Roman" panose="02020603050405020304" pitchFamily="18" charset="0"/>
                        <a:ea typeface="Calibri" panose="020F0502020204030204" pitchFamily="34" charset="0"/>
                      </a:endParaRPr>
                    </a:p>
                  </a:txBody>
                  <a:tcPr marL="19296" marR="19296" marT="0" marB="0">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000" dirty="0">
                          <a:effectLst/>
                          <a:latin typeface="Times New Roman" panose="02020603050405020304" pitchFamily="18" charset="0"/>
                          <a:ea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582226757"/>
                  </a:ext>
                </a:extLst>
              </a:tr>
            </a:tbl>
          </a:graphicData>
        </a:graphic>
      </p:graphicFrame>
    </p:spTree>
    <p:extLst>
      <p:ext uri="{BB962C8B-B14F-4D97-AF65-F5344CB8AC3E}">
        <p14:creationId xmlns:p14="http://schemas.microsoft.com/office/powerpoint/2010/main" val="3514124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K12 concurrent enrollments by mode</a:t>
            </a:r>
            <a:endParaRPr lang="en-US" dirty="0"/>
          </a:p>
        </p:txBody>
      </p:sp>
      <p:graphicFrame>
        <p:nvGraphicFramePr>
          <p:cNvPr id="3" name="Chart 2"/>
          <p:cNvGraphicFramePr>
            <a:graphicFrameLocks/>
          </p:cNvGraphicFramePr>
          <p:nvPr>
            <p:extLst/>
          </p:nvPr>
        </p:nvGraphicFramePr>
        <p:xfrm>
          <a:off x="1673525" y="1529751"/>
          <a:ext cx="7901796" cy="51068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p:cNvGraphicFramePr>
            <a:graphicFrameLocks noGrp="1"/>
          </p:cNvGraphicFramePr>
          <p:nvPr>
            <p:extLst/>
          </p:nvPr>
        </p:nvGraphicFramePr>
        <p:xfrm>
          <a:off x="8580647" y="3211138"/>
          <a:ext cx="2921000" cy="756920"/>
        </p:xfrm>
        <a:graphic>
          <a:graphicData uri="http://schemas.openxmlformats.org/drawingml/2006/table">
            <a:tbl>
              <a:tblPr firstRow="1">
                <a:tableStyleId>{93296810-A885-4BE3-A3E7-6D5BEEA58F35}</a:tableStyleId>
              </a:tblPr>
              <a:tblGrid>
                <a:gridCol w="977900">
                  <a:extLst>
                    <a:ext uri="{9D8B030D-6E8A-4147-A177-3AD203B41FA5}">
                      <a16:colId xmlns:a16="http://schemas.microsoft.com/office/drawing/2014/main" val="3968285738"/>
                    </a:ext>
                  </a:extLst>
                </a:gridCol>
                <a:gridCol w="1943100">
                  <a:extLst>
                    <a:ext uri="{9D8B030D-6E8A-4147-A177-3AD203B41FA5}">
                      <a16:colId xmlns:a16="http://schemas.microsoft.com/office/drawing/2014/main" val="3766464682"/>
                    </a:ext>
                  </a:extLst>
                </a:gridCol>
              </a:tblGrid>
              <a:tr h="158750">
                <a:tc>
                  <a:txBody>
                    <a:bodyPr/>
                    <a:lstStyle/>
                    <a:p>
                      <a:pPr algn="ctr" fontAlgn="b"/>
                      <a:r>
                        <a:rPr lang="en-US" sz="1200" u="none" strike="noStrike">
                          <a:effectLst/>
                        </a:rPr>
                        <a:t>Mode</a:t>
                      </a:r>
                      <a:endParaRPr lang="en-US" sz="1200" b="0" i="0" u="none" strike="noStrike">
                        <a:solidFill>
                          <a:srgbClr val="000000"/>
                        </a:solidFill>
                        <a:effectLst/>
                        <a:latin typeface="Arial" panose="020B0604020202020204" pitchFamily="34" charset="0"/>
                      </a:endParaRPr>
                    </a:p>
                  </a:txBody>
                  <a:tcPr marL="6350" marR="6350" marT="6350" marB="0" anchor="b"/>
                </a:tc>
                <a:tc>
                  <a:txBody>
                    <a:bodyPr/>
                    <a:lstStyle/>
                    <a:p>
                      <a:pPr algn="ctr" fontAlgn="b"/>
                      <a:r>
                        <a:rPr lang="en-US" sz="1200" u="none" strike="noStrike">
                          <a:effectLst/>
                        </a:rPr>
                        <a:t>Enrollments</a:t>
                      </a:r>
                      <a:endParaRPr lang="en-US" sz="12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965052046"/>
                  </a:ext>
                </a:extLst>
              </a:tr>
              <a:tr h="158750">
                <a:tc>
                  <a:txBody>
                    <a:bodyPr/>
                    <a:lstStyle/>
                    <a:p>
                      <a:pPr algn="l" fontAlgn="b"/>
                      <a:r>
                        <a:rPr lang="en-US" sz="1200" u="none" strike="noStrike">
                          <a:effectLst/>
                        </a:rPr>
                        <a:t>FACE TO FACE</a:t>
                      </a:r>
                      <a:endParaRPr lang="en-US" sz="1200" b="0" i="0" u="none" strike="noStrike">
                        <a:solidFill>
                          <a:srgbClr val="000000"/>
                        </a:solidFill>
                        <a:effectLst/>
                        <a:latin typeface="Arial" panose="020B0604020202020204" pitchFamily="34" charset="0"/>
                      </a:endParaRPr>
                    </a:p>
                  </a:txBody>
                  <a:tcPr marL="6350" marR="6350" marT="6350" marB="0" anchor="b"/>
                </a:tc>
                <a:tc>
                  <a:txBody>
                    <a:bodyPr/>
                    <a:lstStyle/>
                    <a:p>
                      <a:pPr algn="r" fontAlgn="b"/>
                      <a:r>
                        <a:rPr lang="en-US" sz="1200" u="none" strike="noStrike">
                          <a:effectLst/>
                        </a:rPr>
                        <a:t>1513</a:t>
                      </a:r>
                      <a:endParaRPr lang="en-US" sz="12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687585930"/>
                  </a:ext>
                </a:extLst>
              </a:tr>
              <a:tr h="158750">
                <a:tc>
                  <a:txBody>
                    <a:bodyPr/>
                    <a:lstStyle/>
                    <a:p>
                      <a:pPr algn="l" fontAlgn="b"/>
                      <a:r>
                        <a:rPr lang="en-US" sz="1200" u="none" strike="noStrike">
                          <a:effectLst/>
                        </a:rPr>
                        <a:t>HYBRID</a:t>
                      </a:r>
                      <a:endParaRPr lang="en-US" sz="1200" b="0" i="0" u="none" strike="noStrike">
                        <a:solidFill>
                          <a:srgbClr val="000000"/>
                        </a:solidFill>
                        <a:effectLst/>
                        <a:latin typeface="Arial" panose="020B0604020202020204" pitchFamily="34" charset="0"/>
                      </a:endParaRPr>
                    </a:p>
                  </a:txBody>
                  <a:tcPr marL="6350" marR="6350" marT="6350" marB="0" anchor="b"/>
                </a:tc>
                <a:tc>
                  <a:txBody>
                    <a:bodyPr/>
                    <a:lstStyle/>
                    <a:p>
                      <a:pPr algn="r" fontAlgn="b"/>
                      <a:r>
                        <a:rPr lang="en-US" sz="1200" u="none" strike="noStrike">
                          <a:effectLst/>
                        </a:rPr>
                        <a:t>81</a:t>
                      </a:r>
                      <a:endParaRPr lang="en-US" sz="12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877422421"/>
                  </a:ext>
                </a:extLst>
              </a:tr>
              <a:tr h="158750">
                <a:tc>
                  <a:txBody>
                    <a:bodyPr/>
                    <a:lstStyle/>
                    <a:p>
                      <a:pPr algn="l" fontAlgn="b"/>
                      <a:r>
                        <a:rPr lang="en-US" sz="1200" u="none" strike="noStrike">
                          <a:effectLst/>
                        </a:rPr>
                        <a:t>ONLINE</a:t>
                      </a:r>
                      <a:endParaRPr lang="en-US" sz="1200" b="0" i="0" u="none" strike="noStrike">
                        <a:solidFill>
                          <a:srgbClr val="000000"/>
                        </a:solidFill>
                        <a:effectLst/>
                        <a:latin typeface="Arial" panose="020B0604020202020204" pitchFamily="34" charset="0"/>
                      </a:endParaRPr>
                    </a:p>
                  </a:txBody>
                  <a:tcPr marL="6350" marR="6350" marT="6350" marB="0" anchor="b"/>
                </a:tc>
                <a:tc>
                  <a:txBody>
                    <a:bodyPr/>
                    <a:lstStyle/>
                    <a:p>
                      <a:pPr algn="r" fontAlgn="b"/>
                      <a:r>
                        <a:rPr lang="en-US" sz="1200" u="none" strike="noStrike" dirty="0">
                          <a:effectLst/>
                        </a:rPr>
                        <a:t>517</a:t>
                      </a:r>
                      <a:endParaRPr lang="en-US" sz="1200" b="0" i="0" u="none" strike="noStrike" dirty="0">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104333464"/>
                  </a:ext>
                </a:extLst>
              </a:tr>
            </a:tbl>
          </a:graphicData>
        </a:graphic>
      </p:graphicFrame>
    </p:spTree>
    <p:extLst>
      <p:ext uri="{BB962C8B-B14F-4D97-AF65-F5344CB8AC3E}">
        <p14:creationId xmlns:p14="http://schemas.microsoft.com/office/powerpoint/2010/main" val="2509490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38" y="71827"/>
            <a:ext cx="11681604" cy="1325563"/>
          </a:xfrm>
        </p:spPr>
        <p:txBody>
          <a:bodyPr/>
          <a:lstStyle/>
          <a:p>
            <a:r>
              <a:rPr lang="en-US" dirty="0" smtClean="0"/>
              <a:t>K12 concurrent enrollments by subject (2018-19)</a:t>
            </a:r>
            <a:endParaRPr lang="en-US" dirty="0"/>
          </a:p>
        </p:txBody>
      </p:sp>
      <p:graphicFrame>
        <p:nvGraphicFramePr>
          <p:cNvPr id="3" name="Chart 2"/>
          <p:cNvGraphicFramePr>
            <a:graphicFrameLocks/>
          </p:cNvGraphicFramePr>
          <p:nvPr/>
        </p:nvGraphicFramePr>
        <p:xfrm>
          <a:off x="0" y="968375"/>
          <a:ext cx="11933208" cy="581773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035169" y="1828801"/>
            <a:ext cx="9774342" cy="369332"/>
          </a:xfrm>
          <a:prstGeom prst="rect">
            <a:avLst/>
          </a:prstGeom>
          <a:noFill/>
        </p:spPr>
        <p:txBody>
          <a:bodyPr wrap="none" rtlCol="0">
            <a:spAutoFit/>
          </a:bodyPr>
          <a:lstStyle/>
          <a:p>
            <a:r>
              <a:rPr lang="en-US" dirty="0" smtClean="0"/>
              <a:t>147 enrollments are dual enrollment – advanced math classes taught at local high schools (contract </a:t>
            </a:r>
            <a:r>
              <a:rPr lang="en-US" dirty="0" err="1" smtClean="0"/>
              <a:t>ed</a:t>
            </a:r>
            <a:r>
              <a:rPr lang="en-US" dirty="0" smtClean="0"/>
              <a:t>)</a:t>
            </a:r>
            <a:endParaRPr lang="en-US" dirty="0"/>
          </a:p>
        </p:txBody>
      </p:sp>
      <p:cxnSp>
        <p:nvCxnSpPr>
          <p:cNvPr id="6" name="Straight Connector 5"/>
          <p:cNvCxnSpPr/>
          <p:nvPr/>
        </p:nvCxnSpPr>
        <p:spPr>
          <a:xfrm>
            <a:off x="644106" y="2024332"/>
            <a:ext cx="310551" cy="0"/>
          </a:xfrm>
          <a:prstGeom prst="line">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81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nvPr>
        </p:nvGraphicFramePr>
        <p:xfrm>
          <a:off x="304800" y="1581509"/>
          <a:ext cx="11507638" cy="5141343"/>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a:spLocks noGrp="1"/>
          </p:cNvSpPr>
          <p:nvPr>
            <p:ph type="title"/>
          </p:nvPr>
        </p:nvSpPr>
        <p:spPr>
          <a:xfrm>
            <a:off x="153837" y="71827"/>
            <a:ext cx="11762117" cy="1325563"/>
          </a:xfrm>
        </p:spPr>
        <p:txBody>
          <a:bodyPr/>
          <a:lstStyle/>
          <a:p>
            <a:r>
              <a:rPr lang="en-US" dirty="0" smtClean="0"/>
              <a:t>K12 concurrent enrollments by subject (2018-19) (without math)</a:t>
            </a:r>
            <a:endParaRPr lang="en-US" dirty="0"/>
          </a:p>
        </p:txBody>
      </p:sp>
    </p:spTree>
    <p:extLst>
      <p:ext uri="{BB962C8B-B14F-4D97-AF65-F5344CB8AC3E}">
        <p14:creationId xmlns:p14="http://schemas.microsoft.com/office/powerpoint/2010/main" val="4047139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Promising practices…</a:t>
            </a:r>
            <a:endParaRPr lang="en-US" dirty="0"/>
          </a:p>
        </p:txBody>
      </p:sp>
      <p:sp>
        <p:nvSpPr>
          <p:cNvPr id="3" name="Content Placeholder 2"/>
          <p:cNvSpPr>
            <a:spLocks noGrp="1"/>
          </p:cNvSpPr>
          <p:nvPr>
            <p:ph idx="1"/>
          </p:nvPr>
        </p:nvSpPr>
        <p:spPr>
          <a:xfrm>
            <a:off x="838199" y="1825624"/>
            <a:ext cx="10885371" cy="4469297"/>
          </a:xfrm>
        </p:spPr>
        <p:txBody>
          <a:bodyPr>
            <a:normAutofit/>
          </a:bodyPr>
          <a:lstStyle/>
          <a:p>
            <a:pPr marL="0" indent="0">
              <a:buNone/>
            </a:pPr>
            <a:r>
              <a:rPr lang="en-US" dirty="0"/>
              <a:t>Students who participate in high-quality dual enrollment programs are more likely to graduate high school, enter college, and persist in college to completion, according to research nationwide. </a:t>
            </a:r>
            <a:endParaRPr lang="en-US" dirty="0" smtClean="0"/>
          </a:p>
          <a:p>
            <a:pPr marL="0" indent="0">
              <a:buNone/>
            </a:pPr>
            <a:endParaRPr lang="en-US" dirty="0"/>
          </a:p>
          <a:p>
            <a:pPr marL="0" indent="0">
              <a:buNone/>
            </a:pPr>
            <a:r>
              <a:rPr lang="en-US" dirty="0" smtClean="0"/>
              <a:t>Most </a:t>
            </a:r>
            <a:r>
              <a:rPr lang="en-US" dirty="0"/>
              <a:t>likely to benefit are the students who are most underrepresented in California community colleges: young men of color, students from low-income families, and first-generation college students.  </a:t>
            </a:r>
          </a:p>
        </p:txBody>
      </p:sp>
      <p:sp>
        <p:nvSpPr>
          <p:cNvPr id="4" name="TextBox 3"/>
          <p:cNvSpPr txBox="1"/>
          <p:nvPr/>
        </p:nvSpPr>
        <p:spPr>
          <a:xfrm>
            <a:off x="603185" y="5660894"/>
            <a:ext cx="11588815" cy="1077218"/>
          </a:xfrm>
          <a:prstGeom prst="rect">
            <a:avLst/>
          </a:prstGeom>
          <a:noFill/>
        </p:spPr>
        <p:txBody>
          <a:bodyPr wrap="square" rtlCol="0">
            <a:spAutoFit/>
          </a:bodyPr>
          <a:lstStyle/>
          <a:p>
            <a:r>
              <a:rPr lang="en-US" sz="1600" dirty="0" smtClean="0"/>
              <a:t>Sources:  </a:t>
            </a:r>
          </a:p>
          <a:p>
            <a:r>
              <a:rPr lang="en-US" sz="1600" dirty="0" smtClean="0"/>
              <a:t>The </a:t>
            </a:r>
            <a:r>
              <a:rPr lang="en-US" sz="1600" dirty="0"/>
              <a:t>Dual Enrollment Landscape in </a:t>
            </a:r>
            <a:r>
              <a:rPr lang="en-US" sz="1600" dirty="0" smtClean="0"/>
              <a:t>California, October 2018.  A Working Paper by Career Ladders Project.</a:t>
            </a:r>
          </a:p>
          <a:p>
            <a:r>
              <a:rPr lang="en-US" sz="1600" dirty="0" smtClean="0"/>
              <a:t>Fink</a:t>
            </a:r>
            <a:r>
              <a:rPr lang="en-US" sz="1600" dirty="0"/>
              <a:t>, J., Jenkins, D., &amp; </a:t>
            </a:r>
            <a:r>
              <a:rPr lang="en-US" sz="1600" dirty="0" err="1"/>
              <a:t>Yanagiura</a:t>
            </a:r>
            <a:r>
              <a:rPr lang="en-US" sz="1600" dirty="0"/>
              <a:t>, T. (2017). </a:t>
            </a:r>
            <a:r>
              <a:rPr lang="en-US" sz="1600" i="1" dirty="0"/>
              <a:t>What Happens to Students Who Take Community College “Dual Enrollment” Courses in High School? </a:t>
            </a:r>
            <a:r>
              <a:rPr lang="en-US" sz="1600" dirty="0"/>
              <a:t>New York, NY: Columbia University, Teachers College, Community College Research Center. </a:t>
            </a:r>
          </a:p>
        </p:txBody>
      </p:sp>
    </p:spTree>
    <p:extLst>
      <p:ext uri="{BB962C8B-B14F-4D97-AF65-F5344CB8AC3E}">
        <p14:creationId xmlns:p14="http://schemas.microsoft.com/office/powerpoint/2010/main" val="773584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59" y="85992"/>
            <a:ext cx="11242308" cy="1325563"/>
          </a:xfrm>
        </p:spPr>
        <p:txBody>
          <a:bodyPr/>
          <a:lstStyle/>
          <a:p>
            <a:pPr algn="ctr"/>
            <a:r>
              <a:rPr lang="en-US" dirty="0" smtClean="0"/>
              <a:t>Opportunities to grow early college experiences</a:t>
            </a:r>
            <a:endParaRPr lang="en-US" dirty="0"/>
          </a:p>
        </p:txBody>
      </p:sp>
      <p:sp>
        <p:nvSpPr>
          <p:cNvPr id="3" name="Content Placeholder 2"/>
          <p:cNvSpPr>
            <a:spLocks noGrp="1"/>
          </p:cNvSpPr>
          <p:nvPr>
            <p:ph idx="1"/>
          </p:nvPr>
        </p:nvSpPr>
        <p:spPr>
          <a:xfrm>
            <a:off x="838199" y="1328286"/>
            <a:ext cx="5757685" cy="4848677"/>
          </a:xfrm>
        </p:spPr>
        <p:txBody>
          <a:bodyPr/>
          <a:lstStyle/>
          <a:p>
            <a:pPr marL="457200" indent="-457200">
              <a:buFont typeface="Wingdings" panose="05000000000000000000" pitchFamily="2" charset="2"/>
              <a:buChar char="ü"/>
            </a:pPr>
            <a:r>
              <a:rPr lang="en-US" dirty="0" smtClean="0"/>
              <a:t>Expand Middle College</a:t>
            </a:r>
          </a:p>
          <a:p>
            <a:pPr marL="457200" indent="-457200">
              <a:buFont typeface="Wingdings" panose="05000000000000000000" pitchFamily="2" charset="2"/>
              <a:buChar char="ü"/>
            </a:pPr>
            <a:r>
              <a:rPr lang="en-US" dirty="0" smtClean="0"/>
              <a:t>Increase the number of dual enrollment sections</a:t>
            </a:r>
          </a:p>
          <a:p>
            <a:pPr marL="457200" indent="-457200">
              <a:buFont typeface="Wingdings" panose="05000000000000000000" pitchFamily="2" charset="2"/>
              <a:buChar char="ü"/>
            </a:pPr>
            <a:r>
              <a:rPr lang="en-US" dirty="0" smtClean="0"/>
              <a:t>Transport more high school students to campus via the Shuttle</a:t>
            </a:r>
          </a:p>
          <a:p>
            <a:pPr marL="457200" indent="-457200">
              <a:buFont typeface="Wingdings" panose="05000000000000000000" pitchFamily="2" charset="2"/>
              <a:buChar char="ü"/>
            </a:pPr>
            <a:r>
              <a:rPr lang="en-US" dirty="0" smtClean="0"/>
              <a:t>Increase summer programming and enrollment </a:t>
            </a:r>
          </a:p>
          <a:p>
            <a:pPr marL="457200" indent="-457200">
              <a:buFont typeface="Wingdings" panose="05000000000000000000" pitchFamily="2" charset="2"/>
              <a:buChar char="ü"/>
            </a:pPr>
            <a:r>
              <a:rPr lang="en-US" dirty="0" smtClean="0"/>
              <a:t>Hire a Dual Enrollment Coordinator (position)</a:t>
            </a:r>
            <a:endParaRPr lang="en-US" dirty="0"/>
          </a:p>
        </p:txBody>
      </p:sp>
      <p:pic>
        <p:nvPicPr>
          <p:cNvPr id="2050" name="Picture 2" descr="Image result for canada college concurrent enroll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5885" y="1411555"/>
            <a:ext cx="5407292" cy="360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997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Discussed with SUHSD</a:t>
            </a:r>
            <a:endParaRPr lang="en-US" dirty="0"/>
          </a:p>
        </p:txBody>
      </p:sp>
      <p:sp>
        <p:nvSpPr>
          <p:cNvPr id="3" name="Content Placeholder 2"/>
          <p:cNvSpPr>
            <a:spLocks noGrp="1"/>
          </p:cNvSpPr>
          <p:nvPr>
            <p:ph idx="1"/>
          </p:nvPr>
        </p:nvSpPr>
        <p:spPr/>
        <p:txBody>
          <a:bodyPr/>
          <a:lstStyle/>
          <a:p>
            <a:r>
              <a:rPr lang="en-US" dirty="0" smtClean="0"/>
              <a:t>Dual Enrollment Coordinator Position – see JD</a:t>
            </a:r>
          </a:p>
          <a:p>
            <a:r>
              <a:rPr lang="en-US" dirty="0" smtClean="0"/>
              <a:t>Expand Middle College</a:t>
            </a:r>
          </a:p>
          <a:p>
            <a:r>
              <a:rPr lang="en-US" dirty="0" smtClean="0"/>
              <a:t>Redwood High School (continuation)</a:t>
            </a:r>
          </a:p>
          <a:p>
            <a:r>
              <a:rPr lang="en-US" dirty="0" smtClean="0"/>
              <a:t>Tide Academy</a:t>
            </a:r>
          </a:p>
          <a:p>
            <a:pPr lvl="1"/>
            <a:r>
              <a:rPr lang="en-US" dirty="0" smtClean="0"/>
              <a:t>See sheet</a:t>
            </a:r>
            <a:endParaRPr lang="en-US" dirty="0"/>
          </a:p>
        </p:txBody>
      </p:sp>
    </p:spTree>
    <p:extLst>
      <p:ext uri="{BB962C8B-B14F-4D97-AF65-F5344CB8AC3E}">
        <p14:creationId xmlns:p14="http://schemas.microsoft.com/office/powerpoint/2010/main" val="2913181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5803</TotalTime>
  <Words>1507</Words>
  <Application>Microsoft Office PowerPoint</Application>
  <PresentationFormat>Widescreen</PresentationFormat>
  <Paragraphs>419</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Wingdings</vt:lpstr>
      <vt:lpstr>Office Theme</vt:lpstr>
      <vt:lpstr>Early College experiences and Dual Enrollment</vt:lpstr>
      <vt:lpstr>Types of early college enrollment</vt:lpstr>
      <vt:lpstr>2018-19 Dual Enrollment Classes</vt:lpstr>
      <vt:lpstr>Overall K12 concurrent enrollments by mode</vt:lpstr>
      <vt:lpstr>K12 concurrent enrollments by subject (2018-19)</vt:lpstr>
      <vt:lpstr>K12 concurrent enrollments by subject (2018-19) (without math)</vt:lpstr>
      <vt:lpstr>Promising practices…</vt:lpstr>
      <vt:lpstr>Opportunities to grow early college experiences</vt:lpstr>
      <vt:lpstr>Discussed with SUHSD</vt:lpstr>
      <vt:lpstr>Expand Middle College</vt:lpstr>
      <vt:lpstr>Redwood High School</vt:lpstr>
      <vt:lpstr>Tide Academy</vt:lpstr>
      <vt:lpstr>Additional slides below</vt:lpstr>
      <vt:lpstr>PowerPoint Presentation</vt:lpstr>
      <vt:lpstr>Sequoia Union High Schools</vt:lpstr>
      <vt:lpstr>First Generation Status</vt:lpstr>
      <vt:lpstr>Comparative Course Success Rates - pending</vt:lpstr>
      <vt:lpstr>Cañada College Middle College Students (headcount)</vt:lpstr>
      <vt:lpstr>Middle College Students</vt:lpstr>
      <vt:lpstr>PowerPoint Presentation</vt:lpstr>
      <vt:lpstr>High School Articulation Agreements (existing)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Engel, Karen</dc:creator>
  <cp:lastModifiedBy>Engel, Karen</cp:lastModifiedBy>
  <cp:revision>128</cp:revision>
  <dcterms:created xsi:type="dcterms:W3CDTF">2018-11-14T03:39:10Z</dcterms:created>
  <dcterms:modified xsi:type="dcterms:W3CDTF">2019-02-06T16:54:45Z</dcterms:modified>
</cp:coreProperties>
</file>