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6" r:id="rId4"/>
    <p:sldId id="265" r:id="rId5"/>
    <p:sldId id="256" r:id="rId6"/>
    <p:sldId id="258" r:id="rId7"/>
    <p:sldId id="261" r:id="rId8"/>
    <p:sldId id="257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BA22-C7E2-4D1E-BDCA-DEC0D5105159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AF4-C3CF-4AB8-8BFB-55A9ECE80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0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BA22-C7E2-4D1E-BDCA-DEC0D5105159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AF4-C3CF-4AB8-8BFB-55A9ECE80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4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BA22-C7E2-4D1E-BDCA-DEC0D5105159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AF4-C3CF-4AB8-8BFB-55A9ECE80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7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BA22-C7E2-4D1E-BDCA-DEC0D5105159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AF4-C3CF-4AB8-8BFB-55A9ECE80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32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BA22-C7E2-4D1E-BDCA-DEC0D5105159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AF4-C3CF-4AB8-8BFB-55A9ECE80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1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BA22-C7E2-4D1E-BDCA-DEC0D5105159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AF4-C3CF-4AB8-8BFB-55A9ECE80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7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BA22-C7E2-4D1E-BDCA-DEC0D5105159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AF4-C3CF-4AB8-8BFB-55A9ECE80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1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BA22-C7E2-4D1E-BDCA-DEC0D5105159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AF4-C3CF-4AB8-8BFB-55A9ECE80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BA22-C7E2-4D1E-BDCA-DEC0D5105159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AF4-C3CF-4AB8-8BFB-55A9ECE80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BA22-C7E2-4D1E-BDCA-DEC0D5105159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AF4-C3CF-4AB8-8BFB-55A9ECE80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9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EBA22-C7E2-4D1E-BDCA-DEC0D5105159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AAF4-C3CF-4AB8-8BFB-55A9ECE80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4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BA22-C7E2-4D1E-BDCA-DEC0D5105159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2AAF4-C3CF-4AB8-8BFB-55A9ECE80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0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Strategic Enrollment Management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23,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4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866120" cy="475805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Focus on who the students are</a:t>
            </a:r>
          </a:p>
          <a:p>
            <a:pPr lvl="1"/>
            <a:r>
              <a:rPr lang="en-US" dirty="0" smtClean="0"/>
              <a:t>We’re getting more younger, day students (some day students are migrating there because there is support – counselors; tutors)</a:t>
            </a:r>
          </a:p>
          <a:p>
            <a:pPr lvl="1"/>
            <a:r>
              <a:rPr lang="en-US" dirty="0" smtClean="0"/>
              <a:t>What are our key messages?  Who might benefit?  Supportive community.  Guaranteed outcomes.</a:t>
            </a:r>
          </a:p>
          <a:p>
            <a:r>
              <a:rPr lang="en-US" b="1" dirty="0" smtClean="0"/>
              <a:t>Tap the private sector </a:t>
            </a:r>
            <a:r>
              <a:rPr lang="en-US" dirty="0" smtClean="0"/>
              <a:t>– employers who have employee support programs who will help promote our program, especially among clerical and support staff</a:t>
            </a:r>
          </a:p>
          <a:p>
            <a:pPr lvl="1"/>
            <a:r>
              <a:rPr lang="en-US" dirty="0" smtClean="0"/>
              <a:t>Employers who have tuition reimbursement programs (the County and Stanford are our biggest feeders right now)</a:t>
            </a:r>
          </a:p>
          <a:p>
            <a:r>
              <a:rPr lang="en-US" b="1" dirty="0" smtClean="0"/>
              <a:t>Managing registration process more effectively</a:t>
            </a:r>
          </a:p>
          <a:p>
            <a:pPr lvl="1"/>
            <a:r>
              <a:rPr lang="en-US" dirty="0" smtClean="0"/>
              <a:t>FIGs (Faculty Interest Groups)</a:t>
            </a:r>
          </a:p>
          <a:p>
            <a:r>
              <a:rPr lang="en-US" b="1" dirty="0" smtClean="0"/>
              <a:t>Applying CWA lessons to Guided Pathways planning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1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825095"/>
              </p:ext>
            </p:extLst>
          </p:nvPr>
        </p:nvGraphicFramePr>
        <p:xfrm>
          <a:off x="838200" y="1501541"/>
          <a:ext cx="10515599" cy="526983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776471">
                  <a:extLst>
                    <a:ext uri="{9D8B030D-6E8A-4147-A177-3AD203B41FA5}">
                      <a16:colId xmlns:a16="http://schemas.microsoft.com/office/drawing/2014/main" val="1109819136"/>
                    </a:ext>
                  </a:extLst>
                </a:gridCol>
                <a:gridCol w="3317390">
                  <a:extLst>
                    <a:ext uri="{9D8B030D-6E8A-4147-A177-3AD203B41FA5}">
                      <a16:colId xmlns:a16="http://schemas.microsoft.com/office/drawing/2014/main" val="999634102"/>
                    </a:ext>
                  </a:extLst>
                </a:gridCol>
                <a:gridCol w="1421738">
                  <a:extLst>
                    <a:ext uri="{9D8B030D-6E8A-4147-A177-3AD203B41FA5}">
                      <a16:colId xmlns:a16="http://schemas.microsoft.com/office/drawing/2014/main" val="3594875979"/>
                    </a:ext>
                  </a:extLst>
                </a:gridCol>
              </a:tblGrid>
              <a:tr h="6208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Agenda Item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Discussion Lead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Time Allotted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58212819"/>
                  </a:ext>
                </a:extLst>
              </a:tr>
              <a:tr h="9312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Spring 2019 Schedule of Topics</a:t>
                      </a:r>
                      <a:endParaRPr lang="en-US" sz="1800">
                        <a:effectLst/>
                      </a:endParaRPr>
                    </a:p>
                    <a:p>
                      <a:pPr marL="45720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Dr</a:t>
                      </a:r>
                      <a:r>
                        <a:rPr lang="en-US" sz="2000" dirty="0">
                          <a:effectLst/>
                        </a:rPr>
                        <a:t>. Karen Engel, Dean of PRIE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3651872"/>
                  </a:ext>
                </a:extLst>
              </a:tr>
              <a:tr h="62082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Review Student Success Metric Baseline Goals</a:t>
                      </a:r>
                      <a:endParaRPr lang="en-US" sz="180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>
                          <a:effectLst/>
                        </a:rPr>
                        <a:t>Set by PBC for the ISER Quality Focus Essay projects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Dr. Karen Engel, Dean of PRIE</a:t>
                      </a:r>
                      <a:endParaRPr lang="en-US" sz="18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3078062"/>
                  </a:ext>
                </a:extLst>
              </a:tr>
              <a:tr h="12416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College for Working Adults</a:t>
                      </a:r>
                      <a:endParaRPr lang="en-US" sz="180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>
                          <a:effectLst/>
                        </a:rPr>
                        <a:t>Review challenges and opportunities for growing this program</a:t>
                      </a:r>
                      <a:endParaRPr lang="en-US" sz="18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Jeri </a:t>
                      </a:r>
                      <a:r>
                        <a:rPr lang="en-US" sz="2000" dirty="0">
                          <a:effectLst/>
                        </a:rPr>
                        <a:t>Eznekier, Project Director, College for Working </a:t>
                      </a:r>
                      <a:r>
                        <a:rPr lang="en-US" sz="2000" dirty="0" smtClean="0">
                          <a:effectLst/>
                        </a:rPr>
                        <a:t>Adults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David Reed, Dean, ASLT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45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8949564"/>
                  </a:ext>
                </a:extLst>
              </a:tr>
              <a:tr h="6472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Next Steps &amp; Items for Future Meetings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13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All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1977263"/>
                  </a:ext>
                </a:extLst>
              </a:tr>
              <a:tr h="62082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ADJOURN</a:t>
                      </a:r>
                      <a:endParaRPr lang="en-US" sz="18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0353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29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639" y="7058"/>
            <a:ext cx="11812818" cy="1325563"/>
          </a:xfrm>
        </p:spPr>
        <p:txBody>
          <a:bodyPr>
            <a:normAutofit/>
          </a:bodyPr>
          <a:lstStyle/>
          <a:p>
            <a:r>
              <a:rPr lang="en-US" sz="3600" i="1" u="sng" dirty="0" smtClean="0"/>
              <a:t>Vision for Success </a:t>
            </a:r>
            <a:r>
              <a:rPr lang="en-US" sz="3600" u="sng" dirty="0" smtClean="0"/>
              <a:t>Goals</a:t>
            </a:r>
            <a:r>
              <a:rPr lang="en-US" sz="3600" dirty="0" smtClean="0"/>
              <a:t>     </a:t>
            </a:r>
            <a:r>
              <a:rPr lang="en-US" sz="3600" u="sng" dirty="0" smtClean="0"/>
              <a:t>Chancellor’s Goal</a:t>
            </a:r>
            <a:r>
              <a:rPr lang="en-US" sz="3600" dirty="0" smtClean="0"/>
              <a:t>     </a:t>
            </a:r>
            <a:r>
              <a:rPr lang="en-US" sz="3600" u="sng" dirty="0"/>
              <a:t>Cañada </a:t>
            </a:r>
            <a:r>
              <a:rPr lang="en-US" sz="3600" u="sng" dirty="0" smtClean="0"/>
              <a:t>Goals</a:t>
            </a:r>
            <a:endParaRPr lang="en-US" sz="3600" u="sng" dirty="0"/>
          </a:p>
        </p:txBody>
      </p:sp>
      <p:sp>
        <p:nvSpPr>
          <p:cNvPr id="5" name="Down Arrow 4"/>
          <p:cNvSpPr/>
          <p:nvPr/>
        </p:nvSpPr>
        <p:spPr>
          <a:xfrm rot="10800000">
            <a:off x="5089288" y="1520270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5089288" y="3414370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3812" y="1148219"/>
            <a:ext cx="4338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1: Completion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Associate degrees, credentials, certificates, or specific job skill sets for in-demand jobs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3812" y="2214278"/>
            <a:ext cx="2445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GOAL 2: Transfer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Transfers to a UC or </a:t>
            </a:r>
            <a:r>
              <a:rPr lang="en-US" dirty="0" smtClean="0"/>
              <a:t>CSU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3812" y="3202354"/>
            <a:ext cx="4461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3: Unit Accumulation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# of units accumulated by CCC students earning associate degrees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63812" y="4268413"/>
            <a:ext cx="4541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4: Workforce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% of exiting CTE students who report being employed in their field of study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63812" y="5314201"/>
            <a:ext cx="4604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 5: Equity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Reduce equity gaps across all of the above measures through faster improvements among traditionally underrepresented student </a:t>
            </a:r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97062" y="1275146"/>
            <a:ext cx="285155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Increase </a:t>
            </a:r>
            <a:r>
              <a:rPr lang="en-US" dirty="0">
                <a:solidFill>
                  <a:srgbClr val="FF0000"/>
                </a:solidFill>
              </a:rPr>
              <a:t>by 20% by 2021-22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297062" y="2177638"/>
            <a:ext cx="282385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Increase </a:t>
            </a:r>
            <a:r>
              <a:rPr lang="en-US" dirty="0">
                <a:solidFill>
                  <a:srgbClr val="FF0000"/>
                </a:solidFill>
              </a:rPr>
              <a:t>by 30% of </a:t>
            </a:r>
            <a:r>
              <a:rPr lang="en-US" dirty="0" smtClean="0">
                <a:solidFill>
                  <a:srgbClr val="FF0000"/>
                </a:solidFill>
              </a:rPr>
              <a:t>2021-22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266943" y="3368203"/>
            <a:ext cx="282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Decrease </a:t>
            </a:r>
            <a:r>
              <a:rPr lang="en-US" dirty="0">
                <a:solidFill>
                  <a:srgbClr val="FF0000"/>
                </a:solidFill>
              </a:rPr>
              <a:t>from 87 </a:t>
            </a:r>
            <a:r>
              <a:rPr lang="en-US" dirty="0" smtClean="0">
                <a:solidFill>
                  <a:srgbClr val="FF0000"/>
                </a:solidFill>
              </a:rPr>
              <a:t>to 79 (average </a:t>
            </a:r>
            <a:r>
              <a:rPr lang="en-US" dirty="0">
                <a:solidFill>
                  <a:srgbClr val="FF0000"/>
                </a:solidFill>
              </a:rPr>
              <a:t>units)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272172" y="4349437"/>
            <a:ext cx="3176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Increase % of CTE graduates employed in their field from 69% (statewide average) to 76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297062" y="5591949"/>
            <a:ext cx="32826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Cut </a:t>
            </a:r>
            <a:r>
              <a:rPr lang="en-US" dirty="0">
                <a:solidFill>
                  <a:srgbClr val="FF0000"/>
                </a:solidFill>
              </a:rPr>
              <a:t>achievement gaps by </a:t>
            </a:r>
            <a:r>
              <a:rPr lang="en-US" dirty="0" smtClean="0">
                <a:solidFill>
                  <a:srgbClr val="FF0000"/>
                </a:solidFill>
              </a:rPr>
              <a:t>40% </a:t>
            </a:r>
            <a:r>
              <a:rPr lang="en-US" dirty="0">
                <a:solidFill>
                  <a:srgbClr val="FF0000"/>
                </a:solidFill>
              </a:rPr>
              <a:t>by 2021-22 and fully </a:t>
            </a:r>
            <a:r>
              <a:rPr lang="en-US" dirty="0" smtClean="0">
                <a:solidFill>
                  <a:srgbClr val="FF0000"/>
                </a:solidFill>
              </a:rPr>
              <a:t>close them for </a:t>
            </a:r>
            <a:r>
              <a:rPr lang="en-US" dirty="0">
                <a:solidFill>
                  <a:srgbClr val="FF0000"/>
                </a:solidFill>
              </a:rPr>
              <a:t>good by </a:t>
            </a:r>
            <a:r>
              <a:rPr lang="en-US" dirty="0" smtClean="0">
                <a:solidFill>
                  <a:srgbClr val="FF0000"/>
                </a:solidFill>
              </a:rPr>
              <a:t>2026-27</a:t>
            </a:r>
            <a:endParaRPr lang="en-US" dirty="0"/>
          </a:p>
        </p:txBody>
      </p:sp>
      <p:sp>
        <p:nvSpPr>
          <p:cNvPr id="23" name="Down Arrow 22"/>
          <p:cNvSpPr/>
          <p:nvPr/>
        </p:nvSpPr>
        <p:spPr>
          <a:xfrm rot="10800000">
            <a:off x="5089288" y="4418013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 rot="10800000">
            <a:off x="5089288" y="2410727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5089289" y="5634549"/>
            <a:ext cx="177655" cy="2612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24033" y="1392783"/>
            <a:ext cx="8213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30238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20%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37647" y="1457063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184 more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529001" y="2355369"/>
            <a:ext cx="81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30238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30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%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10527999" y="2407716"/>
            <a:ext cx="977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92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more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460483" y="3368203"/>
            <a:ext cx="27315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30238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93 down to 85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9524033" y="4437972"/>
            <a:ext cx="2382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30238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65% up to 72%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588905"/>
            <a:ext cx="12014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*Data is for 2017-18 academic year (except UC transfers).  CSU transfers:  Skyline=518; CSM=426  in 2017-18; UC data for 2017:  Skyline=164; CSM=247.  Units earned are for 2017-18 (v. 3-year </a:t>
            </a:r>
            <a:r>
              <a:rPr lang="en-US" sz="1000" dirty="0" err="1" smtClean="0"/>
              <a:t>avg</a:t>
            </a:r>
            <a:r>
              <a:rPr lang="en-US" sz="1000" dirty="0" smtClean="0"/>
              <a:t> (100)shown on Oct. Flex)</a:t>
            </a:r>
            <a:endParaRPr lang="en-US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9522428" y="5447023"/>
            <a:ext cx="22781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30238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Same as Chancellor’s Office goal</a:t>
            </a:r>
          </a:p>
        </p:txBody>
      </p:sp>
    </p:spTree>
    <p:extLst>
      <p:ext uri="{BB962C8B-B14F-4D97-AF65-F5344CB8AC3E}">
        <p14:creationId xmlns:p14="http://schemas.microsoft.com/office/powerpoint/2010/main" val="117915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6" grpId="0"/>
      <p:bldP spid="27" grpId="0"/>
      <p:bldP spid="28" grpId="0"/>
      <p:bldP spid="30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7" y="-267631"/>
            <a:ext cx="10515600" cy="1325563"/>
          </a:xfrm>
        </p:spPr>
        <p:txBody>
          <a:bodyPr/>
          <a:lstStyle/>
          <a:p>
            <a:r>
              <a:rPr lang="en-US" dirty="0"/>
              <a:t>Cañada College </a:t>
            </a:r>
            <a:r>
              <a:rPr lang="en-US" dirty="0" smtClean="0"/>
              <a:t>Goals for 2021-22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47" y="671681"/>
            <a:ext cx="11829984" cy="5575637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/>
              <a:t>GOAL 1: Completion </a:t>
            </a:r>
            <a:endParaRPr lang="en-US" sz="2400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 smtClean="0"/>
              <a:t>Increase </a:t>
            </a:r>
            <a:r>
              <a:rPr lang="en-US" sz="1800" dirty="0"/>
              <a:t>by at least </a:t>
            </a:r>
            <a:r>
              <a:rPr lang="en-US" sz="1800" dirty="0">
                <a:solidFill>
                  <a:srgbClr val="FF0000"/>
                </a:solidFill>
              </a:rPr>
              <a:t>20 percent </a:t>
            </a:r>
            <a:r>
              <a:rPr lang="en-US" sz="1800" dirty="0"/>
              <a:t>the number of </a:t>
            </a:r>
            <a:r>
              <a:rPr lang="en-US" sz="1800" dirty="0" smtClean="0"/>
              <a:t>Cañada College </a:t>
            </a:r>
            <a:r>
              <a:rPr lang="en-US" sz="1800" dirty="0"/>
              <a:t>students </a:t>
            </a:r>
            <a:r>
              <a:rPr lang="en-US" sz="1800" dirty="0" smtClean="0"/>
              <a:t>who </a:t>
            </a:r>
            <a:r>
              <a:rPr lang="en-US" sz="1800" dirty="0"/>
              <a:t>acquire associate degrees, credentials, certificates, or specific job skill sets that prepare them for in-demand jobs by </a:t>
            </a:r>
            <a:r>
              <a:rPr lang="en-US" sz="1800" dirty="0" smtClean="0"/>
              <a:t>2021-22 (adjusted for enrollment fluctuations). </a:t>
            </a:r>
            <a:endParaRPr lang="en-US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/>
              <a:t>GOAL 2: Transfer </a:t>
            </a:r>
            <a:endParaRPr lang="en-US" sz="2400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 smtClean="0"/>
              <a:t>Increase </a:t>
            </a:r>
            <a:r>
              <a:rPr lang="en-US" sz="1800" dirty="0"/>
              <a:t>by </a:t>
            </a:r>
            <a:r>
              <a:rPr lang="en-US" sz="1800" dirty="0">
                <a:solidFill>
                  <a:srgbClr val="FF0000"/>
                </a:solidFill>
              </a:rPr>
              <a:t>35 percent </a:t>
            </a:r>
            <a:r>
              <a:rPr lang="en-US" sz="1800" dirty="0"/>
              <a:t>the number of Cañada College students transferring </a:t>
            </a:r>
            <a:r>
              <a:rPr lang="en-US" sz="1800" dirty="0" smtClean="0"/>
              <a:t>to </a:t>
            </a:r>
            <a:r>
              <a:rPr lang="en-US" sz="1800" dirty="0"/>
              <a:t>a UC or CSU by </a:t>
            </a:r>
            <a:r>
              <a:rPr lang="en-US" sz="1800" dirty="0" smtClean="0"/>
              <a:t>2021-22 (adjusted for enrollment fluctuations). </a:t>
            </a:r>
            <a:endParaRPr lang="en-US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/>
              <a:t>GOAL 3: Unit Accumulation </a:t>
            </a:r>
            <a:endParaRPr lang="en-US" sz="2400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 smtClean="0"/>
              <a:t>Decrease </a:t>
            </a:r>
            <a:r>
              <a:rPr lang="en-US" sz="1800" dirty="0"/>
              <a:t>the number of units accumulated by Cañada College students earning associate degrees, from an </a:t>
            </a:r>
            <a:r>
              <a:rPr lang="en-US" sz="1800" dirty="0">
                <a:solidFill>
                  <a:srgbClr val="FF0000"/>
                </a:solidFill>
              </a:rPr>
              <a:t>average of approximately 9</a:t>
            </a:r>
            <a:r>
              <a:rPr lang="en-US" sz="1800" dirty="0" smtClean="0">
                <a:solidFill>
                  <a:srgbClr val="FF0000"/>
                </a:solidFill>
              </a:rPr>
              <a:t>3 </a:t>
            </a:r>
            <a:r>
              <a:rPr lang="en-US" sz="1800" dirty="0">
                <a:solidFill>
                  <a:srgbClr val="FF0000"/>
                </a:solidFill>
              </a:rPr>
              <a:t>total units to an average of </a:t>
            </a:r>
            <a:r>
              <a:rPr lang="en-US" sz="1800" dirty="0" smtClean="0">
                <a:solidFill>
                  <a:srgbClr val="FF0000"/>
                </a:solidFill>
              </a:rPr>
              <a:t>85 </a:t>
            </a:r>
            <a:r>
              <a:rPr lang="en-US" sz="1800" dirty="0">
                <a:solidFill>
                  <a:srgbClr val="FF0000"/>
                </a:solidFill>
              </a:rPr>
              <a:t>total units </a:t>
            </a:r>
            <a:r>
              <a:rPr lang="en-US" sz="1800" dirty="0"/>
              <a:t>by 2021-22.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/>
              <a:t>GOAL 4: Workforce </a:t>
            </a:r>
            <a:endParaRPr lang="en-US" sz="2400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 smtClean="0"/>
              <a:t>Increase </a:t>
            </a:r>
            <a:r>
              <a:rPr lang="en-US" sz="1800" dirty="0"/>
              <a:t>the percent of exiting </a:t>
            </a:r>
            <a:r>
              <a:rPr lang="en-US" sz="1800" dirty="0" smtClean="0"/>
              <a:t>career education </a:t>
            </a:r>
            <a:r>
              <a:rPr lang="en-US" sz="1800" dirty="0"/>
              <a:t>students at Cañada College who report being employed in their field of study, from </a:t>
            </a:r>
            <a:r>
              <a:rPr lang="en-US" sz="1800" dirty="0" smtClean="0">
                <a:solidFill>
                  <a:srgbClr val="FF0000"/>
                </a:solidFill>
              </a:rPr>
              <a:t>65% </a:t>
            </a:r>
            <a:r>
              <a:rPr lang="en-US" sz="1800" dirty="0">
                <a:solidFill>
                  <a:srgbClr val="FF0000"/>
                </a:solidFill>
              </a:rPr>
              <a:t>to </a:t>
            </a:r>
            <a:r>
              <a:rPr lang="en-US" sz="1800" dirty="0" smtClean="0">
                <a:solidFill>
                  <a:srgbClr val="FF0000"/>
                </a:solidFill>
              </a:rPr>
              <a:t>72% </a:t>
            </a:r>
            <a:r>
              <a:rPr lang="en-US" sz="1800" dirty="0"/>
              <a:t>by 2021-22.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/>
              <a:t>GOAL 5: Equity </a:t>
            </a:r>
            <a:endParaRPr lang="en-US" sz="2400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 smtClean="0"/>
              <a:t>Reduce </a:t>
            </a:r>
            <a:r>
              <a:rPr lang="en-US" sz="1800" dirty="0"/>
              <a:t>equity gaps across all of the above measures through faster improvements among traditionally underrepresented student groups, with </a:t>
            </a:r>
            <a:r>
              <a:rPr lang="en-US" sz="1800" dirty="0">
                <a:solidFill>
                  <a:srgbClr val="FF0000"/>
                </a:solidFill>
              </a:rPr>
              <a:t>the goal of cutting achievement gaps by 40 percent </a:t>
            </a:r>
            <a:r>
              <a:rPr lang="en-US" sz="1800" dirty="0"/>
              <a:t>by 2021-22 and fully closing those achievement gaps for good by 2026-27. </a:t>
            </a:r>
          </a:p>
        </p:txBody>
      </p:sp>
    </p:spTree>
    <p:extLst>
      <p:ext uri="{BB962C8B-B14F-4D97-AF65-F5344CB8AC3E}">
        <p14:creationId xmlns:p14="http://schemas.microsoft.com/office/powerpoint/2010/main" val="302877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12080"/>
            <a:ext cx="9144000" cy="2387600"/>
          </a:xfrm>
        </p:spPr>
        <p:txBody>
          <a:bodyPr/>
          <a:lstStyle/>
          <a:p>
            <a:r>
              <a:rPr lang="en-US" dirty="0" smtClean="0"/>
              <a:t>College for Working Adults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91755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evening program for working adults</a:t>
            </a:r>
          </a:p>
          <a:p>
            <a:endParaRPr lang="en-US" dirty="0"/>
          </a:p>
          <a:p>
            <a:r>
              <a:rPr lang="en-US" dirty="0" smtClean="0"/>
              <a:t>Presentation to Strategic Enrollment Management Committee</a:t>
            </a:r>
          </a:p>
          <a:p>
            <a:r>
              <a:rPr lang="en-US" dirty="0" smtClean="0"/>
              <a:t>January 23, 2019</a:t>
            </a:r>
            <a:endParaRPr lang="en-US" dirty="0"/>
          </a:p>
        </p:txBody>
      </p:sp>
      <p:pic>
        <p:nvPicPr>
          <p:cNvPr id="1026" name="Picture 2" descr="C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482" y="638782"/>
            <a:ext cx="5795355" cy="216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09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23872" cy="4854308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New Counselor</a:t>
            </a:r>
            <a:r>
              <a:rPr lang="en-US" dirty="0" smtClean="0"/>
              <a:t>!!</a:t>
            </a:r>
          </a:p>
          <a:p>
            <a:r>
              <a:rPr lang="en-US" b="1" dirty="0" smtClean="0"/>
              <a:t>Wrap-around services</a:t>
            </a:r>
            <a:r>
              <a:rPr lang="en-US" dirty="0" smtClean="0"/>
              <a:t> (counselor; tutors (2) graduates of the program who are embedded who also serve as TA’s); may add a third psychology tutor)</a:t>
            </a:r>
          </a:p>
          <a:p>
            <a:r>
              <a:rPr lang="en-US" b="1" dirty="0" smtClean="0"/>
              <a:t>Communication</a:t>
            </a:r>
            <a:r>
              <a:rPr lang="en-US" dirty="0" smtClean="0"/>
              <a:t>:  Canvas class for the CWA community so they can communicate with each other and the program; all our announcements posted there; calendar there for tutor sign-ups (Allison creates each term)</a:t>
            </a:r>
          </a:p>
          <a:p>
            <a:r>
              <a:rPr lang="en-US" b="1" dirty="0" smtClean="0"/>
              <a:t>Retention and </a:t>
            </a:r>
            <a:r>
              <a:rPr lang="en-US" b="1" dirty="0"/>
              <a:t>c</a:t>
            </a:r>
            <a:r>
              <a:rPr lang="en-US" b="1" dirty="0" smtClean="0"/>
              <a:t>ompletion rates </a:t>
            </a:r>
            <a:r>
              <a:rPr lang="en-US" dirty="0" smtClean="0"/>
              <a:t>higher than overall college rates.  This could be our biggest graduation year (fall 2018: 18 graduates; spring 2019 35 are on track to graduate this May).</a:t>
            </a:r>
          </a:p>
          <a:p>
            <a:r>
              <a:rPr lang="en-US" b="1" dirty="0" smtClean="0"/>
              <a:t>Enrollment stable</a:t>
            </a:r>
            <a:r>
              <a:rPr lang="en-US" dirty="0" smtClean="0"/>
              <a:t>.  Enrollment hasn’t dropped but hasn’t grown (241 (61 new) total students fall 18; 261 (41 new) total student registered spring 2019)</a:t>
            </a:r>
          </a:p>
          <a:p>
            <a:r>
              <a:rPr lang="en-US" b="1" dirty="0" smtClean="0"/>
              <a:t>Partnerships</a:t>
            </a:r>
          </a:p>
          <a:p>
            <a:pPr lvl="1"/>
            <a:r>
              <a:rPr lang="en-US" dirty="0" smtClean="0"/>
              <a:t>NDNU concurrent enrollment (students can work towards both their associate and bachelor degree concurrently)</a:t>
            </a:r>
          </a:p>
          <a:p>
            <a:pPr lvl="1"/>
            <a:r>
              <a:rPr lang="en-US" dirty="0" smtClean="0"/>
              <a:t>Cal State East Bay’s PACE program</a:t>
            </a:r>
          </a:p>
          <a:p>
            <a:r>
              <a:rPr lang="en-US" b="1" dirty="0" smtClean="0"/>
              <a:t>Unique  </a:t>
            </a:r>
          </a:p>
          <a:p>
            <a:pPr lvl="1"/>
            <a:r>
              <a:rPr lang="en-US" dirty="0" smtClean="0"/>
              <a:t>SF City College has had it for 2-3 years but has issues filling classes (location; limited degrees)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7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We help them deal with the school bureaucracy </a:t>
            </a:r>
            <a:r>
              <a:rPr lang="en-US" dirty="0" smtClean="0"/>
              <a:t>(they don’t have time to deal with it!)</a:t>
            </a:r>
          </a:p>
          <a:p>
            <a:pPr lvl="1"/>
            <a:r>
              <a:rPr lang="en-US" dirty="0" smtClean="0"/>
              <a:t>Help with forms (course substitutions)</a:t>
            </a:r>
          </a:p>
          <a:p>
            <a:pPr lvl="1"/>
            <a:r>
              <a:rPr lang="en-US" dirty="0" smtClean="0"/>
              <a:t>Help them get into the classes they need in a timely way</a:t>
            </a:r>
          </a:p>
          <a:p>
            <a:pPr lvl="1"/>
            <a:r>
              <a:rPr lang="en-US" dirty="0" smtClean="0"/>
              <a:t>Get student body cards at night; flu shots; other high-touch services</a:t>
            </a:r>
          </a:p>
          <a:p>
            <a:r>
              <a:rPr lang="en-US" b="1" dirty="0" smtClean="0"/>
              <a:t>We register them for classes (hardest to do)</a:t>
            </a:r>
          </a:p>
          <a:p>
            <a:pPr lvl="1"/>
            <a:r>
              <a:rPr lang="en-US" dirty="0" smtClean="0"/>
              <a:t>We guarantee they will get the classes they need</a:t>
            </a:r>
          </a:p>
          <a:p>
            <a:pPr lvl="1"/>
            <a:r>
              <a:rPr lang="en-US" dirty="0" smtClean="0"/>
              <a:t>Helps us ensure our classes are full (we manage it – while ensuring they get the classes they need to take to stay on track); 2x/week look at wait lists; this term;  one cancellation; 4 classes at max.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847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241505" cy="491205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Data tracking issues</a:t>
            </a:r>
          </a:p>
          <a:p>
            <a:r>
              <a:rPr lang="en-US" dirty="0" smtClean="0"/>
              <a:t>Providing </a:t>
            </a:r>
            <a:r>
              <a:rPr lang="en-US" b="1" dirty="0" smtClean="0"/>
              <a:t>professional development </a:t>
            </a:r>
            <a:r>
              <a:rPr lang="en-US" dirty="0" smtClean="0"/>
              <a:t>for adjunct faculty to help them understand the unique needs of this student population</a:t>
            </a:r>
          </a:p>
          <a:p>
            <a:r>
              <a:rPr lang="en-US" b="1" dirty="0" smtClean="0"/>
              <a:t>Need a stable group of faculty</a:t>
            </a:r>
          </a:p>
          <a:p>
            <a:pPr lvl="1"/>
            <a:r>
              <a:rPr lang="en-US" dirty="0" smtClean="0"/>
              <a:t>One tenure-track professor (Dave Meckler) for the whole program</a:t>
            </a:r>
          </a:p>
          <a:p>
            <a:pPr lvl="1"/>
            <a:r>
              <a:rPr lang="en-US" dirty="0" smtClean="0"/>
              <a:t>Some adjuncts rotate in and out</a:t>
            </a:r>
          </a:p>
          <a:p>
            <a:pPr lvl="1"/>
            <a:r>
              <a:rPr lang="en-US" dirty="0" smtClean="0"/>
              <a:t>Could we get a dedicated pool of faculty?  Who understand this student population?  An Adjunct Faculty Symposium before each semester (David)?</a:t>
            </a:r>
          </a:p>
          <a:p>
            <a:r>
              <a:rPr lang="en-US" b="1" dirty="0" smtClean="0"/>
              <a:t>Access issues</a:t>
            </a:r>
          </a:p>
          <a:p>
            <a:pPr lvl="1"/>
            <a:r>
              <a:rPr lang="en-US" dirty="0" smtClean="0"/>
              <a:t>Gender imbalance of students (80% women)</a:t>
            </a:r>
          </a:p>
          <a:p>
            <a:pPr lvl="1"/>
            <a:r>
              <a:rPr lang="en-US" dirty="0" smtClean="0"/>
              <a:t>How do students learn about the program?</a:t>
            </a:r>
          </a:p>
          <a:p>
            <a:pPr lvl="1"/>
            <a:r>
              <a:rPr lang="en-US" dirty="0" smtClean="0"/>
              <a:t>We market primarily to government agencies and non-profits between San Jose and San Francisco (presentations, materials distributed to employees, fliers posted at work sites) – (employee development programs) – this may explain gender imbalance.  The men working in the public sector are likely to already have a higher degree.  The support staff tend to be women without college degrees)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60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number of degrees offered may be limited</a:t>
            </a:r>
          </a:p>
          <a:p>
            <a:pPr lvl="1"/>
            <a:r>
              <a:rPr lang="en-US" dirty="0" smtClean="0"/>
              <a:t>As we add majors, it thins out the number of students needing courses</a:t>
            </a:r>
          </a:p>
          <a:p>
            <a:pPr lvl="1"/>
            <a:r>
              <a:rPr lang="en-US" dirty="0" smtClean="0"/>
              <a:t>Start with the schedule and its constraints (there are only so many combinations of days and times) – what is the max. number of coordinated class schedules that are possible?  What does this mean for what we offer online?  Faculty availability.</a:t>
            </a:r>
          </a:p>
          <a:p>
            <a:pPr lvl="1"/>
            <a:r>
              <a:rPr lang="en-US" dirty="0" smtClean="0"/>
              <a:t>CWA students vastly prefer hybrid classes:  2 hours in person; one hour online</a:t>
            </a:r>
          </a:p>
          <a:p>
            <a:pPr lvl="1"/>
            <a:r>
              <a:rPr lang="en-US" dirty="0" smtClean="0"/>
              <a:t>They added Human Services degree because they realized it would need a minimal number of additional courses (and demand is likely because of numbers of students interested in social work and human services (because they are in the public sector and non-profit sectors)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8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1215</Words>
  <Application>Microsoft Office PowerPoint</Application>
  <PresentationFormat>Widescreen</PresentationFormat>
  <Paragraphs>123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Symbol</vt:lpstr>
      <vt:lpstr>Office Theme</vt:lpstr>
      <vt:lpstr>Strategic Enrollment Management Committee</vt:lpstr>
      <vt:lpstr>Agenda</vt:lpstr>
      <vt:lpstr>Vision for Success Goals     Chancellor’s Goal     Cañada Goals</vt:lpstr>
      <vt:lpstr>Cañada College Goals for 2021-22</vt:lpstr>
      <vt:lpstr>College for Working Adults</vt:lpstr>
      <vt:lpstr>Program Strengths</vt:lpstr>
      <vt:lpstr>Program Strengths</vt:lpstr>
      <vt:lpstr>Program Challenges</vt:lpstr>
      <vt:lpstr>Program Challenges</vt:lpstr>
      <vt:lpstr>Program Opportunities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Engel, Karen</cp:lastModifiedBy>
  <cp:revision>22</cp:revision>
  <dcterms:created xsi:type="dcterms:W3CDTF">2019-01-22T17:53:26Z</dcterms:created>
  <dcterms:modified xsi:type="dcterms:W3CDTF">2019-01-23T19:49:52Z</dcterms:modified>
</cp:coreProperties>
</file>