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8" r:id="rId2"/>
    <p:sldId id="260" r:id="rId3"/>
    <p:sldId id="276" r:id="rId4"/>
    <p:sldId id="288" r:id="rId5"/>
    <p:sldId id="289" r:id="rId6"/>
    <p:sldId id="290" r:id="rId7"/>
    <p:sldId id="278" r:id="rId8"/>
    <p:sldId id="269" r:id="rId9"/>
    <p:sldId id="273" r:id="rId10"/>
    <p:sldId id="268" r:id="rId11"/>
    <p:sldId id="274" r:id="rId12"/>
    <p:sldId id="275" r:id="rId13"/>
    <p:sldId id="279" r:id="rId14"/>
    <p:sldId id="272" r:id="rId15"/>
    <p:sldId id="283" r:id="rId16"/>
    <p:sldId id="281" r:id="rId17"/>
    <p:sldId id="280" r:id="rId18"/>
    <p:sldId id="282" r:id="rId19"/>
    <p:sldId id="285" r:id="rId20"/>
    <p:sldId id="286" r:id="rId21"/>
    <p:sldId id="287" r:id="rId22"/>
    <p:sldId id="291" r:id="rId23"/>
    <p:sldId id="29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8" autoAdjust="0"/>
    <p:restoredTop sz="93979" autoAdjust="0"/>
  </p:normalViewPr>
  <p:slideViewPr>
    <p:cSldViewPr snapToGrid="0">
      <p:cViewPr varScale="1">
        <p:scale>
          <a:sx n="59" d="100"/>
          <a:sy n="59" d="100"/>
        </p:scale>
        <p:origin x="8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https://smccd-my.sharepoint.com/personal/engelk_smccd_edu/Documents/Enrollment%20Management/Strategic%20Enrollment%20Plan/Enrollment_Management_Report%20SAP%202013-2017.xls"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smccd-my.sharepoint.com/personal/engelk_smccd_edu/Documents/Enrollment%20Management/Strategic%20Enrollment%20Plan/Enrollment_Management_Report%20SAP%202013-2017.xls"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smccd-my.sharepoint.com/personal/engelk_smccd_edu/Documents/Enrollment%20Management/Data%20for%20EMC%20consideration/Canada_Concurrent_Students%202018-19.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smccd-my.sharepoint.com/personal/engelk_smccd_edu/Documents/Enrollment%20Management/Data%20for%20EMC%20consideration/Canada_Concurrent_Students%202018-19.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smccd-my.sharepoint.com/personal/engelk_smccd_edu/Documents/Enrollment%20Management/Data%20for%20EMC%20consideration/Students%20Work%20for%20Pay%20data%20-%202015%20CCSSE.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smccd-my.sharepoint.com/personal/engelk_smccd_edu/Documents/Enrollment%20Management/Data%20for%20EMC%20consideration/Students%20Work%20for%20Pay%20data%20-%202015%20CCSSE.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en-US"/>
              <a:t>Fall 2017 Course Success Rates by Race/Ethnicity:  Online v. Face to Face</a:t>
            </a:r>
          </a:p>
        </c:rich>
      </c:tx>
      <c:layout/>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100% online</c:v>
                </c:pt>
              </c:strCache>
            </c:strRef>
          </c:tx>
          <c:spPr>
            <a:solidFill>
              <a:schemeClr val="accent1"/>
            </a:solidFill>
            <a:ln>
              <a:noFill/>
            </a:ln>
            <a:effectLst/>
          </c:spPr>
          <c:invertIfNegative val="0"/>
          <c:dLbls>
            <c:dLbl>
              <c:idx val="0"/>
              <c:layout>
                <c:manualLayout>
                  <c:x val="1.1458333333333333E-2"/>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C7C5-48FB-8EF3-C0390B3E1824}"/>
                </c:ext>
              </c:extLst>
            </c:dLbl>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All Courses</c:v>
                </c:pt>
                <c:pt idx="1">
                  <c:v>Unknown</c:v>
                </c:pt>
                <c:pt idx="2">
                  <c:v>White</c:v>
                </c:pt>
                <c:pt idx="3">
                  <c:v>Asian</c:v>
                </c:pt>
                <c:pt idx="4">
                  <c:v>Filipino</c:v>
                </c:pt>
                <c:pt idx="5">
                  <c:v>Multi-race</c:v>
                </c:pt>
                <c:pt idx="6">
                  <c:v>Black</c:v>
                </c:pt>
                <c:pt idx="7">
                  <c:v>Hispanic/Latinx</c:v>
                </c:pt>
                <c:pt idx="8">
                  <c:v>Pacific Islander</c:v>
                </c:pt>
                <c:pt idx="9">
                  <c:v>American Indian</c:v>
                </c:pt>
              </c:strCache>
            </c:strRef>
          </c:cat>
          <c:val>
            <c:numRef>
              <c:f>Sheet1!$B$2:$B$11</c:f>
              <c:numCache>
                <c:formatCode>0.0%</c:formatCode>
                <c:ptCount val="10"/>
                <c:pt idx="0">
                  <c:v>0.70799999999999996</c:v>
                </c:pt>
                <c:pt idx="1">
                  <c:v>0.76900000000000002</c:v>
                </c:pt>
                <c:pt idx="2">
                  <c:v>0.68200000000000005</c:v>
                </c:pt>
                <c:pt idx="3">
                  <c:v>0.67</c:v>
                </c:pt>
                <c:pt idx="4">
                  <c:v>0.61599999999999999</c:v>
                </c:pt>
                <c:pt idx="5">
                  <c:v>0.60799999999999998</c:v>
                </c:pt>
                <c:pt idx="6">
                  <c:v>0.58099999999999996</c:v>
                </c:pt>
                <c:pt idx="7">
                  <c:v>0.56999999999999995</c:v>
                </c:pt>
                <c:pt idx="8">
                  <c:v>0.47399999999999998</c:v>
                </c:pt>
                <c:pt idx="9">
                  <c:v>0.2</c:v>
                </c:pt>
              </c:numCache>
            </c:numRef>
          </c:val>
          <c:extLst>
            <c:ext xmlns:c16="http://schemas.microsoft.com/office/drawing/2014/chart" uri="{C3380CC4-5D6E-409C-BE32-E72D297353CC}">
              <c16:uniqueId val="{00000000-C7C5-48FB-8EF3-C0390B3E1824}"/>
            </c:ext>
          </c:extLst>
        </c:ser>
        <c:ser>
          <c:idx val="1"/>
          <c:order val="1"/>
          <c:tx>
            <c:strRef>
              <c:f>Sheet1!$C$1</c:f>
              <c:strCache>
                <c:ptCount val="1"/>
                <c:pt idx="0">
                  <c:v>Face to Face</c:v>
                </c:pt>
              </c:strCache>
            </c:strRef>
          </c:tx>
          <c:spPr>
            <a:solidFill>
              <a:schemeClr val="accent2"/>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2-C7C5-48FB-8EF3-C0390B3E1824}"/>
                </c:ext>
              </c:extLst>
            </c:dLbl>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All Courses</c:v>
                </c:pt>
                <c:pt idx="1">
                  <c:v>Unknown</c:v>
                </c:pt>
                <c:pt idx="2">
                  <c:v>White</c:v>
                </c:pt>
                <c:pt idx="3">
                  <c:v>Asian</c:v>
                </c:pt>
                <c:pt idx="4">
                  <c:v>Filipino</c:v>
                </c:pt>
                <c:pt idx="5">
                  <c:v>Multi-race</c:v>
                </c:pt>
                <c:pt idx="6">
                  <c:v>Black</c:v>
                </c:pt>
                <c:pt idx="7">
                  <c:v>Hispanic/Latinx</c:v>
                </c:pt>
                <c:pt idx="8">
                  <c:v>Pacific Islander</c:v>
                </c:pt>
                <c:pt idx="9">
                  <c:v>American Indian</c:v>
                </c:pt>
              </c:strCache>
            </c:strRef>
          </c:cat>
          <c:val>
            <c:numRef>
              <c:f>Sheet1!$C$2:$C$11</c:f>
              <c:numCache>
                <c:formatCode>0.0%</c:formatCode>
                <c:ptCount val="10"/>
                <c:pt idx="0">
                  <c:v>0.70799999999999996</c:v>
                </c:pt>
                <c:pt idx="1">
                  <c:v>0.69</c:v>
                </c:pt>
                <c:pt idx="2">
                  <c:v>0.80400000000000005</c:v>
                </c:pt>
                <c:pt idx="3">
                  <c:v>0.83199999999999996</c:v>
                </c:pt>
                <c:pt idx="4">
                  <c:v>0.76600000000000001</c:v>
                </c:pt>
                <c:pt idx="5">
                  <c:v>0.73899999999999999</c:v>
                </c:pt>
                <c:pt idx="6">
                  <c:v>0.65300000000000002</c:v>
                </c:pt>
                <c:pt idx="7">
                  <c:v>0.67100000000000004</c:v>
                </c:pt>
                <c:pt idx="8">
                  <c:v>0.56699999999999995</c:v>
                </c:pt>
                <c:pt idx="9">
                  <c:v>0.63600000000000001</c:v>
                </c:pt>
              </c:numCache>
            </c:numRef>
          </c:val>
          <c:extLst>
            <c:ext xmlns:c16="http://schemas.microsoft.com/office/drawing/2014/chart" uri="{C3380CC4-5D6E-409C-BE32-E72D297353CC}">
              <c16:uniqueId val="{00000001-C7C5-48FB-8EF3-C0390B3E1824}"/>
            </c:ext>
          </c:extLst>
        </c:ser>
        <c:dLbls>
          <c:dLblPos val="outEnd"/>
          <c:showLegendKey val="0"/>
          <c:showVal val="1"/>
          <c:showCatName val="0"/>
          <c:showSerName val="0"/>
          <c:showPercent val="0"/>
          <c:showBubbleSize val="0"/>
        </c:dLbls>
        <c:gapWidth val="219"/>
        <c:overlap val="-27"/>
        <c:axId val="536373920"/>
        <c:axId val="536376000"/>
      </c:barChart>
      <c:catAx>
        <c:axId val="536373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536376000"/>
        <c:crosses val="autoZero"/>
        <c:auto val="1"/>
        <c:lblAlgn val="ctr"/>
        <c:lblOffset val="100"/>
        <c:noMultiLvlLbl val="0"/>
      </c:catAx>
      <c:valAx>
        <c:axId val="53637600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53637392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cked"/>
        <c:varyColors val="0"/>
        <c:ser>
          <c:idx val="0"/>
          <c:order val="0"/>
          <c:tx>
            <c:strRef>
              <c:f>'[Enrollment_Management_Report SAP 2013-2017.xls]Sheet1'!$A$30</c:f>
              <c:strCache>
                <c:ptCount val="1"/>
                <c:pt idx="0">
                  <c:v>Online Only Students</c:v>
                </c:pt>
              </c:strCache>
            </c:strRef>
          </c:tx>
          <c:spPr>
            <a:solidFill>
              <a:schemeClr val="accent1"/>
            </a:solidFill>
            <a:ln>
              <a:noFill/>
            </a:ln>
            <a:effectLst/>
          </c:spPr>
          <c:cat>
            <c:numRef>
              <c:f>'[Enrollment_Management_Report SAP 2013-2017.xls]Sheet1'!$B$29:$G$29</c:f>
              <c:numCache>
                <c:formatCode>General</c:formatCode>
                <c:ptCount val="6"/>
                <c:pt idx="0">
                  <c:v>2012</c:v>
                </c:pt>
                <c:pt idx="1">
                  <c:v>2013</c:v>
                </c:pt>
                <c:pt idx="2">
                  <c:v>2014</c:v>
                </c:pt>
                <c:pt idx="3">
                  <c:v>2015</c:v>
                </c:pt>
                <c:pt idx="4">
                  <c:v>2016</c:v>
                </c:pt>
                <c:pt idx="5">
                  <c:v>2017</c:v>
                </c:pt>
              </c:numCache>
            </c:numRef>
          </c:cat>
          <c:val>
            <c:numRef>
              <c:f>'[Enrollment_Management_Report SAP 2013-2017.xls]Sheet1'!$B$30:$G$30</c:f>
              <c:numCache>
                <c:formatCode>0</c:formatCode>
                <c:ptCount val="6"/>
                <c:pt idx="0">
                  <c:v>404</c:v>
                </c:pt>
                <c:pt idx="1">
                  <c:v>431</c:v>
                </c:pt>
                <c:pt idx="2">
                  <c:v>712</c:v>
                </c:pt>
                <c:pt idx="3">
                  <c:v>917</c:v>
                </c:pt>
                <c:pt idx="4">
                  <c:v>994</c:v>
                </c:pt>
                <c:pt idx="5">
                  <c:v>1125</c:v>
                </c:pt>
              </c:numCache>
            </c:numRef>
          </c:val>
          <c:extLst>
            <c:ext xmlns:c16="http://schemas.microsoft.com/office/drawing/2014/chart" uri="{C3380CC4-5D6E-409C-BE32-E72D297353CC}">
              <c16:uniqueId val="{00000000-7087-4F31-88E0-4E21EE371761}"/>
            </c:ext>
          </c:extLst>
        </c:ser>
        <c:dLbls>
          <c:showLegendKey val="0"/>
          <c:showVal val="0"/>
          <c:showCatName val="0"/>
          <c:showSerName val="0"/>
          <c:showPercent val="0"/>
          <c:showBubbleSize val="0"/>
        </c:dLbls>
        <c:axId val="1124718656"/>
        <c:axId val="1124719072"/>
      </c:areaChart>
      <c:catAx>
        <c:axId val="112471865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1124719072"/>
        <c:crosses val="autoZero"/>
        <c:auto val="1"/>
        <c:lblAlgn val="ctr"/>
        <c:lblOffset val="100"/>
        <c:noMultiLvlLbl val="0"/>
      </c:catAx>
      <c:valAx>
        <c:axId val="11247190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1124718656"/>
        <c:crosses val="autoZero"/>
        <c:crossBetween val="midCat"/>
      </c:valAx>
      <c:spPr>
        <a:noFill/>
        <a:ln>
          <a:noFill/>
        </a:ln>
        <a:effectLst/>
      </c:spPr>
    </c:plotArea>
    <c:plotVisOnly val="1"/>
    <c:dispBlanksAs val="zero"/>
    <c:showDLblsOverMax val="0"/>
  </c:chart>
  <c:spPr>
    <a:noFill/>
    <a:ln>
      <a:noFill/>
    </a:ln>
    <a:effectLst/>
  </c:spPr>
  <c:txPr>
    <a:bodyPr/>
    <a:lstStyle/>
    <a:p>
      <a:pPr>
        <a:defRPr sz="24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cked"/>
        <c:varyColors val="0"/>
        <c:ser>
          <c:idx val="0"/>
          <c:order val="0"/>
          <c:tx>
            <c:strRef>
              <c:f>'[Enrollment_Management_Report SAP 2013-2017.xls]Sheet1'!$A$16</c:f>
              <c:strCache>
                <c:ptCount val="1"/>
                <c:pt idx="0">
                  <c:v>FACE TO FACE TOTAL</c:v>
                </c:pt>
              </c:strCache>
            </c:strRef>
          </c:tx>
          <c:spPr>
            <a:solidFill>
              <a:schemeClr val="accent1"/>
            </a:solidFill>
            <a:ln>
              <a:noFill/>
            </a:ln>
            <a:effectLst/>
          </c:spPr>
          <c:cat>
            <c:numRef>
              <c:f>'[Enrollment_Management_Report SAP 2013-2017.xls]Sheet1'!$B$15:$G$15</c:f>
              <c:numCache>
                <c:formatCode>General</c:formatCode>
                <c:ptCount val="6"/>
                <c:pt idx="0">
                  <c:v>2012</c:v>
                </c:pt>
                <c:pt idx="1">
                  <c:v>2013</c:v>
                </c:pt>
                <c:pt idx="2">
                  <c:v>2014</c:v>
                </c:pt>
                <c:pt idx="3">
                  <c:v>2015</c:v>
                </c:pt>
                <c:pt idx="4">
                  <c:v>2016</c:v>
                </c:pt>
                <c:pt idx="5">
                  <c:v>2017</c:v>
                </c:pt>
              </c:numCache>
            </c:numRef>
          </c:cat>
          <c:val>
            <c:numRef>
              <c:f>'[Enrollment_Management_Report SAP 2013-2017.xls]Sheet1'!$B$16:$G$16</c:f>
              <c:numCache>
                <c:formatCode>0</c:formatCode>
                <c:ptCount val="6"/>
                <c:pt idx="0">
                  <c:v>1864.4271000000001</c:v>
                </c:pt>
                <c:pt idx="1">
                  <c:v>1763.1605999999999</c:v>
                </c:pt>
                <c:pt idx="2">
                  <c:v>1606.8326999999999</c:v>
                </c:pt>
                <c:pt idx="3">
                  <c:v>1572.6511</c:v>
                </c:pt>
                <c:pt idx="4">
                  <c:v>1518.3783000000001</c:v>
                </c:pt>
                <c:pt idx="5">
                  <c:v>1262.6116</c:v>
                </c:pt>
              </c:numCache>
            </c:numRef>
          </c:val>
          <c:extLst>
            <c:ext xmlns:c16="http://schemas.microsoft.com/office/drawing/2014/chart" uri="{C3380CC4-5D6E-409C-BE32-E72D297353CC}">
              <c16:uniqueId val="{00000000-7F3E-4030-9A0A-9D6508A97882}"/>
            </c:ext>
          </c:extLst>
        </c:ser>
        <c:ser>
          <c:idx val="1"/>
          <c:order val="1"/>
          <c:tx>
            <c:strRef>
              <c:f>'[Enrollment_Management_Report SAP 2013-2017.xls]Sheet1'!$A$17</c:f>
              <c:strCache>
                <c:ptCount val="1"/>
                <c:pt idx="0">
                  <c:v>ONLINE TOTAL</c:v>
                </c:pt>
              </c:strCache>
            </c:strRef>
          </c:tx>
          <c:spPr>
            <a:solidFill>
              <a:schemeClr val="accent2"/>
            </a:solidFill>
            <a:ln>
              <a:noFill/>
            </a:ln>
            <a:effectLst/>
          </c:spPr>
          <c:cat>
            <c:numRef>
              <c:f>'[Enrollment_Management_Report SAP 2013-2017.xls]Sheet1'!$B$15:$G$15</c:f>
              <c:numCache>
                <c:formatCode>General</c:formatCode>
                <c:ptCount val="6"/>
                <c:pt idx="0">
                  <c:v>2012</c:v>
                </c:pt>
                <c:pt idx="1">
                  <c:v>2013</c:v>
                </c:pt>
                <c:pt idx="2">
                  <c:v>2014</c:v>
                </c:pt>
                <c:pt idx="3">
                  <c:v>2015</c:v>
                </c:pt>
                <c:pt idx="4">
                  <c:v>2016</c:v>
                </c:pt>
                <c:pt idx="5">
                  <c:v>2017</c:v>
                </c:pt>
              </c:numCache>
            </c:numRef>
          </c:cat>
          <c:val>
            <c:numRef>
              <c:f>'[Enrollment_Management_Report SAP 2013-2017.xls]Sheet1'!$B$17:$G$17</c:f>
              <c:numCache>
                <c:formatCode>0</c:formatCode>
                <c:ptCount val="6"/>
                <c:pt idx="0">
                  <c:v>104.5501</c:v>
                </c:pt>
                <c:pt idx="1">
                  <c:v>125.849</c:v>
                </c:pt>
                <c:pt idx="2">
                  <c:v>183.42</c:v>
                </c:pt>
                <c:pt idx="3">
                  <c:v>213.73</c:v>
                </c:pt>
                <c:pt idx="4">
                  <c:v>238.85</c:v>
                </c:pt>
                <c:pt idx="5">
                  <c:v>261.26319999999998</c:v>
                </c:pt>
              </c:numCache>
            </c:numRef>
          </c:val>
          <c:extLst>
            <c:ext xmlns:c16="http://schemas.microsoft.com/office/drawing/2014/chart" uri="{C3380CC4-5D6E-409C-BE32-E72D297353CC}">
              <c16:uniqueId val="{00000001-7F3E-4030-9A0A-9D6508A97882}"/>
            </c:ext>
          </c:extLst>
        </c:ser>
        <c:ser>
          <c:idx val="2"/>
          <c:order val="2"/>
          <c:tx>
            <c:strRef>
              <c:f>'[Enrollment_Management_Report SAP 2013-2017.xls]Sheet1'!$A$18</c:f>
              <c:strCache>
                <c:ptCount val="1"/>
                <c:pt idx="0">
                  <c:v>HYBRID TOTAL</c:v>
                </c:pt>
              </c:strCache>
            </c:strRef>
          </c:tx>
          <c:spPr>
            <a:solidFill>
              <a:schemeClr val="accent3"/>
            </a:solidFill>
            <a:ln>
              <a:noFill/>
            </a:ln>
            <a:effectLst/>
          </c:spPr>
          <c:cat>
            <c:numRef>
              <c:f>'[Enrollment_Management_Report SAP 2013-2017.xls]Sheet1'!$B$15:$G$15</c:f>
              <c:numCache>
                <c:formatCode>General</c:formatCode>
                <c:ptCount val="6"/>
                <c:pt idx="0">
                  <c:v>2012</c:v>
                </c:pt>
                <c:pt idx="1">
                  <c:v>2013</c:v>
                </c:pt>
                <c:pt idx="2">
                  <c:v>2014</c:v>
                </c:pt>
                <c:pt idx="3">
                  <c:v>2015</c:v>
                </c:pt>
                <c:pt idx="4">
                  <c:v>2016</c:v>
                </c:pt>
                <c:pt idx="5">
                  <c:v>2017</c:v>
                </c:pt>
              </c:numCache>
            </c:numRef>
          </c:cat>
          <c:val>
            <c:numRef>
              <c:f>'[Enrollment_Management_Report SAP 2013-2017.xls]Sheet1'!$B$18:$G$18</c:f>
              <c:numCache>
                <c:formatCode>0</c:formatCode>
                <c:ptCount val="6"/>
                <c:pt idx="0">
                  <c:v>25.620100000000001</c:v>
                </c:pt>
                <c:pt idx="1">
                  <c:v>12.527500000000002</c:v>
                </c:pt>
                <c:pt idx="2">
                  <c:v>1.8694000000000002</c:v>
                </c:pt>
                <c:pt idx="3">
                  <c:v>8.4467999999999996</c:v>
                </c:pt>
                <c:pt idx="4">
                  <c:v>2.7161</c:v>
                </c:pt>
                <c:pt idx="5">
                  <c:v>110.09590000000003</c:v>
                </c:pt>
              </c:numCache>
            </c:numRef>
          </c:val>
          <c:extLst>
            <c:ext xmlns:c16="http://schemas.microsoft.com/office/drawing/2014/chart" uri="{C3380CC4-5D6E-409C-BE32-E72D297353CC}">
              <c16:uniqueId val="{00000002-7F3E-4030-9A0A-9D6508A97882}"/>
            </c:ext>
          </c:extLst>
        </c:ser>
        <c:dLbls>
          <c:showLegendKey val="0"/>
          <c:showVal val="0"/>
          <c:showCatName val="0"/>
          <c:showSerName val="0"/>
          <c:showPercent val="0"/>
          <c:showBubbleSize val="0"/>
        </c:dLbls>
        <c:axId val="934002816"/>
        <c:axId val="934005312"/>
      </c:areaChart>
      <c:catAx>
        <c:axId val="93400281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934005312"/>
        <c:crosses val="autoZero"/>
        <c:auto val="1"/>
        <c:lblAlgn val="ctr"/>
        <c:lblOffset val="100"/>
        <c:noMultiLvlLbl val="0"/>
      </c:catAx>
      <c:valAx>
        <c:axId val="9340053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934002816"/>
        <c:crosses val="autoZero"/>
        <c:crossBetween val="midCat"/>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sz="20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sz="1800" dirty="0"/>
              <a:t>2018-19 high school students concurrently enrolled by subject </a:t>
            </a:r>
          </a:p>
          <a:p>
            <a:pPr>
              <a:defRPr/>
            </a:pPr>
            <a:r>
              <a:rPr lang="en-US" sz="1800" dirty="0"/>
              <a:t>Canada as primary campus; enrollments at any campus</a:t>
            </a:r>
          </a:p>
        </c:rich>
      </c:tx>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Sheet1!$D$3:$D$57</c:f>
              <c:strCache>
                <c:ptCount val="55"/>
                <c:pt idx="0">
                  <c:v>MATH</c:v>
                </c:pt>
                <c:pt idx="1">
                  <c:v>ENGL</c:v>
                </c:pt>
                <c:pt idx="2">
                  <c:v>BIOL</c:v>
                </c:pt>
                <c:pt idx="3">
                  <c:v>PSYC</c:v>
                </c:pt>
                <c:pt idx="4">
                  <c:v>CIS</c:v>
                </c:pt>
                <c:pt idx="5">
                  <c:v>FITN</c:v>
                </c:pt>
                <c:pt idx="6">
                  <c:v>MUS.</c:v>
                </c:pt>
                <c:pt idx="7">
                  <c:v>ANTH</c:v>
                </c:pt>
                <c:pt idx="8">
                  <c:v>CHEM</c:v>
                </c:pt>
                <c:pt idx="9">
                  <c:v>BUS.</c:v>
                </c:pt>
                <c:pt idx="10">
                  <c:v>ART</c:v>
                </c:pt>
                <c:pt idx="11">
                  <c:v>ECON</c:v>
                </c:pt>
                <c:pt idx="12">
                  <c:v>PLSC</c:v>
                </c:pt>
                <c:pt idx="13">
                  <c:v>HIST</c:v>
                </c:pt>
                <c:pt idx="14">
                  <c:v>ASTR</c:v>
                </c:pt>
                <c:pt idx="15">
                  <c:v>ECE.</c:v>
                </c:pt>
                <c:pt idx="16">
                  <c:v>SOCI</c:v>
                </c:pt>
                <c:pt idx="17">
                  <c:v>MART</c:v>
                </c:pt>
                <c:pt idx="18">
                  <c:v>PHIL</c:v>
                </c:pt>
                <c:pt idx="19">
                  <c:v>PHYS</c:v>
                </c:pt>
                <c:pt idx="20">
                  <c:v>COMM</c:v>
                </c:pt>
                <c:pt idx="21">
                  <c:v>LIT.</c:v>
                </c:pt>
                <c:pt idx="22">
                  <c:v>DRAM</c:v>
                </c:pt>
                <c:pt idx="23">
                  <c:v>OCEN</c:v>
                </c:pt>
                <c:pt idx="24">
                  <c:v>SPAN</c:v>
                </c:pt>
                <c:pt idx="25">
                  <c:v>ENVS</c:v>
                </c:pt>
                <c:pt idx="26">
                  <c:v>CHIN</c:v>
                </c:pt>
                <c:pt idx="27">
                  <c:v>FASH</c:v>
                </c:pt>
                <c:pt idx="28">
                  <c:v>DANC</c:v>
                </c:pt>
                <c:pt idx="29">
                  <c:v>GEOG</c:v>
                </c:pt>
                <c:pt idx="30">
                  <c:v>KINE</c:v>
                </c:pt>
                <c:pt idx="31">
                  <c:v>ASL</c:v>
                </c:pt>
                <c:pt idx="32">
                  <c:v>METE</c:v>
                </c:pt>
                <c:pt idx="33">
                  <c:v>ACTG</c:v>
                </c:pt>
                <c:pt idx="34">
                  <c:v>LCTR</c:v>
                </c:pt>
                <c:pt idx="35">
                  <c:v>CBOT</c:v>
                </c:pt>
                <c:pt idx="36">
                  <c:v>COUN</c:v>
                </c:pt>
                <c:pt idx="37">
                  <c:v>CRER</c:v>
                </c:pt>
                <c:pt idx="38">
                  <c:v>ENGR</c:v>
                </c:pt>
                <c:pt idx="39">
                  <c:v>HSCI</c:v>
                </c:pt>
                <c:pt idx="40">
                  <c:v>INTD</c:v>
                </c:pt>
                <c:pt idx="41">
                  <c:v>LIBR</c:v>
                </c:pt>
                <c:pt idx="42">
                  <c:v>LING</c:v>
                </c:pt>
                <c:pt idx="43">
                  <c:v>ADMJ</c:v>
                </c:pt>
                <c:pt idx="44">
                  <c:v>BTEC</c:v>
                </c:pt>
                <c:pt idx="45">
                  <c:v>COOP</c:v>
                </c:pt>
                <c:pt idx="46">
                  <c:v>DGME</c:v>
                </c:pt>
                <c:pt idx="47">
                  <c:v>ESL</c:v>
                </c:pt>
                <c:pt idx="48">
                  <c:v>INDV</c:v>
                </c:pt>
                <c:pt idx="49">
                  <c:v>LEGL</c:v>
                </c:pt>
                <c:pt idx="50">
                  <c:v>MEDA</c:v>
                </c:pt>
                <c:pt idx="51">
                  <c:v>MGMT</c:v>
                </c:pt>
                <c:pt idx="52">
                  <c:v>R.E.</c:v>
                </c:pt>
                <c:pt idx="53">
                  <c:v>TEAM</c:v>
                </c:pt>
                <c:pt idx="54">
                  <c:v>WELL</c:v>
                </c:pt>
              </c:strCache>
            </c:strRef>
          </c:cat>
          <c:val>
            <c:numRef>
              <c:f>Sheet1!$E$3:$E$57</c:f>
              <c:numCache>
                <c:formatCode>General</c:formatCode>
                <c:ptCount val="55"/>
                <c:pt idx="0">
                  <c:v>216</c:v>
                </c:pt>
                <c:pt idx="1">
                  <c:v>131</c:v>
                </c:pt>
                <c:pt idx="2">
                  <c:v>61</c:v>
                </c:pt>
                <c:pt idx="3">
                  <c:v>55</c:v>
                </c:pt>
                <c:pt idx="4">
                  <c:v>49</c:v>
                </c:pt>
                <c:pt idx="5">
                  <c:v>46</c:v>
                </c:pt>
                <c:pt idx="6">
                  <c:v>44</c:v>
                </c:pt>
                <c:pt idx="7">
                  <c:v>42</c:v>
                </c:pt>
                <c:pt idx="8">
                  <c:v>38</c:v>
                </c:pt>
                <c:pt idx="9">
                  <c:v>37</c:v>
                </c:pt>
                <c:pt idx="10">
                  <c:v>35</c:v>
                </c:pt>
                <c:pt idx="11">
                  <c:v>35</c:v>
                </c:pt>
                <c:pt idx="12">
                  <c:v>32</c:v>
                </c:pt>
                <c:pt idx="13">
                  <c:v>27</c:v>
                </c:pt>
                <c:pt idx="14">
                  <c:v>26</c:v>
                </c:pt>
                <c:pt idx="15">
                  <c:v>25</c:v>
                </c:pt>
                <c:pt idx="16">
                  <c:v>23</c:v>
                </c:pt>
                <c:pt idx="17">
                  <c:v>21</c:v>
                </c:pt>
                <c:pt idx="18">
                  <c:v>21</c:v>
                </c:pt>
                <c:pt idx="19">
                  <c:v>20</c:v>
                </c:pt>
                <c:pt idx="20">
                  <c:v>16</c:v>
                </c:pt>
                <c:pt idx="21">
                  <c:v>16</c:v>
                </c:pt>
                <c:pt idx="22">
                  <c:v>15</c:v>
                </c:pt>
                <c:pt idx="23">
                  <c:v>14</c:v>
                </c:pt>
                <c:pt idx="24">
                  <c:v>14</c:v>
                </c:pt>
                <c:pt idx="25">
                  <c:v>10</c:v>
                </c:pt>
                <c:pt idx="26">
                  <c:v>9</c:v>
                </c:pt>
                <c:pt idx="27">
                  <c:v>9</c:v>
                </c:pt>
                <c:pt idx="28">
                  <c:v>8</c:v>
                </c:pt>
                <c:pt idx="29">
                  <c:v>6</c:v>
                </c:pt>
                <c:pt idx="30">
                  <c:v>6</c:v>
                </c:pt>
                <c:pt idx="31">
                  <c:v>5</c:v>
                </c:pt>
                <c:pt idx="32">
                  <c:v>4</c:v>
                </c:pt>
                <c:pt idx="33">
                  <c:v>3</c:v>
                </c:pt>
                <c:pt idx="34">
                  <c:v>3</c:v>
                </c:pt>
                <c:pt idx="35">
                  <c:v>2</c:v>
                </c:pt>
                <c:pt idx="36">
                  <c:v>2</c:v>
                </c:pt>
                <c:pt idx="37">
                  <c:v>2</c:v>
                </c:pt>
                <c:pt idx="38">
                  <c:v>2</c:v>
                </c:pt>
                <c:pt idx="39">
                  <c:v>2</c:v>
                </c:pt>
                <c:pt idx="40">
                  <c:v>2</c:v>
                </c:pt>
                <c:pt idx="41">
                  <c:v>2</c:v>
                </c:pt>
                <c:pt idx="42">
                  <c:v>2</c:v>
                </c:pt>
                <c:pt idx="43">
                  <c:v>1</c:v>
                </c:pt>
                <c:pt idx="44">
                  <c:v>1</c:v>
                </c:pt>
                <c:pt idx="45">
                  <c:v>1</c:v>
                </c:pt>
                <c:pt idx="46">
                  <c:v>1</c:v>
                </c:pt>
                <c:pt idx="47">
                  <c:v>1</c:v>
                </c:pt>
                <c:pt idx="48">
                  <c:v>1</c:v>
                </c:pt>
                <c:pt idx="49">
                  <c:v>1</c:v>
                </c:pt>
                <c:pt idx="50">
                  <c:v>1</c:v>
                </c:pt>
                <c:pt idx="51">
                  <c:v>1</c:v>
                </c:pt>
                <c:pt idx="52">
                  <c:v>1</c:v>
                </c:pt>
                <c:pt idx="53">
                  <c:v>1</c:v>
                </c:pt>
                <c:pt idx="54">
                  <c:v>1</c:v>
                </c:pt>
              </c:numCache>
            </c:numRef>
          </c:val>
          <c:extLst>
            <c:ext xmlns:c16="http://schemas.microsoft.com/office/drawing/2014/chart" uri="{C3380CC4-5D6E-409C-BE32-E72D297353CC}">
              <c16:uniqueId val="{00000000-0E0D-40DB-A552-915ED1EB4B7E}"/>
            </c:ext>
          </c:extLst>
        </c:ser>
        <c:dLbls>
          <c:dLblPos val="outEnd"/>
          <c:showLegendKey val="0"/>
          <c:showVal val="1"/>
          <c:showCatName val="0"/>
          <c:showSerName val="0"/>
          <c:showPercent val="0"/>
          <c:showBubbleSize val="0"/>
        </c:dLbls>
        <c:gapWidth val="219"/>
        <c:overlap val="-27"/>
        <c:axId val="50190576"/>
        <c:axId val="50188080"/>
      </c:barChart>
      <c:catAx>
        <c:axId val="50190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0188080"/>
        <c:crosses val="autoZero"/>
        <c:auto val="1"/>
        <c:lblAlgn val="ctr"/>
        <c:lblOffset val="100"/>
        <c:noMultiLvlLbl val="0"/>
      </c:catAx>
      <c:valAx>
        <c:axId val="501880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0190576"/>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a:t>Concurrently Enrolled High School Students 2018-19</a:t>
            </a:r>
          </a:p>
        </c:rich>
      </c:tx>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Sheet1!$B$62</c:f>
              <c:strCache>
                <c:ptCount val="1"/>
                <c:pt idx="0">
                  <c:v>Enrollments 2018-19</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53C-487F-AF12-97255DA1757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53C-487F-AF12-97255DA1757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53C-487F-AF12-97255DA1757B}"/>
              </c:ext>
            </c:extLst>
          </c:dPt>
          <c:dLbls>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Sheet1!$A$63:$A$65</c:f>
              <c:strCache>
                <c:ptCount val="3"/>
                <c:pt idx="0">
                  <c:v>Canada </c:v>
                </c:pt>
                <c:pt idx="1">
                  <c:v>CSM</c:v>
                </c:pt>
                <c:pt idx="2">
                  <c:v>Skyline</c:v>
                </c:pt>
              </c:strCache>
            </c:strRef>
          </c:cat>
          <c:val>
            <c:numRef>
              <c:f>Sheet1!$B$63:$B$65</c:f>
              <c:numCache>
                <c:formatCode>General</c:formatCode>
                <c:ptCount val="3"/>
                <c:pt idx="0">
                  <c:v>951</c:v>
                </c:pt>
                <c:pt idx="1">
                  <c:v>138</c:v>
                </c:pt>
                <c:pt idx="2">
                  <c:v>61</c:v>
                </c:pt>
              </c:numCache>
            </c:numRef>
          </c:val>
          <c:extLst>
            <c:ext xmlns:c16="http://schemas.microsoft.com/office/drawing/2014/chart" uri="{C3380CC4-5D6E-409C-BE32-E72D297353CC}">
              <c16:uniqueId val="{00000006-753C-487F-AF12-97255DA1757B}"/>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20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dirty="0"/>
              <a:t>How much Canada students who </a:t>
            </a:r>
            <a:r>
              <a:rPr lang="en-US" b="1" dirty="0"/>
              <a:t>attend full time </a:t>
            </a:r>
            <a:r>
              <a:rPr lang="en-US" dirty="0"/>
              <a:t>work for pay during a typical, 7-day week</a:t>
            </a:r>
          </a:p>
        </c:rich>
      </c:tx>
      <c:layout/>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22C-4F4C-9062-20A85F75D70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22C-4F4C-9062-20A85F75D70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22C-4F4C-9062-20A85F75D70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522C-4F4C-9062-20A85F75D701}"/>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522C-4F4C-9062-20A85F75D701}"/>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522C-4F4C-9062-20A85F75D701}"/>
              </c:ext>
            </c:extLst>
          </c:dPt>
          <c:dLbls>
            <c:dLbl>
              <c:idx val="2"/>
              <c:layout>
                <c:manualLayout>
                  <c:x val="7.3235773873199543E-3"/>
                  <c:y val="-8.5933446576620144E-3"/>
                </c:manualLayout>
              </c:layout>
              <c:dLblPos val="bestFit"/>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522C-4F4C-9062-20A85F75D701}"/>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'[Students Work for Pay data - 2015 CCSSE.xlsx]Sheet1'!$A$23:$A$28</c:f>
              <c:strCache>
                <c:ptCount val="6"/>
                <c:pt idx="0">
                  <c:v>None</c:v>
                </c:pt>
                <c:pt idx="1">
                  <c:v>1-5 hours</c:v>
                </c:pt>
                <c:pt idx="2">
                  <c:v>6-10 hours</c:v>
                </c:pt>
                <c:pt idx="3">
                  <c:v>11-20 hours</c:v>
                </c:pt>
                <c:pt idx="4">
                  <c:v>21-30 hours</c:v>
                </c:pt>
                <c:pt idx="5">
                  <c:v>More than 30 hours</c:v>
                </c:pt>
              </c:strCache>
            </c:strRef>
          </c:cat>
          <c:val>
            <c:numRef>
              <c:f>'[Students Work for Pay data - 2015 CCSSE.xlsx]Sheet1'!$B$23:$B$28</c:f>
              <c:numCache>
                <c:formatCode>0%</c:formatCode>
                <c:ptCount val="6"/>
                <c:pt idx="0">
                  <c:v>0.24399999999999999</c:v>
                </c:pt>
                <c:pt idx="1">
                  <c:v>6.9000000000000006E-2</c:v>
                </c:pt>
                <c:pt idx="2">
                  <c:v>0.106</c:v>
                </c:pt>
                <c:pt idx="3">
                  <c:v>0.23400000000000001</c:v>
                </c:pt>
                <c:pt idx="4">
                  <c:v>0.182</c:v>
                </c:pt>
                <c:pt idx="5">
                  <c:v>0.16500000000000001</c:v>
                </c:pt>
              </c:numCache>
            </c:numRef>
          </c:val>
          <c:extLst>
            <c:ext xmlns:c16="http://schemas.microsoft.com/office/drawing/2014/chart" uri="{C3380CC4-5D6E-409C-BE32-E72D297353CC}">
              <c16:uniqueId val="{0000000C-522C-4F4C-9062-20A85F75D701}"/>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How much Canada students who attend less than full time work for pay during a typical, 7-day week</a:t>
            </a:r>
          </a:p>
        </c:rich>
      </c:tx>
      <c:layout/>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6F5-4194-9A33-F2C3ED15D65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6F5-4194-9A33-F2C3ED15D65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6F5-4194-9A33-F2C3ED15D65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6F5-4194-9A33-F2C3ED15D65F}"/>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D6F5-4194-9A33-F2C3ED15D65F}"/>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D6F5-4194-9A33-F2C3ED15D65F}"/>
              </c:ext>
            </c:extLst>
          </c:dPt>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'[Students Work for Pay data - 2015 CCSSE.xlsx]Sheet1'!$A$13:$A$18</c:f>
              <c:strCache>
                <c:ptCount val="6"/>
                <c:pt idx="0">
                  <c:v>None</c:v>
                </c:pt>
                <c:pt idx="1">
                  <c:v>1-5 hours</c:v>
                </c:pt>
                <c:pt idx="2">
                  <c:v>6-10 hours</c:v>
                </c:pt>
                <c:pt idx="3">
                  <c:v>11-20 hours</c:v>
                </c:pt>
                <c:pt idx="4">
                  <c:v>21-30 hours</c:v>
                </c:pt>
                <c:pt idx="5">
                  <c:v>More than 30 hours</c:v>
                </c:pt>
              </c:strCache>
            </c:strRef>
          </c:cat>
          <c:val>
            <c:numRef>
              <c:f>'[Students Work for Pay data - 2015 CCSSE.xlsx]Sheet1'!$B$13:$B$18</c:f>
              <c:numCache>
                <c:formatCode>0%</c:formatCode>
                <c:ptCount val="6"/>
                <c:pt idx="0">
                  <c:v>0.17100000000000001</c:v>
                </c:pt>
                <c:pt idx="1">
                  <c:v>5.0999999999999997E-2</c:v>
                </c:pt>
                <c:pt idx="2">
                  <c:v>7.6999999999999999E-2</c:v>
                </c:pt>
                <c:pt idx="3">
                  <c:v>0.115</c:v>
                </c:pt>
                <c:pt idx="4">
                  <c:v>0.19700000000000001</c:v>
                </c:pt>
                <c:pt idx="5">
                  <c:v>0.38900000000000001</c:v>
                </c:pt>
              </c:numCache>
            </c:numRef>
          </c:val>
          <c:extLst>
            <c:ext xmlns:c16="http://schemas.microsoft.com/office/drawing/2014/chart" uri="{C3380CC4-5D6E-409C-BE32-E72D297353CC}">
              <c16:uniqueId val="{0000000C-D6F5-4194-9A33-F2C3ED15D65F}"/>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841CC6-C5FC-4813-BA9A-8FD1A1039751}" type="doc">
      <dgm:prSet loTypeId="urn:microsoft.com/office/officeart/2005/8/layout/hProcess6" loCatId="process" qsTypeId="urn:microsoft.com/office/officeart/2005/8/quickstyle/simple1" qsCatId="simple" csTypeId="urn:microsoft.com/office/officeart/2005/8/colors/colorful2" csCatId="colorful" phldr="1"/>
      <dgm:spPr/>
      <dgm:t>
        <a:bodyPr/>
        <a:lstStyle/>
        <a:p>
          <a:endParaRPr lang="en-US"/>
        </a:p>
      </dgm:t>
    </dgm:pt>
    <dgm:pt modelId="{B76DAAFB-AD95-4025-B682-7913CE7A3BD4}">
      <dgm:prSet phldrT="[Text]"/>
      <dgm:spPr/>
      <dgm:t>
        <a:bodyPr/>
        <a:lstStyle/>
        <a:p>
          <a:r>
            <a:rPr lang="en-US" dirty="0" smtClean="0"/>
            <a:t>Fall 2018</a:t>
          </a:r>
          <a:endParaRPr lang="en-US" dirty="0"/>
        </a:p>
      </dgm:t>
    </dgm:pt>
    <dgm:pt modelId="{CA85D652-5EA5-4617-9E2B-62C39883FB7E}" type="parTrans" cxnId="{DC269BE6-BC11-447E-924C-DC56F27F4BD4}">
      <dgm:prSet/>
      <dgm:spPr/>
      <dgm:t>
        <a:bodyPr/>
        <a:lstStyle/>
        <a:p>
          <a:endParaRPr lang="en-US"/>
        </a:p>
      </dgm:t>
    </dgm:pt>
    <dgm:pt modelId="{A5EDAC15-D2B0-4838-9D3A-D97CA840E87A}" type="sibTrans" cxnId="{DC269BE6-BC11-447E-924C-DC56F27F4BD4}">
      <dgm:prSet/>
      <dgm:spPr/>
      <dgm:t>
        <a:bodyPr/>
        <a:lstStyle/>
        <a:p>
          <a:endParaRPr lang="en-US"/>
        </a:p>
      </dgm:t>
    </dgm:pt>
    <dgm:pt modelId="{29F81865-E19B-4ACF-935F-423A6501D639}">
      <dgm:prSet phldrT="[Text]"/>
      <dgm:spPr/>
      <dgm:t>
        <a:bodyPr/>
        <a:lstStyle/>
        <a:p>
          <a:r>
            <a:rPr lang="en-US" dirty="0" smtClean="0"/>
            <a:t>Updated data and SEP</a:t>
          </a:r>
          <a:endParaRPr lang="en-US" dirty="0"/>
        </a:p>
      </dgm:t>
    </dgm:pt>
    <dgm:pt modelId="{EB3AD2D8-665D-4B85-B61F-183947097CCA}" type="parTrans" cxnId="{24087530-5563-498E-9C3A-43271BEC06DA}">
      <dgm:prSet/>
      <dgm:spPr/>
      <dgm:t>
        <a:bodyPr/>
        <a:lstStyle/>
        <a:p>
          <a:endParaRPr lang="en-US"/>
        </a:p>
      </dgm:t>
    </dgm:pt>
    <dgm:pt modelId="{FC0FE1BD-051A-40E6-ABE2-0C7837167714}" type="sibTrans" cxnId="{24087530-5563-498E-9C3A-43271BEC06DA}">
      <dgm:prSet/>
      <dgm:spPr/>
      <dgm:t>
        <a:bodyPr/>
        <a:lstStyle/>
        <a:p>
          <a:endParaRPr lang="en-US"/>
        </a:p>
      </dgm:t>
    </dgm:pt>
    <dgm:pt modelId="{B64D19E6-0308-4A3A-AD46-9B46ECB9F95C}">
      <dgm:prSet phldrT="[Text]"/>
      <dgm:spPr/>
      <dgm:t>
        <a:bodyPr/>
        <a:lstStyle/>
        <a:p>
          <a:r>
            <a:rPr lang="en-US" dirty="0" smtClean="0"/>
            <a:t>Identified team</a:t>
          </a:r>
          <a:endParaRPr lang="en-US" dirty="0"/>
        </a:p>
      </dgm:t>
    </dgm:pt>
    <dgm:pt modelId="{07524D87-3368-4444-9B6C-C9717DE86247}" type="parTrans" cxnId="{4C34343F-D829-4E8A-BACA-C751F913BE80}">
      <dgm:prSet/>
      <dgm:spPr/>
      <dgm:t>
        <a:bodyPr/>
        <a:lstStyle/>
        <a:p>
          <a:endParaRPr lang="en-US"/>
        </a:p>
      </dgm:t>
    </dgm:pt>
    <dgm:pt modelId="{08665F75-DDEE-4E1C-A01A-74C1CE849364}" type="sibTrans" cxnId="{4C34343F-D829-4E8A-BACA-C751F913BE80}">
      <dgm:prSet/>
      <dgm:spPr/>
      <dgm:t>
        <a:bodyPr/>
        <a:lstStyle/>
        <a:p>
          <a:endParaRPr lang="en-US"/>
        </a:p>
      </dgm:t>
    </dgm:pt>
    <dgm:pt modelId="{ED7D09F3-442F-4407-807A-BC1DCEFB040A}">
      <dgm:prSet phldrT="[Text]"/>
      <dgm:spPr/>
      <dgm:t>
        <a:bodyPr/>
        <a:lstStyle/>
        <a:p>
          <a:r>
            <a:rPr lang="en-US" dirty="0" smtClean="0"/>
            <a:t>Spring 2019</a:t>
          </a:r>
          <a:endParaRPr lang="en-US" dirty="0"/>
        </a:p>
      </dgm:t>
    </dgm:pt>
    <dgm:pt modelId="{CE3D905D-939C-46E9-BF50-A4453545D0AE}" type="parTrans" cxnId="{6A6CBA33-58C0-4A87-A51B-29BA843835CC}">
      <dgm:prSet/>
      <dgm:spPr/>
      <dgm:t>
        <a:bodyPr/>
        <a:lstStyle/>
        <a:p>
          <a:endParaRPr lang="en-US"/>
        </a:p>
      </dgm:t>
    </dgm:pt>
    <dgm:pt modelId="{23653C54-83A9-4929-86A5-466D64B89BD0}" type="sibTrans" cxnId="{6A6CBA33-58C0-4A87-A51B-29BA843835CC}">
      <dgm:prSet/>
      <dgm:spPr/>
      <dgm:t>
        <a:bodyPr/>
        <a:lstStyle/>
        <a:p>
          <a:endParaRPr lang="en-US"/>
        </a:p>
      </dgm:t>
    </dgm:pt>
    <dgm:pt modelId="{4472608F-B078-423D-B900-8263EB4D6A13}">
      <dgm:prSet phldrT="[Text]"/>
      <dgm:spPr/>
      <dgm:t>
        <a:bodyPr/>
        <a:lstStyle/>
        <a:p>
          <a:r>
            <a:rPr lang="en-US" dirty="0" smtClean="0"/>
            <a:t>Data dashboard</a:t>
          </a:r>
          <a:endParaRPr lang="en-US" dirty="0"/>
        </a:p>
      </dgm:t>
    </dgm:pt>
    <dgm:pt modelId="{30EAC984-974C-4210-9ECD-307DC1A4A22A}" type="parTrans" cxnId="{B9F521E3-282D-404A-B478-F7B693837C46}">
      <dgm:prSet/>
      <dgm:spPr/>
      <dgm:t>
        <a:bodyPr/>
        <a:lstStyle/>
        <a:p>
          <a:endParaRPr lang="en-US"/>
        </a:p>
      </dgm:t>
    </dgm:pt>
    <dgm:pt modelId="{2FAF4685-DBB5-4269-A5C0-1CE296BAF8ED}" type="sibTrans" cxnId="{B9F521E3-282D-404A-B478-F7B693837C46}">
      <dgm:prSet/>
      <dgm:spPr/>
      <dgm:t>
        <a:bodyPr/>
        <a:lstStyle/>
        <a:p>
          <a:endParaRPr lang="en-US"/>
        </a:p>
      </dgm:t>
    </dgm:pt>
    <dgm:pt modelId="{1C9549D8-8200-4524-A82F-07D4C1263945}">
      <dgm:prSet phldrT="[Text]"/>
      <dgm:spPr/>
      <dgm:t>
        <a:bodyPr/>
        <a:lstStyle/>
        <a:p>
          <a:r>
            <a:rPr lang="en-US" dirty="0" smtClean="0"/>
            <a:t>Clarify details or each strategy</a:t>
          </a:r>
          <a:endParaRPr lang="en-US" dirty="0"/>
        </a:p>
      </dgm:t>
    </dgm:pt>
    <dgm:pt modelId="{E5CD59D5-CA08-4852-8F0F-29F62E1B5FF4}" type="parTrans" cxnId="{50305704-CDB1-4215-B3D1-56FDEE1B3EDB}">
      <dgm:prSet/>
      <dgm:spPr/>
      <dgm:t>
        <a:bodyPr/>
        <a:lstStyle/>
        <a:p>
          <a:endParaRPr lang="en-US"/>
        </a:p>
      </dgm:t>
    </dgm:pt>
    <dgm:pt modelId="{34D16C62-6CC8-4474-9010-C3D43622D9D6}" type="sibTrans" cxnId="{50305704-CDB1-4215-B3D1-56FDEE1B3EDB}">
      <dgm:prSet/>
      <dgm:spPr/>
      <dgm:t>
        <a:bodyPr/>
        <a:lstStyle/>
        <a:p>
          <a:endParaRPr lang="en-US"/>
        </a:p>
      </dgm:t>
    </dgm:pt>
    <dgm:pt modelId="{D421A2A5-7EEA-405D-A350-1733E5E5A0D0}">
      <dgm:prSet phldrT="[Text]"/>
      <dgm:spPr/>
      <dgm:t>
        <a:bodyPr/>
        <a:lstStyle/>
        <a:p>
          <a:r>
            <a:rPr lang="en-US" dirty="0" smtClean="0"/>
            <a:t>Fall 2019</a:t>
          </a:r>
          <a:endParaRPr lang="en-US" dirty="0"/>
        </a:p>
      </dgm:t>
    </dgm:pt>
    <dgm:pt modelId="{177C2CDF-6AAB-4F34-AEDC-A3CE2EBD979E}" type="parTrans" cxnId="{759C23E5-5F2B-4A06-B0DB-E2D6199669CF}">
      <dgm:prSet/>
      <dgm:spPr/>
      <dgm:t>
        <a:bodyPr/>
        <a:lstStyle/>
        <a:p>
          <a:endParaRPr lang="en-US"/>
        </a:p>
      </dgm:t>
    </dgm:pt>
    <dgm:pt modelId="{E84099EF-C185-4D55-9722-461FF5D91D10}" type="sibTrans" cxnId="{759C23E5-5F2B-4A06-B0DB-E2D6199669CF}">
      <dgm:prSet/>
      <dgm:spPr/>
      <dgm:t>
        <a:bodyPr/>
        <a:lstStyle/>
        <a:p>
          <a:endParaRPr lang="en-US"/>
        </a:p>
      </dgm:t>
    </dgm:pt>
    <dgm:pt modelId="{AC9C41BD-81D6-4016-8C16-AC45EB4B3174}">
      <dgm:prSet phldrT="[Text]"/>
      <dgm:spPr/>
      <dgm:t>
        <a:bodyPr/>
        <a:lstStyle/>
        <a:p>
          <a:r>
            <a:rPr lang="en-US" dirty="0" smtClean="0"/>
            <a:t>Finalize on-going SEM processes (data monitoring, evaluation)</a:t>
          </a:r>
          <a:endParaRPr lang="en-US" dirty="0"/>
        </a:p>
      </dgm:t>
    </dgm:pt>
    <dgm:pt modelId="{51E41E92-89C8-4E7A-B5E6-210CDF7BAD44}" type="parTrans" cxnId="{58AF0C16-E5FF-49B0-91DE-A217DE18B98C}">
      <dgm:prSet/>
      <dgm:spPr/>
      <dgm:t>
        <a:bodyPr/>
        <a:lstStyle/>
        <a:p>
          <a:endParaRPr lang="en-US"/>
        </a:p>
      </dgm:t>
    </dgm:pt>
    <dgm:pt modelId="{B66B29B3-10C9-4AEB-A630-4CEC6A99FDB8}" type="sibTrans" cxnId="{58AF0C16-E5FF-49B0-91DE-A217DE18B98C}">
      <dgm:prSet/>
      <dgm:spPr/>
      <dgm:t>
        <a:bodyPr/>
        <a:lstStyle/>
        <a:p>
          <a:endParaRPr lang="en-US"/>
        </a:p>
      </dgm:t>
    </dgm:pt>
    <dgm:pt modelId="{99A99A95-7288-44D6-99B1-23E6892A451E}">
      <dgm:prSet phldrT="[Text]"/>
      <dgm:spPr/>
      <dgm:t>
        <a:bodyPr/>
        <a:lstStyle/>
        <a:p>
          <a:r>
            <a:rPr lang="en-US" dirty="0" smtClean="0"/>
            <a:t>Revise Plan with ROI metrics</a:t>
          </a:r>
          <a:endParaRPr lang="en-US" dirty="0"/>
        </a:p>
      </dgm:t>
    </dgm:pt>
    <dgm:pt modelId="{E911841F-82EC-4EFB-B2E6-8A093B939DB0}" type="parTrans" cxnId="{D9ADB559-8CD5-4F57-910D-3DA7DF28B7F0}">
      <dgm:prSet/>
      <dgm:spPr/>
      <dgm:t>
        <a:bodyPr/>
        <a:lstStyle/>
        <a:p>
          <a:endParaRPr lang="en-US"/>
        </a:p>
      </dgm:t>
    </dgm:pt>
    <dgm:pt modelId="{269AA2FF-7CBE-44FF-A031-550A33C09D7B}" type="sibTrans" cxnId="{D9ADB559-8CD5-4F57-910D-3DA7DF28B7F0}">
      <dgm:prSet/>
      <dgm:spPr/>
      <dgm:t>
        <a:bodyPr/>
        <a:lstStyle/>
        <a:p>
          <a:endParaRPr lang="en-US"/>
        </a:p>
      </dgm:t>
    </dgm:pt>
    <dgm:pt modelId="{0880F94E-8DE9-4BB3-B697-D0A4D78D88BF}">
      <dgm:prSet phldrT="[Text]"/>
      <dgm:spPr/>
      <dgm:t>
        <a:bodyPr/>
        <a:lstStyle/>
        <a:p>
          <a:r>
            <a:rPr lang="en-US" dirty="0" smtClean="0"/>
            <a:t>Begin implementation where possible</a:t>
          </a:r>
          <a:endParaRPr lang="en-US" dirty="0"/>
        </a:p>
      </dgm:t>
    </dgm:pt>
    <dgm:pt modelId="{008DAD10-2862-4BB9-849D-204C51C9B638}" type="parTrans" cxnId="{4A9BB79F-CA79-43CA-9B07-23F48CDEE9DB}">
      <dgm:prSet/>
      <dgm:spPr/>
      <dgm:t>
        <a:bodyPr/>
        <a:lstStyle/>
        <a:p>
          <a:endParaRPr lang="en-US"/>
        </a:p>
      </dgm:t>
    </dgm:pt>
    <dgm:pt modelId="{31BDAC7F-48A2-48FE-84F3-4F4640BF2BC2}" type="sibTrans" cxnId="{4A9BB79F-CA79-43CA-9B07-23F48CDEE9DB}">
      <dgm:prSet/>
      <dgm:spPr/>
      <dgm:t>
        <a:bodyPr/>
        <a:lstStyle/>
        <a:p>
          <a:endParaRPr lang="en-US"/>
        </a:p>
      </dgm:t>
    </dgm:pt>
    <dgm:pt modelId="{DC6EA534-4ED4-41D5-AC6A-F43CE68281E4}">
      <dgm:prSet phldrT="[Text]"/>
      <dgm:spPr/>
      <dgm:t>
        <a:bodyPr/>
        <a:lstStyle/>
        <a:p>
          <a:r>
            <a:rPr lang="en-US" dirty="0" smtClean="0"/>
            <a:t>Spring 2020</a:t>
          </a:r>
          <a:endParaRPr lang="en-US" dirty="0"/>
        </a:p>
      </dgm:t>
    </dgm:pt>
    <dgm:pt modelId="{78E4AD52-9A4D-4FD1-97E7-16C2B01996D5}" type="parTrans" cxnId="{B9DD4637-443F-4720-A331-BAB0DB02CA4D}">
      <dgm:prSet/>
      <dgm:spPr/>
      <dgm:t>
        <a:bodyPr/>
        <a:lstStyle/>
        <a:p>
          <a:endParaRPr lang="en-US"/>
        </a:p>
      </dgm:t>
    </dgm:pt>
    <dgm:pt modelId="{2D0B76E2-3521-4204-9D8A-672F93BA4A6E}" type="sibTrans" cxnId="{B9DD4637-443F-4720-A331-BAB0DB02CA4D}">
      <dgm:prSet/>
      <dgm:spPr/>
      <dgm:t>
        <a:bodyPr/>
        <a:lstStyle/>
        <a:p>
          <a:endParaRPr lang="en-US"/>
        </a:p>
      </dgm:t>
    </dgm:pt>
    <dgm:pt modelId="{B6BA847E-1E42-4433-AB5F-D0FE9CF05DB1}">
      <dgm:prSet phldrT="[Text]"/>
      <dgm:spPr/>
      <dgm:t>
        <a:bodyPr/>
        <a:lstStyle/>
        <a:p>
          <a:r>
            <a:rPr lang="en-US" dirty="0" smtClean="0"/>
            <a:t>New SEM Plan</a:t>
          </a:r>
          <a:endParaRPr lang="en-US" dirty="0"/>
        </a:p>
      </dgm:t>
    </dgm:pt>
    <dgm:pt modelId="{70B45C43-BF2A-48F6-8F7E-AB8B91C1FFC4}" type="parTrans" cxnId="{4C7CF490-5BDB-4571-BA55-D2B9A84315F4}">
      <dgm:prSet/>
      <dgm:spPr/>
      <dgm:t>
        <a:bodyPr/>
        <a:lstStyle/>
        <a:p>
          <a:endParaRPr lang="en-US"/>
        </a:p>
      </dgm:t>
    </dgm:pt>
    <dgm:pt modelId="{149EF501-73FA-4695-AEDD-5E5B45BA0FBB}" type="sibTrans" cxnId="{4C7CF490-5BDB-4571-BA55-D2B9A84315F4}">
      <dgm:prSet/>
      <dgm:spPr/>
      <dgm:t>
        <a:bodyPr/>
        <a:lstStyle/>
        <a:p>
          <a:endParaRPr lang="en-US"/>
        </a:p>
      </dgm:t>
    </dgm:pt>
    <dgm:pt modelId="{FDCE8417-99C4-4FF3-94B0-3596532ABCD7}" type="pres">
      <dgm:prSet presAssocID="{5B841CC6-C5FC-4813-BA9A-8FD1A1039751}" presName="theList" presStyleCnt="0">
        <dgm:presLayoutVars>
          <dgm:dir/>
          <dgm:animLvl val="lvl"/>
          <dgm:resizeHandles val="exact"/>
        </dgm:presLayoutVars>
      </dgm:prSet>
      <dgm:spPr/>
      <dgm:t>
        <a:bodyPr/>
        <a:lstStyle/>
        <a:p>
          <a:endParaRPr lang="en-US"/>
        </a:p>
      </dgm:t>
    </dgm:pt>
    <dgm:pt modelId="{4AE8BF63-E2C7-4BE0-B8E6-F0D0712E09D1}" type="pres">
      <dgm:prSet presAssocID="{B76DAAFB-AD95-4025-B682-7913CE7A3BD4}" presName="compNode" presStyleCnt="0"/>
      <dgm:spPr/>
    </dgm:pt>
    <dgm:pt modelId="{09F4B19B-958F-40F3-A69F-AB27F226FE25}" type="pres">
      <dgm:prSet presAssocID="{B76DAAFB-AD95-4025-B682-7913CE7A3BD4}" presName="noGeometry" presStyleCnt="0"/>
      <dgm:spPr/>
    </dgm:pt>
    <dgm:pt modelId="{47FFD0B7-36E0-45E6-90F0-E7F4659822E9}" type="pres">
      <dgm:prSet presAssocID="{B76DAAFB-AD95-4025-B682-7913CE7A3BD4}" presName="childTextVisible" presStyleLbl="bgAccFollowNode1" presStyleIdx="0" presStyleCnt="4">
        <dgm:presLayoutVars>
          <dgm:bulletEnabled val="1"/>
        </dgm:presLayoutVars>
      </dgm:prSet>
      <dgm:spPr/>
      <dgm:t>
        <a:bodyPr/>
        <a:lstStyle/>
        <a:p>
          <a:endParaRPr lang="en-US"/>
        </a:p>
      </dgm:t>
    </dgm:pt>
    <dgm:pt modelId="{D6C45B40-070F-445E-9A5C-FC2972853855}" type="pres">
      <dgm:prSet presAssocID="{B76DAAFB-AD95-4025-B682-7913CE7A3BD4}" presName="childTextHidden" presStyleLbl="bgAccFollowNode1" presStyleIdx="0" presStyleCnt="4"/>
      <dgm:spPr/>
      <dgm:t>
        <a:bodyPr/>
        <a:lstStyle/>
        <a:p>
          <a:endParaRPr lang="en-US"/>
        </a:p>
      </dgm:t>
    </dgm:pt>
    <dgm:pt modelId="{21F1BC81-1B80-40F0-8DE9-1CDCE115573D}" type="pres">
      <dgm:prSet presAssocID="{B76DAAFB-AD95-4025-B682-7913CE7A3BD4}" presName="parentText" presStyleLbl="node1" presStyleIdx="0" presStyleCnt="4">
        <dgm:presLayoutVars>
          <dgm:chMax val="1"/>
          <dgm:bulletEnabled val="1"/>
        </dgm:presLayoutVars>
      </dgm:prSet>
      <dgm:spPr/>
      <dgm:t>
        <a:bodyPr/>
        <a:lstStyle/>
        <a:p>
          <a:endParaRPr lang="en-US"/>
        </a:p>
      </dgm:t>
    </dgm:pt>
    <dgm:pt modelId="{A505EADB-1270-461D-95EB-829E811562A1}" type="pres">
      <dgm:prSet presAssocID="{B76DAAFB-AD95-4025-B682-7913CE7A3BD4}" presName="aSpace" presStyleCnt="0"/>
      <dgm:spPr/>
    </dgm:pt>
    <dgm:pt modelId="{40FF78D5-FB2C-418D-9D20-12643634C2DA}" type="pres">
      <dgm:prSet presAssocID="{ED7D09F3-442F-4407-807A-BC1DCEFB040A}" presName="compNode" presStyleCnt="0"/>
      <dgm:spPr/>
    </dgm:pt>
    <dgm:pt modelId="{DDDAD332-B165-4EDD-8E94-636ABF3FC787}" type="pres">
      <dgm:prSet presAssocID="{ED7D09F3-442F-4407-807A-BC1DCEFB040A}" presName="noGeometry" presStyleCnt="0"/>
      <dgm:spPr/>
    </dgm:pt>
    <dgm:pt modelId="{18BFBE12-808C-41D5-B543-55CFFC31BBCD}" type="pres">
      <dgm:prSet presAssocID="{ED7D09F3-442F-4407-807A-BC1DCEFB040A}" presName="childTextVisible" presStyleLbl="bgAccFollowNode1" presStyleIdx="1" presStyleCnt="4">
        <dgm:presLayoutVars>
          <dgm:bulletEnabled val="1"/>
        </dgm:presLayoutVars>
      </dgm:prSet>
      <dgm:spPr/>
      <dgm:t>
        <a:bodyPr/>
        <a:lstStyle/>
        <a:p>
          <a:endParaRPr lang="en-US"/>
        </a:p>
      </dgm:t>
    </dgm:pt>
    <dgm:pt modelId="{8B34456D-887E-4DD0-9359-49540D33AF45}" type="pres">
      <dgm:prSet presAssocID="{ED7D09F3-442F-4407-807A-BC1DCEFB040A}" presName="childTextHidden" presStyleLbl="bgAccFollowNode1" presStyleIdx="1" presStyleCnt="4"/>
      <dgm:spPr/>
      <dgm:t>
        <a:bodyPr/>
        <a:lstStyle/>
        <a:p>
          <a:endParaRPr lang="en-US"/>
        </a:p>
      </dgm:t>
    </dgm:pt>
    <dgm:pt modelId="{2EB77E4A-EB6E-40A0-ADE6-0476C368F5FA}" type="pres">
      <dgm:prSet presAssocID="{ED7D09F3-442F-4407-807A-BC1DCEFB040A}" presName="parentText" presStyleLbl="node1" presStyleIdx="1" presStyleCnt="4">
        <dgm:presLayoutVars>
          <dgm:chMax val="1"/>
          <dgm:bulletEnabled val="1"/>
        </dgm:presLayoutVars>
      </dgm:prSet>
      <dgm:spPr/>
      <dgm:t>
        <a:bodyPr/>
        <a:lstStyle/>
        <a:p>
          <a:endParaRPr lang="en-US"/>
        </a:p>
      </dgm:t>
    </dgm:pt>
    <dgm:pt modelId="{111D0934-4621-471D-ACED-65D69AE6574D}" type="pres">
      <dgm:prSet presAssocID="{ED7D09F3-442F-4407-807A-BC1DCEFB040A}" presName="aSpace" presStyleCnt="0"/>
      <dgm:spPr/>
    </dgm:pt>
    <dgm:pt modelId="{F8015CEF-CDEB-4D1B-8045-AC1DCC24B3F5}" type="pres">
      <dgm:prSet presAssocID="{D421A2A5-7EEA-405D-A350-1733E5E5A0D0}" presName="compNode" presStyleCnt="0"/>
      <dgm:spPr/>
    </dgm:pt>
    <dgm:pt modelId="{55BC3A12-B853-4A79-B995-B94D8ACD3948}" type="pres">
      <dgm:prSet presAssocID="{D421A2A5-7EEA-405D-A350-1733E5E5A0D0}" presName="noGeometry" presStyleCnt="0"/>
      <dgm:spPr/>
    </dgm:pt>
    <dgm:pt modelId="{C6C11DA5-8B5F-4453-B62A-9D9159B6D7D3}" type="pres">
      <dgm:prSet presAssocID="{D421A2A5-7EEA-405D-A350-1733E5E5A0D0}" presName="childTextVisible" presStyleLbl="bgAccFollowNode1" presStyleIdx="2" presStyleCnt="4">
        <dgm:presLayoutVars>
          <dgm:bulletEnabled val="1"/>
        </dgm:presLayoutVars>
      </dgm:prSet>
      <dgm:spPr/>
      <dgm:t>
        <a:bodyPr/>
        <a:lstStyle/>
        <a:p>
          <a:endParaRPr lang="en-US"/>
        </a:p>
      </dgm:t>
    </dgm:pt>
    <dgm:pt modelId="{159D7C1B-9C77-42DE-AD62-5D4E37CE8047}" type="pres">
      <dgm:prSet presAssocID="{D421A2A5-7EEA-405D-A350-1733E5E5A0D0}" presName="childTextHidden" presStyleLbl="bgAccFollowNode1" presStyleIdx="2" presStyleCnt="4"/>
      <dgm:spPr/>
      <dgm:t>
        <a:bodyPr/>
        <a:lstStyle/>
        <a:p>
          <a:endParaRPr lang="en-US"/>
        </a:p>
      </dgm:t>
    </dgm:pt>
    <dgm:pt modelId="{3EFA5371-5316-4FA5-AEE6-18449DB951F8}" type="pres">
      <dgm:prSet presAssocID="{D421A2A5-7EEA-405D-A350-1733E5E5A0D0}" presName="parentText" presStyleLbl="node1" presStyleIdx="2" presStyleCnt="4">
        <dgm:presLayoutVars>
          <dgm:chMax val="1"/>
          <dgm:bulletEnabled val="1"/>
        </dgm:presLayoutVars>
      </dgm:prSet>
      <dgm:spPr/>
      <dgm:t>
        <a:bodyPr/>
        <a:lstStyle/>
        <a:p>
          <a:endParaRPr lang="en-US"/>
        </a:p>
      </dgm:t>
    </dgm:pt>
    <dgm:pt modelId="{FB67A79E-67DC-4A7A-92B2-C175696B3D27}" type="pres">
      <dgm:prSet presAssocID="{D421A2A5-7EEA-405D-A350-1733E5E5A0D0}" presName="aSpace" presStyleCnt="0"/>
      <dgm:spPr/>
    </dgm:pt>
    <dgm:pt modelId="{47E8ED4D-FA9F-4592-9086-0AE0B0C942C1}" type="pres">
      <dgm:prSet presAssocID="{DC6EA534-4ED4-41D5-AC6A-F43CE68281E4}" presName="compNode" presStyleCnt="0"/>
      <dgm:spPr/>
    </dgm:pt>
    <dgm:pt modelId="{A3134B46-88A4-45B9-8753-7A92946126D2}" type="pres">
      <dgm:prSet presAssocID="{DC6EA534-4ED4-41D5-AC6A-F43CE68281E4}" presName="noGeometry" presStyleCnt="0"/>
      <dgm:spPr/>
    </dgm:pt>
    <dgm:pt modelId="{50BCA0DA-C126-4F37-AEA2-DDBBE28CF86D}" type="pres">
      <dgm:prSet presAssocID="{DC6EA534-4ED4-41D5-AC6A-F43CE68281E4}" presName="childTextVisible" presStyleLbl="bgAccFollowNode1" presStyleIdx="3" presStyleCnt="4">
        <dgm:presLayoutVars>
          <dgm:bulletEnabled val="1"/>
        </dgm:presLayoutVars>
      </dgm:prSet>
      <dgm:spPr/>
      <dgm:t>
        <a:bodyPr/>
        <a:lstStyle/>
        <a:p>
          <a:endParaRPr lang="en-US"/>
        </a:p>
      </dgm:t>
    </dgm:pt>
    <dgm:pt modelId="{65D8F27B-9FE5-4A1A-8AEE-2AAD8B84B9F5}" type="pres">
      <dgm:prSet presAssocID="{DC6EA534-4ED4-41D5-AC6A-F43CE68281E4}" presName="childTextHidden" presStyleLbl="bgAccFollowNode1" presStyleIdx="3" presStyleCnt="4"/>
      <dgm:spPr/>
      <dgm:t>
        <a:bodyPr/>
        <a:lstStyle/>
        <a:p>
          <a:endParaRPr lang="en-US"/>
        </a:p>
      </dgm:t>
    </dgm:pt>
    <dgm:pt modelId="{E6440FCD-7B4F-4E89-8E32-B54D17B80E39}" type="pres">
      <dgm:prSet presAssocID="{DC6EA534-4ED4-41D5-AC6A-F43CE68281E4}" presName="parentText" presStyleLbl="node1" presStyleIdx="3" presStyleCnt="4">
        <dgm:presLayoutVars>
          <dgm:chMax val="1"/>
          <dgm:bulletEnabled val="1"/>
        </dgm:presLayoutVars>
      </dgm:prSet>
      <dgm:spPr/>
      <dgm:t>
        <a:bodyPr/>
        <a:lstStyle/>
        <a:p>
          <a:endParaRPr lang="en-US"/>
        </a:p>
      </dgm:t>
    </dgm:pt>
  </dgm:ptLst>
  <dgm:cxnLst>
    <dgm:cxn modelId="{4A9BB79F-CA79-43CA-9B07-23F48CDEE9DB}" srcId="{ED7D09F3-442F-4407-807A-BC1DCEFB040A}" destId="{0880F94E-8DE9-4BB3-B697-D0A4D78D88BF}" srcOrd="2" destOrd="0" parTransId="{008DAD10-2862-4BB9-849D-204C51C9B638}" sibTransId="{31BDAC7F-48A2-48FE-84F3-4F4640BF2BC2}"/>
    <dgm:cxn modelId="{8CAEDFEC-E927-46E0-AAEB-CB67D36EE574}" type="presOf" srcId="{29F81865-E19B-4ACF-935F-423A6501D639}" destId="{D6C45B40-070F-445E-9A5C-FC2972853855}" srcOrd="1" destOrd="0" presId="urn:microsoft.com/office/officeart/2005/8/layout/hProcess6"/>
    <dgm:cxn modelId="{4C7CF490-5BDB-4571-BA55-D2B9A84315F4}" srcId="{DC6EA534-4ED4-41D5-AC6A-F43CE68281E4}" destId="{B6BA847E-1E42-4433-AB5F-D0FE9CF05DB1}" srcOrd="0" destOrd="0" parTransId="{70B45C43-BF2A-48F6-8F7E-AB8B91C1FFC4}" sibTransId="{149EF501-73FA-4695-AEDD-5E5B45BA0FBB}"/>
    <dgm:cxn modelId="{50305704-CDB1-4215-B3D1-56FDEE1B3EDB}" srcId="{ED7D09F3-442F-4407-807A-BC1DCEFB040A}" destId="{1C9549D8-8200-4524-A82F-07D4C1263945}" srcOrd="1" destOrd="0" parTransId="{E5CD59D5-CA08-4852-8F0F-29F62E1B5FF4}" sibTransId="{34D16C62-6CC8-4474-9010-C3D43622D9D6}"/>
    <dgm:cxn modelId="{CA18F843-FD9B-4558-ACE1-BBE4D7FD23DC}" type="presOf" srcId="{B6BA847E-1E42-4433-AB5F-D0FE9CF05DB1}" destId="{50BCA0DA-C126-4F37-AEA2-DDBBE28CF86D}" srcOrd="0" destOrd="0" presId="urn:microsoft.com/office/officeart/2005/8/layout/hProcess6"/>
    <dgm:cxn modelId="{44DC58D7-CF80-4595-9EAE-4EEA468B9F0E}" type="presOf" srcId="{99A99A95-7288-44D6-99B1-23E6892A451E}" destId="{159D7C1B-9C77-42DE-AD62-5D4E37CE8047}" srcOrd="1" destOrd="1" presId="urn:microsoft.com/office/officeart/2005/8/layout/hProcess6"/>
    <dgm:cxn modelId="{78C8F6C8-41F2-449B-AC15-56F9832DF54A}" type="presOf" srcId="{1C9549D8-8200-4524-A82F-07D4C1263945}" destId="{18BFBE12-808C-41D5-B543-55CFFC31BBCD}" srcOrd="0" destOrd="1" presId="urn:microsoft.com/office/officeart/2005/8/layout/hProcess6"/>
    <dgm:cxn modelId="{24087530-5563-498E-9C3A-43271BEC06DA}" srcId="{B76DAAFB-AD95-4025-B682-7913CE7A3BD4}" destId="{29F81865-E19B-4ACF-935F-423A6501D639}" srcOrd="0" destOrd="0" parTransId="{EB3AD2D8-665D-4B85-B61F-183947097CCA}" sibTransId="{FC0FE1BD-051A-40E6-ABE2-0C7837167714}"/>
    <dgm:cxn modelId="{7B34C796-2762-41FF-BB9E-8471A3E550A0}" type="presOf" srcId="{B64D19E6-0308-4A3A-AD46-9B46ECB9F95C}" destId="{D6C45B40-070F-445E-9A5C-FC2972853855}" srcOrd="1" destOrd="1" presId="urn:microsoft.com/office/officeart/2005/8/layout/hProcess6"/>
    <dgm:cxn modelId="{AAF0C003-C7BA-44CF-8D56-B8408AEBE582}" type="presOf" srcId="{D421A2A5-7EEA-405D-A350-1733E5E5A0D0}" destId="{3EFA5371-5316-4FA5-AEE6-18449DB951F8}" srcOrd="0" destOrd="0" presId="urn:microsoft.com/office/officeart/2005/8/layout/hProcess6"/>
    <dgm:cxn modelId="{EE979A17-62DE-4248-B19B-CB1413F179B8}" type="presOf" srcId="{0880F94E-8DE9-4BB3-B697-D0A4D78D88BF}" destId="{18BFBE12-808C-41D5-B543-55CFFC31BBCD}" srcOrd="0" destOrd="2" presId="urn:microsoft.com/office/officeart/2005/8/layout/hProcess6"/>
    <dgm:cxn modelId="{DC269BE6-BC11-447E-924C-DC56F27F4BD4}" srcId="{5B841CC6-C5FC-4813-BA9A-8FD1A1039751}" destId="{B76DAAFB-AD95-4025-B682-7913CE7A3BD4}" srcOrd="0" destOrd="0" parTransId="{CA85D652-5EA5-4617-9E2B-62C39883FB7E}" sibTransId="{A5EDAC15-D2B0-4838-9D3A-D97CA840E87A}"/>
    <dgm:cxn modelId="{D9ADB559-8CD5-4F57-910D-3DA7DF28B7F0}" srcId="{D421A2A5-7EEA-405D-A350-1733E5E5A0D0}" destId="{99A99A95-7288-44D6-99B1-23E6892A451E}" srcOrd="1" destOrd="0" parTransId="{E911841F-82EC-4EFB-B2E6-8A093B939DB0}" sibTransId="{269AA2FF-7CBE-44FF-A031-550A33C09D7B}"/>
    <dgm:cxn modelId="{6B6F7E91-BDB5-40B9-87CE-97BFBF395BD9}" type="presOf" srcId="{B64D19E6-0308-4A3A-AD46-9B46ECB9F95C}" destId="{47FFD0B7-36E0-45E6-90F0-E7F4659822E9}" srcOrd="0" destOrd="1" presId="urn:microsoft.com/office/officeart/2005/8/layout/hProcess6"/>
    <dgm:cxn modelId="{6A6CBA33-58C0-4A87-A51B-29BA843835CC}" srcId="{5B841CC6-C5FC-4813-BA9A-8FD1A1039751}" destId="{ED7D09F3-442F-4407-807A-BC1DCEFB040A}" srcOrd="1" destOrd="0" parTransId="{CE3D905D-939C-46E9-BF50-A4453545D0AE}" sibTransId="{23653C54-83A9-4929-86A5-466D64B89BD0}"/>
    <dgm:cxn modelId="{43A59D7D-6F82-4C57-B811-7884669B35F3}" type="presOf" srcId="{B76DAAFB-AD95-4025-B682-7913CE7A3BD4}" destId="{21F1BC81-1B80-40F0-8DE9-1CDCE115573D}" srcOrd="0" destOrd="0" presId="urn:microsoft.com/office/officeart/2005/8/layout/hProcess6"/>
    <dgm:cxn modelId="{4BCC1DDD-309E-4FE3-AA10-A8EDA70ABCDA}" type="presOf" srcId="{AC9C41BD-81D6-4016-8C16-AC45EB4B3174}" destId="{C6C11DA5-8B5F-4453-B62A-9D9159B6D7D3}" srcOrd="0" destOrd="0" presId="urn:microsoft.com/office/officeart/2005/8/layout/hProcess6"/>
    <dgm:cxn modelId="{8DD5AAAC-562A-4042-A0B1-10AC8B1BCC31}" type="presOf" srcId="{0880F94E-8DE9-4BB3-B697-D0A4D78D88BF}" destId="{8B34456D-887E-4DD0-9359-49540D33AF45}" srcOrd="1" destOrd="2" presId="urn:microsoft.com/office/officeart/2005/8/layout/hProcess6"/>
    <dgm:cxn modelId="{5FBD8D2A-B438-4714-9B16-1099096E941C}" type="presOf" srcId="{DC6EA534-4ED4-41D5-AC6A-F43CE68281E4}" destId="{E6440FCD-7B4F-4E89-8E32-B54D17B80E39}" srcOrd="0" destOrd="0" presId="urn:microsoft.com/office/officeart/2005/8/layout/hProcess6"/>
    <dgm:cxn modelId="{759C23E5-5F2B-4A06-B0DB-E2D6199669CF}" srcId="{5B841CC6-C5FC-4813-BA9A-8FD1A1039751}" destId="{D421A2A5-7EEA-405D-A350-1733E5E5A0D0}" srcOrd="2" destOrd="0" parTransId="{177C2CDF-6AAB-4F34-AEDC-A3CE2EBD979E}" sibTransId="{E84099EF-C185-4D55-9722-461FF5D91D10}"/>
    <dgm:cxn modelId="{A27D2338-D673-45E1-BBA8-7E45883C709D}" type="presOf" srcId="{99A99A95-7288-44D6-99B1-23E6892A451E}" destId="{C6C11DA5-8B5F-4453-B62A-9D9159B6D7D3}" srcOrd="0" destOrd="1" presId="urn:microsoft.com/office/officeart/2005/8/layout/hProcess6"/>
    <dgm:cxn modelId="{BEB4345D-0266-4896-B856-C18C5FCCE5E2}" type="presOf" srcId="{AC9C41BD-81D6-4016-8C16-AC45EB4B3174}" destId="{159D7C1B-9C77-42DE-AD62-5D4E37CE8047}" srcOrd="1" destOrd="0" presId="urn:microsoft.com/office/officeart/2005/8/layout/hProcess6"/>
    <dgm:cxn modelId="{B9DD4637-443F-4720-A331-BAB0DB02CA4D}" srcId="{5B841CC6-C5FC-4813-BA9A-8FD1A1039751}" destId="{DC6EA534-4ED4-41D5-AC6A-F43CE68281E4}" srcOrd="3" destOrd="0" parTransId="{78E4AD52-9A4D-4FD1-97E7-16C2B01996D5}" sibTransId="{2D0B76E2-3521-4204-9D8A-672F93BA4A6E}"/>
    <dgm:cxn modelId="{B9F521E3-282D-404A-B478-F7B693837C46}" srcId="{ED7D09F3-442F-4407-807A-BC1DCEFB040A}" destId="{4472608F-B078-423D-B900-8263EB4D6A13}" srcOrd="0" destOrd="0" parTransId="{30EAC984-974C-4210-9ECD-307DC1A4A22A}" sibTransId="{2FAF4685-DBB5-4269-A5C0-1CE296BAF8ED}"/>
    <dgm:cxn modelId="{4C34343F-D829-4E8A-BACA-C751F913BE80}" srcId="{B76DAAFB-AD95-4025-B682-7913CE7A3BD4}" destId="{B64D19E6-0308-4A3A-AD46-9B46ECB9F95C}" srcOrd="1" destOrd="0" parTransId="{07524D87-3368-4444-9B6C-C9717DE86247}" sibTransId="{08665F75-DDEE-4E1C-A01A-74C1CE849364}"/>
    <dgm:cxn modelId="{6B510962-85E3-42E2-A0DA-0B3F05B4F119}" type="presOf" srcId="{1C9549D8-8200-4524-A82F-07D4C1263945}" destId="{8B34456D-887E-4DD0-9359-49540D33AF45}" srcOrd="1" destOrd="1" presId="urn:microsoft.com/office/officeart/2005/8/layout/hProcess6"/>
    <dgm:cxn modelId="{6CECF815-62AA-4EE0-A57D-CE740426E0B8}" type="presOf" srcId="{29F81865-E19B-4ACF-935F-423A6501D639}" destId="{47FFD0B7-36E0-45E6-90F0-E7F4659822E9}" srcOrd="0" destOrd="0" presId="urn:microsoft.com/office/officeart/2005/8/layout/hProcess6"/>
    <dgm:cxn modelId="{BF5FB6F7-CD93-447F-A27C-D2695EF9FE3A}" type="presOf" srcId="{4472608F-B078-423D-B900-8263EB4D6A13}" destId="{8B34456D-887E-4DD0-9359-49540D33AF45}" srcOrd="1" destOrd="0" presId="urn:microsoft.com/office/officeart/2005/8/layout/hProcess6"/>
    <dgm:cxn modelId="{01B629F6-49B4-4FD0-991F-70BD94EC2BCE}" type="presOf" srcId="{5B841CC6-C5FC-4813-BA9A-8FD1A1039751}" destId="{FDCE8417-99C4-4FF3-94B0-3596532ABCD7}" srcOrd="0" destOrd="0" presId="urn:microsoft.com/office/officeart/2005/8/layout/hProcess6"/>
    <dgm:cxn modelId="{6730AEEB-C38D-458B-9364-9B0210DCC9C4}" type="presOf" srcId="{4472608F-B078-423D-B900-8263EB4D6A13}" destId="{18BFBE12-808C-41D5-B543-55CFFC31BBCD}" srcOrd="0" destOrd="0" presId="urn:microsoft.com/office/officeart/2005/8/layout/hProcess6"/>
    <dgm:cxn modelId="{58AF0C16-E5FF-49B0-91DE-A217DE18B98C}" srcId="{D421A2A5-7EEA-405D-A350-1733E5E5A0D0}" destId="{AC9C41BD-81D6-4016-8C16-AC45EB4B3174}" srcOrd="0" destOrd="0" parTransId="{51E41E92-89C8-4E7A-B5E6-210CDF7BAD44}" sibTransId="{B66B29B3-10C9-4AEB-A630-4CEC6A99FDB8}"/>
    <dgm:cxn modelId="{5F0E7466-36A0-4B39-9222-7564A16D0D56}" type="presOf" srcId="{B6BA847E-1E42-4433-AB5F-D0FE9CF05DB1}" destId="{65D8F27B-9FE5-4A1A-8AEE-2AAD8B84B9F5}" srcOrd="1" destOrd="0" presId="urn:microsoft.com/office/officeart/2005/8/layout/hProcess6"/>
    <dgm:cxn modelId="{056847F9-B803-4096-B762-829453903F4F}" type="presOf" srcId="{ED7D09F3-442F-4407-807A-BC1DCEFB040A}" destId="{2EB77E4A-EB6E-40A0-ADE6-0476C368F5FA}" srcOrd="0" destOrd="0" presId="urn:microsoft.com/office/officeart/2005/8/layout/hProcess6"/>
    <dgm:cxn modelId="{85BBB638-D8E0-425A-85C6-46D6F9C7DDE3}" type="presParOf" srcId="{FDCE8417-99C4-4FF3-94B0-3596532ABCD7}" destId="{4AE8BF63-E2C7-4BE0-B8E6-F0D0712E09D1}" srcOrd="0" destOrd="0" presId="urn:microsoft.com/office/officeart/2005/8/layout/hProcess6"/>
    <dgm:cxn modelId="{CF3C2EA1-6B80-4F2E-BF29-0612F3438EDA}" type="presParOf" srcId="{4AE8BF63-E2C7-4BE0-B8E6-F0D0712E09D1}" destId="{09F4B19B-958F-40F3-A69F-AB27F226FE25}" srcOrd="0" destOrd="0" presId="urn:microsoft.com/office/officeart/2005/8/layout/hProcess6"/>
    <dgm:cxn modelId="{3398E274-D3A1-46AF-9F47-F46347B284F9}" type="presParOf" srcId="{4AE8BF63-E2C7-4BE0-B8E6-F0D0712E09D1}" destId="{47FFD0B7-36E0-45E6-90F0-E7F4659822E9}" srcOrd="1" destOrd="0" presId="urn:microsoft.com/office/officeart/2005/8/layout/hProcess6"/>
    <dgm:cxn modelId="{18B0EDCD-729D-4B34-8E25-A5AFC6146161}" type="presParOf" srcId="{4AE8BF63-E2C7-4BE0-B8E6-F0D0712E09D1}" destId="{D6C45B40-070F-445E-9A5C-FC2972853855}" srcOrd="2" destOrd="0" presId="urn:microsoft.com/office/officeart/2005/8/layout/hProcess6"/>
    <dgm:cxn modelId="{F3DED109-1DCE-4C9B-9597-C6F30BD0919D}" type="presParOf" srcId="{4AE8BF63-E2C7-4BE0-B8E6-F0D0712E09D1}" destId="{21F1BC81-1B80-40F0-8DE9-1CDCE115573D}" srcOrd="3" destOrd="0" presId="urn:microsoft.com/office/officeart/2005/8/layout/hProcess6"/>
    <dgm:cxn modelId="{0D489548-F839-4E33-BEC6-23AFB9C6BC18}" type="presParOf" srcId="{FDCE8417-99C4-4FF3-94B0-3596532ABCD7}" destId="{A505EADB-1270-461D-95EB-829E811562A1}" srcOrd="1" destOrd="0" presId="urn:microsoft.com/office/officeart/2005/8/layout/hProcess6"/>
    <dgm:cxn modelId="{3773EE16-0C89-4E3C-AAA9-433F1AA3DA33}" type="presParOf" srcId="{FDCE8417-99C4-4FF3-94B0-3596532ABCD7}" destId="{40FF78D5-FB2C-418D-9D20-12643634C2DA}" srcOrd="2" destOrd="0" presId="urn:microsoft.com/office/officeart/2005/8/layout/hProcess6"/>
    <dgm:cxn modelId="{29330A67-BE38-4CA5-AD46-C8D64FC15C98}" type="presParOf" srcId="{40FF78D5-FB2C-418D-9D20-12643634C2DA}" destId="{DDDAD332-B165-4EDD-8E94-636ABF3FC787}" srcOrd="0" destOrd="0" presId="urn:microsoft.com/office/officeart/2005/8/layout/hProcess6"/>
    <dgm:cxn modelId="{EA4B7A5D-71A0-481E-AF6B-D9272874652B}" type="presParOf" srcId="{40FF78D5-FB2C-418D-9D20-12643634C2DA}" destId="{18BFBE12-808C-41D5-B543-55CFFC31BBCD}" srcOrd="1" destOrd="0" presId="urn:microsoft.com/office/officeart/2005/8/layout/hProcess6"/>
    <dgm:cxn modelId="{F12FF59B-A4B2-422A-BEF2-F8223517F1C6}" type="presParOf" srcId="{40FF78D5-FB2C-418D-9D20-12643634C2DA}" destId="{8B34456D-887E-4DD0-9359-49540D33AF45}" srcOrd="2" destOrd="0" presId="urn:microsoft.com/office/officeart/2005/8/layout/hProcess6"/>
    <dgm:cxn modelId="{D7492B7E-ABBB-4FD7-B327-67ECA91A10A5}" type="presParOf" srcId="{40FF78D5-FB2C-418D-9D20-12643634C2DA}" destId="{2EB77E4A-EB6E-40A0-ADE6-0476C368F5FA}" srcOrd="3" destOrd="0" presId="urn:microsoft.com/office/officeart/2005/8/layout/hProcess6"/>
    <dgm:cxn modelId="{6CCA4BAE-B6FA-458C-A36C-6AE70D92D3B8}" type="presParOf" srcId="{FDCE8417-99C4-4FF3-94B0-3596532ABCD7}" destId="{111D0934-4621-471D-ACED-65D69AE6574D}" srcOrd="3" destOrd="0" presId="urn:microsoft.com/office/officeart/2005/8/layout/hProcess6"/>
    <dgm:cxn modelId="{3AF45150-94BC-4FDA-8FE3-4B2AEBB872D2}" type="presParOf" srcId="{FDCE8417-99C4-4FF3-94B0-3596532ABCD7}" destId="{F8015CEF-CDEB-4D1B-8045-AC1DCC24B3F5}" srcOrd="4" destOrd="0" presId="urn:microsoft.com/office/officeart/2005/8/layout/hProcess6"/>
    <dgm:cxn modelId="{4639C35F-9BAF-4130-9F90-321A2044ABA8}" type="presParOf" srcId="{F8015CEF-CDEB-4D1B-8045-AC1DCC24B3F5}" destId="{55BC3A12-B853-4A79-B995-B94D8ACD3948}" srcOrd="0" destOrd="0" presId="urn:microsoft.com/office/officeart/2005/8/layout/hProcess6"/>
    <dgm:cxn modelId="{7BB8BE22-6AB9-4A56-825D-B85EAA2DD752}" type="presParOf" srcId="{F8015CEF-CDEB-4D1B-8045-AC1DCC24B3F5}" destId="{C6C11DA5-8B5F-4453-B62A-9D9159B6D7D3}" srcOrd="1" destOrd="0" presId="urn:microsoft.com/office/officeart/2005/8/layout/hProcess6"/>
    <dgm:cxn modelId="{6448318D-3688-44F6-B69E-4FE6D7A027F4}" type="presParOf" srcId="{F8015CEF-CDEB-4D1B-8045-AC1DCC24B3F5}" destId="{159D7C1B-9C77-42DE-AD62-5D4E37CE8047}" srcOrd="2" destOrd="0" presId="urn:microsoft.com/office/officeart/2005/8/layout/hProcess6"/>
    <dgm:cxn modelId="{A4751E9C-5C52-440F-97C4-B41CEDFC0D86}" type="presParOf" srcId="{F8015CEF-CDEB-4D1B-8045-AC1DCC24B3F5}" destId="{3EFA5371-5316-4FA5-AEE6-18449DB951F8}" srcOrd="3" destOrd="0" presId="urn:microsoft.com/office/officeart/2005/8/layout/hProcess6"/>
    <dgm:cxn modelId="{1714D7BF-7A25-4FE1-8935-3759350321E2}" type="presParOf" srcId="{FDCE8417-99C4-4FF3-94B0-3596532ABCD7}" destId="{FB67A79E-67DC-4A7A-92B2-C175696B3D27}" srcOrd="5" destOrd="0" presId="urn:microsoft.com/office/officeart/2005/8/layout/hProcess6"/>
    <dgm:cxn modelId="{14812CDD-E495-4468-9365-F679B7DC2A7E}" type="presParOf" srcId="{FDCE8417-99C4-4FF3-94B0-3596532ABCD7}" destId="{47E8ED4D-FA9F-4592-9086-0AE0B0C942C1}" srcOrd="6" destOrd="0" presId="urn:microsoft.com/office/officeart/2005/8/layout/hProcess6"/>
    <dgm:cxn modelId="{4B630989-64F6-47E3-A18D-D61816A8B788}" type="presParOf" srcId="{47E8ED4D-FA9F-4592-9086-0AE0B0C942C1}" destId="{A3134B46-88A4-45B9-8753-7A92946126D2}" srcOrd="0" destOrd="0" presId="urn:microsoft.com/office/officeart/2005/8/layout/hProcess6"/>
    <dgm:cxn modelId="{98A09550-E2F9-42FA-AE10-8A3268851221}" type="presParOf" srcId="{47E8ED4D-FA9F-4592-9086-0AE0B0C942C1}" destId="{50BCA0DA-C126-4F37-AEA2-DDBBE28CF86D}" srcOrd="1" destOrd="0" presId="urn:microsoft.com/office/officeart/2005/8/layout/hProcess6"/>
    <dgm:cxn modelId="{E1054537-B2CF-4359-82D5-F4D2E3A4F571}" type="presParOf" srcId="{47E8ED4D-FA9F-4592-9086-0AE0B0C942C1}" destId="{65D8F27B-9FE5-4A1A-8AEE-2AAD8B84B9F5}" srcOrd="2" destOrd="0" presId="urn:microsoft.com/office/officeart/2005/8/layout/hProcess6"/>
    <dgm:cxn modelId="{228461A8-3324-4A27-B968-040A5CF05BED}" type="presParOf" srcId="{47E8ED4D-FA9F-4592-9086-0AE0B0C942C1}" destId="{E6440FCD-7B4F-4E89-8E32-B54D17B80E39}" srcOrd="3" destOrd="0" presId="urn:microsoft.com/office/officeart/2005/8/layout/hProcess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FFD0B7-36E0-45E6-90F0-E7F4659822E9}">
      <dsp:nvSpPr>
        <dsp:cNvPr id="0" name=""/>
        <dsp:cNvSpPr/>
      </dsp:nvSpPr>
      <dsp:spPr>
        <a:xfrm>
          <a:off x="601260" y="2388659"/>
          <a:ext cx="2380297" cy="2080679"/>
        </a:xfrm>
        <a:prstGeom prst="rightArrow">
          <a:avLst>
            <a:gd name="adj1" fmla="val 70000"/>
            <a:gd name="adj2" fmla="val 50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7620" rIns="1524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smtClean="0"/>
            <a:t>Updated data and SEP</a:t>
          </a:r>
          <a:endParaRPr lang="en-US" sz="1200" kern="1200" dirty="0"/>
        </a:p>
        <a:p>
          <a:pPr marL="114300" lvl="1" indent="-114300" algn="l" defTabSz="533400">
            <a:lnSpc>
              <a:spcPct val="90000"/>
            </a:lnSpc>
            <a:spcBef>
              <a:spcPct val="0"/>
            </a:spcBef>
            <a:spcAft>
              <a:spcPct val="15000"/>
            </a:spcAft>
            <a:buChar char="••"/>
          </a:pPr>
          <a:r>
            <a:rPr lang="en-US" sz="1200" kern="1200" dirty="0" smtClean="0"/>
            <a:t>Identified team</a:t>
          </a:r>
          <a:endParaRPr lang="en-US" sz="1200" kern="1200" dirty="0"/>
        </a:p>
      </dsp:txBody>
      <dsp:txXfrm>
        <a:off x="1196334" y="2700761"/>
        <a:ext cx="1160395" cy="1456475"/>
      </dsp:txXfrm>
    </dsp:sp>
    <dsp:sp modelId="{21F1BC81-1B80-40F0-8DE9-1CDCE115573D}">
      <dsp:nvSpPr>
        <dsp:cNvPr id="0" name=""/>
        <dsp:cNvSpPr/>
      </dsp:nvSpPr>
      <dsp:spPr>
        <a:xfrm>
          <a:off x="6186" y="2833925"/>
          <a:ext cx="1190148" cy="1190148"/>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Fall 2018</a:t>
          </a:r>
          <a:endParaRPr lang="en-US" sz="2400" kern="1200" dirty="0"/>
        </a:p>
      </dsp:txBody>
      <dsp:txXfrm>
        <a:off x="180479" y="3008218"/>
        <a:ext cx="841562" cy="841562"/>
      </dsp:txXfrm>
    </dsp:sp>
    <dsp:sp modelId="{18BFBE12-808C-41D5-B543-55CFFC31BBCD}">
      <dsp:nvSpPr>
        <dsp:cNvPr id="0" name=""/>
        <dsp:cNvSpPr/>
      </dsp:nvSpPr>
      <dsp:spPr>
        <a:xfrm>
          <a:off x="3725400" y="2388659"/>
          <a:ext cx="2380297" cy="2080679"/>
        </a:xfrm>
        <a:prstGeom prst="rightArrow">
          <a:avLst>
            <a:gd name="adj1" fmla="val 70000"/>
            <a:gd name="adj2" fmla="val 50000"/>
          </a:avLst>
        </a:prstGeom>
        <a:solidFill>
          <a:schemeClr val="accent2">
            <a:tint val="40000"/>
            <a:alpha val="90000"/>
            <a:hueOff val="-283075"/>
            <a:satOff val="-25115"/>
            <a:lumOff val="-256"/>
            <a:alphaOff val="0"/>
          </a:schemeClr>
        </a:solidFill>
        <a:ln w="12700" cap="flat" cmpd="sng" algn="ctr">
          <a:solidFill>
            <a:schemeClr val="accent2">
              <a:tint val="40000"/>
              <a:alpha val="90000"/>
              <a:hueOff val="-283075"/>
              <a:satOff val="-25115"/>
              <a:lumOff val="-25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7620" rIns="1524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smtClean="0"/>
            <a:t>Data dashboard</a:t>
          </a:r>
          <a:endParaRPr lang="en-US" sz="1200" kern="1200" dirty="0"/>
        </a:p>
        <a:p>
          <a:pPr marL="114300" lvl="1" indent="-114300" algn="l" defTabSz="533400">
            <a:lnSpc>
              <a:spcPct val="90000"/>
            </a:lnSpc>
            <a:spcBef>
              <a:spcPct val="0"/>
            </a:spcBef>
            <a:spcAft>
              <a:spcPct val="15000"/>
            </a:spcAft>
            <a:buChar char="••"/>
          </a:pPr>
          <a:r>
            <a:rPr lang="en-US" sz="1200" kern="1200" dirty="0" smtClean="0"/>
            <a:t>Clarify details or each strategy</a:t>
          </a:r>
          <a:endParaRPr lang="en-US" sz="1200" kern="1200" dirty="0"/>
        </a:p>
        <a:p>
          <a:pPr marL="114300" lvl="1" indent="-114300" algn="l" defTabSz="533400">
            <a:lnSpc>
              <a:spcPct val="90000"/>
            </a:lnSpc>
            <a:spcBef>
              <a:spcPct val="0"/>
            </a:spcBef>
            <a:spcAft>
              <a:spcPct val="15000"/>
            </a:spcAft>
            <a:buChar char="••"/>
          </a:pPr>
          <a:r>
            <a:rPr lang="en-US" sz="1200" kern="1200" dirty="0" smtClean="0"/>
            <a:t>Begin implementation where possible</a:t>
          </a:r>
          <a:endParaRPr lang="en-US" sz="1200" kern="1200" dirty="0"/>
        </a:p>
      </dsp:txBody>
      <dsp:txXfrm>
        <a:off x="4320475" y="2700761"/>
        <a:ext cx="1160395" cy="1456475"/>
      </dsp:txXfrm>
    </dsp:sp>
    <dsp:sp modelId="{2EB77E4A-EB6E-40A0-ADE6-0476C368F5FA}">
      <dsp:nvSpPr>
        <dsp:cNvPr id="0" name=""/>
        <dsp:cNvSpPr/>
      </dsp:nvSpPr>
      <dsp:spPr>
        <a:xfrm>
          <a:off x="3130326" y="2833925"/>
          <a:ext cx="1190148" cy="1190148"/>
        </a:xfrm>
        <a:prstGeom prst="ellipse">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Spring 2019</a:t>
          </a:r>
          <a:endParaRPr lang="en-US" sz="2400" kern="1200" dirty="0"/>
        </a:p>
      </dsp:txBody>
      <dsp:txXfrm>
        <a:off x="3304619" y="3008218"/>
        <a:ext cx="841562" cy="841562"/>
      </dsp:txXfrm>
    </dsp:sp>
    <dsp:sp modelId="{C6C11DA5-8B5F-4453-B62A-9D9159B6D7D3}">
      <dsp:nvSpPr>
        <dsp:cNvPr id="0" name=""/>
        <dsp:cNvSpPr/>
      </dsp:nvSpPr>
      <dsp:spPr>
        <a:xfrm>
          <a:off x="6849541" y="2388659"/>
          <a:ext cx="2380297" cy="2080679"/>
        </a:xfrm>
        <a:prstGeom prst="rightArrow">
          <a:avLst>
            <a:gd name="adj1" fmla="val 70000"/>
            <a:gd name="adj2" fmla="val 50000"/>
          </a:avLst>
        </a:prstGeom>
        <a:solidFill>
          <a:schemeClr val="accent2">
            <a:tint val="40000"/>
            <a:alpha val="90000"/>
            <a:hueOff val="-566151"/>
            <a:satOff val="-50231"/>
            <a:lumOff val="-513"/>
            <a:alphaOff val="0"/>
          </a:schemeClr>
        </a:solidFill>
        <a:ln w="12700" cap="flat" cmpd="sng" algn="ctr">
          <a:solidFill>
            <a:schemeClr val="accent2">
              <a:tint val="40000"/>
              <a:alpha val="90000"/>
              <a:hueOff val="-566151"/>
              <a:satOff val="-50231"/>
              <a:lumOff val="-51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7620" rIns="1524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smtClean="0"/>
            <a:t>Finalize on-going SEM processes (data monitoring, evaluation)</a:t>
          </a:r>
          <a:endParaRPr lang="en-US" sz="1200" kern="1200" dirty="0"/>
        </a:p>
        <a:p>
          <a:pPr marL="114300" lvl="1" indent="-114300" algn="l" defTabSz="533400">
            <a:lnSpc>
              <a:spcPct val="90000"/>
            </a:lnSpc>
            <a:spcBef>
              <a:spcPct val="0"/>
            </a:spcBef>
            <a:spcAft>
              <a:spcPct val="15000"/>
            </a:spcAft>
            <a:buChar char="••"/>
          </a:pPr>
          <a:r>
            <a:rPr lang="en-US" sz="1200" kern="1200" dirty="0" smtClean="0"/>
            <a:t>Revise Plan with ROI metrics</a:t>
          </a:r>
          <a:endParaRPr lang="en-US" sz="1200" kern="1200" dirty="0"/>
        </a:p>
      </dsp:txBody>
      <dsp:txXfrm>
        <a:off x="7444615" y="2700761"/>
        <a:ext cx="1160395" cy="1456475"/>
      </dsp:txXfrm>
    </dsp:sp>
    <dsp:sp modelId="{3EFA5371-5316-4FA5-AEE6-18449DB951F8}">
      <dsp:nvSpPr>
        <dsp:cNvPr id="0" name=""/>
        <dsp:cNvSpPr/>
      </dsp:nvSpPr>
      <dsp:spPr>
        <a:xfrm>
          <a:off x="6254466" y="2833925"/>
          <a:ext cx="1190148" cy="1190148"/>
        </a:xfrm>
        <a:prstGeom prst="ellipse">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Fall 2019</a:t>
          </a:r>
          <a:endParaRPr lang="en-US" sz="2400" kern="1200" dirty="0"/>
        </a:p>
      </dsp:txBody>
      <dsp:txXfrm>
        <a:off x="6428759" y="3008218"/>
        <a:ext cx="841562" cy="841562"/>
      </dsp:txXfrm>
    </dsp:sp>
    <dsp:sp modelId="{50BCA0DA-C126-4F37-AEA2-DDBBE28CF86D}">
      <dsp:nvSpPr>
        <dsp:cNvPr id="0" name=""/>
        <dsp:cNvSpPr/>
      </dsp:nvSpPr>
      <dsp:spPr>
        <a:xfrm>
          <a:off x="9973681" y="2388659"/>
          <a:ext cx="2380297" cy="2080679"/>
        </a:xfrm>
        <a:prstGeom prst="rightArrow">
          <a:avLst>
            <a:gd name="adj1" fmla="val 70000"/>
            <a:gd name="adj2" fmla="val 50000"/>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7620" rIns="15240" bIns="7620" numCol="1" spcCol="1270" anchor="ctr" anchorCtr="0">
          <a:noAutofit/>
        </a:bodyPr>
        <a:lstStyle/>
        <a:p>
          <a:pPr lvl="0" algn="ctr" defTabSz="533400">
            <a:lnSpc>
              <a:spcPct val="90000"/>
            </a:lnSpc>
            <a:spcBef>
              <a:spcPct val="0"/>
            </a:spcBef>
            <a:spcAft>
              <a:spcPct val="35000"/>
            </a:spcAft>
          </a:pPr>
          <a:r>
            <a:rPr lang="en-US" sz="1200" kern="1200" dirty="0" smtClean="0"/>
            <a:t>New SEM Plan</a:t>
          </a:r>
          <a:endParaRPr lang="en-US" sz="1200" kern="1200" dirty="0"/>
        </a:p>
      </dsp:txBody>
      <dsp:txXfrm>
        <a:off x="10568755" y="2700761"/>
        <a:ext cx="1160395" cy="1456475"/>
      </dsp:txXfrm>
    </dsp:sp>
    <dsp:sp modelId="{E6440FCD-7B4F-4E89-8E32-B54D17B80E39}">
      <dsp:nvSpPr>
        <dsp:cNvPr id="0" name=""/>
        <dsp:cNvSpPr/>
      </dsp:nvSpPr>
      <dsp:spPr>
        <a:xfrm>
          <a:off x="9378607" y="2833925"/>
          <a:ext cx="1190148" cy="1190148"/>
        </a:xfrm>
        <a:prstGeom prst="ellipse">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Spring 2020</a:t>
          </a:r>
          <a:endParaRPr lang="en-US" sz="2400" kern="1200" dirty="0"/>
        </a:p>
      </dsp:txBody>
      <dsp:txXfrm>
        <a:off x="9552900" y="3008218"/>
        <a:ext cx="841562" cy="84156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0.09158</cdr:x>
      <cdr:y>0.23018</cdr:y>
    </cdr:from>
    <cdr:to>
      <cdr:x>0.98763</cdr:x>
      <cdr:y>0.23158</cdr:y>
    </cdr:to>
    <cdr:cxnSp macro="">
      <cdr:nvCxnSpPr>
        <cdr:cNvPr id="3" name="Straight Connector 2"/>
        <cdr:cNvCxnSpPr/>
      </cdr:nvCxnSpPr>
      <cdr:spPr>
        <a:xfrm xmlns:a="http://schemas.openxmlformats.org/drawingml/2006/main">
          <a:off x="1116531" y="1578543"/>
          <a:ext cx="10924673" cy="9625"/>
        </a:xfrm>
        <a:prstGeom xmlns:a="http://schemas.openxmlformats.org/drawingml/2006/main" prst="line">
          <a:avLst/>
        </a:prstGeom>
        <a:ln xmlns:a="http://schemas.openxmlformats.org/drawingml/2006/main" w="38100">
          <a:prstDash val="lg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147D47-275A-4453-BF1D-678F8BDFBFB9}"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A1B7DB-A83B-45DA-B003-0FF5A72650C4}" type="slidenum">
              <a:rPr lang="en-US" smtClean="0"/>
              <a:t>‹#›</a:t>
            </a:fld>
            <a:endParaRPr lang="en-US"/>
          </a:p>
        </p:txBody>
      </p:sp>
    </p:spTree>
    <p:extLst>
      <p:ext uri="{BB962C8B-B14F-4D97-AF65-F5344CB8AC3E}">
        <p14:creationId xmlns:p14="http://schemas.microsoft.com/office/powerpoint/2010/main" val="866520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This slide slightly</a:t>
            </a:r>
            <a:r>
              <a:rPr lang="en-US" baseline="0" dirty="0"/>
              <a:t> recasts the previous slide and is useful as a placeholder throughout the project. During the first visit I will Bold steps 1-3, because we’ll cover a number of tasks within each of those steps. At each subsequent visit we’ll move down the list.</a:t>
            </a:r>
            <a:endParaRPr lang="en-US" dirty="0"/>
          </a:p>
          <a:p>
            <a:endParaRPr lang="en-US" dirty="0"/>
          </a:p>
        </p:txBody>
      </p:sp>
      <p:sp>
        <p:nvSpPr>
          <p:cNvPr id="4" name="Slide Number Placeholder 3"/>
          <p:cNvSpPr>
            <a:spLocks noGrp="1"/>
          </p:cNvSpPr>
          <p:nvPr>
            <p:ph type="sldNum" sz="quarter" idx="10"/>
          </p:nvPr>
        </p:nvSpPr>
        <p:spPr/>
        <p:txBody>
          <a:bodyPr/>
          <a:lstStyle/>
          <a:p>
            <a:fld id="{674B1260-8635-4C03-AE87-6CED1A782915}" type="slidenum">
              <a:rPr lang="en-US" smtClean="0"/>
              <a:t>4</a:t>
            </a:fld>
            <a:endParaRPr lang="en-US" dirty="0"/>
          </a:p>
        </p:txBody>
      </p:sp>
    </p:spTree>
    <p:extLst>
      <p:ext uri="{BB962C8B-B14F-4D97-AF65-F5344CB8AC3E}">
        <p14:creationId xmlns:p14="http://schemas.microsoft.com/office/powerpoint/2010/main" val="2359587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This slide slightly</a:t>
            </a:r>
            <a:r>
              <a:rPr lang="en-US" baseline="0" dirty="0"/>
              <a:t> recasts the previous slide and is useful as a placeholder throughout the project. During the first visit I will Bold steps 1-3, because we’ll cover a number of tasks within each of those steps. At each subsequent visit we’ll move down the list.</a:t>
            </a:r>
            <a:endParaRPr lang="en-US" dirty="0"/>
          </a:p>
          <a:p>
            <a:endParaRPr lang="en-US" dirty="0"/>
          </a:p>
        </p:txBody>
      </p:sp>
      <p:sp>
        <p:nvSpPr>
          <p:cNvPr id="4" name="Slide Number Placeholder 3"/>
          <p:cNvSpPr>
            <a:spLocks noGrp="1"/>
          </p:cNvSpPr>
          <p:nvPr>
            <p:ph type="sldNum" sz="quarter" idx="10"/>
          </p:nvPr>
        </p:nvSpPr>
        <p:spPr/>
        <p:txBody>
          <a:bodyPr/>
          <a:lstStyle/>
          <a:p>
            <a:fld id="{674B1260-8635-4C03-AE87-6CED1A782915}" type="slidenum">
              <a:rPr lang="en-US" smtClean="0"/>
              <a:t>5</a:t>
            </a:fld>
            <a:endParaRPr lang="en-US" dirty="0"/>
          </a:p>
        </p:txBody>
      </p:sp>
    </p:spTree>
    <p:extLst>
      <p:ext uri="{BB962C8B-B14F-4D97-AF65-F5344CB8AC3E}">
        <p14:creationId xmlns:p14="http://schemas.microsoft.com/office/powerpoint/2010/main" val="3801013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Canada students who attempted online lass and have a residence of “Residence of Foreign Country</a:t>
            </a:r>
            <a:r>
              <a:rPr lang="en-US" baseline="0" dirty="0" smtClean="0"/>
              <a:t> or Other US State” is negligible:  34 in 2017 and 33 of those were elsewhere in CA.  International students not included.</a:t>
            </a:r>
            <a:endParaRPr lang="en-US" dirty="0"/>
          </a:p>
        </p:txBody>
      </p:sp>
      <p:sp>
        <p:nvSpPr>
          <p:cNvPr id="4" name="Slide Number Placeholder 3"/>
          <p:cNvSpPr>
            <a:spLocks noGrp="1"/>
          </p:cNvSpPr>
          <p:nvPr>
            <p:ph type="sldNum" sz="quarter" idx="10"/>
          </p:nvPr>
        </p:nvSpPr>
        <p:spPr/>
        <p:txBody>
          <a:bodyPr/>
          <a:lstStyle/>
          <a:p>
            <a:fld id="{F0671182-2D72-413A-87B8-84798C13BDDE}" type="slidenum">
              <a:rPr lang="en-US" smtClean="0"/>
              <a:t>15</a:t>
            </a:fld>
            <a:endParaRPr lang="en-US"/>
          </a:p>
        </p:txBody>
      </p:sp>
    </p:spTree>
    <p:extLst>
      <p:ext uri="{BB962C8B-B14F-4D97-AF65-F5344CB8AC3E}">
        <p14:creationId xmlns:p14="http://schemas.microsoft.com/office/powerpoint/2010/main" val="3214693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B20843-BDB3-4D53-9580-863A270CA072}"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59A5E9-0042-4F38-A07A-98773B5BD8A7}" type="slidenum">
              <a:rPr lang="en-US" smtClean="0"/>
              <a:t>‹#›</a:t>
            </a:fld>
            <a:endParaRPr lang="en-US"/>
          </a:p>
        </p:txBody>
      </p:sp>
    </p:spTree>
    <p:extLst>
      <p:ext uri="{BB962C8B-B14F-4D97-AF65-F5344CB8AC3E}">
        <p14:creationId xmlns:p14="http://schemas.microsoft.com/office/powerpoint/2010/main" val="3930548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B20843-BDB3-4D53-9580-863A270CA072}"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59A5E9-0042-4F38-A07A-98773B5BD8A7}" type="slidenum">
              <a:rPr lang="en-US" smtClean="0"/>
              <a:t>‹#›</a:t>
            </a:fld>
            <a:endParaRPr lang="en-US"/>
          </a:p>
        </p:txBody>
      </p:sp>
    </p:spTree>
    <p:extLst>
      <p:ext uri="{BB962C8B-B14F-4D97-AF65-F5344CB8AC3E}">
        <p14:creationId xmlns:p14="http://schemas.microsoft.com/office/powerpoint/2010/main" val="3981456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B20843-BDB3-4D53-9580-863A270CA072}"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59A5E9-0042-4F38-A07A-98773B5BD8A7}" type="slidenum">
              <a:rPr lang="en-US" smtClean="0"/>
              <a:t>‹#›</a:t>
            </a:fld>
            <a:endParaRPr lang="en-US"/>
          </a:p>
        </p:txBody>
      </p:sp>
    </p:spTree>
    <p:extLst>
      <p:ext uri="{BB962C8B-B14F-4D97-AF65-F5344CB8AC3E}">
        <p14:creationId xmlns:p14="http://schemas.microsoft.com/office/powerpoint/2010/main" val="10797718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asic Information Slide">
    <p:spTree>
      <p:nvGrpSpPr>
        <p:cNvPr id="1" name=""/>
        <p:cNvGrpSpPr/>
        <p:nvPr/>
      </p:nvGrpSpPr>
      <p:grpSpPr>
        <a:xfrm>
          <a:off x="0" y="0"/>
          <a:ext cx="0" cy="0"/>
          <a:chOff x="0" y="0"/>
          <a:chExt cx="0" cy="0"/>
        </a:xfrm>
      </p:grpSpPr>
      <p:grpSp>
        <p:nvGrpSpPr>
          <p:cNvPr id="8" name="Group 7"/>
          <p:cNvGrpSpPr/>
          <p:nvPr userDrawn="1"/>
        </p:nvGrpSpPr>
        <p:grpSpPr>
          <a:xfrm>
            <a:off x="0" y="0"/>
            <a:ext cx="12192000" cy="1083733"/>
            <a:chOff x="0" y="0"/>
            <a:chExt cx="12192000" cy="1083733"/>
          </a:xfrm>
        </p:grpSpPr>
        <p:pic>
          <p:nvPicPr>
            <p:cNvPr id="9" name="Picture 8"/>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9143999" cy="1083733"/>
            </a:xfrm>
            <a:prstGeom prst="rect">
              <a:avLst/>
            </a:prstGeom>
          </p:spPr>
        </p:pic>
        <p:sp>
          <p:nvSpPr>
            <p:cNvPr id="12" name="Rectangle 11"/>
            <p:cNvSpPr/>
            <p:nvPr userDrawn="1"/>
          </p:nvSpPr>
          <p:spPr>
            <a:xfrm>
              <a:off x="9049407" y="0"/>
              <a:ext cx="3142593" cy="8641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Text Placeholder 10"/>
          <p:cNvSpPr>
            <a:spLocks noGrp="1"/>
          </p:cNvSpPr>
          <p:nvPr>
            <p:ph type="body" sz="quarter" idx="12" hasCustomPrompt="1"/>
          </p:nvPr>
        </p:nvSpPr>
        <p:spPr>
          <a:xfrm>
            <a:off x="1497541" y="2302689"/>
            <a:ext cx="9196916" cy="3544888"/>
          </a:xfrm>
          <a:prstGeom prst="rect">
            <a:avLst/>
          </a:prstGeom>
        </p:spPr>
        <p:txBody>
          <a:bodyPr/>
          <a:lstStyle>
            <a:lvl1pPr marL="342900" indent="-342900">
              <a:buClr>
                <a:schemeClr val="accent3"/>
              </a:buClr>
              <a:buFont typeface="Arial" panose="020B0604020202020204" pitchFamily="34" charset="0"/>
              <a:buChar char="•"/>
              <a:defRPr>
                <a:solidFill>
                  <a:schemeClr val="tx1"/>
                </a:solidFill>
              </a:defRPr>
            </a:lvl1pPr>
            <a:lvl2pPr marL="685800" indent="-285750">
              <a:buClr>
                <a:schemeClr val="accent3"/>
              </a:buClr>
              <a:buFont typeface="Arial" panose="020B0604020202020204" pitchFamily="34" charset="0"/>
              <a:buChar char="•"/>
              <a:defRPr sz="2000">
                <a:solidFill>
                  <a:schemeClr val="tx1"/>
                </a:solidFill>
              </a:defRPr>
            </a:lvl2pPr>
            <a:lvl3pPr marL="1143000" indent="-228600">
              <a:buClr>
                <a:schemeClr val="accent3"/>
              </a:buClr>
              <a:buFont typeface="Arial" panose="020B0604020202020204" pitchFamily="34" charset="0"/>
              <a:buChar char="•"/>
              <a:defRPr sz="2000">
                <a:solidFill>
                  <a:schemeClr val="tx1"/>
                </a:solidFill>
              </a:defRPr>
            </a:lvl3pPr>
            <a:lvl4pPr marL="1600200" indent="-228600">
              <a:buClr>
                <a:schemeClr val="accent3"/>
              </a:buClr>
              <a:buFont typeface="Arial" panose="020B0604020202020204" pitchFamily="34" charset="0"/>
              <a:buChar char="•"/>
              <a:defRPr sz="2000">
                <a:solidFill>
                  <a:schemeClr val="tx1"/>
                </a:solidFill>
              </a:defRPr>
            </a:lvl4pPr>
            <a:lvl5pPr marL="2057400" indent="-228600">
              <a:buClr>
                <a:schemeClr val="accent3"/>
              </a:buClr>
              <a:buFont typeface="Arial" panose="020B0604020202020204" pitchFamily="34" charset="0"/>
              <a:buChar char="•"/>
              <a:defRPr sz="2000">
                <a:solidFill>
                  <a:schemeClr val="tx1"/>
                </a:solidFill>
              </a:defRPr>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11"/>
          <p:cNvSpPr>
            <a:spLocks noGrp="1"/>
          </p:cNvSpPr>
          <p:nvPr>
            <p:ph type="body" sz="quarter" idx="32" hasCustomPrompt="1"/>
          </p:nvPr>
        </p:nvSpPr>
        <p:spPr>
          <a:xfrm>
            <a:off x="1219201" y="1070988"/>
            <a:ext cx="9743017" cy="608978"/>
          </a:xfrm>
          <a:prstGeom prst="rect">
            <a:avLst/>
          </a:prstGeom>
        </p:spPr>
        <p:txBody>
          <a:bodyPr anchor="ctr"/>
          <a:lstStyle>
            <a:lvl1pPr algn="ctr">
              <a:buNone/>
              <a:defRPr sz="3200" b="1">
                <a:solidFill>
                  <a:schemeClr val="accent3"/>
                </a:solidFill>
                <a:latin typeface="Lato Medium" panose="020F0502020204030203" pitchFamily="34" charset="0"/>
                <a:ea typeface="Lato Medium" panose="020F0502020204030203" pitchFamily="34" charset="0"/>
                <a:cs typeface="Lato Medium" panose="020F0502020204030203" pitchFamily="34" charset="0"/>
              </a:defRPr>
            </a:lvl1pPr>
            <a:lvl2pPr algn="ctr">
              <a:buNone/>
              <a:defRPr sz="4400">
                <a:latin typeface="Lato Medium" panose="020F0502020204030203" pitchFamily="34" charset="0"/>
                <a:ea typeface="Lato Medium" panose="020F0502020204030203" pitchFamily="34" charset="0"/>
                <a:cs typeface="Lato Medium" panose="020F0502020204030203" pitchFamily="34" charset="0"/>
              </a:defRPr>
            </a:lvl2pPr>
            <a:lvl3pPr marL="914400" indent="0" algn="ctr">
              <a:buNone/>
              <a:defRPr sz="4400">
                <a:latin typeface="Lato Medium" panose="020F0502020204030203" pitchFamily="34" charset="0"/>
                <a:ea typeface="Lato Medium" panose="020F0502020204030203" pitchFamily="34" charset="0"/>
                <a:cs typeface="Lato Medium" panose="020F0502020204030203" pitchFamily="34" charset="0"/>
              </a:defRPr>
            </a:lvl3pPr>
            <a:lvl4pPr marL="1371600" indent="0" algn="ctr">
              <a:buNone/>
              <a:defRPr sz="4400">
                <a:latin typeface="Lato Medium" panose="020F0502020204030203" pitchFamily="34" charset="0"/>
                <a:ea typeface="Lato Medium" panose="020F0502020204030203" pitchFamily="34" charset="0"/>
                <a:cs typeface="Lato Medium" panose="020F0502020204030203" pitchFamily="34" charset="0"/>
              </a:defRPr>
            </a:lvl4pPr>
            <a:lvl5pPr marL="1828800" indent="0" algn="ctr">
              <a:buNone/>
              <a:defRPr sz="4400">
                <a:latin typeface="Lato Medium" panose="020F0502020204030203" pitchFamily="34" charset="0"/>
                <a:ea typeface="Lato Medium" panose="020F0502020204030203" pitchFamily="34" charset="0"/>
                <a:cs typeface="Lato Medium" panose="020F0502020204030203" pitchFamily="34" charset="0"/>
              </a:defRPr>
            </a:lvl5pPr>
          </a:lstStyle>
          <a:p>
            <a:pPr lvl="0"/>
            <a:r>
              <a:rPr lang="en-US" dirty="0"/>
              <a:t>Click to edit headline</a:t>
            </a:r>
          </a:p>
        </p:txBody>
      </p:sp>
      <p:sp>
        <p:nvSpPr>
          <p:cNvPr id="7" name="Text Placeholder 55"/>
          <p:cNvSpPr>
            <a:spLocks noGrp="1"/>
          </p:cNvSpPr>
          <p:nvPr>
            <p:ph type="body" sz="quarter" idx="33" hasCustomPrompt="1"/>
          </p:nvPr>
        </p:nvSpPr>
        <p:spPr>
          <a:xfrm>
            <a:off x="1219201" y="1697789"/>
            <a:ext cx="9743017" cy="504825"/>
          </a:xfrm>
          <a:prstGeom prst="rect">
            <a:avLst/>
          </a:prstGeom>
        </p:spPr>
        <p:txBody>
          <a:bodyPr/>
          <a:lstStyle>
            <a:lvl1pPr algn="ctr">
              <a:buNone/>
              <a:defRPr sz="2400">
                <a:solidFill>
                  <a:schemeClr val="accent1"/>
                </a:solidFill>
                <a:latin typeface="+mn-lt"/>
              </a:defRPr>
            </a:lvl1pPr>
            <a:lvl2pPr>
              <a:buNone/>
              <a:defRPr sz="2000">
                <a:solidFill>
                  <a:schemeClr val="tx2"/>
                </a:solidFill>
                <a:latin typeface="+mn-lt"/>
              </a:defRPr>
            </a:lvl2pPr>
            <a:lvl3pPr marL="914400" indent="0">
              <a:buNone/>
              <a:defRPr sz="2000">
                <a:solidFill>
                  <a:schemeClr val="tx2"/>
                </a:solidFill>
                <a:latin typeface="+mn-lt"/>
              </a:defRPr>
            </a:lvl3pPr>
            <a:lvl4pPr marL="1371600" indent="0">
              <a:buNone/>
              <a:defRPr sz="2000">
                <a:solidFill>
                  <a:schemeClr val="tx2"/>
                </a:solidFill>
                <a:latin typeface="+mn-lt"/>
              </a:defRPr>
            </a:lvl4pPr>
            <a:lvl5pPr marL="1828800" indent="0">
              <a:buNone/>
              <a:defRPr sz="2000">
                <a:solidFill>
                  <a:schemeClr val="tx2"/>
                </a:solidFill>
                <a:latin typeface="+mn-lt"/>
              </a:defRPr>
            </a:lvl5pPr>
          </a:lstStyle>
          <a:p>
            <a:pPr lvl="0"/>
            <a:r>
              <a:rPr lang="en-US" dirty="0"/>
              <a:t>Click to edit headline</a:t>
            </a:r>
          </a:p>
        </p:txBody>
      </p:sp>
      <p:sp>
        <p:nvSpPr>
          <p:cNvPr id="10" name="Text Placeholder 2"/>
          <p:cNvSpPr>
            <a:spLocks noGrp="1"/>
          </p:cNvSpPr>
          <p:nvPr>
            <p:ph type="body" sz="quarter" idx="10" hasCustomPrompt="1"/>
          </p:nvPr>
        </p:nvSpPr>
        <p:spPr>
          <a:xfrm>
            <a:off x="3121890" y="288658"/>
            <a:ext cx="8432801" cy="392732"/>
          </a:xfrm>
          <a:prstGeom prst="rect">
            <a:avLst/>
          </a:prstGeom>
        </p:spPr>
        <p:txBody>
          <a:bodyPr anchor="ctr"/>
          <a:lstStyle>
            <a:lvl1pPr algn="l">
              <a:buNone/>
              <a:defRPr sz="1200" b="0" baseline="0">
                <a:solidFill>
                  <a:schemeClr val="accent4"/>
                </a:solidFill>
                <a:latin typeface="+mj-lt"/>
                <a:ea typeface="Lato Medium" panose="020F0502020204030203" pitchFamily="34" charset="0"/>
                <a:cs typeface="Lato Medium" panose="020F0502020204030203" pitchFamily="34" charset="0"/>
              </a:defRPr>
            </a:lvl1pPr>
            <a:lvl2pPr>
              <a:buNone/>
              <a:defRPr sz="4400">
                <a:solidFill>
                  <a:schemeClr val="accent3"/>
                </a:solidFill>
                <a:latin typeface="Lato Medium" panose="020F0502020204030203" pitchFamily="34" charset="0"/>
                <a:ea typeface="Lato Medium" panose="020F0502020204030203" pitchFamily="34" charset="0"/>
                <a:cs typeface="Lato Medium" panose="020F0502020204030203" pitchFamily="34" charset="0"/>
              </a:defRPr>
            </a:lvl2pPr>
            <a:lvl3pPr marL="914400" indent="0">
              <a:buNone/>
              <a:defRPr sz="4400">
                <a:solidFill>
                  <a:schemeClr val="accent3"/>
                </a:solidFill>
                <a:latin typeface="Lato Medium" panose="020F0502020204030203" pitchFamily="34" charset="0"/>
                <a:ea typeface="Lato Medium" panose="020F0502020204030203" pitchFamily="34" charset="0"/>
                <a:cs typeface="Lato Medium" panose="020F0502020204030203" pitchFamily="34" charset="0"/>
              </a:defRPr>
            </a:lvl3pPr>
            <a:lvl4pPr marL="1371600" indent="0">
              <a:buNone/>
              <a:defRPr sz="4400">
                <a:solidFill>
                  <a:schemeClr val="accent3"/>
                </a:solidFill>
                <a:latin typeface="Lato Medium" panose="020F0502020204030203" pitchFamily="34" charset="0"/>
                <a:ea typeface="Lato Medium" panose="020F0502020204030203" pitchFamily="34" charset="0"/>
                <a:cs typeface="Lato Medium" panose="020F0502020204030203" pitchFamily="34" charset="0"/>
              </a:defRPr>
            </a:lvl4pPr>
            <a:lvl5pPr marL="1828800" indent="0">
              <a:buNone/>
              <a:defRPr sz="4400">
                <a:solidFill>
                  <a:schemeClr val="accent3"/>
                </a:solidFill>
                <a:latin typeface="Lato Medium" panose="020F0502020204030203" pitchFamily="34" charset="0"/>
                <a:ea typeface="Lato Medium" panose="020F0502020204030203" pitchFamily="34" charset="0"/>
                <a:cs typeface="Lato Medium" panose="020F0502020204030203" pitchFamily="34" charset="0"/>
              </a:defRPr>
            </a:lvl5pPr>
          </a:lstStyle>
          <a:p>
            <a:pPr lvl="0"/>
            <a:r>
              <a:rPr lang="en-US" dirty="0"/>
              <a:t>|  CLICK TO EDIT OPTIONAL SECTION HEADING</a:t>
            </a:r>
          </a:p>
        </p:txBody>
      </p:sp>
    </p:spTree>
    <p:extLst>
      <p:ext uri="{BB962C8B-B14F-4D97-AF65-F5344CB8AC3E}">
        <p14:creationId xmlns:p14="http://schemas.microsoft.com/office/powerpoint/2010/main" val="2411470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B20843-BDB3-4D53-9580-863A270CA072}"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59A5E9-0042-4F38-A07A-98773B5BD8A7}" type="slidenum">
              <a:rPr lang="en-US" smtClean="0"/>
              <a:t>‹#›</a:t>
            </a:fld>
            <a:endParaRPr lang="en-US"/>
          </a:p>
        </p:txBody>
      </p:sp>
    </p:spTree>
    <p:extLst>
      <p:ext uri="{BB962C8B-B14F-4D97-AF65-F5344CB8AC3E}">
        <p14:creationId xmlns:p14="http://schemas.microsoft.com/office/powerpoint/2010/main" val="3103401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B20843-BDB3-4D53-9580-863A270CA072}"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59A5E9-0042-4F38-A07A-98773B5BD8A7}" type="slidenum">
              <a:rPr lang="en-US" smtClean="0"/>
              <a:t>‹#›</a:t>
            </a:fld>
            <a:endParaRPr lang="en-US"/>
          </a:p>
        </p:txBody>
      </p:sp>
    </p:spTree>
    <p:extLst>
      <p:ext uri="{BB962C8B-B14F-4D97-AF65-F5344CB8AC3E}">
        <p14:creationId xmlns:p14="http://schemas.microsoft.com/office/powerpoint/2010/main" val="111588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B20843-BDB3-4D53-9580-863A270CA072}"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59A5E9-0042-4F38-A07A-98773B5BD8A7}" type="slidenum">
              <a:rPr lang="en-US" smtClean="0"/>
              <a:t>‹#›</a:t>
            </a:fld>
            <a:endParaRPr lang="en-US"/>
          </a:p>
        </p:txBody>
      </p:sp>
    </p:spTree>
    <p:extLst>
      <p:ext uri="{BB962C8B-B14F-4D97-AF65-F5344CB8AC3E}">
        <p14:creationId xmlns:p14="http://schemas.microsoft.com/office/powerpoint/2010/main" val="2805047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B20843-BDB3-4D53-9580-863A270CA072}"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59A5E9-0042-4F38-A07A-98773B5BD8A7}" type="slidenum">
              <a:rPr lang="en-US" smtClean="0"/>
              <a:t>‹#›</a:t>
            </a:fld>
            <a:endParaRPr lang="en-US"/>
          </a:p>
        </p:txBody>
      </p:sp>
    </p:spTree>
    <p:extLst>
      <p:ext uri="{BB962C8B-B14F-4D97-AF65-F5344CB8AC3E}">
        <p14:creationId xmlns:p14="http://schemas.microsoft.com/office/powerpoint/2010/main" val="1969938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B20843-BDB3-4D53-9580-863A270CA072}"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59A5E9-0042-4F38-A07A-98773B5BD8A7}" type="slidenum">
              <a:rPr lang="en-US" smtClean="0"/>
              <a:t>‹#›</a:t>
            </a:fld>
            <a:endParaRPr lang="en-US"/>
          </a:p>
        </p:txBody>
      </p:sp>
    </p:spTree>
    <p:extLst>
      <p:ext uri="{BB962C8B-B14F-4D97-AF65-F5344CB8AC3E}">
        <p14:creationId xmlns:p14="http://schemas.microsoft.com/office/powerpoint/2010/main" val="277369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B20843-BDB3-4D53-9580-863A270CA072}"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59A5E9-0042-4F38-A07A-98773B5BD8A7}" type="slidenum">
              <a:rPr lang="en-US" smtClean="0"/>
              <a:t>‹#›</a:t>
            </a:fld>
            <a:endParaRPr lang="en-US"/>
          </a:p>
        </p:txBody>
      </p:sp>
    </p:spTree>
    <p:extLst>
      <p:ext uri="{BB962C8B-B14F-4D97-AF65-F5344CB8AC3E}">
        <p14:creationId xmlns:p14="http://schemas.microsoft.com/office/powerpoint/2010/main" val="1686734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4B20843-BDB3-4D53-9580-863A270CA072}"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59A5E9-0042-4F38-A07A-98773B5BD8A7}" type="slidenum">
              <a:rPr lang="en-US" smtClean="0"/>
              <a:t>‹#›</a:t>
            </a:fld>
            <a:endParaRPr lang="en-US"/>
          </a:p>
        </p:txBody>
      </p:sp>
    </p:spTree>
    <p:extLst>
      <p:ext uri="{BB962C8B-B14F-4D97-AF65-F5344CB8AC3E}">
        <p14:creationId xmlns:p14="http://schemas.microsoft.com/office/powerpoint/2010/main" val="2500720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4B20843-BDB3-4D53-9580-863A270CA072}"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59A5E9-0042-4F38-A07A-98773B5BD8A7}" type="slidenum">
              <a:rPr lang="en-US" smtClean="0"/>
              <a:t>‹#›</a:t>
            </a:fld>
            <a:endParaRPr lang="en-US"/>
          </a:p>
        </p:txBody>
      </p:sp>
    </p:spTree>
    <p:extLst>
      <p:ext uri="{BB962C8B-B14F-4D97-AF65-F5344CB8AC3E}">
        <p14:creationId xmlns:p14="http://schemas.microsoft.com/office/powerpoint/2010/main" val="4231977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B20843-BDB3-4D53-9580-863A270CA072}"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59A5E9-0042-4F38-A07A-98773B5BD8A7}" type="slidenum">
              <a:rPr lang="en-US" smtClean="0"/>
              <a:t>‹#›</a:t>
            </a:fld>
            <a:endParaRPr lang="en-US"/>
          </a:p>
        </p:txBody>
      </p:sp>
    </p:spTree>
    <p:extLst>
      <p:ext uri="{BB962C8B-B14F-4D97-AF65-F5344CB8AC3E}">
        <p14:creationId xmlns:p14="http://schemas.microsoft.com/office/powerpoint/2010/main" val="3397705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s://canadacollege.edu/prie/enrollmentmanagement.php"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25554"/>
            <a:ext cx="9144000" cy="2387600"/>
          </a:xfrm>
        </p:spPr>
        <p:txBody>
          <a:bodyPr/>
          <a:lstStyle/>
          <a:p>
            <a:r>
              <a:rPr lang="en-US" dirty="0" smtClean="0"/>
              <a:t>Enrollment Management Committee</a:t>
            </a:r>
            <a:endParaRPr lang="en-US" dirty="0"/>
          </a:p>
        </p:txBody>
      </p:sp>
      <p:sp>
        <p:nvSpPr>
          <p:cNvPr id="3" name="Subtitle 2"/>
          <p:cNvSpPr>
            <a:spLocks noGrp="1"/>
          </p:cNvSpPr>
          <p:nvPr>
            <p:ph type="subTitle" idx="1"/>
          </p:nvPr>
        </p:nvSpPr>
        <p:spPr>
          <a:xfrm>
            <a:off x="1524000" y="4321655"/>
            <a:ext cx="9144000" cy="1655762"/>
          </a:xfrm>
        </p:spPr>
        <p:txBody>
          <a:bodyPr>
            <a:normAutofit/>
          </a:bodyPr>
          <a:lstStyle/>
          <a:p>
            <a:r>
              <a:rPr lang="en-US" dirty="0" smtClean="0"/>
              <a:t>Meeting #3</a:t>
            </a:r>
          </a:p>
          <a:p>
            <a:r>
              <a:rPr lang="en-US" dirty="0" smtClean="0"/>
              <a:t>December 12, 2018</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73838" y="330077"/>
            <a:ext cx="3855596" cy="1731381"/>
          </a:xfrm>
          <a:prstGeom prst="rect">
            <a:avLst/>
          </a:prstGeom>
        </p:spPr>
      </p:pic>
    </p:spTree>
    <p:extLst>
      <p:ext uri="{BB962C8B-B14F-4D97-AF65-F5344CB8AC3E}">
        <p14:creationId xmlns:p14="http://schemas.microsoft.com/office/powerpoint/2010/main" val="16133658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64442" y="827772"/>
            <a:ext cx="11835906" cy="5121793"/>
          </a:xfrm>
          <a:prstGeom prst="rect">
            <a:avLst/>
          </a:prstGeom>
        </p:spPr>
      </p:pic>
    </p:spTree>
    <p:extLst>
      <p:ext uri="{BB962C8B-B14F-4D97-AF65-F5344CB8AC3E}">
        <p14:creationId xmlns:p14="http://schemas.microsoft.com/office/powerpoint/2010/main" val="12049520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Missing strategies?	</a:t>
            </a:r>
            <a:endParaRPr lang="en-US" dirty="0"/>
          </a:p>
        </p:txBody>
      </p:sp>
      <p:sp>
        <p:nvSpPr>
          <p:cNvPr id="3" name="Content Placeholder 2"/>
          <p:cNvSpPr>
            <a:spLocks noGrp="1"/>
          </p:cNvSpPr>
          <p:nvPr>
            <p:ph idx="1"/>
          </p:nvPr>
        </p:nvSpPr>
        <p:spPr/>
        <p:txBody>
          <a:bodyPr/>
          <a:lstStyle/>
          <a:p>
            <a:r>
              <a:rPr lang="en-US" dirty="0" smtClean="0"/>
              <a:t>Marketing</a:t>
            </a:r>
          </a:p>
          <a:p>
            <a:r>
              <a:rPr lang="en-US" dirty="0" smtClean="0"/>
              <a:t>Increasing the number of international students</a:t>
            </a:r>
          </a:p>
          <a:p>
            <a:r>
              <a:rPr lang="en-US" dirty="0" smtClean="0"/>
              <a:t>Monitoring all data (disaggregated) </a:t>
            </a:r>
          </a:p>
          <a:p>
            <a:r>
              <a:rPr lang="en-US" dirty="0" smtClean="0"/>
              <a:t>Student success or “sampler” courses</a:t>
            </a:r>
          </a:p>
          <a:p>
            <a:r>
              <a:rPr lang="en-US" dirty="0" smtClean="0"/>
              <a:t>Supplemental instruction (and Writing Center) plans</a:t>
            </a:r>
          </a:p>
          <a:p>
            <a:r>
              <a:rPr lang="en-US" dirty="0" smtClean="0"/>
              <a:t>Alerts and interventions – Success Teams?</a:t>
            </a:r>
            <a:endParaRPr lang="en-US" dirty="0"/>
          </a:p>
        </p:txBody>
      </p:sp>
    </p:spTree>
    <p:extLst>
      <p:ext uri="{BB962C8B-B14F-4D97-AF65-F5344CB8AC3E}">
        <p14:creationId xmlns:p14="http://schemas.microsoft.com/office/powerpoint/2010/main" val="6955649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Areas for Enrollment Management Committee focus?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9602808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Maintaining an Equity Lens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7880041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08753099"/>
              </p:ext>
            </p:extLst>
          </p:nvPr>
        </p:nvGraphicFramePr>
        <p:xfrm>
          <a:off x="0" y="0"/>
          <a:ext cx="12192000" cy="68579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665647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048999" cy="1325563"/>
          </a:xfrm>
        </p:spPr>
        <p:txBody>
          <a:bodyPr/>
          <a:lstStyle/>
          <a:p>
            <a:r>
              <a:rPr lang="en-US" dirty="0"/>
              <a:t>I</a:t>
            </a:r>
            <a:r>
              <a:rPr lang="en-US" dirty="0" smtClean="0"/>
              <a:t>mpact </a:t>
            </a:r>
            <a:r>
              <a:rPr lang="en-US" dirty="0"/>
              <a:t>of online enrollments:  </a:t>
            </a:r>
            <a:r>
              <a:rPr lang="en-US" dirty="0" smtClean="0"/>
              <a:t/>
            </a:r>
            <a:br>
              <a:rPr lang="en-US" dirty="0" smtClean="0"/>
            </a:br>
            <a:r>
              <a:rPr lang="en-US" dirty="0" smtClean="0"/>
              <a:t>Online only students (headcount)</a:t>
            </a:r>
            <a:endParaRPr lang="en-US" dirty="0"/>
          </a:p>
        </p:txBody>
      </p:sp>
      <p:graphicFrame>
        <p:nvGraphicFramePr>
          <p:cNvPr id="3" name="Chart 2"/>
          <p:cNvGraphicFramePr>
            <a:graphicFrameLocks/>
          </p:cNvGraphicFramePr>
          <p:nvPr>
            <p:extLst/>
          </p:nvPr>
        </p:nvGraphicFramePr>
        <p:xfrm>
          <a:off x="919654" y="1690687"/>
          <a:ext cx="10967545" cy="493082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378449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a:t>
            </a:r>
            <a:r>
              <a:rPr lang="en-US" dirty="0" smtClean="0"/>
              <a:t>mpact of online enrollments:  FTES</a:t>
            </a:r>
            <a:endParaRPr lang="en-US" dirty="0"/>
          </a:p>
        </p:txBody>
      </p:sp>
      <p:graphicFrame>
        <p:nvGraphicFramePr>
          <p:cNvPr id="3" name="Chart 2"/>
          <p:cNvGraphicFramePr>
            <a:graphicFrameLocks/>
          </p:cNvGraphicFramePr>
          <p:nvPr>
            <p:extLst/>
          </p:nvPr>
        </p:nvGraphicFramePr>
        <p:xfrm>
          <a:off x="998483" y="1524000"/>
          <a:ext cx="10846676" cy="5044966"/>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0907110" y="1690688"/>
            <a:ext cx="893380" cy="1200329"/>
          </a:xfrm>
          <a:prstGeom prst="rect">
            <a:avLst/>
          </a:prstGeom>
          <a:noFill/>
        </p:spPr>
        <p:txBody>
          <a:bodyPr wrap="square" rtlCol="0">
            <a:spAutoFit/>
          </a:bodyPr>
          <a:lstStyle/>
          <a:p>
            <a:r>
              <a:rPr lang="en-US" dirty="0" smtClean="0"/>
              <a:t>23% Online or Hybrid</a:t>
            </a:r>
            <a:endParaRPr lang="en-US" dirty="0"/>
          </a:p>
        </p:txBody>
      </p:sp>
    </p:spTree>
    <p:extLst>
      <p:ext uri="{BB962C8B-B14F-4D97-AF65-F5344CB8AC3E}">
        <p14:creationId xmlns:p14="http://schemas.microsoft.com/office/powerpoint/2010/main" val="19994484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100% online degrees and certificates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750624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2367"/>
            <a:ext cx="10515600" cy="1325563"/>
          </a:xfrm>
        </p:spPr>
        <p:txBody>
          <a:bodyPr/>
          <a:lstStyle/>
          <a:p>
            <a:r>
              <a:rPr lang="en-US" dirty="0" smtClean="0"/>
              <a:t>AA Degrees that could be taken 100% online</a:t>
            </a:r>
            <a:endParaRPr lang="en-US" dirty="0"/>
          </a:p>
        </p:txBody>
      </p:sp>
      <p:sp>
        <p:nvSpPr>
          <p:cNvPr id="4" name="Rectangle 3"/>
          <p:cNvSpPr/>
          <p:nvPr/>
        </p:nvSpPr>
        <p:spPr>
          <a:xfrm>
            <a:off x="838200" y="1568364"/>
            <a:ext cx="11353800" cy="4401205"/>
          </a:xfrm>
          <a:prstGeom prst="rect">
            <a:avLst/>
          </a:prstGeom>
        </p:spPr>
        <p:txBody>
          <a:bodyPr wrap="square">
            <a:spAutoFit/>
          </a:bodyPr>
          <a:lstStyle/>
          <a:p>
            <a:pPr marL="457200" indent="-457200">
              <a:buFont typeface="Arial" panose="020B0604020202020204" pitchFamily="34" charset="0"/>
              <a:buChar char="•"/>
            </a:pPr>
            <a:r>
              <a:rPr lang="en-US" sz="2800" dirty="0" smtClean="0"/>
              <a:t>Anthropology (0)</a:t>
            </a:r>
            <a:endParaRPr lang="en-US" sz="2800" dirty="0"/>
          </a:p>
          <a:p>
            <a:pPr marL="457200" indent="-457200">
              <a:buFont typeface="Arial" panose="020B0604020202020204" pitchFamily="34" charset="0"/>
              <a:buChar char="•"/>
            </a:pPr>
            <a:r>
              <a:rPr lang="en-US" sz="2800" dirty="0" smtClean="0"/>
              <a:t>Economics (34)</a:t>
            </a:r>
            <a:endParaRPr lang="en-US" sz="2800" dirty="0"/>
          </a:p>
          <a:p>
            <a:pPr marL="457200" indent="-457200">
              <a:buFont typeface="Arial" panose="020B0604020202020204" pitchFamily="34" charset="0"/>
              <a:buChar char="•"/>
            </a:pPr>
            <a:r>
              <a:rPr lang="en-US" sz="2800" dirty="0" smtClean="0"/>
              <a:t>History (2)</a:t>
            </a:r>
            <a:endParaRPr lang="en-US" sz="2800" dirty="0"/>
          </a:p>
          <a:p>
            <a:pPr marL="457200" indent="-457200">
              <a:buFont typeface="Arial" panose="020B0604020202020204" pitchFamily="34" charset="0"/>
              <a:buChar char="•"/>
            </a:pPr>
            <a:r>
              <a:rPr lang="en-US" sz="2800" dirty="0"/>
              <a:t>Political </a:t>
            </a:r>
            <a:r>
              <a:rPr lang="en-US" sz="2800" dirty="0" smtClean="0"/>
              <a:t>Science (4)</a:t>
            </a:r>
            <a:endParaRPr lang="en-US" sz="2800" dirty="0"/>
          </a:p>
          <a:p>
            <a:pPr marL="457200" indent="-457200">
              <a:buFont typeface="Arial" panose="020B0604020202020204" pitchFamily="34" charset="0"/>
              <a:buChar char="•"/>
            </a:pPr>
            <a:r>
              <a:rPr lang="en-US" sz="2800" dirty="0"/>
              <a:t>Psychology, including </a:t>
            </a:r>
            <a:r>
              <a:rPr lang="en-US" sz="2800" dirty="0" smtClean="0"/>
              <a:t>AA-T (28)</a:t>
            </a:r>
            <a:endParaRPr lang="en-US" sz="2800" dirty="0"/>
          </a:p>
          <a:p>
            <a:pPr marL="457200" indent="-457200">
              <a:buFont typeface="Arial" panose="020B0604020202020204" pitchFamily="34" charset="0"/>
              <a:buChar char="•"/>
            </a:pPr>
            <a:r>
              <a:rPr lang="en-US" sz="2800" dirty="0"/>
              <a:t>Interdisciplinary Studies: Social </a:t>
            </a:r>
            <a:r>
              <a:rPr lang="en-US" sz="2800" dirty="0" smtClean="0"/>
              <a:t>and Behavioral Sciences (69 for all IS)</a:t>
            </a:r>
            <a:endParaRPr lang="en-US" sz="2800" dirty="0"/>
          </a:p>
          <a:p>
            <a:pPr marL="457200" indent="-457200">
              <a:buFont typeface="Arial" panose="020B0604020202020204" pitchFamily="34" charset="0"/>
              <a:buChar char="•"/>
            </a:pPr>
            <a:r>
              <a:rPr lang="en-US" sz="2800" dirty="0"/>
              <a:t>Interdisciplinary Studies with </a:t>
            </a:r>
            <a:r>
              <a:rPr lang="en-US" sz="2800" dirty="0" smtClean="0"/>
              <a:t>Transfer: Social </a:t>
            </a:r>
            <a:r>
              <a:rPr lang="en-US" sz="2800" dirty="0"/>
              <a:t>&amp; Behavioral Sciences</a:t>
            </a:r>
          </a:p>
          <a:p>
            <a:pPr marL="457200" indent="-457200">
              <a:buFont typeface="Arial" panose="020B0604020202020204" pitchFamily="34" charset="0"/>
              <a:buChar char="•"/>
            </a:pPr>
            <a:r>
              <a:rPr lang="en-US" sz="2800" dirty="0"/>
              <a:t>Interdisciplinary Studies: </a:t>
            </a:r>
            <a:r>
              <a:rPr lang="en-US" sz="2800" dirty="0" smtClean="0"/>
              <a:t>Natural Science </a:t>
            </a:r>
            <a:r>
              <a:rPr lang="en-US" sz="2800" dirty="0"/>
              <a:t>and Mathematics</a:t>
            </a:r>
          </a:p>
          <a:p>
            <a:pPr marL="457200" indent="-457200">
              <a:buFont typeface="Arial" panose="020B0604020202020204" pitchFamily="34" charset="0"/>
              <a:buChar char="•"/>
            </a:pPr>
            <a:r>
              <a:rPr lang="en-US" sz="2800" dirty="0"/>
              <a:t>Interdisciplinary Studies with </a:t>
            </a:r>
            <a:r>
              <a:rPr lang="en-US" sz="2800" dirty="0" smtClean="0"/>
              <a:t>Transfer:  Natural </a:t>
            </a:r>
            <a:r>
              <a:rPr lang="en-US" sz="2800" dirty="0"/>
              <a:t>Science and </a:t>
            </a:r>
            <a:r>
              <a:rPr lang="en-US" sz="2800" dirty="0" smtClean="0"/>
              <a:t>Mathematics</a:t>
            </a:r>
          </a:p>
          <a:p>
            <a:pPr marL="457200" indent="-457200">
              <a:buFont typeface="Arial" panose="020B0604020202020204" pitchFamily="34" charset="0"/>
              <a:buChar char="•"/>
            </a:pPr>
            <a:r>
              <a:rPr lang="en-US" sz="2800" dirty="0">
                <a:solidFill>
                  <a:srgbClr val="FF0000"/>
                </a:solidFill>
              </a:rPr>
              <a:t>New:  Business Administration Certificate (19 units</a:t>
            </a:r>
            <a:r>
              <a:rPr lang="en-US" sz="2800" dirty="0" smtClean="0">
                <a:solidFill>
                  <a:srgbClr val="FF0000"/>
                </a:solidFill>
              </a:rPr>
              <a:t>)</a:t>
            </a:r>
            <a:endParaRPr lang="en-US" sz="2800" dirty="0">
              <a:solidFill>
                <a:srgbClr val="FF0000"/>
              </a:solidFill>
            </a:endParaRPr>
          </a:p>
        </p:txBody>
      </p:sp>
      <p:sp>
        <p:nvSpPr>
          <p:cNvPr id="5" name="TextBox 4"/>
          <p:cNvSpPr txBox="1"/>
          <p:nvPr/>
        </p:nvSpPr>
        <p:spPr>
          <a:xfrm>
            <a:off x="136634" y="6488668"/>
            <a:ext cx="4263218" cy="369332"/>
          </a:xfrm>
          <a:prstGeom prst="rect">
            <a:avLst/>
          </a:prstGeom>
          <a:noFill/>
        </p:spPr>
        <p:txBody>
          <a:bodyPr wrap="none" rtlCol="0">
            <a:spAutoFit/>
          </a:bodyPr>
          <a:lstStyle/>
          <a:p>
            <a:r>
              <a:rPr lang="en-US" dirty="0" smtClean="0"/>
              <a:t>Per ACCJC Substantive Change Memo, 2014</a:t>
            </a:r>
            <a:endParaRPr lang="en-US" dirty="0"/>
          </a:p>
        </p:txBody>
      </p:sp>
    </p:spTree>
    <p:extLst>
      <p:ext uri="{BB962C8B-B14F-4D97-AF65-F5344CB8AC3E}">
        <p14:creationId xmlns:p14="http://schemas.microsoft.com/office/powerpoint/2010/main" val="38070791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Concurrent Enrollment Data</a:t>
            </a:r>
            <a:endParaRPr lang="en-US" dirty="0"/>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3198972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85711794"/>
              </p:ext>
            </p:extLst>
          </p:nvPr>
        </p:nvGraphicFramePr>
        <p:xfrm>
          <a:off x="0" y="0"/>
          <a:ext cx="12192000" cy="7122160"/>
        </p:xfrm>
        <a:graphic>
          <a:graphicData uri="http://schemas.openxmlformats.org/drawingml/2006/table">
            <a:tbl>
              <a:tblPr firstRow="1" firstCol="1" bandRow="1">
                <a:tableStyleId>{93296810-A885-4BE3-A3E7-6D5BEEA58F35}</a:tableStyleId>
              </a:tblPr>
              <a:tblGrid>
                <a:gridCol w="6697358">
                  <a:extLst>
                    <a:ext uri="{9D8B030D-6E8A-4147-A177-3AD203B41FA5}">
                      <a16:colId xmlns:a16="http://schemas.microsoft.com/office/drawing/2014/main" val="2761255846"/>
                    </a:ext>
                  </a:extLst>
                </a:gridCol>
                <a:gridCol w="3846249">
                  <a:extLst>
                    <a:ext uri="{9D8B030D-6E8A-4147-A177-3AD203B41FA5}">
                      <a16:colId xmlns:a16="http://schemas.microsoft.com/office/drawing/2014/main" val="638276415"/>
                    </a:ext>
                  </a:extLst>
                </a:gridCol>
                <a:gridCol w="1648393">
                  <a:extLst>
                    <a:ext uri="{9D8B030D-6E8A-4147-A177-3AD203B41FA5}">
                      <a16:colId xmlns:a16="http://schemas.microsoft.com/office/drawing/2014/main" val="985666418"/>
                    </a:ext>
                  </a:extLst>
                </a:gridCol>
              </a:tblGrid>
              <a:tr h="508000">
                <a:tc>
                  <a:txBody>
                    <a:bodyPr/>
                    <a:lstStyle/>
                    <a:p>
                      <a:pPr marL="0" marR="0" algn="ctr">
                        <a:spcBef>
                          <a:spcPts val="0"/>
                        </a:spcBef>
                        <a:spcAft>
                          <a:spcPts val="0"/>
                        </a:spcAft>
                      </a:pPr>
                      <a:r>
                        <a:rPr lang="en-US" sz="1600" dirty="0">
                          <a:effectLst/>
                        </a:rPr>
                        <a:t>Agenda Item</a:t>
                      </a:r>
                      <a:endParaRPr lang="en-US" sz="1200" dirty="0">
                        <a:effectLst/>
                      </a:endParaRPr>
                    </a:p>
                    <a:p>
                      <a:pPr marL="0" marR="0" algn="ctr">
                        <a:spcBef>
                          <a:spcPts val="0"/>
                        </a:spcBef>
                        <a:spcAft>
                          <a:spcPts val="0"/>
                        </a:spcAft>
                      </a:pPr>
                      <a:r>
                        <a:rPr lang="en-US" sz="1600" dirty="0">
                          <a:effectLst/>
                        </a:rPr>
                        <a:t> </a:t>
                      </a:r>
                      <a:endParaRPr lang="en-US" sz="1200" dirty="0">
                        <a:effectLst/>
                        <a:latin typeface="Garamond" panose="02020404030301010803" pitchFamily="18" charset="0"/>
                        <a:ea typeface="Garamond" panose="02020404030301010803" pitchFamily="18" charset="0"/>
                        <a:cs typeface="Garamond" panose="02020404030301010803" pitchFamily="18" charset="0"/>
                      </a:endParaRPr>
                    </a:p>
                  </a:txBody>
                  <a:tcPr marL="60435" marR="60435" marT="0" marB="0" anchor="ctr"/>
                </a:tc>
                <a:tc>
                  <a:txBody>
                    <a:bodyPr/>
                    <a:lstStyle/>
                    <a:p>
                      <a:pPr marL="0" marR="0" algn="ctr">
                        <a:spcBef>
                          <a:spcPts val="0"/>
                        </a:spcBef>
                        <a:spcAft>
                          <a:spcPts val="0"/>
                        </a:spcAft>
                      </a:pPr>
                      <a:r>
                        <a:rPr lang="en-US" sz="1600">
                          <a:effectLst/>
                        </a:rPr>
                        <a:t>Discussion Lead</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0435" marR="60435" marT="0" marB="0" anchor="ctr"/>
                </a:tc>
                <a:tc>
                  <a:txBody>
                    <a:bodyPr/>
                    <a:lstStyle/>
                    <a:p>
                      <a:pPr marL="0" marR="0" algn="ctr">
                        <a:spcBef>
                          <a:spcPts val="0"/>
                        </a:spcBef>
                        <a:spcAft>
                          <a:spcPts val="0"/>
                        </a:spcAft>
                      </a:pPr>
                      <a:r>
                        <a:rPr lang="en-US" sz="1600">
                          <a:effectLst/>
                        </a:rPr>
                        <a:t>Time Allotted</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0435" marR="60435" marT="0" marB="0" anchor="ctr"/>
                </a:tc>
                <a:extLst>
                  <a:ext uri="{0D108BD9-81ED-4DB2-BD59-A6C34878D82A}">
                    <a16:rowId xmlns:a16="http://schemas.microsoft.com/office/drawing/2014/main" val="737926434"/>
                  </a:ext>
                </a:extLst>
              </a:tr>
              <a:tr h="1270000">
                <a:tc>
                  <a:txBody>
                    <a:bodyPr/>
                    <a:lstStyle/>
                    <a:p>
                      <a:pPr marL="0" marR="0" algn="l">
                        <a:spcBef>
                          <a:spcPts val="0"/>
                        </a:spcBef>
                        <a:spcAft>
                          <a:spcPts val="0"/>
                        </a:spcAft>
                      </a:pPr>
                      <a:r>
                        <a:rPr lang="en-US" sz="1800" b="0" dirty="0">
                          <a:effectLst/>
                        </a:rPr>
                        <a:t>Review of SEM Committee </a:t>
                      </a:r>
                      <a:endParaRPr lang="en-US" sz="1400" b="0" dirty="0">
                        <a:effectLst/>
                      </a:endParaRPr>
                    </a:p>
                    <a:p>
                      <a:pPr marL="342900" marR="0" lvl="0" indent="-342900" algn="l">
                        <a:spcBef>
                          <a:spcPts val="0"/>
                        </a:spcBef>
                        <a:spcAft>
                          <a:spcPts val="0"/>
                        </a:spcAft>
                        <a:buFont typeface="Symbol" panose="05050102010706020507" pitchFamily="18" charset="2"/>
                        <a:buChar char=""/>
                      </a:pPr>
                      <a:r>
                        <a:rPr lang="en-US" sz="1800" b="0" dirty="0" smtClean="0">
                          <a:effectLst/>
                        </a:rPr>
                        <a:t>Sharing </a:t>
                      </a:r>
                      <a:r>
                        <a:rPr lang="en-US" sz="1800" b="0" dirty="0">
                          <a:effectLst/>
                        </a:rPr>
                        <a:t>data and progress on the </a:t>
                      </a:r>
                      <a:r>
                        <a:rPr lang="en-US" sz="1800" b="0" u="sng" dirty="0">
                          <a:effectLst/>
                          <a:hlinkClick r:id="rId2"/>
                        </a:rPr>
                        <a:t>ERM website.</a:t>
                      </a:r>
                      <a:endParaRPr lang="en-US" sz="1400" b="0" dirty="0">
                        <a:effectLst/>
                      </a:endParaRPr>
                    </a:p>
                    <a:p>
                      <a:pPr marL="342900" marR="0" lvl="0" indent="-342900" algn="l">
                        <a:spcBef>
                          <a:spcPts val="0"/>
                        </a:spcBef>
                        <a:spcAft>
                          <a:spcPts val="0"/>
                        </a:spcAft>
                        <a:buFont typeface="Symbol" panose="05050102010706020507" pitchFamily="18" charset="2"/>
                        <a:buChar char=""/>
                      </a:pPr>
                      <a:r>
                        <a:rPr lang="en-US" sz="1800" b="0" dirty="0">
                          <a:effectLst/>
                        </a:rPr>
                        <a:t>Meeting Schedule for spring 2019</a:t>
                      </a:r>
                      <a:endParaRPr lang="en-US" sz="1400" b="0" dirty="0">
                        <a:effectLst/>
                      </a:endParaRPr>
                    </a:p>
                    <a:p>
                      <a:pPr marL="342900" marR="0" lvl="0" indent="-342900" algn="l">
                        <a:spcBef>
                          <a:spcPts val="0"/>
                        </a:spcBef>
                        <a:spcAft>
                          <a:spcPts val="0"/>
                        </a:spcAft>
                        <a:buFont typeface="Symbol" panose="05050102010706020507" pitchFamily="18" charset="2"/>
                        <a:buChar char=""/>
                      </a:pPr>
                      <a:r>
                        <a:rPr lang="en-US" sz="1800" b="0" dirty="0">
                          <a:effectLst/>
                        </a:rPr>
                        <a:t>Timeline</a:t>
                      </a:r>
                      <a:endParaRPr lang="en-US" sz="1400" b="0" dirty="0">
                        <a:effectLst/>
                        <a:latin typeface="Garamond" panose="02020404030301010803" pitchFamily="18" charset="0"/>
                        <a:ea typeface="Garamond" panose="02020404030301010803" pitchFamily="18" charset="0"/>
                        <a:cs typeface="Garamond" panose="02020404030301010803" pitchFamily="18" charset="0"/>
                      </a:endParaRPr>
                    </a:p>
                  </a:txBody>
                  <a:tcPr marL="60435" marR="60435" marT="0" marB="0"/>
                </a:tc>
                <a:tc>
                  <a:txBody>
                    <a:bodyPr/>
                    <a:lstStyle/>
                    <a:p>
                      <a:pPr marL="0" marR="0" algn="l">
                        <a:spcBef>
                          <a:spcPts val="0"/>
                        </a:spcBef>
                        <a:spcAft>
                          <a:spcPts val="0"/>
                        </a:spcAft>
                      </a:pPr>
                      <a:r>
                        <a:rPr lang="en-US" sz="1600">
                          <a:effectLst/>
                        </a:rPr>
                        <a:t>Dr. Tammy Robinson, VPI</a:t>
                      </a:r>
                      <a:endParaRPr lang="en-US" sz="1200">
                        <a:effectLst/>
                      </a:endParaRPr>
                    </a:p>
                    <a:p>
                      <a:pPr marL="0" marR="0" algn="l">
                        <a:spcBef>
                          <a:spcPts val="0"/>
                        </a:spcBef>
                        <a:spcAft>
                          <a:spcPts val="0"/>
                        </a:spcAft>
                      </a:pPr>
                      <a:r>
                        <a:rPr lang="en-US" sz="1600">
                          <a:effectLst/>
                        </a:rPr>
                        <a:t>Dr. Karen Engel, Dean of PRIE</a:t>
                      </a:r>
                      <a:endParaRPr lang="en-US" sz="1200">
                        <a:effectLst/>
                      </a:endParaRPr>
                    </a:p>
                    <a:p>
                      <a:pPr marL="0" marR="0" algn="l">
                        <a:spcBef>
                          <a:spcPts val="0"/>
                        </a:spcBef>
                        <a:spcAft>
                          <a:spcPts val="0"/>
                        </a:spcAft>
                      </a:pPr>
                      <a:r>
                        <a:rPr lang="en-US" sz="1600">
                          <a:effectLst/>
                        </a:rPr>
                        <a:t> </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0435" marR="60435" marT="0" marB="0"/>
                </a:tc>
                <a:tc>
                  <a:txBody>
                    <a:bodyPr/>
                    <a:lstStyle/>
                    <a:p>
                      <a:pPr marL="0" marR="0" algn="ctr">
                        <a:spcBef>
                          <a:spcPts val="5"/>
                        </a:spcBef>
                        <a:spcAft>
                          <a:spcPts val="0"/>
                        </a:spcAft>
                      </a:pPr>
                      <a:r>
                        <a:rPr lang="en-US" sz="1600" dirty="0">
                          <a:effectLst/>
                        </a:rPr>
                        <a:t> </a:t>
                      </a:r>
                      <a:endParaRPr lang="en-US" sz="1200" dirty="0">
                        <a:effectLst/>
                      </a:endParaRPr>
                    </a:p>
                    <a:p>
                      <a:pPr marL="0" marR="0" algn="ctr">
                        <a:spcBef>
                          <a:spcPts val="0"/>
                        </a:spcBef>
                        <a:spcAft>
                          <a:spcPts val="0"/>
                        </a:spcAft>
                      </a:pPr>
                      <a:r>
                        <a:rPr lang="en-US" sz="1600" dirty="0" smtClean="0">
                          <a:effectLst/>
                        </a:rPr>
                        <a:t>15</a:t>
                      </a:r>
                      <a:endParaRPr lang="en-US" sz="1200" dirty="0">
                        <a:effectLst/>
                        <a:latin typeface="Garamond" panose="02020404030301010803" pitchFamily="18" charset="0"/>
                        <a:ea typeface="Garamond" panose="02020404030301010803" pitchFamily="18" charset="0"/>
                        <a:cs typeface="Garamond" panose="02020404030301010803" pitchFamily="18" charset="0"/>
                      </a:endParaRPr>
                    </a:p>
                  </a:txBody>
                  <a:tcPr marL="60435" marR="60435" marT="0" marB="0"/>
                </a:tc>
                <a:extLst>
                  <a:ext uri="{0D108BD9-81ED-4DB2-BD59-A6C34878D82A}">
                    <a16:rowId xmlns:a16="http://schemas.microsoft.com/office/drawing/2014/main" val="2348177967"/>
                  </a:ext>
                </a:extLst>
              </a:tr>
              <a:tr h="2032000">
                <a:tc>
                  <a:txBody>
                    <a:bodyPr/>
                    <a:lstStyle/>
                    <a:p>
                      <a:pPr marL="0" marR="0" algn="l">
                        <a:spcBef>
                          <a:spcPts val="0"/>
                        </a:spcBef>
                        <a:spcAft>
                          <a:spcPts val="0"/>
                        </a:spcAft>
                      </a:pPr>
                      <a:r>
                        <a:rPr lang="en-US" sz="1800" b="0">
                          <a:effectLst/>
                        </a:rPr>
                        <a:t>Guided Pathways and Enrollment Management</a:t>
                      </a:r>
                      <a:endParaRPr lang="en-US" sz="1400" b="0">
                        <a:effectLst/>
                      </a:endParaRPr>
                    </a:p>
                    <a:p>
                      <a:pPr marL="0" marR="0" algn="l">
                        <a:spcBef>
                          <a:spcPts val="0"/>
                        </a:spcBef>
                        <a:spcAft>
                          <a:spcPts val="0"/>
                        </a:spcAft>
                      </a:pPr>
                      <a:r>
                        <a:rPr lang="en-US" sz="1800" b="0">
                          <a:effectLst/>
                        </a:rPr>
                        <a:t>(see IEPI crosswalk)</a:t>
                      </a:r>
                      <a:endParaRPr lang="en-US" sz="1400" b="0">
                        <a:effectLst/>
                      </a:endParaRPr>
                    </a:p>
                    <a:p>
                      <a:pPr marL="342900" marR="0" lvl="0" indent="-342900" algn="l">
                        <a:spcBef>
                          <a:spcPts val="0"/>
                        </a:spcBef>
                        <a:spcAft>
                          <a:spcPts val="0"/>
                        </a:spcAft>
                        <a:buFont typeface="Symbol" panose="05050102010706020507" pitchFamily="18" charset="2"/>
                        <a:buChar char=""/>
                      </a:pPr>
                      <a:r>
                        <a:rPr lang="en-US" sz="1800" b="0">
                          <a:effectLst/>
                        </a:rPr>
                        <a:t>Compare current SEM strategies with Quality Focus Essay, I CAN Start Strong plan</a:t>
                      </a:r>
                      <a:endParaRPr lang="en-US" sz="1400" b="0">
                        <a:effectLst/>
                      </a:endParaRPr>
                    </a:p>
                    <a:p>
                      <a:pPr marL="342900" marR="0" lvl="0" indent="-342900" algn="l">
                        <a:spcBef>
                          <a:spcPts val="0"/>
                        </a:spcBef>
                        <a:spcAft>
                          <a:spcPts val="0"/>
                        </a:spcAft>
                        <a:buFont typeface="Symbol" panose="05050102010706020507" pitchFamily="18" charset="2"/>
                        <a:buChar char=""/>
                      </a:pPr>
                      <a:r>
                        <a:rPr lang="en-US" sz="1800" b="0">
                          <a:effectLst/>
                        </a:rPr>
                        <a:t>Compare SEM to other High Impact Practices</a:t>
                      </a:r>
                      <a:endParaRPr lang="en-US" sz="1400" b="0">
                        <a:effectLst/>
                      </a:endParaRPr>
                    </a:p>
                    <a:p>
                      <a:pPr marL="342900" marR="0" lvl="0" indent="-342900" algn="l">
                        <a:spcBef>
                          <a:spcPts val="0"/>
                        </a:spcBef>
                        <a:spcAft>
                          <a:spcPts val="0"/>
                        </a:spcAft>
                        <a:buFont typeface="Symbol" panose="05050102010706020507" pitchFamily="18" charset="2"/>
                        <a:buChar char=""/>
                      </a:pPr>
                      <a:r>
                        <a:rPr lang="en-US" sz="1800" b="0">
                          <a:effectLst/>
                        </a:rPr>
                        <a:t>SEM activities v. Guided Pathways activities</a:t>
                      </a:r>
                      <a:endParaRPr lang="en-US" sz="1400" b="0">
                        <a:effectLst/>
                      </a:endParaRPr>
                    </a:p>
                    <a:p>
                      <a:pPr marL="0" marR="0" algn="l">
                        <a:spcBef>
                          <a:spcPts val="0"/>
                        </a:spcBef>
                        <a:spcAft>
                          <a:spcPts val="0"/>
                        </a:spcAft>
                      </a:pPr>
                      <a:r>
                        <a:rPr lang="en-US" sz="1800" b="0">
                          <a:effectLst/>
                        </a:rPr>
                        <a:t> </a:t>
                      </a:r>
                    </a:p>
                    <a:p>
                      <a:pPr marL="457200" marR="0" algn="l">
                        <a:spcBef>
                          <a:spcPts val="0"/>
                        </a:spcBef>
                        <a:spcAft>
                          <a:spcPts val="0"/>
                        </a:spcAft>
                      </a:pPr>
                      <a:r>
                        <a:rPr lang="en-US" sz="1800" b="0">
                          <a:effectLst/>
                        </a:rPr>
                        <a:t> </a:t>
                      </a:r>
                      <a:endParaRPr lang="en-US" sz="1400" b="0">
                        <a:effectLst/>
                        <a:latin typeface="Garamond" panose="02020404030301010803" pitchFamily="18" charset="0"/>
                        <a:ea typeface="Garamond" panose="02020404030301010803" pitchFamily="18" charset="0"/>
                        <a:cs typeface="Garamond" panose="02020404030301010803" pitchFamily="18" charset="0"/>
                      </a:endParaRPr>
                    </a:p>
                  </a:txBody>
                  <a:tcPr marL="60435" marR="60435" marT="0" marB="0"/>
                </a:tc>
                <a:tc>
                  <a:txBody>
                    <a:bodyPr/>
                    <a:lstStyle/>
                    <a:p>
                      <a:pPr marL="0" marR="0" algn="l">
                        <a:spcBef>
                          <a:spcPts val="0"/>
                        </a:spcBef>
                        <a:spcAft>
                          <a:spcPts val="0"/>
                        </a:spcAft>
                      </a:pPr>
                      <a:r>
                        <a:rPr lang="en-US" sz="1600">
                          <a:effectLst/>
                        </a:rPr>
                        <a:t>Dr. Char Perlas, VPSS</a:t>
                      </a:r>
                      <a:endParaRPr lang="en-US" sz="1200">
                        <a:effectLst/>
                      </a:endParaRPr>
                    </a:p>
                    <a:p>
                      <a:pPr marL="0" marR="0" algn="l">
                        <a:spcBef>
                          <a:spcPts val="0"/>
                        </a:spcBef>
                        <a:spcAft>
                          <a:spcPts val="0"/>
                        </a:spcAft>
                      </a:pPr>
                      <a:r>
                        <a:rPr lang="en-US" sz="1600">
                          <a:effectLst/>
                        </a:rPr>
                        <a:t>Dr. Tammy Robinson, VPI</a:t>
                      </a:r>
                      <a:endParaRPr lang="en-US" sz="1200">
                        <a:effectLst/>
                      </a:endParaRPr>
                    </a:p>
                    <a:p>
                      <a:pPr marL="0" marR="0" algn="l">
                        <a:spcBef>
                          <a:spcPts val="0"/>
                        </a:spcBef>
                        <a:spcAft>
                          <a:spcPts val="0"/>
                        </a:spcAft>
                      </a:pPr>
                      <a:r>
                        <a:rPr lang="en-US" sz="1600">
                          <a:effectLst/>
                        </a:rPr>
                        <a:t> </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0435" marR="60435" marT="0" marB="0"/>
                </a:tc>
                <a:tc>
                  <a:txBody>
                    <a:bodyPr/>
                    <a:lstStyle/>
                    <a:p>
                      <a:pPr marL="0" marR="0" algn="ctr">
                        <a:spcBef>
                          <a:spcPts val="0"/>
                        </a:spcBef>
                        <a:spcAft>
                          <a:spcPts val="0"/>
                        </a:spcAft>
                      </a:pPr>
                      <a:r>
                        <a:rPr lang="en-US" sz="1600">
                          <a:effectLst/>
                        </a:rPr>
                        <a:t>30</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0435" marR="60435" marT="0" marB="0"/>
                </a:tc>
                <a:extLst>
                  <a:ext uri="{0D108BD9-81ED-4DB2-BD59-A6C34878D82A}">
                    <a16:rowId xmlns:a16="http://schemas.microsoft.com/office/drawing/2014/main" val="2322813205"/>
                  </a:ext>
                </a:extLst>
              </a:tr>
              <a:tr h="1016000">
                <a:tc>
                  <a:txBody>
                    <a:bodyPr/>
                    <a:lstStyle/>
                    <a:p>
                      <a:pPr marL="0" marR="0" algn="l">
                        <a:spcBef>
                          <a:spcPts val="0"/>
                        </a:spcBef>
                        <a:spcAft>
                          <a:spcPts val="0"/>
                        </a:spcAft>
                      </a:pPr>
                      <a:r>
                        <a:rPr lang="en-US" sz="1800" b="0">
                          <a:effectLst/>
                        </a:rPr>
                        <a:t>Maintaining an Equity Lens</a:t>
                      </a:r>
                      <a:endParaRPr lang="en-US" sz="1400" b="0">
                        <a:effectLst/>
                      </a:endParaRPr>
                    </a:p>
                    <a:p>
                      <a:pPr marL="342900" marR="0" lvl="0" indent="-342900" algn="l">
                        <a:spcBef>
                          <a:spcPts val="0"/>
                        </a:spcBef>
                        <a:spcAft>
                          <a:spcPts val="0"/>
                        </a:spcAft>
                        <a:buFont typeface="Symbol" panose="05050102010706020507" pitchFamily="18" charset="2"/>
                        <a:buChar char=""/>
                      </a:pPr>
                      <a:r>
                        <a:rPr lang="en-US" sz="1800" b="0">
                          <a:effectLst/>
                        </a:rPr>
                        <a:t>Considering disaggregated distance education course success data</a:t>
                      </a:r>
                      <a:endParaRPr lang="en-US" sz="1400" b="0">
                        <a:effectLst/>
                      </a:endParaRPr>
                    </a:p>
                    <a:p>
                      <a:pPr marL="0" marR="0" algn="l">
                        <a:spcBef>
                          <a:spcPts val="0"/>
                        </a:spcBef>
                        <a:spcAft>
                          <a:spcPts val="0"/>
                        </a:spcAft>
                      </a:pPr>
                      <a:r>
                        <a:rPr lang="en-US" sz="1800" b="0">
                          <a:effectLst/>
                        </a:rPr>
                        <a:t> </a:t>
                      </a:r>
                      <a:endParaRPr lang="en-US" sz="1400" b="0">
                        <a:effectLst/>
                        <a:latin typeface="Garamond" panose="02020404030301010803" pitchFamily="18" charset="0"/>
                        <a:ea typeface="Garamond" panose="02020404030301010803" pitchFamily="18" charset="0"/>
                        <a:cs typeface="Garamond" panose="02020404030301010803" pitchFamily="18" charset="0"/>
                      </a:endParaRPr>
                    </a:p>
                  </a:txBody>
                  <a:tcPr marL="60435" marR="60435" marT="0" marB="0"/>
                </a:tc>
                <a:tc>
                  <a:txBody>
                    <a:bodyPr/>
                    <a:lstStyle/>
                    <a:p>
                      <a:pPr marL="0" marR="0" algn="l">
                        <a:spcBef>
                          <a:spcPts val="0"/>
                        </a:spcBef>
                        <a:spcAft>
                          <a:spcPts val="0"/>
                        </a:spcAft>
                      </a:pPr>
                      <a:r>
                        <a:rPr lang="en-US" sz="1600">
                          <a:effectLst/>
                        </a:rPr>
                        <a:t>Dr. Karen Engel, Dean of PRIE</a:t>
                      </a:r>
                      <a:endParaRPr lang="en-US" sz="1200">
                        <a:effectLst/>
                      </a:endParaRPr>
                    </a:p>
                    <a:p>
                      <a:pPr marL="0" marR="0" algn="l">
                        <a:spcBef>
                          <a:spcPts val="0"/>
                        </a:spcBef>
                        <a:spcAft>
                          <a:spcPts val="0"/>
                        </a:spcAft>
                      </a:pPr>
                      <a:r>
                        <a:rPr lang="en-US" sz="1600">
                          <a:effectLst/>
                        </a:rPr>
                        <a:t> </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0435" marR="60435" marT="0" marB="0"/>
                </a:tc>
                <a:tc>
                  <a:txBody>
                    <a:bodyPr/>
                    <a:lstStyle/>
                    <a:p>
                      <a:pPr marL="0" marR="0" algn="ctr">
                        <a:spcBef>
                          <a:spcPts val="0"/>
                        </a:spcBef>
                        <a:spcAft>
                          <a:spcPts val="0"/>
                        </a:spcAft>
                      </a:pPr>
                      <a:r>
                        <a:rPr lang="en-US" sz="1600">
                          <a:effectLst/>
                        </a:rPr>
                        <a:t>5</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0435" marR="60435" marT="0" marB="0"/>
                </a:tc>
                <a:extLst>
                  <a:ext uri="{0D108BD9-81ED-4DB2-BD59-A6C34878D82A}">
                    <a16:rowId xmlns:a16="http://schemas.microsoft.com/office/drawing/2014/main" val="620627539"/>
                  </a:ext>
                </a:extLst>
              </a:tr>
              <a:tr h="762000">
                <a:tc>
                  <a:txBody>
                    <a:bodyPr/>
                    <a:lstStyle/>
                    <a:p>
                      <a:pPr marL="0" marR="0" algn="l">
                        <a:spcBef>
                          <a:spcPts val="0"/>
                        </a:spcBef>
                        <a:spcAft>
                          <a:spcPts val="0"/>
                        </a:spcAft>
                      </a:pPr>
                      <a:r>
                        <a:rPr lang="en-US" sz="1800" b="0" dirty="0" smtClean="0">
                          <a:effectLst/>
                        </a:rPr>
                        <a:t>Other Data Requested</a:t>
                      </a:r>
                      <a:endParaRPr lang="en-US" sz="1400" b="0" dirty="0">
                        <a:effectLst/>
                      </a:endParaRPr>
                    </a:p>
                    <a:p>
                      <a:pPr marL="342900" marR="0" lvl="0" indent="-342900" algn="l">
                        <a:spcBef>
                          <a:spcPts val="0"/>
                        </a:spcBef>
                        <a:spcAft>
                          <a:spcPts val="0"/>
                        </a:spcAft>
                        <a:buFont typeface="Symbol" panose="05050102010706020507" pitchFamily="18" charset="2"/>
                        <a:buChar char=""/>
                      </a:pPr>
                      <a:r>
                        <a:rPr lang="en-US" sz="1800" b="0" dirty="0">
                          <a:effectLst/>
                        </a:rPr>
                        <a:t>Degrees or Certificates offered 100% </a:t>
                      </a:r>
                      <a:r>
                        <a:rPr lang="en-US" sz="1800" b="0" dirty="0" smtClean="0">
                          <a:effectLst/>
                        </a:rPr>
                        <a:t>online</a:t>
                      </a:r>
                    </a:p>
                    <a:p>
                      <a:pPr marL="342900" marR="0" lvl="0" indent="-342900" algn="l">
                        <a:spcBef>
                          <a:spcPts val="0"/>
                        </a:spcBef>
                        <a:spcAft>
                          <a:spcPts val="0"/>
                        </a:spcAft>
                        <a:buFont typeface="Symbol" panose="05050102010706020507" pitchFamily="18" charset="2"/>
                        <a:buChar char=""/>
                      </a:pPr>
                      <a:r>
                        <a:rPr lang="en-US" sz="1800" b="0" kern="1200" dirty="0" smtClean="0">
                          <a:solidFill>
                            <a:schemeClr val="lt1"/>
                          </a:solidFill>
                          <a:effectLst/>
                          <a:latin typeface="+mn-lt"/>
                          <a:ea typeface="+mn-ea"/>
                          <a:cs typeface="+mn-cs"/>
                        </a:rPr>
                        <a:t>Enrollment patterns of concurrently enrolled high school students</a:t>
                      </a:r>
                      <a:endParaRPr lang="en-US" sz="1800" b="0" kern="1200" dirty="0">
                        <a:solidFill>
                          <a:schemeClr val="lt1"/>
                        </a:solidFill>
                        <a:effectLst/>
                        <a:latin typeface="+mn-lt"/>
                        <a:ea typeface="+mn-ea"/>
                        <a:cs typeface="+mn-cs"/>
                      </a:endParaRPr>
                    </a:p>
                  </a:txBody>
                  <a:tcPr marL="60435" marR="60435" marT="0" marB="0"/>
                </a:tc>
                <a:tc>
                  <a:txBody>
                    <a:bodyPr/>
                    <a:lstStyle/>
                    <a:p>
                      <a:pPr marL="0" marR="0" algn="l">
                        <a:spcBef>
                          <a:spcPts val="0"/>
                        </a:spcBef>
                        <a:spcAft>
                          <a:spcPts val="0"/>
                        </a:spcAft>
                      </a:pPr>
                      <a:r>
                        <a:rPr lang="en-US" sz="1600">
                          <a:effectLst/>
                        </a:rPr>
                        <a:t>Dr. Karen Engel, Dean of PRIE</a:t>
                      </a:r>
                      <a:endParaRPr lang="en-US" sz="1200">
                        <a:effectLst/>
                      </a:endParaRPr>
                    </a:p>
                    <a:p>
                      <a:pPr marL="0" marR="0" algn="l">
                        <a:spcBef>
                          <a:spcPts val="0"/>
                        </a:spcBef>
                        <a:spcAft>
                          <a:spcPts val="0"/>
                        </a:spcAft>
                      </a:pPr>
                      <a:r>
                        <a:rPr lang="en-US" sz="1600">
                          <a:effectLst/>
                        </a:rPr>
                        <a:t>All</a:t>
                      </a:r>
                      <a:endParaRPr lang="en-US" sz="1200">
                        <a:effectLst/>
                      </a:endParaRPr>
                    </a:p>
                    <a:p>
                      <a:pPr marL="0" marR="0" algn="l">
                        <a:spcBef>
                          <a:spcPts val="0"/>
                        </a:spcBef>
                        <a:spcAft>
                          <a:spcPts val="0"/>
                        </a:spcAft>
                      </a:pPr>
                      <a:r>
                        <a:rPr lang="en-US" sz="1600">
                          <a:effectLst/>
                        </a:rPr>
                        <a:t> </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0435" marR="60435" marT="0" marB="0"/>
                </a:tc>
                <a:tc>
                  <a:txBody>
                    <a:bodyPr/>
                    <a:lstStyle/>
                    <a:p>
                      <a:pPr marL="0" marR="0" algn="ctr">
                        <a:spcBef>
                          <a:spcPts val="0"/>
                        </a:spcBef>
                        <a:spcAft>
                          <a:spcPts val="0"/>
                        </a:spcAft>
                      </a:pPr>
                      <a:r>
                        <a:rPr lang="en-US" sz="1600">
                          <a:effectLst/>
                        </a:rPr>
                        <a:t>5</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0435" marR="60435" marT="0" marB="0"/>
                </a:tc>
                <a:extLst>
                  <a:ext uri="{0D108BD9-81ED-4DB2-BD59-A6C34878D82A}">
                    <a16:rowId xmlns:a16="http://schemas.microsoft.com/office/drawing/2014/main" val="3738061727"/>
                  </a:ext>
                </a:extLst>
              </a:tr>
              <a:tr h="762000">
                <a:tc>
                  <a:txBody>
                    <a:bodyPr/>
                    <a:lstStyle/>
                    <a:p>
                      <a:pPr marL="0" marR="0" algn="l">
                        <a:spcBef>
                          <a:spcPts val="0"/>
                        </a:spcBef>
                        <a:spcAft>
                          <a:spcPts val="0"/>
                        </a:spcAft>
                      </a:pPr>
                      <a:r>
                        <a:rPr lang="en-US" sz="1800" b="0" dirty="0">
                          <a:effectLst/>
                        </a:rPr>
                        <a:t>Next Steps &amp; Items for Future Meetings</a:t>
                      </a:r>
                      <a:endParaRPr lang="en-US" sz="1400" b="0" dirty="0">
                        <a:effectLst/>
                      </a:endParaRPr>
                    </a:p>
                    <a:p>
                      <a:pPr marL="0" marR="0" algn="l">
                        <a:spcBef>
                          <a:spcPts val="0"/>
                        </a:spcBef>
                        <a:spcAft>
                          <a:spcPts val="0"/>
                        </a:spcAft>
                      </a:pPr>
                      <a:r>
                        <a:rPr lang="en-US" sz="1800" b="0" dirty="0">
                          <a:effectLst/>
                        </a:rPr>
                        <a:t> </a:t>
                      </a:r>
                      <a:endParaRPr lang="en-US" sz="1400" b="0" dirty="0">
                        <a:effectLst/>
                        <a:latin typeface="Garamond" panose="02020404030301010803" pitchFamily="18" charset="0"/>
                        <a:ea typeface="Garamond" panose="02020404030301010803" pitchFamily="18" charset="0"/>
                        <a:cs typeface="Garamond" panose="02020404030301010803" pitchFamily="18" charset="0"/>
                      </a:endParaRPr>
                    </a:p>
                  </a:txBody>
                  <a:tcPr marL="60435" marR="60435" marT="0" marB="0"/>
                </a:tc>
                <a:tc>
                  <a:txBody>
                    <a:bodyPr/>
                    <a:lstStyle/>
                    <a:p>
                      <a:pPr marL="0" marR="0" algn="l">
                        <a:lnSpc>
                          <a:spcPts val="1345"/>
                        </a:lnSpc>
                        <a:spcBef>
                          <a:spcPts val="0"/>
                        </a:spcBef>
                        <a:spcAft>
                          <a:spcPts val="0"/>
                        </a:spcAft>
                      </a:pPr>
                      <a:r>
                        <a:rPr lang="en-US" sz="1600">
                          <a:effectLst/>
                        </a:rPr>
                        <a:t>All</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0435" marR="60435" marT="0" marB="0"/>
                </a:tc>
                <a:tc>
                  <a:txBody>
                    <a:bodyPr/>
                    <a:lstStyle/>
                    <a:p>
                      <a:pPr marL="0" marR="0" algn="ctr">
                        <a:spcBef>
                          <a:spcPts val="0"/>
                        </a:spcBef>
                        <a:spcAft>
                          <a:spcPts val="0"/>
                        </a:spcAft>
                      </a:pPr>
                      <a:r>
                        <a:rPr lang="en-US" sz="1600" dirty="0">
                          <a:effectLst/>
                        </a:rPr>
                        <a:t> </a:t>
                      </a:r>
                      <a:r>
                        <a:rPr lang="en-US" sz="1600" dirty="0" smtClean="0">
                          <a:effectLst/>
                        </a:rPr>
                        <a:t>5</a:t>
                      </a:r>
                      <a:endParaRPr lang="en-US" sz="1200" dirty="0">
                        <a:effectLst/>
                        <a:latin typeface="Garamond" panose="02020404030301010803" pitchFamily="18" charset="0"/>
                        <a:ea typeface="Garamond" panose="02020404030301010803" pitchFamily="18" charset="0"/>
                        <a:cs typeface="Garamond" panose="02020404030301010803" pitchFamily="18" charset="0"/>
                      </a:endParaRPr>
                    </a:p>
                  </a:txBody>
                  <a:tcPr marL="60435" marR="60435" marT="0" marB="0"/>
                </a:tc>
                <a:extLst>
                  <a:ext uri="{0D108BD9-81ED-4DB2-BD59-A6C34878D82A}">
                    <a16:rowId xmlns:a16="http://schemas.microsoft.com/office/drawing/2014/main" val="988086912"/>
                  </a:ext>
                </a:extLst>
              </a:tr>
              <a:tr h="508000">
                <a:tc>
                  <a:txBody>
                    <a:bodyPr/>
                    <a:lstStyle/>
                    <a:p>
                      <a:pPr marL="0" marR="0" algn="l">
                        <a:spcBef>
                          <a:spcPts val="0"/>
                        </a:spcBef>
                        <a:spcAft>
                          <a:spcPts val="0"/>
                        </a:spcAft>
                      </a:pPr>
                      <a:r>
                        <a:rPr lang="en-US" sz="1800" b="0" dirty="0">
                          <a:effectLst/>
                        </a:rPr>
                        <a:t>ADJOURN</a:t>
                      </a:r>
                      <a:endParaRPr lang="en-US" sz="1400" b="0" dirty="0">
                        <a:effectLst/>
                      </a:endParaRPr>
                    </a:p>
                    <a:p>
                      <a:pPr marL="0" marR="0" algn="l">
                        <a:spcBef>
                          <a:spcPts val="0"/>
                        </a:spcBef>
                        <a:spcAft>
                          <a:spcPts val="0"/>
                        </a:spcAft>
                      </a:pPr>
                      <a:r>
                        <a:rPr lang="en-US" sz="1800" b="0" dirty="0">
                          <a:effectLst/>
                        </a:rPr>
                        <a:t> </a:t>
                      </a:r>
                      <a:endParaRPr lang="en-US" sz="1400" b="0" dirty="0">
                        <a:effectLst/>
                        <a:latin typeface="Garamond" panose="02020404030301010803" pitchFamily="18" charset="0"/>
                        <a:ea typeface="Garamond" panose="02020404030301010803" pitchFamily="18" charset="0"/>
                        <a:cs typeface="Garamond" panose="02020404030301010803" pitchFamily="18" charset="0"/>
                      </a:endParaRPr>
                    </a:p>
                  </a:txBody>
                  <a:tcPr marL="60435" marR="60435" marT="0" marB="0"/>
                </a:tc>
                <a:tc>
                  <a:txBody>
                    <a:bodyPr/>
                    <a:lstStyle/>
                    <a:p>
                      <a:pPr marL="0" marR="0" algn="l">
                        <a:spcBef>
                          <a:spcPts val="0"/>
                        </a:spcBef>
                        <a:spcAft>
                          <a:spcPts val="0"/>
                        </a:spcAft>
                      </a:pPr>
                      <a:r>
                        <a:rPr lang="en-US" sz="1600">
                          <a:effectLst/>
                        </a:rPr>
                        <a:t> </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0435" marR="60435" marT="0" marB="0"/>
                </a:tc>
                <a:tc>
                  <a:txBody>
                    <a:bodyPr/>
                    <a:lstStyle/>
                    <a:p>
                      <a:pPr marL="0" marR="0" algn="ctr">
                        <a:spcBef>
                          <a:spcPts val="0"/>
                        </a:spcBef>
                        <a:spcAft>
                          <a:spcPts val="0"/>
                        </a:spcAft>
                      </a:pPr>
                      <a:r>
                        <a:rPr lang="en-US" sz="1600" dirty="0">
                          <a:effectLst/>
                        </a:rPr>
                        <a:t> </a:t>
                      </a:r>
                      <a:endParaRPr lang="en-US" sz="1200" dirty="0">
                        <a:effectLst/>
                        <a:latin typeface="Garamond" panose="02020404030301010803" pitchFamily="18" charset="0"/>
                        <a:ea typeface="Garamond" panose="02020404030301010803" pitchFamily="18" charset="0"/>
                        <a:cs typeface="Garamond" panose="02020404030301010803" pitchFamily="18" charset="0"/>
                      </a:endParaRPr>
                    </a:p>
                  </a:txBody>
                  <a:tcPr marL="60435" marR="60435" marT="0" marB="0"/>
                </a:tc>
                <a:extLst>
                  <a:ext uri="{0D108BD9-81ED-4DB2-BD59-A6C34878D82A}">
                    <a16:rowId xmlns:a16="http://schemas.microsoft.com/office/drawing/2014/main" val="2876451847"/>
                  </a:ext>
                </a:extLst>
              </a:tr>
            </a:tbl>
          </a:graphicData>
        </a:graphic>
      </p:graphicFrame>
    </p:spTree>
    <p:extLst>
      <p:ext uri="{BB962C8B-B14F-4D97-AF65-F5344CB8AC3E}">
        <p14:creationId xmlns:p14="http://schemas.microsoft.com/office/powerpoint/2010/main" val="28459255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3885017466"/>
              </p:ext>
            </p:extLst>
          </p:nvPr>
        </p:nvGraphicFramePr>
        <p:xfrm>
          <a:off x="0" y="0"/>
          <a:ext cx="12192000"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930902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34908473"/>
              </p:ext>
            </p:extLst>
          </p:nvPr>
        </p:nvGraphicFramePr>
        <p:xfrm>
          <a:off x="935419" y="0"/>
          <a:ext cx="10499836"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538227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Students Work for Pay data</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1650590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ext uri="{D42A27DB-BD31-4B8C-83A1-F6EECF244321}">
                <p14:modId xmlns:p14="http://schemas.microsoft.com/office/powerpoint/2010/main" val="3144679973"/>
              </p:ext>
            </p:extLst>
          </p:nvPr>
        </p:nvGraphicFramePr>
        <p:xfrm>
          <a:off x="5470072" y="1428959"/>
          <a:ext cx="7302067" cy="475417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14300" y="6488668"/>
            <a:ext cx="1765227" cy="261610"/>
          </a:xfrm>
          <a:prstGeom prst="rect">
            <a:avLst/>
          </a:prstGeom>
          <a:noFill/>
        </p:spPr>
        <p:txBody>
          <a:bodyPr wrap="none" rtlCol="0">
            <a:spAutoFit/>
          </a:bodyPr>
          <a:lstStyle/>
          <a:p>
            <a:r>
              <a:rPr lang="en-US" sz="1100" dirty="0" smtClean="0"/>
              <a:t>Source:  CCSSE Survey 2015</a:t>
            </a:r>
            <a:endParaRPr lang="en-US" sz="1100" dirty="0"/>
          </a:p>
        </p:txBody>
      </p:sp>
      <p:sp>
        <p:nvSpPr>
          <p:cNvPr id="8" name="Title 7"/>
          <p:cNvSpPr>
            <a:spLocks noGrp="1"/>
          </p:cNvSpPr>
          <p:nvPr>
            <p:ph type="title"/>
          </p:nvPr>
        </p:nvSpPr>
        <p:spPr>
          <a:xfrm>
            <a:off x="446314" y="103396"/>
            <a:ext cx="10515600" cy="1325563"/>
          </a:xfrm>
        </p:spPr>
        <p:txBody>
          <a:bodyPr/>
          <a:lstStyle/>
          <a:p>
            <a:r>
              <a:rPr lang="en-US" dirty="0" smtClean="0"/>
              <a:t>How </a:t>
            </a:r>
            <a:r>
              <a:rPr lang="en-US" smtClean="0"/>
              <a:t>much do </a:t>
            </a:r>
            <a:r>
              <a:rPr lang="en-US" dirty="0" smtClean="0"/>
              <a:t>Cañada students work?</a:t>
            </a:r>
            <a:endParaRPr lang="en-US" dirty="0"/>
          </a:p>
        </p:txBody>
      </p:sp>
      <p:graphicFrame>
        <p:nvGraphicFramePr>
          <p:cNvPr id="9" name="Chart 8"/>
          <p:cNvGraphicFramePr>
            <a:graphicFrameLocks/>
          </p:cNvGraphicFramePr>
          <p:nvPr>
            <p:extLst>
              <p:ext uri="{D42A27DB-BD31-4B8C-83A1-F6EECF244321}">
                <p14:modId xmlns:p14="http://schemas.microsoft.com/office/powerpoint/2010/main" val="2566623266"/>
              </p:ext>
            </p:extLst>
          </p:nvPr>
        </p:nvGraphicFramePr>
        <p:xfrm>
          <a:off x="-89807" y="1428959"/>
          <a:ext cx="6457949" cy="48577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320658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schedule for spring 2019</a:t>
            </a:r>
            <a:endParaRPr lang="en-US" dirty="0"/>
          </a:p>
        </p:txBody>
      </p:sp>
      <p:sp>
        <p:nvSpPr>
          <p:cNvPr id="3" name="Content Placeholder 2"/>
          <p:cNvSpPr>
            <a:spLocks noGrp="1"/>
          </p:cNvSpPr>
          <p:nvPr>
            <p:ph idx="1"/>
          </p:nvPr>
        </p:nvSpPr>
        <p:spPr/>
        <p:txBody>
          <a:bodyPr/>
          <a:lstStyle/>
          <a:p>
            <a:r>
              <a:rPr lang="en-US" dirty="0" smtClean="0"/>
              <a:t>Every two weeks?</a:t>
            </a:r>
          </a:p>
          <a:p>
            <a:r>
              <a:rPr lang="en-US" dirty="0" smtClean="0"/>
              <a:t>Monday afternoons?</a:t>
            </a:r>
            <a:endParaRPr lang="en-US" dirty="0"/>
          </a:p>
        </p:txBody>
      </p:sp>
    </p:spTree>
    <p:extLst>
      <p:ext uri="{BB962C8B-B14F-4D97-AF65-F5344CB8AC3E}">
        <p14:creationId xmlns:p14="http://schemas.microsoft.com/office/powerpoint/2010/main" val="23444448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2"/>
          </p:nvPr>
        </p:nvSpPr>
        <p:spPr/>
        <p:txBody>
          <a:bodyPr>
            <a:normAutofit fontScale="85000" lnSpcReduction="20000"/>
          </a:bodyPr>
          <a:lstStyle/>
          <a:p>
            <a:pPr marL="457200" indent="-457200">
              <a:buFont typeface="+mj-lt"/>
              <a:buAutoNum type="arabicPeriod"/>
            </a:pPr>
            <a:r>
              <a:rPr lang="en-US" dirty="0"/>
              <a:t>Preparation  </a:t>
            </a:r>
          </a:p>
          <a:p>
            <a:pPr marL="457200" indent="-457200">
              <a:buFont typeface="+mj-lt"/>
              <a:buAutoNum type="arabicPeriod"/>
            </a:pPr>
            <a:r>
              <a:rPr lang="en-US" dirty="0"/>
              <a:t>Identification of key performance indicators </a:t>
            </a:r>
          </a:p>
          <a:p>
            <a:pPr marL="457200" indent="-457200">
              <a:buFont typeface="+mj-lt"/>
              <a:buAutoNum type="arabicPeriod"/>
            </a:pPr>
            <a:r>
              <a:rPr lang="en-US" dirty="0"/>
              <a:t>Developing a comprehensive situation analysis (data compilation, research, the SEP dashboard, etc.)</a:t>
            </a:r>
          </a:p>
          <a:p>
            <a:pPr marL="457200" indent="-457200">
              <a:buFont typeface="+mj-lt"/>
              <a:buAutoNum type="arabicPeriod"/>
            </a:pPr>
            <a:r>
              <a:rPr lang="en-US" dirty="0"/>
              <a:t>Strategy identification</a:t>
            </a:r>
          </a:p>
          <a:p>
            <a:pPr marL="457200" indent="-457200">
              <a:buFont typeface="+mj-lt"/>
              <a:buAutoNum type="arabicPeriod"/>
            </a:pPr>
            <a:r>
              <a:rPr lang="en-US" dirty="0"/>
              <a:t>Action plan development (business plan for each potential strategy)</a:t>
            </a:r>
          </a:p>
          <a:p>
            <a:pPr marL="457200" indent="-457200">
              <a:buFont typeface="+mj-lt"/>
              <a:buAutoNum type="arabicPeriod"/>
            </a:pPr>
            <a:r>
              <a:rPr lang="en-US" dirty="0"/>
              <a:t>Strategy prioritization (mission-fit, ROI, likelihood of success)  </a:t>
            </a:r>
          </a:p>
          <a:p>
            <a:pPr marL="457200" indent="-457200">
              <a:buFont typeface="+mj-lt"/>
              <a:buAutoNum type="arabicPeriod"/>
            </a:pPr>
            <a:r>
              <a:rPr lang="en-US" dirty="0"/>
              <a:t>Develop quantifiable goals and a funding strategy</a:t>
            </a:r>
          </a:p>
          <a:p>
            <a:pPr marL="457200" indent="-457200">
              <a:buFont typeface="+mj-lt"/>
              <a:buAutoNum type="arabicPeriod"/>
            </a:pPr>
            <a:r>
              <a:rPr lang="en-US" dirty="0"/>
              <a:t>Execution, evaluation, and modification</a:t>
            </a:r>
          </a:p>
          <a:p>
            <a:pPr marL="457200" indent="-457200">
              <a:buFont typeface="+mj-lt"/>
              <a:buAutoNum type="arabicPeriod"/>
            </a:pPr>
            <a:endParaRPr lang="en-US" dirty="0"/>
          </a:p>
          <a:p>
            <a:pPr marL="457200" indent="-457200">
              <a:buFont typeface="+mj-lt"/>
              <a:buAutoNum type="arabicPeriod"/>
            </a:pPr>
            <a:endParaRPr lang="en-US" dirty="0"/>
          </a:p>
          <a:p>
            <a:endParaRPr lang="en-US" dirty="0"/>
          </a:p>
        </p:txBody>
      </p:sp>
      <p:sp>
        <p:nvSpPr>
          <p:cNvPr id="6" name="Text Placeholder 5"/>
          <p:cNvSpPr>
            <a:spLocks noGrp="1"/>
          </p:cNvSpPr>
          <p:nvPr>
            <p:ph type="body" sz="quarter" idx="32"/>
          </p:nvPr>
        </p:nvSpPr>
        <p:spPr/>
        <p:txBody>
          <a:bodyPr/>
          <a:lstStyle/>
          <a:p>
            <a:r>
              <a:rPr lang="en-US" dirty="0">
                <a:solidFill>
                  <a:schemeClr val="tx1"/>
                </a:solidFill>
              </a:rPr>
              <a:t>Strategic enrollment planning phases</a:t>
            </a:r>
          </a:p>
        </p:txBody>
      </p:sp>
    </p:spTree>
    <p:extLst>
      <p:ext uri="{BB962C8B-B14F-4D97-AF65-F5344CB8AC3E}">
        <p14:creationId xmlns:p14="http://schemas.microsoft.com/office/powerpoint/2010/main" val="6695237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2"/>
          </p:nvPr>
        </p:nvSpPr>
        <p:spPr/>
        <p:txBody>
          <a:bodyPr>
            <a:normAutofit fontScale="85000" lnSpcReduction="20000"/>
          </a:bodyPr>
          <a:lstStyle/>
          <a:p>
            <a:pPr marL="457200" indent="-457200">
              <a:buFont typeface="+mj-lt"/>
              <a:buAutoNum type="arabicPeriod"/>
            </a:pPr>
            <a:r>
              <a:rPr lang="en-US" dirty="0"/>
              <a:t>Preparation  </a:t>
            </a:r>
          </a:p>
          <a:p>
            <a:pPr marL="457200" indent="-457200">
              <a:buFont typeface="+mj-lt"/>
              <a:buAutoNum type="arabicPeriod"/>
            </a:pPr>
            <a:r>
              <a:rPr lang="en-US" dirty="0"/>
              <a:t>Identification of key performance indicators </a:t>
            </a:r>
          </a:p>
          <a:p>
            <a:pPr marL="457200" indent="-457200">
              <a:buFont typeface="+mj-lt"/>
              <a:buAutoNum type="arabicPeriod"/>
            </a:pPr>
            <a:r>
              <a:rPr lang="en-US" dirty="0"/>
              <a:t>Developing a comprehensive situation analysis (data compilation, research, the SEP dashboard, etc.)</a:t>
            </a:r>
          </a:p>
          <a:p>
            <a:pPr marL="457200" indent="-457200">
              <a:buFont typeface="+mj-lt"/>
              <a:buAutoNum type="arabicPeriod"/>
            </a:pPr>
            <a:r>
              <a:rPr lang="en-US" dirty="0"/>
              <a:t>Strategy identification</a:t>
            </a:r>
          </a:p>
          <a:p>
            <a:pPr marL="457200" indent="-457200">
              <a:buFont typeface="+mj-lt"/>
              <a:buAutoNum type="arabicPeriod"/>
            </a:pPr>
            <a:r>
              <a:rPr lang="en-US" dirty="0"/>
              <a:t>Action plan development (business plan for each potential strategy)</a:t>
            </a:r>
          </a:p>
          <a:p>
            <a:pPr marL="457200" indent="-457200">
              <a:buFont typeface="+mj-lt"/>
              <a:buAutoNum type="arabicPeriod"/>
            </a:pPr>
            <a:r>
              <a:rPr lang="en-US" dirty="0"/>
              <a:t>Strategy prioritization (mission-fit, ROI, likelihood of success)  </a:t>
            </a:r>
          </a:p>
          <a:p>
            <a:pPr marL="457200" indent="-457200">
              <a:buFont typeface="+mj-lt"/>
              <a:buAutoNum type="arabicPeriod"/>
            </a:pPr>
            <a:r>
              <a:rPr lang="en-US" dirty="0"/>
              <a:t>Develop quantifiable goals and a funding strategy</a:t>
            </a:r>
          </a:p>
          <a:p>
            <a:pPr marL="457200" indent="-457200">
              <a:buFont typeface="+mj-lt"/>
              <a:buAutoNum type="arabicPeriod"/>
            </a:pPr>
            <a:r>
              <a:rPr lang="en-US" dirty="0"/>
              <a:t>Execution, evaluation, and modification</a:t>
            </a:r>
          </a:p>
          <a:p>
            <a:pPr marL="457200" indent="-457200">
              <a:buFont typeface="+mj-lt"/>
              <a:buAutoNum type="arabicPeriod"/>
            </a:pPr>
            <a:endParaRPr lang="en-US" dirty="0"/>
          </a:p>
          <a:p>
            <a:pPr marL="457200" indent="-457200">
              <a:buFont typeface="+mj-lt"/>
              <a:buAutoNum type="arabicPeriod"/>
            </a:pPr>
            <a:endParaRPr lang="en-US" dirty="0"/>
          </a:p>
          <a:p>
            <a:endParaRPr lang="en-US" dirty="0"/>
          </a:p>
        </p:txBody>
      </p:sp>
      <p:sp>
        <p:nvSpPr>
          <p:cNvPr id="6" name="Text Placeholder 5"/>
          <p:cNvSpPr>
            <a:spLocks noGrp="1"/>
          </p:cNvSpPr>
          <p:nvPr>
            <p:ph type="body" sz="quarter" idx="32"/>
          </p:nvPr>
        </p:nvSpPr>
        <p:spPr/>
        <p:txBody>
          <a:bodyPr/>
          <a:lstStyle/>
          <a:p>
            <a:r>
              <a:rPr lang="en-US" dirty="0">
                <a:solidFill>
                  <a:schemeClr val="tx1"/>
                </a:solidFill>
              </a:rPr>
              <a:t>Strategic enrollment planning phases</a:t>
            </a:r>
          </a:p>
        </p:txBody>
      </p:sp>
      <p:sp>
        <p:nvSpPr>
          <p:cNvPr id="2" name="Right Brace 1"/>
          <p:cNvSpPr/>
          <p:nvPr/>
        </p:nvSpPr>
        <p:spPr>
          <a:xfrm>
            <a:off x="9858703" y="2312277"/>
            <a:ext cx="620110" cy="118766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TextBox 3"/>
          <p:cNvSpPr txBox="1"/>
          <p:nvPr/>
        </p:nvSpPr>
        <p:spPr>
          <a:xfrm>
            <a:off x="10541876" y="2301774"/>
            <a:ext cx="1429407" cy="1200329"/>
          </a:xfrm>
          <a:prstGeom prst="rect">
            <a:avLst/>
          </a:prstGeom>
          <a:noFill/>
        </p:spPr>
        <p:txBody>
          <a:bodyPr wrap="square" rtlCol="0">
            <a:spAutoFit/>
          </a:bodyPr>
          <a:lstStyle/>
          <a:p>
            <a:r>
              <a:rPr lang="en-US" dirty="0" smtClean="0"/>
              <a:t>First Draft complete</a:t>
            </a:r>
          </a:p>
          <a:p>
            <a:r>
              <a:rPr lang="en-US" dirty="0" smtClean="0"/>
              <a:t>Evolving</a:t>
            </a:r>
          </a:p>
          <a:p>
            <a:r>
              <a:rPr lang="en-US" dirty="0" smtClean="0"/>
              <a:t>Dashboard?</a:t>
            </a:r>
            <a:endParaRPr lang="en-US" dirty="0"/>
          </a:p>
        </p:txBody>
      </p:sp>
      <p:sp>
        <p:nvSpPr>
          <p:cNvPr id="7" name="Right Brace 6"/>
          <p:cNvSpPr/>
          <p:nvPr/>
        </p:nvSpPr>
        <p:spPr>
          <a:xfrm>
            <a:off x="10137225" y="3778470"/>
            <a:ext cx="620110" cy="118766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10762593" y="3633640"/>
            <a:ext cx="1429407" cy="1477328"/>
          </a:xfrm>
          <a:prstGeom prst="rect">
            <a:avLst/>
          </a:prstGeom>
          <a:noFill/>
        </p:spPr>
        <p:txBody>
          <a:bodyPr wrap="square" rtlCol="0">
            <a:spAutoFit/>
          </a:bodyPr>
          <a:lstStyle/>
          <a:p>
            <a:r>
              <a:rPr lang="en-US" dirty="0" smtClean="0"/>
              <a:t>SEM and Guided Pathways Strategies and Actions</a:t>
            </a:r>
            <a:endParaRPr lang="en-US" dirty="0"/>
          </a:p>
        </p:txBody>
      </p:sp>
    </p:spTree>
    <p:extLst>
      <p:ext uri="{BB962C8B-B14F-4D97-AF65-F5344CB8AC3E}">
        <p14:creationId xmlns:p14="http://schemas.microsoft.com/office/powerpoint/2010/main" val="16457619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Timeline</a:t>
            </a:r>
            <a:endParaRPr lang="en-US" dirty="0"/>
          </a:p>
        </p:txBody>
      </p:sp>
      <p:graphicFrame>
        <p:nvGraphicFramePr>
          <p:cNvPr id="5" name="Diagram 4"/>
          <p:cNvGraphicFramePr/>
          <p:nvPr>
            <p:extLst>
              <p:ext uri="{D42A27DB-BD31-4B8C-83A1-F6EECF244321}">
                <p14:modId xmlns:p14="http://schemas.microsoft.com/office/powerpoint/2010/main" val="1280586150"/>
              </p:ext>
            </p:extLst>
          </p:nvPr>
        </p:nvGraphicFramePr>
        <p:xfrm>
          <a:off x="0" y="0"/>
          <a:ext cx="12360165" cy="685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14774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ISER Quality Focus Essay:  </a:t>
            </a:r>
            <a:endParaRPr lang="en-US" dirty="0"/>
          </a:p>
        </p:txBody>
      </p:sp>
      <p:sp>
        <p:nvSpPr>
          <p:cNvPr id="5" name="Text Placeholder 4"/>
          <p:cNvSpPr>
            <a:spLocks noGrp="1"/>
          </p:cNvSpPr>
          <p:nvPr>
            <p:ph type="body" idx="1"/>
          </p:nvPr>
        </p:nvSpPr>
        <p:spPr/>
        <p:txBody>
          <a:bodyPr/>
          <a:lstStyle/>
          <a:p>
            <a:r>
              <a:rPr lang="en-US" dirty="0" smtClean="0"/>
              <a:t>I CAN Start Strong</a:t>
            </a:r>
            <a:endParaRPr lang="en-US" dirty="0"/>
          </a:p>
        </p:txBody>
      </p:sp>
    </p:spTree>
    <p:extLst>
      <p:ext uri="{BB962C8B-B14F-4D97-AF65-F5344CB8AC3E}">
        <p14:creationId xmlns:p14="http://schemas.microsoft.com/office/powerpoint/2010/main" val="13779657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39297433"/>
              </p:ext>
            </p:extLst>
          </p:nvPr>
        </p:nvGraphicFramePr>
        <p:xfrm>
          <a:off x="0" y="0"/>
          <a:ext cx="12192000" cy="7089624"/>
        </p:xfrm>
        <a:graphic>
          <a:graphicData uri="http://schemas.openxmlformats.org/drawingml/2006/table">
            <a:tbl>
              <a:tblPr firstRow="1" firstCol="1" bandRow="1">
                <a:tableStyleId>{5C22544A-7EE6-4342-B048-85BDC9FD1C3A}</a:tableStyleId>
              </a:tblPr>
              <a:tblGrid>
                <a:gridCol w="2646463">
                  <a:extLst>
                    <a:ext uri="{9D8B030D-6E8A-4147-A177-3AD203B41FA5}">
                      <a16:colId xmlns:a16="http://schemas.microsoft.com/office/drawing/2014/main" val="1270815774"/>
                    </a:ext>
                  </a:extLst>
                </a:gridCol>
                <a:gridCol w="4225975">
                  <a:extLst>
                    <a:ext uri="{9D8B030D-6E8A-4147-A177-3AD203B41FA5}">
                      <a16:colId xmlns:a16="http://schemas.microsoft.com/office/drawing/2014/main" val="2609999827"/>
                    </a:ext>
                  </a:extLst>
                </a:gridCol>
                <a:gridCol w="1934678">
                  <a:extLst>
                    <a:ext uri="{9D8B030D-6E8A-4147-A177-3AD203B41FA5}">
                      <a16:colId xmlns:a16="http://schemas.microsoft.com/office/drawing/2014/main" val="431626152"/>
                    </a:ext>
                  </a:extLst>
                </a:gridCol>
                <a:gridCol w="2088682">
                  <a:extLst>
                    <a:ext uri="{9D8B030D-6E8A-4147-A177-3AD203B41FA5}">
                      <a16:colId xmlns:a16="http://schemas.microsoft.com/office/drawing/2014/main" val="4102635937"/>
                    </a:ext>
                  </a:extLst>
                </a:gridCol>
                <a:gridCol w="1296202">
                  <a:extLst>
                    <a:ext uri="{9D8B030D-6E8A-4147-A177-3AD203B41FA5}">
                      <a16:colId xmlns:a16="http://schemas.microsoft.com/office/drawing/2014/main" val="897043097"/>
                    </a:ext>
                  </a:extLst>
                </a:gridCol>
              </a:tblGrid>
              <a:tr h="105103">
                <a:tc>
                  <a:txBody>
                    <a:bodyPr/>
                    <a:lstStyle/>
                    <a:p>
                      <a:pPr marL="0" marR="0" algn="ctr">
                        <a:lnSpc>
                          <a:spcPct val="107000"/>
                        </a:lnSpc>
                        <a:spcBef>
                          <a:spcPts val="0"/>
                        </a:spcBef>
                        <a:spcAft>
                          <a:spcPts val="800"/>
                        </a:spcAft>
                      </a:pPr>
                      <a:r>
                        <a:rPr lang="en-US" sz="1050" dirty="0">
                          <a:effectLst/>
                        </a:rPr>
                        <a:t>Objective</a:t>
                      </a:r>
                      <a:endParaRPr lang="en-US" sz="105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0" marR="0" algn="ctr">
                        <a:lnSpc>
                          <a:spcPct val="107000"/>
                        </a:lnSpc>
                        <a:spcBef>
                          <a:spcPts val="0"/>
                        </a:spcBef>
                        <a:spcAft>
                          <a:spcPts val="800"/>
                        </a:spcAft>
                      </a:pPr>
                      <a:r>
                        <a:rPr lang="en-US" sz="1050" dirty="0">
                          <a:effectLst/>
                        </a:rPr>
                        <a:t>Activities</a:t>
                      </a:r>
                      <a:endParaRPr lang="en-US" sz="105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0" marR="0" algn="ctr">
                        <a:lnSpc>
                          <a:spcPct val="107000"/>
                        </a:lnSpc>
                        <a:spcBef>
                          <a:spcPts val="0"/>
                        </a:spcBef>
                        <a:spcAft>
                          <a:spcPts val="800"/>
                        </a:spcAft>
                      </a:pPr>
                      <a:r>
                        <a:rPr lang="en-US" sz="1050" dirty="0">
                          <a:effectLst/>
                        </a:rPr>
                        <a:t>Timeline</a:t>
                      </a:r>
                      <a:endParaRPr lang="en-US" sz="105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0" marR="0" algn="ctr">
                        <a:lnSpc>
                          <a:spcPct val="107000"/>
                        </a:lnSpc>
                        <a:spcBef>
                          <a:spcPts val="0"/>
                        </a:spcBef>
                        <a:spcAft>
                          <a:spcPts val="800"/>
                        </a:spcAft>
                      </a:pPr>
                      <a:r>
                        <a:rPr lang="en-US" sz="1050" dirty="0">
                          <a:effectLst/>
                        </a:rPr>
                        <a:t>Responsible Person(s)</a:t>
                      </a:r>
                      <a:endParaRPr lang="en-US" sz="105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0" marR="0" algn="ctr">
                        <a:lnSpc>
                          <a:spcPct val="107000"/>
                        </a:lnSpc>
                        <a:spcBef>
                          <a:spcPts val="0"/>
                        </a:spcBef>
                        <a:spcAft>
                          <a:spcPts val="800"/>
                        </a:spcAft>
                      </a:pPr>
                      <a:r>
                        <a:rPr lang="en-US" sz="1050" dirty="0">
                          <a:effectLst/>
                        </a:rPr>
                        <a:t>Cañada </a:t>
                      </a:r>
                      <a:r>
                        <a:rPr lang="en-US" sz="1050" dirty="0" smtClean="0">
                          <a:effectLst/>
                        </a:rPr>
                        <a:t>Goal</a:t>
                      </a:r>
                      <a:endParaRPr lang="en-US" sz="1050" dirty="0">
                        <a:effectLst/>
                        <a:latin typeface="Calibri" panose="020F0502020204030204" pitchFamily="34" charset="0"/>
                        <a:ea typeface="Yu Mincho"/>
                        <a:cs typeface="Times New Roman" panose="02020603050405020304" pitchFamily="18" charset="0"/>
                      </a:endParaRPr>
                    </a:p>
                  </a:txBody>
                  <a:tcPr marL="19465" marR="19465" marT="0" marB="0"/>
                </a:tc>
                <a:extLst>
                  <a:ext uri="{0D108BD9-81ED-4DB2-BD59-A6C34878D82A}">
                    <a16:rowId xmlns:a16="http://schemas.microsoft.com/office/drawing/2014/main" val="3342332739"/>
                  </a:ext>
                </a:extLst>
              </a:tr>
              <a:tr h="1400070">
                <a:tc>
                  <a:txBody>
                    <a:bodyPr/>
                    <a:lstStyle/>
                    <a:p>
                      <a:pPr marL="0" marR="0" algn="l">
                        <a:lnSpc>
                          <a:spcPct val="107000"/>
                        </a:lnSpc>
                        <a:spcBef>
                          <a:spcPts val="0"/>
                        </a:spcBef>
                        <a:spcAft>
                          <a:spcPts val="800"/>
                        </a:spcAft>
                      </a:pPr>
                      <a:r>
                        <a:rPr lang="en-US" sz="1000" dirty="0">
                          <a:effectLst/>
                        </a:rPr>
                        <a:t>Increase by at least 20 percent the number of Cañada students annually who acquire associates degrees, credentials, certificates, or specific skill sets that prepare them for an in-demand job. </a:t>
                      </a:r>
                    </a:p>
                    <a:p>
                      <a:pPr marL="0" marR="0" algn="l">
                        <a:lnSpc>
                          <a:spcPct val="107000"/>
                        </a:lnSpc>
                        <a:spcBef>
                          <a:spcPts val="0"/>
                        </a:spcBef>
                        <a:spcAft>
                          <a:spcPts val="800"/>
                        </a:spcAft>
                      </a:pPr>
                      <a:r>
                        <a:rPr lang="en-US" sz="1000" dirty="0">
                          <a:effectLst/>
                        </a:rPr>
                        <a:t> </a:t>
                      </a:r>
                      <a:endParaRPr lang="en-US" sz="100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Complete-ability </a:t>
                      </a:r>
                    </a:p>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Increased accuracy of Student Education Plans which can inform course scheduling</a:t>
                      </a:r>
                    </a:p>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Grouping degree programs into ‘Interest Areas’ or ‘Meta Majors’</a:t>
                      </a:r>
                    </a:p>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Optimization of the class schedule to avoid class cancelations and conflicts</a:t>
                      </a:r>
                    </a:p>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Alignment of support services with interest areas</a:t>
                      </a:r>
                    </a:p>
                  </a:txBody>
                  <a:tcPr marL="19465" marR="19465" marT="0" marB="0"/>
                </a:tc>
                <a:tc>
                  <a:txBody>
                    <a:bodyPr/>
                    <a:lstStyle/>
                    <a:p>
                      <a:pPr marL="0" marR="0" algn="l">
                        <a:lnSpc>
                          <a:spcPct val="100000"/>
                        </a:lnSpc>
                        <a:spcBef>
                          <a:spcPts val="0"/>
                        </a:spcBef>
                        <a:spcAft>
                          <a:spcPts val="0"/>
                        </a:spcAft>
                      </a:pPr>
                      <a:r>
                        <a:rPr lang="en-US" sz="900" u="sng" dirty="0">
                          <a:effectLst/>
                        </a:rPr>
                        <a:t>Inquiry Phase</a:t>
                      </a:r>
                      <a:r>
                        <a:rPr lang="en-US" sz="900" dirty="0">
                          <a:effectLst/>
                        </a:rPr>
                        <a:t> – </a:t>
                      </a:r>
                    </a:p>
                    <a:p>
                      <a:pPr marL="0" marR="0" algn="l">
                        <a:lnSpc>
                          <a:spcPct val="100000"/>
                        </a:lnSpc>
                        <a:spcBef>
                          <a:spcPts val="0"/>
                        </a:spcBef>
                        <a:spcAft>
                          <a:spcPts val="0"/>
                        </a:spcAft>
                      </a:pPr>
                      <a:r>
                        <a:rPr lang="en-US" sz="900" dirty="0">
                          <a:effectLst/>
                        </a:rPr>
                        <a:t>Fall 2018</a:t>
                      </a:r>
                    </a:p>
                    <a:p>
                      <a:pPr marL="0" marR="0" algn="l">
                        <a:lnSpc>
                          <a:spcPct val="100000"/>
                        </a:lnSpc>
                        <a:spcBef>
                          <a:spcPts val="0"/>
                        </a:spcBef>
                        <a:spcAft>
                          <a:spcPts val="0"/>
                        </a:spcAft>
                      </a:pPr>
                      <a:r>
                        <a:rPr lang="en-US" sz="900" dirty="0">
                          <a:effectLst/>
                        </a:rPr>
                        <a:t> </a:t>
                      </a:r>
                      <a:r>
                        <a:rPr lang="en-US" sz="900" u="sng" dirty="0" smtClean="0">
                          <a:effectLst/>
                        </a:rPr>
                        <a:t>Identify </a:t>
                      </a:r>
                      <a:r>
                        <a:rPr lang="en-US" sz="900" u="sng" dirty="0">
                          <a:effectLst/>
                        </a:rPr>
                        <a:t>Strategy</a:t>
                      </a:r>
                      <a:r>
                        <a:rPr lang="en-US" sz="900" dirty="0">
                          <a:effectLst/>
                        </a:rPr>
                        <a:t> -  </a:t>
                      </a:r>
                    </a:p>
                    <a:p>
                      <a:pPr marL="0" marR="0" algn="l">
                        <a:lnSpc>
                          <a:spcPct val="100000"/>
                        </a:lnSpc>
                        <a:spcBef>
                          <a:spcPts val="0"/>
                        </a:spcBef>
                        <a:spcAft>
                          <a:spcPts val="0"/>
                        </a:spcAft>
                      </a:pPr>
                      <a:r>
                        <a:rPr lang="en-US" sz="900" dirty="0">
                          <a:effectLst/>
                        </a:rPr>
                        <a:t>Summer 2019</a:t>
                      </a:r>
                    </a:p>
                    <a:p>
                      <a:pPr marL="0" marR="0" algn="l">
                        <a:lnSpc>
                          <a:spcPct val="100000"/>
                        </a:lnSpc>
                        <a:spcBef>
                          <a:spcPts val="0"/>
                        </a:spcBef>
                        <a:spcAft>
                          <a:spcPts val="0"/>
                        </a:spcAft>
                      </a:pPr>
                      <a:r>
                        <a:rPr lang="en-US" sz="900" dirty="0">
                          <a:effectLst/>
                        </a:rPr>
                        <a:t> </a:t>
                      </a:r>
                      <a:r>
                        <a:rPr lang="en-US" sz="900" u="sng" dirty="0" smtClean="0">
                          <a:effectLst/>
                        </a:rPr>
                        <a:t>Implementation</a:t>
                      </a:r>
                      <a:r>
                        <a:rPr lang="en-US" sz="900" dirty="0" smtClean="0">
                          <a:effectLst/>
                        </a:rPr>
                        <a:t> </a:t>
                      </a:r>
                      <a:r>
                        <a:rPr lang="en-US" sz="900" dirty="0">
                          <a:effectLst/>
                        </a:rPr>
                        <a:t>– </a:t>
                      </a:r>
                    </a:p>
                    <a:p>
                      <a:pPr marL="0" marR="0" algn="l">
                        <a:lnSpc>
                          <a:spcPct val="100000"/>
                        </a:lnSpc>
                        <a:spcBef>
                          <a:spcPts val="0"/>
                        </a:spcBef>
                        <a:spcAft>
                          <a:spcPts val="0"/>
                        </a:spcAft>
                      </a:pPr>
                      <a:r>
                        <a:rPr lang="en-US" sz="900" dirty="0">
                          <a:effectLst/>
                        </a:rPr>
                        <a:t>Fall 2019 and Spring 2020</a:t>
                      </a:r>
                    </a:p>
                    <a:p>
                      <a:pPr marL="0" marR="0" algn="l">
                        <a:lnSpc>
                          <a:spcPct val="100000"/>
                        </a:lnSpc>
                        <a:spcBef>
                          <a:spcPts val="0"/>
                        </a:spcBef>
                        <a:spcAft>
                          <a:spcPts val="0"/>
                        </a:spcAft>
                      </a:pPr>
                      <a:r>
                        <a:rPr lang="en-US" sz="900" dirty="0">
                          <a:effectLst/>
                        </a:rPr>
                        <a:t> </a:t>
                      </a:r>
                      <a:r>
                        <a:rPr lang="en-US" sz="900" u="sng" dirty="0" smtClean="0">
                          <a:effectLst/>
                        </a:rPr>
                        <a:t>Collection </a:t>
                      </a:r>
                      <a:r>
                        <a:rPr lang="en-US" sz="900" u="sng" dirty="0">
                          <a:effectLst/>
                        </a:rPr>
                        <a:t>and  Data Analysis </a:t>
                      </a:r>
                      <a:r>
                        <a:rPr lang="en-US" sz="900" dirty="0">
                          <a:effectLst/>
                        </a:rPr>
                        <a:t>– </a:t>
                      </a:r>
                    </a:p>
                    <a:p>
                      <a:pPr marL="0" marR="0" algn="l">
                        <a:lnSpc>
                          <a:spcPct val="100000"/>
                        </a:lnSpc>
                        <a:spcBef>
                          <a:spcPts val="0"/>
                        </a:spcBef>
                        <a:spcAft>
                          <a:spcPts val="0"/>
                        </a:spcAft>
                      </a:pPr>
                      <a:r>
                        <a:rPr lang="en-US" sz="900" dirty="0">
                          <a:effectLst/>
                        </a:rPr>
                        <a:t>Spring 2021</a:t>
                      </a:r>
                    </a:p>
                    <a:p>
                      <a:pPr marL="0" marR="0" algn="l">
                        <a:lnSpc>
                          <a:spcPct val="100000"/>
                        </a:lnSpc>
                        <a:spcBef>
                          <a:spcPts val="0"/>
                        </a:spcBef>
                        <a:spcAft>
                          <a:spcPts val="0"/>
                        </a:spcAft>
                      </a:pPr>
                      <a:r>
                        <a:rPr lang="en-US" sz="900" dirty="0">
                          <a:effectLst/>
                        </a:rPr>
                        <a:t> </a:t>
                      </a:r>
                      <a:endParaRPr lang="en-US" sz="90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0" marR="0" algn="l">
                        <a:lnSpc>
                          <a:spcPct val="107000"/>
                        </a:lnSpc>
                        <a:spcBef>
                          <a:spcPts val="0"/>
                        </a:spcBef>
                        <a:spcAft>
                          <a:spcPts val="800"/>
                        </a:spcAft>
                      </a:pPr>
                      <a:r>
                        <a:rPr lang="en-US" sz="1000" dirty="0">
                          <a:effectLst/>
                        </a:rPr>
                        <a:t>Guided Pathway Teams:</a:t>
                      </a:r>
                    </a:p>
                    <a:p>
                      <a:pPr marL="342900" marR="0" lvl="0" indent="-342900" algn="l">
                        <a:lnSpc>
                          <a:spcPct val="100000"/>
                        </a:lnSpc>
                        <a:spcBef>
                          <a:spcPts val="0"/>
                        </a:spcBef>
                        <a:spcAft>
                          <a:spcPts val="0"/>
                        </a:spcAft>
                        <a:buFont typeface="+mj-lt"/>
                        <a:buAutoNum type="arabicPeriod"/>
                      </a:pPr>
                      <a:r>
                        <a:rPr lang="en-US" sz="1000" dirty="0">
                          <a:effectLst/>
                        </a:rPr>
                        <a:t>Academic Pathways</a:t>
                      </a:r>
                    </a:p>
                    <a:p>
                      <a:pPr marL="342900" marR="0" lvl="0" indent="-342900" algn="l">
                        <a:lnSpc>
                          <a:spcPct val="100000"/>
                        </a:lnSpc>
                        <a:spcBef>
                          <a:spcPts val="0"/>
                        </a:spcBef>
                        <a:spcAft>
                          <a:spcPts val="0"/>
                        </a:spcAft>
                        <a:buFont typeface="+mj-lt"/>
                        <a:buAutoNum type="arabicPeriod"/>
                      </a:pPr>
                      <a:r>
                        <a:rPr lang="en-US" sz="1000" dirty="0">
                          <a:effectLst/>
                        </a:rPr>
                        <a:t>Student Voices</a:t>
                      </a:r>
                    </a:p>
                    <a:p>
                      <a:pPr marL="342900" marR="0" lvl="0" indent="-342900" algn="l">
                        <a:lnSpc>
                          <a:spcPct val="100000"/>
                        </a:lnSpc>
                        <a:spcBef>
                          <a:spcPts val="0"/>
                        </a:spcBef>
                        <a:spcAft>
                          <a:spcPts val="0"/>
                        </a:spcAft>
                        <a:buFont typeface="+mj-lt"/>
                        <a:buAutoNum type="arabicPeriod"/>
                      </a:pPr>
                      <a:r>
                        <a:rPr lang="en-US" sz="1000" dirty="0">
                          <a:effectLst/>
                        </a:rPr>
                        <a:t>Business Process Analysis </a:t>
                      </a:r>
                    </a:p>
                    <a:p>
                      <a:pPr marL="342900" marR="0" lvl="0" indent="-342900" algn="l">
                        <a:lnSpc>
                          <a:spcPct val="100000"/>
                        </a:lnSpc>
                        <a:spcBef>
                          <a:spcPts val="0"/>
                        </a:spcBef>
                        <a:spcAft>
                          <a:spcPts val="0"/>
                        </a:spcAft>
                        <a:buFont typeface="+mj-lt"/>
                        <a:buAutoNum type="arabicPeriod"/>
                      </a:pPr>
                      <a:r>
                        <a:rPr lang="en-US" sz="1000" dirty="0">
                          <a:effectLst/>
                        </a:rPr>
                        <a:t>Steering </a:t>
                      </a:r>
                      <a:r>
                        <a:rPr lang="en-US" sz="1000" dirty="0" smtClean="0">
                          <a:effectLst/>
                        </a:rPr>
                        <a:t>Group</a:t>
                      </a:r>
                      <a:endParaRPr lang="en-US" sz="100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0" marR="0" algn="l">
                        <a:lnSpc>
                          <a:spcPct val="107000"/>
                        </a:lnSpc>
                        <a:spcBef>
                          <a:spcPts val="0"/>
                        </a:spcBef>
                        <a:spcAft>
                          <a:spcPts val="800"/>
                        </a:spcAft>
                      </a:pPr>
                      <a:r>
                        <a:rPr lang="en-US" sz="1000" dirty="0">
                          <a:effectLst/>
                        </a:rPr>
                        <a:t>1. Student Completion/Success</a:t>
                      </a:r>
                      <a:endParaRPr lang="en-US" sz="1000" dirty="0">
                        <a:effectLst/>
                        <a:latin typeface="Calibri" panose="020F0502020204030204" pitchFamily="34" charset="0"/>
                        <a:ea typeface="Yu Mincho"/>
                        <a:cs typeface="Times New Roman" panose="02020603050405020304" pitchFamily="18" charset="0"/>
                      </a:endParaRPr>
                    </a:p>
                  </a:txBody>
                  <a:tcPr marL="19465" marR="19465" marT="0" marB="0"/>
                </a:tc>
                <a:extLst>
                  <a:ext uri="{0D108BD9-81ED-4DB2-BD59-A6C34878D82A}">
                    <a16:rowId xmlns:a16="http://schemas.microsoft.com/office/drawing/2014/main" val="1137806285"/>
                  </a:ext>
                </a:extLst>
              </a:tr>
              <a:tr h="1400070">
                <a:tc>
                  <a:txBody>
                    <a:bodyPr/>
                    <a:lstStyle/>
                    <a:p>
                      <a:pPr marL="0" marR="0" algn="l">
                        <a:lnSpc>
                          <a:spcPct val="107000"/>
                        </a:lnSpc>
                        <a:spcBef>
                          <a:spcPts val="0"/>
                        </a:spcBef>
                        <a:spcAft>
                          <a:spcPts val="800"/>
                        </a:spcAft>
                      </a:pPr>
                      <a:r>
                        <a:rPr lang="en-US" sz="1000" dirty="0">
                          <a:effectLst/>
                        </a:rPr>
                        <a:t>Increase by 35 percent the number of Cañada students transferring annually to a UC or CSU.</a:t>
                      </a:r>
                    </a:p>
                    <a:p>
                      <a:pPr marL="0" marR="0" algn="l">
                        <a:lnSpc>
                          <a:spcPct val="107000"/>
                        </a:lnSpc>
                        <a:spcBef>
                          <a:spcPts val="0"/>
                        </a:spcBef>
                        <a:spcAft>
                          <a:spcPts val="800"/>
                        </a:spcAft>
                      </a:pPr>
                      <a:r>
                        <a:rPr lang="en-US" sz="1000" dirty="0">
                          <a:effectLst/>
                        </a:rPr>
                        <a:t> </a:t>
                      </a:r>
                      <a:endParaRPr lang="en-US" sz="100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342900" marR="0" lvl="0" indent="-342900" algn="l">
                        <a:spcBef>
                          <a:spcPts val="0"/>
                        </a:spcBef>
                        <a:spcAft>
                          <a:spcPts val="0"/>
                        </a:spcAft>
                        <a:buFont typeface="Symbol" panose="05050102010706020507" pitchFamily="18" charset="2"/>
                        <a:buChar char=""/>
                      </a:pPr>
                      <a:r>
                        <a:rPr lang="en-US" sz="1100" dirty="0">
                          <a:effectLst/>
                        </a:rPr>
                        <a:t>Implementation/expansion of various high school engagement strategies: Dual Enrollment, Summer Programs, Outreach Events, etc…</a:t>
                      </a:r>
                    </a:p>
                    <a:p>
                      <a:pPr marL="342900" marR="0" lvl="0" indent="-342900" algn="l">
                        <a:spcBef>
                          <a:spcPts val="0"/>
                        </a:spcBef>
                        <a:spcAft>
                          <a:spcPts val="0"/>
                        </a:spcAft>
                        <a:buFont typeface="Symbol" panose="05050102010706020507" pitchFamily="18" charset="2"/>
                        <a:buChar char=""/>
                      </a:pPr>
                      <a:r>
                        <a:rPr lang="en-US" sz="1100" dirty="0">
                          <a:effectLst/>
                        </a:rPr>
                        <a:t>Modification of the current Priority Enrollment Program (PEP) to better serve incoming students</a:t>
                      </a:r>
                    </a:p>
                    <a:p>
                      <a:pPr marL="342900" marR="0" lvl="0" indent="-342900" algn="l">
                        <a:spcBef>
                          <a:spcPts val="0"/>
                        </a:spcBef>
                        <a:spcAft>
                          <a:spcPts val="0"/>
                        </a:spcAft>
                        <a:buFont typeface="Symbol" panose="05050102010706020507" pitchFamily="18" charset="2"/>
                        <a:buChar char=""/>
                      </a:pPr>
                      <a:r>
                        <a:rPr lang="en-US" sz="1100" dirty="0">
                          <a:effectLst/>
                        </a:rPr>
                        <a:t>Expansion of cohorts via learning communities</a:t>
                      </a:r>
                    </a:p>
                    <a:p>
                      <a:pPr marL="342900" marR="0" lvl="0" indent="-342900" algn="l">
                        <a:spcBef>
                          <a:spcPts val="0"/>
                        </a:spcBef>
                        <a:spcAft>
                          <a:spcPts val="0"/>
                        </a:spcAft>
                        <a:buFont typeface="Symbol" panose="05050102010706020507" pitchFamily="18" charset="2"/>
                        <a:buChar char=""/>
                      </a:pPr>
                      <a:r>
                        <a:rPr lang="en-US" sz="1100" dirty="0">
                          <a:effectLst/>
                        </a:rPr>
                        <a:t>Expansion of Support and Instructional Programs</a:t>
                      </a:r>
                      <a:endParaRPr lang="en-US" sz="110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0" marR="0" algn="l">
                        <a:lnSpc>
                          <a:spcPct val="100000"/>
                        </a:lnSpc>
                        <a:spcBef>
                          <a:spcPts val="0"/>
                        </a:spcBef>
                        <a:spcAft>
                          <a:spcPts val="0"/>
                        </a:spcAft>
                      </a:pPr>
                      <a:r>
                        <a:rPr lang="en-US" sz="900" u="sng" dirty="0">
                          <a:effectLst/>
                        </a:rPr>
                        <a:t>Inquiry Phase</a:t>
                      </a:r>
                      <a:r>
                        <a:rPr lang="en-US" sz="900" dirty="0">
                          <a:effectLst/>
                        </a:rPr>
                        <a:t> – </a:t>
                      </a:r>
                    </a:p>
                    <a:p>
                      <a:pPr marL="0" marR="0" algn="l">
                        <a:lnSpc>
                          <a:spcPct val="100000"/>
                        </a:lnSpc>
                        <a:spcBef>
                          <a:spcPts val="0"/>
                        </a:spcBef>
                        <a:spcAft>
                          <a:spcPts val="0"/>
                        </a:spcAft>
                      </a:pPr>
                      <a:r>
                        <a:rPr lang="en-US" sz="900" dirty="0">
                          <a:effectLst/>
                        </a:rPr>
                        <a:t>Fall 2018</a:t>
                      </a:r>
                    </a:p>
                    <a:p>
                      <a:pPr marL="0" marR="0" algn="l">
                        <a:lnSpc>
                          <a:spcPct val="100000"/>
                        </a:lnSpc>
                        <a:spcBef>
                          <a:spcPts val="0"/>
                        </a:spcBef>
                        <a:spcAft>
                          <a:spcPts val="0"/>
                        </a:spcAft>
                      </a:pPr>
                      <a:r>
                        <a:rPr lang="en-US" sz="900" dirty="0">
                          <a:effectLst/>
                        </a:rPr>
                        <a:t> </a:t>
                      </a:r>
                      <a:r>
                        <a:rPr lang="en-US" sz="900" u="sng" dirty="0" smtClean="0">
                          <a:effectLst/>
                        </a:rPr>
                        <a:t>Identify </a:t>
                      </a:r>
                      <a:r>
                        <a:rPr lang="en-US" sz="900" u="sng" dirty="0">
                          <a:effectLst/>
                        </a:rPr>
                        <a:t>Strategy</a:t>
                      </a:r>
                      <a:r>
                        <a:rPr lang="en-US" sz="900" dirty="0">
                          <a:effectLst/>
                        </a:rPr>
                        <a:t> -  </a:t>
                      </a:r>
                    </a:p>
                    <a:p>
                      <a:pPr marL="0" marR="0" algn="l">
                        <a:lnSpc>
                          <a:spcPct val="100000"/>
                        </a:lnSpc>
                        <a:spcBef>
                          <a:spcPts val="0"/>
                        </a:spcBef>
                        <a:spcAft>
                          <a:spcPts val="0"/>
                        </a:spcAft>
                      </a:pPr>
                      <a:r>
                        <a:rPr lang="en-US" sz="900" dirty="0">
                          <a:effectLst/>
                        </a:rPr>
                        <a:t>Summer 2019</a:t>
                      </a:r>
                    </a:p>
                    <a:p>
                      <a:pPr marL="0" marR="0" algn="l">
                        <a:lnSpc>
                          <a:spcPct val="100000"/>
                        </a:lnSpc>
                        <a:spcBef>
                          <a:spcPts val="0"/>
                        </a:spcBef>
                        <a:spcAft>
                          <a:spcPts val="0"/>
                        </a:spcAft>
                      </a:pPr>
                      <a:r>
                        <a:rPr lang="en-US" sz="900" dirty="0">
                          <a:effectLst/>
                        </a:rPr>
                        <a:t> </a:t>
                      </a:r>
                      <a:r>
                        <a:rPr lang="en-US" sz="900" u="sng" dirty="0" smtClean="0">
                          <a:effectLst/>
                        </a:rPr>
                        <a:t>Implementation</a:t>
                      </a:r>
                      <a:r>
                        <a:rPr lang="en-US" sz="900" dirty="0" smtClean="0">
                          <a:effectLst/>
                        </a:rPr>
                        <a:t> </a:t>
                      </a:r>
                      <a:r>
                        <a:rPr lang="en-US" sz="900" dirty="0">
                          <a:effectLst/>
                        </a:rPr>
                        <a:t>– </a:t>
                      </a:r>
                    </a:p>
                    <a:p>
                      <a:pPr marL="0" marR="0" algn="l">
                        <a:lnSpc>
                          <a:spcPct val="100000"/>
                        </a:lnSpc>
                        <a:spcBef>
                          <a:spcPts val="0"/>
                        </a:spcBef>
                        <a:spcAft>
                          <a:spcPts val="0"/>
                        </a:spcAft>
                      </a:pPr>
                      <a:r>
                        <a:rPr lang="en-US" sz="900" dirty="0">
                          <a:effectLst/>
                        </a:rPr>
                        <a:t>Fall 2019 and Spring 2020</a:t>
                      </a:r>
                    </a:p>
                    <a:p>
                      <a:pPr marL="0" marR="0" algn="l">
                        <a:lnSpc>
                          <a:spcPct val="100000"/>
                        </a:lnSpc>
                        <a:spcBef>
                          <a:spcPts val="0"/>
                        </a:spcBef>
                        <a:spcAft>
                          <a:spcPts val="0"/>
                        </a:spcAft>
                      </a:pPr>
                      <a:r>
                        <a:rPr lang="en-US" sz="900" dirty="0">
                          <a:effectLst/>
                        </a:rPr>
                        <a:t> </a:t>
                      </a:r>
                      <a:r>
                        <a:rPr lang="en-US" sz="900" u="sng" dirty="0" smtClean="0">
                          <a:effectLst/>
                        </a:rPr>
                        <a:t>Collection </a:t>
                      </a:r>
                      <a:r>
                        <a:rPr lang="en-US" sz="900" u="sng" dirty="0">
                          <a:effectLst/>
                        </a:rPr>
                        <a:t>and  Data Analysis </a:t>
                      </a:r>
                      <a:r>
                        <a:rPr lang="en-US" sz="900" dirty="0">
                          <a:effectLst/>
                        </a:rPr>
                        <a:t>– </a:t>
                      </a:r>
                    </a:p>
                    <a:p>
                      <a:pPr marL="0" marR="0" algn="l">
                        <a:lnSpc>
                          <a:spcPct val="100000"/>
                        </a:lnSpc>
                        <a:spcBef>
                          <a:spcPts val="0"/>
                        </a:spcBef>
                        <a:spcAft>
                          <a:spcPts val="0"/>
                        </a:spcAft>
                      </a:pPr>
                      <a:r>
                        <a:rPr lang="en-US" sz="900" dirty="0">
                          <a:effectLst/>
                        </a:rPr>
                        <a:t>Spring 2021</a:t>
                      </a:r>
                    </a:p>
                    <a:p>
                      <a:pPr marL="0" marR="0" algn="l">
                        <a:lnSpc>
                          <a:spcPct val="100000"/>
                        </a:lnSpc>
                        <a:spcBef>
                          <a:spcPts val="0"/>
                        </a:spcBef>
                        <a:spcAft>
                          <a:spcPts val="0"/>
                        </a:spcAft>
                      </a:pPr>
                      <a:endParaRPr lang="en-US" sz="90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0" marR="0" algn="l">
                        <a:lnSpc>
                          <a:spcPct val="107000"/>
                        </a:lnSpc>
                        <a:spcBef>
                          <a:spcPts val="0"/>
                        </a:spcBef>
                        <a:spcAft>
                          <a:spcPts val="800"/>
                        </a:spcAft>
                      </a:pPr>
                      <a:r>
                        <a:rPr lang="en-US" sz="1000" dirty="0" smtClean="0">
                          <a:effectLst/>
                        </a:rPr>
                        <a:t>Guided Pathway Teams:</a:t>
                      </a:r>
                    </a:p>
                    <a:p>
                      <a:pPr marL="342900" marR="0" lvl="0" indent="-342900" algn="l">
                        <a:lnSpc>
                          <a:spcPct val="100000"/>
                        </a:lnSpc>
                        <a:spcBef>
                          <a:spcPts val="0"/>
                        </a:spcBef>
                        <a:spcAft>
                          <a:spcPts val="0"/>
                        </a:spcAft>
                        <a:buFont typeface="+mj-lt"/>
                        <a:buAutoNum type="arabicPeriod"/>
                      </a:pPr>
                      <a:r>
                        <a:rPr lang="en-US" sz="1000" dirty="0" smtClean="0">
                          <a:effectLst/>
                        </a:rPr>
                        <a:t>Academic Pathways</a:t>
                      </a:r>
                    </a:p>
                    <a:p>
                      <a:pPr marL="342900" marR="0" lvl="0" indent="-342900" algn="l">
                        <a:lnSpc>
                          <a:spcPct val="100000"/>
                        </a:lnSpc>
                        <a:spcBef>
                          <a:spcPts val="0"/>
                        </a:spcBef>
                        <a:spcAft>
                          <a:spcPts val="0"/>
                        </a:spcAft>
                        <a:buFont typeface="+mj-lt"/>
                        <a:buAutoNum type="arabicPeriod"/>
                      </a:pPr>
                      <a:r>
                        <a:rPr lang="en-US" sz="1000" dirty="0" smtClean="0">
                          <a:effectLst/>
                        </a:rPr>
                        <a:t>Student Voices</a:t>
                      </a:r>
                    </a:p>
                    <a:p>
                      <a:pPr marL="342900" marR="0" lvl="0" indent="-342900" algn="l">
                        <a:lnSpc>
                          <a:spcPct val="100000"/>
                        </a:lnSpc>
                        <a:spcBef>
                          <a:spcPts val="0"/>
                        </a:spcBef>
                        <a:spcAft>
                          <a:spcPts val="0"/>
                        </a:spcAft>
                        <a:buFont typeface="+mj-lt"/>
                        <a:buAutoNum type="arabicPeriod"/>
                      </a:pPr>
                      <a:r>
                        <a:rPr lang="en-US" sz="1000" dirty="0" smtClean="0">
                          <a:effectLst/>
                        </a:rPr>
                        <a:t>Business Process Analysis </a:t>
                      </a:r>
                    </a:p>
                    <a:p>
                      <a:pPr marL="342900" marR="0" lvl="0" indent="-342900" algn="l">
                        <a:lnSpc>
                          <a:spcPct val="100000"/>
                        </a:lnSpc>
                        <a:spcBef>
                          <a:spcPts val="0"/>
                        </a:spcBef>
                        <a:spcAft>
                          <a:spcPts val="0"/>
                        </a:spcAft>
                        <a:buFont typeface="+mj-lt"/>
                        <a:buAutoNum type="arabicPeriod"/>
                      </a:pPr>
                      <a:r>
                        <a:rPr lang="en-US" sz="1000" dirty="0" smtClean="0">
                          <a:effectLst/>
                        </a:rPr>
                        <a:t>Steering Group</a:t>
                      </a:r>
                      <a:endParaRPr lang="en-US" sz="100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0" marR="0" algn="l">
                        <a:lnSpc>
                          <a:spcPct val="107000"/>
                        </a:lnSpc>
                        <a:spcBef>
                          <a:spcPts val="0"/>
                        </a:spcBef>
                        <a:spcAft>
                          <a:spcPts val="800"/>
                        </a:spcAft>
                      </a:pPr>
                      <a:r>
                        <a:rPr lang="en-US" sz="1000" dirty="0">
                          <a:effectLst/>
                        </a:rPr>
                        <a:t>1. Student </a:t>
                      </a:r>
                      <a:r>
                        <a:rPr lang="en-US" sz="1000" dirty="0" smtClean="0">
                          <a:effectLst/>
                        </a:rPr>
                        <a:t>Completion/</a:t>
                      </a:r>
                      <a:r>
                        <a:rPr lang="en-US" sz="1000" dirty="0" err="1" smtClean="0">
                          <a:effectLst/>
                        </a:rPr>
                        <a:t>Succes</a:t>
                      </a:r>
                      <a:endParaRPr lang="en-US" sz="1000" dirty="0">
                        <a:effectLst/>
                        <a:latin typeface="Calibri" panose="020F0502020204030204" pitchFamily="34" charset="0"/>
                        <a:ea typeface="Yu Mincho"/>
                        <a:cs typeface="Times New Roman" panose="02020603050405020304" pitchFamily="18" charset="0"/>
                      </a:endParaRPr>
                    </a:p>
                  </a:txBody>
                  <a:tcPr marL="19465" marR="19465" marT="0" marB="0"/>
                </a:tc>
                <a:extLst>
                  <a:ext uri="{0D108BD9-81ED-4DB2-BD59-A6C34878D82A}">
                    <a16:rowId xmlns:a16="http://schemas.microsoft.com/office/drawing/2014/main" val="1082953919"/>
                  </a:ext>
                </a:extLst>
              </a:tr>
              <a:tr h="1400070">
                <a:tc>
                  <a:txBody>
                    <a:bodyPr/>
                    <a:lstStyle/>
                    <a:p>
                      <a:pPr marL="0" marR="0" algn="l">
                        <a:lnSpc>
                          <a:spcPct val="107000"/>
                        </a:lnSpc>
                        <a:spcBef>
                          <a:spcPts val="0"/>
                        </a:spcBef>
                        <a:spcAft>
                          <a:spcPts val="800"/>
                        </a:spcAft>
                      </a:pPr>
                      <a:r>
                        <a:rPr lang="en-US" sz="1000" dirty="0">
                          <a:effectLst/>
                        </a:rPr>
                        <a:t>Decreased by at least 1.1 percent the average number of units accumulated by Cañada students earning associate’s degrees (at Cañada this would be represented by a decrease from 112 units to 101 units).</a:t>
                      </a:r>
                      <a:endParaRPr lang="en-US" sz="100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Complete-ability</a:t>
                      </a:r>
                    </a:p>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Increased accuracy of Student Education Plans which can inform course scheduling</a:t>
                      </a:r>
                    </a:p>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Grouping degree programs into ‘Interest Areas’ or ‘Meta Majors’</a:t>
                      </a:r>
                    </a:p>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Optimization of the class schedule to avoid class cancelations and conflicts</a:t>
                      </a:r>
                    </a:p>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Alignment of support services with interest area.</a:t>
                      </a:r>
                    </a:p>
                  </a:txBody>
                  <a:tcPr marL="19465" marR="19465" marT="0" marB="0"/>
                </a:tc>
                <a:tc>
                  <a:txBody>
                    <a:bodyPr/>
                    <a:lstStyle/>
                    <a:p>
                      <a:pPr marL="0" marR="0" algn="l">
                        <a:lnSpc>
                          <a:spcPct val="100000"/>
                        </a:lnSpc>
                        <a:spcBef>
                          <a:spcPts val="0"/>
                        </a:spcBef>
                        <a:spcAft>
                          <a:spcPts val="0"/>
                        </a:spcAft>
                      </a:pPr>
                      <a:r>
                        <a:rPr lang="en-US" sz="900" u="sng" dirty="0">
                          <a:effectLst/>
                        </a:rPr>
                        <a:t>Inquiry Phase</a:t>
                      </a:r>
                      <a:r>
                        <a:rPr lang="en-US" sz="900" dirty="0">
                          <a:effectLst/>
                        </a:rPr>
                        <a:t> – </a:t>
                      </a:r>
                    </a:p>
                    <a:p>
                      <a:pPr marL="0" marR="0" algn="l">
                        <a:lnSpc>
                          <a:spcPct val="100000"/>
                        </a:lnSpc>
                        <a:spcBef>
                          <a:spcPts val="0"/>
                        </a:spcBef>
                        <a:spcAft>
                          <a:spcPts val="0"/>
                        </a:spcAft>
                      </a:pPr>
                      <a:r>
                        <a:rPr lang="en-US" sz="900" dirty="0">
                          <a:effectLst/>
                        </a:rPr>
                        <a:t>Fall 2018</a:t>
                      </a:r>
                    </a:p>
                    <a:p>
                      <a:pPr marL="0" marR="0" algn="l">
                        <a:lnSpc>
                          <a:spcPct val="100000"/>
                        </a:lnSpc>
                        <a:spcBef>
                          <a:spcPts val="0"/>
                        </a:spcBef>
                        <a:spcAft>
                          <a:spcPts val="0"/>
                        </a:spcAft>
                      </a:pPr>
                      <a:r>
                        <a:rPr lang="en-US" sz="900" dirty="0">
                          <a:effectLst/>
                        </a:rPr>
                        <a:t> </a:t>
                      </a:r>
                      <a:r>
                        <a:rPr lang="en-US" sz="900" u="sng" dirty="0" smtClean="0">
                          <a:effectLst/>
                        </a:rPr>
                        <a:t>Identify </a:t>
                      </a:r>
                      <a:r>
                        <a:rPr lang="en-US" sz="900" u="sng" dirty="0">
                          <a:effectLst/>
                        </a:rPr>
                        <a:t>Strategy</a:t>
                      </a:r>
                      <a:r>
                        <a:rPr lang="en-US" sz="900" dirty="0">
                          <a:effectLst/>
                        </a:rPr>
                        <a:t> -  </a:t>
                      </a:r>
                    </a:p>
                    <a:p>
                      <a:pPr marL="0" marR="0" algn="l">
                        <a:lnSpc>
                          <a:spcPct val="100000"/>
                        </a:lnSpc>
                        <a:spcBef>
                          <a:spcPts val="0"/>
                        </a:spcBef>
                        <a:spcAft>
                          <a:spcPts val="0"/>
                        </a:spcAft>
                      </a:pPr>
                      <a:r>
                        <a:rPr lang="en-US" sz="900" dirty="0">
                          <a:effectLst/>
                        </a:rPr>
                        <a:t>Summer 2019</a:t>
                      </a:r>
                    </a:p>
                    <a:p>
                      <a:pPr marL="0" marR="0" algn="l">
                        <a:lnSpc>
                          <a:spcPct val="100000"/>
                        </a:lnSpc>
                        <a:spcBef>
                          <a:spcPts val="0"/>
                        </a:spcBef>
                        <a:spcAft>
                          <a:spcPts val="0"/>
                        </a:spcAft>
                      </a:pPr>
                      <a:r>
                        <a:rPr lang="en-US" sz="900" dirty="0">
                          <a:effectLst/>
                        </a:rPr>
                        <a:t> </a:t>
                      </a:r>
                      <a:r>
                        <a:rPr lang="en-US" sz="900" u="sng" dirty="0" smtClean="0">
                          <a:effectLst/>
                        </a:rPr>
                        <a:t>Implementation</a:t>
                      </a:r>
                      <a:r>
                        <a:rPr lang="en-US" sz="900" dirty="0" smtClean="0">
                          <a:effectLst/>
                        </a:rPr>
                        <a:t> </a:t>
                      </a:r>
                      <a:r>
                        <a:rPr lang="en-US" sz="900" dirty="0">
                          <a:effectLst/>
                        </a:rPr>
                        <a:t>– </a:t>
                      </a:r>
                    </a:p>
                    <a:p>
                      <a:pPr marL="0" marR="0" algn="l">
                        <a:lnSpc>
                          <a:spcPct val="100000"/>
                        </a:lnSpc>
                        <a:spcBef>
                          <a:spcPts val="0"/>
                        </a:spcBef>
                        <a:spcAft>
                          <a:spcPts val="0"/>
                        </a:spcAft>
                      </a:pPr>
                      <a:r>
                        <a:rPr lang="en-US" sz="900" dirty="0">
                          <a:effectLst/>
                        </a:rPr>
                        <a:t>Fall 2019 and Spring 2020</a:t>
                      </a:r>
                    </a:p>
                    <a:p>
                      <a:pPr marL="0" marR="0" algn="l">
                        <a:lnSpc>
                          <a:spcPct val="100000"/>
                        </a:lnSpc>
                        <a:spcBef>
                          <a:spcPts val="0"/>
                        </a:spcBef>
                        <a:spcAft>
                          <a:spcPts val="0"/>
                        </a:spcAft>
                      </a:pPr>
                      <a:r>
                        <a:rPr lang="en-US" sz="900" dirty="0">
                          <a:effectLst/>
                        </a:rPr>
                        <a:t> </a:t>
                      </a:r>
                      <a:r>
                        <a:rPr lang="en-US" sz="900" u="sng" dirty="0" smtClean="0">
                          <a:effectLst/>
                        </a:rPr>
                        <a:t>Collection </a:t>
                      </a:r>
                      <a:r>
                        <a:rPr lang="en-US" sz="900" u="sng" dirty="0">
                          <a:effectLst/>
                        </a:rPr>
                        <a:t>and  Data Analysis </a:t>
                      </a:r>
                      <a:r>
                        <a:rPr lang="en-US" sz="900" dirty="0">
                          <a:effectLst/>
                        </a:rPr>
                        <a:t>– </a:t>
                      </a:r>
                    </a:p>
                    <a:p>
                      <a:pPr marL="0" marR="0" algn="l">
                        <a:lnSpc>
                          <a:spcPct val="100000"/>
                        </a:lnSpc>
                        <a:spcBef>
                          <a:spcPts val="0"/>
                        </a:spcBef>
                        <a:spcAft>
                          <a:spcPts val="0"/>
                        </a:spcAft>
                      </a:pPr>
                      <a:r>
                        <a:rPr lang="en-US" sz="900" dirty="0">
                          <a:effectLst/>
                        </a:rPr>
                        <a:t>Spring 2021</a:t>
                      </a:r>
                    </a:p>
                    <a:p>
                      <a:pPr marL="0" marR="0" algn="l">
                        <a:lnSpc>
                          <a:spcPct val="100000"/>
                        </a:lnSpc>
                        <a:spcBef>
                          <a:spcPts val="0"/>
                        </a:spcBef>
                        <a:spcAft>
                          <a:spcPts val="0"/>
                        </a:spcAft>
                      </a:pPr>
                      <a:r>
                        <a:rPr lang="en-US" sz="900" dirty="0">
                          <a:effectLst/>
                        </a:rPr>
                        <a:t> </a:t>
                      </a:r>
                      <a:endParaRPr lang="en-US" sz="90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0" marR="0" algn="l">
                        <a:lnSpc>
                          <a:spcPct val="107000"/>
                        </a:lnSpc>
                        <a:spcBef>
                          <a:spcPts val="0"/>
                        </a:spcBef>
                        <a:spcAft>
                          <a:spcPts val="800"/>
                        </a:spcAft>
                      </a:pPr>
                      <a:r>
                        <a:rPr lang="en-US" sz="1000" dirty="0" smtClean="0">
                          <a:effectLst/>
                        </a:rPr>
                        <a:t>Guided Pathway Teams:</a:t>
                      </a:r>
                    </a:p>
                    <a:p>
                      <a:pPr marL="342900" marR="0" lvl="0" indent="-342900" algn="l">
                        <a:lnSpc>
                          <a:spcPct val="100000"/>
                        </a:lnSpc>
                        <a:spcBef>
                          <a:spcPts val="0"/>
                        </a:spcBef>
                        <a:spcAft>
                          <a:spcPts val="0"/>
                        </a:spcAft>
                        <a:buFont typeface="+mj-lt"/>
                        <a:buAutoNum type="arabicPeriod"/>
                      </a:pPr>
                      <a:r>
                        <a:rPr lang="en-US" sz="1000" dirty="0" smtClean="0">
                          <a:effectLst/>
                        </a:rPr>
                        <a:t>Academic Pathways</a:t>
                      </a:r>
                    </a:p>
                    <a:p>
                      <a:pPr marL="342900" marR="0" lvl="0" indent="-342900" algn="l">
                        <a:lnSpc>
                          <a:spcPct val="100000"/>
                        </a:lnSpc>
                        <a:spcBef>
                          <a:spcPts val="0"/>
                        </a:spcBef>
                        <a:spcAft>
                          <a:spcPts val="0"/>
                        </a:spcAft>
                        <a:buFont typeface="+mj-lt"/>
                        <a:buAutoNum type="arabicPeriod"/>
                      </a:pPr>
                      <a:r>
                        <a:rPr lang="en-US" sz="1000" dirty="0" smtClean="0">
                          <a:effectLst/>
                        </a:rPr>
                        <a:t>Student Voices</a:t>
                      </a:r>
                    </a:p>
                    <a:p>
                      <a:pPr marL="342900" marR="0" lvl="0" indent="-342900" algn="l">
                        <a:lnSpc>
                          <a:spcPct val="100000"/>
                        </a:lnSpc>
                        <a:spcBef>
                          <a:spcPts val="0"/>
                        </a:spcBef>
                        <a:spcAft>
                          <a:spcPts val="0"/>
                        </a:spcAft>
                        <a:buFont typeface="+mj-lt"/>
                        <a:buAutoNum type="arabicPeriod"/>
                      </a:pPr>
                      <a:r>
                        <a:rPr lang="en-US" sz="1000" dirty="0" smtClean="0">
                          <a:effectLst/>
                        </a:rPr>
                        <a:t>Business Process Analysis </a:t>
                      </a:r>
                    </a:p>
                    <a:p>
                      <a:pPr marL="342900" marR="0" lvl="0" indent="-342900" algn="l">
                        <a:lnSpc>
                          <a:spcPct val="100000"/>
                        </a:lnSpc>
                        <a:spcBef>
                          <a:spcPts val="0"/>
                        </a:spcBef>
                        <a:spcAft>
                          <a:spcPts val="0"/>
                        </a:spcAft>
                        <a:buFont typeface="+mj-lt"/>
                        <a:buAutoNum type="arabicPeriod"/>
                      </a:pPr>
                      <a:r>
                        <a:rPr lang="en-US" sz="1000" dirty="0" smtClean="0">
                          <a:effectLst/>
                        </a:rPr>
                        <a:t>Steering Group</a:t>
                      </a:r>
                      <a:endParaRPr lang="en-US" sz="100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0" marR="0" algn="l">
                        <a:lnSpc>
                          <a:spcPct val="107000"/>
                        </a:lnSpc>
                        <a:spcBef>
                          <a:spcPts val="0"/>
                        </a:spcBef>
                        <a:spcAft>
                          <a:spcPts val="800"/>
                        </a:spcAft>
                      </a:pPr>
                      <a:r>
                        <a:rPr lang="en-US" sz="1000" dirty="0">
                          <a:effectLst/>
                        </a:rPr>
                        <a:t>1. Student Completion/Success</a:t>
                      </a:r>
                    </a:p>
                    <a:p>
                      <a:pPr marL="0" marR="0" algn="l">
                        <a:spcBef>
                          <a:spcPts val="0"/>
                        </a:spcBef>
                        <a:spcAft>
                          <a:spcPts val="0"/>
                        </a:spcAft>
                      </a:pPr>
                      <a:r>
                        <a:rPr lang="en-US" sz="1000" dirty="0">
                          <a:effectLst/>
                        </a:rPr>
                        <a:t>And </a:t>
                      </a:r>
                    </a:p>
                    <a:p>
                      <a:pPr marL="0" marR="0" algn="l">
                        <a:spcBef>
                          <a:spcPts val="0"/>
                        </a:spcBef>
                        <a:spcAft>
                          <a:spcPts val="0"/>
                        </a:spcAft>
                      </a:pPr>
                      <a:r>
                        <a:rPr lang="en-US" sz="1000" dirty="0">
                          <a:effectLst/>
                        </a:rPr>
                        <a:t> </a:t>
                      </a:r>
                    </a:p>
                    <a:p>
                      <a:pPr marL="0" marR="0" algn="l">
                        <a:spcBef>
                          <a:spcPts val="0"/>
                        </a:spcBef>
                        <a:spcAft>
                          <a:spcPts val="0"/>
                        </a:spcAft>
                      </a:pPr>
                      <a:r>
                        <a:rPr lang="en-US" sz="1000" dirty="0">
                          <a:effectLst/>
                        </a:rPr>
                        <a:t>3. Organizational Development</a:t>
                      </a:r>
                      <a:endParaRPr lang="en-US" sz="1000" dirty="0">
                        <a:effectLst/>
                        <a:latin typeface="Calibri" panose="020F0502020204030204" pitchFamily="34" charset="0"/>
                        <a:ea typeface="Yu Mincho"/>
                        <a:cs typeface="Times New Roman" panose="02020603050405020304" pitchFamily="18" charset="0"/>
                      </a:endParaRPr>
                    </a:p>
                  </a:txBody>
                  <a:tcPr marL="19465" marR="19465" marT="0" marB="0"/>
                </a:tc>
                <a:extLst>
                  <a:ext uri="{0D108BD9-81ED-4DB2-BD59-A6C34878D82A}">
                    <a16:rowId xmlns:a16="http://schemas.microsoft.com/office/drawing/2014/main" val="4101028649"/>
                  </a:ext>
                </a:extLst>
              </a:tr>
              <a:tr h="1261432">
                <a:tc>
                  <a:txBody>
                    <a:bodyPr/>
                    <a:lstStyle/>
                    <a:p>
                      <a:pPr marL="0" marR="0" algn="l">
                        <a:lnSpc>
                          <a:spcPct val="107000"/>
                        </a:lnSpc>
                        <a:spcBef>
                          <a:spcPts val="0"/>
                        </a:spcBef>
                        <a:spcAft>
                          <a:spcPts val="800"/>
                        </a:spcAft>
                      </a:pPr>
                      <a:r>
                        <a:rPr lang="en-US" sz="1000" dirty="0">
                          <a:effectLst/>
                        </a:rPr>
                        <a:t>Increased the percent of exiting CTE students who report being employed in their field of study, from the most recent statewide average of 60 percent to an improved rate of 69 percent—the average among the quintile of colleges showing the strongest performance on this measure.</a:t>
                      </a:r>
                      <a:endParaRPr lang="en-US" sz="100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Expansion of Support (including Job Placement and Career assistance) and Instructional Programs</a:t>
                      </a:r>
                    </a:p>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Identification of job placement data tool</a:t>
                      </a:r>
                    </a:p>
                  </a:txBody>
                  <a:tcPr marL="19465" marR="19465" marT="0" marB="0"/>
                </a:tc>
                <a:tc>
                  <a:txBody>
                    <a:bodyPr/>
                    <a:lstStyle/>
                    <a:p>
                      <a:pPr marL="0" marR="0" algn="l">
                        <a:lnSpc>
                          <a:spcPct val="100000"/>
                        </a:lnSpc>
                        <a:spcBef>
                          <a:spcPts val="0"/>
                        </a:spcBef>
                        <a:spcAft>
                          <a:spcPts val="0"/>
                        </a:spcAft>
                      </a:pPr>
                      <a:r>
                        <a:rPr lang="en-US" sz="900" u="sng" dirty="0">
                          <a:effectLst/>
                        </a:rPr>
                        <a:t>Inquiry Phase</a:t>
                      </a:r>
                      <a:r>
                        <a:rPr lang="en-US" sz="900" dirty="0">
                          <a:effectLst/>
                        </a:rPr>
                        <a:t> – </a:t>
                      </a:r>
                    </a:p>
                    <a:p>
                      <a:pPr marL="0" marR="0" algn="l">
                        <a:lnSpc>
                          <a:spcPct val="100000"/>
                        </a:lnSpc>
                        <a:spcBef>
                          <a:spcPts val="0"/>
                        </a:spcBef>
                        <a:spcAft>
                          <a:spcPts val="0"/>
                        </a:spcAft>
                      </a:pPr>
                      <a:r>
                        <a:rPr lang="en-US" sz="900" dirty="0">
                          <a:effectLst/>
                        </a:rPr>
                        <a:t>Fall 2018</a:t>
                      </a:r>
                    </a:p>
                    <a:p>
                      <a:pPr marL="0" marR="0" algn="l">
                        <a:lnSpc>
                          <a:spcPct val="100000"/>
                        </a:lnSpc>
                        <a:spcBef>
                          <a:spcPts val="0"/>
                        </a:spcBef>
                        <a:spcAft>
                          <a:spcPts val="0"/>
                        </a:spcAft>
                      </a:pPr>
                      <a:r>
                        <a:rPr lang="en-US" sz="900" dirty="0">
                          <a:effectLst/>
                        </a:rPr>
                        <a:t> </a:t>
                      </a:r>
                      <a:r>
                        <a:rPr lang="en-US" sz="900" u="sng" dirty="0" smtClean="0">
                          <a:effectLst/>
                        </a:rPr>
                        <a:t>Identify </a:t>
                      </a:r>
                      <a:r>
                        <a:rPr lang="en-US" sz="900" u="sng" dirty="0">
                          <a:effectLst/>
                        </a:rPr>
                        <a:t>Strategy</a:t>
                      </a:r>
                      <a:r>
                        <a:rPr lang="en-US" sz="900" dirty="0">
                          <a:effectLst/>
                        </a:rPr>
                        <a:t> -  </a:t>
                      </a:r>
                    </a:p>
                    <a:p>
                      <a:pPr marL="0" marR="0" algn="l">
                        <a:lnSpc>
                          <a:spcPct val="100000"/>
                        </a:lnSpc>
                        <a:spcBef>
                          <a:spcPts val="0"/>
                        </a:spcBef>
                        <a:spcAft>
                          <a:spcPts val="0"/>
                        </a:spcAft>
                      </a:pPr>
                      <a:r>
                        <a:rPr lang="en-US" sz="900" dirty="0">
                          <a:effectLst/>
                        </a:rPr>
                        <a:t>Summer 2019</a:t>
                      </a:r>
                    </a:p>
                    <a:p>
                      <a:pPr marL="0" marR="0" algn="l">
                        <a:lnSpc>
                          <a:spcPct val="100000"/>
                        </a:lnSpc>
                        <a:spcBef>
                          <a:spcPts val="0"/>
                        </a:spcBef>
                        <a:spcAft>
                          <a:spcPts val="0"/>
                        </a:spcAft>
                      </a:pPr>
                      <a:r>
                        <a:rPr lang="en-US" sz="900" dirty="0">
                          <a:effectLst/>
                        </a:rPr>
                        <a:t> </a:t>
                      </a:r>
                      <a:r>
                        <a:rPr lang="en-US" sz="900" u="sng" dirty="0" smtClean="0">
                          <a:effectLst/>
                        </a:rPr>
                        <a:t>Implementation</a:t>
                      </a:r>
                      <a:r>
                        <a:rPr lang="en-US" sz="900" dirty="0" smtClean="0">
                          <a:effectLst/>
                        </a:rPr>
                        <a:t> </a:t>
                      </a:r>
                      <a:r>
                        <a:rPr lang="en-US" sz="900" dirty="0">
                          <a:effectLst/>
                        </a:rPr>
                        <a:t>– </a:t>
                      </a:r>
                    </a:p>
                    <a:p>
                      <a:pPr marL="0" marR="0" algn="l">
                        <a:lnSpc>
                          <a:spcPct val="100000"/>
                        </a:lnSpc>
                        <a:spcBef>
                          <a:spcPts val="0"/>
                        </a:spcBef>
                        <a:spcAft>
                          <a:spcPts val="0"/>
                        </a:spcAft>
                      </a:pPr>
                      <a:r>
                        <a:rPr lang="en-US" sz="900" dirty="0">
                          <a:effectLst/>
                        </a:rPr>
                        <a:t>Fall 2019 and Spring 2020</a:t>
                      </a:r>
                    </a:p>
                    <a:p>
                      <a:pPr marL="0" marR="0" algn="l">
                        <a:lnSpc>
                          <a:spcPct val="100000"/>
                        </a:lnSpc>
                        <a:spcBef>
                          <a:spcPts val="0"/>
                        </a:spcBef>
                        <a:spcAft>
                          <a:spcPts val="0"/>
                        </a:spcAft>
                      </a:pPr>
                      <a:r>
                        <a:rPr lang="en-US" sz="900" dirty="0">
                          <a:effectLst/>
                        </a:rPr>
                        <a:t> </a:t>
                      </a:r>
                      <a:r>
                        <a:rPr lang="en-US" sz="900" u="sng" dirty="0" smtClean="0">
                          <a:effectLst/>
                        </a:rPr>
                        <a:t>Collection </a:t>
                      </a:r>
                      <a:r>
                        <a:rPr lang="en-US" sz="900" u="sng" dirty="0">
                          <a:effectLst/>
                        </a:rPr>
                        <a:t>and  Data Analysis </a:t>
                      </a:r>
                      <a:r>
                        <a:rPr lang="en-US" sz="900" dirty="0">
                          <a:effectLst/>
                        </a:rPr>
                        <a:t>– </a:t>
                      </a:r>
                    </a:p>
                    <a:p>
                      <a:pPr marL="0" marR="0" algn="l">
                        <a:lnSpc>
                          <a:spcPct val="100000"/>
                        </a:lnSpc>
                        <a:spcBef>
                          <a:spcPts val="0"/>
                        </a:spcBef>
                        <a:spcAft>
                          <a:spcPts val="0"/>
                        </a:spcAft>
                      </a:pPr>
                      <a:r>
                        <a:rPr lang="en-US" sz="900" dirty="0">
                          <a:effectLst/>
                        </a:rPr>
                        <a:t>Spring 2021</a:t>
                      </a:r>
                    </a:p>
                    <a:p>
                      <a:pPr marL="0" marR="0" algn="l">
                        <a:lnSpc>
                          <a:spcPct val="100000"/>
                        </a:lnSpc>
                        <a:spcBef>
                          <a:spcPts val="0"/>
                        </a:spcBef>
                        <a:spcAft>
                          <a:spcPts val="0"/>
                        </a:spcAft>
                      </a:pPr>
                      <a:r>
                        <a:rPr lang="en-US" sz="900" dirty="0">
                          <a:effectLst/>
                        </a:rPr>
                        <a:t> </a:t>
                      </a:r>
                      <a:endParaRPr lang="en-US" sz="90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0" marR="0" algn="l">
                        <a:lnSpc>
                          <a:spcPct val="107000"/>
                        </a:lnSpc>
                        <a:spcBef>
                          <a:spcPts val="0"/>
                        </a:spcBef>
                        <a:spcAft>
                          <a:spcPts val="800"/>
                        </a:spcAft>
                      </a:pPr>
                      <a:r>
                        <a:rPr lang="en-US" sz="1000" dirty="0" smtClean="0">
                          <a:effectLst/>
                        </a:rPr>
                        <a:t>Guided Pathway Teams:</a:t>
                      </a:r>
                    </a:p>
                    <a:p>
                      <a:pPr marL="342900" marR="0" lvl="0" indent="-342900" algn="l">
                        <a:lnSpc>
                          <a:spcPct val="100000"/>
                        </a:lnSpc>
                        <a:spcBef>
                          <a:spcPts val="0"/>
                        </a:spcBef>
                        <a:spcAft>
                          <a:spcPts val="0"/>
                        </a:spcAft>
                        <a:buFont typeface="+mj-lt"/>
                        <a:buAutoNum type="arabicPeriod"/>
                      </a:pPr>
                      <a:r>
                        <a:rPr lang="en-US" sz="1000" dirty="0" smtClean="0">
                          <a:effectLst/>
                        </a:rPr>
                        <a:t>Academic Pathways</a:t>
                      </a:r>
                    </a:p>
                    <a:p>
                      <a:pPr marL="342900" marR="0" lvl="0" indent="-342900" algn="l">
                        <a:lnSpc>
                          <a:spcPct val="100000"/>
                        </a:lnSpc>
                        <a:spcBef>
                          <a:spcPts val="0"/>
                        </a:spcBef>
                        <a:spcAft>
                          <a:spcPts val="0"/>
                        </a:spcAft>
                        <a:buFont typeface="+mj-lt"/>
                        <a:buAutoNum type="arabicPeriod"/>
                      </a:pPr>
                      <a:r>
                        <a:rPr lang="en-US" sz="1000" dirty="0" smtClean="0">
                          <a:effectLst/>
                        </a:rPr>
                        <a:t>Student Voices</a:t>
                      </a:r>
                    </a:p>
                    <a:p>
                      <a:pPr marL="342900" marR="0" lvl="0" indent="-342900" algn="l">
                        <a:lnSpc>
                          <a:spcPct val="100000"/>
                        </a:lnSpc>
                        <a:spcBef>
                          <a:spcPts val="0"/>
                        </a:spcBef>
                        <a:spcAft>
                          <a:spcPts val="0"/>
                        </a:spcAft>
                        <a:buFont typeface="+mj-lt"/>
                        <a:buAutoNum type="arabicPeriod"/>
                      </a:pPr>
                      <a:r>
                        <a:rPr lang="en-US" sz="1000" dirty="0" smtClean="0">
                          <a:effectLst/>
                        </a:rPr>
                        <a:t>Business Process Analysis </a:t>
                      </a:r>
                    </a:p>
                    <a:p>
                      <a:pPr marL="342900" marR="0" lvl="0" indent="-342900" algn="l">
                        <a:lnSpc>
                          <a:spcPct val="100000"/>
                        </a:lnSpc>
                        <a:spcBef>
                          <a:spcPts val="0"/>
                        </a:spcBef>
                        <a:spcAft>
                          <a:spcPts val="0"/>
                        </a:spcAft>
                        <a:buFont typeface="+mj-lt"/>
                        <a:buAutoNum type="arabicPeriod"/>
                      </a:pPr>
                      <a:r>
                        <a:rPr lang="en-US" sz="1000" dirty="0" smtClean="0">
                          <a:effectLst/>
                        </a:rPr>
                        <a:t>Steering Group</a:t>
                      </a:r>
                      <a:endParaRPr lang="en-US" sz="100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0" marR="0" algn="l">
                        <a:lnSpc>
                          <a:spcPct val="107000"/>
                        </a:lnSpc>
                        <a:spcBef>
                          <a:spcPts val="0"/>
                        </a:spcBef>
                        <a:spcAft>
                          <a:spcPts val="800"/>
                        </a:spcAft>
                      </a:pPr>
                      <a:r>
                        <a:rPr lang="en-US" sz="1000" dirty="0">
                          <a:effectLst/>
                        </a:rPr>
                        <a:t>1. Student Completion/Success</a:t>
                      </a:r>
                    </a:p>
                    <a:p>
                      <a:pPr marL="0" marR="0" algn="l">
                        <a:spcBef>
                          <a:spcPts val="0"/>
                        </a:spcBef>
                        <a:spcAft>
                          <a:spcPts val="0"/>
                        </a:spcAft>
                      </a:pPr>
                      <a:r>
                        <a:rPr lang="en-US" sz="1000" dirty="0">
                          <a:effectLst/>
                        </a:rPr>
                        <a:t>2. Community Connections</a:t>
                      </a:r>
                    </a:p>
                    <a:p>
                      <a:pPr marL="0" marR="0" algn="l">
                        <a:spcBef>
                          <a:spcPts val="0"/>
                        </a:spcBef>
                        <a:spcAft>
                          <a:spcPts val="0"/>
                        </a:spcAft>
                      </a:pPr>
                      <a:r>
                        <a:rPr lang="en-US" sz="1000" dirty="0">
                          <a:effectLst/>
                        </a:rPr>
                        <a:t> </a:t>
                      </a:r>
                    </a:p>
                    <a:p>
                      <a:pPr marL="0" marR="0" algn="l">
                        <a:spcBef>
                          <a:spcPts val="0"/>
                        </a:spcBef>
                        <a:spcAft>
                          <a:spcPts val="0"/>
                        </a:spcAft>
                      </a:pPr>
                      <a:r>
                        <a:rPr lang="en-US" sz="1000" dirty="0">
                          <a:effectLst/>
                        </a:rPr>
                        <a:t>3. Organizational Development</a:t>
                      </a:r>
                      <a:endParaRPr lang="en-US" sz="1000" dirty="0">
                        <a:effectLst/>
                        <a:latin typeface="Calibri" panose="020F0502020204030204" pitchFamily="34" charset="0"/>
                        <a:ea typeface="Yu Mincho"/>
                        <a:cs typeface="Times New Roman" panose="02020603050405020304" pitchFamily="18" charset="0"/>
                      </a:endParaRPr>
                    </a:p>
                  </a:txBody>
                  <a:tcPr marL="19465" marR="19465" marT="0" marB="0"/>
                </a:tc>
                <a:extLst>
                  <a:ext uri="{0D108BD9-81ED-4DB2-BD59-A6C34878D82A}">
                    <a16:rowId xmlns:a16="http://schemas.microsoft.com/office/drawing/2014/main" val="3361552121"/>
                  </a:ext>
                </a:extLst>
              </a:tr>
              <a:tr h="1456786">
                <a:tc>
                  <a:txBody>
                    <a:bodyPr/>
                    <a:lstStyle/>
                    <a:p>
                      <a:pPr marL="0" marR="0" algn="l">
                        <a:lnSpc>
                          <a:spcPct val="107000"/>
                        </a:lnSpc>
                        <a:spcBef>
                          <a:spcPts val="0"/>
                        </a:spcBef>
                        <a:spcAft>
                          <a:spcPts val="800"/>
                        </a:spcAft>
                      </a:pPr>
                      <a:r>
                        <a:rPr lang="en-US" sz="1000" dirty="0">
                          <a:effectLst/>
                        </a:rPr>
                        <a:t>Reduced equity gaps across all of the above measures through faster improvements among traditionally underrepresented student groups, with the goal of cutting achievement gaps by 40 percent within 5 years and fully closing those achievement gaps within 10 years. </a:t>
                      </a:r>
                    </a:p>
                    <a:p>
                      <a:pPr marL="0" marR="0" algn="l">
                        <a:lnSpc>
                          <a:spcPct val="107000"/>
                        </a:lnSpc>
                        <a:spcBef>
                          <a:spcPts val="0"/>
                        </a:spcBef>
                        <a:spcAft>
                          <a:spcPts val="800"/>
                        </a:spcAft>
                      </a:pPr>
                      <a:r>
                        <a:rPr lang="en-US" sz="1000" dirty="0">
                          <a:effectLst/>
                        </a:rPr>
                        <a:t> </a:t>
                      </a:r>
                      <a:endParaRPr lang="en-US" sz="100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smtClean="0">
                          <a:solidFill>
                            <a:schemeClr val="dk1"/>
                          </a:solidFill>
                          <a:effectLst/>
                          <a:latin typeface="+mn-lt"/>
                          <a:ea typeface="+mn-ea"/>
                          <a:cs typeface="+mn-cs"/>
                        </a:rPr>
                        <a:t>Streamlining </a:t>
                      </a:r>
                      <a:r>
                        <a:rPr lang="en-US" sz="1100" kern="1200" dirty="0">
                          <a:solidFill>
                            <a:schemeClr val="dk1"/>
                          </a:solidFill>
                          <a:effectLst/>
                          <a:latin typeface="+mn-lt"/>
                          <a:ea typeface="+mn-ea"/>
                          <a:cs typeface="+mn-cs"/>
                        </a:rPr>
                        <a:t>the application process</a:t>
                      </a:r>
                    </a:p>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Proactive Registration</a:t>
                      </a:r>
                    </a:p>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Modification of the current Priority Enrollment Program (PEP) to better serve incoming students</a:t>
                      </a:r>
                    </a:p>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Providing the needed support for FAFSA completion</a:t>
                      </a:r>
                    </a:p>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Development of a First Year Experience program </a:t>
                      </a:r>
                      <a:r>
                        <a:rPr lang="en-US" sz="1100" kern="1200" dirty="0" smtClean="0">
                          <a:solidFill>
                            <a:schemeClr val="dk1"/>
                          </a:solidFill>
                          <a:effectLst/>
                          <a:latin typeface="+mn-lt"/>
                          <a:ea typeface="+mn-ea"/>
                          <a:cs typeface="+mn-cs"/>
                        </a:rPr>
                        <a:t>(Bridge </a:t>
                      </a:r>
                      <a:r>
                        <a:rPr lang="en-US" sz="1100" kern="1200" dirty="0" err="1" smtClean="0">
                          <a:solidFill>
                            <a:schemeClr val="dk1"/>
                          </a:solidFill>
                          <a:effectLst/>
                          <a:latin typeface="+mn-lt"/>
                          <a:ea typeface="+mn-ea"/>
                          <a:cs typeface="+mn-cs"/>
                        </a:rPr>
                        <a:t>Progs</a:t>
                      </a:r>
                      <a:r>
                        <a:rPr lang="en-US" sz="1100" kern="1200" dirty="0" smtClean="0">
                          <a:solidFill>
                            <a:schemeClr val="dk1"/>
                          </a:solidFill>
                          <a:effectLst/>
                          <a:latin typeface="+mn-lt"/>
                          <a:ea typeface="+mn-ea"/>
                          <a:cs typeface="+mn-cs"/>
                        </a:rPr>
                        <a:t>)</a:t>
                      </a:r>
                      <a:endParaRPr lang="en-US" sz="1100" kern="1200" dirty="0">
                        <a:solidFill>
                          <a:schemeClr val="dk1"/>
                        </a:solidFill>
                        <a:effectLst/>
                        <a:latin typeface="+mn-lt"/>
                        <a:ea typeface="+mn-ea"/>
                        <a:cs typeface="+mn-cs"/>
                      </a:endParaRPr>
                    </a:p>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Expansion of cohorts via learning communities</a:t>
                      </a:r>
                    </a:p>
                  </a:txBody>
                  <a:tcPr marL="19465" marR="19465" marT="0" marB="0"/>
                </a:tc>
                <a:tc>
                  <a:txBody>
                    <a:bodyPr/>
                    <a:lstStyle/>
                    <a:p>
                      <a:pPr marL="0" marR="0" algn="l">
                        <a:lnSpc>
                          <a:spcPct val="100000"/>
                        </a:lnSpc>
                        <a:spcBef>
                          <a:spcPts val="0"/>
                        </a:spcBef>
                        <a:spcAft>
                          <a:spcPts val="0"/>
                        </a:spcAft>
                      </a:pPr>
                      <a:r>
                        <a:rPr lang="en-US" sz="900" u="sng" dirty="0">
                          <a:effectLst/>
                        </a:rPr>
                        <a:t>Inquiry Phase</a:t>
                      </a:r>
                      <a:r>
                        <a:rPr lang="en-US" sz="900" dirty="0">
                          <a:effectLst/>
                        </a:rPr>
                        <a:t> – </a:t>
                      </a:r>
                    </a:p>
                    <a:p>
                      <a:pPr marL="0" marR="0" algn="l">
                        <a:lnSpc>
                          <a:spcPct val="100000"/>
                        </a:lnSpc>
                        <a:spcBef>
                          <a:spcPts val="0"/>
                        </a:spcBef>
                        <a:spcAft>
                          <a:spcPts val="0"/>
                        </a:spcAft>
                      </a:pPr>
                      <a:r>
                        <a:rPr lang="en-US" sz="900" dirty="0">
                          <a:effectLst/>
                        </a:rPr>
                        <a:t>Fall 2018</a:t>
                      </a:r>
                    </a:p>
                    <a:p>
                      <a:pPr marL="0" marR="0" algn="l">
                        <a:lnSpc>
                          <a:spcPct val="100000"/>
                        </a:lnSpc>
                        <a:spcBef>
                          <a:spcPts val="0"/>
                        </a:spcBef>
                        <a:spcAft>
                          <a:spcPts val="0"/>
                        </a:spcAft>
                      </a:pPr>
                      <a:r>
                        <a:rPr lang="en-US" sz="900" dirty="0">
                          <a:effectLst/>
                        </a:rPr>
                        <a:t> </a:t>
                      </a:r>
                      <a:r>
                        <a:rPr lang="en-US" sz="900" u="sng" dirty="0" smtClean="0">
                          <a:effectLst/>
                        </a:rPr>
                        <a:t>Identify </a:t>
                      </a:r>
                      <a:r>
                        <a:rPr lang="en-US" sz="900" u="sng" dirty="0">
                          <a:effectLst/>
                        </a:rPr>
                        <a:t>Strategy</a:t>
                      </a:r>
                      <a:r>
                        <a:rPr lang="en-US" sz="900" dirty="0">
                          <a:effectLst/>
                        </a:rPr>
                        <a:t> -  </a:t>
                      </a:r>
                    </a:p>
                    <a:p>
                      <a:pPr marL="0" marR="0" algn="l">
                        <a:lnSpc>
                          <a:spcPct val="100000"/>
                        </a:lnSpc>
                        <a:spcBef>
                          <a:spcPts val="0"/>
                        </a:spcBef>
                        <a:spcAft>
                          <a:spcPts val="0"/>
                        </a:spcAft>
                      </a:pPr>
                      <a:r>
                        <a:rPr lang="en-US" sz="900" dirty="0">
                          <a:effectLst/>
                        </a:rPr>
                        <a:t>Summer 2019</a:t>
                      </a:r>
                    </a:p>
                    <a:p>
                      <a:pPr marL="0" marR="0" algn="l">
                        <a:lnSpc>
                          <a:spcPct val="100000"/>
                        </a:lnSpc>
                        <a:spcBef>
                          <a:spcPts val="0"/>
                        </a:spcBef>
                        <a:spcAft>
                          <a:spcPts val="0"/>
                        </a:spcAft>
                      </a:pPr>
                      <a:r>
                        <a:rPr lang="en-US" sz="900" dirty="0">
                          <a:effectLst/>
                        </a:rPr>
                        <a:t> </a:t>
                      </a:r>
                      <a:r>
                        <a:rPr lang="en-US" sz="900" u="sng" dirty="0" smtClean="0">
                          <a:effectLst/>
                        </a:rPr>
                        <a:t>Implementation</a:t>
                      </a:r>
                      <a:r>
                        <a:rPr lang="en-US" sz="900" dirty="0" smtClean="0">
                          <a:effectLst/>
                        </a:rPr>
                        <a:t> </a:t>
                      </a:r>
                      <a:r>
                        <a:rPr lang="en-US" sz="900" dirty="0">
                          <a:effectLst/>
                        </a:rPr>
                        <a:t>– </a:t>
                      </a:r>
                    </a:p>
                    <a:p>
                      <a:pPr marL="0" marR="0" algn="l">
                        <a:lnSpc>
                          <a:spcPct val="100000"/>
                        </a:lnSpc>
                        <a:spcBef>
                          <a:spcPts val="0"/>
                        </a:spcBef>
                        <a:spcAft>
                          <a:spcPts val="0"/>
                        </a:spcAft>
                      </a:pPr>
                      <a:r>
                        <a:rPr lang="en-US" sz="900" dirty="0">
                          <a:effectLst/>
                        </a:rPr>
                        <a:t>Fall 2019 and Spring 2020</a:t>
                      </a:r>
                    </a:p>
                    <a:p>
                      <a:pPr marL="0" marR="0" algn="l">
                        <a:lnSpc>
                          <a:spcPct val="100000"/>
                        </a:lnSpc>
                        <a:spcBef>
                          <a:spcPts val="0"/>
                        </a:spcBef>
                        <a:spcAft>
                          <a:spcPts val="0"/>
                        </a:spcAft>
                      </a:pPr>
                      <a:r>
                        <a:rPr lang="en-US" sz="900" dirty="0">
                          <a:effectLst/>
                        </a:rPr>
                        <a:t> </a:t>
                      </a:r>
                      <a:r>
                        <a:rPr lang="en-US" sz="900" u="sng" dirty="0" smtClean="0">
                          <a:effectLst/>
                        </a:rPr>
                        <a:t>Collection </a:t>
                      </a:r>
                      <a:r>
                        <a:rPr lang="en-US" sz="900" u="sng" dirty="0">
                          <a:effectLst/>
                        </a:rPr>
                        <a:t>and  Data Analysis </a:t>
                      </a:r>
                      <a:r>
                        <a:rPr lang="en-US" sz="900" dirty="0">
                          <a:effectLst/>
                        </a:rPr>
                        <a:t>– </a:t>
                      </a:r>
                    </a:p>
                    <a:p>
                      <a:pPr marL="0" marR="0" algn="l">
                        <a:lnSpc>
                          <a:spcPct val="100000"/>
                        </a:lnSpc>
                        <a:spcBef>
                          <a:spcPts val="0"/>
                        </a:spcBef>
                        <a:spcAft>
                          <a:spcPts val="0"/>
                        </a:spcAft>
                      </a:pPr>
                      <a:r>
                        <a:rPr lang="en-US" sz="900" dirty="0">
                          <a:effectLst/>
                        </a:rPr>
                        <a:t>Spring 2021</a:t>
                      </a:r>
                    </a:p>
                    <a:p>
                      <a:pPr marL="0" marR="0" algn="l">
                        <a:lnSpc>
                          <a:spcPct val="100000"/>
                        </a:lnSpc>
                        <a:spcBef>
                          <a:spcPts val="0"/>
                        </a:spcBef>
                        <a:spcAft>
                          <a:spcPts val="0"/>
                        </a:spcAft>
                      </a:pPr>
                      <a:r>
                        <a:rPr lang="en-US" sz="900" dirty="0">
                          <a:effectLst/>
                        </a:rPr>
                        <a:t> </a:t>
                      </a:r>
                      <a:endParaRPr lang="en-US" sz="90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0" marR="0" algn="l">
                        <a:lnSpc>
                          <a:spcPct val="107000"/>
                        </a:lnSpc>
                        <a:spcBef>
                          <a:spcPts val="0"/>
                        </a:spcBef>
                        <a:spcAft>
                          <a:spcPts val="800"/>
                        </a:spcAft>
                      </a:pPr>
                      <a:r>
                        <a:rPr lang="en-US" sz="1000" dirty="0" smtClean="0">
                          <a:effectLst/>
                        </a:rPr>
                        <a:t>Guided Pathway Teams:</a:t>
                      </a:r>
                    </a:p>
                    <a:p>
                      <a:pPr marL="342900" marR="0" lvl="0" indent="-342900" algn="l">
                        <a:lnSpc>
                          <a:spcPct val="100000"/>
                        </a:lnSpc>
                        <a:spcBef>
                          <a:spcPts val="0"/>
                        </a:spcBef>
                        <a:spcAft>
                          <a:spcPts val="0"/>
                        </a:spcAft>
                        <a:buFont typeface="+mj-lt"/>
                        <a:buAutoNum type="arabicPeriod"/>
                      </a:pPr>
                      <a:r>
                        <a:rPr lang="en-US" sz="1000" dirty="0" smtClean="0">
                          <a:effectLst/>
                        </a:rPr>
                        <a:t>Academic Pathways</a:t>
                      </a:r>
                    </a:p>
                    <a:p>
                      <a:pPr marL="342900" marR="0" lvl="0" indent="-342900" algn="l">
                        <a:lnSpc>
                          <a:spcPct val="100000"/>
                        </a:lnSpc>
                        <a:spcBef>
                          <a:spcPts val="0"/>
                        </a:spcBef>
                        <a:spcAft>
                          <a:spcPts val="0"/>
                        </a:spcAft>
                        <a:buFont typeface="+mj-lt"/>
                        <a:buAutoNum type="arabicPeriod"/>
                      </a:pPr>
                      <a:r>
                        <a:rPr lang="en-US" sz="1000" dirty="0" smtClean="0">
                          <a:effectLst/>
                        </a:rPr>
                        <a:t>Student Voices</a:t>
                      </a:r>
                    </a:p>
                    <a:p>
                      <a:pPr marL="342900" marR="0" lvl="0" indent="-342900" algn="l">
                        <a:lnSpc>
                          <a:spcPct val="100000"/>
                        </a:lnSpc>
                        <a:spcBef>
                          <a:spcPts val="0"/>
                        </a:spcBef>
                        <a:spcAft>
                          <a:spcPts val="0"/>
                        </a:spcAft>
                        <a:buFont typeface="+mj-lt"/>
                        <a:buAutoNum type="arabicPeriod"/>
                      </a:pPr>
                      <a:r>
                        <a:rPr lang="en-US" sz="1000" dirty="0" smtClean="0">
                          <a:effectLst/>
                        </a:rPr>
                        <a:t>Business Process Analysis </a:t>
                      </a:r>
                    </a:p>
                    <a:p>
                      <a:pPr marL="342900" marR="0" lvl="0" indent="-342900" algn="l">
                        <a:lnSpc>
                          <a:spcPct val="100000"/>
                        </a:lnSpc>
                        <a:spcBef>
                          <a:spcPts val="0"/>
                        </a:spcBef>
                        <a:spcAft>
                          <a:spcPts val="0"/>
                        </a:spcAft>
                        <a:buFont typeface="+mj-lt"/>
                        <a:buAutoNum type="arabicPeriod"/>
                      </a:pPr>
                      <a:r>
                        <a:rPr lang="en-US" sz="1000" dirty="0" smtClean="0">
                          <a:effectLst/>
                        </a:rPr>
                        <a:t>Steering Group</a:t>
                      </a:r>
                      <a:endParaRPr lang="en-US" sz="1000" dirty="0" smtClean="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0" marR="0" algn="l">
                        <a:lnSpc>
                          <a:spcPct val="107000"/>
                        </a:lnSpc>
                        <a:spcBef>
                          <a:spcPts val="0"/>
                        </a:spcBef>
                        <a:spcAft>
                          <a:spcPts val="800"/>
                        </a:spcAft>
                      </a:pPr>
                      <a:r>
                        <a:rPr lang="en-US" sz="1000" dirty="0">
                          <a:effectLst/>
                        </a:rPr>
                        <a:t>1. Student Completion/Success</a:t>
                      </a:r>
                    </a:p>
                    <a:p>
                      <a:pPr marL="0" marR="0" algn="l">
                        <a:spcBef>
                          <a:spcPts val="0"/>
                        </a:spcBef>
                        <a:spcAft>
                          <a:spcPts val="0"/>
                        </a:spcAft>
                      </a:pPr>
                      <a:r>
                        <a:rPr lang="en-US" sz="1000" dirty="0">
                          <a:effectLst/>
                        </a:rPr>
                        <a:t>2. Community Connections</a:t>
                      </a:r>
                    </a:p>
                    <a:p>
                      <a:pPr marL="0" marR="0" algn="l">
                        <a:spcBef>
                          <a:spcPts val="0"/>
                        </a:spcBef>
                        <a:spcAft>
                          <a:spcPts val="0"/>
                        </a:spcAft>
                      </a:pPr>
                      <a:r>
                        <a:rPr lang="en-US" sz="1000" dirty="0">
                          <a:effectLst/>
                        </a:rPr>
                        <a:t> </a:t>
                      </a:r>
                    </a:p>
                    <a:p>
                      <a:pPr marL="0" marR="0" algn="l">
                        <a:lnSpc>
                          <a:spcPct val="107000"/>
                        </a:lnSpc>
                        <a:spcBef>
                          <a:spcPts val="0"/>
                        </a:spcBef>
                        <a:spcAft>
                          <a:spcPts val="800"/>
                        </a:spcAft>
                      </a:pPr>
                      <a:r>
                        <a:rPr lang="en-US" sz="1000" dirty="0">
                          <a:effectLst/>
                        </a:rPr>
                        <a:t>3. Organizational Development</a:t>
                      </a:r>
                      <a:endParaRPr lang="en-US" sz="1000" dirty="0">
                        <a:effectLst/>
                        <a:latin typeface="Calibri" panose="020F0502020204030204" pitchFamily="34" charset="0"/>
                        <a:ea typeface="Yu Mincho"/>
                        <a:cs typeface="Times New Roman" panose="02020603050405020304" pitchFamily="18" charset="0"/>
                      </a:endParaRPr>
                    </a:p>
                  </a:txBody>
                  <a:tcPr marL="19465" marR="19465" marT="0" marB="0"/>
                </a:tc>
                <a:extLst>
                  <a:ext uri="{0D108BD9-81ED-4DB2-BD59-A6C34878D82A}">
                    <a16:rowId xmlns:a16="http://schemas.microsoft.com/office/drawing/2014/main" val="4131169521"/>
                  </a:ext>
                </a:extLst>
              </a:tr>
            </a:tbl>
          </a:graphicData>
        </a:graphic>
      </p:graphicFrame>
    </p:spTree>
    <p:extLst>
      <p:ext uri="{BB962C8B-B14F-4D97-AF65-F5344CB8AC3E}">
        <p14:creationId xmlns:p14="http://schemas.microsoft.com/office/powerpoint/2010/main" val="36725902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67470183"/>
              </p:ext>
            </p:extLst>
          </p:nvPr>
        </p:nvGraphicFramePr>
        <p:xfrm>
          <a:off x="0" y="0"/>
          <a:ext cx="12192000" cy="7124654"/>
        </p:xfrm>
        <a:graphic>
          <a:graphicData uri="http://schemas.openxmlformats.org/drawingml/2006/table">
            <a:tbl>
              <a:tblPr firstRow="1" firstCol="1" bandRow="1">
                <a:tableStyleId>{5C22544A-7EE6-4342-B048-85BDC9FD1C3A}</a:tableStyleId>
              </a:tblPr>
              <a:tblGrid>
                <a:gridCol w="2646463">
                  <a:extLst>
                    <a:ext uri="{9D8B030D-6E8A-4147-A177-3AD203B41FA5}">
                      <a16:colId xmlns:a16="http://schemas.microsoft.com/office/drawing/2014/main" val="1270815774"/>
                    </a:ext>
                  </a:extLst>
                </a:gridCol>
                <a:gridCol w="4225975">
                  <a:extLst>
                    <a:ext uri="{9D8B030D-6E8A-4147-A177-3AD203B41FA5}">
                      <a16:colId xmlns:a16="http://schemas.microsoft.com/office/drawing/2014/main" val="2609999827"/>
                    </a:ext>
                  </a:extLst>
                </a:gridCol>
                <a:gridCol w="1934678">
                  <a:extLst>
                    <a:ext uri="{9D8B030D-6E8A-4147-A177-3AD203B41FA5}">
                      <a16:colId xmlns:a16="http://schemas.microsoft.com/office/drawing/2014/main" val="431626152"/>
                    </a:ext>
                  </a:extLst>
                </a:gridCol>
                <a:gridCol w="2088682">
                  <a:extLst>
                    <a:ext uri="{9D8B030D-6E8A-4147-A177-3AD203B41FA5}">
                      <a16:colId xmlns:a16="http://schemas.microsoft.com/office/drawing/2014/main" val="4102635937"/>
                    </a:ext>
                  </a:extLst>
                </a:gridCol>
                <a:gridCol w="1296202">
                  <a:extLst>
                    <a:ext uri="{9D8B030D-6E8A-4147-A177-3AD203B41FA5}">
                      <a16:colId xmlns:a16="http://schemas.microsoft.com/office/drawing/2014/main" val="897043097"/>
                    </a:ext>
                  </a:extLst>
                </a:gridCol>
              </a:tblGrid>
              <a:tr h="105103">
                <a:tc>
                  <a:txBody>
                    <a:bodyPr/>
                    <a:lstStyle/>
                    <a:p>
                      <a:pPr marL="0" marR="0" algn="ctr">
                        <a:lnSpc>
                          <a:spcPct val="107000"/>
                        </a:lnSpc>
                        <a:spcBef>
                          <a:spcPts val="0"/>
                        </a:spcBef>
                        <a:spcAft>
                          <a:spcPts val="800"/>
                        </a:spcAft>
                      </a:pPr>
                      <a:r>
                        <a:rPr lang="en-US" sz="1050" dirty="0">
                          <a:effectLst/>
                        </a:rPr>
                        <a:t>Objective</a:t>
                      </a:r>
                      <a:endParaRPr lang="en-US" sz="105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0" marR="0" algn="ctr">
                        <a:lnSpc>
                          <a:spcPct val="107000"/>
                        </a:lnSpc>
                        <a:spcBef>
                          <a:spcPts val="0"/>
                        </a:spcBef>
                        <a:spcAft>
                          <a:spcPts val="800"/>
                        </a:spcAft>
                      </a:pPr>
                      <a:r>
                        <a:rPr lang="en-US" sz="1050" dirty="0">
                          <a:effectLst/>
                        </a:rPr>
                        <a:t>Activities</a:t>
                      </a:r>
                      <a:endParaRPr lang="en-US" sz="105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0" marR="0" algn="ctr">
                        <a:lnSpc>
                          <a:spcPct val="107000"/>
                        </a:lnSpc>
                        <a:spcBef>
                          <a:spcPts val="0"/>
                        </a:spcBef>
                        <a:spcAft>
                          <a:spcPts val="800"/>
                        </a:spcAft>
                      </a:pPr>
                      <a:r>
                        <a:rPr lang="en-US" sz="1050" dirty="0">
                          <a:effectLst/>
                        </a:rPr>
                        <a:t>Timeline</a:t>
                      </a:r>
                      <a:endParaRPr lang="en-US" sz="105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0" marR="0" algn="ctr">
                        <a:lnSpc>
                          <a:spcPct val="107000"/>
                        </a:lnSpc>
                        <a:spcBef>
                          <a:spcPts val="0"/>
                        </a:spcBef>
                        <a:spcAft>
                          <a:spcPts val="800"/>
                        </a:spcAft>
                      </a:pPr>
                      <a:r>
                        <a:rPr lang="en-US" sz="1050" dirty="0">
                          <a:effectLst/>
                        </a:rPr>
                        <a:t>Responsible Person(s)</a:t>
                      </a:r>
                      <a:endParaRPr lang="en-US" sz="105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0" marR="0" algn="ctr">
                        <a:lnSpc>
                          <a:spcPct val="107000"/>
                        </a:lnSpc>
                        <a:spcBef>
                          <a:spcPts val="0"/>
                        </a:spcBef>
                        <a:spcAft>
                          <a:spcPts val="800"/>
                        </a:spcAft>
                      </a:pPr>
                      <a:r>
                        <a:rPr lang="en-US" sz="1050" dirty="0">
                          <a:effectLst/>
                        </a:rPr>
                        <a:t>Cañada </a:t>
                      </a:r>
                      <a:r>
                        <a:rPr lang="en-US" sz="1050" dirty="0" smtClean="0">
                          <a:effectLst/>
                        </a:rPr>
                        <a:t>Goal</a:t>
                      </a:r>
                      <a:endParaRPr lang="en-US" sz="1050" dirty="0">
                        <a:effectLst/>
                        <a:latin typeface="Calibri" panose="020F0502020204030204" pitchFamily="34" charset="0"/>
                        <a:ea typeface="Yu Mincho"/>
                        <a:cs typeface="Times New Roman" panose="02020603050405020304" pitchFamily="18" charset="0"/>
                      </a:endParaRPr>
                    </a:p>
                  </a:txBody>
                  <a:tcPr marL="19465" marR="19465" marT="0" marB="0"/>
                </a:tc>
                <a:extLst>
                  <a:ext uri="{0D108BD9-81ED-4DB2-BD59-A6C34878D82A}">
                    <a16:rowId xmlns:a16="http://schemas.microsoft.com/office/drawing/2014/main" val="3342332739"/>
                  </a:ext>
                </a:extLst>
              </a:tr>
              <a:tr h="1400070">
                <a:tc>
                  <a:txBody>
                    <a:bodyPr/>
                    <a:lstStyle/>
                    <a:p>
                      <a:pPr marL="0" marR="0" algn="l">
                        <a:lnSpc>
                          <a:spcPct val="107000"/>
                        </a:lnSpc>
                        <a:spcBef>
                          <a:spcPts val="0"/>
                        </a:spcBef>
                        <a:spcAft>
                          <a:spcPts val="800"/>
                        </a:spcAft>
                      </a:pPr>
                      <a:r>
                        <a:rPr lang="en-US" sz="1000" dirty="0">
                          <a:effectLst/>
                        </a:rPr>
                        <a:t>Increase by at least 20 percent the number of Cañada students annually who acquire associates degrees, credentials, certificates, or specific skill sets that prepare them for an in-demand job. </a:t>
                      </a:r>
                    </a:p>
                    <a:p>
                      <a:pPr marL="0" marR="0" algn="l">
                        <a:lnSpc>
                          <a:spcPct val="107000"/>
                        </a:lnSpc>
                        <a:spcBef>
                          <a:spcPts val="0"/>
                        </a:spcBef>
                        <a:spcAft>
                          <a:spcPts val="800"/>
                        </a:spcAft>
                      </a:pPr>
                      <a:r>
                        <a:rPr lang="en-US" sz="1000" dirty="0">
                          <a:effectLst/>
                        </a:rPr>
                        <a:t> </a:t>
                      </a:r>
                      <a:endParaRPr lang="en-US" sz="100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Complete-ability </a:t>
                      </a:r>
                    </a:p>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Increased accuracy of Student Education Plans which can inform course scheduling</a:t>
                      </a:r>
                    </a:p>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Grouping degree programs into ‘Interest Areas’ or ‘Meta Majors’</a:t>
                      </a:r>
                    </a:p>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Optimization of the class schedule to avoid class cancelations and conflicts</a:t>
                      </a:r>
                    </a:p>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Alignment of support services with interest areas</a:t>
                      </a:r>
                    </a:p>
                  </a:txBody>
                  <a:tcPr marL="19465" marR="19465" marT="0" marB="0"/>
                </a:tc>
                <a:tc>
                  <a:txBody>
                    <a:bodyPr/>
                    <a:lstStyle/>
                    <a:p>
                      <a:pPr marL="0" marR="0" algn="l">
                        <a:lnSpc>
                          <a:spcPct val="100000"/>
                        </a:lnSpc>
                        <a:spcBef>
                          <a:spcPts val="0"/>
                        </a:spcBef>
                        <a:spcAft>
                          <a:spcPts val="0"/>
                        </a:spcAft>
                      </a:pPr>
                      <a:r>
                        <a:rPr lang="en-US" sz="900" u="sng" dirty="0">
                          <a:effectLst/>
                        </a:rPr>
                        <a:t>Inquiry Phase</a:t>
                      </a:r>
                      <a:r>
                        <a:rPr lang="en-US" sz="900" dirty="0">
                          <a:effectLst/>
                        </a:rPr>
                        <a:t> – </a:t>
                      </a:r>
                    </a:p>
                    <a:p>
                      <a:pPr marL="0" marR="0" algn="l">
                        <a:lnSpc>
                          <a:spcPct val="100000"/>
                        </a:lnSpc>
                        <a:spcBef>
                          <a:spcPts val="0"/>
                        </a:spcBef>
                        <a:spcAft>
                          <a:spcPts val="0"/>
                        </a:spcAft>
                      </a:pPr>
                      <a:r>
                        <a:rPr lang="en-US" sz="900" dirty="0">
                          <a:effectLst/>
                        </a:rPr>
                        <a:t>Fall 2018</a:t>
                      </a:r>
                    </a:p>
                    <a:p>
                      <a:pPr marL="0" marR="0" algn="l">
                        <a:lnSpc>
                          <a:spcPct val="100000"/>
                        </a:lnSpc>
                        <a:spcBef>
                          <a:spcPts val="0"/>
                        </a:spcBef>
                        <a:spcAft>
                          <a:spcPts val="0"/>
                        </a:spcAft>
                      </a:pPr>
                      <a:r>
                        <a:rPr lang="en-US" sz="900" dirty="0">
                          <a:effectLst/>
                        </a:rPr>
                        <a:t> </a:t>
                      </a:r>
                      <a:r>
                        <a:rPr lang="en-US" sz="900" u="sng" dirty="0" smtClean="0">
                          <a:effectLst/>
                        </a:rPr>
                        <a:t>Identify </a:t>
                      </a:r>
                      <a:r>
                        <a:rPr lang="en-US" sz="900" u="sng" dirty="0">
                          <a:effectLst/>
                        </a:rPr>
                        <a:t>Strategy</a:t>
                      </a:r>
                      <a:r>
                        <a:rPr lang="en-US" sz="900" dirty="0">
                          <a:effectLst/>
                        </a:rPr>
                        <a:t> -  </a:t>
                      </a:r>
                    </a:p>
                    <a:p>
                      <a:pPr marL="0" marR="0" algn="l">
                        <a:lnSpc>
                          <a:spcPct val="100000"/>
                        </a:lnSpc>
                        <a:spcBef>
                          <a:spcPts val="0"/>
                        </a:spcBef>
                        <a:spcAft>
                          <a:spcPts val="0"/>
                        </a:spcAft>
                      </a:pPr>
                      <a:r>
                        <a:rPr lang="en-US" sz="900" dirty="0">
                          <a:effectLst/>
                        </a:rPr>
                        <a:t>Summer 2019</a:t>
                      </a:r>
                    </a:p>
                    <a:p>
                      <a:pPr marL="0" marR="0" algn="l">
                        <a:lnSpc>
                          <a:spcPct val="100000"/>
                        </a:lnSpc>
                        <a:spcBef>
                          <a:spcPts val="0"/>
                        </a:spcBef>
                        <a:spcAft>
                          <a:spcPts val="0"/>
                        </a:spcAft>
                      </a:pPr>
                      <a:r>
                        <a:rPr lang="en-US" sz="900" dirty="0">
                          <a:effectLst/>
                        </a:rPr>
                        <a:t> </a:t>
                      </a:r>
                      <a:r>
                        <a:rPr lang="en-US" sz="900" u="sng" dirty="0" smtClean="0">
                          <a:effectLst/>
                        </a:rPr>
                        <a:t>Implementation</a:t>
                      </a:r>
                      <a:r>
                        <a:rPr lang="en-US" sz="900" dirty="0" smtClean="0">
                          <a:effectLst/>
                        </a:rPr>
                        <a:t> </a:t>
                      </a:r>
                      <a:r>
                        <a:rPr lang="en-US" sz="900" dirty="0">
                          <a:effectLst/>
                        </a:rPr>
                        <a:t>– </a:t>
                      </a:r>
                    </a:p>
                    <a:p>
                      <a:pPr marL="0" marR="0" algn="l">
                        <a:lnSpc>
                          <a:spcPct val="100000"/>
                        </a:lnSpc>
                        <a:spcBef>
                          <a:spcPts val="0"/>
                        </a:spcBef>
                        <a:spcAft>
                          <a:spcPts val="0"/>
                        </a:spcAft>
                      </a:pPr>
                      <a:r>
                        <a:rPr lang="en-US" sz="900" dirty="0">
                          <a:effectLst/>
                        </a:rPr>
                        <a:t>Fall 2019 and Spring 2020</a:t>
                      </a:r>
                    </a:p>
                    <a:p>
                      <a:pPr marL="0" marR="0" algn="l">
                        <a:lnSpc>
                          <a:spcPct val="100000"/>
                        </a:lnSpc>
                        <a:spcBef>
                          <a:spcPts val="0"/>
                        </a:spcBef>
                        <a:spcAft>
                          <a:spcPts val="0"/>
                        </a:spcAft>
                      </a:pPr>
                      <a:r>
                        <a:rPr lang="en-US" sz="900" dirty="0">
                          <a:effectLst/>
                        </a:rPr>
                        <a:t> </a:t>
                      </a:r>
                      <a:r>
                        <a:rPr lang="en-US" sz="900" u="sng" dirty="0" smtClean="0">
                          <a:effectLst/>
                        </a:rPr>
                        <a:t>Collection </a:t>
                      </a:r>
                      <a:r>
                        <a:rPr lang="en-US" sz="900" u="sng" dirty="0">
                          <a:effectLst/>
                        </a:rPr>
                        <a:t>and  Data Analysis </a:t>
                      </a:r>
                      <a:r>
                        <a:rPr lang="en-US" sz="900" dirty="0">
                          <a:effectLst/>
                        </a:rPr>
                        <a:t>– </a:t>
                      </a:r>
                    </a:p>
                    <a:p>
                      <a:pPr marL="0" marR="0" algn="l">
                        <a:lnSpc>
                          <a:spcPct val="100000"/>
                        </a:lnSpc>
                        <a:spcBef>
                          <a:spcPts val="0"/>
                        </a:spcBef>
                        <a:spcAft>
                          <a:spcPts val="0"/>
                        </a:spcAft>
                      </a:pPr>
                      <a:r>
                        <a:rPr lang="en-US" sz="900" dirty="0">
                          <a:effectLst/>
                        </a:rPr>
                        <a:t>Spring 2021</a:t>
                      </a:r>
                    </a:p>
                    <a:p>
                      <a:pPr marL="0" marR="0" algn="l">
                        <a:lnSpc>
                          <a:spcPct val="100000"/>
                        </a:lnSpc>
                        <a:spcBef>
                          <a:spcPts val="0"/>
                        </a:spcBef>
                        <a:spcAft>
                          <a:spcPts val="0"/>
                        </a:spcAft>
                      </a:pPr>
                      <a:r>
                        <a:rPr lang="en-US" sz="900" dirty="0">
                          <a:effectLst/>
                        </a:rPr>
                        <a:t> </a:t>
                      </a:r>
                      <a:endParaRPr lang="en-US" sz="90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0" marR="0" algn="l">
                        <a:lnSpc>
                          <a:spcPct val="107000"/>
                        </a:lnSpc>
                        <a:spcBef>
                          <a:spcPts val="0"/>
                        </a:spcBef>
                        <a:spcAft>
                          <a:spcPts val="800"/>
                        </a:spcAft>
                      </a:pPr>
                      <a:r>
                        <a:rPr lang="en-US" sz="1000" dirty="0">
                          <a:effectLst/>
                        </a:rPr>
                        <a:t>Guided Pathway Teams:</a:t>
                      </a:r>
                    </a:p>
                    <a:p>
                      <a:pPr marL="342900" marR="0" lvl="0" indent="-342900" algn="l">
                        <a:lnSpc>
                          <a:spcPct val="100000"/>
                        </a:lnSpc>
                        <a:spcBef>
                          <a:spcPts val="0"/>
                        </a:spcBef>
                        <a:spcAft>
                          <a:spcPts val="0"/>
                        </a:spcAft>
                        <a:buFont typeface="+mj-lt"/>
                        <a:buAutoNum type="arabicPeriod"/>
                      </a:pPr>
                      <a:r>
                        <a:rPr lang="en-US" sz="1000" dirty="0">
                          <a:effectLst/>
                        </a:rPr>
                        <a:t>Academic Pathways</a:t>
                      </a:r>
                    </a:p>
                    <a:p>
                      <a:pPr marL="342900" marR="0" lvl="0" indent="-342900" algn="l">
                        <a:lnSpc>
                          <a:spcPct val="100000"/>
                        </a:lnSpc>
                        <a:spcBef>
                          <a:spcPts val="0"/>
                        </a:spcBef>
                        <a:spcAft>
                          <a:spcPts val="0"/>
                        </a:spcAft>
                        <a:buFont typeface="+mj-lt"/>
                        <a:buAutoNum type="arabicPeriod"/>
                      </a:pPr>
                      <a:r>
                        <a:rPr lang="en-US" sz="1000" dirty="0">
                          <a:effectLst/>
                        </a:rPr>
                        <a:t>Student Voices</a:t>
                      </a:r>
                    </a:p>
                    <a:p>
                      <a:pPr marL="342900" marR="0" lvl="0" indent="-342900" algn="l">
                        <a:lnSpc>
                          <a:spcPct val="100000"/>
                        </a:lnSpc>
                        <a:spcBef>
                          <a:spcPts val="0"/>
                        </a:spcBef>
                        <a:spcAft>
                          <a:spcPts val="0"/>
                        </a:spcAft>
                        <a:buFont typeface="+mj-lt"/>
                        <a:buAutoNum type="arabicPeriod"/>
                      </a:pPr>
                      <a:r>
                        <a:rPr lang="en-US" sz="1000" dirty="0">
                          <a:effectLst/>
                        </a:rPr>
                        <a:t>Business Process Analysis </a:t>
                      </a:r>
                    </a:p>
                    <a:p>
                      <a:pPr marL="342900" marR="0" lvl="0" indent="-342900" algn="l">
                        <a:lnSpc>
                          <a:spcPct val="100000"/>
                        </a:lnSpc>
                        <a:spcBef>
                          <a:spcPts val="0"/>
                        </a:spcBef>
                        <a:spcAft>
                          <a:spcPts val="0"/>
                        </a:spcAft>
                        <a:buFont typeface="+mj-lt"/>
                        <a:buAutoNum type="arabicPeriod"/>
                      </a:pPr>
                      <a:r>
                        <a:rPr lang="en-US" sz="1000" dirty="0">
                          <a:effectLst/>
                        </a:rPr>
                        <a:t>Steering </a:t>
                      </a:r>
                      <a:r>
                        <a:rPr lang="en-US" sz="1000" dirty="0" smtClean="0">
                          <a:effectLst/>
                        </a:rPr>
                        <a:t>Group</a:t>
                      </a:r>
                      <a:endParaRPr lang="en-US" sz="100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0" marR="0" algn="l">
                        <a:lnSpc>
                          <a:spcPct val="107000"/>
                        </a:lnSpc>
                        <a:spcBef>
                          <a:spcPts val="0"/>
                        </a:spcBef>
                        <a:spcAft>
                          <a:spcPts val="800"/>
                        </a:spcAft>
                      </a:pPr>
                      <a:r>
                        <a:rPr lang="en-US" sz="1000" dirty="0">
                          <a:effectLst/>
                        </a:rPr>
                        <a:t>1. Student Completion/Success</a:t>
                      </a:r>
                      <a:endParaRPr lang="en-US" sz="1000" dirty="0">
                        <a:effectLst/>
                        <a:latin typeface="Calibri" panose="020F0502020204030204" pitchFamily="34" charset="0"/>
                        <a:ea typeface="Yu Mincho"/>
                        <a:cs typeface="Times New Roman" panose="02020603050405020304" pitchFamily="18" charset="0"/>
                      </a:endParaRPr>
                    </a:p>
                  </a:txBody>
                  <a:tcPr marL="19465" marR="19465" marT="0" marB="0"/>
                </a:tc>
                <a:extLst>
                  <a:ext uri="{0D108BD9-81ED-4DB2-BD59-A6C34878D82A}">
                    <a16:rowId xmlns:a16="http://schemas.microsoft.com/office/drawing/2014/main" val="1137806285"/>
                  </a:ext>
                </a:extLst>
              </a:tr>
              <a:tr h="1400070">
                <a:tc>
                  <a:txBody>
                    <a:bodyPr/>
                    <a:lstStyle/>
                    <a:p>
                      <a:pPr marL="0" marR="0" algn="l">
                        <a:lnSpc>
                          <a:spcPct val="107000"/>
                        </a:lnSpc>
                        <a:spcBef>
                          <a:spcPts val="0"/>
                        </a:spcBef>
                        <a:spcAft>
                          <a:spcPts val="800"/>
                        </a:spcAft>
                      </a:pPr>
                      <a:r>
                        <a:rPr lang="en-US" sz="1000" dirty="0">
                          <a:effectLst/>
                        </a:rPr>
                        <a:t>Increase by 35 percent the number of Cañada students transferring annually to a UC or CSU.</a:t>
                      </a:r>
                    </a:p>
                    <a:p>
                      <a:pPr marL="0" marR="0" algn="l">
                        <a:lnSpc>
                          <a:spcPct val="107000"/>
                        </a:lnSpc>
                        <a:spcBef>
                          <a:spcPts val="0"/>
                        </a:spcBef>
                        <a:spcAft>
                          <a:spcPts val="800"/>
                        </a:spcAft>
                      </a:pPr>
                      <a:r>
                        <a:rPr lang="en-US" sz="1000" dirty="0">
                          <a:effectLst/>
                        </a:rPr>
                        <a:t> </a:t>
                      </a:r>
                      <a:endParaRPr lang="en-US" sz="100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342900" marR="0" lvl="0" indent="-342900" algn="l">
                        <a:spcBef>
                          <a:spcPts val="0"/>
                        </a:spcBef>
                        <a:spcAft>
                          <a:spcPts val="0"/>
                        </a:spcAft>
                        <a:buFont typeface="Symbol" panose="05050102010706020507" pitchFamily="18" charset="2"/>
                        <a:buChar char=""/>
                      </a:pPr>
                      <a:r>
                        <a:rPr lang="en-US" sz="1100" dirty="0">
                          <a:effectLst/>
                        </a:rPr>
                        <a:t>Implementation/expansion of various high school engagement strategies: Dual Enrollment, Summer Programs, Outreach Events, </a:t>
                      </a:r>
                      <a:r>
                        <a:rPr lang="en-US" sz="1100" dirty="0" smtClean="0">
                          <a:solidFill>
                            <a:srgbClr val="FF0000"/>
                          </a:solidFill>
                          <a:effectLst/>
                        </a:rPr>
                        <a:t>Middle College </a:t>
                      </a:r>
                      <a:r>
                        <a:rPr lang="en-US" sz="1100" dirty="0" smtClean="0">
                          <a:effectLst/>
                        </a:rPr>
                        <a:t>etc</a:t>
                      </a:r>
                      <a:r>
                        <a:rPr lang="en-US" sz="1100" dirty="0">
                          <a:effectLst/>
                        </a:rPr>
                        <a:t>…</a:t>
                      </a:r>
                    </a:p>
                    <a:p>
                      <a:pPr marL="342900" marR="0" lvl="0" indent="-342900" algn="l">
                        <a:spcBef>
                          <a:spcPts val="0"/>
                        </a:spcBef>
                        <a:spcAft>
                          <a:spcPts val="0"/>
                        </a:spcAft>
                        <a:buFont typeface="Symbol" panose="05050102010706020507" pitchFamily="18" charset="2"/>
                        <a:buChar char=""/>
                      </a:pPr>
                      <a:r>
                        <a:rPr lang="en-US" sz="1100" dirty="0">
                          <a:effectLst/>
                        </a:rPr>
                        <a:t>Modification of the current Priority Enrollment Program (PEP) to better serve incoming students</a:t>
                      </a:r>
                    </a:p>
                    <a:p>
                      <a:pPr marL="342900" marR="0" lvl="0" indent="-342900" algn="l">
                        <a:spcBef>
                          <a:spcPts val="0"/>
                        </a:spcBef>
                        <a:spcAft>
                          <a:spcPts val="0"/>
                        </a:spcAft>
                        <a:buFont typeface="Symbol" panose="05050102010706020507" pitchFamily="18" charset="2"/>
                        <a:buChar char=""/>
                      </a:pPr>
                      <a:r>
                        <a:rPr lang="en-US" sz="1100" dirty="0">
                          <a:effectLst/>
                        </a:rPr>
                        <a:t>Expansion of cohorts via learning communities</a:t>
                      </a:r>
                    </a:p>
                    <a:p>
                      <a:pPr marL="342900" marR="0" lvl="0" indent="-342900" algn="l">
                        <a:spcBef>
                          <a:spcPts val="0"/>
                        </a:spcBef>
                        <a:spcAft>
                          <a:spcPts val="0"/>
                        </a:spcAft>
                        <a:buFont typeface="Symbol" panose="05050102010706020507" pitchFamily="18" charset="2"/>
                        <a:buChar char=""/>
                      </a:pPr>
                      <a:r>
                        <a:rPr lang="en-US" sz="1100" dirty="0">
                          <a:effectLst/>
                        </a:rPr>
                        <a:t>Expansion of Support and Instructional Programs</a:t>
                      </a:r>
                      <a:endParaRPr lang="en-US" sz="110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0" marR="0" algn="l">
                        <a:lnSpc>
                          <a:spcPct val="100000"/>
                        </a:lnSpc>
                        <a:spcBef>
                          <a:spcPts val="0"/>
                        </a:spcBef>
                        <a:spcAft>
                          <a:spcPts val="0"/>
                        </a:spcAft>
                      </a:pPr>
                      <a:r>
                        <a:rPr lang="en-US" sz="900" u="sng" dirty="0">
                          <a:effectLst/>
                        </a:rPr>
                        <a:t>Inquiry Phase</a:t>
                      </a:r>
                      <a:r>
                        <a:rPr lang="en-US" sz="900" dirty="0">
                          <a:effectLst/>
                        </a:rPr>
                        <a:t> – </a:t>
                      </a:r>
                    </a:p>
                    <a:p>
                      <a:pPr marL="0" marR="0" algn="l">
                        <a:lnSpc>
                          <a:spcPct val="100000"/>
                        </a:lnSpc>
                        <a:spcBef>
                          <a:spcPts val="0"/>
                        </a:spcBef>
                        <a:spcAft>
                          <a:spcPts val="0"/>
                        </a:spcAft>
                      </a:pPr>
                      <a:r>
                        <a:rPr lang="en-US" sz="900" dirty="0">
                          <a:effectLst/>
                        </a:rPr>
                        <a:t>Fall 2018</a:t>
                      </a:r>
                    </a:p>
                    <a:p>
                      <a:pPr marL="0" marR="0" algn="l">
                        <a:lnSpc>
                          <a:spcPct val="100000"/>
                        </a:lnSpc>
                        <a:spcBef>
                          <a:spcPts val="0"/>
                        </a:spcBef>
                        <a:spcAft>
                          <a:spcPts val="0"/>
                        </a:spcAft>
                      </a:pPr>
                      <a:r>
                        <a:rPr lang="en-US" sz="900" dirty="0">
                          <a:effectLst/>
                        </a:rPr>
                        <a:t> </a:t>
                      </a:r>
                      <a:r>
                        <a:rPr lang="en-US" sz="900" u="sng" dirty="0" smtClean="0">
                          <a:effectLst/>
                        </a:rPr>
                        <a:t>Identify </a:t>
                      </a:r>
                      <a:r>
                        <a:rPr lang="en-US" sz="900" u="sng" dirty="0">
                          <a:effectLst/>
                        </a:rPr>
                        <a:t>Strategy</a:t>
                      </a:r>
                      <a:r>
                        <a:rPr lang="en-US" sz="900" dirty="0">
                          <a:effectLst/>
                        </a:rPr>
                        <a:t> -  </a:t>
                      </a:r>
                    </a:p>
                    <a:p>
                      <a:pPr marL="0" marR="0" algn="l">
                        <a:lnSpc>
                          <a:spcPct val="100000"/>
                        </a:lnSpc>
                        <a:spcBef>
                          <a:spcPts val="0"/>
                        </a:spcBef>
                        <a:spcAft>
                          <a:spcPts val="0"/>
                        </a:spcAft>
                      </a:pPr>
                      <a:r>
                        <a:rPr lang="en-US" sz="900" dirty="0">
                          <a:effectLst/>
                        </a:rPr>
                        <a:t>Summer 2019</a:t>
                      </a:r>
                    </a:p>
                    <a:p>
                      <a:pPr marL="0" marR="0" algn="l">
                        <a:lnSpc>
                          <a:spcPct val="100000"/>
                        </a:lnSpc>
                        <a:spcBef>
                          <a:spcPts val="0"/>
                        </a:spcBef>
                        <a:spcAft>
                          <a:spcPts val="0"/>
                        </a:spcAft>
                      </a:pPr>
                      <a:r>
                        <a:rPr lang="en-US" sz="900" dirty="0">
                          <a:effectLst/>
                        </a:rPr>
                        <a:t> </a:t>
                      </a:r>
                      <a:r>
                        <a:rPr lang="en-US" sz="900" u="sng" dirty="0" smtClean="0">
                          <a:effectLst/>
                        </a:rPr>
                        <a:t>Implementation</a:t>
                      </a:r>
                      <a:r>
                        <a:rPr lang="en-US" sz="900" dirty="0" smtClean="0">
                          <a:effectLst/>
                        </a:rPr>
                        <a:t> </a:t>
                      </a:r>
                      <a:r>
                        <a:rPr lang="en-US" sz="900" dirty="0">
                          <a:effectLst/>
                        </a:rPr>
                        <a:t>– </a:t>
                      </a:r>
                    </a:p>
                    <a:p>
                      <a:pPr marL="0" marR="0" algn="l">
                        <a:lnSpc>
                          <a:spcPct val="100000"/>
                        </a:lnSpc>
                        <a:spcBef>
                          <a:spcPts val="0"/>
                        </a:spcBef>
                        <a:spcAft>
                          <a:spcPts val="0"/>
                        </a:spcAft>
                      </a:pPr>
                      <a:r>
                        <a:rPr lang="en-US" sz="900" dirty="0">
                          <a:effectLst/>
                        </a:rPr>
                        <a:t>Fall 2019 and Spring 2020</a:t>
                      </a:r>
                    </a:p>
                    <a:p>
                      <a:pPr marL="0" marR="0" algn="l">
                        <a:lnSpc>
                          <a:spcPct val="100000"/>
                        </a:lnSpc>
                        <a:spcBef>
                          <a:spcPts val="0"/>
                        </a:spcBef>
                        <a:spcAft>
                          <a:spcPts val="0"/>
                        </a:spcAft>
                      </a:pPr>
                      <a:r>
                        <a:rPr lang="en-US" sz="900" dirty="0">
                          <a:effectLst/>
                        </a:rPr>
                        <a:t> </a:t>
                      </a:r>
                      <a:r>
                        <a:rPr lang="en-US" sz="900" u="sng" dirty="0" smtClean="0">
                          <a:effectLst/>
                        </a:rPr>
                        <a:t>Collection </a:t>
                      </a:r>
                      <a:r>
                        <a:rPr lang="en-US" sz="900" u="sng" dirty="0">
                          <a:effectLst/>
                        </a:rPr>
                        <a:t>and  Data Analysis </a:t>
                      </a:r>
                      <a:r>
                        <a:rPr lang="en-US" sz="900" dirty="0">
                          <a:effectLst/>
                        </a:rPr>
                        <a:t>– </a:t>
                      </a:r>
                    </a:p>
                    <a:p>
                      <a:pPr marL="0" marR="0" algn="l">
                        <a:lnSpc>
                          <a:spcPct val="100000"/>
                        </a:lnSpc>
                        <a:spcBef>
                          <a:spcPts val="0"/>
                        </a:spcBef>
                        <a:spcAft>
                          <a:spcPts val="0"/>
                        </a:spcAft>
                      </a:pPr>
                      <a:r>
                        <a:rPr lang="en-US" sz="900" dirty="0">
                          <a:effectLst/>
                        </a:rPr>
                        <a:t>Spring 2021</a:t>
                      </a:r>
                    </a:p>
                    <a:p>
                      <a:pPr marL="0" marR="0" algn="l">
                        <a:lnSpc>
                          <a:spcPct val="100000"/>
                        </a:lnSpc>
                        <a:spcBef>
                          <a:spcPts val="0"/>
                        </a:spcBef>
                        <a:spcAft>
                          <a:spcPts val="0"/>
                        </a:spcAft>
                      </a:pPr>
                      <a:endParaRPr lang="en-US" sz="90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0" marR="0" algn="l">
                        <a:lnSpc>
                          <a:spcPct val="107000"/>
                        </a:lnSpc>
                        <a:spcBef>
                          <a:spcPts val="0"/>
                        </a:spcBef>
                        <a:spcAft>
                          <a:spcPts val="800"/>
                        </a:spcAft>
                      </a:pPr>
                      <a:r>
                        <a:rPr lang="en-US" sz="1000" dirty="0" smtClean="0">
                          <a:effectLst/>
                        </a:rPr>
                        <a:t>Guided Pathway Teams:</a:t>
                      </a:r>
                    </a:p>
                    <a:p>
                      <a:pPr marL="342900" marR="0" lvl="0" indent="-342900" algn="l">
                        <a:lnSpc>
                          <a:spcPct val="100000"/>
                        </a:lnSpc>
                        <a:spcBef>
                          <a:spcPts val="0"/>
                        </a:spcBef>
                        <a:spcAft>
                          <a:spcPts val="0"/>
                        </a:spcAft>
                        <a:buFont typeface="+mj-lt"/>
                        <a:buAutoNum type="arabicPeriod"/>
                      </a:pPr>
                      <a:r>
                        <a:rPr lang="en-US" sz="1000" dirty="0" smtClean="0">
                          <a:effectLst/>
                        </a:rPr>
                        <a:t>Academic Pathways</a:t>
                      </a:r>
                    </a:p>
                    <a:p>
                      <a:pPr marL="342900" marR="0" lvl="0" indent="-342900" algn="l">
                        <a:lnSpc>
                          <a:spcPct val="100000"/>
                        </a:lnSpc>
                        <a:spcBef>
                          <a:spcPts val="0"/>
                        </a:spcBef>
                        <a:spcAft>
                          <a:spcPts val="0"/>
                        </a:spcAft>
                        <a:buFont typeface="+mj-lt"/>
                        <a:buAutoNum type="arabicPeriod"/>
                      </a:pPr>
                      <a:r>
                        <a:rPr lang="en-US" sz="1000" dirty="0" smtClean="0">
                          <a:effectLst/>
                        </a:rPr>
                        <a:t>Student Voices</a:t>
                      </a:r>
                    </a:p>
                    <a:p>
                      <a:pPr marL="342900" marR="0" lvl="0" indent="-342900" algn="l">
                        <a:lnSpc>
                          <a:spcPct val="100000"/>
                        </a:lnSpc>
                        <a:spcBef>
                          <a:spcPts val="0"/>
                        </a:spcBef>
                        <a:spcAft>
                          <a:spcPts val="0"/>
                        </a:spcAft>
                        <a:buFont typeface="+mj-lt"/>
                        <a:buAutoNum type="arabicPeriod"/>
                      </a:pPr>
                      <a:r>
                        <a:rPr lang="en-US" sz="1000" dirty="0" smtClean="0">
                          <a:effectLst/>
                        </a:rPr>
                        <a:t>Business Process Analysis </a:t>
                      </a:r>
                    </a:p>
                    <a:p>
                      <a:pPr marL="342900" marR="0" lvl="0" indent="-342900" algn="l">
                        <a:lnSpc>
                          <a:spcPct val="100000"/>
                        </a:lnSpc>
                        <a:spcBef>
                          <a:spcPts val="0"/>
                        </a:spcBef>
                        <a:spcAft>
                          <a:spcPts val="0"/>
                        </a:spcAft>
                        <a:buFont typeface="+mj-lt"/>
                        <a:buAutoNum type="arabicPeriod"/>
                      </a:pPr>
                      <a:r>
                        <a:rPr lang="en-US" sz="1000" dirty="0" smtClean="0">
                          <a:effectLst/>
                        </a:rPr>
                        <a:t>Steering Group</a:t>
                      </a:r>
                      <a:endParaRPr lang="en-US" sz="100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0" marR="0" algn="l">
                        <a:lnSpc>
                          <a:spcPct val="107000"/>
                        </a:lnSpc>
                        <a:spcBef>
                          <a:spcPts val="0"/>
                        </a:spcBef>
                        <a:spcAft>
                          <a:spcPts val="800"/>
                        </a:spcAft>
                      </a:pPr>
                      <a:r>
                        <a:rPr lang="en-US" sz="1000" dirty="0">
                          <a:effectLst/>
                        </a:rPr>
                        <a:t>1. Student </a:t>
                      </a:r>
                      <a:r>
                        <a:rPr lang="en-US" sz="1000" dirty="0" smtClean="0">
                          <a:effectLst/>
                        </a:rPr>
                        <a:t>Completion/</a:t>
                      </a:r>
                      <a:r>
                        <a:rPr lang="en-US" sz="1000" dirty="0" err="1" smtClean="0">
                          <a:effectLst/>
                        </a:rPr>
                        <a:t>Succes</a:t>
                      </a:r>
                      <a:endParaRPr lang="en-US" sz="1000" dirty="0">
                        <a:effectLst/>
                        <a:latin typeface="Calibri" panose="020F0502020204030204" pitchFamily="34" charset="0"/>
                        <a:ea typeface="Yu Mincho"/>
                        <a:cs typeface="Times New Roman" panose="02020603050405020304" pitchFamily="18" charset="0"/>
                      </a:endParaRPr>
                    </a:p>
                  </a:txBody>
                  <a:tcPr marL="19465" marR="19465" marT="0" marB="0"/>
                </a:tc>
                <a:extLst>
                  <a:ext uri="{0D108BD9-81ED-4DB2-BD59-A6C34878D82A}">
                    <a16:rowId xmlns:a16="http://schemas.microsoft.com/office/drawing/2014/main" val="1082953919"/>
                  </a:ext>
                </a:extLst>
              </a:tr>
              <a:tr h="1400070">
                <a:tc>
                  <a:txBody>
                    <a:bodyPr/>
                    <a:lstStyle/>
                    <a:p>
                      <a:pPr marL="0" marR="0" algn="l">
                        <a:lnSpc>
                          <a:spcPct val="107000"/>
                        </a:lnSpc>
                        <a:spcBef>
                          <a:spcPts val="0"/>
                        </a:spcBef>
                        <a:spcAft>
                          <a:spcPts val="800"/>
                        </a:spcAft>
                      </a:pPr>
                      <a:r>
                        <a:rPr lang="en-US" sz="1000" dirty="0">
                          <a:effectLst/>
                        </a:rPr>
                        <a:t>Decreased by at least 1.1 percent the average number of units accumulated by Cañada students earning associate’s degrees (at Cañada this would be represented by a decrease from 112 units to 101 units).</a:t>
                      </a:r>
                      <a:endParaRPr lang="en-US" sz="100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smtClean="0">
                          <a:solidFill>
                            <a:srgbClr val="FF0000"/>
                          </a:solidFill>
                          <a:effectLst/>
                          <a:latin typeface="+mn-lt"/>
                          <a:ea typeface="+mn-ea"/>
                          <a:cs typeface="+mn-cs"/>
                        </a:rPr>
                        <a:t>Increase % of first-time students completing transfer-level</a:t>
                      </a:r>
                      <a:r>
                        <a:rPr lang="en-US" sz="1100" kern="1200" baseline="0" dirty="0" smtClean="0">
                          <a:solidFill>
                            <a:srgbClr val="FF0000"/>
                          </a:solidFill>
                          <a:effectLst/>
                          <a:latin typeface="+mn-lt"/>
                          <a:ea typeface="+mn-ea"/>
                          <a:cs typeface="+mn-cs"/>
                        </a:rPr>
                        <a:t> English, math and ESL in one year.</a:t>
                      </a:r>
                      <a:endParaRPr lang="en-US" sz="1100" kern="1200" dirty="0">
                        <a:solidFill>
                          <a:srgbClr val="FF0000"/>
                        </a:solidFill>
                        <a:effectLst/>
                        <a:latin typeface="+mn-lt"/>
                        <a:ea typeface="+mn-ea"/>
                        <a:cs typeface="+mn-cs"/>
                      </a:endParaRPr>
                    </a:p>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Increased accuracy of Student Education Plans which can inform course scheduling</a:t>
                      </a:r>
                    </a:p>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Grouping degree programs into ‘Interest Areas’ or ‘Meta Majors’</a:t>
                      </a:r>
                    </a:p>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Optimization of the class schedule to avoid class cancelations and conflicts</a:t>
                      </a:r>
                    </a:p>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Alignment of support services with interest area.</a:t>
                      </a:r>
                    </a:p>
                  </a:txBody>
                  <a:tcPr marL="19465" marR="19465" marT="0" marB="0"/>
                </a:tc>
                <a:tc>
                  <a:txBody>
                    <a:bodyPr/>
                    <a:lstStyle/>
                    <a:p>
                      <a:pPr marL="0" marR="0" algn="l">
                        <a:lnSpc>
                          <a:spcPct val="100000"/>
                        </a:lnSpc>
                        <a:spcBef>
                          <a:spcPts val="0"/>
                        </a:spcBef>
                        <a:spcAft>
                          <a:spcPts val="0"/>
                        </a:spcAft>
                      </a:pPr>
                      <a:r>
                        <a:rPr lang="en-US" sz="900" u="sng" dirty="0">
                          <a:effectLst/>
                        </a:rPr>
                        <a:t>Inquiry Phase</a:t>
                      </a:r>
                      <a:r>
                        <a:rPr lang="en-US" sz="900" dirty="0">
                          <a:effectLst/>
                        </a:rPr>
                        <a:t> – </a:t>
                      </a:r>
                    </a:p>
                    <a:p>
                      <a:pPr marL="0" marR="0" algn="l">
                        <a:lnSpc>
                          <a:spcPct val="100000"/>
                        </a:lnSpc>
                        <a:spcBef>
                          <a:spcPts val="0"/>
                        </a:spcBef>
                        <a:spcAft>
                          <a:spcPts val="0"/>
                        </a:spcAft>
                      </a:pPr>
                      <a:r>
                        <a:rPr lang="en-US" sz="900" dirty="0">
                          <a:effectLst/>
                        </a:rPr>
                        <a:t>Fall 2018</a:t>
                      </a:r>
                    </a:p>
                    <a:p>
                      <a:pPr marL="0" marR="0" algn="l">
                        <a:lnSpc>
                          <a:spcPct val="100000"/>
                        </a:lnSpc>
                        <a:spcBef>
                          <a:spcPts val="0"/>
                        </a:spcBef>
                        <a:spcAft>
                          <a:spcPts val="0"/>
                        </a:spcAft>
                      </a:pPr>
                      <a:r>
                        <a:rPr lang="en-US" sz="900" dirty="0">
                          <a:effectLst/>
                        </a:rPr>
                        <a:t> </a:t>
                      </a:r>
                      <a:r>
                        <a:rPr lang="en-US" sz="900" u="sng" dirty="0" smtClean="0">
                          <a:effectLst/>
                        </a:rPr>
                        <a:t>Identify </a:t>
                      </a:r>
                      <a:r>
                        <a:rPr lang="en-US" sz="900" u="sng" dirty="0">
                          <a:effectLst/>
                        </a:rPr>
                        <a:t>Strategy</a:t>
                      </a:r>
                      <a:r>
                        <a:rPr lang="en-US" sz="900" dirty="0">
                          <a:effectLst/>
                        </a:rPr>
                        <a:t> -  </a:t>
                      </a:r>
                    </a:p>
                    <a:p>
                      <a:pPr marL="0" marR="0" algn="l">
                        <a:lnSpc>
                          <a:spcPct val="100000"/>
                        </a:lnSpc>
                        <a:spcBef>
                          <a:spcPts val="0"/>
                        </a:spcBef>
                        <a:spcAft>
                          <a:spcPts val="0"/>
                        </a:spcAft>
                      </a:pPr>
                      <a:r>
                        <a:rPr lang="en-US" sz="900" dirty="0">
                          <a:effectLst/>
                        </a:rPr>
                        <a:t>Summer 2019</a:t>
                      </a:r>
                    </a:p>
                    <a:p>
                      <a:pPr marL="0" marR="0" algn="l">
                        <a:lnSpc>
                          <a:spcPct val="100000"/>
                        </a:lnSpc>
                        <a:spcBef>
                          <a:spcPts val="0"/>
                        </a:spcBef>
                        <a:spcAft>
                          <a:spcPts val="0"/>
                        </a:spcAft>
                      </a:pPr>
                      <a:r>
                        <a:rPr lang="en-US" sz="900" dirty="0">
                          <a:effectLst/>
                        </a:rPr>
                        <a:t> </a:t>
                      </a:r>
                      <a:r>
                        <a:rPr lang="en-US" sz="900" u="sng" dirty="0" smtClean="0">
                          <a:effectLst/>
                        </a:rPr>
                        <a:t>Implementation</a:t>
                      </a:r>
                      <a:r>
                        <a:rPr lang="en-US" sz="900" dirty="0" smtClean="0">
                          <a:effectLst/>
                        </a:rPr>
                        <a:t> </a:t>
                      </a:r>
                      <a:r>
                        <a:rPr lang="en-US" sz="900" dirty="0">
                          <a:effectLst/>
                        </a:rPr>
                        <a:t>– </a:t>
                      </a:r>
                    </a:p>
                    <a:p>
                      <a:pPr marL="0" marR="0" algn="l">
                        <a:lnSpc>
                          <a:spcPct val="100000"/>
                        </a:lnSpc>
                        <a:spcBef>
                          <a:spcPts val="0"/>
                        </a:spcBef>
                        <a:spcAft>
                          <a:spcPts val="0"/>
                        </a:spcAft>
                      </a:pPr>
                      <a:r>
                        <a:rPr lang="en-US" sz="900" dirty="0">
                          <a:effectLst/>
                        </a:rPr>
                        <a:t>Fall 2019 and Spring 2020</a:t>
                      </a:r>
                    </a:p>
                    <a:p>
                      <a:pPr marL="0" marR="0" algn="l">
                        <a:lnSpc>
                          <a:spcPct val="100000"/>
                        </a:lnSpc>
                        <a:spcBef>
                          <a:spcPts val="0"/>
                        </a:spcBef>
                        <a:spcAft>
                          <a:spcPts val="0"/>
                        </a:spcAft>
                      </a:pPr>
                      <a:r>
                        <a:rPr lang="en-US" sz="900" dirty="0">
                          <a:effectLst/>
                        </a:rPr>
                        <a:t> </a:t>
                      </a:r>
                      <a:r>
                        <a:rPr lang="en-US" sz="900" u="sng" dirty="0" smtClean="0">
                          <a:effectLst/>
                        </a:rPr>
                        <a:t>Collection </a:t>
                      </a:r>
                      <a:r>
                        <a:rPr lang="en-US" sz="900" u="sng" dirty="0">
                          <a:effectLst/>
                        </a:rPr>
                        <a:t>and  Data Analysis </a:t>
                      </a:r>
                      <a:r>
                        <a:rPr lang="en-US" sz="900" dirty="0">
                          <a:effectLst/>
                        </a:rPr>
                        <a:t>– </a:t>
                      </a:r>
                    </a:p>
                    <a:p>
                      <a:pPr marL="0" marR="0" algn="l">
                        <a:lnSpc>
                          <a:spcPct val="100000"/>
                        </a:lnSpc>
                        <a:spcBef>
                          <a:spcPts val="0"/>
                        </a:spcBef>
                        <a:spcAft>
                          <a:spcPts val="0"/>
                        </a:spcAft>
                      </a:pPr>
                      <a:r>
                        <a:rPr lang="en-US" sz="900" dirty="0">
                          <a:effectLst/>
                        </a:rPr>
                        <a:t>Spring 2021</a:t>
                      </a:r>
                    </a:p>
                    <a:p>
                      <a:pPr marL="0" marR="0" algn="l">
                        <a:lnSpc>
                          <a:spcPct val="100000"/>
                        </a:lnSpc>
                        <a:spcBef>
                          <a:spcPts val="0"/>
                        </a:spcBef>
                        <a:spcAft>
                          <a:spcPts val="0"/>
                        </a:spcAft>
                      </a:pPr>
                      <a:r>
                        <a:rPr lang="en-US" sz="900" dirty="0">
                          <a:effectLst/>
                        </a:rPr>
                        <a:t> </a:t>
                      </a:r>
                      <a:endParaRPr lang="en-US" sz="90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0" marR="0" algn="l">
                        <a:lnSpc>
                          <a:spcPct val="107000"/>
                        </a:lnSpc>
                        <a:spcBef>
                          <a:spcPts val="0"/>
                        </a:spcBef>
                        <a:spcAft>
                          <a:spcPts val="800"/>
                        </a:spcAft>
                      </a:pPr>
                      <a:r>
                        <a:rPr lang="en-US" sz="1000" dirty="0" smtClean="0">
                          <a:effectLst/>
                        </a:rPr>
                        <a:t>Guided Pathway Teams:</a:t>
                      </a:r>
                    </a:p>
                    <a:p>
                      <a:pPr marL="342900" marR="0" lvl="0" indent="-342900" algn="l">
                        <a:lnSpc>
                          <a:spcPct val="100000"/>
                        </a:lnSpc>
                        <a:spcBef>
                          <a:spcPts val="0"/>
                        </a:spcBef>
                        <a:spcAft>
                          <a:spcPts val="0"/>
                        </a:spcAft>
                        <a:buFont typeface="+mj-lt"/>
                        <a:buAutoNum type="arabicPeriod"/>
                      </a:pPr>
                      <a:r>
                        <a:rPr lang="en-US" sz="1000" dirty="0" smtClean="0">
                          <a:effectLst/>
                        </a:rPr>
                        <a:t>Academic Pathways</a:t>
                      </a:r>
                    </a:p>
                    <a:p>
                      <a:pPr marL="342900" marR="0" lvl="0" indent="-342900" algn="l">
                        <a:lnSpc>
                          <a:spcPct val="100000"/>
                        </a:lnSpc>
                        <a:spcBef>
                          <a:spcPts val="0"/>
                        </a:spcBef>
                        <a:spcAft>
                          <a:spcPts val="0"/>
                        </a:spcAft>
                        <a:buFont typeface="+mj-lt"/>
                        <a:buAutoNum type="arabicPeriod"/>
                      </a:pPr>
                      <a:r>
                        <a:rPr lang="en-US" sz="1000" dirty="0" smtClean="0">
                          <a:effectLst/>
                        </a:rPr>
                        <a:t>Student Voices</a:t>
                      </a:r>
                    </a:p>
                    <a:p>
                      <a:pPr marL="342900" marR="0" lvl="0" indent="-342900" algn="l">
                        <a:lnSpc>
                          <a:spcPct val="100000"/>
                        </a:lnSpc>
                        <a:spcBef>
                          <a:spcPts val="0"/>
                        </a:spcBef>
                        <a:spcAft>
                          <a:spcPts val="0"/>
                        </a:spcAft>
                        <a:buFont typeface="+mj-lt"/>
                        <a:buAutoNum type="arabicPeriod"/>
                      </a:pPr>
                      <a:r>
                        <a:rPr lang="en-US" sz="1000" dirty="0" smtClean="0">
                          <a:effectLst/>
                        </a:rPr>
                        <a:t>Business Process Analysis </a:t>
                      </a:r>
                    </a:p>
                    <a:p>
                      <a:pPr marL="342900" marR="0" lvl="0" indent="-342900" algn="l">
                        <a:lnSpc>
                          <a:spcPct val="100000"/>
                        </a:lnSpc>
                        <a:spcBef>
                          <a:spcPts val="0"/>
                        </a:spcBef>
                        <a:spcAft>
                          <a:spcPts val="0"/>
                        </a:spcAft>
                        <a:buFont typeface="+mj-lt"/>
                        <a:buAutoNum type="arabicPeriod"/>
                      </a:pPr>
                      <a:r>
                        <a:rPr lang="en-US" sz="1000" dirty="0" smtClean="0">
                          <a:effectLst/>
                        </a:rPr>
                        <a:t>Steering Group</a:t>
                      </a:r>
                      <a:endParaRPr lang="en-US" sz="100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0" marR="0" algn="l">
                        <a:lnSpc>
                          <a:spcPct val="107000"/>
                        </a:lnSpc>
                        <a:spcBef>
                          <a:spcPts val="0"/>
                        </a:spcBef>
                        <a:spcAft>
                          <a:spcPts val="800"/>
                        </a:spcAft>
                      </a:pPr>
                      <a:r>
                        <a:rPr lang="en-US" sz="1000" dirty="0">
                          <a:effectLst/>
                        </a:rPr>
                        <a:t>1. Student Completion/Success</a:t>
                      </a:r>
                    </a:p>
                    <a:p>
                      <a:pPr marL="0" marR="0" algn="l">
                        <a:spcBef>
                          <a:spcPts val="0"/>
                        </a:spcBef>
                        <a:spcAft>
                          <a:spcPts val="0"/>
                        </a:spcAft>
                      </a:pPr>
                      <a:r>
                        <a:rPr lang="en-US" sz="1000" dirty="0">
                          <a:effectLst/>
                        </a:rPr>
                        <a:t>And </a:t>
                      </a:r>
                    </a:p>
                    <a:p>
                      <a:pPr marL="0" marR="0" algn="l">
                        <a:spcBef>
                          <a:spcPts val="0"/>
                        </a:spcBef>
                        <a:spcAft>
                          <a:spcPts val="0"/>
                        </a:spcAft>
                      </a:pPr>
                      <a:r>
                        <a:rPr lang="en-US" sz="1000" dirty="0">
                          <a:effectLst/>
                        </a:rPr>
                        <a:t> </a:t>
                      </a:r>
                    </a:p>
                    <a:p>
                      <a:pPr marL="0" marR="0" algn="l">
                        <a:spcBef>
                          <a:spcPts val="0"/>
                        </a:spcBef>
                        <a:spcAft>
                          <a:spcPts val="0"/>
                        </a:spcAft>
                      </a:pPr>
                      <a:r>
                        <a:rPr lang="en-US" sz="1000" dirty="0">
                          <a:effectLst/>
                        </a:rPr>
                        <a:t>3. Organizational Development</a:t>
                      </a:r>
                      <a:endParaRPr lang="en-US" sz="1000" dirty="0">
                        <a:effectLst/>
                        <a:latin typeface="Calibri" panose="020F0502020204030204" pitchFamily="34" charset="0"/>
                        <a:ea typeface="Yu Mincho"/>
                        <a:cs typeface="Times New Roman" panose="02020603050405020304" pitchFamily="18" charset="0"/>
                      </a:endParaRPr>
                    </a:p>
                  </a:txBody>
                  <a:tcPr marL="19465" marR="19465" marT="0" marB="0"/>
                </a:tc>
                <a:extLst>
                  <a:ext uri="{0D108BD9-81ED-4DB2-BD59-A6C34878D82A}">
                    <a16:rowId xmlns:a16="http://schemas.microsoft.com/office/drawing/2014/main" val="4101028649"/>
                  </a:ext>
                </a:extLst>
              </a:tr>
              <a:tr h="1261432">
                <a:tc>
                  <a:txBody>
                    <a:bodyPr/>
                    <a:lstStyle/>
                    <a:p>
                      <a:pPr marL="0" marR="0" algn="l">
                        <a:lnSpc>
                          <a:spcPct val="107000"/>
                        </a:lnSpc>
                        <a:spcBef>
                          <a:spcPts val="0"/>
                        </a:spcBef>
                        <a:spcAft>
                          <a:spcPts val="800"/>
                        </a:spcAft>
                      </a:pPr>
                      <a:r>
                        <a:rPr lang="en-US" sz="1000" dirty="0" smtClean="0">
                          <a:effectLst/>
                        </a:rPr>
                        <a:t>Increase </a:t>
                      </a:r>
                      <a:r>
                        <a:rPr lang="en-US" sz="1000" dirty="0">
                          <a:effectLst/>
                        </a:rPr>
                        <a:t>the </a:t>
                      </a:r>
                      <a:r>
                        <a:rPr lang="en-US" sz="1000" dirty="0" smtClean="0">
                          <a:effectLst/>
                        </a:rPr>
                        <a:t>% </a:t>
                      </a:r>
                      <a:r>
                        <a:rPr lang="en-US" sz="1000" dirty="0">
                          <a:effectLst/>
                        </a:rPr>
                        <a:t>of exiting CTE students who </a:t>
                      </a:r>
                      <a:r>
                        <a:rPr lang="en-US" sz="1000" dirty="0" smtClean="0">
                          <a:effectLst/>
                        </a:rPr>
                        <a:t>report </a:t>
                      </a:r>
                      <a:r>
                        <a:rPr lang="en-US" sz="1000" dirty="0">
                          <a:effectLst/>
                        </a:rPr>
                        <a:t>being employed in their field of study, from the most recent statewide average of 60 percent to an improved rate of 69 percent—the average among the quintile of colleges showing the strongest performance on this measure.</a:t>
                      </a:r>
                      <a:endParaRPr lang="en-US" sz="100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Expansion of Support (including Job Placement and Career </a:t>
                      </a:r>
                      <a:r>
                        <a:rPr lang="en-US" sz="1100" kern="1200" dirty="0" smtClean="0">
                          <a:solidFill>
                            <a:srgbClr val="FF0000"/>
                          </a:solidFill>
                          <a:effectLst/>
                          <a:latin typeface="+mn-lt"/>
                          <a:ea typeface="+mn-ea"/>
                          <a:cs typeface="+mn-cs"/>
                        </a:rPr>
                        <a:t>exploration </a:t>
                      </a:r>
                      <a:r>
                        <a:rPr lang="en-US" sz="1100" kern="1200" dirty="0" smtClean="0">
                          <a:solidFill>
                            <a:schemeClr val="dk1"/>
                          </a:solidFill>
                          <a:effectLst/>
                          <a:latin typeface="+mn-lt"/>
                          <a:ea typeface="+mn-ea"/>
                          <a:cs typeface="+mn-cs"/>
                        </a:rPr>
                        <a:t>assistance</a:t>
                      </a:r>
                      <a:r>
                        <a:rPr lang="en-US" sz="1100" kern="1200" dirty="0">
                          <a:solidFill>
                            <a:schemeClr val="dk1"/>
                          </a:solidFill>
                          <a:effectLst/>
                          <a:latin typeface="+mn-lt"/>
                          <a:ea typeface="+mn-ea"/>
                          <a:cs typeface="+mn-cs"/>
                        </a:rPr>
                        <a:t>) and Instructional Programs</a:t>
                      </a:r>
                    </a:p>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Identification of job placement data tool</a:t>
                      </a:r>
                    </a:p>
                  </a:txBody>
                  <a:tcPr marL="19465" marR="19465" marT="0" marB="0"/>
                </a:tc>
                <a:tc>
                  <a:txBody>
                    <a:bodyPr/>
                    <a:lstStyle/>
                    <a:p>
                      <a:pPr marL="0" marR="0" algn="l">
                        <a:lnSpc>
                          <a:spcPct val="100000"/>
                        </a:lnSpc>
                        <a:spcBef>
                          <a:spcPts val="0"/>
                        </a:spcBef>
                        <a:spcAft>
                          <a:spcPts val="0"/>
                        </a:spcAft>
                      </a:pPr>
                      <a:r>
                        <a:rPr lang="en-US" sz="900" u="sng" dirty="0">
                          <a:effectLst/>
                        </a:rPr>
                        <a:t>Inquiry Phase</a:t>
                      </a:r>
                      <a:r>
                        <a:rPr lang="en-US" sz="900" dirty="0">
                          <a:effectLst/>
                        </a:rPr>
                        <a:t> – </a:t>
                      </a:r>
                    </a:p>
                    <a:p>
                      <a:pPr marL="0" marR="0" algn="l">
                        <a:lnSpc>
                          <a:spcPct val="100000"/>
                        </a:lnSpc>
                        <a:spcBef>
                          <a:spcPts val="0"/>
                        </a:spcBef>
                        <a:spcAft>
                          <a:spcPts val="0"/>
                        </a:spcAft>
                      </a:pPr>
                      <a:r>
                        <a:rPr lang="en-US" sz="900" dirty="0">
                          <a:effectLst/>
                        </a:rPr>
                        <a:t>Fall 2018</a:t>
                      </a:r>
                    </a:p>
                    <a:p>
                      <a:pPr marL="0" marR="0" algn="l">
                        <a:lnSpc>
                          <a:spcPct val="100000"/>
                        </a:lnSpc>
                        <a:spcBef>
                          <a:spcPts val="0"/>
                        </a:spcBef>
                        <a:spcAft>
                          <a:spcPts val="0"/>
                        </a:spcAft>
                      </a:pPr>
                      <a:r>
                        <a:rPr lang="en-US" sz="900" dirty="0">
                          <a:effectLst/>
                        </a:rPr>
                        <a:t> </a:t>
                      </a:r>
                      <a:r>
                        <a:rPr lang="en-US" sz="900" u="sng" dirty="0" smtClean="0">
                          <a:effectLst/>
                        </a:rPr>
                        <a:t>Identify </a:t>
                      </a:r>
                      <a:r>
                        <a:rPr lang="en-US" sz="900" u="sng" dirty="0">
                          <a:effectLst/>
                        </a:rPr>
                        <a:t>Strategy</a:t>
                      </a:r>
                      <a:r>
                        <a:rPr lang="en-US" sz="900" dirty="0">
                          <a:effectLst/>
                        </a:rPr>
                        <a:t> -  </a:t>
                      </a:r>
                    </a:p>
                    <a:p>
                      <a:pPr marL="0" marR="0" algn="l">
                        <a:lnSpc>
                          <a:spcPct val="100000"/>
                        </a:lnSpc>
                        <a:spcBef>
                          <a:spcPts val="0"/>
                        </a:spcBef>
                        <a:spcAft>
                          <a:spcPts val="0"/>
                        </a:spcAft>
                      </a:pPr>
                      <a:r>
                        <a:rPr lang="en-US" sz="900" dirty="0">
                          <a:effectLst/>
                        </a:rPr>
                        <a:t>Summer 2019</a:t>
                      </a:r>
                    </a:p>
                    <a:p>
                      <a:pPr marL="0" marR="0" algn="l">
                        <a:lnSpc>
                          <a:spcPct val="100000"/>
                        </a:lnSpc>
                        <a:spcBef>
                          <a:spcPts val="0"/>
                        </a:spcBef>
                        <a:spcAft>
                          <a:spcPts val="0"/>
                        </a:spcAft>
                      </a:pPr>
                      <a:r>
                        <a:rPr lang="en-US" sz="900" dirty="0">
                          <a:effectLst/>
                        </a:rPr>
                        <a:t> </a:t>
                      </a:r>
                      <a:r>
                        <a:rPr lang="en-US" sz="900" u="sng" dirty="0" smtClean="0">
                          <a:effectLst/>
                        </a:rPr>
                        <a:t>Implementation</a:t>
                      </a:r>
                      <a:r>
                        <a:rPr lang="en-US" sz="900" dirty="0" smtClean="0">
                          <a:effectLst/>
                        </a:rPr>
                        <a:t> </a:t>
                      </a:r>
                      <a:r>
                        <a:rPr lang="en-US" sz="900" dirty="0">
                          <a:effectLst/>
                        </a:rPr>
                        <a:t>– </a:t>
                      </a:r>
                    </a:p>
                    <a:p>
                      <a:pPr marL="0" marR="0" algn="l">
                        <a:lnSpc>
                          <a:spcPct val="100000"/>
                        </a:lnSpc>
                        <a:spcBef>
                          <a:spcPts val="0"/>
                        </a:spcBef>
                        <a:spcAft>
                          <a:spcPts val="0"/>
                        </a:spcAft>
                      </a:pPr>
                      <a:r>
                        <a:rPr lang="en-US" sz="900" dirty="0">
                          <a:effectLst/>
                        </a:rPr>
                        <a:t>Fall 2019 and Spring 2020</a:t>
                      </a:r>
                    </a:p>
                    <a:p>
                      <a:pPr marL="0" marR="0" algn="l">
                        <a:lnSpc>
                          <a:spcPct val="100000"/>
                        </a:lnSpc>
                        <a:spcBef>
                          <a:spcPts val="0"/>
                        </a:spcBef>
                        <a:spcAft>
                          <a:spcPts val="0"/>
                        </a:spcAft>
                      </a:pPr>
                      <a:r>
                        <a:rPr lang="en-US" sz="900" dirty="0">
                          <a:effectLst/>
                        </a:rPr>
                        <a:t> </a:t>
                      </a:r>
                      <a:r>
                        <a:rPr lang="en-US" sz="900" u="sng" dirty="0" smtClean="0">
                          <a:effectLst/>
                        </a:rPr>
                        <a:t>Collection </a:t>
                      </a:r>
                      <a:r>
                        <a:rPr lang="en-US" sz="900" u="sng" dirty="0">
                          <a:effectLst/>
                        </a:rPr>
                        <a:t>and  Data Analysis </a:t>
                      </a:r>
                      <a:r>
                        <a:rPr lang="en-US" sz="900" dirty="0">
                          <a:effectLst/>
                        </a:rPr>
                        <a:t>– </a:t>
                      </a:r>
                    </a:p>
                    <a:p>
                      <a:pPr marL="0" marR="0" algn="l">
                        <a:lnSpc>
                          <a:spcPct val="100000"/>
                        </a:lnSpc>
                        <a:spcBef>
                          <a:spcPts val="0"/>
                        </a:spcBef>
                        <a:spcAft>
                          <a:spcPts val="0"/>
                        </a:spcAft>
                      </a:pPr>
                      <a:r>
                        <a:rPr lang="en-US" sz="900" dirty="0">
                          <a:effectLst/>
                        </a:rPr>
                        <a:t>Spring 2021</a:t>
                      </a:r>
                    </a:p>
                    <a:p>
                      <a:pPr marL="0" marR="0" algn="l">
                        <a:lnSpc>
                          <a:spcPct val="100000"/>
                        </a:lnSpc>
                        <a:spcBef>
                          <a:spcPts val="0"/>
                        </a:spcBef>
                        <a:spcAft>
                          <a:spcPts val="0"/>
                        </a:spcAft>
                      </a:pPr>
                      <a:r>
                        <a:rPr lang="en-US" sz="900" dirty="0">
                          <a:effectLst/>
                        </a:rPr>
                        <a:t> </a:t>
                      </a:r>
                      <a:endParaRPr lang="en-US" sz="90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0" marR="0" algn="l">
                        <a:lnSpc>
                          <a:spcPct val="107000"/>
                        </a:lnSpc>
                        <a:spcBef>
                          <a:spcPts val="0"/>
                        </a:spcBef>
                        <a:spcAft>
                          <a:spcPts val="800"/>
                        </a:spcAft>
                      </a:pPr>
                      <a:r>
                        <a:rPr lang="en-US" sz="1000" dirty="0" smtClean="0">
                          <a:effectLst/>
                        </a:rPr>
                        <a:t>Guided Pathway Teams:</a:t>
                      </a:r>
                    </a:p>
                    <a:p>
                      <a:pPr marL="342900" marR="0" lvl="0" indent="-342900" algn="l">
                        <a:lnSpc>
                          <a:spcPct val="100000"/>
                        </a:lnSpc>
                        <a:spcBef>
                          <a:spcPts val="0"/>
                        </a:spcBef>
                        <a:spcAft>
                          <a:spcPts val="0"/>
                        </a:spcAft>
                        <a:buFont typeface="+mj-lt"/>
                        <a:buAutoNum type="arabicPeriod"/>
                      </a:pPr>
                      <a:r>
                        <a:rPr lang="en-US" sz="1000" dirty="0" smtClean="0">
                          <a:effectLst/>
                        </a:rPr>
                        <a:t>Academic Pathways</a:t>
                      </a:r>
                    </a:p>
                    <a:p>
                      <a:pPr marL="342900" marR="0" lvl="0" indent="-342900" algn="l">
                        <a:lnSpc>
                          <a:spcPct val="100000"/>
                        </a:lnSpc>
                        <a:spcBef>
                          <a:spcPts val="0"/>
                        </a:spcBef>
                        <a:spcAft>
                          <a:spcPts val="0"/>
                        </a:spcAft>
                        <a:buFont typeface="+mj-lt"/>
                        <a:buAutoNum type="arabicPeriod"/>
                      </a:pPr>
                      <a:r>
                        <a:rPr lang="en-US" sz="1000" dirty="0" smtClean="0">
                          <a:effectLst/>
                        </a:rPr>
                        <a:t>Student Voices</a:t>
                      </a:r>
                    </a:p>
                    <a:p>
                      <a:pPr marL="342900" marR="0" lvl="0" indent="-342900" algn="l">
                        <a:lnSpc>
                          <a:spcPct val="100000"/>
                        </a:lnSpc>
                        <a:spcBef>
                          <a:spcPts val="0"/>
                        </a:spcBef>
                        <a:spcAft>
                          <a:spcPts val="0"/>
                        </a:spcAft>
                        <a:buFont typeface="+mj-lt"/>
                        <a:buAutoNum type="arabicPeriod"/>
                      </a:pPr>
                      <a:r>
                        <a:rPr lang="en-US" sz="1000" dirty="0" smtClean="0">
                          <a:effectLst/>
                        </a:rPr>
                        <a:t>Business Process Analysis </a:t>
                      </a:r>
                    </a:p>
                    <a:p>
                      <a:pPr marL="342900" marR="0" lvl="0" indent="-342900" algn="l">
                        <a:lnSpc>
                          <a:spcPct val="100000"/>
                        </a:lnSpc>
                        <a:spcBef>
                          <a:spcPts val="0"/>
                        </a:spcBef>
                        <a:spcAft>
                          <a:spcPts val="0"/>
                        </a:spcAft>
                        <a:buFont typeface="+mj-lt"/>
                        <a:buAutoNum type="arabicPeriod"/>
                      </a:pPr>
                      <a:r>
                        <a:rPr lang="en-US" sz="1000" dirty="0" smtClean="0">
                          <a:effectLst/>
                        </a:rPr>
                        <a:t>Steering Group</a:t>
                      </a:r>
                      <a:endParaRPr lang="en-US" sz="100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0" marR="0" algn="l">
                        <a:lnSpc>
                          <a:spcPct val="107000"/>
                        </a:lnSpc>
                        <a:spcBef>
                          <a:spcPts val="0"/>
                        </a:spcBef>
                        <a:spcAft>
                          <a:spcPts val="800"/>
                        </a:spcAft>
                      </a:pPr>
                      <a:r>
                        <a:rPr lang="en-US" sz="1000" dirty="0">
                          <a:effectLst/>
                        </a:rPr>
                        <a:t>1. Student Completion/Success</a:t>
                      </a:r>
                    </a:p>
                    <a:p>
                      <a:pPr marL="0" marR="0" algn="l">
                        <a:spcBef>
                          <a:spcPts val="0"/>
                        </a:spcBef>
                        <a:spcAft>
                          <a:spcPts val="0"/>
                        </a:spcAft>
                      </a:pPr>
                      <a:r>
                        <a:rPr lang="en-US" sz="1000" dirty="0">
                          <a:effectLst/>
                        </a:rPr>
                        <a:t>2. Community Connections</a:t>
                      </a:r>
                    </a:p>
                    <a:p>
                      <a:pPr marL="0" marR="0" algn="l">
                        <a:spcBef>
                          <a:spcPts val="0"/>
                        </a:spcBef>
                        <a:spcAft>
                          <a:spcPts val="0"/>
                        </a:spcAft>
                      </a:pPr>
                      <a:r>
                        <a:rPr lang="en-US" sz="1000" dirty="0">
                          <a:effectLst/>
                        </a:rPr>
                        <a:t> </a:t>
                      </a:r>
                    </a:p>
                    <a:p>
                      <a:pPr marL="0" marR="0" algn="l">
                        <a:spcBef>
                          <a:spcPts val="0"/>
                        </a:spcBef>
                        <a:spcAft>
                          <a:spcPts val="0"/>
                        </a:spcAft>
                      </a:pPr>
                      <a:r>
                        <a:rPr lang="en-US" sz="1000" dirty="0">
                          <a:effectLst/>
                        </a:rPr>
                        <a:t>3. Organizational Development</a:t>
                      </a:r>
                      <a:endParaRPr lang="en-US" sz="1000" dirty="0">
                        <a:effectLst/>
                        <a:latin typeface="Calibri" panose="020F0502020204030204" pitchFamily="34" charset="0"/>
                        <a:ea typeface="Yu Mincho"/>
                        <a:cs typeface="Times New Roman" panose="02020603050405020304" pitchFamily="18" charset="0"/>
                      </a:endParaRPr>
                    </a:p>
                  </a:txBody>
                  <a:tcPr marL="19465" marR="19465" marT="0" marB="0"/>
                </a:tc>
                <a:extLst>
                  <a:ext uri="{0D108BD9-81ED-4DB2-BD59-A6C34878D82A}">
                    <a16:rowId xmlns:a16="http://schemas.microsoft.com/office/drawing/2014/main" val="3361552121"/>
                  </a:ext>
                </a:extLst>
              </a:tr>
              <a:tr h="1456786">
                <a:tc>
                  <a:txBody>
                    <a:bodyPr/>
                    <a:lstStyle/>
                    <a:p>
                      <a:pPr marL="0" marR="0" algn="l">
                        <a:lnSpc>
                          <a:spcPct val="107000"/>
                        </a:lnSpc>
                        <a:spcBef>
                          <a:spcPts val="0"/>
                        </a:spcBef>
                        <a:spcAft>
                          <a:spcPts val="800"/>
                        </a:spcAft>
                      </a:pPr>
                      <a:r>
                        <a:rPr lang="en-US" sz="1000" dirty="0">
                          <a:effectLst/>
                        </a:rPr>
                        <a:t>Reduced equity gaps across all of the above measures through faster improvements among traditionally underrepresented student groups, with the goal of cutting achievement gaps by 40 percent within 5 years and fully closing those achievement gaps within 10 years. </a:t>
                      </a:r>
                    </a:p>
                    <a:p>
                      <a:pPr marL="0" marR="0" algn="l">
                        <a:lnSpc>
                          <a:spcPct val="107000"/>
                        </a:lnSpc>
                        <a:spcBef>
                          <a:spcPts val="0"/>
                        </a:spcBef>
                        <a:spcAft>
                          <a:spcPts val="800"/>
                        </a:spcAft>
                      </a:pPr>
                      <a:r>
                        <a:rPr lang="en-US" sz="1000" dirty="0">
                          <a:effectLst/>
                        </a:rPr>
                        <a:t> </a:t>
                      </a:r>
                      <a:endParaRPr lang="en-US" sz="100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smtClean="0">
                          <a:solidFill>
                            <a:schemeClr val="dk1"/>
                          </a:solidFill>
                          <a:effectLst/>
                          <a:latin typeface="+mn-lt"/>
                          <a:ea typeface="+mn-ea"/>
                          <a:cs typeface="+mn-cs"/>
                        </a:rPr>
                        <a:t>Streamlining </a:t>
                      </a:r>
                      <a:r>
                        <a:rPr lang="en-US" sz="1100" kern="1200" dirty="0">
                          <a:solidFill>
                            <a:schemeClr val="dk1"/>
                          </a:solidFill>
                          <a:effectLst/>
                          <a:latin typeface="+mn-lt"/>
                          <a:ea typeface="+mn-ea"/>
                          <a:cs typeface="+mn-cs"/>
                        </a:rPr>
                        <a:t>the application process</a:t>
                      </a:r>
                    </a:p>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Proactive Registration</a:t>
                      </a:r>
                    </a:p>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smtClean="0">
                          <a:solidFill>
                            <a:srgbClr val="FF0000"/>
                          </a:solidFill>
                          <a:effectLst/>
                          <a:latin typeface="+mn-lt"/>
                          <a:ea typeface="+mn-ea"/>
                          <a:cs typeface="+mn-cs"/>
                        </a:rPr>
                        <a:t>Expand the College for Working Adults &amp;</a:t>
                      </a:r>
                      <a:r>
                        <a:rPr lang="en-US" sz="1100" kern="1200" baseline="0" dirty="0" smtClean="0">
                          <a:solidFill>
                            <a:srgbClr val="FF0000"/>
                          </a:solidFill>
                          <a:effectLst/>
                          <a:latin typeface="+mn-lt"/>
                          <a:ea typeface="+mn-ea"/>
                          <a:cs typeface="+mn-cs"/>
                        </a:rPr>
                        <a:t> Promise Scholars </a:t>
                      </a:r>
                      <a:r>
                        <a:rPr lang="en-US" sz="1100" kern="1200" baseline="0" dirty="0" err="1" smtClean="0">
                          <a:solidFill>
                            <a:srgbClr val="FF0000"/>
                          </a:solidFill>
                          <a:effectLst/>
                          <a:latin typeface="+mn-lt"/>
                          <a:ea typeface="+mn-ea"/>
                          <a:cs typeface="+mn-cs"/>
                        </a:rPr>
                        <a:t>progs</a:t>
                      </a:r>
                      <a:endParaRPr lang="en-US" sz="1100" kern="1200" dirty="0">
                        <a:solidFill>
                          <a:srgbClr val="FF0000"/>
                        </a:solidFill>
                        <a:effectLst/>
                        <a:latin typeface="+mn-lt"/>
                        <a:ea typeface="+mn-ea"/>
                        <a:cs typeface="+mn-cs"/>
                      </a:endParaRPr>
                    </a:p>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Providing the needed support for FAFSA completion</a:t>
                      </a:r>
                    </a:p>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Development of a First Year Experience program </a:t>
                      </a:r>
                      <a:r>
                        <a:rPr lang="en-US" sz="1100" kern="1200" dirty="0" smtClean="0">
                          <a:solidFill>
                            <a:schemeClr val="dk1"/>
                          </a:solidFill>
                          <a:effectLst/>
                          <a:latin typeface="+mn-lt"/>
                          <a:ea typeface="+mn-ea"/>
                          <a:cs typeface="+mn-cs"/>
                        </a:rPr>
                        <a:t>(Bridge </a:t>
                      </a:r>
                      <a:r>
                        <a:rPr lang="en-US" sz="1100" kern="1200" dirty="0" err="1" smtClean="0">
                          <a:solidFill>
                            <a:schemeClr val="dk1"/>
                          </a:solidFill>
                          <a:effectLst/>
                          <a:latin typeface="+mn-lt"/>
                          <a:ea typeface="+mn-ea"/>
                          <a:cs typeface="+mn-cs"/>
                        </a:rPr>
                        <a:t>Progs</a:t>
                      </a:r>
                      <a:r>
                        <a:rPr lang="en-US" sz="1100" kern="1200" dirty="0" smtClean="0">
                          <a:solidFill>
                            <a:schemeClr val="dk1"/>
                          </a:solidFill>
                          <a:effectLst/>
                          <a:latin typeface="+mn-lt"/>
                          <a:ea typeface="+mn-ea"/>
                          <a:cs typeface="+mn-cs"/>
                        </a:rPr>
                        <a:t>)</a:t>
                      </a:r>
                      <a:endParaRPr lang="en-US" sz="1100" kern="1200" dirty="0">
                        <a:solidFill>
                          <a:schemeClr val="dk1"/>
                        </a:solidFill>
                        <a:effectLst/>
                        <a:latin typeface="+mn-lt"/>
                        <a:ea typeface="+mn-ea"/>
                        <a:cs typeface="+mn-cs"/>
                      </a:endParaRPr>
                    </a:p>
                    <a:p>
                      <a:pPr marL="342900" marR="0" lvl="0" indent="-342900" algn="l" defTabSz="914400" rtl="0" eaLnBrk="1" latinLnBrk="0" hangingPunct="1">
                        <a:lnSpc>
                          <a:spcPct val="107000"/>
                        </a:lnSpc>
                        <a:spcBef>
                          <a:spcPts val="0"/>
                        </a:spcBef>
                        <a:spcAft>
                          <a:spcPts val="0"/>
                        </a:spcAft>
                        <a:buFont typeface="Symbol" panose="05050102010706020507" pitchFamily="18" charset="2"/>
                        <a:buChar char=""/>
                      </a:pPr>
                      <a:r>
                        <a:rPr lang="en-US" sz="1100" kern="1200" dirty="0">
                          <a:solidFill>
                            <a:schemeClr val="dk1"/>
                          </a:solidFill>
                          <a:effectLst/>
                          <a:latin typeface="+mn-lt"/>
                          <a:ea typeface="+mn-ea"/>
                          <a:cs typeface="+mn-cs"/>
                        </a:rPr>
                        <a:t>Expansion of cohorts via learning communities</a:t>
                      </a:r>
                    </a:p>
                  </a:txBody>
                  <a:tcPr marL="19465" marR="19465" marT="0" marB="0"/>
                </a:tc>
                <a:tc>
                  <a:txBody>
                    <a:bodyPr/>
                    <a:lstStyle/>
                    <a:p>
                      <a:pPr marL="0" marR="0" algn="l">
                        <a:lnSpc>
                          <a:spcPct val="100000"/>
                        </a:lnSpc>
                        <a:spcBef>
                          <a:spcPts val="0"/>
                        </a:spcBef>
                        <a:spcAft>
                          <a:spcPts val="0"/>
                        </a:spcAft>
                      </a:pPr>
                      <a:r>
                        <a:rPr lang="en-US" sz="900" u="sng" dirty="0">
                          <a:effectLst/>
                        </a:rPr>
                        <a:t>Inquiry Phase</a:t>
                      </a:r>
                      <a:r>
                        <a:rPr lang="en-US" sz="900" dirty="0">
                          <a:effectLst/>
                        </a:rPr>
                        <a:t> – </a:t>
                      </a:r>
                    </a:p>
                    <a:p>
                      <a:pPr marL="0" marR="0" algn="l">
                        <a:lnSpc>
                          <a:spcPct val="100000"/>
                        </a:lnSpc>
                        <a:spcBef>
                          <a:spcPts val="0"/>
                        </a:spcBef>
                        <a:spcAft>
                          <a:spcPts val="0"/>
                        </a:spcAft>
                      </a:pPr>
                      <a:r>
                        <a:rPr lang="en-US" sz="900" dirty="0">
                          <a:effectLst/>
                        </a:rPr>
                        <a:t>Fall 2018</a:t>
                      </a:r>
                    </a:p>
                    <a:p>
                      <a:pPr marL="0" marR="0" algn="l">
                        <a:lnSpc>
                          <a:spcPct val="100000"/>
                        </a:lnSpc>
                        <a:spcBef>
                          <a:spcPts val="0"/>
                        </a:spcBef>
                        <a:spcAft>
                          <a:spcPts val="0"/>
                        </a:spcAft>
                      </a:pPr>
                      <a:r>
                        <a:rPr lang="en-US" sz="900" dirty="0">
                          <a:effectLst/>
                        </a:rPr>
                        <a:t> </a:t>
                      </a:r>
                      <a:r>
                        <a:rPr lang="en-US" sz="900" u="sng" dirty="0" smtClean="0">
                          <a:effectLst/>
                        </a:rPr>
                        <a:t>Identify </a:t>
                      </a:r>
                      <a:r>
                        <a:rPr lang="en-US" sz="900" u="sng" dirty="0">
                          <a:effectLst/>
                        </a:rPr>
                        <a:t>Strategy</a:t>
                      </a:r>
                      <a:r>
                        <a:rPr lang="en-US" sz="900" dirty="0">
                          <a:effectLst/>
                        </a:rPr>
                        <a:t> -  </a:t>
                      </a:r>
                    </a:p>
                    <a:p>
                      <a:pPr marL="0" marR="0" algn="l">
                        <a:lnSpc>
                          <a:spcPct val="100000"/>
                        </a:lnSpc>
                        <a:spcBef>
                          <a:spcPts val="0"/>
                        </a:spcBef>
                        <a:spcAft>
                          <a:spcPts val="0"/>
                        </a:spcAft>
                      </a:pPr>
                      <a:r>
                        <a:rPr lang="en-US" sz="900" dirty="0">
                          <a:effectLst/>
                        </a:rPr>
                        <a:t>Summer 2019</a:t>
                      </a:r>
                    </a:p>
                    <a:p>
                      <a:pPr marL="0" marR="0" algn="l">
                        <a:lnSpc>
                          <a:spcPct val="100000"/>
                        </a:lnSpc>
                        <a:spcBef>
                          <a:spcPts val="0"/>
                        </a:spcBef>
                        <a:spcAft>
                          <a:spcPts val="0"/>
                        </a:spcAft>
                      </a:pPr>
                      <a:r>
                        <a:rPr lang="en-US" sz="900" dirty="0">
                          <a:effectLst/>
                        </a:rPr>
                        <a:t> </a:t>
                      </a:r>
                      <a:r>
                        <a:rPr lang="en-US" sz="900" u="sng" dirty="0" smtClean="0">
                          <a:effectLst/>
                        </a:rPr>
                        <a:t>Implementation</a:t>
                      </a:r>
                      <a:r>
                        <a:rPr lang="en-US" sz="900" dirty="0" smtClean="0">
                          <a:effectLst/>
                        </a:rPr>
                        <a:t> </a:t>
                      </a:r>
                      <a:r>
                        <a:rPr lang="en-US" sz="900" dirty="0">
                          <a:effectLst/>
                        </a:rPr>
                        <a:t>– </a:t>
                      </a:r>
                    </a:p>
                    <a:p>
                      <a:pPr marL="0" marR="0" algn="l">
                        <a:lnSpc>
                          <a:spcPct val="100000"/>
                        </a:lnSpc>
                        <a:spcBef>
                          <a:spcPts val="0"/>
                        </a:spcBef>
                        <a:spcAft>
                          <a:spcPts val="0"/>
                        </a:spcAft>
                      </a:pPr>
                      <a:r>
                        <a:rPr lang="en-US" sz="900" dirty="0">
                          <a:effectLst/>
                        </a:rPr>
                        <a:t>Fall 2019 and Spring 2020</a:t>
                      </a:r>
                    </a:p>
                    <a:p>
                      <a:pPr marL="0" marR="0" algn="l">
                        <a:lnSpc>
                          <a:spcPct val="100000"/>
                        </a:lnSpc>
                        <a:spcBef>
                          <a:spcPts val="0"/>
                        </a:spcBef>
                        <a:spcAft>
                          <a:spcPts val="0"/>
                        </a:spcAft>
                      </a:pPr>
                      <a:r>
                        <a:rPr lang="en-US" sz="900" dirty="0">
                          <a:effectLst/>
                        </a:rPr>
                        <a:t> </a:t>
                      </a:r>
                      <a:r>
                        <a:rPr lang="en-US" sz="900" u="sng" dirty="0" smtClean="0">
                          <a:effectLst/>
                        </a:rPr>
                        <a:t>Collection </a:t>
                      </a:r>
                      <a:r>
                        <a:rPr lang="en-US" sz="900" u="sng" dirty="0">
                          <a:effectLst/>
                        </a:rPr>
                        <a:t>and  Data Analysis </a:t>
                      </a:r>
                      <a:r>
                        <a:rPr lang="en-US" sz="900" dirty="0">
                          <a:effectLst/>
                        </a:rPr>
                        <a:t>– </a:t>
                      </a:r>
                    </a:p>
                    <a:p>
                      <a:pPr marL="0" marR="0" algn="l">
                        <a:lnSpc>
                          <a:spcPct val="100000"/>
                        </a:lnSpc>
                        <a:spcBef>
                          <a:spcPts val="0"/>
                        </a:spcBef>
                        <a:spcAft>
                          <a:spcPts val="0"/>
                        </a:spcAft>
                      </a:pPr>
                      <a:r>
                        <a:rPr lang="en-US" sz="900" dirty="0">
                          <a:effectLst/>
                        </a:rPr>
                        <a:t>Spring 2021</a:t>
                      </a:r>
                    </a:p>
                    <a:p>
                      <a:pPr marL="0" marR="0" algn="l">
                        <a:lnSpc>
                          <a:spcPct val="100000"/>
                        </a:lnSpc>
                        <a:spcBef>
                          <a:spcPts val="0"/>
                        </a:spcBef>
                        <a:spcAft>
                          <a:spcPts val="0"/>
                        </a:spcAft>
                      </a:pPr>
                      <a:r>
                        <a:rPr lang="en-US" sz="900" dirty="0">
                          <a:effectLst/>
                        </a:rPr>
                        <a:t> </a:t>
                      </a:r>
                      <a:endParaRPr lang="en-US" sz="900" dirty="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0" marR="0" algn="l">
                        <a:lnSpc>
                          <a:spcPct val="107000"/>
                        </a:lnSpc>
                        <a:spcBef>
                          <a:spcPts val="0"/>
                        </a:spcBef>
                        <a:spcAft>
                          <a:spcPts val="800"/>
                        </a:spcAft>
                      </a:pPr>
                      <a:r>
                        <a:rPr lang="en-US" sz="1000" dirty="0" smtClean="0">
                          <a:effectLst/>
                        </a:rPr>
                        <a:t>Guided Pathway Teams:</a:t>
                      </a:r>
                    </a:p>
                    <a:p>
                      <a:pPr marL="342900" marR="0" lvl="0" indent="-342900" algn="l">
                        <a:lnSpc>
                          <a:spcPct val="100000"/>
                        </a:lnSpc>
                        <a:spcBef>
                          <a:spcPts val="0"/>
                        </a:spcBef>
                        <a:spcAft>
                          <a:spcPts val="0"/>
                        </a:spcAft>
                        <a:buFont typeface="+mj-lt"/>
                        <a:buAutoNum type="arabicPeriod"/>
                      </a:pPr>
                      <a:r>
                        <a:rPr lang="en-US" sz="1000" dirty="0" smtClean="0">
                          <a:effectLst/>
                        </a:rPr>
                        <a:t>Academic Pathways</a:t>
                      </a:r>
                    </a:p>
                    <a:p>
                      <a:pPr marL="342900" marR="0" lvl="0" indent="-342900" algn="l">
                        <a:lnSpc>
                          <a:spcPct val="100000"/>
                        </a:lnSpc>
                        <a:spcBef>
                          <a:spcPts val="0"/>
                        </a:spcBef>
                        <a:spcAft>
                          <a:spcPts val="0"/>
                        </a:spcAft>
                        <a:buFont typeface="+mj-lt"/>
                        <a:buAutoNum type="arabicPeriod"/>
                      </a:pPr>
                      <a:r>
                        <a:rPr lang="en-US" sz="1000" dirty="0" smtClean="0">
                          <a:effectLst/>
                        </a:rPr>
                        <a:t>Student Voices</a:t>
                      </a:r>
                    </a:p>
                    <a:p>
                      <a:pPr marL="342900" marR="0" lvl="0" indent="-342900" algn="l">
                        <a:lnSpc>
                          <a:spcPct val="100000"/>
                        </a:lnSpc>
                        <a:spcBef>
                          <a:spcPts val="0"/>
                        </a:spcBef>
                        <a:spcAft>
                          <a:spcPts val="0"/>
                        </a:spcAft>
                        <a:buFont typeface="+mj-lt"/>
                        <a:buAutoNum type="arabicPeriod"/>
                      </a:pPr>
                      <a:r>
                        <a:rPr lang="en-US" sz="1000" dirty="0" smtClean="0">
                          <a:effectLst/>
                        </a:rPr>
                        <a:t>Business Process Analysis </a:t>
                      </a:r>
                    </a:p>
                    <a:p>
                      <a:pPr marL="342900" marR="0" lvl="0" indent="-342900" algn="l">
                        <a:lnSpc>
                          <a:spcPct val="100000"/>
                        </a:lnSpc>
                        <a:spcBef>
                          <a:spcPts val="0"/>
                        </a:spcBef>
                        <a:spcAft>
                          <a:spcPts val="0"/>
                        </a:spcAft>
                        <a:buFont typeface="+mj-lt"/>
                        <a:buAutoNum type="arabicPeriod"/>
                      </a:pPr>
                      <a:r>
                        <a:rPr lang="en-US" sz="1000" dirty="0" smtClean="0">
                          <a:effectLst/>
                        </a:rPr>
                        <a:t>Steering Group</a:t>
                      </a:r>
                      <a:endParaRPr lang="en-US" sz="1000" dirty="0" smtClean="0">
                        <a:effectLst/>
                        <a:latin typeface="Calibri" panose="020F0502020204030204" pitchFamily="34" charset="0"/>
                        <a:ea typeface="Yu Mincho"/>
                        <a:cs typeface="Times New Roman" panose="02020603050405020304" pitchFamily="18" charset="0"/>
                      </a:endParaRPr>
                    </a:p>
                  </a:txBody>
                  <a:tcPr marL="19465" marR="19465" marT="0" marB="0"/>
                </a:tc>
                <a:tc>
                  <a:txBody>
                    <a:bodyPr/>
                    <a:lstStyle/>
                    <a:p>
                      <a:pPr marL="0" marR="0" algn="l">
                        <a:lnSpc>
                          <a:spcPct val="107000"/>
                        </a:lnSpc>
                        <a:spcBef>
                          <a:spcPts val="0"/>
                        </a:spcBef>
                        <a:spcAft>
                          <a:spcPts val="800"/>
                        </a:spcAft>
                      </a:pPr>
                      <a:r>
                        <a:rPr lang="en-US" sz="1000" dirty="0">
                          <a:effectLst/>
                        </a:rPr>
                        <a:t>1. Student Completion/Success</a:t>
                      </a:r>
                    </a:p>
                    <a:p>
                      <a:pPr marL="0" marR="0" algn="l">
                        <a:spcBef>
                          <a:spcPts val="0"/>
                        </a:spcBef>
                        <a:spcAft>
                          <a:spcPts val="0"/>
                        </a:spcAft>
                      </a:pPr>
                      <a:r>
                        <a:rPr lang="en-US" sz="1000" dirty="0">
                          <a:effectLst/>
                        </a:rPr>
                        <a:t>2. Community Connections</a:t>
                      </a:r>
                    </a:p>
                    <a:p>
                      <a:pPr marL="0" marR="0" algn="l">
                        <a:spcBef>
                          <a:spcPts val="0"/>
                        </a:spcBef>
                        <a:spcAft>
                          <a:spcPts val="0"/>
                        </a:spcAft>
                      </a:pPr>
                      <a:r>
                        <a:rPr lang="en-US" sz="1000" dirty="0">
                          <a:effectLst/>
                        </a:rPr>
                        <a:t> </a:t>
                      </a:r>
                    </a:p>
                    <a:p>
                      <a:pPr marL="0" marR="0" algn="l">
                        <a:lnSpc>
                          <a:spcPct val="107000"/>
                        </a:lnSpc>
                        <a:spcBef>
                          <a:spcPts val="0"/>
                        </a:spcBef>
                        <a:spcAft>
                          <a:spcPts val="800"/>
                        </a:spcAft>
                      </a:pPr>
                      <a:r>
                        <a:rPr lang="en-US" sz="1000" dirty="0">
                          <a:effectLst/>
                        </a:rPr>
                        <a:t>3. Organizational Development</a:t>
                      </a:r>
                      <a:endParaRPr lang="en-US" sz="1000" dirty="0">
                        <a:effectLst/>
                        <a:latin typeface="Calibri" panose="020F0502020204030204" pitchFamily="34" charset="0"/>
                        <a:ea typeface="Yu Mincho"/>
                        <a:cs typeface="Times New Roman" panose="02020603050405020304" pitchFamily="18" charset="0"/>
                      </a:endParaRPr>
                    </a:p>
                  </a:txBody>
                  <a:tcPr marL="19465" marR="19465" marT="0" marB="0"/>
                </a:tc>
                <a:extLst>
                  <a:ext uri="{0D108BD9-81ED-4DB2-BD59-A6C34878D82A}">
                    <a16:rowId xmlns:a16="http://schemas.microsoft.com/office/drawing/2014/main" val="4131169521"/>
                  </a:ext>
                </a:extLst>
              </a:tr>
            </a:tbl>
          </a:graphicData>
        </a:graphic>
      </p:graphicFrame>
    </p:spTree>
    <p:extLst>
      <p:ext uri="{BB962C8B-B14F-4D97-AF65-F5344CB8AC3E}">
        <p14:creationId xmlns:p14="http://schemas.microsoft.com/office/powerpoint/2010/main" val="2459335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413</TotalTime>
  <Words>1771</Words>
  <Application>Microsoft Office PowerPoint</Application>
  <PresentationFormat>Widescreen</PresentationFormat>
  <Paragraphs>369</Paragraphs>
  <Slides>23</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Arial</vt:lpstr>
      <vt:lpstr>Calibri</vt:lpstr>
      <vt:lpstr>Calibri Light</vt:lpstr>
      <vt:lpstr>Garamond</vt:lpstr>
      <vt:lpstr>Lato Medium</vt:lpstr>
      <vt:lpstr>Symbol</vt:lpstr>
      <vt:lpstr>Times New Roman</vt:lpstr>
      <vt:lpstr>Yu Mincho</vt:lpstr>
      <vt:lpstr>Office Theme</vt:lpstr>
      <vt:lpstr>Enrollment Management Committee</vt:lpstr>
      <vt:lpstr>PowerPoint Presentation</vt:lpstr>
      <vt:lpstr>Meeting schedule for spring 2019</vt:lpstr>
      <vt:lpstr>PowerPoint Presentation</vt:lpstr>
      <vt:lpstr>PowerPoint Presentation</vt:lpstr>
      <vt:lpstr>Timeline</vt:lpstr>
      <vt:lpstr>ISER Quality Focus Essay:  </vt:lpstr>
      <vt:lpstr>PowerPoint Presentation</vt:lpstr>
      <vt:lpstr>PowerPoint Presentation</vt:lpstr>
      <vt:lpstr>PowerPoint Presentation</vt:lpstr>
      <vt:lpstr>Missing strategies? </vt:lpstr>
      <vt:lpstr>Areas for Enrollment Management Committee focus?</vt:lpstr>
      <vt:lpstr>Maintaining an Equity Lens</vt:lpstr>
      <vt:lpstr>PowerPoint Presentation</vt:lpstr>
      <vt:lpstr>Impact of online enrollments:   Online only students (headcount)</vt:lpstr>
      <vt:lpstr>Impact of online enrollments:  FTES</vt:lpstr>
      <vt:lpstr>100% online degrees and certificates</vt:lpstr>
      <vt:lpstr>AA Degrees that could be taken 100% online</vt:lpstr>
      <vt:lpstr>Concurrent Enrollment Data</vt:lpstr>
      <vt:lpstr>PowerPoint Presentation</vt:lpstr>
      <vt:lpstr>PowerPoint Presentation</vt:lpstr>
      <vt:lpstr>Students Work for Pay data</vt:lpstr>
      <vt:lpstr>How much do Cañada students work?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Enrollment Management Committee</dc:title>
  <dc:creator>Engel, Karen</dc:creator>
  <cp:lastModifiedBy>Engel, Karen</cp:lastModifiedBy>
  <cp:revision>21</cp:revision>
  <dcterms:created xsi:type="dcterms:W3CDTF">2018-11-07T16:01:43Z</dcterms:created>
  <dcterms:modified xsi:type="dcterms:W3CDTF">2018-12-12T18:18:58Z</dcterms:modified>
</cp:coreProperties>
</file>