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0" r:id="rId3"/>
    <p:sldId id="266" r:id="rId4"/>
    <p:sldId id="267" r:id="rId5"/>
    <p:sldId id="257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Enrollment%20Management/Strategic%20Enrollment%20Plan/Data%20for%20Enrollment%20Management%20Plan%20Sept%202018%20v.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u="none" strike="noStrike" baseline="0" dirty="0" smtClean="0">
                <a:effectLst/>
              </a:rPr>
              <a:t>Cañada College FTES:  2000-2018 academic years</a:t>
            </a:r>
            <a:endParaRPr lang="en-US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'[Data for Enrollment Management Plan Sept 2018 v.2.xlsx]FTE_CRN'!$B$65</c:f>
              <c:strCache>
                <c:ptCount val="1"/>
                <c:pt idx="0">
                  <c:v>Fall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[1]FTE_CRN!$A$66:$A$84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[1]FTE_CRN!$B$66:$B$84</c:f>
              <c:numCache>
                <c:formatCode>General</c:formatCode>
                <c:ptCount val="19"/>
                <c:pt idx="0">
                  <c:v>1799</c:v>
                </c:pt>
                <c:pt idx="1">
                  <c:v>1801</c:v>
                </c:pt>
                <c:pt idx="2">
                  <c:v>1905</c:v>
                </c:pt>
                <c:pt idx="3">
                  <c:v>1874</c:v>
                </c:pt>
                <c:pt idx="4">
                  <c:v>1852</c:v>
                </c:pt>
                <c:pt idx="5">
                  <c:v>1941</c:v>
                </c:pt>
                <c:pt idx="6">
                  <c:v>1929</c:v>
                </c:pt>
                <c:pt idx="7">
                  <c:v>2041</c:v>
                </c:pt>
                <c:pt idx="8">
                  <c:v>2098</c:v>
                </c:pt>
                <c:pt idx="9">
                  <c:v>2299</c:v>
                </c:pt>
                <c:pt idx="10">
                  <c:v>2242</c:v>
                </c:pt>
                <c:pt idx="11">
                  <c:v>2140</c:v>
                </c:pt>
                <c:pt idx="12">
                  <c:v>1996</c:v>
                </c:pt>
                <c:pt idx="13" formatCode="#,##0">
                  <c:v>1901.54</c:v>
                </c:pt>
                <c:pt idx="14" formatCode="#,##0">
                  <c:v>1806.25</c:v>
                </c:pt>
                <c:pt idx="15" formatCode="#,##0">
                  <c:v>1794.83</c:v>
                </c:pt>
                <c:pt idx="16" formatCode="#,##0">
                  <c:v>1759.94</c:v>
                </c:pt>
                <c:pt idx="17" formatCode="#,##0">
                  <c:v>1633.97</c:v>
                </c:pt>
                <c:pt idx="18" formatCode="#,##0">
                  <c:v>1570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0F-4610-A2FC-A3E27018AEFA}"/>
            </c:ext>
          </c:extLst>
        </c:ser>
        <c:ser>
          <c:idx val="1"/>
          <c:order val="1"/>
          <c:tx>
            <c:strRef>
              <c:f>'[Data for Enrollment Management Plan Sept 2018 v.2.xlsx]FTE_CRN'!$C$65</c:f>
              <c:strCache>
                <c:ptCount val="1"/>
                <c:pt idx="0">
                  <c:v>Spring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[1]FTE_CRN!$A$66:$A$84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[1]FTE_CRN!$C$66:$C$84</c:f>
              <c:numCache>
                <c:formatCode>General</c:formatCode>
                <c:ptCount val="19"/>
                <c:pt idx="0">
                  <c:v>1756</c:v>
                </c:pt>
                <c:pt idx="1">
                  <c:v>1712</c:v>
                </c:pt>
                <c:pt idx="2">
                  <c:v>1836</c:v>
                </c:pt>
                <c:pt idx="3">
                  <c:v>1814</c:v>
                </c:pt>
                <c:pt idx="4">
                  <c:v>1855</c:v>
                </c:pt>
                <c:pt idx="5">
                  <c:v>1888</c:v>
                </c:pt>
                <c:pt idx="6">
                  <c:v>1876</c:v>
                </c:pt>
                <c:pt idx="7">
                  <c:v>1918</c:v>
                </c:pt>
                <c:pt idx="8">
                  <c:v>1984</c:v>
                </c:pt>
                <c:pt idx="9">
                  <c:v>2235</c:v>
                </c:pt>
                <c:pt idx="10">
                  <c:v>2316</c:v>
                </c:pt>
                <c:pt idx="11">
                  <c:v>2241</c:v>
                </c:pt>
                <c:pt idx="12">
                  <c:v>2057</c:v>
                </c:pt>
                <c:pt idx="13" formatCode="#,##0">
                  <c:v>1945</c:v>
                </c:pt>
                <c:pt idx="14" formatCode="#,##0">
                  <c:v>1837.87</c:v>
                </c:pt>
                <c:pt idx="15" formatCode="#,##0">
                  <c:v>1778.94</c:v>
                </c:pt>
                <c:pt idx="16" formatCode="#,##0">
                  <c:v>1775.26</c:v>
                </c:pt>
                <c:pt idx="17" formatCode="#,##0">
                  <c:v>1699.52</c:v>
                </c:pt>
                <c:pt idx="18" formatCode="#,##0">
                  <c:v>1529.39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0F-4610-A2FC-A3E27018AEFA}"/>
            </c:ext>
          </c:extLst>
        </c:ser>
        <c:ser>
          <c:idx val="2"/>
          <c:order val="2"/>
          <c:tx>
            <c:strRef>
              <c:f>'[Data for Enrollment Management Plan Sept 2018 v.2.xlsx]FTE_CRN'!$D$65</c:f>
              <c:strCache>
                <c:ptCount val="1"/>
                <c:pt idx="0">
                  <c:v>Summer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[1]FTE_CRN!$A$66:$A$84</c:f>
              <c:numCache>
                <c:formatCode>General</c:formatCode>
                <c:ptCount val="1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</c:numCache>
            </c:numRef>
          </c:cat>
          <c:val>
            <c:numRef>
              <c:f>[1]FTE_CRN!$D$66:$D$84</c:f>
              <c:numCache>
                <c:formatCode>General</c:formatCode>
                <c:ptCount val="19"/>
                <c:pt idx="0">
                  <c:v>428</c:v>
                </c:pt>
                <c:pt idx="1">
                  <c:v>415</c:v>
                </c:pt>
                <c:pt idx="2">
                  <c:v>440</c:v>
                </c:pt>
                <c:pt idx="3">
                  <c:v>28</c:v>
                </c:pt>
                <c:pt idx="4">
                  <c:v>303</c:v>
                </c:pt>
                <c:pt idx="5">
                  <c:v>371</c:v>
                </c:pt>
                <c:pt idx="6">
                  <c:v>394</c:v>
                </c:pt>
                <c:pt idx="7">
                  <c:v>416</c:v>
                </c:pt>
                <c:pt idx="8">
                  <c:v>426</c:v>
                </c:pt>
                <c:pt idx="9">
                  <c:v>539</c:v>
                </c:pt>
                <c:pt idx="10">
                  <c:v>722</c:v>
                </c:pt>
                <c:pt idx="11">
                  <c:v>440</c:v>
                </c:pt>
                <c:pt idx="12">
                  <c:v>461</c:v>
                </c:pt>
                <c:pt idx="13" formatCode="#,##0">
                  <c:v>489</c:v>
                </c:pt>
                <c:pt idx="14" formatCode="#,##0">
                  <c:v>516.67999999999995</c:v>
                </c:pt>
                <c:pt idx="15" formatCode="#,##0">
                  <c:v>480.73</c:v>
                </c:pt>
                <c:pt idx="16" formatCode="#,##0">
                  <c:v>496.69</c:v>
                </c:pt>
                <c:pt idx="17" formatCode="#,##0">
                  <c:v>501.06</c:v>
                </c:pt>
                <c:pt idx="18" formatCode="#,##0">
                  <c:v>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0F-4610-A2FC-A3E27018AEF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69752576"/>
        <c:axId val="169753136"/>
      </c:lineChart>
      <c:catAx>
        <c:axId val="16975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53136"/>
        <c:crosses val="autoZero"/>
        <c:auto val="1"/>
        <c:lblAlgn val="ctr"/>
        <c:lblOffset val="100"/>
        <c:noMultiLvlLbl val="0"/>
      </c:catAx>
      <c:valAx>
        <c:axId val="169753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52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0.04083</cdr:x>
      <cdr:y>0.40158</cdr:y>
    </cdr:from>
    <cdr:to>
      <cdr:x>0.98254</cdr:x>
      <cdr:y>0.40316</cdr:y>
    </cdr:to>
    <cdr:cxnSp macro="">
      <cdr:nvCxnSpPr>
        <cdr:cNvPr id="3" name="Straight Connector 2"/>
        <cdr:cNvCxnSpPr/>
      </cdr:nvCxnSpPr>
      <cdr:spPr>
        <a:xfrm xmlns:a="http://schemas.openxmlformats.org/drawingml/2006/main" flipH="1" flipV="1">
          <a:off x="497780" y="2754021"/>
          <a:ext cx="11481401" cy="10822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0.13846</cdr:x>
      <cdr:y>0.34556</cdr:y>
    </cdr:from>
    <cdr:to>
      <cdr:x>0.15311</cdr:x>
      <cdr:y>0.39684</cdr:y>
    </cdr:to>
    <cdr:sp macro="" textlink="">
      <cdr:nvSpPr>
        <cdr:cNvPr id="4" name="Right Brace 3"/>
        <cdr:cNvSpPr/>
      </cdr:nvSpPr>
      <cdr:spPr>
        <a:xfrm xmlns:a="http://schemas.openxmlformats.org/drawingml/2006/main">
          <a:off x="1688123" y="2369865"/>
          <a:ext cx="178552" cy="351692"/>
        </a:xfrm>
        <a:prstGeom xmlns:a="http://schemas.openxmlformats.org/drawingml/2006/main" prst="rightBrac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0.16287</cdr:x>
      <cdr:y>0.35266</cdr:y>
    </cdr:from>
    <cdr:to>
      <cdr:x>0.23787</cdr:x>
      <cdr:y>0.486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985709" y="241856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>
              <a:solidFill>
                <a:srgbClr val="FF0000"/>
              </a:solidFill>
            </a:rPr>
            <a:t>11% lower than our lowest point in 18 years</a:t>
          </a:r>
          <a:endParaRPr lang="en-US" dirty="0" smtClean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47D47-275A-4453-BF1D-678F8BDFBFB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1B7DB-A83B-45DA-B003-0FF5A7265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2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C352F-3780-4413-9032-5B42CAF985A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25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4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5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71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Inform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12192000" cy="1083733"/>
            <a:chOff x="0" y="0"/>
            <a:chExt cx="12192000" cy="1083733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0"/>
              <a:ext cx="9143999" cy="1083733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 userDrawn="1"/>
          </p:nvSpPr>
          <p:spPr>
            <a:xfrm>
              <a:off x="9049407" y="0"/>
              <a:ext cx="3142593" cy="86418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497541" y="2302689"/>
            <a:ext cx="9196916" cy="35448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3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685800" indent="-285750">
              <a:buClr>
                <a:schemeClr val="accent3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 marL="1143000" indent="-228600">
              <a:buClr>
                <a:schemeClr val="accent3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3pPr>
            <a:lvl4pPr marL="1600200" indent="-228600">
              <a:buClr>
                <a:schemeClr val="accent3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4pPr>
            <a:lvl5pPr marL="2057400" indent="-228600">
              <a:buClr>
                <a:schemeClr val="accent3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1219201" y="1070988"/>
            <a:ext cx="9743017" cy="608978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200" b="1">
                <a:solidFill>
                  <a:schemeClr val="accent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  <a:lvl2pPr algn="ctr">
              <a:buNone/>
              <a:defRPr sz="440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2pPr>
            <a:lvl3pPr marL="914400" indent="0" algn="ctr">
              <a:buNone/>
              <a:defRPr sz="440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3pPr>
            <a:lvl4pPr marL="1371600" indent="0" algn="ctr">
              <a:buNone/>
              <a:defRPr sz="440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4pPr>
            <a:lvl5pPr marL="1828800" indent="0" algn="ctr">
              <a:buNone/>
              <a:defRPr sz="4400"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7" name="Text Placeholder 55"/>
          <p:cNvSpPr>
            <a:spLocks noGrp="1"/>
          </p:cNvSpPr>
          <p:nvPr>
            <p:ph type="body" sz="quarter" idx="33" hasCustomPrompt="1"/>
          </p:nvPr>
        </p:nvSpPr>
        <p:spPr>
          <a:xfrm>
            <a:off x="1219201" y="1697789"/>
            <a:ext cx="9743017" cy="504825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>
                <a:solidFill>
                  <a:schemeClr val="accent1"/>
                </a:solidFill>
                <a:latin typeface="+mn-lt"/>
              </a:defRPr>
            </a:lvl1pPr>
            <a:lvl2pPr>
              <a:buNone/>
              <a:defRPr sz="2000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sz="2000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sz="2000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sz="20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121890" y="288658"/>
            <a:ext cx="8432801" cy="392732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200" b="0" baseline="0">
                <a:solidFill>
                  <a:schemeClr val="accent4"/>
                </a:solidFill>
                <a:latin typeface="+mj-lt"/>
                <a:ea typeface="Lato Medium" panose="020F0502020204030203" pitchFamily="34" charset="0"/>
                <a:cs typeface="Lato Medium" panose="020F0502020204030203" pitchFamily="34" charset="0"/>
              </a:defRPr>
            </a:lvl1pPr>
            <a:lvl2pPr>
              <a:buNone/>
              <a:defRPr sz="4400">
                <a:solidFill>
                  <a:schemeClr val="accent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2pPr>
            <a:lvl3pPr marL="914400" indent="0">
              <a:buNone/>
              <a:defRPr sz="4400">
                <a:solidFill>
                  <a:schemeClr val="accent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3pPr>
            <a:lvl4pPr marL="1371600" indent="0">
              <a:buNone/>
              <a:defRPr sz="4400">
                <a:solidFill>
                  <a:schemeClr val="accent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4pPr>
            <a:lvl5pPr marL="1828800" indent="0">
              <a:buNone/>
              <a:defRPr sz="4400">
                <a:solidFill>
                  <a:schemeClr val="accent3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5pPr>
          </a:lstStyle>
          <a:p>
            <a:pPr lvl="0"/>
            <a:r>
              <a:rPr lang="en-US" dirty="0"/>
              <a:t>|  CLICK TO EDIT OPTIONAL SECTION HEADING</a:t>
            </a:r>
          </a:p>
        </p:txBody>
      </p:sp>
    </p:spTree>
    <p:extLst>
      <p:ext uri="{BB962C8B-B14F-4D97-AF65-F5344CB8AC3E}">
        <p14:creationId xmlns:p14="http://schemas.microsoft.com/office/powerpoint/2010/main" val="391284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0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8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4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3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2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7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0843-BDB3-4D53-9580-863A270CA072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9A5E9-0042-4F38-A07A-98773B5BD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0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25554"/>
            <a:ext cx="9144000" cy="2387600"/>
          </a:xfrm>
        </p:spPr>
        <p:txBody>
          <a:bodyPr/>
          <a:lstStyle/>
          <a:p>
            <a:r>
              <a:rPr lang="en-US" dirty="0" smtClean="0"/>
              <a:t>Enrollment Management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21655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Meeting #1</a:t>
            </a:r>
          </a:p>
          <a:p>
            <a:r>
              <a:rPr lang="en-US" dirty="0" smtClean="0"/>
              <a:t>November 7, 2018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838" y="330077"/>
            <a:ext cx="3855596" cy="173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Elements of strategic enrollment management process</a:t>
            </a:r>
          </a:p>
          <a:p>
            <a:r>
              <a:rPr lang="en-US" dirty="0" smtClean="0"/>
              <a:t>Purpose of the Committee</a:t>
            </a:r>
          </a:p>
          <a:p>
            <a:r>
              <a:rPr lang="en-US" dirty="0" smtClean="0"/>
              <a:t>Composition of the Committee</a:t>
            </a:r>
          </a:p>
          <a:p>
            <a:r>
              <a:rPr lang="en-US" dirty="0" smtClean="0"/>
              <a:t>Updating Canada’s Strategic Enrollment Plan from 2014-17 Plan</a:t>
            </a:r>
          </a:p>
          <a:p>
            <a:r>
              <a:rPr lang="en-US" dirty="0" smtClean="0"/>
              <a:t>Timeline – how much time for what?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92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4599" y="1604194"/>
            <a:ext cx="6042802" cy="5185843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1524000" y="1070988"/>
            <a:ext cx="9144000" cy="60897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Competition, market demand, program strength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" y="2346960"/>
            <a:ext cx="22555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New Success Metrics focused on  attainment of educational goal (by student type)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72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65617" y="2369975"/>
            <a:ext cx="2645181" cy="39677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513490" y="2302689"/>
            <a:ext cx="5925535" cy="403505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Determine working groups foci</a:t>
            </a:r>
          </a:p>
          <a:p>
            <a:r>
              <a:rPr lang="en-US" dirty="0"/>
              <a:t>Review, collate, and analyze data</a:t>
            </a:r>
          </a:p>
          <a:p>
            <a:r>
              <a:rPr lang="en-US" dirty="0"/>
              <a:t>Coordinate data requests from the working groups</a:t>
            </a:r>
          </a:p>
          <a:p>
            <a:r>
              <a:rPr lang="en-US" dirty="0"/>
              <a:t>Ensure working groups meet and collaborate</a:t>
            </a:r>
          </a:p>
          <a:p>
            <a:r>
              <a:rPr lang="en-US" dirty="0"/>
              <a:t>Facilitate strategy ideation</a:t>
            </a:r>
          </a:p>
          <a:p>
            <a:r>
              <a:rPr lang="en-US" dirty="0"/>
              <a:t>Identify priorities</a:t>
            </a:r>
          </a:p>
          <a:p>
            <a:r>
              <a:rPr lang="en-US" dirty="0"/>
              <a:t>Make recommendations to council</a:t>
            </a:r>
          </a:p>
          <a:p>
            <a:r>
              <a:rPr lang="en-US" dirty="0"/>
              <a:t>Draft overarching situation analysis</a:t>
            </a:r>
          </a:p>
          <a:p>
            <a:r>
              <a:rPr lang="en-US" dirty="0"/>
              <a:t>Write the plan 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Tasks for the action/steering group </a:t>
            </a:r>
          </a:p>
        </p:txBody>
      </p:sp>
    </p:spTree>
    <p:extLst>
      <p:ext uri="{BB962C8B-B14F-4D97-AF65-F5344CB8AC3E}">
        <p14:creationId xmlns:p14="http://schemas.microsoft.com/office/powerpoint/2010/main" val="42010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PBC’s ideal </a:t>
            </a:r>
            <a:r>
              <a:rPr lang="en-US" dirty="0" smtClean="0"/>
              <a:t>composition of an </a:t>
            </a:r>
            <a:r>
              <a:rPr lang="en-US" dirty="0" smtClean="0"/>
              <a:t>EMC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2560"/>
            <a:ext cx="11353800" cy="530191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VPI</a:t>
            </a:r>
          </a:p>
          <a:p>
            <a:r>
              <a:rPr lang="en-US" dirty="0" smtClean="0"/>
              <a:t>VPSS</a:t>
            </a:r>
          </a:p>
          <a:p>
            <a:r>
              <a:rPr lang="en-US" dirty="0" smtClean="0"/>
              <a:t>All Instructional Deans</a:t>
            </a:r>
          </a:p>
          <a:p>
            <a:r>
              <a:rPr lang="en-US" dirty="0" smtClean="0"/>
              <a:t>Dean of Counseling</a:t>
            </a:r>
          </a:p>
          <a:p>
            <a:r>
              <a:rPr lang="en-US" dirty="0" smtClean="0"/>
              <a:t>Registrar</a:t>
            </a:r>
          </a:p>
          <a:p>
            <a:r>
              <a:rPr lang="en-US" dirty="0" smtClean="0"/>
              <a:t>Assessment &amp; Placement Office</a:t>
            </a:r>
          </a:p>
          <a:p>
            <a:r>
              <a:rPr lang="en-US" dirty="0" smtClean="0"/>
              <a:t>Marketing &amp; Outreach</a:t>
            </a:r>
          </a:p>
          <a:p>
            <a:r>
              <a:rPr lang="en-US" dirty="0" smtClean="0"/>
              <a:t>Faculty:  1 from STEM, 1 from CE, and DE Coordinator/Humanities</a:t>
            </a:r>
          </a:p>
          <a:p>
            <a:r>
              <a:rPr lang="en-US" dirty="0" smtClean="0"/>
              <a:t>PRIE Office</a:t>
            </a:r>
          </a:p>
          <a:p>
            <a:r>
              <a:rPr lang="en-US" dirty="0" smtClean="0"/>
              <a:t>Students</a:t>
            </a:r>
          </a:p>
          <a:p>
            <a:r>
              <a:rPr lang="en-US" dirty="0" smtClean="0"/>
              <a:t>Promise Program Coordinator</a:t>
            </a:r>
          </a:p>
          <a:p>
            <a:endParaRPr lang="en-US" dirty="0"/>
          </a:p>
          <a:p>
            <a:r>
              <a:rPr lang="en-US" dirty="0" smtClean="0"/>
              <a:t>Meet Times?</a:t>
            </a:r>
          </a:p>
          <a:p>
            <a:pPr lvl="1"/>
            <a:r>
              <a:rPr lang="en-US" dirty="0" smtClean="0"/>
              <a:t>Mondays </a:t>
            </a:r>
            <a:r>
              <a:rPr lang="en-US" dirty="0" smtClean="0"/>
              <a:t>(1</a:t>
            </a:r>
            <a:r>
              <a:rPr lang="en-US" baseline="30000" dirty="0" smtClean="0"/>
              <a:t>st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) when there is no </a:t>
            </a:r>
            <a:r>
              <a:rPr lang="en-US" dirty="0" err="1" smtClean="0"/>
              <a:t>iDeans</a:t>
            </a:r>
            <a:r>
              <a:rPr lang="en-US" dirty="0" smtClean="0"/>
              <a:t>? (1:30 – 3:30)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094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trends since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4255"/>
          </a:xfrm>
        </p:spPr>
        <p:txBody>
          <a:bodyPr>
            <a:normAutofit/>
          </a:bodyPr>
          <a:lstStyle/>
          <a:p>
            <a:pPr fontAlgn="base">
              <a:lnSpc>
                <a:spcPct val="100000"/>
              </a:lnSpc>
              <a:spcAft>
                <a:spcPct val="0"/>
              </a:spcAft>
              <a:tabLst>
                <a:tab pos="546100" algn="l"/>
              </a:tabLst>
            </a:pPr>
            <a:r>
              <a:rPr lang="en-US" altLang="en-US" dirty="0"/>
              <a:t>High School enrollment stable</a:t>
            </a:r>
          </a:p>
          <a:p>
            <a:pPr fontAlgn="base">
              <a:lnSpc>
                <a:spcPct val="100000"/>
              </a:lnSpc>
              <a:spcAft>
                <a:spcPct val="0"/>
              </a:spcAft>
              <a:tabLst>
                <a:tab pos="546100" algn="l"/>
              </a:tabLst>
            </a:pPr>
            <a:r>
              <a:rPr lang="en-US" altLang="en-US" dirty="0"/>
              <a:t>Impact of Promise Scholars program</a:t>
            </a:r>
          </a:p>
          <a:p>
            <a:pPr fontAlgn="base">
              <a:lnSpc>
                <a:spcPct val="100000"/>
              </a:lnSpc>
              <a:spcAft>
                <a:spcPct val="0"/>
              </a:spcAft>
              <a:tabLst>
                <a:tab pos="546100" algn="l"/>
              </a:tabLst>
            </a:pPr>
            <a:r>
              <a:rPr lang="en-US" altLang="en-US" dirty="0"/>
              <a:t>Full-time enrollment is up dramatically (72%) since fall 2013.  Continued equity gaps in student success metrics</a:t>
            </a:r>
          </a:p>
          <a:p>
            <a:r>
              <a:rPr lang="en-US" dirty="0" smtClean="0"/>
              <a:t>Growth in on-line enrollments</a:t>
            </a:r>
          </a:p>
          <a:p>
            <a:r>
              <a:rPr lang="en-US" dirty="0" smtClean="0"/>
              <a:t>KAD</a:t>
            </a:r>
          </a:p>
          <a:p>
            <a:r>
              <a:rPr lang="en-US" dirty="0" smtClean="0"/>
              <a:t>International Students</a:t>
            </a:r>
          </a:p>
          <a:p>
            <a:r>
              <a:rPr lang="en-US" dirty="0" smtClean="0"/>
              <a:t>Career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0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227</Words>
  <Application>Microsoft Office PowerPoint</Application>
  <PresentationFormat>Widescreen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Lato Medium</vt:lpstr>
      <vt:lpstr>Office Theme</vt:lpstr>
      <vt:lpstr>Enrollment Management Committee</vt:lpstr>
      <vt:lpstr>Agenda</vt:lpstr>
      <vt:lpstr>PowerPoint Presentation</vt:lpstr>
      <vt:lpstr>PowerPoint Presentation</vt:lpstr>
      <vt:lpstr>PBC’s ideal composition of an EMC</vt:lpstr>
      <vt:lpstr>PowerPoint Presentation</vt:lpstr>
      <vt:lpstr>Other trends since 2014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Enrollment Management Committee</dc:title>
  <dc:creator>Engel, Karen</dc:creator>
  <cp:lastModifiedBy>Engel, Karen</cp:lastModifiedBy>
  <cp:revision>5</cp:revision>
  <dcterms:created xsi:type="dcterms:W3CDTF">2018-11-07T16:01:43Z</dcterms:created>
  <dcterms:modified xsi:type="dcterms:W3CDTF">2018-11-07T18:47:24Z</dcterms:modified>
</cp:coreProperties>
</file>