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9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7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5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2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8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1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4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9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2B6D-1906-4CF3-BB1B-77C653DFC5E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8F52F-B0B8-4B44-9C40-074C6242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9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Faculty Professional Development Needs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Administered April 14 – 24, 2020</a:t>
            </a:r>
          </a:p>
          <a:p>
            <a:r>
              <a:rPr lang="en-US" dirty="0" smtClean="0"/>
              <a:t>PRIE </a:t>
            </a:r>
            <a:r>
              <a:rPr lang="en-US" dirty="0" smtClean="0"/>
              <a:t>Office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463550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5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29689"/>
              </p:ext>
            </p:extLst>
          </p:nvPr>
        </p:nvGraphicFramePr>
        <p:xfrm>
          <a:off x="723900" y="470334"/>
          <a:ext cx="10591800" cy="5723456"/>
        </p:xfrm>
        <a:graphic>
          <a:graphicData uri="http://schemas.openxmlformats.org/drawingml/2006/table">
            <a:tbl>
              <a:tblPr/>
              <a:tblGrid>
                <a:gridCol w="6667500">
                  <a:extLst>
                    <a:ext uri="{9D8B030D-6E8A-4147-A177-3AD203B41FA5}">
                      <a16:colId xmlns:a16="http://schemas.microsoft.com/office/drawing/2014/main" val="27732863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03913570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624598357"/>
                    </a:ext>
                  </a:extLst>
                </a:gridCol>
              </a:tblGrid>
              <a:tr h="1868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Respondents by Division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150488"/>
                  </a:ext>
                </a:extLst>
              </a:tr>
              <a:tr h="823094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99356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Support &amp; Learning Technologies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167011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Design &amp; Workforce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309921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410742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Humanities &amp; Social Sciences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9263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Kinesiology, Athletics &amp; Dance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043561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&amp; Technology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825426"/>
                  </a:ext>
                </a:extLst>
              </a:tr>
              <a:tr h="31147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05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02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90100"/>
              </p:ext>
            </p:extLst>
          </p:nvPr>
        </p:nvGraphicFramePr>
        <p:xfrm>
          <a:off x="171452" y="359898"/>
          <a:ext cx="11887198" cy="6079002"/>
        </p:xfrm>
        <a:graphic>
          <a:graphicData uri="http://schemas.openxmlformats.org/drawingml/2006/table">
            <a:tbl>
              <a:tblPr/>
              <a:tblGrid>
                <a:gridCol w="4019548">
                  <a:extLst>
                    <a:ext uri="{9D8B030D-6E8A-4147-A177-3AD203B41FA5}">
                      <a16:colId xmlns:a16="http://schemas.microsoft.com/office/drawing/2014/main" val="40736916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354361819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86074356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45774729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625215997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4225706099"/>
                    </a:ext>
                  </a:extLst>
                </a:gridCol>
              </a:tblGrid>
              <a:tr h="12147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 Cañada’s (QOTL) certificate program?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 a comparable training in Canvas and online instruction                             (at SMCCCD or not)?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 both trainings?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743909"/>
                  </a:ext>
                </a:extLst>
              </a:tr>
              <a:tr h="303687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Yes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73956"/>
                  </a:ext>
                </a:extLst>
              </a:tr>
              <a:tr h="6692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ASLT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646461"/>
                  </a:ext>
                </a:extLst>
              </a:tr>
              <a:tr h="563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Design &amp; Workforce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88148"/>
                  </a:ext>
                </a:extLst>
              </a:tr>
              <a:tr h="57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975940"/>
                  </a:ext>
                </a:extLst>
              </a:tr>
              <a:tr h="563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Humanities &amp; Social Sciences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197456"/>
                  </a:ext>
                </a:extLst>
              </a:tr>
              <a:tr h="56055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Kinesiology, Athletics &amp; Dance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098479"/>
                  </a:ext>
                </a:extLst>
              </a:tr>
              <a:tr h="563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&amp; Technology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878884"/>
                  </a:ext>
                </a:extLst>
              </a:tr>
              <a:tr h="29385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109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17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97976"/>
              </p:ext>
            </p:extLst>
          </p:nvPr>
        </p:nvGraphicFramePr>
        <p:xfrm>
          <a:off x="323851" y="381001"/>
          <a:ext cx="11506201" cy="5534420"/>
        </p:xfrm>
        <a:graphic>
          <a:graphicData uri="http://schemas.openxmlformats.org/drawingml/2006/table">
            <a:tbl>
              <a:tblPr/>
              <a:tblGrid>
                <a:gridCol w="4038599">
                  <a:extLst>
                    <a:ext uri="{9D8B030D-6E8A-4147-A177-3AD203B41FA5}">
                      <a16:colId xmlns:a16="http://schemas.microsoft.com/office/drawing/2014/main" val="412865643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65730388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0768863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35606709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791739446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654036544"/>
                    </a:ext>
                  </a:extLst>
                </a:gridCol>
                <a:gridCol w="1295402">
                  <a:extLst>
                    <a:ext uri="{9D8B030D-6E8A-4147-A177-3AD203B41FA5}">
                      <a16:colId xmlns:a16="http://schemas.microsoft.com/office/drawing/2014/main" val="3026728906"/>
                    </a:ext>
                  </a:extLst>
                </a:gridCol>
              </a:tblGrid>
              <a:tr h="13509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Would you like to participate in a condensed QOTL training (May 4 - June 1)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Would you like to participate in a full QOTL session this summer?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76955"/>
                  </a:ext>
                </a:extLst>
              </a:tr>
              <a:tr h="101324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Yes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Maybe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either Yes or Maybe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Yes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Maybe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either Yes or Maybe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095427"/>
                  </a:ext>
                </a:extLst>
              </a:tr>
              <a:tr h="593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ASLT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41325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Design &amp; Workforce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355845"/>
                  </a:ext>
                </a:extLst>
              </a:tr>
              <a:tr h="4328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99309"/>
                  </a:ext>
                </a:extLst>
              </a:tr>
              <a:tr h="46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Humanities &amp; Social Sciences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346245"/>
                  </a:ext>
                </a:extLst>
              </a:tr>
              <a:tr h="412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Kinesiology, Athletics &amp; Dance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382378"/>
                  </a:ext>
                </a:extLst>
              </a:tr>
              <a:tr h="4359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&amp; Technology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017720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78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43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591799"/>
              </p:ext>
            </p:extLst>
          </p:nvPr>
        </p:nvGraphicFramePr>
        <p:xfrm>
          <a:off x="209548" y="190500"/>
          <a:ext cx="11791951" cy="6405663"/>
        </p:xfrm>
        <a:graphic>
          <a:graphicData uri="http://schemas.openxmlformats.org/drawingml/2006/table">
            <a:tbl>
              <a:tblPr/>
              <a:tblGrid>
                <a:gridCol w="4226930">
                  <a:extLst>
                    <a:ext uri="{9D8B030D-6E8A-4147-A177-3AD203B41FA5}">
                      <a16:colId xmlns:a16="http://schemas.microsoft.com/office/drawing/2014/main" val="1214305287"/>
                    </a:ext>
                  </a:extLst>
                </a:gridCol>
                <a:gridCol w="2251730">
                  <a:extLst>
                    <a:ext uri="{9D8B030D-6E8A-4147-A177-3AD203B41FA5}">
                      <a16:colId xmlns:a16="http://schemas.microsoft.com/office/drawing/2014/main" val="2619804142"/>
                    </a:ext>
                  </a:extLst>
                </a:gridCol>
                <a:gridCol w="2903546">
                  <a:extLst>
                    <a:ext uri="{9D8B030D-6E8A-4147-A177-3AD203B41FA5}">
                      <a16:colId xmlns:a16="http://schemas.microsoft.com/office/drawing/2014/main" val="2144602693"/>
                    </a:ext>
                  </a:extLst>
                </a:gridCol>
                <a:gridCol w="2409745">
                  <a:extLst>
                    <a:ext uri="{9D8B030D-6E8A-4147-A177-3AD203B41FA5}">
                      <a16:colId xmlns:a16="http://schemas.microsoft.com/office/drawing/2014/main" val="3294550011"/>
                    </a:ext>
                  </a:extLst>
                </a:gridCol>
              </a:tblGrid>
              <a:tr h="8365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 you interested in assisting fellow faculty members with their online instruction?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66344"/>
                  </a:ext>
                </a:extLst>
              </a:tr>
              <a:tr h="1163674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Yes, as a course reviewer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Yes, as a peer coach/mentor for online teach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Yes, BOTH</a:t>
                      </a:r>
                      <a:endParaRPr lang="en-US" sz="2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57302"/>
                  </a:ext>
                </a:extLst>
              </a:tr>
              <a:tr h="30250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ASLT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031145"/>
                  </a:ext>
                </a:extLst>
              </a:tr>
              <a:tr h="561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Design &amp; Workforce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039676"/>
                  </a:ext>
                </a:extLst>
              </a:tr>
              <a:tr h="55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832074"/>
                  </a:ext>
                </a:extLst>
              </a:tr>
              <a:tr h="561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Humanities &amp; Social Sciences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451833"/>
                  </a:ext>
                </a:extLst>
              </a:tr>
              <a:tr h="83657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Kinesiology, Athletics &amp; Dance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791908"/>
                  </a:ext>
                </a:extLst>
              </a:tr>
              <a:tr h="561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&amp; Technology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392925"/>
                  </a:ext>
                </a:extLst>
              </a:tr>
              <a:tr h="30250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09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85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02731"/>
              </p:ext>
            </p:extLst>
          </p:nvPr>
        </p:nvGraphicFramePr>
        <p:xfrm>
          <a:off x="1085850" y="819150"/>
          <a:ext cx="9829800" cy="5372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05450">
                  <a:extLst>
                    <a:ext uri="{9D8B030D-6E8A-4147-A177-3AD203B41FA5}">
                      <a16:colId xmlns:a16="http://schemas.microsoft.com/office/drawing/2014/main" val="907965467"/>
                    </a:ext>
                  </a:extLst>
                </a:gridCol>
                <a:gridCol w="4324350">
                  <a:extLst>
                    <a:ext uri="{9D8B030D-6E8A-4147-A177-3AD203B41FA5}">
                      <a16:colId xmlns:a16="http://schemas.microsoft.com/office/drawing/2014/main" val="1924898366"/>
                    </a:ext>
                  </a:extLst>
                </a:gridCol>
              </a:tblGrid>
              <a:tr h="1918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Please indicate which of the other platform </a:t>
                      </a:r>
                      <a:r>
                        <a:rPr lang="en-US" sz="3200" u="none" strike="noStrike" dirty="0" smtClean="0">
                          <a:effectLst/>
                        </a:rPr>
                        <a:t>support</a:t>
                      </a:r>
                      <a:r>
                        <a:rPr lang="en-US" sz="3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3200" u="none" strike="noStrike" dirty="0" smtClean="0">
                          <a:effectLst/>
                        </a:rPr>
                        <a:t>services </a:t>
                      </a:r>
                      <a:r>
                        <a:rPr lang="en-US" sz="3200" u="none" strike="noStrike" dirty="0">
                          <a:effectLst/>
                        </a:rPr>
                        <a:t>that you would like training on (select all that apply): - Yes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# of Faculty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311049"/>
                  </a:ext>
                </a:extLst>
              </a:tr>
              <a:tr h="143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Canvas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64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2494931"/>
                  </a:ext>
                </a:extLst>
              </a:tr>
              <a:tr h="47971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Zoom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124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191452"/>
                  </a:ext>
                </a:extLst>
              </a:tr>
              <a:tr h="47971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err="1">
                          <a:effectLst/>
                        </a:rPr>
                        <a:t>Labster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84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0931896"/>
                  </a:ext>
                </a:extLst>
              </a:tr>
              <a:tr h="47971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err="1">
                          <a:effectLst/>
                        </a:rPr>
                        <a:t>NetTutor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105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1148096"/>
                  </a:ext>
                </a:extLst>
              </a:tr>
              <a:tr h="47971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err="1">
                          <a:effectLst/>
                        </a:rPr>
                        <a:t>Proctorio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111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3648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37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0E85BC-1693-41CD-8960-6774DB1BB2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A88052-FEF1-4677-893A-59C95DC839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D0F8D-8B97-43D5-B70A-D126D10B5A92}">
  <ds:schemaRefs>
    <ds:schemaRef ds:uri="bb5bbb0b-6c89-44d7-be61-0adfe653f98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2bc55ecc-363e-43e9-bfac-4ba2e86f45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402</Words>
  <Application>Microsoft Office PowerPoint</Application>
  <PresentationFormat>Widescreen</PresentationFormat>
  <Paragraphs>182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Faculty Professional Development Needs Survey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8</cp:revision>
  <dcterms:created xsi:type="dcterms:W3CDTF">2020-04-27T22:14:16Z</dcterms:created>
  <dcterms:modified xsi:type="dcterms:W3CDTF">2020-05-07T17:03:14Z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