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7" r:id="rId5"/>
    <p:sldId id="258" r:id="rId6"/>
    <p:sldId id="259" r:id="rId7"/>
    <p:sldId id="260" r:id="rId8"/>
    <p:sldId id="262" r:id="rId9"/>
    <p:sldId id="263" r:id="rId10"/>
    <p:sldId id="269" r:id="rId11"/>
    <p:sldId id="271" r:id="rId12"/>
    <p:sldId id="266" r:id="rId13"/>
    <p:sldId id="270" r:id="rId14"/>
    <p:sldId id="273" r:id="rId15"/>
    <p:sldId id="274" r:id="rId16"/>
    <p:sldId id="275" r:id="rId17"/>
    <p:sldId id="272" r:id="rId18"/>
    <p:sldId id="267" r:id="rId19"/>
    <p:sldId id="268" r:id="rId20"/>
    <p:sldId id="261" r:id="rId21"/>
    <p:sldId id="279" r:id="rId22"/>
    <p:sldId id="278" r:id="rId23"/>
    <p:sldId id="276" r:id="rId24"/>
    <p:sldId id="281" r:id="rId25"/>
    <p:sldId id="282" r:id="rId26"/>
    <p:sldId id="284"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9" autoAdjust="0"/>
    <p:restoredTop sz="94660"/>
  </p:normalViewPr>
  <p:slideViewPr>
    <p:cSldViewPr snapToGrid="0">
      <p:cViewPr varScale="1">
        <p:scale>
          <a:sx n="118" d="100"/>
          <a:sy n="118" d="100"/>
        </p:scale>
        <p:origin x="8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https://smccd-my.sharepoint.com/personal/engelk_smccd_edu/Documents/Accreditation/Introduction/ProdAndEff_9899_18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ngelk\Downloads\StudentEnrollmentStatus%20(9).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ngelk\Downloads\StudentEnrollmentStatus%20(9).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1200" dirty="0"/>
              <a:t>Cañada</a:t>
            </a:r>
            <a:r>
              <a:rPr lang="en-US" sz="1200" baseline="0" dirty="0"/>
              <a:t> College Unique Headcount and FTES:  1999-2019</a:t>
            </a:r>
            <a:endParaRPr lang="en-US" sz="1200" dirty="0"/>
          </a:p>
        </c:rich>
      </c:tx>
      <c:layout>
        <c:manualLayout>
          <c:xMode val="edge"/>
          <c:yMode val="edge"/>
          <c:x val="0.31747515390885689"/>
          <c:y val="2.0622773885639527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'Table 1'!$R$115</c:f>
              <c:strCache>
                <c:ptCount val="1"/>
                <c:pt idx="0">
                  <c:v>Unique Census Headcount</c:v>
                </c:pt>
              </c:strCache>
            </c:strRef>
          </c:tx>
          <c:spPr>
            <a:solidFill>
              <a:schemeClr val="accent6"/>
            </a:solidFill>
            <a:ln>
              <a:noFill/>
            </a:ln>
            <a:effectLst/>
          </c:spPr>
          <c:invertIfNegative val="0"/>
          <c:cat>
            <c:strRef>
              <c:f>'Table 1'!$Q$116:$Q$136</c:f>
              <c:strCache>
                <c:ptCount val="21"/>
                <c:pt idx="0">
                  <c:v>1998-1999</c:v>
                </c:pt>
                <c:pt idx="1">
                  <c:v>1999-2000</c:v>
                </c:pt>
                <c:pt idx="2">
                  <c:v>2000-2001</c:v>
                </c:pt>
                <c:pt idx="3">
                  <c:v>2001-2002</c:v>
                </c:pt>
                <c:pt idx="4">
                  <c:v>2002-2003</c:v>
                </c:pt>
                <c:pt idx="5">
                  <c:v>2003-2004</c:v>
                </c:pt>
                <c:pt idx="6">
                  <c:v>2004-2005</c:v>
                </c:pt>
                <c:pt idx="7">
                  <c:v>2005-2006</c:v>
                </c:pt>
                <c:pt idx="8">
                  <c:v>2006-2007</c:v>
                </c:pt>
                <c:pt idx="9">
                  <c:v>2007-2008</c:v>
                </c:pt>
                <c:pt idx="10">
                  <c:v>2008-2009</c:v>
                </c:pt>
                <c:pt idx="11">
                  <c:v>2009-2010</c:v>
                </c:pt>
                <c:pt idx="12">
                  <c:v>2010-2011</c:v>
                </c:pt>
                <c:pt idx="13">
                  <c:v>2011-2012</c:v>
                </c:pt>
                <c:pt idx="14">
                  <c:v>2012-2013</c:v>
                </c:pt>
                <c:pt idx="15">
                  <c:v>2013-2014</c:v>
                </c:pt>
                <c:pt idx="16">
                  <c:v>2014-2015</c:v>
                </c:pt>
                <c:pt idx="17">
                  <c:v>2015-2016</c:v>
                </c:pt>
                <c:pt idx="18">
                  <c:v>2016-2017</c:v>
                </c:pt>
                <c:pt idx="19">
                  <c:v>2017-2018</c:v>
                </c:pt>
                <c:pt idx="20">
                  <c:v>2018-2019</c:v>
                </c:pt>
              </c:strCache>
            </c:strRef>
          </c:cat>
          <c:val>
            <c:numRef>
              <c:f>'Table 1'!$R$116:$R$136</c:f>
              <c:numCache>
                <c:formatCode>#,##0</c:formatCode>
                <c:ptCount val="21"/>
                <c:pt idx="0">
                  <c:v>10423</c:v>
                </c:pt>
                <c:pt idx="1">
                  <c:v>10358</c:v>
                </c:pt>
                <c:pt idx="2">
                  <c:v>10091</c:v>
                </c:pt>
                <c:pt idx="3">
                  <c:v>10933</c:v>
                </c:pt>
                <c:pt idx="4">
                  <c:v>11244</c:v>
                </c:pt>
                <c:pt idx="5">
                  <c:v>9754</c:v>
                </c:pt>
                <c:pt idx="6">
                  <c:v>10084</c:v>
                </c:pt>
                <c:pt idx="7">
                  <c:v>9994</c:v>
                </c:pt>
                <c:pt idx="8">
                  <c:v>10395</c:v>
                </c:pt>
                <c:pt idx="9">
                  <c:v>10838</c:v>
                </c:pt>
                <c:pt idx="10">
                  <c:v>11218</c:v>
                </c:pt>
                <c:pt idx="11">
                  <c:v>12042</c:v>
                </c:pt>
                <c:pt idx="12">
                  <c:v>11794</c:v>
                </c:pt>
                <c:pt idx="13">
                  <c:v>11503</c:v>
                </c:pt>
                <c:pt idx="14">
                  <c:v>11407</c:v>
                </c:pt>
                <c:pt idx="15">
                  <c:v>11446</c:v>
                </c:pt>
                <c:pt idx="16">
                  <c:v>11695</c:v>
                </c:pt>
                <c:pt idx="17">
                  <c:v>11641</c:v>
                </c:pt>
                <c:pt idx="18">
                  <c:v>11278</c:v>
                </c:pt>
                <c:pt idx="19">
                  <c:v>10947</c:v>
                </c:pt>
                <c:pt idx="20">
                  <c:v>10918</c:v>
                </c:pt>
              </c:numCache>
            </c:numRef>
          </c:val>
          <c:extLst>
            <c:ext xmlns:c16="http://schemas.microsoft.com/office/drawing/2014/chart" uri="{C3380CC4-5D6E-409C-BE32-E72D297353CC}">
              <c16:uniqueId val="{00000000-033E-444C-909D-F9C7D92ED19D}"/>
            </c:ext>
          </c:extLst>
        </c:ser>
        <c:dLbls>
          <c:showLegendKey val="0"/>
          <c:showVal val="0"/>
          <c:showCatName val="0"/>
          <c:showSerName val="0"/>
          <c:showPercent val="0"/>
          <c:showBubbleSize val="0"/>
        </c:dLbls>
        <c:gapWidth val="219"/>
        <c:overlap val="-27"/>
        <c:axId val="1957857648"/>
        <c:axId val="1957861808"/>
      </c:barChart>
      <c:lineChart>
        <c:grouping val="standard"/>
        <c:varyColors val="0"/>
        <c:ser>
          <c:idx val="1"/>
          <c:order val="1"/>
          <c:tx>
            <c:strRef>
              <c:f>'Table 1'!$S$115</c:f>
              <c:strCache>
                <c:ptCount val="1"/>
                <c:pt idx="0">
                  <c:v>FTES as a %</c:v>
                </c:pt>
              </c:strCache>
            </c:strRef>
          </c:tx>
          <c:spPr>
            <a:ln w="28575" cap="rnd">
              <a:solidFill>
                <a:schemeClr val="accent5"/>
              </a:solidFill>
              <a:round/>
            </a:ln>
            <a:effectLst/>
          </c:spPr>
          <c:marker>
            <c:symbol val="none"/>
          </c:marker>
          <c:cat>
            <c:strRef>
              <c:f>'Table 1'!$Q$116:$Q$136</c:f>
              <c:strCache>
                <c:ptCount val="21"/>
                <c:pt idx="0">
                  <c:v>1998-1999</c:v>
                </c:pt>
                <c:pt idx="1">
                  <c:v>1999-2000</c:v>
                </c:pt>
                <c:pt idx="2">
                  <c:v>2000-2001</c:v>
                </c:pt>
                <c:pt idx="3">
                  <c:v>2001-2002</c:v>
                </c:pt>
                <c:pt idx="4">
                  <c:v>2002-2003</c:v>
                </c:pt>
                <c:pt idx="5">
                  <c:v>2003-2004</c:v>
                </c:pt>
                <c:pt idx="6">
                  <c:v>2004-2005</c:v>
                </c:pt>
                <c:pt idx="7">
                  <c:v>2005-2006</c:v>
                </c:pt>
                <c:pt idx="8">
                  <c:v>2006-2007</c:v>
                </c:pt>
                <c:pt idx="9">
                  <c:v>2007-2008</c:v>
                </c:pt>
                <c:pt idx="10">
                  <c:v>2008-2009</c:v>
                </c:pt>
                <c:pt idx="11">
                  <c:v>2009-2010</c:v>
                </c:pt>
                <c:pt idx="12">
                  <c:v>2010-2011</c:v>
                </c:pt>
                <c:pt idx="13">
                  <c:v>2011-2012</c:v>
                </c:pt>
                <c:pt idx="14">
                  <c:v>2012-2013</c:v>
                </c:pt>
                <c:pt idx="15">
                  <c:v>2013-2014</c:v>
                </c:pt>
                <c:pt idx="16">
                  <c:v>2014-2015</c:v>
                </c:pt>
                <c:pt idx="17">
                  <c:v>2015-2016</c:v>
                </c:pt>
                <c:pt idx="18">
                  <c:v>2016-2017</c:v>
                </c:pt>
                <c:pt idx="19">
                  <c:v>2017-2018</c:v>
                </c:pt>
                <c:pt idx="20">
                  <c:v>2018-2019</c:v>
                </c:pt>
              </c:strCache>
            </c:strRef>
          </c:cat>
          <c:val>
            <c:numRef>
              <c:f>'Table 1'!$S$116:$S$136</c:f>
              <c:numCache>
                <c:formatCode>0%</c:formatCode>
                <c:ptCount val="21"/>
                <c:pt idx="0">
                  <c:v>0.348556077904634</c:v>
                </c:pt>
                <c:pt idx="1">
                  <c:v>0.36705927785286735</c:v>
                </c:pt>
                <c:pt idx="2">
                  <c:v>0.39034783470419188</c:v>
                </c:pt>
                <c:pt idx="3">
                  <c:v>0.37062105551998537</c:v>
                </c:pt>
                <c:pt idx="4">
                  <c:v>0.36979722518676628</c:v>
                </c:pt>
                <c:pt idx="5">
                  <c:v>0.38527783473446792</c:v>
                </c:pt>
                <c:pt idx="6">
                  <c:v>0.40093216977389923</c:v>
                </c:pt>
                <c:pt idx="7">
                  <c:v>0.41905143085851509</c:v>
                </c:pt>
                <c:pt idx="8">
                  <c:v>0.40798460798460801</c:v>
                </c:pt>
                <c:pt idx="9">
                  <c:v>0.40976194869902194</c:v>
                </c:pt>
                <c:pt idx="10">
                  <c:v>0.42119807452308788</c:v>
                </c:pt>
                <c:pt idx="11">
                  <c:v>0.42800199302441455</c:v>
                </c:pt>
                <c:pt idx="12">
                  <c:v>0.41512633542479227</c:v>
                </c:pt>
                <c:pt idx="13">
                  <c:v>0.40311223159175869</c:v>
                </c:pt>
                <c:pt idx="14">
                  <c:v>0.38528973437363023</c:v>
                </c:pt>
                <c:pt idx="15">
                  <c:v>0.36903721824218066</c:v>
                </c:pt>
                <c:pt idx="16">
                  <c:v>0.35074818298418126</c:v>
                </c:pt>
                <c:pt idx="17">
                  <c:v>0.34799415857744181</c:v>
                </c:pt>
                <c:pt idx="18">
                  <c:v>0.35077141337116508</c:v>
                </c:pt>
                <c:pt idx="19">
                  <c:v>0.33470357175481869</c:v>
                </c:pt>
                <c:pt idx="20">
                  <c:v>0.32597545337973988</c:v>
                </c:pt>
              </c:numCache>
            </c:numRef>
          </c:val>
          <c:smooth val="0"/>
          <c:extLst>
            <c:ext xmlns:c16="http://schemas.microsoft.com/office/drawing/2014/chart" uri="{C3380CC4-5D6E-409C-BE32-E72D297353CC}">
              <c16:uniqueId val="{00000001-033E-444C-909D-F9C7D92ED19D}"/>
            </c:ext>
          </c:extLst>
        </c:ser>
        <c:dLbls>
          <c:showLegendKey val="0"/>
          <c:showVal val="0"/>
          <c:showCatName val="0"/>
          <c:showSerName val="0"/>
          <c:showPercent val="0"/>
          <c:showBubbleSize val="0"/>
        </c:dLbls>
        <c:marker val="1"/>
        <c:smooth val="0"/>
        <c:axId val="287521664"/>
        <c:axId val="1957857232"/>
      </c:lineChart>
      <c:catAx>
        <c:axId val="1957857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7861808"/>
        <c:crosses val="autoZero"/>
        <c:auto val="1"/>
        <c:lblAlgn val="ctr"/>
        <c:lblOffset val="100"/>
        <c:noMultiLvlLbl val="0"/>
      </c:catAx>
      <c:valAx>
        <c:axId val="19578618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7857648"/>
        <c:crosses val="autoZero"/>
        <c:crossBetween val="between"/>
      </c:valAx>
      <c:valAx>
        <c:axId val="1957857232"/>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7521664"/>
        <c:crosses val="max"/>
        <c:crossBetween val="between"/>
      </c:valAx>
      <c:catAx>
        <c:axId val="287521664"/>
        <c:scaling>
          <c:orientation val="minMax"/>
        </c:scaling>
        <c:delete val="1"/>
        <c:axPos val="b"/>
        <c:numFmt formatCode="General" sourceLinked="1"/>
        <c:majorTickMark val="none"/>
        <c:minorTickMark val="none"/>
        <c:tickLblPos val="nextTo"/>
        <c:crossAx val="195785723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CSM:  2017-18</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'[StudentEnrollmentStatus (9).xls]Sheet'!$R$38</c:f>
              <c:strCache>
                <c:ptCount val="1"/>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334-42E6-A91D-F1F70D03A44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334-42E6-A91D-F1F70D03A44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334-42E6-A91D-F1F70D03A446}"/>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'[StudentEnrollmentStatus (9).xls]Sheet'!$Q$39:$Q$41</c:f>
              <c:strCache>
                <c:ptCount val="3"/>
                <c:pt idx="0">
                  <c:v>Female</c:v>
                </c:pt>
                <c:pt idx="1">
                  <c:v>Male</c:v>
                </c:pt>
                <c:pt idx="2">
                  <c:v>Unknown</c:v>
                </c:pt>
              </c:strCache>
            </c:strRef>
          </c:cat>
          <c:val>
            <c:numRef>
              <c:f>'[StudentEnrollmentStatus (9).xls]Sheet'!$R$39:$R$41</c:f>
              <c:numCache>
                <c:formatCode>#,##0\ %</c:formatCode>
                <c:ptCount val="3"/>
                <c:pt idx="0">
                  <c:v>0.49507142857142855</c:v>
                </c:pt>
                <c:pt idx="1">
                  <c:v>0.47849999999999998</c:v>
                </c:pt>
                <c:pt idx="2">
                  <c:v>2.642857142857143E-2</c:v>
                </c:pt>
              </c:numCache>
            </c:numRef>
          </c:val>
          <c:extLst>
            <c:ext xmlns:c16="http://schemas.microsoft.com/office/drawing/2014/chart" uri="{C3380CC4-5D6E-409C-BE32-E72D297353CC}">
              <c16:uniqueId val="{00000006-E334-42E6-A91D-F1F70D03A44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Skyline:  2017-18</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'[StudentEnrollmentStatus (9).xls]Sheet'!$R$61</c:f>
              <c:strCache>
                <c:ptCount val="1"/>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32E-41E6-A19F-3B92D09EA6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32E-41E6-A19F-3B92D09EA6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32E-41E6-A19F-3B92D09EA62E}"/>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'[StudentEnrollmentStatus (9).xls]Sheet'!$Q$62:$Q$64</c:f>
              <c:strCache>
                <c:ptCount val="3"/>
                <c:pt idx="0">
                  <c:v>Female</c:v>
                </c:pt>
                <c:pt idx="1">
                  <c:v>Male</c:v>
                </c:pt>
                <c:pt idx="2">
                  <c:v>Unknown</c:v>
                </c:pt>
              </c:strCache>
            </c:strRef>
          </c:cat>
          <c:val>
            <c:numRef>
              <c:f>'[StudentEnrollmentStatus (9).xls]Sheet'!$R$62:$R$64</c:f>
              <c:numCache>
                <c:formatCode>#,##0\ %</c:formatCode>
                <c:ptCount val="3"/>
                <c:pt idx="0">
                  <c:v>0.51762548393669772</c:v>
                </c:pt>
                <c:pt idx="1">
                  <c:v>0.45704000543367523</c:v>
                </c:pt>
                <c:pt idx="2">
                  <c:v>2.5334510629627115E-2</c:v>
                </c:pt>
              </c:numCache>
            </c:numRef>
          </c:val>
          <c:extLst>
            <c:ext xmlns:c16="http://schemas.microsoft.com/office/drawing/2014/chart" uri="{C3380CC4-5D6E-409C-BE32-E72D297353CC}">
              <c16:uniqueId val="{00000006-832E-41E6-A19F-3B92D09EA62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53DFD-53CA-4A57-A9E1-11DB13FA4980}" type="datetimeFigureOut">
              <a:rPr lang="en-US" smtClean="0"/>
              <a:t>8/6/2019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5E83D6-763E-4D96-9D19-652E42151960}" type="slidenum">
              <a:rPr lang="en-US" smtClean="0"/>
              <a:t>‹#›</a:t>
            </a:fld>
            <a:endParaRPr lang="en-US"/>
          </a:p>
        </p:txBody>
      </p:sp>
    </p:spTree>
    <p:extLst>
      <p:ext uri="{BB962C8B-B14F-4D97-AF65-F5344CB8AC3E}">
        <p14:creationId xmlns:p14="http://schemas.microsoft.com/office/powerpoint/2010/main" val="200703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College’s student population is disproportionately female. For over 20 years, male students have comprised only 34-38% of the total student population. The primary driver behind this phenomenon is the disproportionate number of female students enrolling in some of the College’s most popular career education programs: Early Childhood Education (now Education and Human Development), Fashion Design, Interior Design, and Medical Assisting. Over 90% of enrollment in these programs is female. These four programs account for 60% of the discrepancy in total enrollment.</a:t>
            </a:r>
          </a:p>
          <a:p>
            <a:r>
              <a:rPr lang="en-US" sz="1200" kern="1200" dirty="0" smtClean="0">
                <a:solidFill>
                  <a:schemeClr val="tx1"/>
                </a:solidFill>
                <a:effectLst/>
                <a:latin typeface="+mn-lt"/>
                <a:ea typeface="+mn-ea"/>
                <a:cs typeface="+mn-cs"/>
              </a:rPr>
              <a:t>Other programs, such as Biology, Psychology, and English, also contribute to this phenomenon. During the 2018-19 school year, 42 programs enrolled more female than male students, while only 10 programs enrolled more male than female students. The Strategic Enrollment Management Committee is exploring possible sources of this phenomenon, including a close look at the College’s recruitment strategies. </a:t>
            </a:r>
          </a:p>
          <a:p>
            <a:endParaRPr lang="en-US" dirty="0"/>
          </a:p>
        </p:txBody>
      </p:sp>
      <p:sp>
        <p:nvSpPr>
          <p:cNvPr id="4" name="Slide Number Placeholder 3"/>
          <p:cNvSpPr>
            <a:spLocks noGrp="1"/>
          </p:cNvSpPr>
          <p:nvPr>
            <p:ph type="sldNum" sz="quarter" idx="10"/>
          </p:nvPr>
        </p:nvSpPr>
        <p:spPr/>
        <p:txBody>
          <a:bodyPr/>
          <a:lstStyle/>
          <a:p>
            <a:fld id="{BB5E83D6-763E-4D96-9D19-652E42151960}" type="slidenum">
              <a:rPr lang="en-US" smtClean="0"/>
              <a:t>12</a:t>
            </a:fld>
            <a:endParaRPr lang="en-US"/>
          </a:p>
        </p:txBody>
      </p:sp>
    </p:spTree>
    <p:extLst>
      <p:ext uri="{BB962C8B-B14F-4D97-AF65-F5344CB8AC3E}">
        <p14:creationId xmlns:p14="http://schemas.microsoft.com/office/powerpoint/2010/main" val="3264597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F57440-25AA-47EA-8743-2B188AEC134D}"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4095059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57440-25AA-47EA-8743-2B188AEC134D}"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3672224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57440-25AA-47EA-8743-2B188AEC134D}"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107738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57440-25AA-47EA-8743-2B188AEC134D}"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307860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0F57440-25AA-47EA-8743-2B188AEC134D}"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44905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F57440-25AA-47EA-8743-2B188AEC134D}"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1938692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57440-25AA-47EA-8743-2B188AEC134D}" type="datetimeFigureOut">
              <a:rPr lang="en-US" smtClean="0"/>
              <a:t>8/6/2019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369458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F57440-25AA-47EA-8743-2B188AEC134D}" type="datetimeFigureOut">
              <a:rPr lang="en-US" smtClean="0"/>
              <a:t>8/6/2019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117750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57440-25AA-47EA-8743-2B188AEC134D}" type="datetimeFigureOut">
              <a:rPr lang="en-US" smtClean="0"/>
              <a:t>8/6/2019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291671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F57440-25AA-47EA-8743-2B188AEC134D}"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352513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F57440-25AA-47EA-8743-2B188AEC134D}"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4C530-B062-4A82-9D44-277B4F37A91F}" type="slidenum">
              <a:rPr lang="en-US" smtClean="0"/>
              <a:t>‹#›</a:t>
            </a:fld>
            <a:endParaRPr lang="en-US"/>
          </a:p>
        </p:txBody>
      </p:sp>
    </p:spTree>
    <p:extLst>
      <p:ext uri="{BB962C8B-B14F-4D97-AF65-F5344CB8AC3E}">
        <p14:creationId xmlns:p14="http://schemas.microsoft.com/office/powerpoint/2010/main" val="279491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57440-25AA-47EA-8743-2B188AEC134D}" type="datetimeFigureOut">
              <a:rPr lang="en-US" smtClean="0"/>
              <a:t>8/6/2019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4C530-B062-4A82-9D44-277B4F37A91F}" type="slidenum">
              <a:rPr lang="en-US" smtClean="0"/>
              <a:t>‹#›</a:t>
            </a:fld>
            <a:endParaRPr lang="en-US"/>
          </a:p>
        </p:txBody>
      </p:sp>
    </p:spTree>
    <p:extLst>
      <p:ext uri="{BB962C8B-B14F-4D97-AF65-F5344CB8AC3E}">
        <p14:creationId xmlns:p14="http://schemas.microsoft.com/office/powerpoint/2010/main" val="878405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visionresourcecenter.cccco.edu/ask/topic/sem/sem-promising-practices" TargetMode="External"/><Relationship Id="rId2" Type="http://schemas.openxmlformats.org/officeDocument/2006/relationships/hyperlink" Target="https://visionresourcecenter.cccco.edu/ask/topic/sem"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8" Type="http://schemas.openxmlformats.org/officeDocument/2006/relationships/hyperlink" Target="https://visionresourcecenter.cccco.edu/sites/default/files/asks/SEMTargetedMarketing_Spring2019.pdf" TargetMode="External"/><Relationship Id="rId13" Type="http://schemas.openxmlformats.org/officeDocument/2006/relationships/image" Target="../media/image9.png"/><Relationship Id="rId3" Type="http://schemas.openxmlformats.org/officeDocument/2006/relationships/hyperlink" Target="https://visionresourcecenter.cccco.edu/sites/default/files/asks/SEMUnderstandingCalculatingFTES_Spring2019.pdf" TargetMode="External"/><Relationship Id="rId7" Type="http://schemas.openxmlformats.org/officeDocument/2006/relationships/hyperlink" Target="https://visionresourcecenter.cccco.edu/sites/default/files/asks/SEMStudentServices_Spring2019.pdf" TargetMode="External"/><Relationship Id="rId12" Type="http://schemas.openxmlformats.org/officeDocument/2006/relationships/hyperlink" Target="https://visionresourcecenter.cccco.edu/ask/topic/sem/ftes-calculator" TargetMode="External"/><Relationship Id="rId2" Type="http://schemas.openxmlformats.org/officeDocument/2006/relationships/hyperlink" Target="https://visionresourcecenter.cccco.edu/sites/default/files/asks/SEMRoadmapPlanning_Spring2019.pdf" TargetMode="External"/><Relationship Id="rId1" Type="http://schemas.openxmlformats.org/officeDocument/2006/relationships/slideLayout" Target="../slideLayouts/slideLayout2.xml"/><Relationship Id="rId6" Type="http://schemas.openxmlformats.org/officeDocument/2006/relationships/hyperlink" Target="https://visionresourcecenter.cccco.edu/sites/default/files/asks/SEMHighImpactRentention_Spring2019.pdf" TargetMode="External"/><Relationship Id="rId11" Type="http://schemas.openxmlformats.org/officeDocument/2006/relationships/hyperlink" Target="https://visionresourcecenter.cccco.edu/sites/default/files/wp-content/uploads/2018/03/SEM%20Planning%20FAQ.pdf" TargetMode="External"/><Relationship Id="rId5" Type="http://schemas.openxmlformats.org/officeDocument/2006/relationships/hyperlink" Target="https://visionresourcecenter.cccco.edu/sites/default/files/asks/SEMDevManClassSchedule_Spring2019.pdf" TargetMode="External"/><Relationship Id="rId10" Type="http://schemas.openxmlformats.org/officeDocument/2006/relationships/hyperlink" Target="https://visionresourcecenter.cccco.edu/sites/default/files/asks/SEM%20Institutional%20Self%20Assessment%20Facilitator's%20Guide_FinalRevised_02112019.pdf" TargetMode="External"/><Relationship Id="rId4" Type="http://schemas.openxmlformats.org/officeDocument/2006/relationships/hyperlink" Target="https://visionresourcecenter.cccco.edu/sites/default/files/asks/SEMToolsMetrics_Spring2019.pdf" TargetMode="External"/><Relationship Id="rId9" Type="http://schemas.openxmlformats.org/officeDocument/2006/relationships/hyperlink" Target="https://visionresourcecenter.cccco.edu/sites/default/files/asks/SEM%20Institutional%20Self%20Assessment_FinalRevised_02182019.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3246870"/>
            <a:ext cx="10515600" cy="1325563"/>
          </a:xfrm>
        </p:spPr>
        <p:txBody>
          <a:bodyPr>
            <a:normAutofit/>
          </a:bodyPr>
          <a:lstStyle/>
          <a:p>
            <a:pPr algn="ctr"/>
            <a:r>
              <a:rPr lang="en-US" dirty="0" smtClean="0"/>
              <a:t>Fall 2019 </a:t>
            </a:r>
            <a:r>
              <a:rPr lang="en-US" dirty="0"/>
              <a:t>SEM </a:t>
            </a:r>
            <a:r>
              <a:rPr lang="en-US" dirty="0" smtClean="0"/>
              <a:t>Planning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82480" y="618930"/>
            <a:ext cx="4571622" cy="2054182"/>
          </a:xfrm>
        </p:spPr>
      </p:pic>
      <p:sp>
        <p:nvSpPr>
          <p:cNvPr id="5" name="Title 1"/>
          <p:cNvSpPr txBox="1">
            <a:spLocks/>
          </p:cNvSpPr>
          <p:nvPr/>
        </p:nvSpPr>
        <p:spPr>
          <a:xfrm>
            <a:off x="898237" y="5255780"/>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August 7, 2019</a:t>
            </a:r>
          </a:p>
          <a:p>
            <a:pPr algn="ctr"/>
            <a:r>
              <a:rPr lang="en-US" dirty="0"/>
              <a:t/>
            </a:r>
            <a:br>
              <a:rPr lang="en-US" dirty="0"/>
            </a:br>
            <a:endParaRPr lang="en-US" dirty="0"/>
          </a:p>
        </p:txBody>
      </p:sp>
    </p:spTree>
    <p:extLst>
      <p:ext uri="{BB962C8B-B14F-4D97-AF65-F5344CB8AC3E}">
        <p14:creationId xmlns:p14="http://schemas.microsoft.com/office/powerpoint/2010/main" val="3454656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bwMode="auto">
          <a:xfrm>
            <a:off x="7702550" y="1460500"/>
            <a:ext cx="4121150" cy="2381061"/>
          </a:xfrm>
          <a:prstGeom prst="rect">
            <a:avLst/>
          </a:prstGeom>
          <a:noFill/>
          <a:ln>
            <a:noFill/>
          </a:ln>
        </p:spPr>
      </p:pic>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bwMode="auto">
          <a:xfrm>
            <a:off x="2875596" y="1460500"/>
            <a:ext cx="3899854" cy="2381062"/>
          </a:xfrm>
          <a:prstGeom prst="rect">
            <a:avLst/>
          </a:prstGeom>
          <a:noFill/>
          <a:ln>
            <a:noFill/>
          </a:ln>
        </p:spPr>
      </p:pic>
    </p:spTree>
    <p:extLst>
      <p:ext uri="{BB962C8B-B14F-4D97-AF65-F5344CB8AC3E}">
        <p14:creationId xmlns:p14="http://schemas.microsoft.com/office/powerpoint/2010/main" val="3878385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bwMode="auto">
          <a:xfrm>
            <a:off x="7702550" y="1460500"/>
            <a:ext cx="4121150" cy="2381061"/>
          </a:xfrm>
          <a:prstGeom prst="rect">
            <a:avLst/>
          </a:prstGeom>
          <a:noFill/>
          <a:ln>
            <a:noFill/>
          </a:ln>
        </p:spPr>
      </p:pic>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bwMode="auto">
          <a:xfrm>
            <a:off x="2875596" y="1460500"/>
            <a:ext cx="3899854" cy="2381062"/>
          </a:xfrm>
          <a:prstGeom prst="rect">
            <a:avLst/>
          </a:prstGeom>
          <a:noFill/>
          <a:ln>
            <a:noFill/>
          </a:ln>
        </p:spPr>
      </p:pic>
      <p:graphicFrame>
        <p:nvGraphicFramePr>
          <p:cNvPr id="9" name="Chart 8"/>
          <p:cNvGraphicFramePr>
            <a:graphicFrameLocks/>
          </p:cNvGraphicFramePr>
          <p:nvPr/>
        </p:nvGraphicFramePr>
        <p:xfrm>
          <a:off x="1266348"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91141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pic>
        <p:nvPicPr>
          <p:cNvPr id="3" name="Picture 2"/>
          <p:cNvPicPr>
            <a:picLocks noChangeAspect="1"/>
          </p:cNvPicPr>
          <p:nvPr/>
        </p:nvPicPr>
        <p:blipFill>
          <a:blip r:embed="rId3"/>
          <a:stretch>
            <a:fillRect/>
          </a:stretch>
        </p:blipFill>
        <p:spPr>
          <a:xfrm>
            <a:off x="600045" y="1454150"/>
            <a:ext cx="11267402" cy="5245545"/>
          </a:xfrm>
          <a:prstGeom prst="rect">
            <a:avLst/>
          </a:prstGeom>
        </p:spPr>
      </p:pic>
    </p:spTree>
    <p:extLst>
      <p:ext uri="{BB962C8B-B14F-4D97-AF65-F5344CB8AC3E}">
        <p14:creationId xmlns:p14="http://schemas.microsoft.com/office/powerpoint/2010/main" val="342205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8339675"/>
              </p:ext>
            </p:extLst>
          </p:nvPr>
        </p:nvGraphicFramePr>
        <p:xfrm>
          <a:off x="1076723" y="2007352"/>
          <a:ext cx="10318108" cy="2808126"/>
        </p:xfrm>
        <a:graphic>
          <a:graphicData uri="http://schemas.openxmlformats.org/drawingml/2006/table">
            <a:tbl>
              <a:tblPr firstRow="1" firstCol="1" lastCol="1">
                <a:tableStyleId>{93296810-A885-4BE3-A3E7-6D5BEEA58F35}</a:tableStyleId>
              </a:tblPr>
              <a:tblGrid>
                <a:gridCol w="887344">
                  <a:extLst>
                    <a:ext uri="{9D8B030D-6E8A-4147-A177-3AD203B41FA5}">
                      <a16:colId xmlns:a16="http://schemas.microsoft.com/office/drawing/2014/main" val="3532939848"/>
                    </a:ext>
                  </a:extLst>
                </a:gridCol>
                <a:gridCol w="665224">
                  <a:extLst>
                    <a:ext uri="{9D8B030D-6E8A-4147-A177-3AD203B41FA5}">
                      <a16:colId xmlns:a16="http://schemas.microsoft.com/office/drawing/2014/main" val="1484086526"/>
                    </a:ext>
                  </a:extLst>
                </a:gridCol>
                <a:gridCol w="776284">
                  <a:extLst>
                    <a:ext uri="{9D8B030D-6E8A-4147-A177-3AD203B41FA5}">
                      <a16:colId xmlns:a16="http://schemas.microsoft.com/office/drawing/2014/main" val="2897099276"/>
                    </a:ext>
                  </a:extLst>
                </a:gridCol>
                <a:gridCol w="776284">
                  <a:extLst>
                    <a:ext uri="{9D8B030D-6E8A-4147-A177-3AD203B41FA5}">
                      <a16:colId xmlns:a16="http://schemas.microsoft.com/office/drawing/2014/main" val="2294752645"/>
                    </a:ext>
                  </a:extLst>
                </a:gridCol>
                <a:gridCol w="776284">
                  <a:extLst>
                    <a:ext uri="{9D8B030D-6E8A-4147-A177-3AD203B41FA5}">
                      <a16:colId xmlns:a16="http://schemas.microsoft.com/office/drawing/2014/main" val="1577715431"/>
                    </a:ext>
                  </a:extLst>
                </a:gridCol>
                <a:gridCol w="776284">
                  <a:extLst>
                    <a:ext uri="{9D8B030D-6E8A-4147-A177-3AD203B41FA5}">
                      <a16:colId xmlns:a16="http://schemas.microsoft.com/office/drawing/2014/main" val="2776799342"/>
                    </a:ext>
                  </a:extLst>
                </a:gridCol>
                <a:gridCol w="776284">
                  <a:extLst>
                    <a:ext uri="{9D8B030D-6E8A-4147-A177-3AD203B41FA5}">
                      <a16:colId xmlns:a16="http://schemas.microsoft.com/office/drawing/2014/main" val="783648338"/>
                    </a:ext>
                  </a:extLst>
                </a:gridCol>
                <a:gridCol w="793668">
                  <a:extLst>
                    <a:ext uri="{9D8B030D-6E8A-4147-A177-3AD203B41FA5}">
                      <a16:colId xmlns:a16="http://schemas.microsoft.com/office/drawing/2014/main" val="4074684880"/>
                    </a:ext>
                  </a:extLst>
                </a:gridCol>
                <a:gridCol w="806187">
                  <a:extLst>
                    <a:ext uri="{9D8B030D-6E8A-4147-A177-3AD203B41FA5}">
                      <a16:colId xmlns:a16="http://schemas.microsoft.com/office/drawing/2014/main" val="4233304770"/>
                    </a:ext>
                  </a:extLst>
                </a:gridCol>
                <a:gridCol w="806187">
                  <a:extLst>
                    <a:ext uri="{9D8B030D-6E8A-4147-A177-3AD203B41FA5}">
                      <a16:colId xmlns:a16="http://schemas.microsoft.com/office/drawing/2014/main" val="1829545802"/>
                    </a:ext>
                  </a:extLst>
                </a:gridCol>
                <a:gridCol w="995559">
                  <a:extLst>
                    <a:ext uri="{9D8B030D-6E8A-4147-A177-3AD203B41FA5}">
                      <a16:colId xmlns:a16="http://schemas.microsoft.com/office/drawing/2014/main" val="1307168938"/>
                    </a:ext>
                  </a:extLst>
                </a:gridCol>
                <a:gridCol w="746670">
                  <a:extLst>
                    <a:ext uri="{9D8B030D-6E8A-4147-A177-3AD203B41FA5}">
                      <a16:colId xmlns:a16="http://schemas.microsoft.com/office/drawing/2014/main" val="2332934925"/>
                    </a:ext>
                  </a:extLst>
                </a:gridCol>
                <a:gridCol w="735849">
                  <a:extLst>
                    <a:ext uri="{9D8B030D-6E8A-4147-A177-3AD203B41FA5}">
                      <a16:colId xmlns:a16="http://schemas.microsoft.com/office/drawing/2014/main" val="3141774215"/>
                    </a:ext>
                  </a:extLst>
                </a:gridCol>
              </a:tblGrid>
              <a:tr h="468021">
                <a:tc>
                  <a:txBody>
                    <a:bodyPr/>
                    <a:lstStyle/>
                    <a:p>
                      <a:pPr algn="ctr" fontAlgn="ctr"/>
                      <a:r>
                        <a:rPr lang="en-US" sz="1600" b="1" i="0" u="none" strike="noStrike" dirty="0">
                          <a:solidFill>
                            <a:srgbClr val="000000"/>
                          </a:solidFill>
                          <a:effectLst/>
                          <a:latin typeface="Calibri" panose="020F0502020204030204" pitchFamily="34" charset="0"/>
                        </a:rPr>
                        <a:t>Gender</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INTD</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ECE</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Fashion</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MEDA</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PSYCH</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SOC</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Dance</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ESL</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CHEM</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ENGLISH</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MATH</a:t>
                      </a:r>
                    </a:p>
                  </a:txBody>
                  <a:tcPr marL="6350" marR="6350" marT="6350" marB="0" anchor="ctr"/>
                </a:tc>
                <a:tc>
                  <a:txBody>
                    <a:bodyPr/>
                    <a:lstStyle/>
                    <a:p>
                      <a:pPr algn="ctr" fontAlgn="ctr"/>
                      <a:r>
                        <a:rPr lang="en-US" sz="1600" b="1" i="0" u="none" strike="noStrike">
                          <a:solidFill>
                            <a:srgbClr val="000000"/>
                          </a:solidFill>
                          <a:effectLst/>
                          <a:latin typeface="Calibri" panose="020F0502020204030204" pitchFamily="34" charset="0"/>
                        </a:rPr>
                        <a:t>TOTAL</a:t>
                      </a:r>
                    </a:p>
                  </a:txBody>
                  <a:tcPr marL="6350" marR="6350" marT="6350" marB="0" anchor="ctr"/>
                </a:tc>
                <a:extLst>
                  <a:ext uri="{0D108BD9-81ED-4DB2-BD59-A6C34878D82A}">
                    <a16:rowId xmlns:a16="http://schemas.microsoft.com/office/drawing/2014/main" val="2990435960"/>
                  </a:ext>
                </a:extLst>
              </a:tr>
              <a:tr h="468021">
                <a:tc>
                  <a:txBody>
                    <a:bodyPr/>
                    <a:lstStyle/>
                    <a:p>
                      <a:pPr algn="ctr" fontAlgn="b"/>
                      <a:r>
                        <a:rPr lang="en-US" sz="1600" b="0" i="0" u="none" strike="noStrike">
                          <a:solidFill>
                            <a:srgbClr val="000000"/>
                          </a:solidFill>
                          <a:effectLst/>
                          <a:latin typeface="Calibri" panose="020F0502020204030204" pitchFamily="34" charset="0"/>
                        </a:rPr>
                        <a:t>Female</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209</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717</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316</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132</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678</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314</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127</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615</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311</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1154</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1407</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5771</a:t>
                      </a:r>
                    </a:p>
                  </a:txBody>
                  <a:tcPr marL="6350" marR="6350" marT="6350" marB="0" anchor="ctr"/>
                </a:tc>
                <a:extLst>
                  <a:ext uri="{0D108BD9-81ED-4DB2-BD59-A6C34878D82A}">
                    <a16:rowId xmlns:a16="http://schemas.microsoft.com/office/drawing/2014/main" val="1984105140"/>
                  </a:ext>
                </a:extLst>
              </a:tr>
              <a:tr h="468021">
                <a:tc>
                  <a:txBody>
                    <a:bodyPr/>
                    <a:lstStyle/>
                    <a:p>
                      <a:pPr algn="ctr" fontAlgn="b"/>
                      <a:r>
                        <a:rPr lang="en-US" sz="1600" b="0" i="0" u="none" strike="noStrike">
                          <a:solidFill>
                            <a:srgbClr val="000000"/>
                          </a:solidFill>
                          <a:effectLst/>
                          <a:latin typeface="Calibri" panose="020F0502020204030204" pitchFamily="34" charset="0"/>
                        </a:rPr>
                        <a:t>Male</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63</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35</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14</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263</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123</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67</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365</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216</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805</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1236</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3187</a:t>
                      </a:r>
                    </a:p>
                  </a:txBody>
                  <a:tcPr marL="6350" marR="6350" marT="6350" marB="0" anchor="ctr"/>
                </a:tc>
                <a:extLst>
                  <a:ext uri="{0D108BD9-81ED-4DB2-BD59-A6C34878D82A}">
                    <a16:rowId xmlns:a16="http://schemas.microsoft.com/office/drawing/2014/main" val="1128773869"/>
                  </a:ext>
                </a:extLst>
              </a:tr>
              <a:tr h="468021">
                <a:tc>
                  <a:txBody>
                    <a:bodyPr/>
                    <a:lstStyle/>
                    <a:p>
                      <a:pPr algn="ctr" fontAlgn="b"/>
                      <a:r>
                        <a:rPr lang="en-US" sz="1600" b="0" i="0" u="none" strike="noStrike" dirty="0">
                          <a:solidFill>
                            <a:srgbClr val="000000"/>
                          </a:solidFill>
                          <a:effectLst/>
                          <a:latin typeface="Calibri" panose="020F0502020204030204" pitchFamily="34" charset="0"/>
                        </a:rPr>
                        <a:t>TOTAL</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221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780</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351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146</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941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437</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194</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980</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527</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1959</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2643</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8958</a:t>
                      </a:r>
                    </a:p>
                  </a:txBody>
                  <a:tcPr marL="6350" marR="6350" marT="6350" marB="0" anchor="ctr"/>
                </a:tc>
                <a:extLst>
                  <a:ext uri="{0D108BD9-81ED-4DB2-BD59-A6C34878D82A}">
                    <a16:rowId xmlns:a16="http://schemas.microsoft.com/office/drawing/2014/main" val="4264996319"/>
                  </a:ext>
                </a:extLst>
              </a:tr>
              <a:tr h="468021">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endParaRPr lang="en-US" sz="16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434739489"/>
                  </a:ext>
                </a:extLst>
              </a:tr>
              <a:tr h="468021">
                <a:tc>
                  <a:txBody>
                    <a:bodyPr/>
                    <a:lstStyle/>
                    <a:p>
                      <a:pPr algn="ctr" fontAlgn="b"/>
                      <a:r>
                        <a:rPr lang="en-US" sz="1600" b="1" i="0" u="none" strike="noStrike" dirty="0">
                          <a:solidFill>
                            <a:srgbClr val="000000"/>
                          </a:solidFill>
                          <a:effectLst/>
                          <a:latin typeface="Calibri" panose="020F0502020204030204" pitchFamily="34" charset="0"/>
                        </a:rPr>
                        <a:t>% female</a:t>
                      </a:r>
                    </a:p>
                  </a:txBody>
                  <a:tcPr marL="6350" marR="6350" marT="6350" marB="0" anchor="ctr"/>
                </a:tc>
                <a:tc>
                  <a:txBody>
                    <a:bodyPr/>
                    <a:lstStyle/>
                    <a:p>
                      <a:pPr algn="ctr" fontAlgn="b"/>
                      <a:r>
                        <a:rPr lang="en-US" sz="1600" b="1" i="0" u="none" strike="noStrike">
                          <a:solidFill>
                            <a:srgbClr val="000000"/>
                          </a:solidFill>
                          <a:effectLst/>
                          <a:latin typeface="Calibri" panose="020F0502020204030204" pitchFamily="34" charset="0"/>
                        </a:rPr>
                        <a:t>95%</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92%</a:t>
                      </a:r>
                    </a:p>
                  </a:txBody>
                  <a:tcPr marL="6350" marR="6350" marT="6350" marB="0" anchor="ctr"/>
                </a:tc>
                <a:tc>
                  <a:txBody>
                    <a:bodyPr/>
                    <a:lstStyle/>
                    <a:p>
                      <a:pPr algn="ctr" fontAlgn="b"/>
                      <a:r>
                        <a:rPr lang="en-US" sz="1600" b="1" i="0" u="none" strike="noStrike">
                          <a:solidFill>
                            <a:srgbClr val="000000"/>
                          </a:solidFill>
                          <a:effectLst/>
                          <a:latin typeface="Calibri" panose="020F0502020204030204" pitchFamily="34" charset="0"/>
                        </a:rPr>
                        <a:t>90%</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90%</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72%</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72%</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65%</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63%</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59%</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59%</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53%</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64%</a:t>
                      </a:r>
                    </a:p>
                  </a:txBody>
                  <a:tcPr marL="6350" marR="6350" marT="6350" marB="0" anchor="ctr"/>
                </a:tc>
                <a:extLst>
                  <a:ext uri="{0D108BD9-81ED-4DB2-BD59-A6C34878D82A}">
                    <a16:rowId xmlns:a16="http://schemas.microsoft.com/office/drawing/2014/main" val="910290615"/>
                  </a:ext>
                </a:extLst>
              </a:tr>
            </a:tbl>
          </a:graphicData>
        </a:graphic>
      </p:graphicFrame>
    </p:spTree>
    <p:extLst>
      <p:ext uri="{BB962C8B-B14F-4D97-AF65-F5344CB8AC3E}">
        <p14:creationId xmlns:p14="http://schemas.microsoft.com/office/powerpoint/2010/main" val="110581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584" y="2294115"/>
            <a:ext cx="10100607" cy="1942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346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IEPI</a:t>
            </a:r>
            <a:endParaRPr lang="en-US" dirty="0"/>
          </a:p>
        </p:txBody>
      </p:sp>
      <p:sp>
        <p:nvSpPr>
          <p:cNvPr id="3" name="Content Placeholder 2"/>
          <p:cNvSpPr>
            <a:spLocks noGrp="1"/>
          </p:cNvSpPr>
          <p:nvPr>
            <p:ph idx="1"/>
          </p:nvPr>
        </p:nvSpPr>
        <p:spPr>
          <a:xfrm>
            <a:off x="838199" y="1825625"/>
            <a:ext cx="7115457" cy="2584055"/>
          </a:xfrm>
        </p:spPr>
        <p:txBody>
          <a:bodyPr>
            <a:normAutofit/>
          </a:bodyPr>
          <a:lstStyle/>
          <a:p>
            <a:r>
              <a:rPr lang="en-US" dirty="0" err="1" smtClean="0"/>
              <a:t>Cañada’s</a:t>
            </a:r>
            <a:r>
              <a:rPr lang="en-US" dirty="0" smtClean="0"/>
              <a:t> application “lost”</a:t>
            </a:r>
          </a:p>
          <a:p>
            <a:pPr fontAlgn="base"/>
            <a:r>
              <a:rPr lang="en-US" b="1" dirty="0"/>
              <a:t>SEM Resources</a:t>
            </a:r>
          </a:p>
          <a:p>
            <a:pPr lvl="1" fontAlgn="base"/>
            <a:r>
              <a:rPr lang="en-US" dirty="0">
                <a:hlinkClick r:id="rId2"/>
              </a:rPr>
              <a:t>SEM Foundational Elements and Resource Guides</a:t>
            </a:r>
            <a:endParaRPr lang="en-US" dirty="0"/>
          </a:p>
          <a:p>
            <a:pPr lvl="1" fontAlgn="base"/>
            <a:r>
              <a:rPr lang="en-US" dirty="0">
                <a:hlinkClick r:id="rId3"/>
              </a:rPr>
              <a:t>SEM Promising Practices</a:t>
            </a:r>
            <a:endParaRPr lang="en-US" dirty="0"/>
          </a:p>
          <a:p>
            <a:endParaRPr lang="en-US" dirty="0"/>
          </a:p>
        </p:txBody>
      </p:sp>
      <p:pic>
        <p:nvPicPr>
          <p:cNvPr id="5" name="Picture 4"/>
          <p:cNvPicPr>
            <a:picLocks noChangeAspect="1"/>
          </p:cNvPicPr>
          <p:nvPr/>
        </p:nvPicPr>
        <p:blipFill>
          <a:blip r:embed="rId4"/>
          <a:stretch>
            <a:fillRect/>
          </a:stretch>
        </p:blipFill>
        <p:spPr>
          <a:xfrm>
            <a:off x="7872497" y="1598708"/>
            <a:ext cx="4476808" cy="2238404"/>
          </a:xfrm>
          <a:prstGeom prst="rect">
            <a:avLst/>
          </a:prstGeom>
        </p:spPr>
      </p:pic>
    </p:spTree>
    <p:extLst>
      <p:ext uri="{BB962C8B-B14F-4D97-AF65-F5344CB8AC3E}">
        <p14:creationId xmlns:p14="http://schemas.microsoft.com/office/powerpoint/2010/main" val="3559913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IEPI</a:t>
            </a:r>
            <a:endParaRPr lang="en-US" dirty="0"/>
          </a:p>
        </p:txBody>
      </p:sp>
      <p:sp>
        <p:nvSpPr>
          <p:cNvPr id="3" name="Content Placeholder 2"/>
          <p:cNvSpPr>
            <a:spLocks noGrp="1"/>
          </p:cNvSpPr>
          <p:nvPr>
            <p:ph idx="1"/>
          </p:nvPr>
        </p:nvSpPr>
        <p:spPr>
          <a:xfrm>
            <a:off x="838200" y="1825625"/>
            <a:ext cx="6330912" cy="2584055"/>
          </a:xfrm>
        </p:spPr>
        <p:txBody>
          <a:bodyPr>
            <a:normAutofit fontScale="25000" lnSpcReduction="20000"/>
          </a:bodyPr>
          <a:lstStyle/>
          <a:p>
            <a:pPr marL="0" indent="0">
              <a:buNone/>
            </a:pPr>
            <a:r>
              <a:rPr lang="en-US" sz="8000" b="1" dirty="0"/>
              <a:t>Resource Guides</a:t>
            </a:r>
          </a:p>
          <a:p>
            <a:r>
              <a:rPr lang="en-US" sz="5600" b="1" u="sng" dirty="0">
                <a:hlinkClick r:id="rId2"/>
              </a:rPr>
              <a:t>A Roadmap for Strategic Enrollment Management Planning</a:t>
            </a:r>
            <a:endParaRPr lang="en-US" sz="5600" dirty="0"/>
          </a:p>
          <a:p>
            <a:r>
              <a:rPr lang="en-US" sz="5600" b="1" u="sng" dirty="0">
                <a:hlinkClick r:id="rId3"/>
              </a:rPr>
              <a:t>Understanding and Calculating FTES and Efficiency</a:t>
            </a:r>
            <a:endParaRPr lang="en-US" sz="5600" dirty="0"/>
          </a:p>
          <a:p>
            <a:r>
              <a:rPr lang="en-US" sz="5600" b="1" u="sng" dirty="0">
                <a:hlinkClick r:id="rId4"/>
              </a:rPr>
              <a:t>Data Tools and Metrics for Strategic Enrollment Management</a:t>
            </a:r>
            <a:endParaRPr lang="en-US" sz="5600" dirty="0"/>
          </a:p>
          <a:p>
            <a:r>
              <a:rPr lang="en-US" sz="5600" b="1" u="sng" dirty="0">
                <a:hlinkClick r:id="rId5"/>
              </a:rPr>
              <a:t>Developing and Managing the Class Schedule</a:t>
            </a:r>
            <a:endParaRPr lang="en-US" sz="5600" dirty="0"/>
          </a:p>
          <a:p>
            <a:r>
              <a:rPr lang="en-US" sz="5600" b="1" u="sng" dirty="0">
                <a:hlinkClick r:id="rId6"/>
              </a:rPr>
              <a:t>High Impact Retention, Persistence, and Success Practices for Strategic Enrollment Management</a:t>
            </a:r>
            <a:endParaRPr lang="en-US" sz="5600" dirty="0"/>
          </a:p>
          <a:p>
            <a:r>
              <a:rPr lang="en-US" sz="5600" b="1" u="sng" dirty="0">
                <a:hlinkClick r:id="rId7"/>
              </a:rPr>
              <a:t>Support Services for Strategic Enrollment Management</a:t>
            </a:r>
            <a:endParaRPr lang="en-US" sz="5600" dirty="0"/>
          </a:p>
          <a:p>
            <a:r>
              <a:rPr lang="en-US" sz="5600" b="1" u="sng" dirty="0">
                <a:hlinkClick r:id="rId8"/>
              </a:rPr>
              <a:t>Targeted Marketing and Communications for Strategic Enrollment Management</a:t>
            </a:r>
            <a:endParaRPr lang="en-US" sz="5600" dirty="0"/>
          </a:p>
          <a:p>
            <a:endParaRPr lang="en-US" sz="5600" dirty="0" smtClean="0"/>
          </a:p>
          <a:p>
            <a:pPr marL="0" indent="0">
              <a:buNone/>
            </a:pPr>
            <a:r>
              <a:rPr lang="en-US" sz="8000" b="1" dirty="0" smtClean="0"/>
              <a:t>Other </a:t>
            </a:r>
            <a:r>
              <a:rPr lang="en-US" sz="8000" b="1" dirty="0"/>
              <a:t>Tools and Resources</a:t>
            </a:r>
          </a:p>
          <a:p>
            <a:r>
              <a:rPr lang="en-US" sz="5600" b="1" u="sng" dirty="0">
                <a:hlinkClick r:id="rId9"/>
              </a:rPr>
              <a:t>SEM Institutional Self-Assessment</a:t>
            </a:r>
            <a:endParaRPr lang="en-US" sz="5600" dirty="0"/>
          </a:p>
          <a:p>
            <a:r>
              <a:rPr lang="en-US" sz="5600" b="1" u="sng" dirty="0">
                <a:hlinkClick r:id="rId10"/>
              </a:rPr>
              <a:t>SEM Institutional Self-Assessment Facilitator's Guide</a:t>
            </a:r>
            <a:endParaRPr lang="en-US" sz="5600" dirty="0"/>
          </a:p>
          <a:p>
            <a:r>
              <a:rPr lang="en-US" sz="5600" b="1" u="sng" dirty="0">
                <a:hlinkClick r:id="rId11"/>
              </a:rPr>
              <a:t>SEM Planning FAQ</a:t>
            </a:r>
            <a:endParaRPr lang="en-US" sz="5600" dirty="0"/>
          </a:p>
          <a:p>
            <a:r>
              <a:rPr lang="en-US" sz="5600" b="1" u="sng" dirty="0">
                <a:hlinkClick r:id="rId12"/>
              </a:rPr>
              <a:t>FTES Calculator</a:t>
            </a:r>
            <a:endParaRPr lang="en-US" sz="5600" dirty="0"/>
          </a:p>
          <a:p>
            <a:endParaRPr lang="en-US" dirty="0"/>
          </a:p>
        </p:txBody>
      </p:sp>
      <p:pic>
        <p:nvPicPr>
          <p:cNvPr id="8" name="Picture 7"/>
          <p:cNvPicPr>
            <a:picLocks noChangeAspect="1"/>
          </p:cNvPicPr>
          <p:nvPr/>
        </p:nvPicPr>
        <p:blipFill>
          <a:blip r:embed="rId13"/>
          <a:stretch>
            <a:fillRect/>
          </a:stretch>
        </p:blipFill>
        <p:spPr>
          <a:xfrm>
            <a:off x="7872497" y="1598708"/>
            <a:ext cx="4476808" cy="2238404"/>
          </a:xfrm>
          <a:prstGeom prst="rect">
            <a:avLst/>
          </a:prstGeom>
        </p:spPr>
      </p:pic>
    </p:spTree>
    <p:extLst>
      <p:ext uri="{BB962C8B-B14F-4D97-AF65-F5344CB8AC3E}">
        <p14:creationId xmlns:p14="http://schemas.microsoft.com/office/powerpoint/2010/main" val="3165264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Strategic Priorities for 2019-20*</a:t>
            </a:r>
            <a:endParaRPr lang="en-US" dirty="0"/>
          </a:p>
        </p:txBody>
      </p:sp>
      <p:sp>
        <p:nvSpPr>
          <p:cNvPr id="3" name="Content Placeholder 2"/>
          <p:cNvSpPr>
            <a:spLocks noGrp="1"/>
          </p:cNvSpPr>
          <p:nvPr>
            <p:ph idx="1"/>
          </p:nvPr>
        </p:nvSpPr>
        <p:spPr>
          <a:xfrm>
            <a:off x="838200" y="1594618"/>
            <a:ext cx="10989483" cy="4867350"/>
          </a:xfrm>
        </p:spPr>
        <p:txBody>
          <a:bodyPr>
            <a:normAutofit fontScale="70000" lnSpcReduction="20000"/>
          </a:bodyPr>
          <a:lstStyle/>
          <a:p>
            <a:pPr marL="514350" indent="-514350">
              <a:buFont typeface="+mj-lt"/>
              <a:buAutoNum type="arabicPeriod"/>
            </a:pPr>
            <a:r>
              <a:rPr lang="en-US" dirty="0" smtClean="0"/>
              <a:t>Re-Design College Processes:  </a:t>
            </a:r>
            <a:r>
              <a:rPr lang="en-US" b="1" dirty="0" smtClean="0"/>
              <a:t>CRM</a:t>
            </a:r>
          </a:p>
          <a:p>
            <a:pPr lvl="1"/>
            <a:r>
              <a:rPr lang="en-US" dirty="0" smtClean="0"/>
              <a:t>Streamline the matriculation process</a:t>
            </a:r>
          </a:p>
          <a:p>
            <a:pPr lvl="1"/>
            <a:r>
              <a:rPr lang="en-US" dirty="0" smtClean="0"/>
              <a:t>Organize student “Success Teams” aligned with Interest Areas</a:t>
            </a:r>
          </a:p>
          <a:p>
            <a:pPr lvl="1"/>
            <a:r>
              <a:rPr lang="en-US" dirty="0" smtClean="0"/>
              <a:t>Build data dashboards and train data coaches to support these efforts</a:t>
            </a:r>
          </a:p>
          <a:p>
            <a:pPr lvl="1"/>
            <a:r>
              <a:rPr lang="en-US" dirty="0" smtClean="0"/>
              <a:t>Scale the number of Peer Mentors aligned with Interest Areas and programs</a:t>
            </a:r>
          </a:p>
          <a:p>
            <a:pPr marL="514350" indent="-514350">
              <a:buFont typeface="+mj-lt"/>
              <a:buAutoNum type="arabicPeriod"/>
            </a:pPr>
            <a:r>
              <a:rPr lang="en-US" dirty="0" smtClean="0"/>
              <a:t>Establish </a:t>
            </a:r>
            <a:r>
              <a:rPr lang="en-US" b="1" dirty="0" smtClean="0"/>
              <a:t>Interest Areas </a:t>
            </a:r>
            <a:r>
              <a:rPr lang="en-US" dirty="0" smtClean="0"/>
              <a:t>and </a:t>
            </a:r>
            <a:r>
              <a:rPr lang="en-US" b="1" dirty="0" smtClean="0"/>
              <a:t>Program Maps </a:t>
            </a:r>
            <a:r>
              <a:rPr lang="en-US" dirty="0" smtClean="0"/>
              <a:t>(implement Program Mapper)</a:t>
            </a:r>
          </a:p>
          <a:p>
            <a:pPr lvl="1"/>
            <a:r>
              <a:rPr lang="en-US" dirty="0" smtClean="0"/>
              <a:t>Use the program mapping exercise to </a:t>
            </a:r>
            <a:r>
              <a:rPr lang="en-US" b="1" dirty="0" smtClean="0"/>
              <a:t>optimize the course schedule </a:t>
            </a:r>
            <a:r>
              <a:rPr lang="en-US" dirty="0" smtClean="0"/>
              <a:t>for student completion</a:t>
            </a:r>
          </a:p>
          <a:p>
            <a:pPr marL="514350" indent="-514350">
              <a:buFont typeface="+mj-lt"/>
              <a:buAutoNum type="arabicPeriod"/>
            </a:pPr>
            <a:r>
              <a:rPr lang="en-US" dirty="0" smtClean="0"/>
              <a:t>Develop </a:t>
            </a:r>
            <a:r>
              <a:rPr lang="en-US" b="1" dirty="0" smtClean="0"/>
              <a:t>Career Exploration </a:t>
            </a:r>
            <a:r>
              <a:rPr lang="en-US" dirty="0" smtClean="0"/>
              <a:t>opportunities for students that are aligned and integrated with Interest Areas</a:t>
            </a:r>
          </a:p>
          <a:p>
            <a:pPr marL="514350" indent="-514350">
              <a:buFont typeface="+mj-lt"/>
              <a:buAutoNum type="arabicPeriod"/>
            </a:pPr>
            <a:r>
              <a:rPr lang="en-US" dirty="0" smtClean="0"/>
              <a:t>Re-design </a:t>
            </a:r>
            <a:r>
              <a:rPr lang="en-US" b="1" dirty="0" smtClean="0"/>
              <a:t>Academic Support </a:t>
            </a:r>
            <a:r>
              <a:rPr lang="en-US" dirty="0" smtClean="0"/>
              <a:t>(launch Writing </a:t>
            </a:r>
            <a:r>
              <a:rPr lang="en-US" dirty="0"/>
              <a:t>Center, scale peer mentoring and EPIC supplemental instruction programs and integrate retention programs into larger academic support </a:t>
            </a:r>
            <a:r>
              <a:rPr lang="en-US" dirty="0" smtClean="0"/>
              <a:t>structure)</a:t>
            </a:r>
            <a:endParaRPr lang="en-US" b="1" dirty="0"/>
          </a:p>
          <a:p>
            <a:pPr marL="514350" indent="-514350">
              <a:buFont typeface="+mj-lt"/>
              <a:buAutoNum type="arabicPeriod"/>
            </a:pPr>
            <a:r>
              <a:rPr lang="en-US" dirty="0" smtClean="0"/>
              <a:t>Build First Year Experience (</a:t>
            </a:r>
            <a:r>
              <a:rPr lang="en-US" b="1" dirty="0" smtClean="0"/>
              <a:t>FYE</a:t>
            </a:r>
            <a:r>
              <a:rPr lang="en-US" dirty="0" smtClean="0"/>
              <a:t>) programs (start at October Flex) aligned with Interest Areas</a:t>
            </a:r>
          </a:p>
          <a:p>
            <a:pPr marL="514350" indent="-514350">
              <a:buFont typeface="+mj-lt"/>
              <a:buAutoNum type="arabicPeriod"/>
            </a:pPr>
            <a:r>
              <a:rPr lang="en-US" dirty="0" smtClean="0"/>
              <a:t>Expand opportunities for </a:t>
            </a:r>
            <a:r>
              <a:rPr lang="en-US" b="1" dirty="0"/>
              <a:t>E</a:t>
            </a:r>
            <a:r>
              <a:rPr lang="en-US" b="1" dirty="0" smtClean="0"/>
              <a:t>arly College </a:t>
            </a:r>
            <a:r>
              <a:rPr lang="en-US" dirty="0" smtClean="0"/>
              <a:t>experiences (dual enrollment; Middle College)</a:t>
            </a:r>
          </a:p>
          <a:p>
            <a:pPr marL="514350" indent="-514350">
              <a:buFont typeface="+mj-lt"/>
              <a:buAutoNum type="arabicPeriod"/>
            </a:pPr>
            <a:r>
              <a:rPr lang="en-US" dirty="0" smtClean="0"/>
              <a:t>Expand College capacity to assist students with </a:t>
            </a:r>
            <a:r>
              <a:rPr lang="en-US" b="1" dirty="0" smtClean="0"/>
              <a:t>Job Placement </a:t>
            </a:r>
            <a:endParaRPr lang="en-US" dirty="0" smtClean="0"/>
          </a:p>
          <a:p>
            <a:pPr marL="514350" indent="-514350">
              <a:buFont typeface="+mj-lt"/>
              <a:buAutoNum type="arabicPeriod"/>
            </a:pPr>
            <a:r>
              <a:rPr lang="en-US" smtClean="0"/>
              <a:t>Create an equitable experience for </a:t>
            </a:r>
            <a:r>
              <a:rPr lang="en-US" b="1" smtClean="0"/>
              <a:t>Online Students </a:t>
            </a:r>
            <a:r>
              <a:rPr lang="en-US" smtClean="0"/>
              <a:t>to support student success</a:t>
            </a:r>
            <a:endParaRPr lang="en-US" dirty="0" smtClean="0"/>
          </a:p>
        </p:txBody>
      </p:sp>
      <p:sp>
        <p:nvSpPr>
          <p:cNvPr id="4" name="TextBox 3"/>
          <p:cNvSpPr txBox="1"/>
          <p:nvPr/>
        </p:nvSpPr>
        <p:spPr>
          <a:xfrm>
            <a:off x="61031" y="6395948"/>
            <a:ext cx="12130969" cy="523220"/>
          </a:xfrm>
          <a:prstGeom prst="rect">
            <a:avLst/>
          </a:prstGeom>
          <a:noFill/>
        </p:spPr>
        <p:txBody>
          <a:bodyPr wrap="square" rtlCol="0">
            <a:spAutoFit/>
          </a:bodyPr>
          <a:lstStyle/>
          <a:p>
            <a:r>
              <a:rPr lang="en-US" sz="1400" i="1" dirty="0" smtClean="0"/>
              <a:t>*Synthesized from the College EMP, Guided Pathways Steering Committee, Strategic Enrollment Management Committee, Student Equity &amp; Achievement Plan, Strong Workforce goals,  Chancellor’s Vision for Success,  and the SMCCCD Board of Trustees (re Job Placement).  Many of these are multi-year efforts/goals.</a:t>
            </a:r>
            <a:endParaRPr lang="en-US" sz="1400" i="1" dirty="0"/>
          </a:p>
        </p:txBody>
      </p:sp>
    </p:spTree>
    <p:extLst>
      <p:ext uri="{BB962C8B-B14F-4D97-AF65-F5344CB8AC3E}">
        <p14:creationId xmlns:p14="http://schemas.microsoft.com/office/powerpoint/2010/main" val="1694314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859" y="1585325"/>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CRM</a:t>
            </a:r>
            <a:endParaRPr lang="en-US" dirty="0"/>
          </a:p>
        </p:txBody>
      </p:sp>
      <p:sp>
        <p:nvSpPr>
          <p:cNvPr id="5" name="Rectangle 4"/>
          <p:cNvSpPr/>
          <p:nvPr/>
        </p:nvSpPr>
        <p:spPr>
          <a:xfrm>
            <a:off x="3928137" y="1585324"/>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Interest Areas &amp; Program Maps</a:t>
            </a:r>
            <a:endParaRPr lang="en-US" dirty="0"/>
          </a:p>
        </p:txBody>
      </p:sp>
      <p:sp>
        <p:nvSpPr>
          <p:cNvPr id="6" name="Rectangle 5"/>
          <p:cNvSpPr/>
          <p:nvPr/>
        </p:nvSpPr>
        <p:spPr>
          <a:xfrm>
            <a:off x="6000416" y="1585323"/>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High School Engagement</a:t>
            </a:r>
            <a:endParaRPr lang="en-US" dirty="0"/>
          </a:p>
        </p:txBody>
      </p:sp>
      <p:sp>
        <p:nvSpPr>
          <p:cNvPr id="7" name="Rectangle 6"/>
          <p:cNvSpPr/>
          <p:nvPr/>
        </p:nvSpPr>
        <p:spPr>
          <a:xfrm>
            <a:off x="8072694" y="1585322"/>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Online Instruction</a:t>
            </a:r>
            <a:endParaRPr lang="en-US" dirty="0"/>
          </a:p>
        </p:txBody>
      </p:sp>
      <p:sp>
        <p:nvSpPr>
          <p:cNvPr id="8" name="Rectangle 7"/>
          <p:cNvSpPr/>
          <p:nvPr/>
        </p:nvSpPr>
        <p:spPr>
          <a:xfrm>
            <a:off x="1855856" y="3235569"/>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Academic Support</a:t>
            </a:r>
            <a:endParaRPr lang="en-US" dirty="0"/>
          </a:p>
        </p:txBody>
      </p:sp>
      <p:sp>
        <p:nvSpPr>
          <p:cNvPr id="9" name="Rectangle 8"/>
          <p:cNvSpPr/>
          <p:nvPr/>
        </p:nvSpPr>
        <p:spPr>
          <a:xfrm>
            <a:off x="3928136" y="3235570"/>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mtClean="0"/>
              <a:t>First Year Experience</a:t>
            </a:r>
            <a:endParaRPr lang="en-US" dirty="0"/>
          </a:p>
        </p:txBody>
      </p:sp>
      <p:sp>
        <p:nvSpPr>
          <p:cNvPr id="10" name="Rectangle 9"/>
          <p:cNvSpPr/>
          <p:nvPr/>
        </p:nvSpPr>
        <p:spPr>
          <a:xfrm>
            <a:off x="6000415" y="3235571"/>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mtClean="0"/>
              <a:t>Career Exploration</a:t>
            </a:r>
            <a:endParaRPr lang="en-US" dirty="0"/>
          </a:p>
        </p:txBody>
      </p:sp>
      <p:sp>
        <p:nvSpPr>
          <p:cNvPr id="11" name="Rectangle 10"/>
          <p:cNvSpPr/>
          <p:nvPr/>
        </p:nvSpPr>
        <p:spPr>
          <a:xfrm>
            <a:off x="8072693" y="3235571"/>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Job Placement</a:t>
            </a:r>
            <a:endParaRPr lang="en-US" dirty="0"/>
          </a:p>
        </p:txBody>
      </p:sp>
    </p:spTree>
    <p:extLst>
      <p:ext uri="{BB962C8B-B14F-4D97-AF65-F5344CB8AC3E}">
        <p14:creationId xmlns:p14="http://schemas.microsoft.com/office/powerpoint/2010/main" val="1897366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859" y="1585326"/>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CRM</a:t>
            </a:r>
            <a:endParaRPr lang="en-US" dirty="0"/>
          </a:p>
        </p:txBody>
      </p:sp>
      <p:sp>
        <p:nvSpPr>
          <p:cNvPr id="6" name="Rectangle 5"/>
          <p:cNvSpPr/>
          <p:nvPr/>
        </p:nvSpPr>
        <p:spPr>
          <a:xfrm>
            <a:off x="8072692" y="1585326"/>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High School Engagement</a:t>
            </a:r>
            <a:endParaRPr lang="en-US" dirty="0"/>
          </a:p>
        </p:txBody>
      </p:sp>
      <p:sp>
        <p:nvSpPr>
          <p:cNvPr id="8" name="Rectangle 7"/>
          <p:cNvSpPr/>
          <p:nvPr/>
        </p:nvSpPr>
        <p:spPr>
          <a:xfrm>
            <a:off x="1855853" y="3746655"/>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Academic Support</a:t>
            </a:r>
            <a:endParaRPr lang="en-US" dirty="0"/>
          </a:p>
        </p:txBody>
      </p:sp>
      <p:sp>
        <p:nvSpPr>
          <p:cNvPr id="1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Strategic Priority Projects - detail</a:t>
            </a:r>
            <a:endParaRPr lang="en-US" dirty="0"/>
          </a:p>
        </p:txBody>
      </p:sp>
      <p:sp>
        <p:nvSpPr>
          <p:cNvPr id="16" name="Rectangle 15"/>
          <p:cNvSpPr/>
          <p:nvPr/>
        </p:nvSpPr>
        <p:spPr>
          <a:xfrm>
            <a:off x="1855856" y="2127220"/>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Success Teams</a:t>
            </a:r>
            <a:endParaRPr lang="en-US" dirty="0"/>
          </a:p>
        </p:txBody>
      </p:sp>
      <p:sp>
        <p:nvSpPr>
          <p:cNvPr id="17" name="Rectangle 16"/>
          <p:cNvSpPr/>
          <p:nvPr/>
        </p:nvSpPr>
        <p:spPr>
          <a:xfrm>
            <a:off x="1855856" y="2669114"/>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Peer Mentors</a:t>
            </a:r>
            <a:endParaRPr lang="en-US" dirty="0"/>
          </a:p>
        </p:txBody>
      </p:sp>
      <p:sp>
        <p:nvSpPr>
          <p:cNvPr id="18" name="Rectangle 17"/>
          <p:cNvSpPr/>
          <p:nvPr/>
        </p:nvSpPr>
        <p:spPr>
          <a:xfrm>
            <a:off x="3928136" y="1591571"/>
            <a:ext cx="4144555"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Interest Areas</a:t>
            </a:r>
            <a:endParaRPr lang="en-US" dirty="0"/>
          </a:p>
        </p:txBody>
      </p:sp>
      <p:sp>
        <p:nvSpPr>
          <p:cNvPr id="19" name="Rectangle 18"/>
          <p:cNvSpPr/>
          <p:nvPr/>
        </p:nvSpPr>
        <p:spPr>
          <a:xfrm>
            <a:off x="3928133" y="2133465"/>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Program Maps</a:t>
            </a:r>
            <a:endParaRPr lang="en-US" dirty="0"/>
          </a:p>
        </p:txBody>
      </p:sp>
      <p:sp>
        <p:nvSpPr>
          <p:cNvPr id="20" name="Rectangle 19"/>
          <p:cNvSpPr/>
          <p:nvPr/>
        </p:nvSpPr>
        <p:spPr>
          <a:xfrm>
            <a:off x="3928133" y="2675359"/>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Schedule Optimization</a:t>
            </a:r>
            <a:endParaRPr lang="en-US" sz="1600" dirty="0"/>
          </a:p>
        </p:txBody>
      </p:sp>
      <p:sp>
        <p:nvSpPr>
          <p:cNvPr id="24" name="Rectangle 23"/>
          <p:cNvSpPr/>
          <p:nvPr/>
        </p:nvSpPr>
        <p:spPr>
          <a:xfrm>
            <a:off x="6000412" y="2133465"/>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First Year Experience</a:t>
            </a:r>
            <a:endParaRPr lang="en-US" sz="1600" dirty="0"/>
          </a:p>
        </p:txBody>
      </p:sp>
      <p:sp>
        <p:nvSpPr>
          <p:cNvPr id="25" name="Rectangle 24"/>
          <p:cNvSpPr/>
          <p:nvPr/>
        </p:nvSpPr>
        <p:spPr>
          <a:xfrm>
            <a:off x="6000412" y="2675359"/>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Online Instruction</a:t>
            </a:r>
            <a:endParaRPr lang="en-US" dirty="0"/>
          </a:p>
        </p:txBody>
      </p:sp>
      <p:sp>
        <p:nvSpPr>
          <p:cNvPr id="26" name="Rectangle 25"/>
          <p:cNvSpPr/>
          <p:nvPr/>
        </p:nvSpPr>
        <p:spPr>
          <a:xfrm>
            <a:off x="6000411" y="3204761"/>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Job Placement</a:t>
            </a:r>
            <a:endParaRPr lang="en-US" dirty="0"/>
          </a:p>
        </p:txBody>
      </p:sp>
      <p:sp>
        <p:nvSpPr>
          <p:cNvPr id="27" name="Rectangle 26"/>
          <p:cNvSpPr/>
          <p:nvPr/>
        </p:nvSpPr>
        <p:spPr>
          <a:xfrm>
            <a:off x="3928132" y="3208501"/>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Career Exploration</a:t>
            </a:r>
            <a:endParaRPr lang="en-US" dirty="0"/>
          </a:p>
        </p:txBody>
      </p:sp>
      <p:sp>
        <p:nvSpPr>
          <p:cNvPr id="28" name="Rectangle 27"/>
          <p:cNvSpPr/>
          <p:nvPr/>
        </p:nvSpPr>
        <p:spPr>
          <a:xfrm>
            <a:off x="1855853" y="3198516"/>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Data Coaches</a:t>
            </a:r>
            <a:endParaRPr lang="en-US" dirty="0"/>
          </a:p>
        </p:txBody>
      </p:sp>
    </p:spTree>
    <p:extLst>
      <p:ext uri="{BB962C8B-B14F-4D97-AF65-F5344CB8AC3E}">
        <p14:creationId xmlns:p14="http://schemas.microsoft.com/office/powerpoint/2010/main" val="41634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 of the SEM Committee</a:t>
            </a:r>
            <a:endParaRPr lang="en-US" dirty="0"/>
          </a:p>
        </p:txBody>
      </p:sp>
      <p:sp>
        <p:nvSpPr>
          <p:cNvPr id="3" name="Content Placeholder 2"/>
          <p:cNvSpPr>
            <a:spLocks noGrp="1"/>
          </p:cNvSpPr>
          <p:nvPr>
            <p:ph idx="1"/>
          </p:nvPr>
        </p:nvSpPr>
        <p:spPr>
          <a:xfrm>
            <a:off x="838200" y="1690688"/>
            <a:ext cx="11183007" cy="5167312"/>
          </a:xfrm>
        </p:spPr>
        <p:txBody>
          <a:bodyPr>
            <a:normAutofit fontScale="55000" lnSpcReduction="20000"/>
          </a:bodyPr>
          <a:lstStyle/>
          <a:p>
            <a:r>
              <a:rPr lang="en-US" dirty="0" smtClean="0"/>
              <a:t>Tammy Robinson, VPI, co-chair</a:t>
            </a:r>
          </a:p>
          <a:p>
            <a:r>
              <a:rPr lang="en-US" dirty="0"/>
              <a:t>Karen Engel, Dean, </a:t>
            </a:r>
            <a:r>
              <a:rPr lang="en-US" dirty="0" smtClean="0"/>
              <a:t>PRIE, co-chair</a:t>
            </a:r>
            <a:endParaRPr lang="en-US" dirty="0"/>
          </a:p>
          <a:p>
            <a:r>
              <a:rPr lang="en-US" dirty="0" smtClean="0"/>
              <a:t>Diana Tedone-Goldstone, Librarian, Academic Senate President</a:t>
            </a:r>
          </a:p>
          <a:p>
            <a:r>
              <a:rPr lang="en-US" dirty="0" smtClean="0"/>
              <a:t>Jeanne Stalker, Classified Senate President</a:t>
            </a:r>
          </a:p>
          <a:p>
            <a:r>
              <a:rPr lang="en-US" dirty="0" smtClean="0"/>
              <a:t>Hyla Lacefield, Academic Senate Member</a:t>
            </a:r>
          </a:p>
          <a:p>
            <a:r>
              <a:rPr lang="en-US" dirty="0" smtClean="0"/>
              <a:t>Paul Naas, CE Faculty</a:t>
            </a:r>
          </a:p>
          <a:p>
            <a:r>
              <a:rPr lang="en-US" dirty="0" smtClean="0"/>
              <a:t>Marisol Quevedo, Promise Program Coordinator</a:t>
            </a:r>
          </a:p>
          <a:p>
            <a:r>
              <a:rPr lang="en-US" dirty="0" smtClean="0"/>
              <a:t>Mayra Arellano, College Recruiter</a:t>
            </a:r>
          </a:p>
          <a:p>
            <a:r>
              <a:rPr lang="en-US" dirty="0" smtClean="0"/>
              <a:t>Ruth Miller, Registrar and Admissions</a:t>
            </a:r>
          </a:p>
          <a:p>
            <a:r>
              <a:rPr lang="en-US" dirty="0" smtClean="0"/>
              <a:t>Max Harman, Dean of Counseling</a:t>
            </a:r>
          </a:p>
          <a:p>
            <a:r>
              <a:rPr lang="en-US" dirty="0" smtClean="0"/>
              <a:t>James Carranza, Dean, H&amp;SS; Acting Dean of STEM</a:t>
            </a:r>
          </a:p>
          <a:p>
            <a:r>
              <a:rPr lang="en-US" dirty="0" smtClean="0"/>
              <a:t>Leonor Cabrera, Dean, BDW</a:t>
            </a:r>
          </a:p>
          <a:p>
            <a:r>
              <a:rPr lang="en-US" dirty="0" smtClean="0"/>
              <a:t>David Reed, Dean, ASLT</a:t>
            </a:r>
          </a:p>
          <a:p>
            <a:r>
              <a:rPr lang="en-US" dirty="0" smtClean="0"/>
              <a:t>Megan Rodriguez-Antone, Director of Marketing and Community Relations</a:t>
            </a:r>
          </a:p>
          <a:p>
            <a:r>
              <a:rPr lang="en-US" dirty="0" smtClean="0"/>
              <a:t>Manuel Perez, VPSS</a:t>
            </a:r>
          </a:p>
          <a:p>
            <a:r>
              <a:rPr lang="en-US" dirty="0" smtClean="0"/>
              <a:t>Graciano Mendoza, VPA</a:t>
            </a:r>
          </a:p>
          <a:p>
            <a:r>
              <a:rPr lang="en-US" dirty="0" smtClean="0"/>
              <a:t>Jamillah Moore, President</a:t>
            </a:r>
          </a:p>
        </p:txBody>
      </p:sp>
    </p:spTree>
    <p:extLst>
      <p:ext uri="{BB962C8B-B14F-4D97-AF65-F5344CB8AC3E}">
        <p14:creationId xmlns:p14="http://schemas.microsoft.com/office/powerpoint/2010/main" val="3932360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Setting a course for fall SEM work</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70355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859" y="1585326"/>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CRM</a:t>
            </a:r>
            <a:endParaRPr lang="en-US" dirty="0"/>
          </a:p>
        </p:txBody>
      </p:sp>
      <p:sp>
        <p:nvSpPr>
          <p:cNvPr id="6" name="Rectangle 5"/>
          <p:cNvSpPr/>
          <p:nvPr/>
        </p:nvSpPr>
        <p:spPr>
          <a:xfrm>
            <a:off x="8072692" y="1585326"/>
            <a:ext cx="2072279" cy="1650249"/>
          </a:xfrm>
          <a:prstGeom prst="rect">
            <a:avLst/>
          </a:prstGeom>
          <a:solidFill>
            <a:schemeClr val="accent4"/>
          </a:solidFill>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High School Engagement</a:t>
            </a:r>
            <a:endParaRPr lang="en-US" dirty="0"/>
          </a:p>
        </p:txBody>
      </p:sp>
      <p:sp>
        <p:nvSpPr>
          <p:cNvPr id="8" name="Rectangle 7"/>
          <p:cNvSpPr/>
          <p:nvPr/>
        </p:nvSpPr>
        <p:spPr>
          <a:xfrm>
            <a:off x="1855853" y="3746655"/>
            <a:ext cx="2072279" cy="1650249"/>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Academic Support</a:t>
            </a:r>
            <a:endParaRPr lang="en-US" dirty="0"/>
          </a:p>
        </p:txBody>
      </p:sp>
      <p:sp>
        <p:nvSpPr>
          <p:cNvPr id="1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Areas of focus for SEM?</a:t>
            </a:r>
            <a:endParaRPr lang="en-US" dirty="0"/>
          </a:p>
        </p:txBody>
      </p:sp>
      <p:sp>
        <p:nvSpPr>
          <p:cNvPr id="16" name="Rectangle 15"/>
          <p:cNvSpPr/>
          <p:nvPr/>
        </p:nvSpPr>
        <p:spPr>
          <a:xfrm>
            <a:off x="1855856" y="2127220"/>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Success Teams</a:t>
            </a:r>
            <a:endParaRPr lang="en-US" dirty="0"/>
          </a:p>
        </p:txBody>
      </p:sp>
      <p:sp>
        <p:nvSpPr>
          <p:cNvPr id="17" name="Rectangle 16"/>
          <p:cNvSpPr/>
          <p:nvPr/>
        </p:nvSpPr>
        <p:spPr>
          <a:xfrm>
            <a:off x="1855856" y="2669114"/>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Peer Mentors</a:t>
            </a:r>
            <a:endParaRPr lang="en-US" dirty="0"/>
          </a:p>
        </p:txBody>
      </p:sp>
      <p:sp>
        <p:nvSpPr>
          <p:cNvPr id="18" name="Rectangle 17"/>
          <p:cNvSpPr/>
          <p:nvPr/>
        </p:nvSpPr>
        <p:spPr>
          <a:xfrm>
            <a:off x="3928136" y="1591571"/>
            <a:ext cx="4144555"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Interest Areas</a:t>
            </a:r>
            <a:endParaRPr lang="en-US" dirty="0"/>
          </a:p>
        </p:txBody>
      </p:sp>
      <p:sp>
        <p:nvSpPr>
          <p:cNvPr id="19" name="Rectangle 18"/>
          <p:cNvSpPr/>
          <p:nvPr/>
        </p:nvSpPr>
        <p:spPr>
          <a:xfrm>
            <a:off x="3928133" y="2133465"/>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Program Maps</a:t>
            </a:r>
            <a:endParaRPr lang="en-US" dirty="0"/>
          </a:p>
        </p:txBody>
      </p:sp>
      <p:sp>
        <p:nvSpPr>
          <p:cNvPr id="20" name="Rectangle 19"/>
          <p:cNvSpPr/>
          <p:nvPr/>
        </p:nvSpPr>
        <p:spPr>
          <a:xfrm>
            <a:off x="3928133" y="2675359"/>
            <a:ext cx="2072279" cy="519417"/>
          </a:xfrm>
          <a:prstGeom prst="rect">
            <a:avLst/>
          </a:prstGeom>
          <a:solidFill>
            <a:schemeClr val="accent4"/>
          </a:solidFill>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Schedule Optimization</a:t>
            </a:r>
            <a:endParaRPr lang="en-US" sz="1600" dirty="0"/>
          </a:p>
        </p:txBody>
      </p:sp>
      <p:sp>
        <p:nvSpPr>
          <p:cNvPr id="24" name="Rectangle 23"/>
          <p:cNvSpPr/>
          <p:nvPr/>
        </p:nvSpPr>
        <p:spPr>
          <a:xfrm>
            <a:off x="6000412" y="2133465"/>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First Year Experience</a:t>
            </a:r>
            <a:endParaRPr lang="en-US" sz="1600" dirty="0"/>
          </a:p>
        </p:txBody>
      </p:sp>
      <p:sp>
        <p:nvSpPr>
          <p:cNvPr id="25" name="Rectangle 24"/>
          <p:cNvSpPr/>
          <p:nvPr/>
        </p:nvSpPr>
        <p:spPr>
          <a:xfrm>
            <a:off x="6000412" y="2675359"/>
            <a:ext cx="2072279" cy="519417"/>
          </a:xfrm>
          <a:prstGeom prst="rect">
            <a:avLst/>
          </a:prstGeom>
          <a:solidFill>
            <a:schemeClr val="accent4"/>
          </a:solidFill>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Online Instruction</a:t>
            </a:r>
            <a:endParaRPr lang="en-US" dirty="0"/>
          </a:p>
        </p:txBody>
      </p:sp>
      <p:sp>
        <p:nvSpPr>
          <p:cNvPr id="26" name="Rectangle 25"/>
          <p:cNvSpPr/>
          <p:nvPr/>
        </p:nvSpPr>
        <p:spPr>
          <a:xfrm>
            <a:off x="6000411" y="3204761"/>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Job Placement</a:t>
            </a:r>
            <a:endParaRPr lang="en-US" dirty="0"/>
          </a:p>
        </p:txBody>
      </p:sp>
      <p:sp>
        <p:nvSpPr>
          <p:cNvPr id="27" name="Rectangle 26"/>
          <p:cNvSpPr/>
          <p:nvPr/>
        </p:nvSpPr>
        <p:spPr>
          <a:xfrm>
            <a:off x="3928132" y="3208501"/>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Career Exploration</a:t>
            </a:r>
            <a:endParaRPr lang="en-US" dirty="0"/>
          </a:p>
        </p:txBody>
      </p:sp>
      <p:sp>
        <p:nvSpPr>
          <p:cNvPr id="28" name="Rectangle 27"/>
          <p:cNvSpPr/>
          <p:nvPr/>
        </p:nvSpPr>
        <p:spPr>
          <a:xfrm>
            <a:off x="1855853" y="3198516"/>
            <a:ext cx="2072279" cy="519417"/>
          </a:xfrm>
          <a:prstGeom prst="rect">
            <a:avLst/>
          </a:prstGeom>
          <a:ln w="57150">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Data Coaches</a:t>
            </a:r>
            <a:endParaRPr lang="en-US" dirty="0"/>
          </a:p>
        </p:txBody>
      </p:sp>
    </p:spTree>
    <p:extLst>
      <p:ext uri="{BB962C8B-B14F-4D97-AF65-F5344CB8AC3E}">
        <p14:creationId xmlns:p14="http://schemas.microsoft.com/office/powerpoint/2010/main" val="221999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topics…</a:t>
            </a:r>
            <a:endParaRPr lang="en-US" dirty="0"/>
          </a:p>
        </p:txBody>
      </p:sp>
      <p:sp>
        <p:nvSpPr>
          <p:cNvPr id="3" name="Content Placeholder 2"/>
          <p:cNvSpPr>
            <a:spLocks noGrp="1"/>
          </p:cNvSpPr>
          <p:nvPr>
            <p:ph idx="1"/>
          </p:nvPr>
        </p:nvSpPr>
        <p:spPr/>
        <p:txBody>
          <a:bodyPr/>
          <a:lstStyle/>
          <a:p>
            <a:pPr marL="285750" indent="-285750"/>
            <a:r>
              <a:rPr lang="en-US" dirty="0"/>
              <a:t>Menlo Park</a:t>
            </a:r>
          </a:p>
          <a:p>
            <a:pPr marL="285750" indent="-285750"/>
            <a:r>
              <a:rPr lang="en-US" dirty="0"/>
              <a:t>College for Working Adults</a:t>
            </a:r>
          </a:p>
          <a:p>
            <a:pPr marL="285750" indent="-285750"/>
            <a:r>
              <a:rPr lang="en-US" dirty="0"/>
              <a:t>KAD</a:t>
            </a:r>
          </a:p>
          <a:p>
            <a:pPr marL="285750" indent="-285750"/>
            <a:r>
              <a:rPr lang="en-US" dirty="0" smtClean="0"/>
              <a:t>Growing new career education programs </a:t>
            </a:r>
          </a:p>
          <a:p>
            <a:pPr marL="285750" indent="-285750"/>
            <a:r>
              <a:rPr lang="en-US" dirty="0" smtClean="0"/>
              <a:t>ESL/Adult Ed. transitions</a:t>
            </a:r>
          </a:p>
          <a:p>
            <a:pPr marL="285750" indent="-285750"/>
            <a:r>
              <a:rPr lang="en-US" dirty="0" smtClean="0"/>
              <a:t>Others</a:t>
            </a:r>
            <a:r>
              <a:rPr lang="en-US" dirty="0"/>
              <a:t>?</a:t>
            </a:r>
          </a:p>
          <a:p>
            <a:endParaRPr lang="en-US" dirty="0"/>
          </a:p>
        </p:txBody>
      </p:sp>
    </p:spTree>
    <p:extLst>
      <p:ext uri="{BB962C8B-B14F-4D97-AF65-F5344CB8AC3E}">
        <p14:creationId xmlns:p14="http://schemas.microsoft.com/office/powerpoint/2010/main" val="3990191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projects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Schedule optimization</a:t>
            </a:r>
          </a:p>
          <a:p>
            <a:r>
              <a:rPr lang="en-US" dirty="0" smtClean="0"/>
              <a:t>Menlo Park</a:t>
            </a:r>
          </a:p>
          <a:p>
            <a:r>
              <a:rPr lang="en-US" dirty="0" smtClean="0"/>
              <a:t>Phone survey of “leavers” – here fall 2019 and gone spring 2020</a:t>
            </a:r>
          </a:p>
          <a:p>
            <a:r>
              <a:rPr lang="en-US" dirty="0" smtClean="0"/>
              <a:t>CTEOS data inquiry</a:t>
            </a:r>
          </a:p>
          <a:p>
            <a:r>
              <a:rPr lang="en-US" dirty="0" smtClean="0"/>
              <a:t>CCSSE data mining</a:t>
            </a:r>
          </a:p>
          <a:p>
            <a:r>
              <a:rPr lang="en-US" dirty="0" smtClean="0"/>
              <a:t>Tracking Key Performance Indicators (KPIs)</a:t>
            </a:r>
          </a:p>
          <a:p>
            <a:pPr lvl="1"/>
            <a:r>
              <a:rPr lang="en-US" dirty="0" smtClean="0"/>
              <a:t>Enrollment (headcount &amp; FTES)</a:t>
            </a:r>
          </a:p>
          <a:p>
            <a:pPr lvl="1"/>
            <a:r>
              <a:rPr lang="en-US" dirty="0" smtClean="0"/>
              <a:t>Retention</a:t>
            </a:r>
          </a:p>
          <a:p>
            <a:pPr lvl="1"/>
            <a:r>
              <a:rPr lang="en-US" dirty="0" smtClean="0"/>
              <a:t>Persistence</a:t>
            </a:r>
          </a:p>
          <a:p>
            <a:pPr lvl="1"/>
            <a:r>
              <a:rPr lang="en-US" dirty="0" smtClean="0"/>
              <a:t>Completion</a:t>
            </a:r>
          </a:p>
          <a:p>
            <a:pPr lvl="1"/>
            <a:r>
              <a:rPr lang="en-US" dirty="0" smtClean="0"/>
              <a:t>Average units to completion</a:t>
            </a:r>
          </a:p>
          <a:p>
            <a:pPr lvl="1"/>
            <a:r>
              <a:rPr lang="en-US" dirty="0" smtClean="0"/>
              <a:t># of enrolled semesters to complete</a:t>
            </a:r>
          </a:p>
          <a:p>
            <a:pPr lvl="1"/>
            <a:r>
              <a:rPr lang="en-US" dirty="0" smtClean="0"/>
              <a:t>Program stack-ability</a:t>
            </a:r>
          </a:p>
          <a:p>
            <a:pPr lvl="1"/>
            <a:r>
              <a:rPr lang="en-US" dirty="0" smtClean="0"/>
              <a:t>Program complete-ability</a:t>
            </a:r>
          </a:p>
          <a:p>
            <a:pPr lvl="1"/>
            <a:r>
              <a:rPr lang="en-US" dirty="0" smtClean="0"/>
              <a:t>Course analysis for non-degree departments (contribution to completers in other programs)</a:t>
            </a:r>
            <a:endParaRPr lang="en-US" dirty="0"/>
          </a:p>
        </p:txBody>
      </p:sp>
    </p:spTree>
    <p:extLst>
      <p:ext uri="{BB962C8B-B14F-4D97-AF65-F5344CB8AC3E}">
        <p14:creationId xmlns:p14="http://schemas.microsoft.com/office/powerpoint/2010/main" val="2646449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our planning efforts</a:t>
            </a:r>
            <a:endParaRPr lang="en-US" dirty="0"/>
          </a:p>
        </p:txBody>
      </p:sp>
      <p:sp>
        <p:nvSpPr>
          <p:cNvPr id="3" name="Content Placeholder 2"/>
          <p:cNvSpPr>
            <a:spLocks noGrp="1"/>
          </p:cNvSpPr>
          <p:nvPr>
            <p:ph idx="1"/>
          </p:nvPr>
        </p:nvSpPr>
        <p:spPr/>
        <p:txBody>
          <a:bodyPr/>
          <a:lstStyle/>
          <a:p>
            <a:r>
              <a:rPr lang="en-US" dirty="0" smtClean="0"/>
              <a:t>Planning process</a:t>
            </a:r>
          </a:p>
          <a:p>
            <a:pPr lvl="1"/>
            <a:r>
              <a:rPr lang="en-US" dirty="0" smtClean="0"/>
              <a:t>Refine committee members?</a:t>
            </a:r>
          </a:p>
          <a:p>
            <a:pPr lvl="1"/>
            <a:r>
              <a:rPr lang="en-US" dirty="0" smtClean="0"/>
              <a:t>Create work teams?</a:t>
            </a:r>
          </a:p>
          <a:p>
            <a:pPr lvl="1"/>
            <a:r>
              <a:rPr lang="en-US" dirty="0" smtClean="0"/>
              <a:t>Meeting times</a:t>
            </a:r>
          </a:p>
          <a:p>
            <a:r>
              <a:rPr lang="en-US" dirty="0" smtClean="0"/>
              <a:t>Timeline</a:t>
            </a:r>
          </a:p>
          <a:p>
            <a:pPr lvl="1"/>
            <a:r>
              <a:rPr lang="en-US" dirty="0" smtClean="0"/>
              <a:t>New SEM 5-year plan to PBC by November?</a:t>
            </a:r>
            <a:endParaRPr lang="en-US" dirty="0"/>
          </a:p>
        </p:txBody>
      </p:sp>
    </p:spTree>
    <p:extLst>
      <p:ext uri="{BB962C8B-B14F-4D97-AF65-F5344CB8AC3E}">
        <p14:creationId xmlns:p14="http://schemas.microsoft.com/office/powerpoint/2010/main" val="342329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838200" y="1825625"/>
            <a:ext cx="6985601" cy="4351338"/>
          </a:xfrm>
        </p:spPr>
        <p:txBody>
          <a:bodyPr/>
          <a:lstStyle/>
          <a:p>
            <a:r>
              <a:rPr lang="en-US" dirty="0" smtClean="0"/>
              <a:t>Re-cap progress made, spring 2019</a:t>
            </a:r>
          </a:p>
          <a:p>
            <a:r>
              <a:rPr lang="en-US" dirty="0" smtClean="0"/>
              <a:t>Committee recommendations to PBC</a:t>
            </a:r>
          </a:p>
          <a:p>
            <a:r>
              <a:rPr lang="en-US" dirty="0" smtClean="0"/>
              <a:t>Summer updates (outreach, IEPI, data)</a:t>
            </a:r>
          </a:p>
          <a:p>
            <a:r>
              <a:rPr lang="en-US" dirty="0" smtClean="0"/>
              <a:t>College strategic priority projects for 2019-20</a:t>
            </a:r>
          </a:p>
          <a:p>
            <a:r>
              <a:rPr lang="en-US" dirty="0" smtClean="0"/>
              <a:t>Setting a course for fall 2019 SEM work</a:t>
            </a:r>
          </a:p>
          <a:p>
            <a:pPr lvl="1"/>
            <a:r>
              <a:rPr lang="en-US" dirty="0" smtClean="0"/>
              <a:t>Possible areas of focus</a:t>
            </a:r>
          </a:p>
          <a:p>
            <a:pPr lvl="1"/>
            <a:r>
              <a:rPr lang="en-US" dirty="0" smtClean="0"/>
              <a:t>Research projects</a:t>
            </a:r>
          </a:p>
          <a:p>
            <a:pPr lvl="1"/>
            <a:r>
              <a:rPr lang="en-US" dirty="0" smtClean="0"/>
              <a:t>Organizing our planning efforts</a:t>
            </a:r>
          </a:p>
          <a:p>
            <a:pPr lvl="1"/>
            <a:endParaRPr lang="en-US" dirty="0" smtClean="0"/>
          </a:p>
          <a:p>
            <a:endParaRPr lang="en-US" dirty="0" smtClean="0"/>
          </a:p>
          <a:p>
            <a:endParaRPr lang="en-US" dirty="0" smtClean="0"/>
          </a:p>
          <a:p>
            <a:endParaRPr lang="en-US" dirty="0"/>
          </a:p>
        </p:txBody>
      </p:sp>
      <p:pic>
        <p:nvPicPr>
          <p:cNvPr id="5" name="Picture 4"/>
          <p:cNvPicPr>
            <a:picLocks noChangeAspect="1"/>
          </p:cNvPicPr>
          <p:nvPr/>
        </p:nvPicPr>
        <p:blipFill>
          <a:blip r:embed="rId2"/>
          <a:stretch>
            <a:fillRect/>
          </a:stretch>
        </p:blipFill>
        <p:spPr>
          <a:xfrm>
            <a:off x="8247975" y="1288053"/>
            <a:ext cx="3769082" cy="3653365"/>
          </a:xfrm>
          <a:prstGeom prst="rect">
            <a:avLst/>
          </a:prstGeom>
        </p:spPr>
      </p:pic>
    </p:spTree>
    <p:extLst>
      <p:ext uri="{BB962C8B-B14F-4D97-AF65-F5344CB8AC3E}">
        <p14:creationId xmlns:p14="http://schemas.microsoft.com/office/powerpoint/2010/main" val="70589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Progress Made:  topics </a:t>
            </a:r>
            <a:r>
              <a:rPr lang="en-US" dirty="0"/>
              <a:t>e</a:t>
            </a:r>
            <a:r>
              <a:rPr lang="en-US" dirty="0" smtClean="0"/>
              <a:t>xplored</a:t>
            </a:r>
            <a:endParaRPr lang="en-US" dirty="0"/>
          </a:p>
        </p:txBody>
      </p:sp>
      <p:sp>
        <p:nvSpPr>
          <p:cNvPr id="3" name="Content Placeholder 2"/>
          <p:cNvSpPr>
            <a:spLocks noGrp="1"/>
          </p:cNvSpPr>
          <p:nvPr>
            <p:ph idx="1"/>
          </p:nvPr>
        </p:nvSpPr>
        <p:spPr/>
        <p:txBody>
          <a:bodyPr>
            <a:normAutofit/>
          </a:bodyPr>
          <a:lstStyle/>
          <a:p>
            <a:r>
              <a:rPr lang="en-US" dirty="0" smtClean="0"/>
              <a:t>College for Working Adults</a:t>
            </a:r>
          </a:p>
          <a:p>
            <a:r>
              <a:rPr lang="en-US" dirty="0" smtClean="0"/>
              <a:t>Dual Enrollment and Middle College</a:t>
            </a:r>
          </a:p>
          <a:p>
            <a:r>
              <a:rPr lang="en-US" dirty="0" smtClean="0"/>
              <a:t>Online Education</a:t>
            </a:r>
          </a:p>
          <a:p>
            <a:r>
              <a:rPr lang="en-US" dirty="0" smtClean="0"/>
              <a:t>Career Education</a:t>
            </a:r>
          </a:p>
          <a:p>
            <a:r>
              <a:rPr lang="en-US" dirty="0" smtClean="0"/>
              <a:t>International Students</a:t>
            </a:r>
          </a:p>
          <a:p>
            <a:r>
              <a:rPr lang="en-US" dirty="0" smtClean="0"/>
              <a:t>KAD and the new Building 1</a:t>
            </a:r>
          </a:p>
          <a:p>
            <a:r>
              <a:rPr lang="en-US" dirty="0" smtClean="0"/>
              <a:t>STEM Center Innovations</a:t>
            </a:r>
          </a:p>
          <a:p>
            <a:endParaRPr lang="en-US" dirty="0"/>
          </a:p>
        </p:txBody>
      </p:sp>
    </p:spTree>
    <p:extLst>
      <p:ext uri="{BB962C8B-B14F-4D97-AF65-F5344CB8AC3E}">
        <p14:creationId xmlns:p14="http://schemas.microsoft.com/office/powerpoint/2010/main" val="86739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 Committee Recommendations</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smtClean="0"/>
              <a:t>Continue working on the plan and key performance indicators over the summer resulting in a draft SEM Plan submitted to PBC in early fall 2019</a:t>
            </a:r>
          </a:p>
          <a:p>
            <a:pPr>
              <a:lnSpc>
                <a:spcPct val="120000"/>
              </a:lnSpc>
            </a:pPr>
            <a:r>
              <a:rPr lang="en-US" dirty="0" smtClean="0"/>
              <a:t>Get clearer on the distinction between the Strategic Enrollment Management and strategic initiative planning and implementation generally</a:t>
            </a:r>
          </a:p>
          <a:p>
            <a:pPr>
              <a:lnSpc>
                <a:spcPct val="120000"/>
              </a:lnSpc>
            </a:pPr>
            <a:r>
              <a:rPr lang="en-US" dirty="0" smtClean="0"/>
              <a:t>A new task force for </a:t>
            </a:r>
            <a:r>
              <a:rPr lang="en-US" b="1" dirty="0" smtClean="0"/>
              <a:t>aligning outreach</a:t>
            </a:r>
            <a:r>
              <a:rPr lang="en-US" dirty="0" smtClean="0"/>
              <a:t> has been formed, with Mayra Arellano in the lead which will also meet over the summer and consider:</a:t>
            </a:r>
          </a:p>
          <a:p>
            <a:pPr lvl="1">
              <a:lnSpc>
                <a:spcPct val="120000"/>
              </a:lnSpc>
            </a:pPr>
            <a:r>
              <a:rPr lang="en-US" dirty="0" smtClean="0"/>
              <a:t>How to best coordinate all of the outreach activities and contacts currently happening to maximize impact and be more efficient – resulting in a Campus-wide Outreach Plan by end of summer</a:t>
            </a:r>
          </a:p>
          <a:p>
            <a:pPr lvl="1">
              <a:lnSpc>
                <a:spcPct val="120000"/>
              </a:lnSpc>
            </a:pPr>
            <a:r>
              <a:rPr lang="en-US" dirty="0" smtClean="0"/>
              <a:t>What the key messages are about the College and to which audience(s)</a:t>
            </a:r>
          </a:p>
          <a:p>
            <a:pPr lvl="1">
              <a:lnSpc>
                <a:spcPct val="120000"/>
              </a:lnSpc>
            </a:pPr>
            <a:r>
              <a:rPr lang="en-US" dirty="0" smtClean="0"/>
              <a:t>How the College could conduct a thoughtful process for considering whether or not to pursue changing the College’s name</a:t>
            </a:r>
          </a:p>
        </p:txBody>
      </p:sp>
    </p:spTree>
    <p:extLst>
      <p:ext uri="{BB962C8B-B14F-4D97-AF65-F5344CB8AC3E}">
        <p14:creationId xmlns:p14="http://schemas.microsoft.com/office/powerpoint/2010/main" val="78520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Outreach Alignment</a:t>
            </a:r>
            <a:endParaRPr lang="en-US" dirty="0"/>
          </a:p>
        </p:txBody>
      </p:sp>
      <p:sp>
        <p:nvSpPr>
          <p:cNvPr id="3" name="Content Placeholder 2"/>
          <p:cNvSpPr>
            <a:spLocks noGrp="1"/>
          </p:cNvSpPr>
          <p:nvPr>
            <p:ph idx="1"/>
          </p:nvPr>
        </p:nvSpPr>
        <p:spPr>
          <a:xfrm>
            <a:off x="838200" y="1825625"/>
            <a:ext cx="3014183" cy="4351338"/>
          </a:xfrm>
        </p:spPr>
        <p:txBody>
          <a:bodyPr/>
          <a:lstStyle/>
          <a:p>
            <a:r>
              <a:rPr lang="en-US" dirty="0" smtClean="0"/>
              <a:t>Data collected</a:t>
            </a:r>
          </a:p>
          <a:p>
            <a:r>
              <a:rPr lang="en-US" dirty="0" smtClean="0"/>
              <a:t>Synthesis </a:t>
            </a:r>
          </a:p>
          <a:p>
            <a:r>
              <a:rPr lang="en-US" dirty="0" smtClean="0"/>
              <a:t>Next steps</a:t>
            </a:r>
            <a:endParaRPr lang="en-US" dirty="0"/>
          </a:p>
        </p:txBody>
      </p:sp>
    </p:spTree>
    <p:extLst>
      <p:ext uri="{BB962C8B-B14F-4D97-AF65-F5344CB8AC3E}">
        <p14:creationId xmlns:p14="http://schemas.microsoft.com/office/powerpoint/2010/main" val="3231955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graphicFrame>
        <p:nvGraphicFramePr>
          <p:cNvPr id="6" name="Chart 5" descr="Cañada College Unique Headcount and FTES statistics for the years 1999 through 2019. There has been overall stasis in the numbers, with minor inflections."/>
          <p:cNvGraphicFramePr/>
          <p:nvPr>
            <p:extLst>
              <p:ext uri="{D42A27DB-BD31-4B8C-83A1-F6EECF244321}">
                <p14:modId xmlns:p14="http://schemas.microsoft.com/office/powerpoint/2010/main" val="2610162398"/>
              </p:ext>
            </p:extLst>
          </p:nvPr>
        </p:nvGraphicFramePr>
        <p:xfrm>
          <a:off x="1228622" y="1690689"/>
          <a:ext cx="9192291" cy="4757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5773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sp>
        <p:nvSpPr>
          <p:cNvPr id="4" name="Rectangle 2"/>
          <p:cNvSpPr>
            <a:spLocks noChangeArrowheads="1"/>
          </p:cNvSpPr>
          <p:nvPr/>
        </p:nvSpPr>
        <p:spPr bwMode="auto">
          <a:xfrm>
            <a:off x="0" y="258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243384902"/>
              </p:ext>
            </p:extLst>
          </p:nvPr>
        </p:nvGraphicFramePr>
        <p:xfrm>
          <a:off x="1341842" y="2135365"/>
          <a:ext cx="9301576" cy="3204947"/>
        </p:xfrm>
        <a:graphic>
          <a:graphicData uri="http://schemas.openxmlformats.org/presentationml/2006/ole">
            <mc:AlternateContent xmlns:mc="http://schemas.openxmlformats.org/markup-compatibility/2006">
              <mc:Choice xmlns:v="urn:schemas-microsoft-com:vml" Requires="v">
                <p:oleObj spid="_x0000_s2064" name="Worksheet" r:id="rId3" imgW="4781710" imgH="1676444" progId="Excel.Sheet.12">
                  <p:embed/>
                </p:oleObj>
              </mc:Choice>
              <mc:Fallback>
                <p:oleObj name="Worksheet" r:id="rId3" imgW="4781710" imgH="1676444" progId="Excel.Shee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1842" y="2135365"/>
                        <a:ext cx="9301576" cy="3204947"/>
                      </a:xfrm>
                      <a:prstGeom prst="rect">
                        <a:avLst/>
                      </a:prstGeom>
                      <a:noFill/>
                    </p:spPr>
                  </p:pic>
                </p:oleObj>
              </mc:Fallback>
            </mc:AlternateContent>
          </a:graphicData>
        </a:graphic>
      </p:graphicFrame>
    </p:spTree>
    <p:extLst>
      <p:ext uri="{BB962C8B-B14F-4D97-AF65-F5344CB8AC3E}">
        <p14:creationId xmlns:p14="http://schemas.microsoft.com/office/powerpoint/2010/main" val="931341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Updates:  Data</a:t>
            </a:r>
            <a:endParaRPr lang="en-US"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385127" y="1861265"/>
            <a:ext cx="8997913" cy="4068808"/>
          </a:xfrm>
          <a:prstGeom prst="rect">
            <a:avLst/>
          </a:prstGeom>
        </p:spPr>
      </p:pic>
    </p:spTree>
    <p:extLst>
      <p:ext uri="{BB962C8B-B14F-4D97-AF65-F5344CB8AC3E}">
        <p14:creationId xmlns:p14="http://schemas.microsoft.com/office/powerpoint/2010/main" val="4271177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8D8E8-75F0-4C4C-869E-21073DAEAA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8877C2-1B58-4D24-8AA3-A50AED0D5E4E}">
  <ds:schemaRefs>
    <ds:schemaRef ds:uri="http://schemas.microsoft.com/office/2006/documentManagement/types"/>
    <ds:schemaRef ds:uri="http://www.w3.org/XML/1998/namespace"/>
    <ds:schemaRef ds:uri="http://purl.org/dc/elements/1.1/"/>
    <ds:schemaRef ds:uri="http://schemas.microsoft.com/office/infopath/2007/PartnerControls"/>
    <ds:schemaRef ds:uri="bb5bbb0b-6c89-44d7-be61-0adfe653f983"/>
    <ds:schemaRef ds:uri="http://purl.org/dc/terms/"/>
    <ds:schemaRef ds:uri="2bc55ecc-363e-43e9-bfac-4ba2e86f45ee"/>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1E9AA71-F180-4BD3-B9E8-5C05DD77C9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246</TotalTime>
  <Words>1144</Words>
  <Application>Microsoft Office PowerPoint</Application>
  <PresentationFormat>Widescreen</PresentationFormat>
  <Paragraphs>232</Paragraphs>
  <Slides>24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Calibri</vt:lpstr>
      <vt:lpstr>Calibri Light</vt:lpstr>
      <vt:lpstr>Office Theme</vt:lpstr>
      <vt:lpstr>Worksheet</vt:lpstr>
      <vt:lpstr>Fall 2019 SEM Planning</vt:lpstr>
      <vt:lpstr>Members of the SEM Committee</vt:lpstr>
      <vt:lpstr>Agenda</vt:lpstr>
      <vt:lpstr>Re-cap Progress Made:  topics explored</vt:lpstr>
      <vt:lpstr>SEM Committee Recommendations</vt:lpstr>
      <vt:lpstr>Summer Updates:  Outreach Alignment</vt:lpstr>
      <vt:lpstr>Summer Updates:  Data</vt:lpstr>
      <vt:lpstr>Summer Updates:  Data</vt:lpstr>
      <vt:lpstr>Summer Updates:  Data</vt:lpstr>
      <vt:lpstr>Summer Updates:  Data</vt:lpstr>
      <vt:lpstr>Summer Updates:  Data</vt:lpstr>
      <vt:lpstr>Summer Updates:  Data</vt:lpstr>
      <vt:lpstr>Summer Updates:  Data</vt:lpstr>
      <vt:lpstr>Summer Updates:  Data</vt:lpstr>
      <vt:lpstr>Summer Updates:  IEPI</vt:lpstr>
      <vt:lpstr>Summer Updates:  IEPI</vt:lpstr>
      <vt:lpstr>College Strategic Priorities for 2019-20*</vt:lpstr>
      <vt:lpstr>PowerPoint Presentation</vt:lpstr>
      <vt:lpstr>PowerPoint Presentation</vt:lpstr>
      <vt:lpstr>Setting a course for fall SEM work</vt:lpstr>
      <vt:lpstr>PowerPoint Presentation</vt:lpstr>
      <vt:lpstr>Other topics…</vt:lpstr>
      <vt:lpstr>Research projects</vt:lpstr>
      <vt:lpstr>Organizing our planning efforts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2019 SEM Planning</dc:title>
  <dc:creator>Engel, Karen</dc:creator>
  <cp:lastModifiedBy>Engel, Karen</cp:lastModifiedBy>
  <cp:revision>21</cp:revision>
  <dcterms:created xsi:type="dcterms:W3CDTF">2019-08-06T18:49:41Z</dcterms:created>
  <dcterms:modified xsi:type="dcterms:W3CDTF">2019-08-06T23:41:11Z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