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8" r:id="rId3"/>
  </p:sldMasterIdLst>
  <p:notesMasterIdLst>
    <p:notesMasterId r:id="rId16"/>
  </p:notesMasterIdLst>
  <p:handoutMasterIdLst>
    <p:handoutMasterId r:id="rId17"/>
  </p:handoutMasterIdLst>
  <p:sldIdLst>
    <p:sldId id="282" r:id="rId4"/>
    <p:sldId id="261" r:id="rId5"/>
    <p:sldId id="283" r:id="rId6"/>
    <p:sldId id="281" r:id="rId7"/>
    <p:sldId id="285" r:id="rId8"/>
    <p:sldId id="286" r:id="rId9"/>
    <p:sldId id="287" r:id="rId10"/>
    <p:sldId id="288" r:id="rId11"/>
    <p:sldId id="293" r:id="rId12"/>
    <p:sldId id="289" r:id="rId13"/>
    <p:sldId id="291" r:id="rId14"/>
    <p:sldId id="292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hut, Kathryn" initials="KK" lastIdx="1" clrIdx="0">
    <p:extLst>
      <p:ext uri="{19B8F6BF-5375-455C-9EA6-DF929625EA0E}">
        <p15:presenceInfo xmlns:p15="http://schemas.microsoft.com/office/powerpoint/2012/main" userId="S-1-5-21-1304569826-509891136-618671499-483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2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Transfer</a:t>
            </a:r>
            <a:r>
              <a:rPr lang="en-US" baseline="0"/>
              <a:t> Destinations, Spring 2018</a:t>
            </a:r>
            <a:endParaRPr lang="en-US"/>
          </a:p>
        </c:rich>
      </c:tx>
      <c:layout>
        <c:manualLayout>
          <c:xMode val="edge"/>
          <c:yMode val="edge"/>
          <c:x val="0.15202777777777776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EA-4C41-85C6-DD05C0B3BD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EA-4C41-85C6-DD05C0B3BD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EA-4C41-85C6-DD05C0B3BD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0EA-4C41-85C6-DD05C0B3BD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0EA-4C41-85C6-DD05C0B3BD94}"/>
              </c:ext>
            </c:extLst>
          </c:dPt>
          <c:dLbls>
            <c:dLbl>
              <c:idx val="0"/>
              <c:layout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0EA-4C41-85C6-DD05C0B3BD94}"/>
                </c:ext>
              </c:extLst>
            </c:dLbl>
            <c:dLbl>
              <c:idx val="1"/>
              <c:layout>
                <c:manualLayout>
                  <c:x val="0.14754888451443565"/>
                  <c:y val="-0.114639472149314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55555555555552"/>
                      <c:h val="0.115601851851851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0EA-4C41-85C6-DD05C0B3BD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3BD6EAF-64AC-44A8-8B57-DE1BD514EC03}" type="CATEGORYNAM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ysClr val="windowText" lastClr="000000"/>
                        </a:solidFill>
                      </a:rPr>
                      <a:t>, </a:t>
                    </a:r>
                    <a:fld id="{4096F3B3-3462-45B2-AE70-D240444C1B74}" type="PERCENTAGE">
                      <a:rPr lang="en-US" baseline="0">
                        <a:solidFill>
                          <a:sysClr val="windowText" lastClr="000000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EA-4C41-85C6-DD05C0B3BD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AA1DCE3-58EF-4965-9F60-104FDB222386}" type="CATEGORYNAM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ysClr val="windowText" lastClr="000000"/>
                        </a:solidFill>
                      </a:rPr>
                      <a:t>, </a:t>
                    </a:r>
                    <a:fld id="{6E78C018-6B90-4663-BF35-DE0C6049CCC0}" type="PERCENTAGE">
                      <a:rPr lang="en-US" baseline="0">
                        <a:solidFill>
                          <a:sysClr val="windowText" lastClr="000000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EA-4C41-85C6-DD05C0B3BD94}"/>
                </c:ext>
              </c:extLst>
            </c:dLbl>
            <c:dLbl>
              <c:idx val="4"/>
              <c:layout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0EA-4C41-85C6-DD05C0B3BD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Sheet1!$C$1:$C$5</c:f>
              <c:strCache>
                <c:ptCount val="5"/>
                <c:pt idx="0">
                  <c:v>UC</c:v>
                </c:pt>
                <c:pt idx="1">
                  <c:v>Private/Arts/Tech</c:v>
                </c:pt>
                <c:pt idx="2">
                  <c:v>CSU</c:v>
                </c:pt>
                <c:pt idx="3">
                  <c:v>Out-of-State</c:v>
                </c:pt>
                <c:pt idx="4">
                  <c:v>Other</c:v>
                </c:pt>
              </c:strCache>
            </c:strRef>
          </c:cat>
          <c:val>
            <c:numRef>
              <c:f>Sheet1!$D$1:$D$5</c:f>
              <c:numCache>
                <c:formatCode>0%</c:formatCode>
                <c:ptCount val="5"/>
                <c:pt idx="0">
                  <c:v>0.55000000000000004</c:v>
                </c:pt>
                <c:pt idx="1">
                  <c:v>0.25</c:v>
                </c:pt>
                <c:pt idx="2">
                  <c:v>0.04</c:v>
                </c:pt>
                <c:pt idx="3">
                  <c:v>0.04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EA-4C41-85C6-DD05C0B3BD9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E5C788-D973-4378-BA3E-0C78EACCAA05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0EF38F-7E4B-4461-A2D3-1244C206F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8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862EBA-DDBA-42B6-BC93-1BC3BC9B85AB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446AC2-D05A-42A2-AF36-14BE83F3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7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848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1167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7876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40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411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61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000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5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912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956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224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97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rgbClr val="85200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 rot="10800000">
            <a:off x="6745207" y="0"/>
            <a:ext cx="5446800" cy="2736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71033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" name="Shape 14"/>
          <p:cNvGrpSpPr/>
          <p:nvPr/>
        </p:nvGrpSpPr>
        <p:grpSpPr>
          <a:xfrm>
            <a:off x="340267" y="789"/>
            <a:ext cx="3000484" cy="13924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8737376" y="5623803"/>
            <a:ext cx="3185424" cy="1234316"/>
            <a:chOff x="6917201" y="0"/>
            <a:chExt cx="2227777" cy="863400"/>
          </a:xfrm>
        </p:grpSpPr>
        <p:sp>
          <p:nvSpPr>
            <p:cNvPr id="19" name="Shape 1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5067"/>
            </a:lvl1pPr>
            <a:lvl2pPr lvl="1" algn="ctr" rtl="0">
              <a:spcBef>
                <a:spcPts val="0"/>
              </a:spcBef>
              <a:buSzPct val="100000"/>
              <a:defRPr sz="5067"/>
            </a:lvl2pPr>
            <a:lvl3pPr lvl="2" algn="ctr" rtl="0">
              <a:spcBef>
                <a:spcPts val="0"/>
              </a:spcBef>
              <a:buSzPct val="100000"/>
              <a:defRPr sz="5067"/>
            </a:lvl3pPr>
            <a:lvl4pPr lvl="3" algn="ctr" rtl="0">
              <a:spcBef>
                <a:spcPts val="0"/>
              </a:spcBef>
              <a:buSzPct val="100000"/>
              <a:defRPr sz="5067"/>
            </a:lvl4pPr>
            <a:lvl5pPr lvl="4" algn="ctr" rtl="0">
              <a:spcBef>
                <a:spcPts val="0"/>
              </a:spcBef>
              <a:buSzPct val="100000"/>
              <a:defRPr sz="5067"/>
            </a:lvl5pPr>
            <a:lvl6pPr lvl="5" algn="ctr" rtl="0">
              <a:spcBef>
                <a:spcPts val="0"/>
              </a:spcBef>
              <a:buSzPct val="100000"/>
              <a:defRPr sz="5067"/>
            </a:lvl6pPr>
            <a:lvl7pPr lvl="6" algn="ctr" rtl="0">
              <a:spcBef>
                <a:spcPts val="0"/>
              </a:spcBef>
              <a:buSzPct val="100000"/>
              <a:defRPr sz="5067"/>
            </a:lvl7pPr>
            <a:lvl8pPr lvl="7" algn="ctr" rtl="0">
              <a:spcBef>
                <a:spcPts val="0"/>
              </a:spcBef>
              <a:buSzPct val="100000"/>
              <a:defRPr sz="5067"/>
            </a:lvl8pPr>
            <a:lvl9pPr lvl="8" algn="ctr" rtl="0">
              <a:spcBef>
                <a:spcPts val="0"/>
              </a:spcBef>
              <a:buSzPct val="100000"/>
              <a:defRPr sz="5067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478267" y="4550877"/>
            <a:ext cx="7148400" cy="69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246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3764192"/>
            <a:ext cx="9825600" cy="3089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 flipH="1">
            <a:off x="4777613" y="2072151"/>
            <a:ext cx="7414000" cy="478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9" name="Shape 89"/>
          <p:cNvGrpSpPr/>
          <p:nvPr/>
        </p:nvGrpSpPr>
        <p:grpSpPr>
          <a:xfrm>
            <a:off x="341322" y="-158"/>
            <a:ext cx="3001796" cy="1391211"/>
            <a:chOff x="3961956" y="4383950"/>
            <a:chExt cx="1160548" cy="548700"/>
          </a:xfrm>
        </p:grpSpPr>
        <p:sp>
          <p:nvSpPr>
            <p:cNvPr id="90" name="Shape 9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3" name="Shape 93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" name="Shape 94"/>
          <p:cNvGrpSpPr/>
          <p:nvPr/>
        </p:nvGrpSpPr>
        <p:grpSpPr>
          <a:xfrm>
            <a:off x="46579" y="6029500"/>
            <a:ext cx="2124408" cy="822763"/>
            <a:chOff x="6917201" y="0"/>
            <a:chExt cx="2227777" cy="863400"/>
          </a:xfrm>
        </p:grpSpPr>
        <p:sp>
          <p:nvSpPr>
            <p:cNvPr id="95" name="Shape 9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" name="Shape 98"/>
          <p:cNvGrpSpPr/>
          <p:nvPr/>
        </p:nvGrpSpPr>
        <p:grpSpPr>
          <a:xfrm>
            <a:off x="7848472" y="1657"/>
            <a:ext cx="4343273" cy="1682019"/>
            <a:chOff x="6917201" y="0"/>
            <a:chExt cx="2227777" cy="863400"/>
          </a:xfrm>
        </p:grpSpPr>
        <p:sp>
          <p:nvSpPr>
            <p:cNvPr id="99" name="Shape 9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858572" y="1734861"/>
            <a:ext cx="8489200" cy="3385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4267"/>
            </a:lvl1pPr>
            <a:lvl2pPr lvl="1" algn="ctr" rtl="0">
              <a:spcBef>
                <a:spcPts val="0"/>
              </a:spcBef>
              <a:buSzPct val="100000"/>
              <a:defRPr sz="4267"/>
            </a:lvl2pPr>
            <a:lvl3pPr lvl="2" algn="ctr" rtl="0">
              <a:spcBef>
                <a:spcPts val="0"/>
              </a:spcBef>
              <a:buSzPct val="100000"/>
              <a:defRPr sz="4267"/>
            </a:lvl3pPr>
            <a:lvl4pPr lvl="3" algn="ctr" rtl="0">
              <a:spcBef>
                <a:spcPts val="0"/>
              </a:spcBef>
              <a:buSzPct val="100000"/>
              <a:defRPr sz="4267"/>
            </a:lvl4pPr>
            <a:lvl5pPr lvl="4" algn="ctr" rtl="0">
              <a:spcBef>
                <a:spcPts val="0"/>
              </a:spcBef>
              <a:buSzPct val="100000"/>
              <a:defRPr sz="4267"/>
            </a:lvl5pPr>
            <a:lvl6pPr lvl="5" algn="ctr" rtl="0">
              <a:spcBef>
                <a:spcPts val="0"/>
              </a:spcBef>
              <a:buSzPct val="100000"/>
              <a:defRPr sz="4267"/>
            </a:lvl6pPr>
            <a:lvl7pPr lvl="6" algn="ctr" rtl="0">
              <a:spcBef>
                <a:spcPts val="0"/>
              </a:spcBef>
              <a:buSzPct val="100000"/>
              <a:defRPr sz="4267"/>
            </a:lvl7pPr>
            <a:lvl8pPr lvl="7" algn="ctr" rtl="0">
              <a:spcBef>
                <a:spcPts val="0"/>
              </a:spcBef>
              <a:buSzPct val="100000"/>
              <a:defRPr sz="4267"/>
            </a:lvl8pPr>
            <a:lvl9pPr lvl="8" algn="ctr" rtl="0">
              <a:spcBef>
                <a:spcPts val="0"/>
              </a:spcBef>
              <a:buSzPct val="100000"/>
              <a:defRPr sz="4267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244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8565600" cy="94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1092200" y="2067600"/>
            <a:ext cx="7813200" cy="52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1092200" y="3289400"/>
            <a:ext cx="7813200" cy="279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704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37367" y="5551333"/>
            <a:ext cx="9886800" cy="806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478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0" name="Shape 120"/>
          <p:cNvGrpSpPr/>
          <p:nvPr/>
        </p:nvGrpSpPr>
        <p:grpSpPr>
          <a:xfrm>
            <a:off x="7945630" y="5492769"/>
            <a:ext cx="3361269" cy="1365553"/>
            <a:chOff x="6917201" y="0"/>
            <a:chExt cx="2227777" cy="863400"/>
          </a:xfrm>
        </p:grpSpPr>
        <p:sp>
          <p:nvSpPr>
            <p:cNvPr id="121" name="Shape 12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4" name="Shape 124"/>
          <p:cNvGrpSpPr/>
          <p:nvPr/>
        </p:nvGrpSpPr>
        <p:grpSpPr>
          <a:xfrm>
            <a:off x="265532" y="3"/>
            <a:ext cx="3727219" cy="1444411"/>
            <a:chOff x="6917201" y="0"/>
            <a:chExt cx="2227777" cy="863400"/>
          </a:xfrm>
        </p:grpSpPr>
        <p:sp>
          <p:nvSpPr>
            <p:cNvPr id="125" name="Shape 1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847800" y="1845133"/>
            <a:ext cx="8496400" cy="1839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847800" y="3818467"/>
            <a:ext cx="8496400" cy="85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2943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99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05312C-A33B-4305-BA04-7A667B4AD5B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F5082-0B7C-4D27-A918-F8186740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26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05312C-A33B-4305-BA04-7A667B4AD5B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F5082-0B7C-4D27-A918-F8186740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18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05312C-A33B-4305-BA04-7A667B4AD5B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F5082-0B7C-4D27-A918-F8186740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85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05312C-A33B-4305-BA04-7A667B4AD5B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F5082-0B7C-4D27-A918-F8186740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81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05312C-A33B-4305-BA04-7A667B4AD5B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F5082-0B7C-4D27-A918-F8186740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9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6342800" y="3079200"/>
            <a:ext cx="58492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" name="Shape 27"/>
          <p:cNvGrpSpPr/>
          <p:nvPr/>
        </p:nvGrpSpPr>
        <p:grpSpPr>
          <a:xfrm>
            <a:off x="7458922" y="5281487"/>
            <a:ext cx="3880193" cy="1576453"/>
            <a:chOff x="6917201" y="0"/>
            <a:chExt cx="2227777" cy="863400"/>
          </a:xfrm>
        </p:grpSpPr>
        <p:sp>
          <p:nvSpPr>
            <p:cNvPr id="28" name="Shape 2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265532" y="3"/>
            <a:ext cx="3727219" cy="1444411"/>
            <a:chOff x="6917201" y="0"/>
            <a:chExt cx="2227777" cy="863400"/>
          </a:xfrm>
        </p:grpSpPr>
        <p:sp>
          <p:nvSpPr>
            <p:cNvPr id="32" name="Shape 3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518245" y="2328133"/>
            <a:ext cx="7170000" cy="2194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2790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05312C-A33B-4305-BA04-7A667B4AD5B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F5082-0B7C-4D27-A918-F8186740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22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05312C-A33B-4305-BA04-7A667B4AD5B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F5082-0B7C-4D27-A918-F8186740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53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05312C-A33B-4305-BA04-7A667B4AD5B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F5082-0B7C-4D27-A918-F8186740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3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05312C-A33B-4305-BA04-7A667B4AD5B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F5082-0B7C-4D27-A918-F8186740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99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05312C-A33B-4305-BA04-7A667B4AD5B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F5082-0B7C-4D27-A918-F8186740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55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05312C-A33B-4305-BA04-7A667B4AD5B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F5082-0B7C-4D27-A918-F8186740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51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69428-DD07-4C81-A63C-1799867F4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07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rgbClr val="85200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 rot="10800000">
            <a:off x="6745207" y="0"/>
            <a:ext cx="5446800" cy="2736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71033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" name="Shape 14"/>
          <p:cNvGrpSpPr/>
          <p:nvPr/>
        </p:nvGrpSpPr>
        <p:grpSpPr>
          <a:xfrm>
            <a:off x="340269" y="789"/>
            <a:ext cx="3000484" cy="13924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8737376" y="5623803"/>
            <a:ext cx="3185424" cy="1234316"/>
            <a:chOff x="6917201" y="0"/>
            <a:chExt cx="2227777" cy="863400"/>
          </a:xfrm>
        </p:grpSpPr>
        <p:sp>
          <p:nvSpPr>
            <p:cNvPr id="19" name="Shape 1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478267" y="4550877"/>
            <a:ext cx="7148400" cy="69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3407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6342800" y="3079200"/>
            <a:ext cx="58492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" name="Shape 27"/>
          <p:cNvGrpSpPr/>
          <p:nvPr/>
        </p:nvGrpSpPr>
        <p:grpSpPr>
          <a:xfrm>
            <a:off x="7458924" y="5281488"/>
            <a:ext cx="3880193" cy="1576453"/>
            <a:chOff x="6917201" y="0"/>
            <a:chExt cx="2227777" cy="863400"/>
          </a:xfrm>
        </p:grpSpPr>
        <p:sp>
          <p:nvSpPr>
            <p:cNvPr id="28" name="Shape 2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265532" y="4"/>
            <a:ext cx="3727219" cy="1444411"/>
            <a:chOff x="6917201" y="0"/>
            <a:chExt cx="2227777" cy="863400"/>
          </a:xfrm>
        </p:grpSpPr>
        <p:sp>
          <p:nvSpPr>
            <p:cNvPr id="32" name="Shape 3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518245" y="2328133"/>
            <a:ext cx="7170000" cy="2194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1421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072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1753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1">
    <p:bg>
      <p:bgPr>
        <a:solidFill>
          <a:srgbClr val="0B5394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33" y="-67"/>
            <a:ext cx="9827200" cy="6858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C4587"/>
              </a:buClr>
              <a:buSzPct val="100000"/>
              <a:defRPr sz="3000">
                <a:solidFill>
                  <a:srgbClr val="1C4587"/>
                </a:solidFill>
              </a:defRPr>
            </a:lvl1pPr>
            <a:lvl2pPr lvl="1" rtl="0">
              <a:spcBef>
                <a:spcPts val="0"/>
              </a:spcBef>
              <a:buClr>
                <a:srgbClr val="1C4587"/>
              </a:buClr>
              <a:buSzPct val="100000"/>
              <a:defRPr sz="3000">
                <a:solidFill>
                  <a:srgbClr val="1C4587"/>
                </a:solidFill>
              </a:defRPr>
            </a:lvl2pPr>
            <a:lvl3pPr lvl="2" rtl="0">
              <a:spcBef>
                <a:spcPts val="0"/>
              </a:spcBef>
              <a:buClr>
                <a:srgbClr val="1C4587"/>
              </a:buClr>
              <a:buSzPct val="100000"/>
              <a:defRPr sz="3000">
                <a:solidFill>
                  <a:srgbClr val="1C4587"/>
                </a:solidFill>
              </a:defRPr>
            </a:lvl3pPr>
            <a:lvl4pPr lvl="3" rtl="0">
              <a:spcBef>
                <a:spcPts val="0"/>
              </a:spcBef>
              <a:buClr>
                <a:srgbClr val="1C4587"/>
              </a:buClr>
              <a:buSzPct val="100000"/>
              <a:defRPr sz="3000">
                <a:solidFill>
                  <a:srgbClr val="1C4587"/>
                </a:solidFill>
              </a:defRPr>
            </a:lvl4pPr>
            <a:lvl5pPr lvl="4" rtl="0">
              <a:spcBef>
                <a:spcPts val="0"/>
              </a:spcBef>
              <a:buClr>
                <a:srgbClr val="1C4587"/>
              </a:buClr>
              <a:buSzPct val="100000"/>
              <a:defRPr sz="3000">
                <a:solidFill>
                  <a:srgbClr val="1C4587"/>
                </a:solidFill>
              </a:defRPr>
            </a:lvl5pPr>
            <a:lvl6pPr lvl="5" rtl="0">
              <a:spcBef>
                <a:spcPts val="0"/>
              </a:spcBef>
              <a:buClr>
                <a:srgbClr val="1C4587"/>
              </a:buClr>
              <a:buSzPct val="100000"/>
              <a:defRPr sz="3000">
                <a:solidFill>
                  <a:srgbClr val="1C4587"/>
                </a:solidFill>
              </a:defRPr>
            </a:lvl6pPr>
            <a:lvl7pPr lvl="6" rtl="0">
              <a:spcBef>
                <a:spcPts val="0"/>
              </a:spcBef>
              <a:buClr>
                <a:srgbClr val="1C4587"/>
              </a:buClr>
              <a:buSzPct val="100000"/>
              <a:defRPr sz="3000">
                <a:solidFill>
                  <a:srgbClr val="1C4587"/>
                </a:solidFill>
              </a:defRPr>
            </a:lvl7pPr>
            <a:lvl8pPr lvl="7" rtl="0">
              <a:spcBef>
                <a:spcPts val="0"/>
              </a:spcBef>
              <a:buClr>
                <a:srgbClr val="1C4587"/>
              </a:buClr>
              <a:buSzPct val="100000"/>
              <a:defRPr sz="3000">
                <a:solidFill>
                  <a:srgbClr val="1C4587"/>
                </a:solidFill>
              </a:defRPr>
            </a:lvl8pPr>
            <a:lvl9pPr lvl="8" rtl="0">
              <a:spcBef>
                <a:spcPts val="0"/>
              </a:spcBef>
              <a:buClr>
                <a:srgbClr val="1C4587"/>
              </a:buClr>
              <a:buSzPct val="100000"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26233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1 1">
    <p:bg>
      <p:bgPr>
        <a:solidFill>
          <a:srgbClr val="38761D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3502067"/>
            <a:ext cx="9827200" cy="3356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6374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1 1 1">
    <p:bg>
      <p:bgPr>
        <a:solidFill>
          <a:srgbClr val="85200C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33" y="4876800"/>
            <a:ext cx="9827200" cy="1981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2"/>
              </a:buClr>
              <a:buSzPct val="100000"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buClr>
                <a:schemeClr val="accent2"/>
              </a:buClr>
              <a:buSzPct val="100000"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buClr>
                <a:schemeClr val="accent2"/>
              </a:buClr>
              <a:buSzPct val="100000"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buClr>
                <a:schemeClr val="accent2"/>
              </a:buClr>
              <a:buSzPct val="100000"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buClr>
                <a:schemeClr val="accent2"/>
              </a:buClr>
              <a:buSzPct val="100000"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buClr>
                <a:schemeClr val="accent2"/>
              </a:buClr>
              <a:buSzPct val="100000"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buClr>
                <a:schemeClr val="accent2"/>
              </a:buClr>
              <a:buSzPct val="100000"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buClr>
                <a:schemeClr val="accent2"/>
              </a:buClr>
              <a:buSzPct val="100000"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buClr>
                <a:schemeClr val="accent2"/>
              </a:buClr>
              <a:buSzPct val="100000"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353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49148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184900" y="2654300"/>
            <a:ext cx="49148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2476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564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4945600" cy="184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107600" y="3092067"/>
            <a:ext cx="4945600" cy="282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2517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3764192"/>
            <a:ext cx="9825600" cy="3089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 flipH="1">
            <a:off x="4777613" y="2072151"/>
            <a:ext cx="7414000" cy="478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9" name="Shape 89"/>
          <p:cNvGrpSpPr/>
          <p:nvPr/>
        </p:nvGrpSpPr>
        <p:grpSpPr>
          <a:xfrm>
            <a:off x="341323" y="-158"/>
            <a:ext cx="3001796" cy="1391211"/>
            <a:chOff x="3961956" y="4383950"/>
            <a:chExt cx="1160548" cy="548700"/>
          </a:xfrm>
        </p:grpSpPr>
        <p:sp>
          <p:nvSpPr>
            <p:cNvPr id="90" name="Shape 9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3" name="Shape 93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" name="Shape 94"/>
          <p:cNvGrpSpPr/>
          <p:nvPr/>
        </p:nvGrpSpPr>
        <p:grpSpPr>
          <a:xfrm>
            <a:off x="46579" y="6029501"/>
            <a:ext cx="2124408" cy="822763"/>
            <a:chOff x="6917201" y="0"/>
            <a:chExt cx="2227777" cy="863400"/>
          </a:xfrm>
        </p:grpSpPr>
        <p:sp>
          <p:nvSpPr>
            <p:cNvPr id="95" name="Shape 9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" name="Shape 98"/>
          <p:cNvGrpSpPr/>
          <p:nvPr/>
        </p:nvGrpSpPr>
        <p:grpSpPr>
          <a:xfrm>
            <a:off x="7848473" y="1658"/>
            <a:ext cx="4343273" cy="1682019"/>
            <a:chOff x="6917201" y="0"/>
            <a:chExt cx="2227777" cy="863400"/>
          </a:xfrm>
        </p:grpSpPr>
        <p:sp>
          <p:nvSpPr>
            <p:cNvPr id="99" name="Shape 9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858572" y="1734861"/>
            <a:ext cx="8489200" cy="3385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200"/>
            </a:lvl1pPr>
            <a:lvl2pPr lvl="1" algn="ctr" rtl="0">
              <a:spcBef>
                <a:spcPts val="0"/>
              </a:spcBef>
              <a:buSzPct val="100000"/>
              <a:defRPr sz="3200"/>
            </a:lvl2pPr>
            <a:lvl3pPr lvl="2" algn="ctr" rtl="0">
              <a:spcBef>
                <a:spcPts val="0"/>
              </a:spcBef>
              <a:buSzPct val="100000"/>
              <a:defRPr sz="3200"/>
            </a:lvl3pPr>
            <a:lvl4pPr lvl="3" algn="ctr" rtl="0">
              <a:spcBef>
                <a:spcPts val="0"/>
              </a:spcBef>
              <a:buSzPct val="100000"/>
              <a:defRPr sz="3200"/>
            </a:lvl4pPr>
            <a:lvl5pPr lvl="4" algn="ctr" rtl="0">
              <a:spcBef>
                <a:spcPts val="0"/>
              </a:spcBef>
              <a:buSzPct val="100000"/>
              <a:defRPr sz="3200"/>
            </a:lvl5pPr>
            <a:lvl6pPr lvl="5" algn="ctr" rtl="0">
              <a:spcBef>
                <a:spcPts val="0"/>
              </a:spcBef>
              <a:buSzPct val="100000"/>
              <a:defRPr sz="3200"/>
            </a:lvl6pPr>
            <a:lvl7pPr lvl="6" algn="ctr" rtl="0">
              <a:spcBef>
                <a:spcPts val="0"/>
              </a:spcBef>
              <a:buSzPct val="100000"/>
              <a:defRPr sz="3200"/>
            </a:lvl7pPr>
            <a:lvl8pPr lvl="7" algn="ctr" rtl="0">
              <a:spcBef>
                <a:spcPts val="0"/>
              </a:spcBef>
              <a:buSzPct val="100000"/>
              <a:defRPr sz="3200"/>
            </a:lvl8pPr>
            <a:lvl9pPr lvl="8" algn="ctr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0065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8565600" cy="94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1092200" y="2067600"/>
            <a:ext cx="7813200" cy="52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1092200" y="3289400"/>
            <a:ext cx="7813200" cy="279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329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37367" y="5551333"/>
            <a:ext cx="9886800" cy="806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0220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0" name="Shape 120"/>
          <p:cNvGrpSpPr/>
          <p:nvPr/>
        </p:nvGrpSpPr>
        <p:grpSpPr>
          <a:xfrm>
            <a:off x="7945630" y="5492770"/>
            <a:ext cx="3361269" cy="1365553"/>
            <a:chOff x="6917201" y="0"/>
            <a:chExt cx="2227777" cy="863400"/>
          </a:xfrm>
        </p:grpSpPr>
        <p:sp>
          <p:nvSpPr>
            <p:cNvPr id="121" name="Shape 12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4" name="Shape 124"/>
          <p:cNvGrpSpPr/>
          <p:nvPr/>
        </p:nvGrpSpPr>
        <p:grpSpPr>
          <a:xfrm>
            <a:off x="265532" y="4"/>
            <a:ext cx="3727219" cy="1444411"/>
            <a:chOff x="6917201" y="0"/>
            <a:chExt cx="2227777" cy="863400"/>
          </a:xfrm>
        </p:grpSpPr>
        <p:sp>
          <p:nvSpPr>
            <p:cNvPr id="125" name="Shape 1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847800" y="1845133"/>
            <a:ext cx="8496400" cy="1839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847800" y="3818467"/>
            <a:ext cx="8496400" cy="85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685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1">
    <p:bg>
      <p:bgPr>
        <a:solidFill>
          <a:srgbClr val="0B5394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33" y="-67"/>
            <a:ext cx="9827200" cy="6858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1pPr>
            <a:lvl2pPr lvl="1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2pPr>
            <a:lvl3pPr lvl="2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3pPr>
            <a:lvl4pPr lvl="3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4pPr>
            <a:lvl5pPr lvl="4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5pPr>
            <a:lvl6pPr lvl="5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6pPr>
            <a:lvl7pPr lvl="6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7pPr>
            <a:lvl8pPr lvl="7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8pPr>
            <a:lvl9pPr lvl="8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8569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865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1 1">
    <p:bg>
      <p:bgPr>
        <a:solidFill>
          <a:srgbClr val="38761D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3502067"/>
            <a:ext cx="9827200" cy="3356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689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1 1 1">
    <p:bg>
      <p:bgPr>
        <a:solidFill>
          <a:srgbClr val="85200C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33" y="4876800"/>
            <a:ext cx="9827200" cy="1981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165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49148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184900" y="2654300"/>
            <a:ext cx="49148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638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065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4945600" cy="184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107600" y="3092067"/>
            <a:ext cx="4945600" cy="282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825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333" ker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pPr algn="r"/>
              <a:t>‹#›</a:t>
            </a:fld>
            <a:endParaRPr lang="en" sz="1333" kern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8649701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 userDrawn="1"/>
        </p:nvSpPr>
        <p:spPr>
          <a:xfrm>
            <a:off x="271849" y="3723503"/>
            <a:ext cx="773291" cy="3143548"/>
          </a:xfrm>
          <a:prstGeom prst="triangle">
            <a:avLst>
              <a:gd name="adj" fmla="val 0"/>
            </a:avLst>
          </a:prstGeom>
          <a:solidFill>
            <a:srgbClr val="AD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8"/>
          <p:cNvSpPr/>
          <p:nvPr userDrawn="1"/>
        </p:nvSpPr>
        <p:spPr>
          <a:xfrm>
            <a:off x="0" y="3556641"/>
            <a:ext cx="734683" cy="3314406"/>
          </a:xfrm>
          <a:prstGeom prst="triangle">
            <a:avLst>
              <a:gd name="adj" fmla="val 0"/>
            </a:avLst>
          </a:prstGeom>
          <a:solidFill>
            <a:srgbClr val="004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14"/>
          <p:cNvSpPr/>
          <p:nvPr userDrawn="1"/>
        </p:nvSpPr>
        <p:spPr>
          <a:xfrm>
            <a:off x="1" y="4555524"/>
            <a:ext cx="414644" cy="2310714"/>
          </a:xfrm>
          <a:prstGeom prst="triangle">
            <a:avLst>
              <a:gd name="adj" fmla="val 0"/>
            </a:avLst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-4" y="0"/>
            <a:ext cx="1392199" cy="6858000"/>
          </a:xfrm>
          <a:prstGeom prst="triangle">
            <a:avLst>
              <a:gd name="adj" fmla="val 10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38" y="0"/>
            <a:ext cx="1814555" cy="11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8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pPr algn="r"/>
              <a:t>‹#›</a:t>
            </a:fld>
            <a:endParaRPr lang="en" sz="1000" kern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553210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698440" y="2923650"/>
            <a:ext cx="10521600" cy="7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algn="ctr"/>
            <a:r>
              <a:rPr lang="en" sz="3600" b="1" dirty="0" smtClean="0">
                <a:solidFill>
                  <a:srgbClr val="005A50"/>
                </a:solidFill>
              </a:rPr>
              <a:t>International Student Program</a:t>
            </a:r>
            <a:br>
              <a:rPr lang="en" sz="3600" b="1" dirty="0" smtClean="0">
                <a:solidFill>
                  <a:srgbClr val="005A50"/>
                </a:solidFill>
              </a:rPr>
            </a:br>
            <a:r>
              <a:rPr lang="en" sz="3600" b="1" dirty="0" smtClean="0">
                <a:solidFill>
                  <a:srgbClr val="005A50"/>
                </a:solidFill>
              </a:rPr>
              <a:t>Strategic Enrollment Committee</a:t>
            </a:r>
            <a:br>
              <a:rPr lang="en" sz="3600" b="1" dirty="0" smtClean="0">
                <a:solidFill>
                  <a:srgbClr val="005A50"/>
                </a:solidFill>
              </a:rPr>
            </a:br>
            <a:r>
              <a:rPr lang="en" sz="3600" b="1" dirty="0" smtClean="0">
                <a:solidFill>
                  <a:srgbClr val="005A50"/>
                </a:solidFill>
              </a:rPr>
              <a:t>Spring 2019</a:t>
            </a:r>
            <a:br>
              <a:rPr lang="en" sz="3600" b="1" dirty="0" smtClean="0">
                <a:solidFill>
                  <a:srgbClr val="005A50"/>
                </a:solidFill>
              </a:rPr>
            </a:br>
            <a:endParaRPr lang="en" sz="3600" b="1" dirty="0">
              <a:solidFill>
                <a:srgbClr val="005A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59" y="300350"/>
            <a:ext cx="3367359" cy="2602282"/>
          </a:xfrm>
          <a:prstGeom prst="rect">
            <a:avLst/>
          </a:prstGeom>
        </p:spPr>
      </p:pic>
      <p:pic>
        <p:nvPicPr>
          <p:cNvPr id="4" name="Picture 3" descr="Beyond Prophecy: Hot News--EZ Links!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82" y="5120033"/>
            <a:ext cx="7703127" cy="1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578367" y="400538"/>
            <a:ext cx="10521600" cy="7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3600" b="1" dirty="0" smtClean="0">
                <a:solidFill>
                  <a:srgbClr val="005A50"/>
                </a:solidFill>
              </a:rPr>
              <a:t>Areas of Opportunity and Growth</a:t>
            </a:r>
            <a:endParaRPr lang="en" sz="3600" b="1" dirty="0">
              <a:solidFill>
                <a:srgbClr val="005A50"/>
              </a:solidFill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578367" y="1261241"/>
            <a:ext cx="10909439" cy="4826802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Expanded International Office Space </a:t>
            </a:r>
          </a:p>
          <a:p>
            <a:pPr marL="647693" indent="-342900"/>
            <a:r>
              <a:rPr lang="en" sz="2000" b="1" dirty="0" smtClean="0">
                <a:solidFill>
                  <a:srgbClr val="363636"/>
                </a:solidFill>
              </a:rPr>
              <a:t>Expanded space needed for staff offices, student gathering area, storage and </a:t>
            </a:r>
            <a:r>
              <a:rPr lang="en" sz="2000" b="1" dirty="0">
                <a:solidFill>
                  <a:srgbClr val="363636"/>
                </a:solidFill>
              </a:rPr>
              <a:t>m</a:t>
            </a:r>
            <a:r>
              <a:rPr lang="en" sz="2000" b="1" dirty="0" smtClean="0">
                <a:solidFill>
                  <a:srgbClr val="363636"/>
                </a:solidFill>
              </a:rPr>
              <a:t>editation/prayer room</a:t>
            </a:r>
            <a:endParaRPr lang="en" sz="2000" b="1" dirty="0" smtClean="0">
              <a:solidFill>
                <a:srgbClr val="00B050"/>
              </a:solidFill>
            </a:endParaRPr>
          </a:p>
          <a:p>
            <a:pPr marL="304793">
              <a:buNone/>
            </a:pPr>
            <a:endParaRPr lang="en" sz="2400" b="1" dirty="0">
              <a:solidFill>
                <a:srgbClr val="00B050"/>
              </a:solidFill>
            </a:endParaRPr>
          </a:p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International Recruitment Travel</a:t>
            </a:r>
          </a:p>
          <a:p>
            <a:pPr marL="590543" indent="-285750"/>
            <a:r>
              <a:rPr lang="en" sz="2000" b="1" dirty="0" smtClean="0">
                <a:solidFill>
                  <a:srgbClr val="363636"/>
                </a:solidFill>
              </a:rPr>
              <a:t>Due to name confusion and smaller population, significant international exposure is necessary</a:t>
            </a:r>
          </a:p>
          <a:p>
            <a:pPr marL="590543" indent="-285750"/>
            <a:r>
              <a:rPr lang="en" sz="2000" b="1" dirty="0" smtClean="0">
                <a:solidFill>
                  <a:srgbClr val="363636"/>
                </a:solidFill>
              </a:rPr>
              <a:t>International Staff completed five 10-16 day trips in 2018 </a:t>
            </a:r>
            <a:r>
              <a:rPr lang="en" sz="2000" b="1" dirty="0" smtClean="0">
                <a:solidFill>
                  <a:schemeClr val="bg2"/>
                </a:solidFill>
              </a:rPr>
              <a:t>to 13 countries and 24 cities.  </a:t>
            </a:r>
            <a:r>
              <a:rPr lang="en" sz="2000" b="1" dirty="0" smtClean="0">
                <a:solidFill>
                  <a:srgbClr val="363636"/>
                </a:solidFill>
              </a:rPr>
              <a:t>Prior to 2018, only 3 countries were visited.</a:t>
            </a:r>
          </a:p>
          <a:p>
            <a:pPr marL="304793">
              <a:buNone/>
            </a:pPr>
            <a:endParaRPr lang="en" sz="2000" b="1" dirty="0" smtClean="0">
              <a:solidFill>
                <a:srgbClr val="363636"/>
              </a:solidFill>
            </a:endParaRPr>
          </a:p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P</a:t>
            </a:r>
            <a:r>
              <a:rPr lang="en-US" sz="2400" b="1" dirty="0" smtClean="0">
                <a:solidFill>
                  <a:srgbClr val="00B050"/>
                </a:solidFill>
              </a:rPr>
              <a:t>e</a:t>
            </a:r>
            <a:r>
              <a:rPr lang="en" sz="2400" b="1" dirty="0" smtClean="0">
                <a:solidFill>
                  <a:srgbClr val="00B050"/>
                </a:solidFill>
              </a:rPr>
              <a:t>rsonnel Resources</a:t>
            </a:r>
            <a:endParaRPr lang="en" sz="2400" b="1" dirty="0">
              <a:solidFill>
                <a:srgbClr val="00B050"/>
              </a:solidFill>
            </a:endParaRPr>
          </a:p>
          <a:p>
            <a:pPr marL="590543" indent="-285750"/>
            <a:r>
              <a:rPr lang="en" sz="2000" b="1" dirty="0" smtClean="0">
                <a:solidFill>
                  <a:srgbClr val="363636"/>
                </a:solidFill>
              </a:rPr>
              <a:t>Additional personnel resources needed for student support and retention, especially while staff is participating in off campus recruitment.</a:t>
            </a:r>
            <a:endParaRPr lang="en" sz="2000" dirty="0" smtClean="0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578367" y="400538"/>
            <a:ext cx="10521600" cy="7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3600" b="1" dirty="0" smtClean="0">
                <a:solidFill>
                  <a:srgbClr val="005A50"/>
                </a:solidFill>
              </a:rPr>
              <a:t>Areas of Opportunity and Growth</a:t>
            </a:r>
            <a:endParaRPr lang="en" sz="3600" b="1" dirty="0">
              <a:solidFill>
                <a:srgbClr val="005A50"/>
              </a:solidFill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384448" y="1156138"/>
            <a:ext cx="9414646" cy="4826802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Local P</a:t>
            </a:r>
            <a:r>
              <a:rPr lang="en-US" sz="2400" b="1" dirty="0" smtClean="0">
                <a:solidFill>
                  <a:srgbClr val="00B050"/>
                </a:solidFill>
              </a:rPr>
              <a:t>a</a:t>
            </a:r>
            <a:r>
              <a:rPr lang="en" sz="2400" b="1" dirty="0" smtClean="0">
                <a:solidFill>
                  <a:srgbClr val="00B050"/>
                </a:solidFill>
              </a:rPr>
              <a:t>rternships/Recruitment</a:t>
            </a:r>
          </a:p>
          <a:p>
            <a:pPr marL="647693" indent="-342900"/>
            <a:r>
              <a:rPr lang="en-US" sz="2000" b="1" dirty="0" smtClean="0">
                <a:solidFill>
                  <a:srgbClr val="363636"/>
                </a:solidFill>
              </a:rPr>
              <a:t>Develop partnership with local </a:t>
            </a:r>
            <a:r>
              <a:rPr lang="en-US" sz="2000" b="1" dirty="0" err="1" smtClean="0">
                <a:solidFill>
                  <a:srgbClr val="363636"/>
                </a:solidFill>
              </a:rPr>
              <a:t>AuPair</a:t>
            </a:r>
            <a:r>
              <a:rPr lang="en-US" sz="2000" b="1" dirty="0" smtClean="0">
                <a:solidFill>
                  <a:srgbClr val="363636"/>
                </a:solidFill>
              </a:rPr>
              <a:t> Field Reps and community</a:t>
            </a:r>
          </a:p>
          <a:p>
            <a:pPr marL="647693" indent="-342900"/>
            <a:r>
              <a:rPr lang="en-US" sz="2000" b="1" dirty="0" smtClean="0">
                <a:solidFill>
                  <a:srgbClr val="363636"/>
                </a:solidFill>
              </a:rPr>
              <a:t>Community involvement (e.g. Redwood City International and other groups) to increase word-of-mouth in local community for friends and relatives abroad</a:t>
            </a:r>
            <a:endParaRPr lang="en" sz="2000" b="1" dirty="0" smtClean="0">
              <a:solidFill>
                <a:srgbClr val="00B050"/>
              </a:solidFill>
            </a:endParaRPr>
          </a:p>
          <a:p>
            <a:pPr marL="304793">
              <a:buNone/>
            </a:pPr>
            <a:endParaRPr lang="en" sz="2400" b="1" dirty="0">
              <a:solidFill>
                <a:srgbClr val="00B050"/>
              </a:solidFill>
            </a:endParaRPr>
          </a:p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Website and Social Media</a:t>
            </a:r>
          </a:p>
          <a:p>
            <a:pPr marL="590543" indent="-285750"/>
            <a:r>
              <a:rPr lang="en" sz="2000" b="1" dirty="0" smtClean="0">
                <a:solidFill>
                  <a:srgbClr val="363636"/>
                </a:solidFill>
              </a:rPr>
              <a:t>Redesigning the website to increase visual interest</a:t>
            </a:r>
          </a:p>
          <a:p>
            <a:pPr marL="590543" indent="-285750"/>
            <a:r>
              <a:rPr lang="en" sz="2000" b="1" dirty="0" smtClean="0">
                <a:solidFill>
                  <a:srgbClr val="363636"/>
                </a:solidFill>
              </a:rPr>
              <a:t>Short, high quality, interesting videos needed for </a:t>
            </a:r>
          </a:p>
          <a:p>
            <a:pPr marL="304793">
              <a:buNone/>
            </a:pPr>
            <a:r>
              <a:rPr lang="en" sz="2000" b="1" dirty="0" smtClean="0">
                <a:solidFill>
                  <a:srgbClr val="363636"/>
                </a:solidFill>
              </a:rPr>
              <a:t>website and social media</a:t>
            </a:r>
          </a:p>
          <a:p>
            <a:pPr marL="647693" indent="-342900"/>
            <a:r>
              <a:rPr lang="en" sz="2000" b="1" dirty="0" smtClean="0">
                <a:solidFill>
                  <a:srgbClr val="363636"/>
                </a:solidFill>
              </a:rPr>
              <a:t>Updated, redesigned electronic and print materials needed</a:t>
            </a:r>
          </a:p>
          <a:p>
            <a:pPr marL="304793">
              <a:buNone/>
            </a:pPr>
            <a:endParaRPr lang="en" sz="2000" b="1" dirty="0" smtClean="0">
              <a:solidFill>
                <a:srgbClr val="36363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19" y="3718988"/>
            <a:ext cx="3909451" cy="2606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9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578367" y="298500"/>
            <a:ext cx="10521600" cy="7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3600" b="1" dirty="0" smtClean="0">
                <a:solidFill>
                  <a:srgbClr val="005A50"/>
                </a:solidFill>
              </a:rPr>
              <a:t>Projections AY 2019-2020</a:t>
            </a:r>
            <a:endParaRPr lang="en" sz="3600" b="1" dirty="0">
              <a:solidFill>
                <a:srgbClr val="005A5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26749"/>
              </p:ext>
            </p:extLst>
          </p:nvPr>
        </p:nvGraphicFramePr>
        <p:xfrm>
          <a:off x="350404" y="1317353"/>
          <a:ext cx="10917960" cy="3264562"/>
        </p:xfrm>
        <a:graphic>
          <a:graphicData uri="http://schemas.openxmlformats.org/drawingml/2006/table">
            <a:tbl>
              <a:tblPr/>
              <a:tblGrid>
                <a:gridCol w="448684">
                  <a:extLst>
                    <a:ext uri="{9D8B030D-6E8A-4147-A177-3AD203B41FA5}">
                      <a16:colId xmlns:a16="http://schemas.microsoft.com/office/drawing/2014/main" val="1052763460"/>
                    </a:ext>
                  </a:extLst>
                </a:gridCol>
                <a:gridCol w="2911846">
                  <a:extLst>
                    <a:ext uri="{9D8B030D-6E8A-4147-A177-3AD203B41FA5}">
                      <a16:colId xmlns:a16="http://schemas.microsoft.com/office/drawing/2014/main" val="1318598720"/>
                    </a:ext>
                  </a:extLst>
                </a:gridCol>
                <a:gridCol w="1316653">
                  <a:extLst>
                    <a:ext uri="{9D8B030D-6E8A-4147-A177-3AD203B41FA5}">
                      <a16:colId xmlns:a16="http://schemas.microsoft.com/office/drawing/2014/main" val="26282462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368405714"/>
                    </a:ext>
                  </a:extLst>
                </a:gridCol>
                <a:gridCol w="1250874">
                  <a:extLst>
                    <a:ext uri="{9D8B030D-6E8A-4147-A177-3AD203B41FA5}">
                      <a16:colId xmlns:a16="http://schemas.microsoft.com/office/drawing/2014/main" val="3084384258"/>
                    </a:ext>
                  </a:extLst>
                </a:gridCol>
                <a:gridCol w="1182893">
                  <a:extLst>
                    <a:ext uri="{9D8B030D-6E8A-4147-A177-3AD203B41FA5}">
                      <a16:colId xmlns:a16="http://schemas.microsoft.com/office/drawing/2014/main" val="1230447924"/>
                    </a:ext>
                  </a:extLst>
                </a:gridCol>
                <a:gridCol w="1169296">
                  <a:extLst>
                    <a:ext uri="{9D8B030D-6E8A-4147-A177-3AD203B41FA5}">
                      <a16:colId xmlns:a16="http://schemas.microsoft.com/office/drawing/2014/main" val="2295346234"/>
                    </a:ext>
                  </a:extLst>
                </a:gridCol>
                <a:gridCol w="1237278">
                  <a:extLst>
                    <a:ext uri="{9D8B030D-6E8A-4147-A177-3AD203B41FA5}">
                      <a16:colId xmlns:a16="http://schemas.microsoft.com/office/drawing/2014/main" val="1247109102"/>
                    </a:ext>
                  </a:extLst>
                </a:gridCol>
                <a:gridCol w="244736">
                  <a:extLst>
                    <a:ext uri="{9D8B030D-6E8A-4147-A177-3AD203B41FA5}">
                      <a16:colId xmlns:a16="http://schemas.microsoft.com/office/drawing/2014/main" val="3232652253"/>
                    </a:ext>
                  </a:extLst>
                </a:gridCol>
              </a:tblGrid>
              <a:tr h="2552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520086"/>
                  </a:ext>
                </a:extLst>
              </a:tr>
              <a:tr h="2654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PROJECTIONS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424682"/>
                  </a:ext>
                </a:extLst>
              </a:tr>
              <a:tr h="31937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FALL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SPRING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40927"/>
                  </a:ext>
                </a:extLst>
              </a:tr>
              <a:tr h="29868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new incoming students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36095"/>
                  </a:ext>
                </a:extLst>
              </a:tr>
              <a:tr h="27798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Continuing students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193083"/>
                  </a:ext>
                </a:extLst>
              </a:tr>
              <a:tr h="37857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Students 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leaving/graduating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1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635748"/>
                  </a:ext>
                </a:extLst>
              </a:tr>
              <a:tr h="923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012408"/>
                  </a:ext>
                </a:extLst>
              </a:tr>
              <a:tr h="51734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Project : 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Project: 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162826"/>
                  </a:ext>
                </a:extLst>
              </a:tr>
              <a:tr h="46423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ANNUAL HEADCOUNT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916544"/>
                  </a:ext>
                </a:extLst>
              </a:tr>
              <a:tr h="2138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852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4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578367" y="298500"/>
            <a:ext cx="10521600" cy="7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3600" b="1" dirty="0" smtClean="0">
                <a:solidFill>
                  <a:srgbClr val="005A50"/>
                </a:solidFill>
              </a:rPr>
              <a:t>International Program Snapshot</a:t>
            </a:r>
            <a:endParaRPr lang="en" sz="3600" b="1" dirty="0">
              <a:solidFill>
                <a:srgbClr val="005A50"/>
              </a:solidFill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578367" y="1156138"/>
            <a:ext cx="7672254" cy="4826802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F-1 students (non-immigrant, non-resident) visa holders</a:t>
            </a:r>
          </a:p>
          <a:p>
            <a:pPr marL="590543" indent="-285750"/>
            <a:r>
              <a:rPr lang="en" sz="1800" b="1" dirty="0" smtClean="0">
                <a:solidFill>
                  <a:srgbClr val="363636"/>
                </a:solidFill>
              </a:rPr>
              <a:t>Must be enrolled in 12 units per semester (or have authorized reduced course load)</a:t>
            </a:r>
          </a:p>
          <a:p>
            <a:pPr marL="590543" indent="-285750"/>
            <a:r>
              <a:rPr lang="en" sz="1800" b="1" dirty="0" smtClean="0">
                <a:solidFill>
                  <a:srgbClr val="363636"/>
                </a:solidFill>
              </a:rPr>
              <a:t>I-20 Form is given for 2.5 years for Associate’s Degree; 1.5 years for Certificate Programs (can be extended)</a:t>
            </a:r>
          </a:p>
          <a:p>
            <a:pPr marL="590543" indent="-285750"/>
            <a:r>
              <a:rPr lang="en" sz="1800" b="1" dirty="0" smtClean="0">
                <a:solidFill>
                  <a:srgbClr val="363636"/>
                </a:solidFill>
              </a:rPr>
              <a:t>Average leng</a:t>
            </a:r>
            <a:r>
              <a:rPr lang="en-US" sz="1800" b="1" dirty="0" err="1" smtClean="0">
                <a:solidFill>
                  <a:srgbClr val="363636"/>
                </a:solidFill>
              </a:rPr>
              <a:t>th</a:t>
            </a:r>
            <a:r>
              <a:rPr lang="en" sz="1800" b="1" dirty="0" smtClean="0">
                <a:solidFill>
                  <a:srgbClr val="363636"/>
                </a:solidFill>
              </a:rPr>
              <a:t> of stay is 2 years</a:t>
            </a:r>
          </a:p>
          <a:p>
            <a:pPr marL="590543" indent="-285750"/>
            <a:r>
              <a:rPr lang="en" sz="1800" b="1" dirty="0" smtClean="0">
                <a:solidFill>
                  <a:srgbClr val="363636"/>
                </a:solidFill>
              </a:rPr>
              <a:t>Must be present on campus for 9 out of 12 units</a:t>
            </a:r>
          </a:p>
          <a:p>
            <a:pPr marL="304793">
              <a:buNone/>
            </a:pPr>
            <a:endParaRPr lang="en" sz="1800" b="1" dirty="0" smtClean="0">
              <a:solidFill>
                <a:srgbClr val="363636"/>
              </a:solidFill>
            </a:endParaRPr>
          </a:p>
          <a:p>
            <a:pPr marL="304793">
              <a:buNone/>
            </a:pPr>
            <a:r>
              <a:rPr lang="en" sz="2400" b="1" dirty="0">
                <a:solidFill>
                  <a:srgbClr val="00B050"/>
                </a:solidFill>
              </a:rPr>
              <a:t>Demographics</a:t>
            </a:r>
          </a:p>
          <a:p>
            <a:pPr marL="609585" indent="-304792"/>
            <a:r>
              <a:rPr lang="en" sz="1800" b="1" dirty="0" smtClean="0">
                <a:solidFill>
                  <a:srgbClr val="363636"/>
                </a:solidFill>
              </a:rPr>
              <a:t>136 Students from 39 Countries</a:t>
            </a:r>
            <a:endParaRPr lang="en" sz="1800" dirty="0" smtClean="0">
              <a:solidFill>
                <a:srgbClr val="363636"/>
              </a:solidFill>
            </a:endParaRPr>
          </a:p>
          <a:p>
            <a:pPr marL="609585" indent="-304792"/>
            <a:r>
              <a:rPr lang="en" sz="1800" b="1" u="sng" dirty="0" smtClean="0">
                <a:solidFill>
                  <a:srgbClr val="363636"/>
                </a:solidFill>
              </a:rPr>
              <a:t>Top Majors</a:t>
            </a:r>
            <a:r>
              <a:rPr lang="en" sz="1800" b="1" dirty="0" smtClean="0">
                <a:solidFill>
                  <a:srgbClr val="363636"/>
                </a:solidFill>
              </a:rPr>
              <a:t>:  20% Business, 13% Computer Science, 11% Fashion or Interior Design, 7% Multimedia,  7% Engineering, 6% Biology</a:t>
            </a:r>
            <a:endParaRPr lang="en" sz="1800" dirty="0">
              <a:solidFill>
                <a:srgbClr val="363636"/>
              </a:solidFill>
            </a:endParaRPr>
          </a:p>
          <a:p>
            <a:pPr marL="609585" indent="-304792"/>
            <a:r>
              <a:rPr lang="en-US" sz="1800" b="1" dirty="0" smtClean="0">
                <a:solidFill>
                  <a:srgbClr val="363636"/>
                </a:solidFill>
              </a:rPr>
              <a:t>A</a:t>
            </a:r>
            <a:r>
              <a:rPr lang="en" sz="1800" b="1" dirty="0" smtClean="0">
                <a:solidFill>
                  <a:srgbClr val="363636"/>
                </a:solidFill>
              </a:rPr>
              <a:t>bout 10% of students are Former J-1 AuPairs from the area</a:t>
            </a:r>
          </a:p>
          <a:p>
            <a:pPr marL="609585" indent="-304792"/>
            <a:r>
              <a:rPr lang="en" sz="1800" b="1" dirty="0" smtClean="0">
                <a:solidFill>
                  <a:srgbClr val="363636"/>
                </a:solidFill>
              </a:rPr>
              <a:t>About 25% of each new intake matriculated from SVIEP (on-campus, non-credit Intensive English Program)</a:t>
            </a:r>
          </a:p>
          <a:p>
            <a:pPr marL="609585" indent="-304792"/>
            <a:endParaRPr lang="en" sz="1800" dirty="0" smtClean="0">
              <a:solidFill>
                <a:srgbClr val="36363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158" y="1387365"/>
            <a:ext cx="3087417" cy="3899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6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578367" y="298500"/>
            <a:ext cx="10521600" cy="7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3600" b="1" dirty="0" smtClean="0">
                <a:solidFill>
                  <a:srgbClr val="005A50"/>
                </a:solidFill>
              </a:rPr>
              <a:t>AY 2018-19 Enrollment</a:t>
            </a:r>
            <a:endParaRPr lang="en" sz="3600" b="1" dirty="0">
              <a:solidFill>
                <a:srgbClr val="005A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3435414"/>
            <a:ext cx="4368800" cy="2758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109" y="3065870"/>
            <a:ext cx="2920050" cy="326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212" y="990164"/>
            <a:ext cx="9425983" cy="23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860776" y="411992"/>
            <a:ext cx="10521600" cy="7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3600" b="1" dirty="0" smtClean="0">
                <a:solidFill>
                  <a:srgbClr val="005A50"/>
                </a:solidFill>
              </a:rPr>
              <a:t>Historical Data</a:t>
            </a:r>
            <a:endParaRPr lang="en" sz="3600" b="1" dirty="0">
              <a:solidFill>
                <a:srgbClr val="005A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62" y="1350110"/>
            <a:ext cx="10785581" cy="1136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41" y="2436961"/>
            <a:ext cx="10902822" cy="719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045" y="3107325"/>
            <a:ext cx="3990119" cy="3411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392" y="3289843"/>
            <a:ext cx="3916575" cy="3229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3966" y="423862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250% growth in annual headcount over 5 years, 2012-2017</a:t>
            </a:r>
            <a:endParaRPr 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578367" y="400538"/>
            <a:ext cx="10521600" cy="7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3600" b="1" dirty="0" smtClean="0">
                <a:solidFill>
                  <a:srgbClr val="005A50"/>
                </a:solidFill>
              </a:rPr>
              <a:t>Program Strengths</a:t>
            </a:r>
            <a:endParaRPr lang="en" sz="3600" b="1" dirty="0">
              <a:solidFill>
                <a:srgbClr val="005A50"/>
              </a:solidFill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578367" y="1261241"/>
            <a:ext cx="6342695" cy="4826802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Enrollment Increase</a:t>
            </a:r>
          </a:p>
          <a:p>
            <a:pPr marL="590543" indent="-285750"/>
            <a:r>
              <a:rPr lang="en" sz="2000" b="1" dirty="0" smtClean="0">
                <a:solidFill>
                  <a:srgbClr val="363636"/>
                </a:solidFill>
              </a:rPr>
              <a:t>Increase </a:t>
            </a:r>
            <a:r>
              <a:rPr lang="en" sz="2000" b="1" dirty="0">
                <a:solidFill>
                  <a:srgbClr val="363636"/>
                </a:solidFill>
              </a:rPr>
              <a:t>of </a:t>
            </a:r>
            <a:r>
              <a:rPr lang="en" sz="2000" b="1" dirty="0" smtClean="0">
                <a:solidFill>
                  <a:srgbClr val="363636"/>
                </a:solidFill>
              </a:rPr>
              <a:t>+16% Spring 2019 vs. Spring 2018; </a:t>
            </a:r>
            <a:r>
              <a:rPr lang="en" sz="2000" b="1" dirty="0">
                <a:solidFill>
                  <a:srgbClr val="363636"/>
                </a:solidFill>
              </a:rPr>
              <a:t>other colleges saw decreases </a:t>
            </a:r>
            <a:r>
              <a:rPr lang="en" sz="2000" b="1" dirty="0" smtClean="0">
                <a:solidFill>
                  <a:srgbClr val="363636"/>
                </a:solidFill>
              </a:rPr>
              <a:t>(-7% and -8%)</a:t>
            </a:r>
            <a:endParaRPr lang="en" sz="2000" b="1" dirty="0">
              <a:solidFill>
                <a:srgbClr val="363636"/>
              </a:solidFill>
            </a:endParaRPr>
          </a:p>
          <a:p>
            <a:pPr marL="304793">
              <a:buNone/>
            </a:pPr>
            <a:endParaRPr lang="en" sz="1800" b="1" dirty="0" smtClean="0">
              <a:solidFill>
                <a:srgbClr val="363636"/>
              </a:solidFill>
            </a:endParaRPr>
          </a:p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International Student Success</a:t>
            </a:r>
            <a:endParaRPr lang="en" sz="2400" b="1" dirty="0">
              <a:solidFill>
                <a:srgbClr val="00B050"/>
              </a:solidFill>
            </a:endParaRPr>
          </a:p>
          <a:p>
            <a:pPr marL="476243" indent="-171450"/>
            <a:r>
              <a:rPr lang="en" sz="2000" b="1" dirty="0">
                <a:solidFill>
                  <a:srgbClr val="363636"/>
                </a:solidFill>
              </a:rPr>
              <a:t>Transfer </a:t>
            </a:r>
            <a:r>
              <a:rPr lang="en" sz="2000" b="1" dirty="0" smtClean="0">
                <a:solidFill>
                  <a:srgbClr val="363636"/>
                </a:solidFill>
              </a:rPr>
              <a:t>Rate:  55% of Spring 2018 Transfers went to UC’s </a:t>
            </a:r>
          </a:p>
          <a:p>
            <a:pPr marL="476243" indent="-171450"/>
            <a:r>
              <a:rPr lang="en" sz="2000" b="1" dirty="0" smtClean="0">
                <a:solidFill>
                  <a:srgbClr val="363636"/>
                </a:solidFill>
              </a:rPr>
              <a:t>Average </a:t>
            </a:r>
            <a:r>
              <a:rPr lang="en" sz="2000" b="1" dirty="0">
                <a:solidFill>
                  <a:srgbClr val="363636"/>
                </a:solidFill>
              </a:rPr>
              <a:t>GPA of 3.0, highest of all campuses</a:t>
            </a:r>
          </a:p>
          <a:p>
            <a:pPr marL="476243" indent="-171450"/>
            <a:r>
              <a:rPr lang="en" sz="2000" b="1" dirty="0">
                <a:solidFill>
                  <a:srgbClr val="363636"/>
                </a:solidFill>
              </a:rPr>
              <a:t>Campus Leadership – 50% of student governement and Student Body President (2 years in a row) are international students</a:t>
            </a:r>
          </a:p>
          <a:p>
            <a:pPr marL="609585" indent="-304792"/>
            <a:endParaRPr lang="en" sz="1800" dirty="0" smtClean="0">
              <a:solidFill>
                <a:srgbClr val="363636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076311"/>
              </p:ext>
            </p:extLst>
          </p:nvPr>
        </p:nvGraphicFramePr>
        <p:xfrm>
          <a:off x="7036675" y="1348388"/>
          <a:ext cx="4629807" cy="404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76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641428" y="483420"/>
            <a:ext cx="10521600" cy="7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3600" b="1" dirty="0" smtClean="0">
                <a:solidFill>
                  <a:srgbClr val="005A50"/>
                </a:solidFill>
              </a:rPr>
              <a:t>Student Leadership </a:t>
            </a:r>
            <a:endParaRPr lang="en" sz="3600" b="1" dirty="0">
              <a:solidFill>
                <a:srgbClr val="005A50"/>
              </a:solidFill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l="22141" r="20554"/>
          <a:stretch/>
        </p:blipFill>
        <p:spPr>
          <a:xfrm>
            <a:off x="7499898" y="4542078"/>
            <a:ext cx="1662575" cy="140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John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157" y="-4100802"/>
            <a:ext cx="1859635" cy="27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John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68" y="1604876"/>
            <a:ext cx="1614411" cy="242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guid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7" y="1659677"/>
            <a:ext cx="1585085" cy="23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rabi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31" y="1449596"/>
            <a:ext cx="1718494" cy="25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Tian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529" y="1569685"/>
            <a:ext cx="1637872" cy="245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Jades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68" y="4135397"/>
            <a:ext cx="1474795" cy="221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e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37" y="4266167"/>
            <a:ext cx="1466713" cy="22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onaha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78" y="4135397"/>
            <a:ext cx="1575799" cy="23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hape 311"/>
          <p:cNvSpPr txBox="1">
            <a:spLocks/>
          </p:cNvSpPr>
          <p:nvPr/>
        </p:nvSpPr>
        <p:spPr>
          <a:xfrm>
            <a:off x="8810828" y="813722"/>
            <a:ext cx="2759785" cy="2313709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04793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Font typeface="Calibri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AY 2018/2019</a:t>
            </a:r>
          </a:p>
          <a:p>
            <a:pPr marL="304793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Font typeface="Calibri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50% (7 out of 14) ASCC Student Officers were International Students, including the Student Body President  </a:t>
            </a:r>
          </a:p>
          <a:p>
            <a:pPr marL="304793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Font typeface="Calibri"/>
              <a:buNone/>
              <a:tabLst/>
              <a:defRPr/>
            </a:pPr>
            <a:endParaRPr kumimoji="0" lang="en" sz="1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8984401" y="3213145"/>
            <a:ext cx="2703102" cy="1454401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304793" algn="ctr">
              <a:buNone/>
            </a:pPr>
            <a:r>
              <a:rPr lang="en" sz="1800" b="1" dirty="0" smtClean="0">
                <a:solidFill>
                  <a:srgbClr val="00B050"/>
                </a:solidFill>
              </a:rPr>
              <a:t>AY 2017/2018</a:t>
            </a:r>
          </a:p>
          <a:p>
            <a:pPr marL="304793" algn="ctr">
              <a:buNone/>
            </a:pPr>
            <a:r>
              <a:rPr lang="en" sz="1800" b="1" dirty="0" smtClean="0">
                <a:solidFill>
                  <a:srgbClr val="00B050"/>
                </a:solidFill>
              </a:rPr>
              <a:t>70% (7 out of 10) ASCC Student Officers were International Students, including the Student Body President  </a:t>
            </a:r>
          </a:p>
          <a:p>
            <a:pPr marL="304793" algn="ctr">
              <a:buNone/>
            </a:pPr>
            <a:endParaRPr lang="en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578367" y="400538"/>
            <a:ext cx="10521600" cy="7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3600" b="1" dirty="0" smtClean="0">
                <a:solidFill>
                  <a:srgbClr val="005A50"/>
                </a:solidFill>
              </a:rPr>
              <a:t>Other Program Strengths</a:t>
            </a:r>
            <a:endParaRPr lang="en" sz="3600" b="1" dirty="0">
              <a:solidFill>
                <a:srgbClr val="005A50"/>
              </a:solidFill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578367" y="1261241"/>
            <a:ext cx="7801358" cy="4826802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Customer Service</a:t>
            </a:r>
          </a:p>
          <a:p>
            <a:pPr marL="590543" indent="-285750"/>
            <a:r>
              <a:rPr lang="en" sz="2000" b="1" dirty="0" smtClean="0">
                <a:solidFill>
                  <a:srgbClr val="363636"/>
                </a:solidFill>
              </a:rPr>
              <a:t>Known for friendly, knowledgeable, helpful F-1 student advising and customer service</a:t>
            </a:r>
          </a:p>
          <a:p>
            <a:pPr marL="590543" indent="-285750"/>
            <a:r>
              <a:rPr lang="en" sz="2000" b="1" dirty="0" smtClean="0">
                <a:solidFill>
                  <a:srgbClr val="363636"/>
                </a:solidFill>
              </a:rPr>
              <a:t>Permanent staff has 5-15+ years experience with intl students</a:t>
            </a:r>
            <a:endParaRPr lang="en" sz="2000" b="1" dirty="0">
              <a:solidFill>
                <a:srgbClr val="363636"/>
              </a:solidFill>
            </a:endParaRPr>
          </a:p>
          <a:p>
            <a:pPr marL="304793">
              <a:buNone/>
            </a:pPr>
            <a:endParaRPr lang="en" sz="1800" b="1" dirty="0" smtClean="0">
              <a:solidFill>
                <a:srgbClr val="363636"/>
              </a:solidFill>
            </a:endParaRPr>
          </a:p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Dedicated International Student Counselor</a:t>
            </a:r>
            <a:endParaRPr lang="en" sz="2400" b="1" dirty="0">
              <a:solidFill>
                <a:srgbClr val="00B050"/>
              </a:solidFill>
            </a:endParaRPr>
          </a:p>
          <a:p>
            <a:pPr marL="476243" indent="-171450"/>
            <a:r>
              <a:rPr lang="en" sz="2000" b="1" dirty="0" smtClean="0">
                <a:solidFill>
                  <a:srgbClr val="363636"/>
                </a:solidFill>
              </a:rPr>
              <a:t>Since Fall 2018, full-time international counselor in place</a:t>
            </a:r>
          </a:p>
          <a:p>
            <a:pPr marL="476243" indent="-171450"/>
            <a:r>
              <a:rPr lang="en" sz="2000" b="1" dirty="0" smtClean="0">
                <a:solidFill>
                  <a:srgbClr val="363636"/>
                </a:solidFill>
              </a:rPr>
              <a:t>Appointments for SEPs, Transfer Help, Retention, Graduation applications, and more</a:t>
            </a:r>
          </a:p>
          <a:p>
            <a:pPr marL="476243" indent="-171450"/>
            <a:r>
              <a:rPr lang="en-US" sz="2000" b="1" dirty="0" smtClean="0">
                <a:solidFill>
                  <a:srgbClr val="363636"/>
                </a:solidFill>
              </a:rPr>
              <a:t>Conducts</a:t>
            </a:r>
            <a:r>
              <a:rPr lang="en" sz="2000" b="1" dirty="0" smtClean="0">
                <a:solidFill>
                  <a:srgbClr val="363636"/>
                </a:solidFill>
              </a:rPr>
              <a:t> outreach and early intervention</a:t>
            </a:r>
          </a:p>
          <a:p>
            <a:pPr marL="476243" indent="-171450"/>
            <a:endParaRPr lang="en" sz="2000" b="1" dirty="0" smtClean="0">
              <a:solidFill>
                <a:srgbClr val="363636"/>
              </a:solidFill>
            </a:endParaRPr>
          </a:p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Student Ambassador Program</a:t>
            </a:r>
            <a:endParaRPr lang="en" sz="2400" b="1" dirty="0">
              <a:solidFill>
                <a:srgbClr val="00B050"/>
              </a:solidFill>
            </a:endParaRPr>
          </a:p>
          <a:p>
            <a:pPr marL="590543" indent="-285750"/>
            <a:r>
              <a:rPr lang="en" sz="1800" b="1" dirty="0" smtClean="0">
                <a:solidFill>
                  <a:srgbClr val="363636"/>
                </a:solidFill>
              </a:rPr>
              <a:t>4 Students per semester are selected to work in our office </a:t>
            </a:r>
          </a:p>
          <a:p>
            <a:pPr marL="304793">
              <a:buNone/>
            </a:pPr>
            <a:r>
              <a:rPr lang="en" sz="1800" b="1" dirty="0" smtClean="0">
                <a:solidFill>
                  <a:srgbClr val="363636"/>
                </a:solidFill>
              </a:rPr>
              <a:t>and serve as ambassadors to other international students</a:t>
            </a:r>
            <a:endParaRPr lang="en" sz="1800" dirty="0" smtClean="0">
              <a:solidFill>
                <a:srgbClr val="36363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698" t="11910" r="9523" b="4720"/>
          <a:stretch/>
        </p:blipFill>
        <p:spPr>
          <a:xfrm>
            <a:off x="8207518" y="1156138"/>
            <a:ext cx="3048000" cy="217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433" y="3541987"/>
            <a:ext cx="3588170" cy="27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578367" y="400538"/>
            <a:ext cx="10521600" cy="7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3600" b="1" dirty="0" smtClean="0">
                <a:solidFill>
                  <a:srgbClr val="005A50"/>
                </a:solidFill>
              </a:rPr>
              <a:t>Program Challenges</a:t>
            </a:r>
            <a:endParaRPr lang="en" sz="3600" b="1" dirty="0">
              <a:solidFill>
                <a:srgbClr val="005A50"/>
              </a:solidFill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578367" y="1261241"/>
            <a:ext cx="6989081" cy="4826802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Name Confusion</a:t>
            </a:r>
          </a:p>
          <a:p>
            <a:pPr marL="590543" indent="-285750"/>
            <a:r>
              <a:rPr lang="en" sz="2000" b="1" dirty="0" smtClean="0">
                <a:solidFill>
                  <a:srgbClr val="363636"/>
                </a:solidFill>
              </a:rPr>
              <a:t>College name creates significant confusion in the competitive international market</a:t>
            </a:r>
          </a:p>
          <a:p>
            <a:pPr marL="590543" indent="-285750"/>
            <a:endParaRPr lang="en" sz="1800" b="1" dirty="0" smtClean="0">
              <a:solidFill>
                <a:srgbClr val="363636"/>
              </a:solidFill>
            </a:endParaRPr>
          </a:p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Office Space</a:t>
            </a:r>
            <a:endParaRPr lang="en" sz="2400" b="1" dirty="0">
              <a:solidFill>
                <a:srgbClr val="00B050"/>
              </a:solidFill>
            </a:endParaRPr>
          </a:p>
          <a:p>
            <a:pPr marL="476243" indent="-171450"/>
            <a:r>
              <a:rPr lang="en" sz="2000" b="1" dirty="0" smtClean="0">
                <a:solidFill>
                  <a:srgbClr val="363636"/>
                </a:solidFill>
              </a:rPr>
              <a:t>Small, cramped office space shared between 2 programs</a:t>
            </a:r>
          </a:p>
          <a:p>
            <a:pPr marL="476243" indent="-171450"/>
            <a:r>
              <a:rPr lang="en" sz="2000" b="1" dirty="0" smtClean="0">
                <a:solidFill>
                  <a:srgbClr val="363636"/>
                </a:solidFill>
              </a:rPr>
              <a:t>4 Full Time Staff, plus 1 student ambassador, and 1 student computer</a:t>
            </a:r>
          </a:p>
          <a:p>
            <a:pPr marL="476243" indent="-171450"/>
            <a:endParaRPr lang="en" sz="2000" b="1" dirty="0" smtClean="0">
              <a:solidFill>
                <a:srgbClr val="363636"/>
              </a:solidFill>
            </a:endParaRPr>
          </a:p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P</a:t>
            </a:r>
            <a:r>
              <a:rPr lang="en-US" sz="2400" b="1" dirty="0" smtClean="0">
                <a:solidFill>
                  <a:srgbClr val="00B050"/>
                </a:solidFill>
              </a:rPr>
              <a:t>e</a:t>
            </a:r>
            <a:r>
              <a:rPr lang="en" sz="2400" b="1" dirty="0" smtClean="0">
                <a:solidFill>
                  <a:srgbClr val="00B050"/>
                </a:solidFill>
              </a:rPr>
              <a:t>rsonnel Resources</a:t>
            </a:r>
            <a:endParaRPr lang="en" sz="2400" b="1" dirty="0">
              <a:solidFill>
                <a:srgbClr val="00B050"/>
              </a:solidFill>
            </a:endParaRPr>
          </a:p>
          <a:p>
            <a:pPr marL="590543" indent="-285750"/>
            <a:r>
              <a:rPr lang="en" sz="1800" b="1" dirty="0" smtClean="0">
                <a:solidFill>
                  <a:srgbClr val="363636"/>
                </a:solidFill>
              </a:rPr>
              <a:t>Managing the needs of the current international population while recruiting internationally and locally</a:t>
            </a:r>
          </a:p>
          <a:p>
            <a:pPr marL="590543" indent="-285750"/>
            <a:r>
              <a:rPr lang="en" sz="1800" b="1" dirty="0" smtClean="0">
                <a:solidFill>
                  <a:srgbClr val="363636"/>
                </a:solidFill>
              </a:rPr>
              <a:t>Additional personnel resources needed for student support and retention </a:t>
            </a:r>
          </a:p>
          <a:p>
            <a:pPr marL="590543" indent="-285750"/>
            <a:endParaRPr lang="en" sz="1800" dirty="0" smtClean="0">
              <a:solidFill>
                <a:srgbClr val="363636"/>
              </a:solidFill>
            </a:endParaRPr>
          </a:p>
        </p:txBody>
      </p:sp>
      <p:pic>
        <p:nvPicPr>
          <p:cNvPr id="2" name="Picture 1" descr="O Canada: Canadian YA Authors | The Hu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58" y="653013"/>
            <a:ext cx="1630352" cy="1087821"/>
          </a:xfrm>
          <a:prstGeom prst="rect">
            <a:avLst/>
          </a:prstGeom>
        </p:spPr>
      </p:pic>
      <p:pic>
        <p:nvPicPr>
          <p:cNvPr id="7" name="Shape 312"/>
          <p:cNvPicPr preferRelativeResize="0"/>
          <p:nvPr/>
        </p:nvPicPr>
        <p:blipFill rotWithShape="1">
          <a:blip r:embed="rId4">
            <a:alphaModFix/>
          </a:blip>
          <a:srcRect l="22141" r="20554"/>
          <a:stretch/>
        </p:blipFill>
        <p:spPr>
          <a:xfrm>
            <a:off x="9564702" y="1156138"/>
            <a:ext cx="1720257" cy="137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" r="21377"/>
          <a:stretch/>
        </p:blipFill>
        <p:spPr>
          <a:xfrm rot="5400000">
            <a:off x="7620895" y="2771299"/>
            <a:ext cx="3887612" cy="35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578367" y="400538"/>
            <a:ext cx="10521600" cy="7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3600" b="1" dirty="0" smtClean="0">
                <a:solidFill>
                  <a:srgbClr val="005A50"/>
                </a:solidFill>
              </a:rPr>
              <a:t>Program Threats</a:t>
            </a:r>
            <a:endParaRPr lang="en" sz="3600" b="1" dirty="0">
              <a:solidFill>
                <a:srgbClr val="005A50"/>
              </a:solidFill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578367" y="1261241"/>
            <a:ext cx="6989081" cy="4826802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Federal Adminisration</a:t>
            </a:r>
          </a:p>
          <a:p>
            <a:pPr marL="590543" indent="-285750"/>
            <a:r>
              <a:rPr lang="en" sz="2000" b="1" dirty="0" smtClean="0">
                <a:solidFill>
                  <a:srgbClr val="363636"/>
                </a:solidFill>
              </a:rPr>
              <a:t>Visa regulations and US foreign relations continue to be a threat to F-1 international programs</a:t>
            </a:r>
          </a:p>
          <a:p>
            <a:pPr marL="590543" indent="-285750"/>
            <a:endParaRPr lang="en" sz="1800" b="1" dirty="0" smtClean="0">
              <a:solidFill>
                <a:srgbClr val="363636"/>
              </a:solidFill>
            </a:endParaRPr>
          </a:p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US Dollar Value</a:t>
            </a:r>
            <a:endParaRPr lang="en" sz="2400" b="1" dirty="0">
              <a:solidFill>
                <a:srgbClr val="00B050"/>
              </a:solidFill>
            </a:endParaRPr>
          </a:p>
          <a:p>
            <a:pPr marL="476243" indent="-171450"/>
            <a:r>
              <a:rPr lang="en" sz="2000" b="1" dirty="0" smtClean="0">
                <a:solidFill>
                  <a:srgbClr val="363636"/>
                </a:solidFill>
              </a:rPr>
              <a:t>Strong US Dollar prevents students from some countries, or delays their program.</a:t>
            </a:r>
          </a:p>
          <a:p>
            <a:pPr marL="476243" indent="-171450"/>
            <a:endParaRPr lang="en" sz="2000" b="1" dirty="0" smtClean="0">
              <a:solidFill>
                <a:srgbClr val="363636"/>
              </a:solidFill>
            </a:endParaRPr>
          </a:p>
          <a:p>
            <a:pPr marL="304793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High Cost of Living in the Area</a:t>
            </a:r>
          </a:p>
          <a:p>
            <a:pPr marL="590543" indent="-285750"/>
            <a:r>
              <a:rPr lang="en" sz="1800" b="1" dirty="0" smtClean="0">
                <a:solidFill>
                  <a:srgbClr val="363636"/>
                </a:solidFill>
              </a:rPr>
              <a:t>Students may choose other areas of California or the US due to housing costs</a:t>
            </a:r>
          </a:p>
          <a:p>
            <a:pPr marL="590543" indent="-285750"/>
            <a:endParaRPr lang="en" sz="1800" b="1" dirty="0" smtClean="0">
              <a:solidFill>
                <a:srgbClr val="363636"/>
              </a:solidFill>
            </a:endParaRPr>
          </a:p>
          <a:p>
            <a:pPr marL="590543" indent="-285750"/>
            <a:endParaRPr lang="en" sz="1800" dirty="0" smtClean="0">
              <a:solidFill>
                <a:srgbClr val="36363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48" y="1627193"/>
            <a:ext cx="3799137" cy="35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5860</TotalTime>
  <Words>721</Words>
  <Application>Microsoft Office PowerPoint</Application>
  <PresentationFormat>Widescreen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Nunito</vt:lpstr>
      <vt:lpstr>Shift</vt:lpstr>
      <vt:lpstr>Custom Design</vt:lpstr>
      <vt:lpstr>1_Shift</vt:lpstr>
      <vt:lpstr>International Student Program Strategic Enrollment Committee Spring 2019 </vt:lpstr>
      <vt:lpstr>International Program Snapshot</vt:lpstr>
      <vt:lpstr>AY 2018-19 Enrollment</vt:lpstr>
      <vt:lpstr>Historical Data</vt:lpstr>
      <vt:lpstr>Program Strengths</vt:lpstr>
      <vt:lpstr>Student Leadership </vt:lpstr>
      <vt:lpstr>Other Program Strengths</vt:lpstr>
      <vt:lpstr>Program Challenges</vt:lpstr>
      <vt:lpstr>Program Threats</vt:lpstr>
      <vt:lpstr>Areas of Opportunity and Growth</vt:lpstr>
      <vt:lpstr>Areas of Opportunity and Growth</vt:lpstr>
      <vt:lpstr>Projections AY 2019-2020</vt:lpstr>
    </vt:vector>
  </TitlesOfParts>
  <Company>SMCCD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2017 Wrap-Up</dc:title>
  <dc:creator>Kohut, Kathryn</dc:creator>
  <cp:lastModifiedBy>Engel, Karen</cp:lastModifiedBy>
  <cp:revision>82</cp:revision>
  <cp:lastPrinted>2017-12-12T20:55:12Z</cp:lastPrinted>
  <dcterms:created xsi:type="dcterms:W3CDTF">2017-12-12T19:21:56Z</dcterms:created>
  <dcterms:modified xsi:type="dcterms:W3CDTF">2019-04-24T20:40:48Z</dcterms:modified>
</cp:coreProperties>
</file>