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04" r:id="rId3"/>
    <p:sldId id="288" r:id="rId4"/>
    <p:sldId id="281" r:id="rId5"/>
    <p:sldId id="273" r:id="rId6"/>
    <p:sldId id="296" r:id="rId7"/>
    <p:sldId id="298" r:id="rId8"/>
    <p:sldId id="302" r:id="rId9"/>
    <p:sldId id="292" r:id="rId10"/>
    <p:sldId id="290"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08A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058" autoAdjust="0"/>
  </p:normalViewPr>
  <p:slideViewPr>
    <p:cSldViewPr snapToGrid="0">
      <p:cViewPr varScale="1">
        <p:scale>
          <a:sx n="79" d="100"/>
          <a:sy n="79" d="100"/>
        </p:scale>
        <p:origin x="552"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ngelk\Downloads\Unduplicated_Headcount_by_Depart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ngelk\Downloads\Unduplicated_Headcount_by_Departme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'[Enrollment Data for KAD.xlsx]Headcount'!$A$2</c:f>
              <c:strCache>
                <c:ptCount val="1"/>
                <c:pt idx="0">
                  <c:v>Headcount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 Data for KAD.xlsx]Headcount'!$B$1:$F$1</c:f>
              <c:strCache>
                <c:ptCount val="5"/>
                <c:pt idx="0">
                  <c:v>2013-14</c:v>
                </c:pt>
                <c:pt idx="1">
                  <c:v>2014-15</c:v>
                </c:pt>
                <c:pt idx="2">
                  <c:v>2015-16</c:v>
                </c:pt>
                <c:pt idx="3">
                  <c:v>2016-17</c:v>
                </c:pt>
                <c:pt idx="4">
                  <c:v>2017-18</c:v>
                </c:pt>
              </c:strCache>
            </c:strRef>
          </c:cat>
          <c:val>
            <c:numRef>
              <c:f>'[Enrollment Data for KAD.xlsx]Headcount'!$B$2:$F$2</c:f>
              <c:numCache>
                <c:formatCode>_(* #,##0_);_(* \(#,##0\);_(* "-"??_);_(@_)</c:formatCode>
                <c:ptCount val="5"/>
                <c:pt idx="0">
                  <c:v>1820</c:v>
                </c:pt>
                <c:pt idx="1">
                  <c:v>1579</c:v>
                </c:pt>
                <c:pt idx="2">
                  <c:v>1439</c:v>
                </c:pt>
                <c:pt idx="3">
                  <c:v>1290</c:v>
                </c:pt>
                <c:pt idx="4">
                  <c:v>1116</c:v>
                </c:pt>
              </c:numCache>
            </c:numRef>
          </c:val>
          <c:extLst xmlns:c16r2="http://schemas.microsoft.com/office/drawing/2015/06/chart">
            <c:ext xmlns:c16="http://schemas.microsoft.com/office/drawing/2014/chart" uri="{C3380CC4-5D6E-409C-BE32-E72D297353CC}">
              <c16:uniqueId val="{00000000-3BC1-4603-8942-BED14A127ED6}"/>
            </c:ext>
          </c:extLst>
        </c:ser>
        <c:ser>
          <c:idx val="1"/>
          <c:order val="1"/>
          <c:tx>
            <c:strRef>
              <c:f>'[Enrollment Data for KAD.xlsx]Headcount'!$A$3</c:f>
              <c:strCache>
                <c:ptCount val="1"/>
                <c:pt idx="0">
                  <c:v>Enrollments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 Data for KAD.xlsx]Headcount'!$B$1:$F$1</c:f>
              <c:strCache>
                <c:ptCount val="5"/>
                <c:pt idx="0">
                  <c:v>2013-14</c:v>
                </c:pt>
                <c:pt idx="1">
                  <c:v>2014-15</c:v>
                </c:pt>
                <c:pt idx="2">
                  <c:v>2015-16</c:v>
                </c:pt>
                <c:pt idx="3">
                  <c:v>2016-17</c:v>
                </c:pt>
                <c:pt idx="4">
                  <c:v>2017-18</c:v>
                </c:pt>
              </c:strCache>
            </c:strRef>
          </c:cat>
          <c:val>
            <c:numRef>
              <c:f>'[Enrollment Data for KAD.xlsx]Headcount'!$B$3:$F$3</c:f>
              <c:numCache>
                <c:formatCode>_(* #,##0_);_(* \(#,##0\);_(* "-"??_);_(@_)</c:formatCode>
                <c:ptCount val="5"/>
                <c:pt idx="0">
                  <c:v>2721</c:v>
                </c:pt>
                <c:pt idx="1">
                  <c:v>2308</c:v>
                </c:pt>
                <c:pt idx="2">
                  <c:v>2143</c:v>
                </c:pt>
                <c:pt idx="3">
                  <c:v>1973</c:v>
                </c:pt>
                <c:pt idx="4">
                  <c:v>1665</c:v>
                </c:pt>
              </c:numCache>
            </c:numRef>
          </c:val>
          <c:extLst xmlns:c16r2="http://schemas.microsoft.com/office/drawing/2015/06/chart">
            <c:ext xmlns:c16="http://schemas.microsoft.com/office/drawing/2014/chart" uri="{C3380CC4-5D6E-409C-BE32-E72D297353CC}">
              <c16:uniqueId val="{00000001-3BC1-4603-8942-BED14A127ED6}"/>
            </c:ext>
          </c:extLst>
        </c:ser>
        <c:dLbls>
          <c:dLblPos val="outEnd"/>
          <c:showLegendKey val="0"/>
          <c:showVal val="1"/>
          <c:showCatName val="0"/>
          <c:showSerName val="0"/>
          <c:showPercent val="0"/>
          <c:showBubbleSize val="0"/>
        </c:dLbls>
        <c:gapWidth val="219"/>
        <c:overlap val="-27"/>
        <c:axId val="275022352"/>
        <c:axId val="275022912"/>
      </c:barChart>
      <c:catAx>
        <c:axId val="27502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75022912"/>
        <c:crosses val="autoZero"/>
        <c:auto val="1"/>
        <c:lblAlgn val="ctr"/>
        <c:lblOffset val="100"/>
        <c:noMultiLvlLbl val="0"/>
      </c:catAx>
      <c:valAx>
        <c:axId val="2750229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75022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Enrollments!$A$17</c:f>
              <c:strCache>
                <c:ptCount val="1"/>
                <c:pt idx="0">
                  <c:v>DANC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Enrollments!$B$16:$G$16</c:f>
              <c:strCache>
                <c:ptCount val="5"/>
                <c:pt idx="0">
                  <c:v>2013-14</c:v>
                </c:pt>
                <c:pt idx="1">
                  <c:v>2014-15</c:v>
                </c:pt>
                <c:pt idx="2">
                  <c:v>2015-16</c:v>
                </c:pt>
                <c:pt idx="3">
                  <c:v>2016-17</c:v>
                </c:pt>
                <c:pt idx="4">
                  <c:v>2017-18</c:v>
                </c:pt>
              </c:strCache>
            </c:strRef>
          </c:cat>
          <c:val>
            <c:numRef>
              <c:f>Enrollments!$B$17:$G$17</c:f>
              <c:numCache>
                <c:formatCode>_(* #,##0_);_(* \(#,##0\);_(* "-"??_);_(@_)</c:formatCode>
                <c:ptCount val="6"/>
                <c:pt idx="0">
                  <c:v>429</c:v>
                </c:pt>
                <c:pt idx="1">
                  <c:v>314</c:v>
                </c:pt>
                <c:pt idx="2">
                  <c:v>185</c:v>
                </c:pt>
                <c:pt idx="3">
                  <c:v>167</c:v>
                </c:pt>
                <c:pt idx="4">
                  <c:v>181</c:v>
                </c:pt>
              </c:numCache>
            </c:numRef>
          </c:val>
          <c:smooth val="0"/>
          <c:extLst xmlns:c16r2="http://schemas.microsoft.com/office/drawing/2015/06/chart">
            <c:ext xmlns:c16="http://schemas.microsoft.com/office/drawing/2014/chart" uri="{C3380CC4-5D6E-409C-BE32-E72D297353CC}">
              <c16:uniqueId val="{00000000-8E54-4014-9070-0739EEEF30CE}"/>
            </c:ext>
          </c:extLst>
        </c:ser>
        <c:ser>
          <c:idx val="1"/>
          <c:order val="1"/>
          <c:tx>
            <c:strRef>
              <c:f>Enrollments!$A$18</c:f>
              <c:strCache>
                <c:ptCount val="1"/>
                <c:pt idx="0">
                  <c:v>FITN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Enrollments!$B$16:$G$16</c:f>
              <c:strCache>
                <c:ptCount val="5"/>
                <c:pt idx="0">
                  <c:v>2013-14</c:v>
                </c:pt>
                <c:pt idx="1">
                  <c:v>2014-15</c:v>
                </c:pt>
                <c:pt idx="2">
                  <c:v>2015-16</c:v>
                </c:pt>
                <c:pt idx="3">
                  <c:v>2016-17</c:v>
                </c:pt>
                <c:pt idx="4">
                  <c:v>2017-18</c:v>
                </c:pt>
              </c:strCache>
            </c:strRef>
          </c:cat>
          <c:val>
            <c:numRef>
              <c:f>Enrollments!$B$18:$G$18</c:f>
              <c:numCache>
                <c:formatCode>_(* #,##0_);_(* \(#,##0\);_(* "-"??_);_(@_)</c:formatCode>
                <c:ptCount val="6"/>
                <c:pt idx="0">
                  <c:v>1607</c:v>
                </c:pt>
                <c:pt idx="1">
                  <c:v>1490</c:v>
                </c:pt>
                <c:pt idx="2">
                  <c:v>1460</c:v>
                </c:pt>
                <c:pt idx="3">
                  <c:v>1292</c:v>
                </c:pt>
                <c:pt idx="4">
                  <c:v>966</c:v>
                </c:pt>
              </c:numCache>
            </c:numRef>
          </c:val>
          <c:smooth val="0"/>
          <c:extLst xmlns:c16r2="http://schemas.microsoft.com/office/drawing/2015/06/chart">
            <c:ext xmlns:c16="http://schemas.microsoft.com/office/drawing/2014/chart" uri="{C3380CC4-5D6E-409C-BE32-E72D297353CC}">
              <c16:uniqueId val="{00000001-8E54-4014-9070-0739EEEF30CE}"/>
            </c:ext>
          </c:extLst>
        </c:ser>
        <c:ser>
          <c:idx val="2"/>
          <c:order val="2"/>
          <c:tx>
            <c:strRef>
              <c:f>Enrollments!$A$19</c:f>
              <c:strCache>
                <c:ptCount val="1"/>
                <c:pt idx="0">
                  <c:v>INDV</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Enrollments!$B$16:$G$16</c:f>
              <c:strCache>
                <c:ptCount val="5"/>
                <c:pt idx="0">
                  <c:v>2013-14</c:v>
                </c:pt>
                <c:pt idx="1">
                  <c:v>2014-15</c:v>
                </c:pt>
                <c:pt idx="2">
                  <c:v>2015-16</c:v>
                </c:pt>
                <c:pt idx="3">
                  <c:v>2016-17</c:v>
                </c:pt>
                <c:pt idx="4">
                  <c:v>2017-18</c:v>
                </c:pt>
              </c:strCache>
            </c:strRef>
          </c:cat>
          <c:val>
            <c:numRef>
              <c:f>Enrollments!$B$19:$G$19</c:f>
              <c:numCache>
                <c:formatCode>_(* #,##0_);_(* \(#,##0\);_(* "-"??_);_(@_)</c:formatCode>
                <c:ptCount val="6"/>
                <c:pt idx="0">
                  <c:v>51</c:v>
                </c:pt>
                <c:pt idx="1">
                  <c:v>78</c:v>
                </c:pt>
                <c:pt idx="2">
                  <c:v>46</c:v>
                </c:pt>
                <c:pt idx="3">
                  <c:v>44</c:v>
                </c:pt>
                <c:pt idx="4">
                  <c:v>10</c:v>
                </c:pt>
              </c:numCache>
            </c:numRef>
          </c:val>
          <c:smooth val="0"/>
          <c:extLst xmlns:c16r2="http://schemas.microsoft.com/office/drawing/2015/06/chart">
            <c:ext xmlns:c16="http://schemas.microsoft.com/office/drawing/2014/chart" uri="{C3380CC4-5D6E-409C-BE32-E72D297353CC}">
              <c16:uniqueId val="{00000002-8E54-4014-9070-0739EEEF30CE}"/>
            </c:ext>
          </c:extLst>
        </c:ser>
        <c:ser>
          <c:idx val="3"/>
          <c:order val="3"/>
          <c:tx>
            <c:strRef>
              <c:f>Enrollments!$A$20</c:f>
              <c:strCache>
                <c:ptCount val="1"/>
                <c:pt idx="0">
                  <c:v>KINE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Enrollments!$B$16:$G$16</c:f>
              <c:strCache>
                <c:ptCount val="5"/>
                <c:pt idx="0">
                  <c:v>2013-14</c:v>
                </c:pt>
                <c:pt idx="1">
                  <c:v>2014-15</c:v>
                </c:pt>
                <c:pt idx="2">
                  <c:v>2015-16</c:v>
                </c:pt>
                <c:pt idx="3">
                  <c:v>2016-17</c:v>
                </c:pt>
                <c:pt idx="4">
                  <c:v>2017-18</c:v>
                </c:pt>
              </c:strCache>
            </c:strRef>
          </c:cat>
          <c:val>
            <c:numRef>
              <c:f>Enrollments!$B$20:$G$20</c:f>
              <c:numCache>
                <c:formatCode>_(* #,##0_);_(* \(#,##0\);_(* "-"??_);_(@_)</c:formatCode>
                <c:ptCount val="6"/>
                <c:pt idx="0">
                  <c:v>163</c:v>
                </c:pt>
                <c:pt idx="1">
                  <c:v>118</c:v>
                </c:pt>
                <c:pt idx="2">
                  <c:v>83</c:v>
                </c:pt>
                <c:pt idx="3">
                  <c:v>93</c:v>
                </c:pt>
                <c:pt idx="4">
                  <c:v>110</c:v>
                </c:pt>
              </c:numCache>
            </c:numRef>
          </c:val>
          <c:smooth val="0"/>
          <c:extLst xmlns:c16r2="http://schemas.microsoft.com/office/drawing/2015/06/chart">
            <c:ext xmlns:c16="http://schemas.microsoft.com/office/drawing/2014/chart" uri="{C3380CC4-5D6E-409C-BE32-E72D297353CC}">
              <c16:uniqueId val="{00000003-8E54-4014-9070-0739EEEF30CE}"/>
            </c:ext>
          </c:extLst>
        </c:ser>
        <c:ser>
          <c:idx val="4"/>
          <c:order val="4"/>
          <c:tx>
            <c:strRef>
              <c:f>Enrollments!$A$21</c:f>
              <c:strCache>
                <c:ptCount val="1"/>
                <c:pt idx="0">
                  <c:v>TEAM</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Enrollments!$B$16:$G$16</c:f>
              <c:strCache>
                <c:ptCount val="5"/>
                <c:pt idx="0">
                  <c:v>2013-14</c:v>
                </c:pt>
                <c:pt idx="1">
                  <c:v>2014-15</c:v>
                </c:pt>
                <c:pt idx="2">
                  <c:v>2015-16</c:v>
                </c:pt>
                <c:pt idx="3">
                  <c:v>2016-17</c:v>
                </c:pt>
                <c:pt idx="4">
                  <c:v>2017-18</c:v>
                </c:pt>
              </c:strCache>
            </c:strRef>
          </c:cat>
          <c:val>
            <c:numRef>
              <c:f>Enrollments!$B$21:$G$21</c:f>
              <c:numCache>
                <c:formatCode>_(* #,##0_);_(* \(#,##0\);_(* "-"??_);_(@_)</c:formatCode>
                <c:ptCount val="6"/>
                <c:pt idx="0">
                  <c:v>326</c:v>
                </c:pt>
                <c:pt idx="1">
                  <c:v>209</c:v>
                </c:pt>
                <c:pt idx="2">
                  <c:v>227</c:v>
                </c:pt>
                <c:pt idx="3">
                  <c:v>230</c:v>
                </c:pt>
                <c:pt idx="4">
                  <c:v>262</c:v>
                </c:pt>
              </c:numCache>
            </c:numRef>
          </c:val>
          <c:smooth val="0"/>
          <c:extLst xmlns:c16r2="http://schemas.microsoft.com/office/drawing/2015/06/chart">
            <c:ext xmlns:c16="http://schemas.microsoft.com/office/drawing/2014/chart" uri="{C3380CC4-5D6E-409C-BE32-E72D297353CC}">
              <c16:uniqueId val="{00000004-8E54-4014-9070-0739EEEF30CE}"/>
            </c:ext>
          </c:extLst>
        </c:ser>
        <c:ser>
          <c:idx val="5"/>
          <c:order val="5"/>
          <c:tx>
            <c:strRef>
              <c:f>Enrollments!$A$22</c:f>
              <c:strCache>
                <c:ptCount val="1"/>
                <c:pt idx="0">
                  <c:v>VARS</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Enrollments!$B$16:$G$16</c:f>
              <c:strCache>
                <c:ptCount val="5"/>
                <c:pt idx="0">
                  <c:v>2013-14</c:v>
                </c:pt>
                <c:pt idx="1">
                  <c:v>2014-15</c:v>
                </c:pt>
                <c:pt idx="2">
                  <c:v>2015-16</c:v>
                </c:pt>
                <c:pt idx="3">
                  <c:v>2016-17</c:v>
                </c:pt>
                <c:pt idx="4">
                  <c:v>2017-18</c:v>
                </c:pt>
              </c:strCache>
            </c:strRef>
          </c:cat>
          <c:val>
            <c:numRef>
              <c:f>Enrollments!$B$22:$G$22</c:f>
              <c:numCache>
                <c:formatCode>_(* #,##0_);_(* \(#,##0\);_(* "-"??_);_(@_)</c:formatCode>
                <c:ptCount val="6"/>
                <c:pt idx="0">
                  <c:v>145</c:v>
                </c:pt>
                <c:pt idx="1">
                  <c:v>99</c:v>
                </c:pt>
                <c:pt idx="2">
                  <c:v>142</c:v>
                </c:pt>
                <c:pt idx="3">
                  <c:v>147</c:v>
                </c:pt>
                <c:pt idx="4">
                  <c:v>136</c:v>
                </c:pt>
              </c:numCache>
            </c:numRef>
          </c:val>
          <c:smooth val="0"/>
          <c:extLst xmlns:c16r2="http://schemas.microsoft.com/office/drawing/2015/06/chart">
            <c:ext xmlns:c16="http://schemas.microsoft.com/office/drawing/2014/chart" uri="{C3380CC4-5D6E-409C-BE32-E72D297353CC}">
              <c16:uniqueId val="{00000005-8E54-4014-9070-0739EEEF30CE}"/>
            </c:ext>
          </c:extLst>
        </c:ser>
        <c:dLbls>
          <c:dLblPos val="t"/>
          <c:showLegendKey val="0"/>
          <c:showVal val="1"/>
          <c:showCatName val="0"/>
          <c:showSerName val="0"/>
          <c:showPercent val="0"/>
          <c:showBubbleSize val="0"/>
        </c:dLbls>
        <c:smooth val="0"/>
        <c:axId val="191766000"/>
        <c:axId val="191766560"/>
      </c:lineChart>
      <c:catAx>
        <c:axId val="19176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66560"/>
        <c:crosses val="autoZero"/>
        <c:auto val="1"/>
        <c:lblAlgn val="ctr"/>
        <c:lblOffset val="100"/>
        <c:noMultiLvlLbl val="0"/>
      </c:catAx>
      <c:valAx>
        <c:axId val="19176656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66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Enrollments!$A$41</c:f>
              <c:strCache>
                <c:ptCount val="1"/>
                <c:pt idx="0">
                  <c:v>DANC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Enrollments!$B$40:$G$40</c:f>
              <c:strCache>
                <c:ptCount val="5"/>
                <c:pt idx="0">
                  <c:v>2013-14</c:v>
                </c:pt>
                <c:pt idx="1">
                  <c:v>2014-15</c:v>
                </c:pt>
                <c:pt idx="2">
                  <c:v>2015-16</c:v>
                </c:pt>
                <c:pt idx="3">
                  <c:v>2016-17</c:v>
                </c:pt>
                <c:pt idx="4">
                  <c:v>2017-18</c:v>
                </c:pt>
              </c:strCache>
            </c:strRef>
          </c:cat>
          <c:val>
            <c:numRef>
              <c:f>Enrollments!$B$41:$G$41</c:f>
              <c:numCache>
                <c:formatCode>_(* #,##0_);_(* \(#,##0\);_(* "-"??_);_(@_)</c:formatCode>
                <c:ptCount val="6"/>
                <c:pt idx="0">
                  <c:v>429</c:v>
                </c:pt>
                <c:pt idx="1">
                  <c:v>314</c:v>
                </c:pt>
                <c:pt idx="2">
                  <c:v>185</c:v>
                </c:pt>
                <c:pt idx="3">
                  <c:v>167</c:v>
                </c:pt>
                <c:pt idx="4">
                  <c:v>181</c:v>
                </c:pt>
              </c:numCache>
            </c:numRef>
          </c:val>
          <c:smooth val="0"/>
          <c:extLst xmlns:c16r2="http://schemas.microsoft.com/office/drawing/2015/06/chart">
            <c:ext xmlns:c16="http://schemas.microsoft.com/office/drawing/2014/chart" uri="{C3380CC4-5D6E-409C-BE32-E72D297353CC}">
              <c16:uniqueId val="{00000000-4FEA-4E87-9A20-2ED90AF692FB}"/>
            </c:ext>
          </c:extLst>
        </c:ser>
        <c:ser>
          <c:idx val="1"/>
          <c:order val="1"/>
          <c:tx>
            <c:strRef>
              <c:f>Enrollments!$A$42</c:f>
              <c:strCache>
                <c:ptCount val="1"/>
                <c:pt idx="0">
                  <c:v>INDV</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Enrollments!$B$40:$G$40</c:f>
              <c:strCache>
                <c:ptCount val="5"/>
                <c:pt idx="0">
                  <c:v>2013-14</c:v>
                </c:pt>
                <c:pt idx="1">
                  <c:v>2014-15</c:v>
                </c:pt>
                <c:pt idx="2">
                  <c:v>2015-16</c:v>
                </c:pt>
                <c:pt idx="3">
                  <c:v>2016-17</c:v>
                </c:pt>
                <c:pt idx="4">
                  <c:v>2017-18</c:v>
                </c:pt>
              </c:strCache>
            </c:strRef>
          </c:cat>
          <c:val>
            <c:numRef>
              <c:f>Enrollments!$B$42:$G$42</c:f>
              <c:numCache>
                <c:formatCode>_(* #,##0_);_(* \(#,##0\);_(* "-"??_);_(@_)</c:formatCode>
                <c:ptCount val="6"/>
                <c:pt idx="0">
                  <c:v>51</c:v>
                </c:pt>
                <c:pt idx="1">
                  <c:v>78</c:v>
                </c:pt>
                <c:pt idx="2">
                  <c:v>46</c:v>
                </c:pt>
                <c:pt idx="3">
                  <c:v>44</c:v>
                </c:pt>
                <c:pt idx="4">
                  <c:v>10</c:v>
                </c:pt>
              </c:numCache>
            </c:numRef>
          </c:val>
          <c:smooth val="0"/>
          <c:extLst xmlns:c16r2="http://schemas.microsoft.com/office/drawing/2015/06/chart">
            <c:ext xmlns:c16="http://schemas.microsoft.com/office/drawing/2014/chart" uri="{C3380CC4-5D6E-409C-BE32-E72D297353CC}">
              <c16:uniqueId val="{00000001-4FEA-4E87-9A20-2ED90AF692FB}"/>
            </c:ext>
          </c:extLst>
        </c:ser>
        <c:ser>
          <c:idx val="2"/>
          <c:order val="2"/>
          <c:tx>
            <c:strRef>
              <c:f>Enrollments!$A$43</c:f>
              <c:strCache>
                <c:ptCount val="1"/>
                <c:pt idx="0">
                  <c:v>KINE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Enrollments!$B$40:$G$40</c:f>
              <c:strCache>
                <c:ptCount val="5"/>
                <c:pt idx="0">
                  <c:v>2013-14</c:v>
                </c:pt>
                <c:pt idx="1">
                  <c:v>2014-15</c:v>
                </c:pt>
                <c:pt idx="2">
                  <c:v>2015-16</c:v>
                </c:pt>
                <c:pt idx="3">
                  <c:v>2016-17</c:v>
                </c:pt>
                <c:pt idx="4">
                  <c:v>2017-18</c:v>
                </c:pt>
              </c:strCache>
            </c:strRef>
          </c:cat>
          <c:val>
            <c:numRef>
              <c:f>Enrollments!$B$43:$G$43</c:f>
              <c:numCache>
                <c:formatCode>_(* #,##0_);_(* \(#,##0\);_(* "-"??_);_(@_)</c:formatCode>
                <c:ptCount val="6"/>
                <c:pt idx="0">
                  <c:v>163</c:v>
                </c:pt>
                <c:pt idx="1">
                  <c:v>118</c:v>
                </c:pt>
                <c:pt idx="2">
                  <c:v>83</c:v>
                </c:pt>
                <c:pt idx="3">
                  <c:v>93</c:v>
                </c:pt>
                <c:pt idx="4">
                  <c:v>110</c:v>
                </c:pt>
              </c:numCache>
            </c:numRef>
          </c:val>
          <c:smooth val="0"/>
          <c:extLst xmlns:c16r2="http://schemas.microsoft.com/office/drawing/2015/06/chart">
            <c:ext xmlns:c16="http://schemas.microsoft.com/office/drawing/2014/chart" uri="{C3380CC4-5D6E-409C-BE32-E72D297353CC}">
              <c16:uniqueId val="{00000002-4FEA-4E87-9A20-2ED90AF692FB}"/>
            </c:ext>
          </c:extLst>
        </c:ser>
        <c:ser>
          <c:idx val="3"/>
          <c:order val="3"/>
          <c:tx>
            <c:strRef>
              <c:f>Enrollments!$A$44</c:f>
              <c:strCache>
                <c:ptCount val="1"/>
                <c:pt idx="0">
                  <c:v>TEAM</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Enrollments!$B$40:$G$40</c:f>
              <c:strCache>
                <c:ptCount val="5"/>
                <c:pt idx="0">
                  <c:v>2013-14</c:v>
                </c:pt>
                <c:pt idx="1">
                  <c:v>2014-15</c:v>
                </c:pt>
                <c:pt idx="2">
                  <c:v>2015-16</c:v>
                </c:pt>
                <c:pt idx="3">
                  <c:v>2016-17</c:v>
                </c:pt>
                <c:pt idx="4">
                  <c:v>2017-18</c:v>
                </c:pt>
              </c:strCache>
            </c:strRef>
          </c:cat>
          <c:val>
            <c:numRef>
              <c:f>Enrollments!$B$44:$G$44</c:f>
              <c:numCache>
                <c:formatCode>_(* #,##0_);_(* \(#,##0\);_(* "-"??_);_(@_)</c:formatCode>
                <c:ptCount val="6"/>
                <c:pt idx="0">
                  <c:v>326</c:v>
                </c:pt>
                <c:pt idx="1">
                  <c:v>209</c:v>
                </c:pt>
                <c:pt idx="2">
                  <c:v>227</c:v>
                </c:pt>
                <c:pt idx="3">
                  <c:v>230</c:v>
                </c:pt>
                <c:pt idx="4">
                  <c:v>262</c:v>
                </c:pt>
              </c:numCache>
            </c:numRef>
          </c:val>
          <c:smooth val="0"/>
          <c:extLst xmlns:c16r2="http://schemas.microsoft.com/office/drawing/2015/06/chart">
            <c:ext xmlns:c16="http://schemas.microsoft.com/office/drawing/2014/chart" uri="{C3380CC4-5D6E-409C-BE32-E72D297353CC}">
              <c16:uniqueId val="{00000003-4FEA-4E87-9A20-2ED90AF692FB}"/>
            </c:ext>
          </c:extLst>
        </c:ser>
        <c:ser>
          <c:idx val="4"/>
          <c:order val="4"/>
          <c:tx>
            <c:strRef>
              <c:f>Enrollments!$A$45</c:f>
              <c:strCache>
                <c:ptCount val="1"/>
                <c:pt idx="0">
                  <c:v>VARS</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Enrollments!$B$40:$G$40</c:f>
              <c:strCache>
                <c:ptCount val="5"/>
                <c:pt idx="0">
                  <c:v>2013-14</c:v>
                </c:pt>
                <c:pt idx="1">
                  <c:v>2014-15</c:v>
                </c:pt>
                <c:pt idx="2">
                  <c:v>2015-16</c:v>
                </c:pt>
                <c:pt idx="3">
                  <c:v>2016-17</c:v>
                </c:pt>
                <c:pt idx="4">
                  <c:v>2017-18</c:v>
                </c:pt>
              </c:strCache>
            </c:strRef>
          </c:cat>
          <c:val>
            <c:numRef>
              <c:f>Enrollments!$B$45:$G$45</c:f>
              <c:numCache>
                <c:formatCode>_(* #,##0_);_(* \(#,##0\);_(* "-"??_);_(@_)</c:formatCode>
                <c:ptCount val="6"/>
                <c:pt idx="0">
                  <c:v>145</c:v>
                </c:pt>
                <c:pt idx="1">
                  <c:v>99</c:v>
                </c:pt>
                <c:pt idx="2">
                  <c:v>142</c:v>
                </c:pt>
                <c:pt idx="3">
                  <c:v>147</c:v>
                </c:pt>
                <c:pt idx="4">
                  <c:v>136</c:v>
                </c:pt>
              </c:numCache>
            </c:numRef>
          </c:val>
          <c:smooth val="0"/>
          <c:extLst xmlns:c16r2="http://schemas.microsoft.com/office/drawing/2015/06/chart">
            <c:ext xmlns:c16="http://schemas.microsoft.com/office/drawing/2014/chart" uri="{C3380CC4-5D6E-409C-BE32-E72D297353CC}">
              <c16:uniqueId val="{00000004-4FEA-4E87-9A20-2ED90AF692FB}"/>
            </c:ext>
          </c:extLst>
        </c:ser>
        <c:dLbls>
          <c:dLblPos val="t"/>
          <c:showLegendKey val="0"/>
          <c:showVal val="1"/>
          <c:showCatName val="0"/>
          <c:showSerName val="0"/>
          <c:showPercent val="0"/>
          <c:showBubbleSize val="0"/>
        </c:dLbls>
        <c:smooth val="0"/>
        <c:axId val="192322160"/>
        <c:axId val="192322720"/>
      </c:lineChart>
      <c:catAx>
        <c:axId val="19232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322720"/>
        <c:crosses val="autoZero"/>
        <c:auto val="1"/>
        <c:lblAlgn val="ctr"/>
        <c:lblOffset val="100"/>
        <c:noMultiLvlLbl val="0"/>
      </c:catAx>
      <c:valAx>
        <c:axId val="19232272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322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1C8C7-0E5B-41E6-BECE-9DD9C076BE41}" type="doc">
      <dgm:prSet loTypeId="urn:microsoft.com/office/officeart/2005/8/layout/gear1" loCatId="relationship" qsTypeId="urn:microsoft.com/office/officeart/2005/8/quickstyle/simple3" qsCatId="simple" csTypeId="urn:microsoft.com/office/officeart/2005/8/colors/colorful4" csCatId="colorful" phldr="1"/>
      <dgm:spPr/>
      <dgm:t>
        <a:bodyPr/>
        <a:lstStyle/>
        <a:p>
          <a:endParaRPr lang="en-US"/>
        </a:p>
      </dgm:t>
    </dgm:pt>
    <dgm:pt modelId="{2D38D82A-3246-4993-BF9F-A928E1B276E7}">
      <dgm:prSet phldrT="[Text]"/>
      <dgm:spPr/>
      <dgm:t>
        <a:bodyPr/>
        <a:lstStyle/>
        <a:p>
          <a:r>
            <a:rPr lang="en-US" dirty="0" smtClean="0"/>
            <a:t>Curriculum /Programming</a:t>
          </a:r>
          <a:endParaRPr lang="en-US" dirty="0"/>
        </a:p>
      </dgm:t>
    </dgm:pt>
    <dgm:pt modelId="{3625A395-6FC0-41EB-801B-D3BCDCAFCBBD}" type="parTrans" cxnId="{4A8187E1-67B0-4D8D-856A-6CAC5A0B58C7}">
      <dgm:prSet/>
      <dgm:spPr/>
      <dgm:t>
        <a:bodyPr/>
        <a:lstStyle/>
        <a:p>
          <a:endParaRPr lang="en-US"/>
        </a:p>
      </dgm:t>
    </dgm:pt>
    <dgm:pt modelId="{51F4FB92-0D6E-49A2-96D4-58FAADB1AEE5}" type="sibTrans" cxnId="{4A8187E1-67B0-4D8D-856A-6CAC5A0B58C7}">
      <dgm:prSet/>
      <dgm:spPr/>
      <dgm:t>
        <a:bodyPr/>
        <a:lstStyle/>
        <a:p>
          <a:endParaRPr lang="en-US"/>
        </a:p>
      </dgm:t>
    </dgm:pt>
    <dgm:pt modelId="{98EF90B2-C5A9-4D08-BF07-A8D99EE591AF}">
      <dgm:prSet phldrT="[Text]"/>
      <dgm:spPr/>
      <dgm:t>
        <a:bodyPr/>
        <a:lstStyle/>
        <a:p>
          <a:r>
            <a:rPr lang="en-US" dirty="0" smtClean="0"/>
            <a:t>Strengthening Personnel</a:t>
          </a:r>
        </a:p>
      </dgm:t>
    </dgm:pt>
    <dgm:pt modelId="{FDA38906-26AF-4A79-B1A5-22831209A4D7}" type="parTrans" cxnId="{97D9E078-3744-4466-A993-C993B10D8953}">
      <dgm:prSet/>
      <dgm:spPr/>
      <dgm:t>
        <a:bodyPr/>
        <a:lstStyle/>
        <a:p>
          <a:endParaRPr lang="en-US"/>
        </a:p>
      </dgm:t>
    </dgm:pt>
    <dgm:pt modelId="{1759F9D4-7AC4-40BB-9B5B-B0FC27B24355}" type="sibTrans" cxnId="{97D9E078-3744-4466-A993-C993B10D8953}">
      <dgm:prSet/>
      <dgm:spPr/>
      <dgm:t>
        <a:bodyPr/>
        <a:lstStyle/>
        <a:p>
          <a:endParaRPr lang="en-US"/>
        </a:p>
      </dgm:t>
    </dgm:pt>
    <dgm:pt modelId="{B02B42F5-34B3-4DE0-8811-D60F5DFBA251}">
      <dgm:prSet phldrT="[Text]"/>
      <dgm:spPr/>
      <dgm:t>
        <a:bodyPr/>
        <a:lstStyle/>
        <a:p>
          <a:r>
            <a:rPr lang="en-US" dirty="0" smtClean="0"/>
            <a:t>Resource Allocation</a:t>
          </a:r>
          <a:endParaRPr lang="en-US" dirty="0"/>
        </a:p>
      </dgm:t>
    </dgm:pt>
    <dgm:pt modelId="{5F181650-0FC2-492C-A610-0DA870CA9F0E}" type="parTrans" cxnId="{24924264-A79E-4784-BFBA-F48307C06D66}">
      <dgm:prSet/>
      <dgm:spPr/>
      <dgm:t>
        <a:bodyPr/>
        <a:lstStyle/>
        <a:p>
          <a:endParaRPr lang="en-US"/>
        </a:p>
      </dgm:t>
    </dgm:pt>
    <dgm:pt modelId="{277B3E68-F612-44A7-9CA2-3ECD57FE7516}" type="sibTrans" cxnId="{24924264-A79E-4784-BFBA-F48307C06D66}">
      <dgm:prSet/>
      <dgm:spPr/>
      <dgm:t>
        <a:bodyPr/>
        <a:lstStyle/>
        <a:p>
          <a:endParaRPr lang="en-US"/>
        </a:p>
      </dgm:t>
    </dgm:pt>
    <dgm:pt modelId="{52840B4E-8200-40B6-BCD1-62BBE007393A}">
      <dgm:prSet phldrT="[Text]" custT="1"/>
      <dgm:spPr/>
      <dgm:t>
        <a:bodyPr/>
        <a:lstStyle/>
        <a:p>
          <a:r>
            <a:rPr lang="en-US" sz="800" dirty="0" smtClean="0"/>
            <a:t>Expansion of class offerings</a:t>
          </a:r>
          <a:endParaRPr lang="en-US" sz="800" dirty="0"/>
        </a:p>
      </dgm:t>
    </dgm:pt>
    <dgm:pt modelId="{AE2B70B8-C7D1-4573-8BC5-63C0E8C4D3E2}" type="parTrans" cxnId="{EDACCD2B-563D-4BB8-B077-89086D2B8A2A}">
      <dgm:prSet/>
      <dgm:spPr/>
      <dgm:t>
        <a:bodyPr/>
        <a:lstStyle/>
        <a:p>
          <a:endParaRPr lang="en-US"/>
        </a:p>
      </dgm:t>
    </dgm:pt>
    <dgm:pt modelId="{8551D30E-28E0-4D4C-9F80-8F51E4F4F81A}" type="sibTrans" cxnId="{EDACCD2B-563D-4BB8-B077-89086D2B8A2A}">
      <dgm:prSet/>
      <dgm:spPr/>
      <dgm:t>
        <a:bodyPr/>
        <a:lstStyle/>
        <a:p>
          <a:endParaRPr lang="en-US"/>
        </a:p>
      </dgm:t>
    </dgm:pt>
    <dgm:pt modelId="{8F2AABF0-12EA-4D2F-9057-D9F2A1377690}">
      <dgm:prSet phldrT="[Text]" custT="1"/>
      <dgm:spPr/>
      <dgm:t>
        <a:bodyPr/>
        <a:lstStyle/>
        <a:p>
          <a:r>
            <a:rPr lang="en-US" sz="800" dirty="0" smtClean="0"/>
            <a:t>Survey of Sports, Sports Psychology, Sports Management, First AID/CPR – AED Training, Hiking/Backpacking, Trail Running, Swing, Tap Dane, Tango, Zumba, Dance </a:t>
          </a:r>
          <a:r>
            <a:rPr lang="en-US" sz="800" dirty="0" err="1" smtClean="0"/>
            <a:t>Folklorico</a:t>
          </a:r>
          <a:r>
            <a:rPr lang="en-US" sz="800" dirty="0" smtClean="0"/>
            <a:t>, Badminton, Weight Training/ Body Conditioning</a:t>
          </a:r>
          <a:endParaRPr lang="en-US" sz="800" dirty="0"/>
        </a:p>
      </dgm:t>
    </dgm:pt>
    <dgm:pt modelId="{0C85FD4F-C5B7-4859-B062-66FB969AA6AE}" type="parTrans" cxnId="{3E91C63B-867F-46CE-AAA7-12BA63E0A84C}">
      <dgm:prSet/>
      <dgm:spPr/>
      <dgm:t>
        <a:bodyPr/>
        <a:lstStyle/>
        <a:p>
          <a:endParaRPr lang="en-US"/>
        </a:p>
      </dgm:t>
    </dgm:pt>
    <dgm:pt modelId="{454B5147-D6F0-429A-B0EB-103078335700}" type="sibTrans" cxnId="{3E91C63B-867F-46CE-AAA7-12BA63E0A84C}">
      <dgm:prSet/>
      <dgm:spPr/>
      <dgm:t>
        <a:bodyPr/>
        <a:lstStyle/>
        <a:p>
          <a:endParaRPr lang="en-US"/>
        </a:p>
      </dgm:t>
    </dgm:pt>
    <dgm:pt modelId="{9B352691-998D-4BE8-82EB-85EB540AB818}">
      <dgm:prSet phldrT="[Text]" custT="1"/>
      <dgm:spPr/>
      <dgm:t>
        <a:bodyPr/>
        <a:lstStyle/>
        <a:p>
          <a:r>
            <a:rPr lang="en-US" sz="1100" dirty="0" smtClean="0"/>
            <a:t>FT Instructors / Coaches per sport</a:t>
          </a:r>
        </a:p>
      </dgm:t>
    </dgm:pt>
    <dgm:pt modelId="{C34CD9F2-F8FF-460C-BFBC-48D2E471FC21}" type="parTrans" cxnId="{F4BDD0EF-41F6-43E4-85F5-2A3311FD1F51}">
      <dgm:prSet/>
      <dgm:spPr/>
      <dgm:t>
        <a:bodyPr/>
        <a:lstStyle/>
        <a:p>
          <a:endParaRPr lang="en-US"/>
        </a:p>
      </dgm:t>
    </dgm:pt>
    <dgm:pt modelId="{9485FAA0-3229-46DD-AAED-929686FBB436}" type="sibTrans" cxnId="{F4BDD0EF-41F6-43E4-85F5-2A3311FD1F51}">
      <dgm:prSet/>
      <dgm:spPr/>
      <dgm:t>
        <a:bodyPr/>
        <a:lstStyle/>
        <a:p>
          <a:endParaRPr lang="en-US"/>
        </a:p>
      </dgm:t>
    </dgm:pt>
    <dgm:pt modelId="{D89104BD-338C-498A-8B74-99741BB6476D}">
      <dgm:prSet phldrT="[Text]"/>
      <dgm:spPr/>
      <dgm:t>
        <a:bodyPr/>
        <a:lstStyle/>
        <a:p>
          <a:r>
            <a:rPr lang="en-US" dirty="0" smtClean="0"/>
            <a:t>Instructional Equipment Lists</a:t>
          </a:r>
          <a:endParaRPr lang="en-US" dirty="0"/>
        </a:p>
      </dgm:t>
    </dgm:pt>
    <dgm:pt modelId="{5A36793E-1C27-4142-80AA-9B0B7ACB9AA0}" type="parTrans" cxnId="{021D0AB4-7601-43E5-A5A0-E862F19DA3CF}">
      <dgm:prSet/>
      <dgm:spPr/>
      <dgm:t>
        <a:bodyPr/>
        <a:lstStyle/>
        <a:p>
          <a:endParaRPr lang="en-US"/>
        </a:p>
      </dgm:t>
    </dgm:pt>
    <dgm:pt modelId="{8130A6AE-C45C-4E73-B8E8-876BC7CFAFE8}" type="sibTrans" cxnId="{021D0AB4-7601-43E5-A5A0-E862F19DA3CF}">
      <dgm:prSet/>
      <dgm:spPr/>
      <dgm:t>
        <a:bodyPr/>
        <a:lstStyle/>
        <a:p>
          <a:endParaRPr lang="en-US"/>
        </a:p>
      </dgm:t>
    </dgm:pt>
    <dgm:pt modelId="{273A1460-C4A2-4A1E-936F-4298E247DA36}">
      <dgm:prSet phldrT="[Text]" custT="1"/>
      <dgm:spPr/>
      <dgm:t>
        <a:bodyPr/>
        <a:lstStyle/>
        <a:p>
          <a:r>
            <a:rPr lang="en-US" sz="800" dirty="0" smtClean="0"/>
            <a:t>Expansion of sport offerings</a:t>
          </a:r>
          <a:endParaRPr lang="en-US" sz="800" dirty="0"/>
        </a:p>
      </dgm:t>
    </dgm:pt>
    <dgm:pt modelId="{1827F80C-7F7B-4263-AE30-A46A6BEAC2DB}" type="parTrans" cxnId="{3EB35A20-A38C-40FA-869F-B5D583936017}">
      <dgm:prSet/>
      <dgm:spPr/>
      <dgm:t>
        <a:bodyPr/>
        <a:lstStyle/>
        <a:p>
          <a:endParaRPr lang="en-US"/>
        </a:p>
      </dgm:t>
    </dgm:pt>
    <dgm:pt modelId="{B5381D3A-670C-4DF2-AD1B-8AF7D5728622}" type="sibTrans" cxnId="{3EB35A20-A38C-40FA-869F-B5D583936017}">
      <dgm:prSet/>
      <dgm:spPr/>
      <dgm:t>
        <a:bodyPr/>
        <a:lstStyle/>
        <a:p>
          <a:endParaRPr lang="en-US"/>
        </a:p>
      </dgm:t>
    </dgm:pt>
    <dgm:pt modelId="{07EEE0D1-86DD-4748-8BE4-2BA49FCC2A41}">
      <dgm:prSet phldrT="[Text]" custT="1"/>
      <dgm:spPr/>
      <dgm:t>
        <a:bodyPr/>
        <a:lstStyle/>
        <a:p>
          <a:r>
            <a:rPr lang="en-US" sz="800" dirty="0" smtClean="0"/>
            <a:t>CC Athletic Interest Survey of Sports</a:t>
          </a:r>
          <a:endParaRPr lang="en-US" sz="800" dirty="0"/>
        </a:p>
      </dgm:t>
    </dgm:pt>
    <dgm:pt modelId="{99EF89E5-9410-4946-B90E-EF9C5CD44BD5}" type="parTrans" cxnId="{0DD3CE04-BA57-492A-B44D-A452147110C0}">
      <dgm:prSet/>
      <dgm:spPr/>
      <dgm:t>
        <a:bodyPr/>
        <a:lstStyle/>
        <a:p>
          <a:endParaRPr lang="en-US"/>
        </a:p>
      </dgm:t>
    </dgm:pt>
    <dgm:pt modelId="{A5DC771A-20AA-4BD6-B675-7DAE41F2B50C}" type="sibTrans" cxnId="{0DD3CE04-BA57-492A-B44D-A452147110C0}">
      <dgm:prSet/>
      <dgm:spPr/>
      <dgm:t>
        <a:bodyPr/>
        <a:lstStyle/>
        <a:p>
          <a:endParaRPr lang="en-US"/>
        </a:p>
      </dgm:t>
    </dgm:pt>
    <dgm:pt modelId="{8F8FBF25-DAFE-49F3-B74D-51CBC9AC1AB2}">
      <dgm:prSet phldrT="[Text]" custT="1"/>
      <dgm:spPr/>
      <dgm:t>
        <a:bodyPr/>
        <a:lstStyle/>
        <a:p>
          <a:r>
            <a:rPr lang="en-US" sz="800" dirty="0" smtClean="0"/>
            <a:t>Title IX / EADA Compliance</a:t>
          </a:r>
          <a:endParaRPr lang="en-US" sz="800" dirty="0"/>
        </a:p>
      </dgm:t>
    </dgm:pt>
    <dgm:pt modelId="{16962A86-6B93-4E5E-83CE-1979A5E4E752}" type="parTrans" cxnId="{D811477C-B189-444D-B921-BBC437BBEA9A}">
      <dgm:prSet/>
      <dgm:spPr/>
      <dgm:t>
        <a:bodyPr/>
        <a:lstStyle/>
        <a:p>
          <a:endParaRPr lang="en-US"/>
        </a:p>
      </dgm:t>
    </dgm:pt>
    <dgm:pt modelId="{AC63C583-F788-4183-80CF-0A7F1B2C096D}" type="sibTrans" cxnId="{D811477C-B189-444D-B921-BBC437BBEA9A}">
      <dgm:prSet/>
      <dgm:spPr/>
      <dgm:t>
        <a:bodyPr/>
        <a:lstStyle/>
        <a:p>
          <a:endParaRPr lang="en-US"/>
        </a:p>
      </dgm:t>
    </dgm:pt>
    <dgm:pt modelId="{3FB28C30-DA23-48C5-AD78-198987911B1C}">
      <dgm:prSet phldrT="[Text]"/>
      <dgm:spPr/>
      <dgm:t>
        <a:bodyPr/>
        <a:lstStyle/>
        <a:p>
          <a:r>
            <a:rPr lang="en-US" dirty="0" smtClean="0"/>
            <a:t>Athletic Field Rental Agreements</a:t>
          </a:r>
          <a:endParaRPr lang="en-US" dirty="0"/>
        </a:p>
      </dgm:t>
    </dgm:pt>
    <dgm:pt modelId="{42C9D84F-3A10-47D5-A001-1E4950F9032D}" type="parTrans" cxnId="{C5FF0024-E945-4FB6-9CDB-8E4B6AA16F57}">
      <dgm:prSet/>
      <dgm:spPr/>
      <dgm:t>
        <a:bodyPr/>
        <a:lstStyle/>
        <a:p>
          <a:endParaRPr lang="en-US"/>
        </a:p>
      </dgm:t>
    </dgm:pt>
    <dgm:pt modelId="{4BEED7DA-A39A-41D6-85B0-0872857B61EC}" type="sibTrans" cxnId="{C5FF0024-E945-4FB6-9CDB-8E4B6AA16F57}">
      <dgm:prSet/>
      <dgm:spPr/>
      <dgm:t>
        <a:bodyPr/>
        <a:lstStyle/>
        <a:p>
          <a:endParaRPr lang="en-US"/>
        </a:p>
      </dgm:t>
    </dgm:pt>
    <dgm:pt modelId="{779D4BBD-343C-4AC0-A02C-7825ED040EEA}">
      <dgm:prSet phldrT="[Text]" custT="1"/>
      <dgm:spPr/>
      <dgm:t>
        <a:bodyPr/>
        <a:lstStyle/>
        <a:p>
          <a:r>
            <a:rPr lang="en-US" sz="1100" dirty="0" smtClean="0"/>
            <a:t>FT Instructor per Athletic Team</a:t>
          </a:r>
        </a:p>
      </dgm:t>
    </dgm:pt>
    <dgm:pt modelId="{97B49F1A-A115-4A01-923E-79CF0CD56AB7}" type="parTrans" cxnId="{E2E5BC66-3E31-4404-825B-C4E305E168FC}">
      <dgm:prSet/>
      <dgm:spPr/>
      <dgm:t>
        <a:bodyPr/>
        <a:lstStyle/>
        <a:p>
          <a:endParaRPr lang="en-US"/>
        </a:p>
      </dgm:t>
    </dgm:pt>
    <dgm:pt modelId="{5285E40F-6381-4C5E-9725-B1E7BE623D8F}" type="sibTrans" cxnId="{E2E5BC66-3E31-4404-825B-C4E305E168FC}">
      <dgm:prSet/>
      <dgm:spPr/>
      <dgm:t>
        <a:bodyPr/>
        <a:lstStyle/>
        <a:p>
          <a:endParaRPr lang="en-US"/>
        </a:p>
      </dgm:t>
    </dgm:pt>
    <dgm:pt modelId="{E5CEDEE0-8F22-4CAE-B023-143C418BB78F}">
      <dgm:prSet phldrT="[Text]" custT="1"/>
      <dgm:spPr/>
      <dgm:t>
        <a:bodyPr/>
        <a:lstStyle/>
        <a:p>
          <a:r>
            <a:rPr lang="en-US" sz="1100" dirty="0" smtClean="0"/>
            <a:t>FT SID &amp; Equipment Manager</a:t>
          </a:r>
        </a:p>
      </dgm:t>
    </dgm:pt>
    <dgm:pt modelId="{1FE8D127-A74C-4B61-A779-54C95F6DBC4A}" type="parTrans" cxnId="{AD936D05-9A2F-48F2-96FD-6E4C54C34FCC}">
      <dgm:prSet/>
      <dgm:spPr/>
      <dgm:t>
        <a:bodyPr/>
        <a:lstStyle/>
        <a:p>
          <a:endParaRPr lang="en-US"/>
        </a:p>
      </dgm:t>
    </dgm:pt>
    <dgm:pt modelId="{C4BB68C4-FC72-490C-8605-A83C51C71BB9}" type="sibTrans" cxnId="{AD936D05-9A2F-48F2-96FD-6E4C54C34FCC}">
      <dgm:prSet/>
      <dgm:spPr/>
      <dgm:t>
        <a:bodyPr/>
        <a:lstStyle/>
        <a:p>
          <a:endParaRPr lang="en-US"/>
        </a:p>
      </dgm:t>
    </dgm:pt>
    <dgm:pt modelId="{82B08595-BFFD-44D8-80D8-91ED0938B281}">
      <dgm:prSet phldrT="[Text]" custT="1"/>
      <dgm:spPr/>
      <dgm:t>
        <a:bodyPr/>
        <a:lstStyle/>
        <a:p>
          <a:r>
            <a:rPr lang="en-US" sz="800" dirty="0" smtClean="0"/>
            <a:t>KAD Department </a:t>
          </a:r>
          <a:r>
            <a:rPr lang="en-US" sz="800" dirty="0" smtClean="0">
              <a:sym typeface="Wingdings" panose="05000000000000000000" pitchFamily="2" charset="2"/>
            </a:rPr>
            <a:t> KAD Division</a:t>
          </a:r>
          <a:endParaRPr lang="en-US" sz="800" dirty="0"/>
        </a:p>
      </dgm:t>
    </dgm:pt>
    <dgm:pt modelId="{A4267EC2-6BA9-4767-AFB1-CEB4AC55D686}" type="parTrans" cxnId="{3A3A6B95-D76F-44C0-9733-D5682DD7989C}">
      <dgm:prSet/>
      <dgm:spPr/>
      <dgm:t>
        <a:bodyPr/>
        <a:lstStyle/>
        <a:p>
          <a:endParaRPr lang="en-US"/>
        </a:p>
      </dgm:t>
    </dgm:pt>
    <dgm:pt modelId="{225DC9C4-A01A-411F-A505-4975E006EBF5}" type="sibTrans" cxnId="{3A3A6B95-D76F-44C0-9733-D5682DD7989C}">
      <dgm:prSet/>
      <dgm:spPr/>
      <dgm:t>
        <a:bodyPr/>
        <a:lstStyle/>
        <a:p>
          <a:endParaRPr lang="en-US"/>
        </a:p>
      </dgm:t>
    </dgm:pt>
    <dgm:pt modelId="{D3CE08D3-9303-4BEA-A028-DC9C0BBE175F}" type="pres">
      <dgm:prSet presAssocID="{BA21C8C7-0E5B-41E6-BECE-9DD9C076BE41}" presName="composite" presStyleCnt="0">
        <dgm:presLayoutVars>
          <dgm:chMax val="3"/>
          <dgm:animLvl val="lvl"/>
          <dgm:resizeHandles val="exact"/>
        </dgm:presLayoutVars>
      </dgm:prSet>
      <dgm:spPr/>
      <dgm:t>
        <a:bodyPr/>
        <a:lstStyle/>
        <a:p>
          <a:endParaRPr lang="en-US"/>
        </a:p>
      </dgm:t>
    </dgm:pt>
    <dgm:pt modelId="{C3609EE2-F20F-4CA8-84E1-BF961C6F6A9C}" type="pres">
      <dgm:prSet presAssocID="{2D38D82A-3246-4993-BF9F-A928E1B276E7}" presName="gear1" presStyleLbl="node1" presStyleIdx="0" presStyleCnt="3" custLinFactNeighborX="291" custLinFactNeighborY="-7560">
        <dgm:presLayoutVars>
          <dgm:chMax val="1"/>
          <dgm:bulletEnabled val="1"/>
        </dgm:presLayoutVars>
      </dgm:prSet>
      <dgm:spPr/>
      <dgm:t>
        <a:bodyPr/>
        <a:lstStyle/>
        <a:p>
          <a:endParaRPr lang="en-US"/>
        </a:p>
      </dgm:t>
    </dgm:pt>
    <dgm:pt modelId="{45976C58-99DD-429E-A04F-7910793C54EC}" type="pres">
      <dgm:prSet presAssocID="{2D38D82A-3246-4993-BF9F-A928E1B276E7}" presName="gear1srcNode" presStyleLbl="node1" presStyleIdx="0" presStyleCnt="3"/>
      <dgm:spPr/>
      <dgm:t>
        <a:bodyPr/>
        <a:lstStyle/>
        <a:p>
          <a:endParaRPr lang="en-US"/>
        </a:p>
      </dgm:t>
    </dgm:pt>
    <dgm:pt modelId="{E12A35EE-C497-47A1-BFFB-7A3BCF62DE43}" type="pres">
      <dgm:prSet presAssocID="{2D38D82A-3246-4993-BF9F-A928E1B276E7}" presName="gear1dstNode" presStyleLbl="node1" presStyleIdx="0" presStyleCnt="3"/>
      <dgm:spPr/>
      <dgm:t>
        <a:bodyPr/>
        <a:lstStyle/>
        <a:p>
          <a:endParaRPr lang="en-US"/>
        </a:p>
      </dgm:t>
    </dgm:pt>
    <dgm:pt modelId="{73E71617-9DDE-48D5-BC8D-B186697D5B04}" type="pres">
      <dgm:prSet presAssocID="{2D38D82A-3246-4993-BF9F-A928E1B276E7}" presName="gear1ch" presStyleLbl="fgAcc1" presStyleIdx="0" presStyleCnt="3" custScaleX="110454" custScaleY="136522" custLinFactNeighborX="-4222" custLinFactNeighborY="15720">
        <dgm:presLayoutVars>
          <dgm:chMax val="0"/>
          <dgm:bulletEnabled val="1"/>
        </dgm:presLayoutVars>
      </dgm:prSet>
      <dgm:spPr/>
      <dgm:t>
        <a:bodyPr/>
        <a:lstStyle/>
        <a:p>
          <a:endParaRPr lang="en-US"/>
        </a:p>
      </dgm:t>
    </dgm:pt>
    <dgm:pt modelId="{A2B262F3-3628-4B8C-8E8B-E59D3DFBA9C0}" type="pres">
      <dgm:prSet presAssocID="{98EF90B2-C5A9-4D08-BF07-A8D99EE591AF}" presName="gear2" presStyleLbl="node1" presStyleIdx="1" presStyleCnt="3" custScaleX="127078" custScaleY="114472" custLinFactNeighborX="-31330" custLinFactNeighborY="5321">
        <dgm:presLayoutVars>
          <dgm:chMax val="1"/>
          <dgm:bulletEnabled val="1"/>
        </dgm:presLayoutVars>
      </dgm:prSet>
      <dgm:spPr/>
      <dgm:t>
        <a:bodyPr/>
        <a:lstStyle/>
        <a:p>
          <a:endParaRPr lang="en-US"/>
        </a:p>
      </dgm:t>
    </dgm:pt>
    <dgm:pt modelId="{CCCA1C76-9C2A-49ED-AA62-D7F7F706DC43}" type="pres">
      <dgm:prSet presAssocID="{98EF90B2-C5A9-4D08-BF07-A8D99EE591AF}" presName="gear2srcNode" presStyleLbl="node1" presStyleIdx="1" presStyleCnt="3"/>
      <dgm:spPr/>
      <dgm:t>
        <a:bodyPr/>
        <a:lstStyle/>
        <a:p>
          <a:endParaRPr lang="en-US"/>
        </a:p>
      </dgm:t>
    </dgm:pt>
    <dgm:pt modelId="{0A452207-54C5-4289-828D-680A7A2230C5}" type="pres">
      <dgm:prSet presAssocID="{98EF90B2-C5A9-4D08-BF07-A8D99EE591AF}" presName="gear2dstNode" presStyleLbl="node1" presStyleIdx="1" presStyleCnt="3"/>
      <dgm:spPr/>
      <dgm:t>
        <a:bodyPr/>
        <a:lstStyle/>
        <a:p>
          <a:endParaRPr lang="en-US"/>
        </a:p>
      </dgm:t>
    </dgm:pt>
    <dgm:pt modelId="{08C40C23-9968-409D-96A2-83FB1E8200C5}" type="pres">
      <dgm:prSet presAssocID="{98EF90B2-C5A9-4D08-BF07-A8D99EE591AF}" presName="gear2ch" presStyleLbl="fgAcc1" presStyleIdx="1" presStyleCnt="3" custLinFactNeighborX="-39544" custLinFactNeighborY="15705">
        <dgm:presLayoutVars>
          <dgm:chMax val="0"/>
          <dgm:bulletEnabled val="1"/>
        </dgm:presLayoutVars>
      </dgm:prSet>
      <dgm:spPr/>
      <dgm:t>
        <a:bodyPr/>
        <a:lstStyle/>
        <a:p>
          <a:endParaRPr lang="en-US"/>
        </a:p>
      </dgm:t>
    </dgm:pt>
    <dgm:pt modelId="{11A844C4-0300-464E-9665-18AB5D413889}" type="pres">
      <dgm:prSet presAssocID="{B02B42F5-34B3-4DE0-8811-D60F5DFBA251}" presName="gear3" presStyleLbl="node1" presStyleIdx="2" presStyleCnt="3" custLinFactNeighborX="-2037" custLinFactNeighborY="-4200"/>
      <dgm:spPr/>
      <dgm:t>
        <a:bodyPr/>
        <a:lstStyle/>
        <a:p>
          <a:endParaRPr lang="en-US"/>
        </a:p>
      </dgm:t>
    </dgm:pt>
    <dgm:pt modelId="{AE43D1BE-DEB5-4C6B-AAA0-765FFFF1CECA}" type="pres">
      <dgm:prSet presAssocID="{B02B42F5-34B3-4DE0-8811-D60F5DFBA251}" presName="gear3tx" presStyleLbl="node1" presStyleIdx="2" presStyleCnt="3">
        <dgm:presLayoutVars>
          <dgm:chMax val="1"/>
          <dgm:bulletEnabled val="1"/>
        </dgm:presLayoutVars>
      </dgm:prSet>
      <dgm:spPr/>
      <dgm:t>
        <a:bodyPr/>
        <a:lstStyle/>
        <a:p>
          <a:endParaRPr lang="en-US"/>
        </a:p>
      </dgm:t>
    </dgm:pt>
    <dgm:pt modelId="{6717F148-AD1A-4BA1-8666-FDDF065D5359}" type="pres">
      <dgm:prSet presAssocID="{B02B42F5-34B3-4DE0-8811-D60F5DFBA251}" presName="gear3srcNode" presStyleLbl="node1" presStyleIdx="2" presStyleCnt="3"/>
      <dgm:spPr/>
      <dgm:t>
        <a:bodyPr/>
        <a:lstStyle/>
        <a:p>
          <a:endParaRPr lang="en-US"/>
        </a:p>
      </dgm:t>
    </dgm:pt>
    <dgm:pt modelId="{C4D641D5-89CB-4262-B7EC-F5D9691A8EA9}" type="pres">
      <dgm:prSet presAssocID="{B02B42F5-34B3-4DE0-8811-D60F5DFBA251}" presName="gear3dstNode" presStyleLbl="node1" presStyleIdx="2" presStyleCnt="3"/>
      <dgm:spPr/>
      <dgm:t>
        <a:bodyPr/>
        <a:lstStyle/>
        <a:p>
          <a:endParaRPr lang="en-US"/>
        </a:p>
      </dgm:t>
    </dgm:pt>
    <dgm:pt modelId="{75B4E46D-24B3-479F-9738-F47F7527FD8C}" type="pres">
      <dgm:prSet presAssocID="{B02B42F5-34B3-4DE0-8811-D60F5DFBA251}" presName="gear3ch" presStyleLbl="fgAcc1" presStyleIdx="2" presStyleCnt="3" custLinFactNeighborX="457" custLinFactNeighborY="-7533">
        <dgm:presLayoutVars>
          <dgm:chMax val="0"/>
          <dgm:bulletEnabled val="1"/>
        </dgm:presLayoutVars>
      </dgm:prSet>
      <dgm:spPr/>
      <dgm:t>
        <a:bodyPr/>
        <a:lstStyle/>
        <a:p>
          <a:endParaRPr lang="en-US"/>
        </a:p>
      </dgm:t>
    </dgm:pt>
    <dgm:pt modelId="{38B10CD3-F397-4D5A-B1E8-5A108F3B9DA4}" type="pres">
      <dgm:prSet presAssocID="{51F4FB92-0D6E-49A2-96D4-58FAADB1AEE5}" presName="connector1" presStyleLbl="sibTrans2D1" presStyleIdx="0" presStyleCnt="3" custLinFactNeighborX="-681" custLinFactNeighborY="-3862"/>
      <dgm:spPr/>
      <dgm:t>
        <a:bodyPr/>
        <a:lstStyle/>
        <a:p>
          <a:endParaRPr lang="en-US"/>
        </a:p>
      </dgm:t>
    </dgm:pt>
    <dgm:pt modelId="{18AAF605-421E-45F3-9BC7-A36857F573DB}" type="pres">
      <dgm:prSet presAssocID="{1759F9D4-7AC4-40BB-9B5B-B0FC27B24355}" presName="connector2" presStyleLbl="sibTrans2D1" presStyleIdx="1" presStyleCnt="3" custLinFactNeighborX="-32397" custLinFactNeighborY="2683"/>
      <dgm:spPr/>
      <dgm:t>
        <a:bodyPr/>
        <a:lstStyle/>
        <a:p>
          <a:endParaRPr lang="en-US"/>
        </a:p>
      </dgm:t>
    </dgm:pt>
    <dgm:pt modelId="{6836ED75-9190-4F50-A39F-5E47C0D3958B}" type="pres">
      <dgm:prSet presAssocID="{277B3E68-F612-44A7-9CA2-3ECD57FE7516}" presName="connector3" presStyleLbl="sibTrans2D1" presStyleIdx="2" presStyleCnt="3"/>
      <dgm:spPr/>
      <dgm:t>
        <a:bodyPr/>
        <a:lstStyle/>
        <a:p>
          <a:endParaRPr lang="en-US"/>
        </a:p>
      </dgm:t>
    </dgm:pt>
  </dgm:ptLst>
  <dgm:cxnLst>
    <dgm:cxn modelId="{D36FEB30-B5C9-45F4-AFCE-CFE7EEEE2142}" type="presOf" srcId="{98EF90B2-C5A9-4D08-BF07-A8D99EE591AF}" destId="{CCCA1C76-9C2A-49ED-AA62-D7F7F706DC43}" srcOrd="1" destOrd="0" presId="urn:microsoft.com/office/officeart/2005/8/layout/gear1"/>
    <dgm:cxn modelId="{0C872CD1-6C7B-419E-8510-C51F98466092}" type="presOf" srcId="{B02B42F5-34B3-4DE0-8811-D60F5DFBA251}" destId="{11A844C4-0300-464E-9665-18AB5D413889}" srcOrd="0" destOrd="0" presId="urn:microsoft.com/office/officeart/2005/8/layout/gear1"/>
    <dgm:cxn modelId="{70B907B7-C45D-4B4E-971B-EEC37972AF69}" type="presOf" srcId="{98EF90B2-C5A9-4D08-BF07-A8D99EE591AF}" destId="{0A452207-54C5-4289-828D-680A7A2230C5}" srcOrd="2" destOrd="0" presId="urn:microsoft.com/office/officeart/2005/8/layout/gear1"/>
    <dgm:cxn modelId="{3EB35A20-A38C-40FA-869F-B5D583936017}" srcId="{2D38D82A-3246-4993-BF9F-A928E1B276E7}" destId="{273A1460-C4A2-4A1E-936F-4298E247DA36}" srcOrd="1" destOrd="0" parTransId="{1827F80C-7F7B-4263-AE30-A46A6BEAC2DB}" sibTransId="{B5381D3A-670C-4DF2-AD1B-8AF7D5728622}"/>
    <dgm:cxn modelId="{1572F91C-019D-43B6-B10E-3FAC817CB66B}" type="presOf" srcId="{07EEE0D1-86DD-4748-8BE4-2BA49FCC2A41}" destId="{73E71617-9DDE-48D5-BC8D-B186697D5B04}" srcOrd="0" destOrd="3" presId="urn:microsoft.com/office/officeart/2005/8/layout/gear1"/>
    <dgm:cxn modelId="{058DF699-930C-4036-B17A-07A83E02F26B}" type="presOf" srcId="{8F2AABF0-12EA-4D2F-9057-D9F2A1377690}" destId="{73E71617-9DDE-48D5-BC8D-B186697D5B04}" srcOrd="0" destOrd="1" presId="urn:microsoft.com/office/officeart/2005/8/layout/gear1"/>
    <dgm:cxn modelId="{11C84CC8-14EC-4965-9AD4-35FA01F5D928}" type="presOf" srcId="{2D38D82A-3246-4993-BF9F-A928E1B276E7}" destId="{E12A35EE-C497-47A1-BFFB-7A3BCF62DE43}" srcOrd="2" destOrd="0" presId="urn:microsoft.com/office/officeart/2005/8/layout/gear1"/>
    <dgm:cxn modelId="{C5FF0024-E945-4FB6-9CDB-8E4B6AA16F57}" srcId="{B02B42F5-34B3-4DE0-8811-D60F5DFBA251}" destId="{3FB28C30-DA23-48C5-AD78-198987911B1C}" srcOrd="1" destOrd="0" parTransId="{42C9D84F-3A10-47D5-A001-1E4950F9032D}" sibTransId="{4BEED7DA-A39A-41D6-85B0-0872857B61EC}"/>
    <dgm:cxn modelId="{CD054461-F847-4E77-8628-51C1C1AB5733}" type="presOf" srcId="{B02B42F5-34B3-4DE0-8811-D60F5DFBA251}" destId="{AE43D1BE-DEB5-4C6B-AAA0-765FFFF1CECA}" srcOrd="1" destOrd="0" presId="urn:microsoft.com/office/officeart/2005/8/layout/gear1"/>
    <dgm:cxn modelId="{A13735A5-3470-416E-ABAB-8BB5F292C384}" type="presOf" srcId="{E5CEDEE0-8F22-4CAE-B023-143C418BB78F}" destId="{08C40C23-9968-409D-96A2-83FB1E8200C5}" srcOrd="0" destOrd="2" presId="urn:microsoft.com/office/officeart/2005/8/layout/gear1"/>
    <dgm:cxn modelId="{10C35E4C-C748-44C5-9E34-A45C7D58F447}" type="presOf" srcId="{1759F9D4-7AC4-40BB-9B5B-B0FC27B24355}" destId="{18AAF605-421E-45F3-9BC7-A36857F573DB}" srcOrd="0" destOrd="0" presId="urn:microsoft.com/office/officeart/2005/8/layout/gear1"/>
    <dgm:cxn modelId="{33BB61D6-9B71-4307-921B-2411AF81BCF0}" type="presOf" srcId="{82B08595-BFFD-44D8-80D8-91ED0938B281}" destId="{73E71617-9DDE-48D5-BC8D-B186697D5B04}" srcOrd="0" destOrd="5" presId="urn:microsoft.com/office/officeart/2005/8/layout/gear1"/>
    <dgm:cxn modelId="{0DD3CE04-BA57-492A-B44D-A452147110C0}" srcId="{273A1460-C4A2-4A1E-936F-4298E247DA36}" destId="{07EEE0D1-86DD-4748-8BE4-2BA49FCC2A41}" srcOrd="0" destOrd="0" parTransId="{99EF89E5-9410-4946-B90E-EF9C5CD44BD5}" sibTransId="{A5DC771A-20AA-4BD6-B675-7DAE41F2B50C}"/>
    <dgm:cxn modelId="{1D5C5BBE-1B6F-4DA8-8AD0-96C3C80D2223}" type="presOf" srcId="{273A1460-C4A2-4A1E-936F-4298E247DA36}" destId="{73E71617-9DDE-48D5-BC8D-B186697D5B04}" srcOrd="0" destOrd="2" presId="urn:microsoft.com/office/officeart/2005/8/layout/gear1"/>
    <dgm:cxn modelId="{021D0AB4-7601-43E5-A5A0-E862F19DA3CF}" srcId="{B02B42F5-34B3-4DE0-8811-D60F5DFBA251}" destId="{D89104BD-338C-498A-8B74-99741BB6476D}" srcOrd="0" destOrd="0" parTransId="{5A36793E-1C27-4142-80AA-9B0B7ACB9AA0}" sibTransId="{8130A6AE-C45C-4E73-B8E8-876BC7CFAFE8}"/>
    <dgm:cxn modelId="{27366ADD-0E84-4834-8440-46D6CC68AD35}" type="presOf" srcId="{52840B4E-8200-40B6-BCD1-62BBE007393A}" destId="{73E71617-9DDE-48D5-BC8D-B186697D5B04}" srcOrd="0" destOrd="0" presId="urn:microsoft.com/office/officeart/2005/8/layout/gear1"/>
    <dgm:cxn modelId="{3E91C63B-867F-46CE-AAA7-12BA63E0A84C}" srcId="{52840B4E-8200-40B6-BCD1-62BBE007393A}" destId="{8F2AABF0-12EA-4D2F-9057-D9F2A1377690}" srcOrd="0" destOrd="0" parTransId="{0C85FD4F-C5B7-4859-B062-66FB969AA6AE}" sibTransId="{454B5147-D6F0-429A-B0EB-103078335700}"/>
    <dgm:cxn modelId="{CAE225B6-3613-4D23-ACBE-9A8CE6B73B30}" type="presOf" srcId="{277B3E68-F612-44A7-9CA2-3ECD57FE7516}" destId="{6836ED75-9190-4F50-A39F-5E47C0D3958B}" srcOrd="0" destOrd="0" presId="urn:microsoft.com/office/officeart/2005/8/layout/gear1"/>
    <dgm:cxn modelId="{AF50413E-5402-4C5D-87F8-8488BCBA5D76}" type="presOf" srcId="{2D38D82A-3246-4993-BF9F-A928E1B276E7}" destId="{C3609EE2-F20F-4CA8-84E1-BF961C6F6A9C}" srcOrd="0" destOrd="0" presId="urn:microsoft.com/office/officeart/2005/8/layout/gear1"/>
    <dgm:cxn modelId="{F8686C0D-EF31-478E-A7E2-7BCDECC22B7D}" type="presOf" srcId="{8F8FBF25-DAFE-49F3-B74D-51CBC9AC1AB2}" destId="{73E71617-9DDE-48D5-BC8D-B186697D5B04}" srcOrd="0" destOrd="4" presId="urn:microsoft.com/office/officeart/2005/8/layout/gear1"/>
    <dgm:cxn modelId="{7892133E-648F-4921-924C-71BBC96A5BE0}" type="presOf" srcId="{B02B42F5-34B3-4DE0-8811-D60F5DFBA251}" destId="{6717F148-AD1A-4BA1-8666-FDDF065D5359}" srcOrd="2" destOrd="0" presId="urn:microsoft.com/office/officeart/2005/8/layout/gear1"/>
    <dgm:cxn modelId="{83054E50-D425-4CB2-A947-4B997B3239AD}" type="presOf" srcId="{3FB28C30-DA23-48C5-AD78-198987911B1C}" destId="{75B4E46D-24B3-479F-9738-F47F7527FD8C}" srcOrd="0" destOrd="1" presId="urn:microsoft.com/office/officeart/2005/8/layout/gear1"/>
    <dgm:cxn modelId="{E2E5BC66-3E31-4404-825B-C4E305E168FC}" srcId="{98EF90B2-C5A9-4D08-BF07-A8D99EE591AF}" destId="{779D4BBD-343C-4AC0-A02C-7825ED040EEA}" srcOrd="1" destOrd="0" parTransId="{97B49F1A-A115-4A01-923E-79CF0CD56AB7}" sibTransId="{5285E40F-6381-4C5E-9725-B1E7BE623D8F}"/>
    <dgm:cxn modelId="{1A82C9E0-B78C-49F0-9D3F-3C7174845673}" type="presOf" srcId="{BA21C8C7-0E5B-41E6-BECE-9DD9C076BE41}" destId="{D3CE08D3-9303-4BEA-A028-DC9C0BBE175F}" srcOrd="0" destOrd="0" presId="urn:microsoft.com/office/officeart/2005/8/layout/gear1"/>
    <dgm:cxn modelId="{AD936D05-9A2F-48F2-96FD-6E4C54C34FCC}" srcId="{98EF90B2-C5A9-4D08-BF07-A8D99EE591AF}" destId="{E5CEDEE0-8F22-4CAE-B023-143C418BB78F}" srcOrd="2" destOrd="0" parTransId="{1FE8D127-A74C-4B61-A779-54C95F6DBC4A}" sibTransId="{C4BB68C4-FC72-490C-8605-A83C51C71BB9}"/>
    <dgm:cxn modelId="{EDACCD2B-563D-4BB8-B077-89086D2B8A2A}" srcId="{2D38D82A-3246-4993-BF9F-A928E1B276E7}" destId="{52840B4E-8200-40B6-BCD1-62BBE007393A}" srcOrd="0" destOrd="0" parTransId="{AE2B70B8-C7D1-4573-8BC5-63C0E8C4D3E2}" sibTransId="{8551D30E-28E0-4D4C-9F80-8F51E4F4F81A}"/>
    <dgm:cxn modelId="{F4BDD0EF-41F6-43E4-85F5-2A3311FD1F51}" srcId="{98EF90B2-C5A9-4D08-BF07-A8D99EE591AF}" destId="{9B352691-998D-4BE8-82EB-85EB540AB818}" srcOrd="0" destOrd="0" parTransId="{C34CD9F2-F8FF-460C-BFBC-48D2E471FC21}" sibTransId="{9485FAA0-3229-46DD-AAED-929686FBB436}"/>
    <dgm:cxn modelId="{5A87ED87-3DD6-4E60-95A9-4576DDF39FC0}" type="presOf" srcId="{B02B42F5-34B3-4DE0-8811-D60F5DFBA251}" destId="{C4D641D5-89CB-4262-B7EC-F5D9691A8EA9}" srcOrd="3" destOrd="0" presId="urn:microsoft.com/office/officeart/2005/8/layout/gear1"/>
    <dgm:cxn modelId="{1EB2C944-47E6-4092-8700-0F0110462FAF}" type="presOf" srcId="{9B352691-998D-4BE8-82EB-85EB540AB818}" destId="{08C40C23-9968-409D-96A2-83FB1E8200C5}" srcOrd="0" destOrd="0" presId="urn:microsoft.com/office/officeart/2005/8/layout/gear1"/>
    <dgm:cxn modelId="{3A3A6B95-D76F-44C0-9733-D5682DD7989C}" srcId="{2D38D82A-3246-4993-BF9F-A928E1B276E7}" destId="{82B08595-BFFD-44D8-80D8-91ED0938B281}" srcOrd="2" destOrd="0" parTransId="{A4267EC2-6BA9-4767-AFB1-CEB4AC55D686}" sibTransId="{225DC9C4-A01A-411F-A505-4975E006EBF5}"/>
    <dgm:cxn modelId="{3B315D0B-A0BA-48CF-9BDE-6E38D791702F}" type="presOf" srcId="{51F4FB92-0D6E-49A2-96D4-58FAADB1AEE5}" destId="{38B10CD3-F397-4D5A-B1E8-5A108F3B9DA4}" srcOrd="0" destOrd="0" presId="urn:microsoft.com/office/officeart/2005/8/layout/gear1"/>
    <dgm:cxn modelId="{D411FB85-5D4A-439D-B125-5DAF9407D2E4}" type="presOf" srcId="{98EF90B2-C5A9-4D08-BF07-A8D99EE591AF}" destId="{A2B262F3-3628-4B8C-8E8B-E59D3DFBA9C0}" srcOrd="0" destOrd="0" presId="urn:microsoft.com/office/officeart/2005/8/layout/gear1"/>
    <dgm:cxn modelId="{B262F891-5E98-4820-94B2-2BF1E744EC05}" type="presOf" srcId="{D89104BD-338C-498A-8B74-99741BB6476D}" destId="{75B4E46D-24B3-479F-9738-F47F7527FD8C}" srcOrd="0" destOrd="0" presId="urn:microsoft.com/office/officeart/2005/8/layout/gear1"/>
    <dgm:cxn modelId="{4A8187E1-67B0-4D8D-856A-6CAC5A0B58C7}" srcId="{BA21C8C7-0E5B-41E6-BECE-9DD9C076BE41}" destId="{2D38D82A-3246-4993-BF9F-A928E1B276E7}" srcOrd="0" destOrd="0" parTransId="{3625A395-6FC0-41EB-801B-D3BCDCAFCBBD}" sibTransId="{51F4FB92-0D6E-49A2-96D4-58FAADB1AEE5}"/>
    <dgm:cxn modelId="{97D9E078-3744-4466-A993-C993B10D8953}" srcId="{BA21C8C7-0E5B-41E6-BECE-9DD9C076BE41}" destId="{98EF90B2-C5A9-4D08-BF07-A8D99EE591AF}" srcOrd="1" destOrd="0" parTransId="{FDA38906-26AF-4A79-B1A5-22831209A4D7}" sibTransId="{1759F9D4-7AC4-40BB-9B5B-B0FC27B24355}"/>
    <dgm:cxn modelId="{D811477C-B189-444D-B921-BBC437BBEA9A}" srcId="{273A1460-C4A2-4A1E-936F-4298E247DA36}" destId="{8F8FBF25-DAFE-49F3-B74D-51CBC9AC1AB2}" srcOrd="1" destOrd="0" parTransId="{16962A86-6B93-4E5E-83CE-1979A5E4E752}" sibTransId="{AC63C583-F788-4183-80CF-0A7F1B2C096D}"/>
    <dgm:cxn modelId="{45418F0F-6F7C-41D0-98B3-B6BFE2F656C5}" type="presOf" srcId="{2D38D82A-3246-4993-BF9F-A928E1B276E7}" destId="{45976C58-99DD-429E-A04F-7910793C54EC}" srcOrd="1" destOrd="0" presId="urn:microsoft.com/office/officeart/2005/8/layout/gear1"/>
    <dgm:cxn modelId="{24924264-A79E-4784-BFBA-F48307C06D66}" srcId="{BA21C8C7-0E5B-41E6-BECE-9DD9C076BE41}" destId="{B02B42F5-34B3-4DE0-8811-D60F5DFBA251}" srcOrd="2" destOrd="0" parTransId="{5F181650-0FC2-492C-A610-0DA870CA9F0E}" sibTransId="{277B3E68-F612-44A7-9CA2-3ECD57FE7516}"/>
    <dgm:cxn modelId="{5F602DDA-BA70-42CA-8E75-BF2FA8D51C4D}" type="presOf" srcId="{779D4BBD-343C-4AC0-A02C-7825ED040EEA}" destId="{08C40C23-9968-409D-96A2-83FB1E8200C5}" srcOrd="0" destOrd="1" presId="urn:microsoft.com/office/officeart/2005/8/layout/gear1"/>
    <dgm:cxn modelId="{6D100661-5B92-4CC1-ACC6-72F1FF75C9CE}" type="presParOf" srcId="{D3CE08D3-9303-4BEA-A028-DC9C0BBE175F}" destId="{C3609EE2-F20F-4CA8-84E1-BF961C6F6A9C}" srcOrd="0" destOrd="0" presId="urn:microsoft.com/office/officeart/2005/8/layout/gear1"/>
    <dgm:cxn modelId="{61385A7E-F72E-4FDB-9476-234E19DC9869}" type="presParOf" srcId="{D3CE08D3-9303-4BEA-A028-DC9C0BBE175F}" destId="{45976C58-99DD-429E-A04F-7910793C54EC}" srcOrd="1" destOrd="0" presId="urn:microsoft.com/office/officeart/2005/8/layout/gear1"/>
    <dgm:cxn modelId="{F07FB4FE-E34A-4F29-AC33-CBC6B00CF0F9}" type="presParOf" srcId="{D3CE08D3-9303-4BEA-A028-DC9C0BBE175F}" destId="{E12A35EE-C497-47A1-BFFB-7A3BCF62DE43}" srcOrd="2" destOrd="0" presId="urn:microsoft.com/office/officeart/2005/8/layout/gear1"/>
    <dgm:cxn modelId="{48CB184B-986C-4AA2-A287-A60132DDD882}" type="presParOf" srcId="{D3CE08D3-9303-4BEA-A028-DC9C0BBE175F}" destId="{73E71617-9DDE-48D5-BC8D-B186697D5B04}" srcOrd="3" destOrd="0" presId="urn:microsoft.com/office/officeart/2005/8/layout/gear1"/>
    <dgm:cxn modelId="{4B58C156-BFF5-40B4-9D1D-DD2887F997D1}" type="presParOf" srcId="{D3CE08D3-9303-4BEA-A028-DC9C0BBE175F}" destId="{A2B262F3-3628-4B8C-8E8B-E59D3DFBA9C0}" srcOrd="4" destOrd="0" presId="urn:microsoft.com/office/officeart/2005/8/layout/gear1"/>
    <dgm:cxn modelId="{A267576C-E761-4B01-BCF5-FD785D0C028E}" type="presParOf" srcId="{D3CE08D3-9303-4BEA-A028-DC9C0BBE175F}" destId="{CCCA1C76-9C2A-49ED-AA62-D7F7F706DC43}" srcOrd="5" destOrd="0" presId="urn:microsoft.com/office/officeart/2005/8/layout/gear1"/>
    <dgm:cxn modelId="{E7059784-4895-4EE1-994B-ED76BA5E255B}" type="presParOf" srcId="{D3CE08D3-9303-4BEA-A028-DC9C0BBE175F}" destId="{0A452207-54C5-4289-828D-680A7A2230C5}" srcOrd="6" destOrd="0" presId="urn:microsoft.com/office/officeart/2005/8/layout/gear1"/>
    <dgm:cxn modelId="{2DA2C82B-42DC-4D29-85F4-EB6F79975AEB}" type="presParOf" srcId="{D3CE08D3-9303-4BEA-A028-DC9C0BBE175F}" destId="{08C40C23-9968-409D-96A2-83FB1E8200C5}" srcOrd="7" destOrd="0" presId="urn:microsoft.com/office/officeart/2005/8/layout/gear1"/>
    <dgm:cxn modelId="{5A410918-15C8-4264-A081-9640E42DD6B4}" type="presParOf" srcId="{D3CE08D3-9303-4BEA-A028-DC9C0BBE175F}" destId="{11A844C4-0300-464E-9665-18AB5D413889}" srcOrd="8" destOrd="0" presId="urn:microsoft.com/office/officeart/2005/8/layout/gear1"/>
    <dgm:cxn modelId="{50ED4990-5453-4FF3-9F59-42B99A27C41E}" type="presParOf" srcId="{D3CE08D3-9303-4BEA-A028-DC9C0BBE175F}" destId="{AE43D1BE-DEB5-4C6B-AAA0-765FFFF1CECA}" srcOrd="9" destOrd="0" presId="urn:microsoft.com/office/officeart/2005/8/layout/gear1"/>
    <dgm:cxn modelId="{E11FA543-27EE-4CA0-8C0C-81CD7140D526}" type="presParOf" srcId="{D3CE08D3-9303-4BEA-A028-DC9C0BBE175F}" destId="{6717F148-AD1A-4BA1-8666-FDDF065D5359}" srcOrd="10" destOrd="0" presId="urn:microsoft.com/office/officeart/2005/8/layout/gear1"/>
    <dgm:cxn modelId="{FD95B0AE-CDE8-431B-896C-8A80D867A6A9}" type="presParOf" srcId="{D3CE08D3-9303-4BEA-A028-DC9C0BBE175F}" destId="{C4D641D5-89CB-4262-B7EC-F5D9691A8EA9}" srcOrd="11" destOrd="0" presId="urn:microsoft.com/office/officeart/2005/8/layout/gear1"/>
    <dgm:cxn modelId="{456DD8EA-5E13-4DF2-86C5-0AED1FCFF4AB}" type="presParOf" srcId="{D3CE08D3-9303-4BEA-A028-DC9C0BBE175F}" destId="{75B4E46D-24B3-479F-9738-F47F7527FD8C}" srcOrd="12" destOrd="0" presId="urn:microsoft.com/office/officeart/2005/8/layout/gear1"/>
    <dgm:cxn modelId="{8FC9D8C3-D85A-4673-A453-831A00787040}" type="presParOf" srcId="{D3CE08D3-9303-4BEA-A028-DC9C0BBE175F}" destId="{38B10CD3-F397-4D5A-B1E8-5A108F3B9DA4}" srcOrd="13" destOrd="0" presId="urn:microsoft.com/office/officeart/2005/8/layout/gear1"/>
    <dgm:cxn modelId="{068F96A8-810D-43AD-9ED9-A898AE0D5A76}" type="presParOf" srcId="{D3CE08D3-9303-4BEA-A028-DC9C0BBE175F}" destId="{18AAF605-421E-45F3-9BC7-A36857F573DB}" srcOrd="14" destOrd="0" presId="urn:microsoft.com/office/officeart/2005/8/layout/gear1"/>
    <dgm:cxn modelId="{F0B77921-2ECE-4C43-80FF-F4D0EDAE2141}" type="presParOf" srcId="{D3CE08D3-9303-4BEA-A028-DC9C0BBE175F}" destId="{6836ED75-9190-4F50-A39F-5E47C0D3958B}"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09EE2-F20F-4CA8-84E1-BF961C6F6A9C}">
      <dsp:nvSpPr>
        <dsp:cNvPr id="0" name=""/>
        <dsp:cNvSpPr/>
      </dsp:nvSpPr>
      <dsp:spPr>
        <a:xfrm>
          <a:off x="3523112" y="2119542"/>
          <a:ext cx="2994889" cy="2994889"/>
        </a:xfrm>
        <a:prstGeom prst="gear9">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Curriculum /Programming</a:t>
          </a:r>
          <a:endParaRPr lang="en-US" sz="1900" kern="1200" dirty="0"/>
        </a:p>
      </dsp:txBody>
      <dsp:txXfrm>
        <a:off x="4125218" y="2821080"/>
        <a:ext cx="1790677" cy="1539435"/>
      </dsp:txXfrm>
    </dsp:sp>
    <dsp:sp modelId="{73E71617-9DDE-48D5-BC8D-B186697D5B04}">
      <dsp:nvSpPr>
        <dsp:cNvPr id="0" name=""/>
        <dsp:cNvSpPr/>
      </dsp:nvSpPr>
      <dsp:spPr>
        <a:xfrm>
          <a:off x="2953146" y="3988527"/>
          <a:ext cx="2105074" cy="156113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Expansion of class offerings</a:t>
          </a:r>
          <a:endParaRPr lang="en-US" sz="800" kern="1200" dirty="0"/>
        </a:p>
        <a:p>
          <a:pPr marL="114300" lvl="2" indent="-57150" algn="l" defTabSz="355600">
            <a:lnSpc>
              <a:spcPct val="90000"/>
            </a:lnSpc>
            <a:spcBef>
              <a:spcPct val="0"/>
            </a:spcBef>
            <a:spcAft>
              <a:spcPct val="15000"/>
            </a:spcAft>
            <a:buChar char="••"/>
          </a:pPr>
          <a:r>
            <a:rPr lang="en-US" sz="800" kern="1200" dirty="0" smtClean="0"/>
            <a:t>Survey of Sports, Sports Psychology, Sports Management, First AID/CPR – AED Training, Hiking/Backpacking, Trail Running, Swing, Tap Dane, Tango, Zumba, Dance </a:t>
          </a:r>
          <a:r>
            <a:rPr lang="en-US" sz="800" kern="1200" dirty="0" err="1" smtClean="0"/>
            <a:t>Folklorico</a:t>
          </a:r>
          <a:r>
            <a:rPr lang="en-US" sz="800" kern="1200" dirty="0" smtClean="0"/>
            <a:t>, Badminton, Weight Training/ Body Conditioning</a:t>
          </a:r>
          <a:endParaRPr lang="en-US" sz="800" kern="1200" dirty="0"/>
        </a:p>
        <a:p>
          <a:pPr marL="57150" lvl="1" indent="-57150" algn="l" defTabSz="355600">
            <a:lnSpc>
              <a:spcPct val="90000"/>
            </a:lnSpc>
            <a:spcBef>
              <a:spcPct val="0"/>
            </a:spcBef>
            <a:spcAft>
              <a:spcPct val="15000"/>
            </a:spcAft>
            <a:buChar char="••"/>
          </a:pPr>
          <a:r>
            <a:rPr lang="en-US" sz="800" kern="1200" dirty="0" smtClean="0"/>
            <a:t>Expansion of sport offerings</a:t>
          </a:r>
          <a:endParaRPr lang="en-US" sz="800" kern="1200" dirty="0"/>
        </a:p>
        <a:p>
          <a:pPr marL="114300" lvl="2" indent="-57150" algn="l" defTabSz="355600">
            <a:lnSpc>
              <a:spcPct val="90000"/>
            </a:lnSpc>
            <a:spcBef>
              <a:spcPct val="0"/>
            </a:spcBef>
            <a:spcAft>
              <a:spcPct val="15000"/>
            </a:spcAft>
            <a:buChar char="••"/>
          </a:pPr>
          <a:r>
            <a:rPr lang="en-US" sz="800" kern="1200" dirty="0" smtClean="0"/>
            <a:t>CC Athletic Interest Survey of Sports</a:t>
          </a:r>
          <a:endParaRPr lang="en-US" sz="800" kern="1200" dirty="0"/>
        </a:p>
        <a:p>
          <a:pPr marL="114300" lvl="2" indent="-57150" algn="l" defTabSz="355600">
            <a:lnSpc>
              <a:spcPct val="90000"/>
            </a:lnSpc>
            <a:spcBef>
              <a:spcPct val="0"/>
            </a:spcBef>
            <a:spcAft>
              <a:spcPct val="15000"/>
            </a:spcAft>
            <a:buChar char="••"/>
          </a:pPr>
          <a:r>
            <a:rPr lang="en-US" sz="800" kern="1200" dirty="0" smtClean="0"/>
            <a:t>Title IX / EADA Compliance</a:t>
          </a:r>
          <a:endParaRPr lang="en-US" sz="800" kern="1200" dirty="0"/>
        </a:p>
        <a:p>
          <a:pPr marL="57150" lvl="1" indent="-57150" algn="l" defTabSz="355600">
            <a:lnSpc>
              <a:spcPct val="90000"/>
            </a:lnSpc>
            <a:spcBef>
              <a:spcPct val="0"/>
            </a:spcBef>
            <a:spcAft>
              <a:spcPct val="15000"/>
            </a:spcAft>
            <a:buChar char="••"/>
          </a:pPr>
          <a:r>
            <a:rPr lang="en-US" sz="800" kern="1200" dirty="0" smtClean="0"/>
            <a:t>KAD Department </a:t>
          </a:r>
          <a:r>
            <a:rPr lang="en-US" sz="800" kern="1200" dirty="0" smtClean="0">
              <a:sym typeface="Wingdings" panose="05000000000000000000" pitchFamily="2" charset="2"/>
            </a:rPr>
            <a:t> KAD Division</a:t>
          </a:r>
          <a:endParaRPr lang="en-US" sz="800" kern="1200" dirty="0"/>
        </a:p>
      </dsp:txBody>
      <dsp:txXfrm>
        <a:off x="2998870" y="4034251"/>
        <a:ext cx="2013626" cy="1469685"/>
      </dsp:txXfrm>
    </dsp:sp>
    <dsp:sp modelId="{A2B262F3-3628-4B8C-8E8B-E59D3DFBA9C0}">
      <dsp:nvSpPr>
        <dsp:cNvPr id="0" name=""/>
        <dsp:cNvSpPr/>
      </dsp:nvSpPr>
      <dsp:spPr>
        <a:xfrm>
          <a:off x="794624" y="1596362"/>
          <a:ext cx="2767887" cy="2493316"/>
        </a:xfrm>
        <a:prstGeom prst="gear6">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Strengthening Personnel</a:t>
          </a:r>
        </a:p>
      </dsp:txBody>
      <dsp:txXfrm>
        <a:off x="1462236" y="2227856"/>
        <a:ext cx="1432663" cy="1230328"/>
      </dsp:txXfrm>
    </dsp:sp>
    <dsp:sp modelId="{08C40C23-9968-409D-96A2-83FB1E8200C5}">
      <dsp:nvSpPr>
        <dsp:cNvPr id="0" name=""/>
        <dsp:cNvSpPr/>
      </dsp:nvSpPr>
      <dsp:spPr>
        <a:xfrm>
          <a:off x="310388" y="3233426"/>
          <a:ext cx="1905838" cy="114350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FT Instructors / Coaches per sport</a:t>
          </a:r>
        </a:p>
        <a:p>
          <a:pPr marL="57150" lvl="1" indent="-57150" algn="l" defTabSz="488950">
            <a:lnSpc>
              <a:spcPct val="90000"/>
            </a:lnSpc>
            <a:spcBef>
              <a:spcPct val="0"/>
            </a:spcBef>
            <a:spcAft>
              <a:spcPct val="15000"/>
            </a:spcAft>
            <a:buChar char="••"/>
          </a:pPr>
          <a:r>
            <a:rPr lang="en-US" sz="1100" kern="1200" dirty="0" smtClean="0"/>
            <a:t>FT Instructor per Athletic Team</a:t>
          </a:r>
        </a:p>
        <a:p>
          <a:pPr marL="57150" lvl="1" indent="-57150" algn="l" defTabSz="488950">
            <a:lnSpc>
              <a:spcPct val="90000"/>
            </a:lnSpc>
            <a:spcBef>
              <a:spcPct val="0"/>
            </a:spcBef>
            <a:spcAft>
              <a:spcPct val="15000"/>
            </a:spcAft>
            <a:buChar char="••"/>
          </a:pPr>
          <a:r>
            <a:rPr lang="en-US" sz="1100" kern="1200" dirty="0" smtClean="0"/>
            <a:t>FT SID &amp; Equipment Manager</a:t>
          </a:r>
        </a:p>
      </dsp:txBody>
      <dsp:txXfrm>
        <a:off x="343880" y="3266918"/>
        <a:ext cx="1838854" cy="1076519"/>
      </dsp:txXfrm>
    </dsp:sp>
    <dsp:sp modelId="{11A844C4-0300-464E-9665-18AB5D413889}">
      <dsp:nvSpPr>
        <dsp:cNvPr id="0" name=""/>
        <dsp:cNvSpPr/>
      </dsp:nvSpPr>
      <dsp:spPr>
        <a:xfrm rot="20700000">
          <a:off x="2938633" y="135405"/>
          <a:ext cx="2134094" cy="2134094"/>
        </a:xfrm>
        <a:prstGeom prst="gear6">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Resource Allocation</a:t>
          </a:r>
          <a:endParaRPr lang="en-US" sz="1900" kern="1200" dirty="0"/>
        </a:p>
      </dsp:txBody>
      <dsp:txXfrm rot="-20700000">
        <a:off x="3406703" y="603475"/>
        <a:ext cx="1197955" cy="1197955"/>
      </dsp:txXfrm>
    </dsp:sp>
    <dsp:sp modelId="{75B4E46D-24B3-479F-9738-F47F7527FD8C}">
      <dsp:nvSpPr>
        <dsp:cNvPr id="0" name=""/>
        <dsp:cNvSpPr/>
      </dsp:nvSpPr>
      <dsp:spPr>
        <a:xfrm>
          <a:off x="4612157" y="517335"/>
          <a:ext cx="1905838" cy="114350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Instructional Equipment Lists</a:t>
          </a:r>
          <a:endParaRPr lang="en-US" sz="1500" kern="1200" dirty="0"/>
        </a:p>
        <a:p>
          <a:pPr marL="114300" lvl="1" indent="-114300" algn="l" defTabSz="666750">
            <a:lnSpc>
              <a:spcPct val="90000"/>
            </a:lnSpc>
            <a:spcBef>
              <a:spcPct val="0"/>
            </a:spcBef>
            <a:spcAft>
              <a:spcPct val="15000"/>
            </a:spcAft>
            <a:buChar char="••"/>
          </a:pPr>
          <a:r>
            <a:rPr lang="en-US" sz="1500" kern="1200" dirty="0" smtClean="0"/>
            <a:t>Athletic Field Rental Agreements</a:t>
          </a:r>
          <a:endParaRPr lang="en-US" sz="1500" kern="1200" dirty="0"/>
        </a:p>
      </dsp:txBody>
      <dsp:txXfrm>
        <a:off x="4645649" y="550827"/>
        <a:ext cx="1838854" cy="1076519"/>
      </dsp:txXfrm>
    </dsp:sp>
    <dsp:sp modelId="{38B10CD3-F397-4D5A-B1E8-5A108F3B9DA4}">
      <dsp:nvSpPr>
        <dsp:cNvPr id="0" name=""/>
        <dsp:cNvSpPr/>
      </dsp:nvSpPr>
      <dsp:spPr>
        <a:xfrm>
          <a:off x="3271979" y="1737992"/>
          <a:ext cx="3833458" cy="3833458"/>
        </a:xfrm>
        <a:prstGeom prst="circularArrow">
          <a:avLst>
            <a:gd name="adj1" fmla="val 4687"/>
            <a:gd name="adj2" fmla="val 299029"/>
            <a:gd name="adj3" fmla="val 2539692"/>
            <a:gd name="adj4" fmla="val 15811495"/>
            <a:gd name="adj5" fmla="val 5469"/>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8AAF605-421E-45F3-9BC7-A36857F573DB}">
      <dsp:nvSpPr>
        <dsp:cNvPr id="0" name=""/>
        <dsp:cNvSpPr/>
      </dsp:nvSpPr>
      <dsp:spPr>
        <a:xfrm>
          <a:off x="483842" y="1225501"/>
          <a:ext cx="2785246" cy="2785246"/>
        </a:xfrm>
        <a:prstGeom prst="leftCircularArrow">
          <a:avLst>
            <a:gd name="adj1" fmla="val 6452"/>
            <a:gd name="adj2" fmla="val 429999"/>
            <a:gd name="adj3" fmla="val 10489124"/>
            <a:gd name="adj4" fmla="val 14837806"/>
            <a:gd name="adj5" fmla="val 7527"/>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836ED75-9190-4F50-A39F-5E47C0D3958B}">
      <dsp:nvSpPr>
        <dsp:cNvPr id="0" name=""/>
        <dsp:cNvSpPr/>
      </dsp:nvSpPr>
      <dsp:spPr>
        <a:xfrm>
          <a:off x="2498237" y="-337409"/>
          <a:ext cx="3003057" cy="3003057"/>
        </a:xfrm>
        <a:prstGeom prst="circularArrow">
          <a:avLst>
            <a:gd name="adj1" fmla="val 5984"/>
            <a:gd name="adj2" fmla="val 394124"/>
            <a:gd name="adj3" fmla="val 13313824"/>
            <a:gd name="adj4" fmla="val 10508221"/>
            <a:gd name="adj5" fmla="val 6981"/>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08410-CA54-4F71-8F90-B1DD0A38083F}"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F5F43-DD18-4D81-A9BE-068E29E4B256}" type="slidenum">
              <a:rPr lang="en-US" smtClean="0"/>
              <a:t>‹#›</a:t>
            </a:fld>
            <a:endParaRPr lang="en-US"/>
          </a:p>
        </p:txBody>
      </p:sp>
    </p:spTree>
    <p:extLst>
      <p:ext uri="{BB962C8B-B14F-4D97-AF65-F5344CB8AC3E}">
        <p14:creationId xmlns:p14="http://schemas.microsoft.com/office/powerpoint/2010/main" val="402775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mccd.edu/facilities/projects/can/CANB1KinWell.ph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a:t>
            </a:fld>
            <a:endParaRPr lang="en-US"/>
          </a:p>
        </p:txBody>
      </p:sp>
    </p:spTree>
    <p:extLst>
      <p:ext uri="{BB962C8B-B14F-4D97-AF65-F5344CB8AC3E}">
        <p14:creationId xmlns:p14="http://schemas.microsoft.com/office/powerpoint/2010/main" val="260460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-Market Demand</a:t>
            </a:r>
          </a:p>
          <a:p>
            <a:pPr marL="457200" indent="-457200">
              <a:defRPr/>
            </a:pPr>
            <a:r>
              <a:rPr lang="en-US" sz="800" kern="1200" dirty="0" smtClean="0">
                <a:solidFill>
                  <a:schemeClr val="tx1"/>
                </a:solidFill>
                <a:latin typeface="+mn-lt"/>
                <a:ea typeface="+mn-ea"/>
                <a:cs typeface="Calibri"/>
              </a:rPr>
              <a:t>How well does the curriculum align with developing market trends?</a:t>
            </a:r>
          </a:p>
          <a:p>
            <a:pPr marL="457200" indent="-457200">
              <a:defRPr/>
            </a:pPr>
            <a:r>
              <a:rPr lang="en-US" sz="800" kern="1200" dirty="0" smtClean="0">
                <a:solidFill>
                  <a:schemeClr val="tx1"/>
                </a:solidFill>
                <a:latin typeface="+mn-lt"/>
                <a:ea typeface="+mn-ea"/>
                <a:cs typeface="Calibri"/>
              </a:rPr>
              <a:t>Which programs are likely to encounter the greatest enrollment growth opportunities or declines?</a:t>
            </a:r>
          </a:p>
          <a:p>
            <a:pPr marL="457200" indent="-457200">
              <a:defRPr/>
            </a:pPr>
            <a:r>
              <a:rPr lang="en-US" sz="800" kern="1200" dirty="0" smtClean="0">
                <a:solidFill>
                  <a:schemeClr val="tx1"/>
                </a:solidFill>
                <a:latin typeface="+mn-lt"/>
                <a:ea typeface="+mn-ea"/>
                <a:cs typeface="Calibri"/>
              </a:rPr>
              <a:t>What are the preferred modes of delivery (online, hybrid, face-to-face)</a:t>
            </a:r>
          </a:p>
          <a:p>
            <a:pPr marL="457200" indent="-457200">
              <a:defRPr/>
            </a:pPr>
            <a:r>
              <a:rPr lang="en-US" sz="800" kern="1200" dirty="0" smtClean="0">
                <a:solidFill>
                  <a:schemeClr val="tx1"/>
                </a:solidFill>
                <a:latin typeface="+mn-lt"/>
                <a:ea typeface="+mn-ea"/>
                <a:cs typeface="Calibri"/>
              </a:rPr>
              <a:t>What course scheduling is preferred (daytime, weekend, evening)</a:t>
            </a:r>
          </a:p>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10</a:t>
            </a:fld>
            <a:endParaRPr lang="en-US"/>
          </a:p>
        </p:txBody>
      </p:sp>
    </p:spTree>
    <p:extLst>
      <p:ext uri="{BB962C8B-B14F-4D97-AF65-F5344CB8AC3E}">
        <p14:creationId xmlns:p14="http://schemas.microsoft.com/office/powerpoint/2010/main" val="55972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11</a:t>
            </a:fld>
            <a:endParaRPr lang="en-US"/>
          </a:p>
        </p:txBody>
      </p:sp>
    </p:spTree>
    <p:extLst>
      <p:ext uri="{BB962C8B-B14F-4D97-AF65-F5344CB8AC3E}">
        <p14:creationId xmlns:p14="http://schemas.microsoft.com/office/powerpoint/2010/main" val="322002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2</a:t>
            </a:fld>
            <a:endParaRPr lang="en-US"/>
          </a:p>
        </p:txBody>
      </p:sp>
    </p:spTree>
    <p:extLst>
      <p:ext uri="{BB962C8B-B14F-4D97-AF65-F5344CB8AC3E}">
        <p14:creationId xmlns:p14="http://schemas.microsoft.com/office/powerpoint/2010/main" val="113567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Offers a variety of activity classes designed for lifetime enhancement of fitness &amp; recreation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Classes in FITN, INDV,</a:t>
            </a:r>
            <a:r>
              <a:rPr lang="en-US" sz="1200" b="0" i="0" kern="1200" baseline="0" dirty="0" smtClean="0">
                <a:solidFill>
                  <a:schemeClr val="tx1"/>
                </a:solidFill>
                <a:effectLst/>
                <a:latin typeface="+mn-lt"/>
                <a:ea typeface="+mn-ea"/>
                <a:cs typeface="+mn-cs"/>
              </a:rPr>
              <a:t> &amp; TEAM a</a:t>
            </a:r>
            <a:r>
              <a:rPr lang="en-US" sz="1200" b="0" i="0" kern="1200" dirty="0" smtClean="0">
                <a:solidFill>
                  <a:schemeClr val="tx1"/>
                </a:solidFill>
                <a:effectLst/>
                <a:latin typeface="+mn-lt"/>
                <a:ea typeface="+mn-ea"/>
                <a:cs typeface="+mn-cs"/>
              </a:rPr>
              <a:t>re offered at various levels of performance,</a:t>
            </a:r>
            <a:r>
              <a:rPr lang="en-US" sz="1200" b="0" i="0" kern="1200" baseline="0" dirty="0" smtClean="0">
                <a:solidFill>
                  <a:schemeClr val="tx1"/>
                </a:solidFill>
                <a:effectLst/>
                <a:latin typeface="+mn-lt"/>
                <a:ea typeface="+mn-ea"/>
                <a:cs typeface="+mn-cs"/>
              </a:rPr>
              <a:t> beginning with </a:t>
            </a:r>
            <a:r>
              <a:rPr lang="en-US" sz="1200" b="0" i="0" kern="1200" dirty="0" smtClean="0">
                <a:solidFill>
                  <a:schemeClr val="tx1"/>
                </a:solidFill>
                <a:effectLst/>
                <a:latin typeface="+mn-lt"/>
                <a:ea typeface="+mn-ea"/>
                <a:cs typeface="+mn-cs"/>
              </a:rPr>
              <a:t>classes introduced as an activity; intermediate to advanced courses are designed to improve an already existing skill level.</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Kinesiology Department offers a Kinesiology transfer curriculum to a four-year university, and an AS Degree and certificate in Fitness Professional. The Fitness Professional AS degree and certificate programs are designed to give students enough practical and formal training so that they can obtain a job as a personal trainer in the fitness industry. The demand for fitness professional jobs continues to remain high.</a:t>
            </a:r>
          </a:p>
          <a:p>
            <a:endParaRPr lang="en-US" dirty="0" smtClean="0"/>
          </a:p>
          <a:p>
            <a:r>
              <a:rPr lang="en-US" dirty="0" smtClean="0"/>
              <a:t>ATH:</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Cañada Athletics Department promotes excellence in athletics and prepares leaders for tomorrow by providing an excellent environment to enable student-athletes to achieve their highest academic, athletic, and personal aspirations.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DANC:</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Dance program prepares students to improve their level of body technique, performance, and expression</a:t>
            </a:r>
            <a:r>
              <a:rPr lang="en-US" sz="1200" b="0" i="0" kern="1200" baseline="0" dirty="0" smtClean="0">
                <a:solidFill>
                  <a:schemeClr val="tx1"/>
                </a:solidFill>
                <a:effectLst/>
                <a:latin typeface="+mn-lt"/>
                <a:ea typeface="+mn-ea"/>
                <a:cs typeface="+mn-cs"/>
              </a:rPr>
              <a:t> and includes</a:t>
            </a:r>
            <a:r>
              <a:rPr lang="en-US" sz="1200" b="0" i="0" kern="1200" dirty="0" smtClean="0">
                <a:solidFill>
                  <a:schemeClr val="tx1"/>
                </a:solidFill>
                <a:effectLst/>
                <a:latin typeface="+mn-lt"/>
                <a:ea typeface="+mn-ea"/>
                <a:cs typeface="+mn-cs"/>
              </a:rPr>
              <a:t> some aspect of performing arts during their studies at Canada College.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goal of the dance department is to introduce students to the joy of movement through dance.</a:t>
            </a:r>
          </a:p>
        </p:txBody>
      </p:sp>
      <p:sp>
        <p:nvSpPr>
          <p:cNvPr id="4" name="Slide Number Placeholder 3"/>
          <p:cNvSpPr>
            <a:spLocks noGrp="1"/>
          </p:cNvSpPr>
          <p:nvPr>
            <p:ph type="sldNum" sz="quarter" idx="10"/>
          </p:nvPr>
        </p:nvSpPr>
        <p:spPr/>
        <p:txBody>
          <a:bodyPr/>
          <a:lstStyle/>
          <a:p>
            <a:fld id="{C67F5F43-DD18-4D81-A9BE-068E29E4B256}" type="slidenum">
              <a:rPr lang="en-US" smtClean="0"/>
              <a:t>3</a:t>
            </a:fld>
            <a:endParaRPr lang="en-US"/>
          </a:p>
        </p:txBody>
      </p:sp>
    </p:spTree>
    <p:extLst>
      <p:ext uri="{BB962C8B-B14F-4D97-AF65-F5344CB8AC3E}">
        <p14:creationId xmlns:p14="http://schemas.microsoft.com/office/powerpoint/2010/main" val="16889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KAD</a:t>
            </a:r>
            <a:r>
              <a:rPr lang="en-US" sz="1200" kern="1200" baseline="0" dirty="0" smtClean="0">
                <a:solidFill>
                  <a:schemeClr val="tx1"/>
                </a:solidFill>
                <a:effectLst/>
                <a:latin typeface="+mn-lt"/>
                <a:ea typeface="+mn-ea"/>
                <a:cs typeface="+mn-cs"/>
              </a:rPr>
              <a:t> is in swing space beginning summer 2017</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4</a:t>
            </a:fld>
            <a:endParaRPr lang="en-US"/>
          </a:p>
        </p:txBody>
      </p:sp>
    </p:spTree>
    <p:extLst>
      <p:ext uri="{BB962C8B-B14F-4D97-AF65-F5344CB8AC3E}">
        <p14:creationId xmlns:p14="http://schemas.microsoft.com/office/powerpoint/2010/main" val="202502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new Kinesiology</a:t>
            </a:r>
            <a:r>
              <a:rPr lang="en-US" sz="1200" kern="1200" baseline="0" dirty="0" smtClean="0">
                <a:solidFill>
                  <a:schemeClr val="tx1"/>
                </a:solidFill>
                <a:effectLst/>
                <a:latin typeface="+mn-lt"/>
                <a:ea typeface="+mn-ea"/>
                <a:cs typeface="+mn-cs"/>
              </a:rPr>
              <a:t> &amp; Wellness B1</a:t>
            </a:r>
            <a:r>
              <a:rPr lang="en-US" sz="1200" kern="1200" dirty="0" smtClean="0">
                <a:solidFill>
                  <a:schemeClr val="tx1"/>
                </a:solidFill>
                <a:effectLst/>
                <a:latin typeface="+mn-lt"/>
                <a:ea typeface="+mn-ea"/>
                <a:cs typeface="+mn-cs"/>
              </a:rPr>
              <a:t> will be the home for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Kinesiology, Athletics,</a:t>
            </a:r>
            <a:r>
              <a:rPr lang="en-US" sz="1200" kern="1200" baseline="0" dirty="0" smtClean="0">
                <a:solidFill>
                  <a:schemeClr val="tx1"/>
                </a:solidFill>
                <a:effectLst/>
                <a:latin typeface="+mn-lt"/>
                <a:ea typeface="+mn-ea"/>
                <a:cs typeface="+mn-cs"/>
              </a:rPr>
              <a:t> and Dance Departments</a:t>
            </a:r>
            <a:r>
              <a:rPr lang="en-US"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B1 is a 85,000 SF two-story structure with rooftop activities and will house both academic and </a:t>
            </a:r>
            <a:r>
              <a:rPr lang="en-US" sz="1200" b="1" u="sng" kern="1200" dirty="0" smtClean="0">
                <a:solidFill>
                  <a:srgbClr val="FFFF00"/>
                </a:solidFill>
                <a:effectLst/>
                <a:latin typeface="+mn-lt"/>
                <a:ea typeface="+mn-ea"/>
                <a:cs typeface="+mn-cs"/>
              </a:rPr>
              <a:t>enterprise facilities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Included are classrooms for wellness activities, an extensive area for fitness equipment, a completion basketball gymnasium, lock and shower facilities, offices and auxiliary facilities.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An instructional aquatics pool and a competition pool will be constructed on the flat part of the site to the east of the structure, complete with areas and auxiliary buildings for associated support facilities and equipment.</a:t>
            </a:r>
          </a:p>
          <a:p>
            <a:pPr marL="171450" indent="-171450">
              <a:buFont typeface="Arial"/>
              <a:buChar char="•"/>
            </a:pPr>
            <a:r>
              <a:rPr lang="en-US" sz="1200" kern="1200" dirty="0" smtClean="0">
                <a:solidFill>
                  <a:schemeClr val="tx1"/>
                </a:solidFill>
                <a:effectLst/>
                <a:latin typeface="+mn-lt"/>
                <a:ea typeface="+mn-ea"/>
                <a:cs typeface="+mn-cs"/>
              </a:rPr>
              <a:t>Live Camera Link: </a:t>
            </a:r>
            <a:r>
              <a:rPr lang="en-US" dirty="0" smtClean="0">
                <a:hlinkClick r:id="rId3"/>
              </a:rPr>
              <a:t>https://smccd.edu/facilities/projects/can/CANB1KinWell.php</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5</a:t>
            </a:fld>
            <a:endParaRPr lang="en-US"/>
          </a:p>
        </p:txBody>
      </p:sp>
    </p:spTree>
    <p:extLst>
      <p:ext uri="{BB962C8B-B14F-4D97-AF65-F5344CB8AC3E}">
        <p14:creationId xmlns:p14="http://schemas.microsoft.com/office/powerpoint/2010/main" val="31363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7F5F43-DD18-4D81-A9BE-068E29E4B256}" type="slidenum">
              <a:rPr lang="en-US" smtClean="0"/>
              <a:t>6</a:t>
            </a:fld>
            <a:endParaRPr lang="en-US"/>
          </a:p>
        </p:txBody>
      </p:sp>
    </p:spTree>
    <p:extLst>
      <p:ext uri="{BB962C8B-B14F-4D97-AF65-F5344CB8AC3E}">
        <p14:creationId xmlns:p14="http://schemas.microsoft.com/office/powerpoint/2010/main" val="385103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7F5F43-DD18-4D81-A9BE-068E29E4B256}" type="slidenum">
              <a:rPr lang="en-US" smtClean="0"/>
              <a:t>7</a:t>
            </a:fld>
            <a:endParaRPr lang="en-US"/>
          </a:p>
        </p:txBody>
      </p:sp>
    </p:spTree>
    <p:extLst>
      <p:ext uri="{BB962C8B-B14F-4D97-AF65-F5344CB8AC3E}">
        <p14:creationId xmlns:p14="http://schemas.microsoft.com/office/powerpoint/2010/main" val="299632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7F5F43-DD18-4D81-A9BE-068E29E4B256}" type="slidenum">
              <a:rPr lang="en-US" smtClean="0"/>
              <a:t>8</a:t>
            </a:fld>
            <a:endParaRPr lang="en-US"/>
          </a:p>
        </p:txBody>
      </p:sp>
    </p:spTree>
    <p:extLst>
      <p:ext uri="{BB962C8B-B14F-4D97-AF65-F5344CB8AC3E}">
        <p14:creationId xmlns:p14="http://schemas.microsoft.com/office/powerpoint/2010/main" val="115549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9</a:t>
            </a:fld>
            <a:endParaRPr lang="en-US"/>
          </a:p>
        </p:txBody>
      </p:sp>
    </p:spTree>
    <p:extLst>
      <p:ext uri="{BB962C8B-B14F-4D97-AF65-F5344CB8AC3E}">
        <p14:creationId xmlns:p14="http://schemas.microsoft.com/office/powerpoint/2010/main" val="43786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9C6F2-A2E2-4777-ADEF-5DFFA6E6947A}"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62351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9C6F2-A2E2-4777-ADEF-5DFFA6E6947A}"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97002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9C6F2-A2E2-4777-ADEF-5DFFA6E6947A}"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88491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9C6F2-A2E2-4777-ADEF-5DFFA6E6947A}"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8160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9C6F2-A2E2-4777-ADEF-5DFFA6E6947A}"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17306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9C6F2-A2E2-4777-ADEF-5DFFA6E6947A}"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36009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9C6F2-A2E2-4777-ADEF-5DFFA6E6947A}"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2392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9C6F2-A2E2-4777-ADEF-5DFFA6E6947A}"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98289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9C6F2-A2E2-4777-ADEF-5DFFA6E6947A}"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404932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9C6F2-A2E2-4777-ADEF-5DFFA6E6947A}"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35351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9C6F2-A2E2-4777-ADEF-5DFFA6E6947A}"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265136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9C6F2-A2E2-4777-ADEF-5DFFA6E6947A}" type="datetimeFigureOut">
              <a:rPr lang="en-US" smtClean="0"/>
              <a:t>4/29/2019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3B5B6-59E6-485E-9D9A-D193D3104578}" type="slidenum">
              <a:rPr lang="en-US" smtClean="0"/>
              <a:t>‹#›</a:t>
            </a:fld>
            <a:endParaRPr lang="en-US"/>
          </a:p>
        </p:txBody>
      </p:sp>
    </p:spTree>
    <p:extLst>
      <p:ext uri="{BB962C8B-B14F-4D97-AF65-F5344CB8AC3E}">
        <p14:creationId xmlns:p14="http://schemas.microsoft.com/office/powerpoint/2010/main" val="173425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6244" y="159544"/>
            <a:ext cx="11044237" cy="6538912"/>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619875" y="319088"/>
            <a:ext cx="5276850" cy="957262"/>
          </a:xfrm>
        </p:spPr>
        <p:txBody>
          <a:bodyPr>
            <a:noAutofit/>
          </a:bodyPr>
          <a:lstStyle/>
          <a:p>
            <a:r>
              <a:rPr lang="en-US" sz="2000" dirty="0" smtClean="0">
                <a:latin typeface="Eras Medium ITC" panose="020B0602030504020804" pitchFamily="34" charset="0"/>
              </a:rPr>
              <a:t>Kinesiology, Athletics, &amp; Dance Department</a:t>
            </a:r>
            <a:endParaRPr lang="en-US" sz="2000" dirty="0">
              <a:latin typeface="Eras Medium ITC" panose="020B0602030504020804" pitchFamily="34" charset="0"/>
            </a:endParaRPr>
          </a:p>
        </p:txBody>
      </p:sp>
      <p:sp>
        <p:nvSpPr>
          <p:cNvPr id="3" name="Subtitle 2"/>
          <p:cNvSpPr>
            <a:spLocks noGrp="1"/>
          </p:cNvSpPr>
          <p:nvPr>
            <p:ph type="subTitle" idx="1"/>
          </p:nvPr>
        </p:nvSpPr>
        <p:spPr>
          <a:xfrm>
            <a:off x="1644422" y="3288530"/>
            <a:ext cx="8737828" cy="134061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r>
              <a:rPr lang="en-US" sz="4800" dirty="0" smtClean="0">
                <a:latin typeface="Eras Medium ITC" panose="020B0602030504020804" pitchFamily="34" charset="0"/>
              </a:rPr>
              <a:t>If You Build It, Who Will Come?</a:t>
            </a:r>
          </a:p>
          <a:p>
            <a:r>
              <a:rPr lang="en-US" sz="2200" i="1" dirty="0" smtClean="0">
                <a:latin typeface="Eras Medium ITC" panose="020B0602030504020804" pitchFamily="34" charset="0"/>
              </a:rPr>
              <a:t>Strategic </a:t>
            </a:r>
            <a:r>
              <a:rPr lang="en-US" sz="2200" i="1" dirty="0">
                <a:latin typeface="Eras Medium ITC" panose="020B0602030504020804" pitchFamily="34" charset="0"/>
              </a:rPr>
              <a:t>Enrollment Management</a:t>
            </a:r>
          </a:p>
          <a:p>
            <a:r>
              <a:rPr lang="en-US" sz="2200" i="1" dirty="0">
                <a:latin typeface="Eras Medium ITC" panose="020B0602030504020804" pitchFamily="34" charset="0"/>
              </a:rPr>
              <a:t>Presentation &amp; </a:t>
            </a:r>
            <a:r>
              <a:rPr lang="en-US" sz="2200" i="1" dirty="0" smtClean="0">
                <a:latin typeface="Eras Medium ITC" panose="020B0602030504020804" pitchFamily="34" charset="0"/>
              </a:rPr>
              <a:t>Discussion</a:t>
            </a:r>
          </a:p>
          <a:p>
            <a:endParaRPr lang="en-US" sz="4300" dirty="0">
              <a:latin typeface="Eras Medium ITC" panose="020B0602030504020804" pitchFamily="34" charset="0"/>
            </a:endParaRPr>
          </a:p>
        </p:txBody>
      </p:sp>
      <p:sp>
        <p:nvSpPr>
          <p:cNvPr id="4" name="Rectangle 3"/>
          <p:cNvSpPr/>
          <p:nvPr/>
        </p:nvSpPr>
        <p:spPr>
          <a:xfrm>
            <a:off x="11896725"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127635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8203991" y="1435894"/>
            <a:ext cx="3266490" cy="36400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smtClean="0">
                <a:latin typeface="Eras Medium ITC" panose="020B0602030504020804" pitchFamily="34" charset="0"/>
              </a:rPr>
              <a:t>Cañada College </a:t>
            </a:r>
          </a:p>
          <a:p>
            <a:endParaRPr lang="en-US" dirty="0">
              <a:latin typeface="Eras Light ITC" panose="020B0402030504020804" pitchFamily="34" charset="0"/>
            </a:endParaRPr>
          </a:p>
        </p:txBody>
      </p:sp>
      <p:sp>
        <p:nvSpPr>
          <p:cNvPr id="5" name="TextBox 4"/>
          <p:cNvSpPr txBox="1"/>
          <p:nvPr/>
        </p:nvSpPr>
        <p:spPr>
          <a:xfrm>
            <a:off x="10536758" y="6486373"/>
            <a:ext cx="1281120" cy="215444"/>
          </a:xfrm>
          <a:prstGeom prst="rect">
            <a:avLst/>
          </a:prstGeom>
          <a:noFill/>
        </p:spPr>
        <p:txBody>
          <a:bodyPr wrap="none" rtlCol="0">
            <a:spAutoFit/>
          </a:bodyPr>
          <a:lstStyle/>
          <a:p>
            <a:r>
              <a:rPr lang="en-US" sz="800" dirty="0" smtClean="0">
                <a:latin typeface="Eras Medium ITC" panose="020B0602030504020804" pitchFamily="34" charset="0"/>
              </a:rPr>
              <a:t>Wednesday</a:t>
            </a:r>
            <a:r>
              <a:rPr lang="en-US" sz="800" dirty="0" smtClean="0"/>
              <a:t>, May 1, 2019</a:t>
            </a:r>
            <a:endParaRPr lang="en-US" sz="800" dirty="0"/>
          </a:p>
        </p:txBody>
      </p:sp>
    </p:spTree>
    <p:extLst>
      <p:ext uri="{BB962C8B-B14F-4D97-AF65-F5344CB8AC3E}">
        <p14:creationId xmlns:p14="http://schemas.microsoft.com/office/powerpoint/2010/main" val="3527817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Where Do We Further Support KAD?</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graphicFrame>
        <p:nvGraphicFramePr>
          <p:cNvPr id="3" name="Diagram 2"/>
          <p:cNvGraphicFramePr/>
          <p:nvPr>
            <p:extLst>
              <p:ext uri="{D42A27DB-BD31-4B8C-83A1-F6EECF244321}">
                <p14:modId xmlns:p14="http://schemas.microsoft.com/office/powerpoint/2010/main" val="2650205190"/>
              </p:ext>
            </p:extLst>
          </p:nvPr>
        </p:nvGraphicFramePr>
        <p:xfrm>
          <a:off x="2237946" y="1128584"/>
          <a:ext cx="7573320" cy="5445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404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6244" y="159544"/>
            <a:ext cx="11044237" cy="6538912"/>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Eras Medium ITC" panose="020B0602030504020804" pitchFamily="34" charset="0"/>
            </a:endParaRPr>
          </a:p>
        </p:txBody>
      </p:sp>
      <p:sp>
        <p:nvSpPr>
          <p:cNvPr id="2" name="Title 1"/>
          <p:cNvSpPr>
            <a:spLocks noGrp="1"/>
          </p:cNvSpPr>
          <p:nvPr>
            <p:ph type="ctrTitle"/>
          </p:nvPr>
        </p:nvSpPr>
        <p:spPr>
          <a:xfrm>
            <a:off x="6619875" y="319088"/>
            <a:ext cx="5276850" cy="957262"/>
          </a:xfrm>
        </p:spPr>
        <p:txBody>
          <a:bodyPr>
            <a:noAutofit/>
          </a:bodyPr>
          <a:lstStyle/>
          <a:p>
            <a:r>
              <a:rPr lang="en-US" sz="2000" dirty="0" smtClean="0">
                <a:latin typeface="Eras Medium ITC" panose="020B0602030504020804" pitchFamily="34" charset="0"/>
              </a:rPr>
              <a:t>Kinesiology, Athletics, &amp; Dance Department</a:t>
            </a:r>
            <a:endParaRPr lang="en-US" sz="2000" dirty="0">
              <a:latin typeface="Eras Medium ITC" panose="020B0602030504020804" pitchFamily="34" charset="0"/>
            </a:endParaRPr>
          </a:p>
        </p:txBody>
      </p:sp>
      <p:sp>
        <p:nvSpPr>
          <p:cNvPr id="3" name="Subtitle 2"/>
          <p:cNvSpPr>
            <a:spLocks noGrp="1"/>
          </p:cNvSpPr>
          <p:nvPr>
            <p:ph type="subTitle" idx="1"/>
          </p:nvPr>
        </p:nvSpPr>
        <p:spPr>
          <a:xfrm>
            <a:off x="1644422" y="3288530"/>
            <a:ext cx="8737828" cy="134061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en-US" sz="4800" b="1" dirty="0" smtClean="0">
                <a:latin typeface="Eras Medium ITC" panose="020B0602030504020804" pitchFamily="34" charset="0"/>
              </a:rPr>
              <a:t>Thank You.</a:t>
            </a:r>
          </a:p>
          <a:p>
            <a:r>
              <a:rPr lang="en-US" sz="4800" b="1" dirty="0" smtClean="0">
                <a:latin typeface="Eras Medium ITC" panose="020B0602030504020804" pitchFamily="34" charset="0"/>
              </a:rPr>
              <a:t>Any Questions?</a:t>
            </a:r>
            <a:endParaRPr lang="en-US" sz="4800" b="1" dirty="0">
              <a:latin typeface="Eras Medium ITC" panose="020B0602030504020804" pitchFamily="34" charset="0"/>
            </a:endParaRPr>
          </a:p>
        </p:txBody>
      </p:sp>
      <p:sp>
        <p:nvSpPr>
          <p:cNvPr id="4" name="Rectangle 3"/>
          <p:cNvSpPr/>
          <p:nvPr/>
        </p:nvSpPr>
        <p:spPr>
          <a:xfrm>
            <a:off x="11896725"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127635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6829425" y="1462261"/>
            <a:ext cx="5214937" cy="9308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Eras Light ITC" panose="020B0402030504020804" pitchFamily="34" charset="0"/>
            </a:endParaRPr>
          </a:p>
        </p:txBody>
      </p:sp>
      <p:sp>
        <p:nvSpPr>
          <p:cNvPr id="5" name="TextBox 4"/>
          <p:cNvSpPr txBox="1"/>
          <p:nvPr/>
        </p:nvSpPr>
        <p:spPr>
          <a:xfrm>
            <a:off x="9490452" y="1462260"/>
            <a:ext cx="1980029" cy="400110"/>
          </a:xfrm>
          <a:prstGeom prst="rect">
            <a:avLst/>
          </a:prstGeom>
          <a:noFill/>
        </p:spPr>
        <p:txBody>
          <a:bodyPr wrap="none" rtlCol="0">
            <a:spAutoFit/>
          </a:bodyPr>
          <a:lstStyle/>
          <a:p>
            <a:r>
              <a:rPr lang="en-US" sz="2000" dirty="0" smtClean="0">
                <a:latin typeface="Eras Medium ITC" panose="020B0602030504020804" pitchFamily="34" charset="0"/>
              </a:rPr>
              <a:t>Cañada College</a:t>
            </a:r>
            <a:endParaRPr lang="en-US" sz="2000" dirty="0">
              <a:latin typeface="Eras Medium ITC" panose="020B0602030504020804" pitchFamily="34" charset="0"/>
            </a:endParaRPr>
          </a:p>
        </p:txBody>
      </p:sp>
    </p:spTree>
    <p:extLst>
      <p:ext uri="{BB962C8B-B14F-4D97-AF65-F5344CB8AC3E}">
        <p14:creationId xmlns:p14="http://schemas.microsoft.com/office/powerpoint/2010/main" val="97107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Agenda</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sp>
        <p:nvSpPr>
          <p:cNvPr id="7" name="TextBox 6"/>
          <p:cNvSpPr txBox="1"/>
          <p:nvPr/>
        </p:nvSpPr>
        <p:spPr>
          <a:xfrm>
            <a:off x="903642" y="1656678"/>
            <a:ext cx="7072770" cy="3816429"/>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latin typeface="Eras Medium ITC" panose="020B0602030504020804" pitchFamily="34" charset="0"/>
              </a:rPr>
              <a:t>Who Is KAD?</a:t>
            </a:r>
          </a:p>
          <a:p>
            <a:pPr marL="285750" indent="-285750">
              <a:buFont typeface="Arial" panose="020B0604020202020204" pitchFamily="34" charset="0"/>
              <a:buChar char="•"/>
            </a:pPr>
            <a:r>
              <a:rPr lang="en-US" sz="3200" dirty="0" smtClean="0">
                <a:latin typeface="Eras Medium ITC" panose="020B0602030504020804" pitchFamily="34" charset="0"/>
              </a:rPr>
              <a:t>Where Is KAD?</a:t>
            </a:r>
          </a:p>
          <a:p>
            <a:pPr marL="285750" indent="-285750">
              <a:buFont typeface="Arial" panose="020B0604020202020204" pitchFamily="34" charset="0"/>
              <a:buChar char="•"/>
            </a:pPr>
            <a:r>
              <a:rPr lang="en-US" sz="3200" dirty="0" smtClean="0">
                <a:latin typeface="Eras Medium ITC" panose="020B0602030504020804" pitchFamily="34" charset="0"/>
              </a:rPr>
              <a:t>Why Now for KAD?</a:t>
            </a:r>
          </a:p>
          <a:p>
            <a:pPr marL="285750" indent="-285750">
              <a:buFont typeface="Arial" panose="020B0604020202020204" pitchFamily="34" charset="0"/>
              <a:buChar char="•"/>
            </a:pPr>
            <a:r>
              <a:rPr lang="en-US" sz="3200" dirty="0" smtClean="0">
                <a:latin typeface="Eras Medium ITC" panose="020B0602030504020804" pitchFamily="34" charset="0"/>
              </a:rPr>
              <a:t>KAD Enrollment Trends (2013-2018)</a:t>
            </a:r>
          </a:p>
          <a:p>
            <a:pPr marL="285750" indent="-285750">
              <a:buFont typeface="Arial" panose="020B0604020202020204" pitchFamily="34" charset="0"/>
              <a:buChar char="•"/>
            </a:pPr>
            <a:r>
              <a:rPr lang="en-US" sz="3200" dirty="0" smtClean="0">
                <a:latin typeface="Eras Medium ITC" panose="020B0602030504020804" pitchFamily="34" charset="0"/>
              </a:rPr>
              <a:t>How Does KAD Serve Our Students?</a:t>
            </a:r>
          </a:p>
          <a:p>
            <a:pPr marL="285750" indent="-285750">
              <a:buFont typeface="Arial" panose="020B0604020202020204" pitchFamily="34" charset="0"/>
              <a:buChar char="•"/>
            </a:pPr>
            <a:r>
              <a:rPr lang="en-US" sz="3200" dirty="0" smtClean="0">
                <a:latin typeface="Eras Medium ITC" panose="020B0602030504020804" pitchFamily="34" charset="0"/>
              </a:rPr>
              <a:t>How Do We Further Support KAD?</a:t>
            </a:r>
          </a:p>
          <a:p>
            <a:pPr marL="285750" indent="-285750">
              <a:buFont typeface="Arial" panose="020B0604020202020204" pitchFamily="34" charset="0"/>
              <a:buChar char="•"/>
            </a:pPr>
            <a:r>
              <a:rPr lang="en-US" sz="3200" dirty="0" smtClean="0">
                <a:latin typeface="Eras Medium ITC" panose="020B0602030504020804" pitchFamily="34" charset="0"/>
              </a:rPr>
              <a:t>Q&amp;A</a:t>
            </a:r>
          </a:p>
          <a:p>
            <a:endParaRPr lang="en-US" dirty="0"/>
          </a:p>
        </p:txBody>
      </p:sp>
    </p:spTree>
    <p:extLst>
      <p:ext uri="{BB962C8B-B14F-4D97-AF65-F5344CB8AC3E}">
        <p14:creationId xmlns:p14="http://schemas.microsoft.com/office/powerpoint/2010/main" val="2233835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Who Is KAD</a:t>
            </a:r>
            <a:r>
              <a:rPr lang="en-US" sz="3000" b="1" dirty="0">
                <a:latin typeface="Eras Medium ITC" panose="020B0602030504020804" pitchFamily="34" charset="0"/>
              </a:rPr>
              <a:t>?</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3292" y="3697087"/>
            <a:ext cx="4110926" cy="306947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1596" y="961220"/>
            <a:ext cx="2960826" cy="273586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186" y="3584645"/>
            <a:ext cx="4491106" cy="319267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186" y="966354"/>
            <a:ext cx="5609410" cy="2730734"/>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2422" y="961220"/>
            <a:ext cx="3263415" cy="1494221"/>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2423" y="2377440"/>
            <a:ext cx="3263414" cy="4405894"/>
          </a:xfrm>
          <a:prstGeom prst="rect">
            <a:avLst/>
          </a:prstGeom>
        </p:spPr>
      </p:pic>
    </p:spTree>
    <p:extLst>
      <p:ext uri="{BB962C8B-B14F-4D97-AF65-F5344CB8AC3E}">
        <p14:creationId xmlns:p14="http://schemas.microsoft.com/office/powerpoint/2010/main" val="217060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Where Is KAD?</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807" y="1009483"/>
            <a:ext cx="10116687" cy="5682830"/>
          </a:xfrm>
          <a:prstGeom prst="rect">
            <a:avLst/>
          </a:prstGeom>
        </p:spPr>
      </p:pic>
    </p:spTree>
    <p:extLst>
      <p:ext uri="{BB962C8B-B14F-4D97-AF65-F5344CB8AC3E}">
        <p14:creationId xmlns:p14="http://schemas.microsoft.com/office/powerpoint/2010/main" val="2391466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Why Now for KAD?</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90550" y="1077116"/>
            <a:ext cx="8111138" cy="3114677"/>
          </a:xfr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643280" y="1085846"/>
            <a:ext cx="4129619" cy="3097215"/>
          </a:xfrm>
          <a:prstGeom prst="rect">
            <a:avLst/>
          </a:prstGeom>
        </p:spPr>
      </p:pic>
      <p:pic>
        <p:nvPicPr>
          <p:cNvPr id="10"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267700" y="4166394"/>
            <a:ext cx="3505200" cy="2407444"/>
          </a:xfrm>
          <a:prstGeom prst="rect">
            <a:avLst/>
          </a:prstGeom>
        </p:spPr>
      </p:pic>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94780" y="4179094"/>
            <a:ext cx="7672919" cy="2407442"/>
          </a:xfrm>
          <a:prstGeom prst="rect">
            <a:avLst/>
          </a:prstGeom>
        </p:spPr>
      </p:pic>
    </p:spTree>
    <p:extLst>
      <p:ext uri="{BB962C8B-B14F-4D97-AF65-F5344CB8AC3E}">
        <p14:creationId xmlns:p14="http://schemas.microsoft.com/office/powerpoint/2010/main" val="1964647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2400" b="1" dirty="0" smtClean="0">
                <a:latin typeface="Eras Medium ITC" panose="020B0602030504020804" pitchFamily="34" charset="0"/>
              </a:rPr>
              <a:t>KAD Headcounts &amp; Enrollments Over Time – 39% Decrease from 2013 - 2018</a:t>
            </a:r>
            <a:endParaRPr lang="en-US" sz="24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2275239437"/>
              </p:ext>
            </p:extLst>
          </p:nvPr>
        </p:nvGraphicFramePr>
        <p:xfrm>
          <a:off x="1074676" y="1339962"/>
          <a:ext cx="9906896" cy="5203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08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2400" b="1" dirty="0" smtClean="0">
                <a:latin typeface="Eras Medium ITC" panose="020B0602030504020804" pitchFamily="34" charset="0"/>
              </a:rPr>
              <a:t>KAD Trends by Program</a:t>
            </a:r>
            <a:endParaRPr lang="en-US" sz="24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052561134"/>
              </p:ext>
            </p:extLst>
          </p:nvPr>
        </p:nvGraphicFramePr>
        <p:xfrm>
          <a:off x="1916654" y="1172582"/>
          <a:ext cx="8851751" cy="5464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238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2400" b="1" dirty="0" smtClean="0">
                <a:latin typeface="Eras Medium ITC" panose="020B0602030504020804" pitchFamily="34" charset="0"/>
              </a:rPr>
              <a:t>KAD Enrollment Trends by Program without Fitness</a:t>
            </a:r>
            <a:endParaRPr lang="en-US" sz="24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1319581197"/>
              </p:ext>
            </p:extLst>
          </p:nvPr>
        </p:nvGraphicFramePr>
        <p:xfrm>
          <a:off x="1178859" y="1140310"/>
          <a:ext cx="10127428" cy="5428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02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How Does KAD Serve Our Students?</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4" y="2654561"/>
            <a:ext cx="4042805" cy="412452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2616" y="994874"/>
            <a:ext cx="5830644" cy="352422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871" y="4596447"/>
            <a:ext cx="2813532" cy="200437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8535" y="1198560"/>
            <a:ext cx="3089639" cy="537527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217" y="1118087"/>
            <a:ext cx="2286367" cy="1475076"/>
          </a:xfrm>
          <a:prstGeom prst="rect">
            <a:avLst/>
          </a:prstGeom>
        </p:spPr>
      </p:pic>
      <p:pic>
        <p:nvPicPr>
          <p:cNvPr id="1026" name="Picture 2" descr="Image result for cccaa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217" y="5298832"/>
            <a:ext cx="1371150" cy="14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11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4985</TotalTime>
  <Words>526</Words>
  <Application>Microsoft Office PowerPoint</Application>
  <PresentationFormat>Widescreen</PresentationFormat>
  <Paragraphs>73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Constantia</vt:lpstr>
      <vt:lpstr>Eras Light ITC</vt:lpstr>
      <vt:lpstr>Eras Medium ITC</vt:lpstr>
      <vt:lpstr>Wingdings</vt:lpstr>
      <vt:lpstr>Office Theme</vt:lpstr>
      <vt:lpstr>Kinesiology, Athletics, &amp; Dance Department</vt:lpstr>
      <vt:lpstr>Agenda</vt:lpstr>
      <vt:lpstr>Who Is KAD?</vt:lpstr>
      <vt:lpstr>Where Is KAD?</vt:lpstr>
      <vt:lpstr>Why Now for KAD?</vt:lpstr>
      <vt:lpstr>KAD Headcounts &amp; Enrollments Over Time – 39% Decrease from 2013 - 2018</vt:lpstr>
      <vt:lpstr>KAD Trends by Program</vt:lpstr>
      <vt:lpstr>KAD Enrollment Trends by Program without Fitness</vt:lpstr>
      <vt:lpstr>How Does KAD Serve Our Students?</vt:lpstr>
      <vt:lpstr>Where Do We Further Support KAD?</vt:lpstr>
      <vt:lpstr>Kinesiology, Athletics, &amp; Dance Department</vt:lpstr>
    </vt:vector>
  </TitlesOfParts>
  <Company>SMCCD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Matthew</dc:creator>
  <cp:lastModifiedBy>Lee, Matthew</cp:lastModifiedBy>
  <cp:revision>86</cp:revision>
  <dcterms:created xsi:type="dcterms:W3CDTF">2015-09-01T18:04:53Z</dcterms:created>
  <dcterms:modified xsi:type="dcterms:W3CDTF">2019-04-29T20:19:51Z</dcterms:modified>
</cp:coreProperties>
</file>