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8" r:id="rId1"/>
  </p:sldMasterIdLst>
  <p:notesMasterIdLst>
    <p:notesMasterId r:id="rId29"/>
  </p:notesMasterIdLst>
  <p:handoutMasterIdLst>
    <p:handoutMasterId r:id="rId30"/>
  </p:handoutMasterIdLst>
  <p:sldIdLst>
    <p:sldId id="256" r:id="rId2"/>
    <p:sldId id="319" r:id="rId3"/>
    <p:sldId id="264" r:id="rId4"/>
    <p:sldId id="268" r:id="rId5"/>
    <p:sldId id="260" r:id="rId6"/>
    <p:sldId id="284" r:id="rId7"/>
    <p:sldId id="269" r:id="rId8"/>
    <p:sldId id="278" r:id="rId9"/>
    <p:sldId id="293" r:id="rId10"/>
    <p:sldId id="270" r:id="rId11"/>
    <p:sldId id="276" r:id="rId12"/>
    <p:sldId id="279" r:id="rId13"/>
    <p:sldId id="314" r:id="rId14"/>
    <p:sldId id="320" r:id="rId15"/>
    <p:sldId id="315" r:id="rId16"/>
    <p:sldId id="316" r:id="rId17"/>
    <p:sldId id="321" r:id="rId18"/>
    <p:sldId id="317" r:id="rId19"/>
    <p:sldId id="318" r:id="rId20"/>
    <p:sldId id="322" r:id="rId21"/>
    <p:sldId id="323" r:id="rId22"/>
    <p:sldId id="324" r:id="rId23"/>
    <p:sldId id="325" r:id="rId24"/>
    <p:sldId id="328" r:id="rId25"/>
    <p:sldId id="327" r:id="rId26"/>
    <p:sldId id="291" r:id="rId27"/>
    <p:sldId id="304"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67E"/>
    <a:srgbClr val="9F53C9"/>
    <a:srgbClr val="B381D9"/>
    <a:srgbClr val="D1B2E8"/>
    <a:srgbClr val="E4D2F2"/>
    <a:srgbClr val="E6F4FB"/>
    <a:srgbClr val="CCEDDE"/>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1" autoAdjust="0"/>
    <p:restoredTop sz="94127" autoAdjust="0"/>
  </p:normalViewPr>
  <p:slideViewPr>
    <p:cSldViewPr snapToGrid="0">
      <p:cViewPr varScale="1">
        <p:scale>
          <a:sx n="70" d="100"/>
          <a:sy n="70" d="100"/>
        </p:scale>
        <p:origin x="1056" y="43"/>
      </p:cViewPr>
      <p:guideLst/>
    </p:cSldViewPr>
  </p:slideViewPr>
  <p:outlineViewPr>
    <p:cViewPr>
      <p:scale>
        <a:sx n="33" d="100"/>
        <a:sy n="33" d="100"/>
      </p:scale>
      <p:origin x="0" y="-5146"/>
    </p:cViewPr>
  </p:outlineViewPr>
  <p:notesTextViewPr>
    <p:cViewPr>
      <p:scale>
        <a:sx n="1" d="1"/>
        <a:sy n="1" d="1"/>
      </p:scale>
      <p:origin x="0" y="0"/>
    </p:cViewPr>
  </p:notesTextViewPr>
  <p:sorterViewPr>
    <p:cViewPr>
      <p:scale>
        <a:sx n="110" d="100"/>
        <a:sy n="110" d="100"/>
      </p:scale>
      <p:origin x="0" y="-9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r>
              <a:rPr lang="en-US"/>
              <a:t>Progression from Placement to Enrollment</a:t>
            </a:r>
          </a:p>
          <a:p>
            <a:pPr>
              <a:defRPr/>
            </a:pPr>
            <a:r>
              <a:rPr lang="en-US"/>
              <a:t>English: 2014 vs. 2015</a:t>
            </a:r>
          </a:p>
        </c:rich>
      </c:tx>
      <c:overlay val="0"/>
      <c:spPr>
        <a:noFill/>
        <a:ln>
          <a:noFill/>
        </a:ln>
        <a:effectLst/>
      </c:spPr>
      <c:txPr>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0648162613932517"/>
          <c:y val="0.19429800968262506"/>
          <c:w val="0.81332281381493976"/>
          <c:h val="0.57233858408903837"/>
        </c:manualLayout>
      </c:layout>
      <c:barChart>
        <c:barDir val="col"/>
        <c:grouping val="clustered"/>
        <c:varyColors val="0"/>
        <c:ser>
          <c:idx val="0"/>
          <c:order val="0"/>
          <c:tx>
            <c:strRef>
              <c:f>'Percentage (Math&amp;English)'!$F$29</c:f>
              <c:strCache>
                <c:ptCount val="1"/>
                <c:pt idx="0">
                  <c:v>Placed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(Math&amp;English)'!$F$30:$F$31</c:f>
              <c:numCache>
                <c:formatCode>General</c:formatCode>
                <c:ptCount val="2"/>
                <c:pt idx="0">
                  <c:v>123</c:v>
                </c:pt>
                <c:pt idx="1">
                  <c:v>259</c:v>
                </c:pt>
              </c:numCache>
            </c:numRef>
          </c:val>
        </c:ser>
        <c:ser>
          <c:idx val="1"/>
          <c:order val="1"/>
          <c:tx>
            <c:strRef>
              <c:f>'Percentage (Math&amp;English)'!$G$29</c:f>
              <c:strCache>
                <c:ptCount val="1"/>
                <c:pt idx="0">
                  <c:v>Enrolled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(Math&amp;English)'!$G$30:$G$31</c:f>
              <c:numCache>
                <c:formatCode>General</c:formatCode>
                <c:ptCount val="2"/>
                <c:pt idx="0">
                  <c:v>66</c:v>
                </c:pt>
                <c:pt idx="1">
                  <c:v>170</c:v>
                </c:pt>
              </c:numCache>
            </c:numRef>
          </c:val>
        </c:ser>
        <c:dLbls>
          <c:dLblPos val="ctr"/>
          <c:showLegendKey val="0"/>
          <c:showVal val="1"/>
          <c:showCatName val="0"/>
          <c:showSerName val="0"/>
          <c:showPercent val="0"/>
          <c:showBubbleSize val="0"/>
        </c:dLbls>
        <c:gapWidth val="247"/>
        <c:overlap val="-27"/>
        <c:axId val="197336632"/>
        <c:axId val="197336240"/>
      </c:barChart>
      <c:lineChart>
        <c:grouping val="standard"/>
        <c:varyColors val="0"/>
        <c:ser>
          <c:idx val="2"/>
          <c:order val="2"/>
          <c:tx>
            <c:strRef>
              <c:f>'Percentage (Math&amp;English)'!$H$29</c:f>
              <c:strCache>
                <c:ptCount val="1"/>
                <c:pt idx="0">
                  <c:v>Progression</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(Math&amp;English)'!$H$30:$H$31</c:f>
              <c:numCache>
                <c:formatCode>0%</c:formatCode>
                <c:ptCount val="2"/>
                <c:pt idx="0">
                  <c:v>0.53658536585365857</c:v>
                </c:pt>
                <c:pt idx="1">
                  <c:v>0.65637065637065639</c:v>
                </c:pt>
              </c:numCache>
            </c:numRef>
          </c:val>
          <c:smooth val="0"/>
        </c:ser>
        <c:dLbls>
          <c:dLblPos val="ctr"/>
          <c:showLegendKey val="0"/>
          <c:showVal val="1"/>
          <c:showCatName val="0"/>
          <c:showSerName val="0"/>
          <c:showPercent val="0"/>
          <c:showBubbleSize val="0"/>
        </c:dLbls>
        <c:marker val="1"/>
        <c:smooth val="0"/>
        <c:axId val="197335456"/>
        <c:axId val="197335848"/>
      </c:lineChart>
      <c:catAx>
        <c:axId val="1973366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197336240"/>
        <c:crosses val="autoZero"/>
        <c:auto val="1"/>
        <c:lblAlgn val="ctr"/>
        <c:lblOffset val="100"/>
        <c:noMultiLvlLbl val="0"/>
      </c:catAx>
      <c:valAx>
        <c:axId val="1973362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 of Students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197336632"/>
        <c:crosses val="autoZero"/>
        <c:crossBetween val="between"/>
      </c:valAx>
      <c:valAx>
        <c:axId val="19733584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197335456"/>
        <c:crosses val="max"/>
        <c:crossBetween val="between"/>
      </c:valAx>
      <c:catAx>
        <c:axId val="197335456"/>
        <c:scaling>
          <c:orientation val="minMax"/>
        </c:scaling>
        <c:delete val="1"/>
        <c:axPos val="b"/>
        <c:numFmt formatCode="General" sourceLinked="1"/>
        <c:majorTickMark val="out"/>
        <c:minorTickMark val="none"/>
        <c:tickLblPos val="nextTo"/>
        <c:crossAx val="197335848"/>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manualLayout>
          <c:xMode val="edge"/>
          <c:yMode val="edge"/>
          <c:x val="0.25043513079383595"/>
          <c:y val="0.93780966723777603"/>
          <c:w val="0.53605660942821709"/>
          <c:h val="6.051683023215428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r>
              <a:rPr lang="en-US"/>
              <a:t>Progression from Placement to Enrollment</a:t>
            </a:r>
          </a:p>
          <a:p>
            <a:pPr>
              <a:defRPr/>
            </a:pPr>
            <a:r>
              <a:rPr lang="en-US"/>
              <a:t>Math: 2014 vs. 2015</a:t>
            </a:r>
          </a:p>
        </c:rich>
      </c:tx>
      <c:overlay val="0"/>
      <c:spPr>
        <a:noFill/>
        <a:ln>
          <a:noFill/>
        </a:ln>
        <a:effectLst/>
      </c:spPr>
      <c:txPr>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0745347967161298"/>
          <c:y val="0.20914881297046903"/>
          <c:w val="0.81352329571148185"/>
          <c:h val="0.54737160460616996"/>
        </c:manualLayout>
      </c:layout>
      <c:barChart>
        <c:barDir val="col"/>
        <c:grouping val="clustered"/>
        <c:varyColors val="0"/>
        <c:ser>
          <c:idx val="0"/>
          <c:order val="0"/>
          <c:tx>
            <c:strRef>
              <c:f>'Percentage (Math&amp;English)'!$K$29</c:f>
              <c:strCache>
                <c:ptCount val="1"/>
                <c:pt idx="0">
                  <c:v>Placed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(Math&amp;English)'!$K$30:$K$31</c:f>
              <c:numCache>
                <c:formatCode>General</c:formatCode>
                <c:ptCount val="2"/>
                <c:pt idx="0">
                  <c:v>191</c:v>
                </c:pt>
                <c:pt idx="1">
                  <c:v>245</c:v>
                </c:pt>
              </c:numCache>
            </c:numRef>
          </c:val>
        </c:ser>
        <c:ser>
          <c:idx val="1"/>
          <c:order val="1"/>
          <c:tx>
            <c:strRef>
              <c:f>'Percentage (Math&amp;English)'!$L$29</c:f>
              <c:strCache>
                <c:ptCount val="1"/>
                <c:pt idx="0">
                  <c:v>Enrolled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(Math&amp;English)'!$L$30:$L$31</c:f>
              <c:numCache>
                <c:formatCode>General</c:formatCode>
                <c:ptCount val="2"/>
                <c:pt idx="0">
                  <c:v>70</c:v>
                </c:pt>
                <c:pt idx="1">
                  <c:v>116</c:v>
                </c:pt>
              </c:numCache>
            </c:numRef>
          </c:val>
        </c:ser>
        <c:dLbls>
          <c:dLblPos val="ctr"/>
          <c:showLegendKey val="0"/>
          <c:showVal val="1"/>
          <c:showCatName val="0"/>
          <c:showSerName val="0"/>
          <c:showPercent val="0"/>
          <c:showBubbleSize val="0"/>
        </c:dLbls>
        <c:gapWidth val="247"/>
        <c:overlap val="-27"/>
        <c:axId val="197573936"/>
        <c:axId val="197573544"/>
      </c:barChart>
      <c:lineChart>
        <c:grouping val="standard"/>
        <c:varyColors val="0"/>
        <c:ser>
          <c:idx val="2"/>
          <c:order val="2"/>
          <c:tx>
            <c:strRef>
              <c:f>'Percentage (Math&amp;English)'!$M$29</c:f>
              <c:strCache>
                <c:ptCount val="1"/>
                <c:pt idx="0">
                  <c:v>Progression</c:v>
                </c:pt>
              </c:strCache>
            </c:strRef>
          </c:tx>
          <c:spPr>
            <a:ln w="22225" cap="rnd">
              <a:solidFill>
                <a:schemeClr val="accent3"/>
              </a:solidFill>
              <a:round/>
            </a:ln>
            <a:effectLst/>
          </c:spPr>
          <c:marker>
            <c:symbol val="none"/>
          </c:marker>
          <c:dLbls>
            <c:dLbl>
              <c:idx val="0"/>
              <c:layout>
                <c:manualLayout>
                  <c:x val="-2.3086069891796384E-2"/>
                  <c:y val="-3.095997293674564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013461932933339E-2"/>
                  <c:y val="-2.619690017724631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(Math&amp;English)'!$M$30:$M$31</c:f>
              <c:numCache>
                <c:formatCode>0%</c:formatCode>
                <c:ptCount val="2"/>
                <c:pt idx="0">
                  <c:v>0.36649214659685864</c:v>
                </c:pt>
                <c:pt idx="1">
                  <c:v>0.47346938775510206</c:v>
                </c:pt>
              </c:numCache>
            </c:numRef>
          </c:val>
          <c:smooth val="0"/>
        </c:ser>
        <c:dLbls>
          <c:dLblPos val="ctr"/>
          <c:showLegendKey val="0"/>
          <c:showVal val="1"/>
          <c:showCatName val="0"/>
          <c:showSerName val="0"/>
          <c:showPercent val="0"/>
          <c:showBubbleSize val="0"/>
        </c:dLbls>
        <c:marker val="1"/>
        <c:smooth val="0"/>
        <c:axId val="197572760"/>
        <c:axId val="197573152"/>
      </c:lineChart>
      <c:catAx>
        <c:axId val="1975739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197573544"/>
        <c:crosses val="autoZero"/>
        <c:auto val="1"/>
        <c:lblAlgn val="ctr"/>
        <c:lblOffset val="100"/>
        <c:noMultiLvlLbl val="0"/>
      </c:catAx>
      <c:valAx>
        <c:axId val="19757354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 of Students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197573936"/>
        <c:crosses val="autoZero"/>
        <c:crossBetween val="between"/>
      </c:valAx>
      <c:valAx>
        <c:axId val="197573152"/>
        <c:scaling>
          <c:orientation val="minMax"/>
          <c:max val="0.70000000000000007"/>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197572760"/>
        <c:crosses val="max"/>
        <c:crossBetween val="between"/>
      </c:valAx>
      <c:catAx>
        <c:axId val="197572760"/>
        <c:scaling>
          <c:orientation val="minMax"/>
        </c:scaling>
        <c:delete val="1"/>
        <c:axPos val="b"/>
        <c:numFmt formatCode="General" sourceLinked="1"/>
        <c:majorTickMark val="out"/>
        <c:minorTickMark val="none"/>
        <c:tickLblPos val="nextTo"/>
        <c:crossAx val="197573152"/>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manualLayout>
          <c:xMode val="edge"/>
          <c:yMode val="edge"/>
          <c:x val="0.23478881996988391"/>
          <c:y val="0.93270978335144816"/>
          <c:w val="0.52821946964231814"/>
          <c:h val="6.514232044098136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800" dirty="0"/>
              <a:t>College Level English Placements </a:t>
            </a:r>
            <a:r>
              <a:rPr lang="en-US" sz="1800" dirty="0" smtClean="0"/>
              <a:t>&amp;</a:t>
            </a:r>
            <a:r>
              <a:rPr lang="en-US" sz="1800" baseline="0" dirty="0" smtClean="0"/>
              <a:t> </a:t>
            </a:r>
            <a:r>
              <a:rPr lang="en-US" sz="1800" dirty="0" smtClean="0"/>
              <a:t>Enrollment </a:t>
            </a:r>
            <a:endParaRPr lang="en-US" sz="1800" dirty="0"/>
          </a:p>
          <a:p>
            <a:pPr>
              <a:defRPr sz="1800"/>
            </a:pPr>
            <a:r>
              <a:rPr lang="en-US" sz="1800" dirty="0"/>
              <a:t>Total</a:t>
            </a:r>
          </a:p>
          <a:p>
            <a:pPr>
              <a:defRPr sz="1800"/>
            </a:pPr>
            <a:r>
              <a:rPr lang="en-US" sz="1800" dirty="0"/>
              <a:t>2014 vs. 2015</a:t>
            </a:r>
          </a:p>
        </c:rich>
      </c:tx>
      <c:layout>
        <c:manualLayout>
          <c:xMode val="edge"/>
          <c:yMode val="edge"/>
          <c:x val="0.14758855950739211"/>
          <c:y val="0"/>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English!$B$2</c:f>
              <c:strCache>
                <c:ptCount val="1"/>
                <c:pt idx="0">
                  <c:v>COMPASS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English!$A$3:$A$7</c:f>
              <c:strCache>
                <c:ptCount val="5"/>
                <c:pt idx="0">
                  <c:v>Placement 2014</c:v>
                </c:pt>
                <c:pt idx="1">
                  <c:v>Placement 2015</c:v>
                </c:pt>
                <c:pt idx="3">
                  <c:v>Enrollment 2014</c:v>
                </c:pt>
                <c:pt idx="4">
                  <c:v>Enrollment 2015</c:v>
                </c:pt>
              </c:strCache>
            </c:strRef>
          </c:cat>
          <c:val>
            <c:numRef>
              <c:f>English!$B$3:$B$7</c:f>
              <c:numCache>
                <c:formatCode>General</c:formatCode>
                <c:ptCount val="5"/>
                <c:pt idx="0">
                  <c:v>123</c:v>
                </c:pt>
                <c:pt idx="1">
                  <c:v>123</c:v>
                </c:pt>
                <c:pt idx="3">
                  <c:v>66</c:v>
                </c:pt>
                <c:pt idx="4">
                  <c:v>64</c:v>
                </c:pt>
              </c:numCache>
            </c:numRef>
          </c:val>
        </c:ser>
        <c:ser>
          <c:idx val="1"/>
          <c:order val="1"/>
          <c:tx>
            <c:strRef>
              <c:f>English!$C$2</c:f>
              <c:strCache>
                <c:ptCount val="1"/>
                <c:pt idx="0">
                  <c:v>MMAP</c:v>
                </c:pt>
              </c:strCache>
            </c:strRef>
          </c:tx>
          <c:spPr>
            <a:solidFill>
              <a:schemeClr val="accent2">
                <a:alpha val="70000"/>
              </a:schemeClr>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English!$A$3:$A$7</c:f>
              <c:strCache>
                <c:ptCount val="5"/>
                <c:pt idx="0">
                  <c:v>Placement 2014</c:v>
                </c:pt>
                <c:pt idx="1">
                  <c:v>Placement 2015</c:v>
                </c:pt>
                <c:pt idx="3">
                  <c:v>Enrollment 2014</c:v>
                </c:pt>
                <c:pt idx="4">
                  <c:v>Enrollment 2015</c:v>
                </c:pt>
              </c:strCache>
            </c:strRef>
          </c:cat>
          <c:val>
            <c:numRef>
              <c:f>English!$C$3:$C$7</c:f>
              <c:numCache>
                <c:formatCode>General</c:formatCode>
                <c:ptCount val="5"/>
                <c:pt idx="0">
                  <c:v>0</c:v>
                </c:pt>
                <c:pt idx="1">
                  <c:v>134</c:v>
                </c:pt>
                <c:pt idx="3">
                  <c:v>0</c:v>
                </c:pt>
                <c:pt idx="4">
                  <c:v>106</c:v>
                </c:pt>
              </c:numCache>
            </c:numRef>
          </c:val>
        </c:ser>
        <c:dLbls>
          <c:dLblPos val="ctr"/>
          <c:showLegendKey val="0"/>
          <c:showVal val="1"/>
          <c:showCatName val="0"/>
          <c:showSerName val="0"/>
          <c:showPercent val="0"/>
          <c:showBubbleSize val="0"/>
        </c:dLbls>
        <c:gapWidth val="50"/>
        <c:overlap val="100"/>
        <c:axId val="197571976"/>
        <c:axId val="197571584"/>
      </c:barChart>
      <c:catAx>
        <c:axId val="19757197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7571584"/>
        <c:crosses val="autoZero"/>
        <c:auto val="1"/>
        <c:lblAlgn val="ctr"/>
        <c:lblOffset val="100"/>
        <c:noMultiLvlLbl val="0"/>
      </c:catAx>
      <c:valAx>
        <c:axId val="197571584"/>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7571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College Level English Placements and Enrollment</a:t>
            </a:r>
          </a:p>
          <a:p>
            <a:pPr>
              <a:defRPr/>
            </a:pPr>
            <a:r>
              <a:rPr lang="en-US"/>
              <a:t>Hispanic</a:t>
            </a:r>
          </a:p>
          <a:p>
            <a:pPr>
              <a:defRPr/>
            </a:pPr>
            <a:r>
              <a:rPr lang="en-US"/>
              <a:t> 2014 vs. 2015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317196091933378E-2"/>
          <c:y val="0.23214403700033032"/>
          <c:w val="0.89979940720337714"/>
          <c:h val="0.61234428203907609"/>
        </c:manualLayout>
      </c:layout>
      <c:barChart>
        <c:barDir val="col"/>
        <c:grouping val="stacked"/>
        <c:varyColors val="0"/>
        <c:ser>
          <c:idx val="0"/>
          <c:order val="0"/>
          <c:tx>
            <c:strRef>
              <c:f>English!$L$2</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English!$K$3:$K$7</c:f>
              <c:strCache>
                <c:ptCount val="5"/>
                <c:pt idx="0">
                  <c:v>Placement 2014</c:v>
                </c:pt>
                <c:pt idx="1">
                  <c:v>Placement 2015</c:v>
                </c:pt>
                <c:pt idx="3">
                  <c:v>Enrollment 2014</c:v>
                </c:pt>
                <c:pt idx="4">
                  <c:v>Enrollment 2015</c:v>
                </c:pt>
              </c:strCache>
            </c:strRef>
          </c:cat>
          <c:val>
            <c:numRef>
              <c:f>English!$L$3:$L$7</c:f>
              <c:numCache>
                <c:formatCode>General</c:formatCode>
                <c:ptCount val="5"/>
                <c:pt idx="0">
                  <c:v>23</c:v>
                </c:pt>
                <c:pt idx="1">
                  <c:v>24</c:v>
                </c:pt>
                <c:pt idx="3">
                  <c:v>10</c:v>
                </c:pt>
                <c:pt idx="4">
                  <c:v>13</c:v>
                </c:pt>
              </c:numCache>
            </c:numRef>
          </c:val>
        </c:ser>
        <c:ser>
          <c:idx val="1"/>
          <c:order val="1"/>
          <c:tx>
            <c:strRef>
              <c:f>English!$M$2</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English!$K$3:$K$7</c:f>
              <c:strCache>
                <c:ptCount val="5"/>
                <c:pt idx="0">
                  <c:v>Placement 2014</c:v>
                </c:pt>
                <c:pt idx="1">
                  <c:v>Placement 2015</c:v>
                </c:pt>
                <c:pt idx="3">
                  <c:v>Enrollment 2014</c:v>
                </c:pt>
                <c:pt idx="4">
                  <c:v>Enrollment 2015</c:v>
                </c:pt>
              </c:strCache>
            </c:strRef>
          </c:cat>
          <c:val>
            <c:numRef>
              <c:f>English!$M$3:$M$7</c:f>
              <c:numCache>
                <c:formatCode>General</c:formatCode>
                <c:ptCount val="5"/>
                <c:pt idx="0">
                  <c:v>0</c:v>
                </c:pt>
                <c:pt idx="1">
                  <c:v>56</c:v>
                </c:pt>
                <c:pt idx="3">
                  <c:v>0</c:v>
                </c:pt>
                <c:pt idx="4">
                  <c:v>46</c:v>
                </c:pt>
              </c:numCache>
            </c:numRef>
          </c:val>
        </c:ser>
        <c:dLbls>
          <c:dLblPos val="ctr"/>
          <c:showLegendKey val="0"/>
          <c:showVal val="1"/>
          <c:showCatName val="0"/>
          <c:showSerName val="0"/>
          <c:showPercent val="0"/>
          <c:showBubbleSize val="0"/>
        </c:dLbls>
        <c:gapWidth val="1"/>
        <c:overlap val="100"/>
        <c:axId val="199208688"/>
        <c:axId val="199209080"/>
      </c:barChart>
      <c:catAx>
        <c:axId val="19920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209080"/>
        <c:crosses val="autoZero"/>
        <c:auto val="1"/>
        <c:lblAlgn val="ctr"/>
        <c:lblOffset val="100"/>
        <c:noMultiLvlLbl val="0"/>
      </c:catAx>
      <c:valAx>
        <c:axId val="199209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20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20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College Level English Placements and Enrollment</a:t>
            </a:r>
          </a:p>
          <a:p>
            <a:pPr>
              <a:defRPr/>
            </a:pPr>
            <a:r>
              <a:rPr lang="en-US"/>
              <a:t>White</a:t>
            </a:r>
          </a:p>
          <a:p>
            <a:pPr>
              <a:defRPr/>
            </a:pPr>
            <a:r>
              <a:rPr lang="en-US"/>
              <a:t> 2014 vs. 2015</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512904636920382E-2"/>
          <c:y val="0.20602792258373778"/>
          <c:w val="0.91159820647419076"/>
          <c:h val="0.65009143747378517"/>
        </c:manualLayout>
      </c:layout>
      <c:barChart>
        <c:barDir val="col"/>
        <c:grouping val="stacked"/>
        <c:varyColors val="0"/>
        <c:ser>
          <c:idx val="0"/>
          <c:order val="0"/>
          <c:tx>
            <c:strRef>
              <c:f>English!$T$2</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English!$S$3:$S$7</c:f>
              <c:strCache>
                <c:ptCount val="5"/>
                <c:pt idx="0">
                  <c:v>Placement 2014</c:v>
                </c:pt>
                <c:pt idx="1">
                  <c:v>Placement 2015</c:v>
                </c:pt>
                <c:pt idx="3">
                  <c:v>Enrollment 2014</c:v>
                </c:pt>
                <c:pt idx="4">
                  <c:v>Enrollment 2015</c:v>
                </c:pt>
              </c:strCache>
            </c:strRef>
          </c:cat>
          <c:val>
            <c:numRef>
              <c:f>English!$T$3:$T$7</c:f>
              <c:numCache>
                <c:formatCode>General</c:formatCode>
                <c:ptCount val="5"/>
                <c:pt idx="0">
                  <c:v>48</c:v>
                </c:pt>
                <c:pt idx="1">
                  <c:v>51</c:v>
                </c:pt>
                <c:pt idx="3">
                  <c:v>28</c:v>
                </c:pt>
                <c:pt idx="4">
                  <c:v>23</c:v>
                </c:pt>
              </c:numCache>
            </c:numRef>
          </c:val>
        </c:ser>
        <c:ser>
          <c:idx val="1"/>
          <c:order val="1"/>
          <c:tx>
            <c:strRef>
              <c:f>English!$U$2</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English!$S$3:$S$7</c:f>
              <c:strCache>
                <c:ptCount val="5"/>
                <c:pt idx="0">
                  <c:v>Placement 2014</c:v>
                </c:pt>
                <c:pt idx="1">
                  <c:v>Placement 2015</c:v>
                </c:pt>
                <c:pt idx="3">
                  <c:v>Enrollment 2014</c:v>
                </c:pt>
                <c:pt idx="4">
                  <c:v>Enrollment 2015</c:v>
                </c:pt>
              </c:strCache>
            </c:strRef>
          </c:cat>
          <c:val>
            <c:numRef>
              <c:f>English!$U$3:$U$7</c:f>
              <c:numCache>
                <c:formatCode>General</c:formatCode>
                <c:ptCount val="5"/>
                <c:pt idx="0">
                  <c:v>0</c:v>
                </c:pt>
                <c:pt idx="1">
                  <c:v>35</c:v>
                </c:pt>
                <c:pt idx="3">
                  <c:v>0</c:v>
                </c:pt>
                <c:pt idx="4">
                  <c:v>27</c:v>
                </c:pt>
              </c:numCache>
            </c:numRef>
          </c:val>
        </c:ser>
        <c:dLbls>
          <c:dLblPos val="ctr"/>
          <c:showLegendKey val="0"/>
          <c:showVal val="1"/>
          <c:showCatName val="0"/>
          <c:showSerName val="0"/>
          <c:showPercent val="0"/>
          <c:showBubbleSize val="0"/>
        </c:dLbls>
        <c:gapWidth val="1"/>
        <c:overlap val="100"/>
        <c:axId val="199207904"/>
        <c:axId val="199209472"/>
      </c:barChart>
      <c:catAx>
        <c:axId val="19920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9209472"/>
        <c:crosses val="autoZero"/>
        <c:auto val="1"/>
        <c:lblAlgn val="ctr"/>
        <c:lblOffset val="100"/>
        <c:noMultiLvlLbl val="0"/>
      </c:catAx>
      <c:valAx>
        <c:axId val="199209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920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8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College Level Math Placements and Enrollment</a:t>
            </a:r>
          </a:p>
          <a:p>
            <a:pPr>
              <a:defRPr/>
            </a:pPr>
            <a:r>
              <a:rPr lang="en-US"/>
              <a:t>Total</a:t>
            </a:r>
          </a:p>
          <a:p>
            <a:pPr>
              <a:defRPr/>
            </a:pPr>
            <a:r>
              <a:rPr lang="en-US"/>
              <a:t>2014 vs. 2015</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Math!$B$4</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Math!$A$5:$A$9</c:f>
              <c:strCache>
                <c:ptCount val="5"/>
                <c:pt idx="0">
                  <c:v>Placement 2014</c:v>
                </c:pt>
                <c:pt idx="1">
                  <c:v>Placement 2015</c:v>
                </c:pt>
                <c:pt idx="3">
                  <c:v>Enrollment 2014</c:v>
                </c:pt>
                <c:pt idx="4">
                  <c:v>Enrollment 2015</c:v>
                </c:pt>
              </c:strCache>
            </c:strRef>
          </c:cat>
          <c:val>
            <c:numRef>
              <c:f>Math!$B$5:$B$9</c:f>
              <c:numCache>
                <c:formatCode>General</c:formatCode>
                <c:ptCount val="5"/>
                <c:pt idx="0">
                  <c:v>191</c:v>
                </c:pt>
                <c:pt idx="1">
                  <c:v>192</c:v>
                </c:pt>
                <c:pt idx="3">
                  <c:v>70</c:v>
                </c:pt>
                <c:pt idx="4">
                  <c:v>78</c:v>
                </c:pt>
              </c:numCache>
            </c:numRef>
          </c:val>
        </c:ser>
        <c:ser>
          <c:idx val="1"/>
          <c:order val="1"/>
          <c:tx>
            <c:strRef>
              <c:f>Math!$C$4</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Math!$A$5:$A$9</c:f>
              <c:strCache>
                <c:ptCount val="5"/>
                <c:pt idx="0">
                  <c:v>Placement 2014</c:v>
                </c:pt>
                <c:pt idx="1">
                  <c:v>Placement 2015</c:v>
                </c:pt>
                <c:pt idx="3">
                  <c:v>Enrollment 2014</c:v>
                </c:pt>
                <c:pt idx="4">
                  <c:v>Enrollment 2015</c:v>
                </c:pt>
              </c:strCache>
            </c:strRef>
          </c:cat>
          <c:val>
            <c:numRef>
              <c:f>Math!$C$5:$C$9</c:f>
              <c:numCache>
                <c:formatCode>General</c:formatCode>
                <c:ptCount val="5"/>
                <c:pt idx="0">
                  <c:v>0</c:v>
                </c:pt>
                <c:pt idx="1">
                  <c:v>53</c:v>
                </c:pt>
                <c:pt idx="3">
                  <c:v>0</c:v>
                </c:pt>
                <c:pt idx="4">
                  <c:v>38</c:v>
                </c:pt>
              </c:numCache>
            </c:numRef>
          </c:val>
        </c:ser>
        <c:dLbls>
          <c:dLblPos val="inBase"/>
          <c:showLegendKey val="0"/>
          <c:showVal val="1"/>
          <c:showCatName val="0"/>
          <c:showSerName val="0"/>
          <c:showPercent val="0"/>
          <c:showBubbleSize val="0"/>
        </c:dLbls>
        <c:gapWidth val="1"/>
        <c:overlap val="100"/>
        <c:axId val="199210256"/>
        <c:axId val="199210648"/>
      </c:barChart>
      <c:catAx>
        <c:axId val="19921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9210648"/>
        <c:crosses val="autoZero"/>
        <c:auto val="1"/>
        <c:lblAlgn val="ctr"/>
        <c:lblOffset val="100"/>
        <c:noMultiLvlLbl val="0"/>
      </c:catAx>
      <c:valAx>
        <c:axId val="19921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921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College Level Math Placements and Enrollment</a:t>
            </a:r>
          </a:p>
          <a:p>
            <a:pPr>
              <a:defRPr/>
            </a:pPr>
            <a:r>
              <a:rPr lang="en-US"/>
              <a:t>Hispanic</a:t>
            </a:r>
          </a:p>
          <a:p>
            <a:pPr>
              <a:defRPr/>
            </a:pPr>
            <a:r>
              <a:rPr lang="en-US"/>
              <a:t>2014 vs. 2015</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Math!$H$4</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Math!$G$5:$G$9</c:f>
              <c:strCache>
                <c:ptCount val="5"/>
                <c:pt idx="0">
                  <c:v>Placement 2014</c:v>
                </c:pt>
                <c:pt idx="1">
                  <c:v>Placement 2015</c:v>
                </c:pt>
                <c:pt idx="3">
                  <c:v>Enrollment 2014</c:v>
                </c:pt>
                <c:pt idx="4">
                  <c:v>Enrollment 2015</c:v>
                </c:pt>
              </c:strCache>
            </c:strRef>
          </c:cat>
          <c:val>
            <c:numRef>
              <c:f>Math!$H$5:$H$9</c:f>
              <c:numCache>
                <c:formatCode>General</c:formatCode>
                <c:ptCount val="5"/>
                <c:pt idx="0">
                  <c:v>57</c:v>
                </c:pt>
                <c:pt idx="1">
                  <c:v>57</c:v>
                </c:pt>
                <c:pt idx="3">
                  <c:v>17</c:v>
                </c:pt>
                <c:pt idx="4">
                  <c:v>22</c:v>
                </c:pt>
              </c:numCache>
            </c:numRef>
          </c:val>
        </c:ser>
        <c:ser>
          <c:idx val="1"/>
          <c:order val="1"/>
          <c:tx>
            <c:strRef>
              <c:f>Math!$I$4</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Math!$G$5:$G$9</c:f>
              <c:strCache>
                <c:ptCount val="5"/>
                <c:pt idx="0">
                  <c:v>Placement 2014</c:v>
                </c:pt>
                <c:pt idx="1">
                  <c:v>Placement 2015</c:v>
                </c:pt>
                <c:pt idx="3">
                  <c:v>Enrollment 2014</c:v>
                </c:pt>
                <c:pt idx="4">
                  <c:v>Enrollment 2015</c:v>
                </c:pt>
              </c:strCache>
            </c:strRef>
          </c:cat>
          <c:val>
            <c:numRef>
              <c:f>Math!$I$5:$I$9</c:f>
              <c:numCache>
                <c:formatCode>General</c:formatCode>
                <c:ptCount val="5"/>
                <c:pt idx="0">
                  <c:v>0</c:v>
                </c:pt>
                <c:pt idx="1">
                  <c:v>12</c:v>
                </c:pt>
                <c:pt idx="3">
                  <c:v>0</c:v>
                </c:pt>
                <c:pt idx="4">
                  <c:v>10</c:v>
                </c:pt>
              </c:numCache>
            </c:numRef>
          </c:val>
        </c:ser>
        <c:dLbls>
          <c:dLblPos val="inBase"/>
          <c:showLegendKey val="0"/>
          <c:showVal val="1"/>
          <c:showCatName val="0"/>
          <c:showSerName val="0"/>
          <c:showPercent val="0"/>
          <c:showBubbleSize val="0"/>
        </c:dLbls>
        <c:gapWidth val="1"/>
        <c:overlap val="100"/>
        <c:axId val="197637136"/>
        <c:axId val="197636352"/>
      </c:barChart>
      <c:catAx>
        <c:axId val="19763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7636352"/>
        <c:crosses val="autoZero"/>
        <c:auto val="1"/>
        <c:lblAlgn val="ctr"/>
        <c:lblOffset val="100"/>
        <c:noMultiLvlLbl val="0"/>
      </c:catAx>
      <c:valAx>
        <c:axId val="197636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763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8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College Level Math Placements and Enrollment</a:t>
            </a:r>
          </a:p>
          <a:p>
            <a:pPr>
              <a:defRPr/>
            </a:pPr>
            <a:r>
              <a:rPr lang="en-US"/>
              <a:t>Female</a:t>
            </a:r>
          </a:p>
          <a:p>
            <a:pPr>
              <a:defRPr/>
            </a:pPr>
            <a:r>
              <a:rPr lang="en-US"/>
              <a:t>2014 vs. 2015</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762710827076695E-2"/>
          <c:y val="0.2293114543114543"/>
          <c:w val="0.89991900141483372"/>
          <c:h val="0.57938085379831394"/>
        </c:manualLayout>
      </c:layout>
      <c:barChart>
        <c:barDir val="col"/>
        <c:grouping val="stacked"/>
        <c:varyColors val="0"/>
        <c:ser>
          <c:idx val="0"/>
          <c:order val="0"/>
          <c:tx>
            <c:strRef>
              <c:f>Math!$B$36</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Math!$A$37:$A$41</c:f>
              <c:strCache>
                <c:ptCount val="5"/>
                <c:pt idx="0">
                  <c:v>Placement 2014</c:v>
                </c:pt>
                <c:pt idx="1">
                  <c:v>Placement 2015</c:v>
                </c:pt>
                <c:pt idx="3">
                  <c:v>Enrollment 2014</c:v>
                </c:pt>
                <c:pt idx="4">
                  <c:v>Enrollment 2015</c:v>
                </c:pt>
              </c:strCache>
            </c:strRef>
          </c:cat>
          <c:val>
            <c:numRef>
              <c:f>Math!$B$37:$B$41</c:f>
              <c:numCache>
                <c:formatCode>General</c:formatCode>
                <c:ptCount val="5"/>
                <c:pt idx="0">
                  <c:v>91</c:v>
                </c:pt>
                <c:pt idx="1">
                  <c:v>95</c:v>
                </c:pt>
                <c:pt idx="3">
                  <c:v>22</c:v>
                </c:pt>
                <c:pt idx="4">
                  <c:v>35</c:v>
                </c:pt>
              </c:numCache>
            </c:numRef>
          </c:val>
        </c:ser>
        <c:ser>
          <c:idx val="1"/>
          <c:order val="1"/>
          <c:tx>
            <c:strRef>
              <c:f>Math!$C$36</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Math!$A$37:$A$41</c:f>
              <c:strCache>
                <c:ptCount val="5"/>
                <c:pt idx="0">
                  <c:v>Placement 2014</c:v>
                </c:pt>
                <c:pt idx="1">
                  <c:v>Placement 2015</c:v>
                </c:pt>
                <c:pt idx="3">
                  <c:v>Enrollment 2014</c:v>
                </c:pt>
                <c:pt idx="4">
                  <c:v>Enrollment 2015</c:v>
                </c:pt>
              </c:strCache>
            </c:strRef>
          </c:cat>
          <c:val>
            <c:numRef>
              <c:f>Math!$C$37:$C$41</c:f>
              <c:numCache>
                <c:formatCode>General</c:formatCode>
                <c:ptCount val="5"/>
                <c:pt idx="0">
                  <c:v>0</c:v>
                </c:pt>
                <c:pt idx="1">
                  <c:v>22</c:v>
                </c:pt>
                <c:pt idx="3">
                  <c:v>0</c:v>
                </c:pt>
                <c:pt idx="4">
                  <c:v>16</c:v>
                </c:pt>
              </c:numCache>
            </c:numRef>
          </c:val>
        </c:ser>
        <c:dLbls>
          <c:dLblPos val="inBase"/>
          <c:showLegendKey val="0"/>
          <c:showVal val="1"/>
          <c:showCatName val="0"/>
          <c:showSerName val="0"/>
          <c:showPercent val="0"/>
          <c:showBubbleSize val="0"/>
        </c:dLbls>
        <c:gapWidth val="1"/>
        <c:overlap val="100"/>
        <c:axId val="195943656"/>
        <c:axId val="201828192"/>
      </c:barChart>
      <c:catAx>
        <c:axId val="19594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1828192"/>
        <c:crosses val="autoZero"/>
        <c:auto val="1"/>
        <c:lblAlgn val="ctr"/>
        <c:lblOffset val="100"/>
        <c:noMultiLvlLbl val="0"/>
      </c:catAx>
      <c:valAx>
        <c:axId val="20182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5943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8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0.84603</cdr:y>
    </cdr:from>
    <cdr:to>
      <cdr:x>0.95173</cdr:x>
      <cdr:y>0.91435</cdr:y>
    </cdr:to>
    <cdr:sp macro="" textlink="">
      <cdr:nvSpPr>
        <cdr:cNvPr id="2" name="TextBox 1"/>
        <cdr:cNvSpPr txBox="1"/>
      </cdr:nvSpPr>
      <cdr:spPr>
        <a:xfrm xmlns:a="http://schemas.openxmlformats.org/drawingml/2006/main">
          <a:off x="0" y="4456002"/>
          <a:ext cx="6579180" cy="3598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	</a:t>
          </a:r>
          <a:r>
            <a:rPr lang="en-US" sz="1600" dirty="0" smtClean="0"/>
            <a:t>      2014</a:t>
          </a:r>
          <a:r>
            <a:rPr lang="en-US" sz="1600" dirty="0"/>
            <a:t>: COMPASS		</a:t>
          </a:r>
          <a:r>
            <a:rPr lang="en-US" sz="1600" dirty="0" smtClean="0"/>
            <a:t>                                   2015</a:t>
          </a:r>
          <a:r>
            <a:rPr lang="en-US" sz="1600" dirty="0"/>
            <a:t>: MMAP</a:t>
          </a:r>
          <a:r>
            <a:rPr lang="en-US" sz="1600" baseline="0" dirty="0"/>
            <a:t> + COMPASS</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0.00757</cdr:x>
      <cdr:y>0.82871</cdr:y>
    </cdr:from>
    <cdr:to>
      <cdr:x>0.92816</cdr:x>
      <cdr:y>0.90051</cdr:y>
    </cdr:to>
    <cdr:sp macro="" textlink="">
      <cdr:nvSpPr>
        <cdr:cNvPr id="2" name="TextBox 1"/>
        <cdr:cNvSpPr txBox="1"/>
      </cdr:nvSpPr>
      <cdr:spPr>
        <a:xfrm xmlns:a="http://schemas.openxmlformats.org/drawingml/2006/main">
          <a:off x="51990" y="4419250"/>
          <a:ext cx="6319018" cy="3828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	</a:t>
          </a:r>
          <a:r>
            <a:rPr lang="en-US" sz="1600" dirty="0" smtClean="0"/>
            <a:t>                          2014</a:t>
          </a:r>
          <a:r>
            <a:rPr lang="en-US" sz="1600" dirty="0"/>
            <a:t>: COMPASS		</a:t>
          </a:r>
          <a:r>
            <a:rPr lang="en-US" sz="1600" dirty="0" smtClean="0"/>
            <a:t>                        2015</a:t>
          </a:r>
          <a:r>
            <a:rPr lang="en-US" sz="1600" dirty="0"/>
            <a:t>: MMAP</a:t>
          </a:r>
          <a:r>
            <a:rPr lang="en-US" sz="1600" baseline="0" dirty="0"/>
            <a:t> + COMPASS</a:t>
          </a:r>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0.82017</cdr:x>
      <cdr:y>0.42825</cdr:y>
    </cdr:from>
    <cdr:to>
      <cdr:x>0.94794</cdr:x>
      <cdr:y>0.48193</cdr:y>
    </cdr:to>
    <cdr:sp macro="" textlink="">
      <cdr:nvSpPr>
        <cdr:cNvPr id="2" name="TextBox 10"/>
        <cdr:cNvSpPr txBox="1"/>
      </cdr:nvSpPr>
      <cdr:spPr>
        <a:xfrm xmlns:a="http://schemas.openxmlformats.org/drawingml/2006/main">
          <a:off x="7499599" y="2700996"/>
          <a:ext cx="116833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(Total 170)</a:t>
          </a:r>
          <a:endParaRPr lang="en-US" sz="1600" dirty="0"/>
        </a:p>
      </cdr:txBody>
    </cdr:sp>
  </cdr:relSizeAnchor>
</c:userShapes>
</file>

<file path=ppt/drawings/drawing4.xml><?xml version="1.0" encoding="utf-8"?>
<c:userShapes xmlns:c="http://schemas.openxmlformats.org/drawingml/2006/chart">
  <cdr:relSizeAnchor xmlns:cdr="http://schemas.openxmlformats.org/drawingml/2006/chartDrawing">
    <cdr:from>
      <cdr:x>0.78506</cdr:x>
      <cdr:y>0.3638</cdr:y>
    </cdr:from>
    <cdr:to>
      <cdr:x>0.96757</cdr:x>
      <cdr:y>0.45696</cdr:y>
    </cdr:to>
    <cdr:sp macro="" textlink="">
      <cdr:nvSpPr>
        <cdr:cNvPr id="2" name="TextBox 1"/>
        <cdr:cNvSpPr txBox="1"/>
      </cdr:nvSpPr>
      <cdr:spPr>
        <a:xfrm xmlns:a="http://schemas.openxmlformats.org/drawingml/2006/main">
          <a:off x="5280976" y="1867331"/>
          <a:ext cx="1227714" cy="4781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Increase 490%</a:t>
          </a:r>
        </a:p>
      </cdr:txBody>
    </cdr:sp>
  </cdr:relSizeAnchor>
  <cdr:relSizeAnchor xmlns:cdr="http://schemas.openxmlformats.org/drawingml/2006/chartDrawing">
    <cdr:from>
      <cdr:x>0.25044</cdr:x>
      <cdr:y>0.2372</cdr:y>
    </cdr:from>
    <cdr:to>
      <cdr:x>0.43295</cdr:x>
      <cdr:y>0.33036</cdr:y>
    </cdr:to>
    <cdr:sp macro="" textlink="">
      <cdr:nvSpPr>
        <cdr:cNvPr id="3" name="TextBox 1"/>
        <cdr:cNvSpPr txBox="1"/>
      </cdr:nvSpPr>
      <cdr:spPr>
        <a:xfrm xmlns:a="http://schemas.openxmlformats.org/drawingml/2006/main">
          <a:off x="1254760" y="911860"/>
          <a:ext cx="914400" cy="3581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Increase </a:t>
          </a:r>
          <a:r>
            <a:rPr lang="en-US" sz="1600" dirty="0"/>
            <a:t>248%</a:t>
          </a:r>
        </a:p>
      </cdr:txBody>
    </cdr:sp>
  </cdr:relSizeAnchor>
  <cdr:relSizeAnchor xmlns:cdr="http://schemas.openxmlformats.org/drawingml/2006/chartDrawing">
    <cdr:from>
      <cdr:x>0.26299</cdr:x>
      <cdr:y>0.30016</cdr:y>
    </cdr:from>
    <cdr:to>
      <cdr:x>0.41823</cdr:x>
      <cdr:y>0.39332</cdr:y>
    </cdr:to>
    <cdr:sp macro="" textlink="">
      <cdr:nvSpPr>
        <cdr:cNvPr id="4" name="TextBox 1"/>
        <cdr:cNvSpPr txBox="1"/>
      </cdr:nvSpPr>
      <cdr:spPr>
        <a:xfrm xmlns:a="http://schemas.openxmlformats.org/drawingml/2006/main">
          <a:off x="2404759" y="1895879"/>
          <a:ext cx="1419514" cy="58841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(Total 80)</a:t>
          </a:r>
          <a:endParaRPr lang="en-US" sz="1600" dirty="0"/>
        </a:p>
      </cdr:txBody>
    </cdr:sp>
  </cdr:relSizeAnchor>
  <cdr:relSizeAnchor xmlns:cdr="http://schemas.openxmlformats.org/drawingml/2006/chartDrawing">
    <cdr:from>
      <cdr:x>0.81205</cdr:x>
      <cdr:y>0.41313</cdr:y>
    </cdr:from>
    <cdr:to>
      <cdr:x>0.96729</cdr:x>
      <cdr:y>0.50629</cdr:y>
    </cdr:to>
    <cdr:sp macro="" textlink="">
      <cdr:nvSpPr>
        <cdr:cNvPr id="5" name="TextBox 1"/>
        <cdr:cNvSpPr txBox="1"/>
      </cdr:nvSpPr>
      <cdr:spPr>
        <a:xfrm xmlns:a="http://schemas.openxmlformats.org/drawingml/2006/main">
          <a:off x="7425344" y="2609382"/>
          <a:ext cx="1419514" cy="58841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(Total 59)</a:t>
          </a:r>
          <a:endParaRPr lang="en-US" sz="1600" dirty="0"/>
        </a:p>
      </cdr:txBody>
    </cdr:sp>
  </cdr:relSizeAnchor>
</c:userShapes>
</file>

<file path=ppt/drawings/drawing5.xml><?xml version="1.0" encoding="utf-8"?>
<c:userShapes xmlns:c="http://schemas.openxmlformats.org/drawingml/2006/chart">
  <cdr:relSizeAnchor xmlns:cdr="http://schemas.openxmlformats.org/drawingml/2006/chartDrawing">
    <cdr:from>
      <cdr:x>0.81205</cdr:x>
      <cdr:y>0.37199</cdr:y>
    </cdr:from>
    <cdr:to>
      <cdr:x>0.99456</cdr:x>
      <cdr:y>0.47903</cdr:y>
    </cdr:to>
    <cdr:sp macro="" textlink="">
      <cdr:nvSpPr>
        <cdr:cNvPr id="2" name="TextBox 1"/>
        <cdr:cNvSpPr txBox="1"/>
      </cdr:nvSpPr>
      <cdr:spPr>
        <a:xfrm xmlns:a="http://schemas.openxmlformats.org/drawingml/2006/main">
          <a:off x="7425343" y="2328047"/>
          <a:ext cx="1668871" cy="6698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Increase</a:t>
          </a:r>
          <a:r>
            <a:rPr lang="en-US" sz="1600" baseline="0" dirty="0"/>
            <a:t> 79%</a:t>
          </a:r>
          <a:endParaRPr lang="en-US" sz="1600" dirty="0"/>
        </a:p>
      </cdr:txBody>
    </cdr:sp>
  </cdr:relSizeAnchor>
  <cdr:relSizeAnchor xmlns:cdr="http://schemas.openxmlformats.org/drawingml/2006/chartDrawing">
    <cdr:from>
      <cdr:x>0.27272</cdr:x>
      <cdr:y>0.19137</cdr:y>
    </cdr:from>
    <cdr:to>
      <cdr:x>0.45522</cdr:x>
      <cdr:y>0.29841</cdr:y>
    </cdr:to>
    <cdr:sp macro="" textlink="">
      <cdr:nvSpPr>
        <cdr:cNvPr id="3" name="TextBox 1"/>
        <cdr:cNvSpPr txBox="1"/>
      </cdr:nvSpPr>
      <cdr:spPr>
        <a:xfrm xmlns:a="http://schemas.openxmlformats.org/drawingml/2006/main">
          <a:off x="2493759" y="1197660"/>
          <a:ext cx="1668780" cy="6698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Increase</a:t>
          </a:r>
          <a:r>
            <a:rPr lang="en-US" sz="1600" baseline="0" dirty="0"/>
            <a:t> 79%</a:t>
          </a:r>
          <a:endParaRPr lang="en-US" sz="1600" dirty="0"/>
        </a:p>
      </cdr:txBody>
    </cdr:sp>
  </cdr:relSizeAnchor>
  <cdr:relSizeAnchor xmlns:cdr="http://schemas.openxmlformats.org/drawingml/2006/chartDrawing">
    <cdr:from>
      <cdr:x>0.28269</cdr:x>
      <cdr:y>0.2453</cdr:y>
    </cdr:from>
    <cdr:to>
      <cdr:x>0.4424</cdr:x>
      <cdr:y>0.33737</cdr:y>
    </cdr:to>
    <cdr:sp macro="" textlink="">
      <cdr:nvSpPr>
        <cdr:cNvPr id="4" name="TextBox 1"/>
        <cdr:cNvSpPr txBox="1"/>
      </cdr:nvSpPr>
      <cdr:spPr>
        <a:xfrm xmlns:a="http://schemas.openxmlformats.org/drawingml/2006/main">
          <a:off x="2584921" y="1535176"/>
          <a:ext cx="1460389" cy="576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(Total 86)</a:t>
          </a:r>
          <a:endParaRPr lang="en-US" sz="1600" dirty="0"/>
        </a:p>
      </cdr:txBody>
    </cdr:sp>
  </cdr:relSizeAnchor>
  <cdr:relSizeAnchor xmlns:cdr="http://schemas.openxmlformats.org/drawingml/2006/chartDrawing">
    <cdr:from>
      <cdr:x>0.8175</cdr:x>
      <cdr:y>0.45396</cdr:y>
    </cdr:from>
    <cdr:to>
      <cdr:x>1</cdr:x>
      <cdr:y>0.54603</cdr:y>
    </cdr:to>
    <cdr:sp macro="" textlink="">
      <cdr:nvSpPr>
        <cdr:cNvPr id="5" name="TextBox 1"/>
        <cdr:cNvSpPr txBox="1"/>
      </cdr:nvSpPr>
      <cdr:spPr>
        <a:xfrm xmlns:a="http://schemas.openxmlformats.org/drawingml/2006/main">
          <a:off x="7475220" y="2841083"/>
          <a:ext cx="1668780" cy="5762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(Total 50)</a:t>
          </a:r>
          <a:endParaRPr lang="en-US" sz="1600" dirty="0"/>
        </a:p>
      </cdr:txBody>
    </cdr:sp>
  </cdr:relSizeAnchor>
</c:userShapes>
</file>

<file path=ppt/drawings/drawing6.xml><?xml version="1.0" encoding="utf-8"?>
<c:userShapes xmlns:c="http://schemas.openxmlformats.org/drawingml/2006/chart">
  <cdr:relSizeAnchor xmlns:cdr="http://schemas.openxmlformats.org/drawingml/2006/chartDrawing">
    <cdr:from>
      <cdr:x>0.25925</cdr:x>
      <cdr:y>0.23325</cdr:y>
    </cdr:from>
    <cdr:to>
      <cdr:x>0.44154</cdr:x>
      <cdr:y>0.32426</cdr:y>
    </cdr:to>
    <cdr:sp macro="" textlink="">
      <cdr:nvSpPr>
        <cdr:cNvPr id="2" name="TextBox 1"/>
        <cdr:cNvSpPr txBox="1"/>
      </cdr:nvSpPr>
      <cdr:spPr>
        <a:xfrm xmlns:a="http://schemas.openxmlformats.org/drawingml/2006/main">
          <a:off x="2187220" y="1299584"/>
          <a:ext cx="1537956" cy="5070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Increase 28%</a:t>
          </a:r>
        </a:p>
      </cdr:txBody>
    </cdr:sp>
  </cdr:relSizeAnchor>
  <cdr:relSizeAnchor xmlns:cdr="http://schemas.openxmlformats.org/drawingml/2006/chartDrawing">
    <cdr:from>
      <cdr:x>0.81076</cdr:x>
      <cdr:y>0.46337</cdr:y>
    </cdr:from>
    <cdr:to>
      <cdr:x>0.97071</cdr:x>
      <cdr:y>0.53662</cdr:y>
    </cdr:to>
    <cdr:sp macro="" textlink="">
      <cdr:nvSpPr>
        <cdr:cNvPr id="3" name="TextBox 1"/>
        <cdr:cNvSpPr txBox="1"/>
      </cdr:nvSpPr>
      <cdr:spPr>
        <a:xfrm xmlns:a="http://schemas.openxmlformats.org/drawingml/2006/main">
          <a:off x="6840279" y="2660899"/>
          <a:ext cx="1349476" cy="4206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Increase 66%</a:t>
          </a:r>
        </a:p>
      </cdr:txBody>
    </cdr:sp>
  </cdr:relSizeAnchor>
  <cdr:relSizeAnchor xmlns:cdr="http://schemas.openxmlformats.org/drawingml/2006/chartDrawing">
    <cdr:from>
      <cdr:x>0.26963</cdr:x>
      <cdr:y>0.27916</cdr:y>
    </cdr:from>
    <cdr:to>
      <cdr:x>0.4104</cdr:x>
      <cdr:y>0.37017</cdr:y>
    </cdr:to>
    <cdr:sp macro="" textlink="">
      <cdr:nvSpPr>
        <cdr:cNvPr id="4" name="TextBox 1"/>
        <cdr:cNvSpPr txBox="1"/>
      </cdr:nvSpPr>
      <cdr:spPr>
        <a:xfrm xmlns:a="http://schemas.openxmlformats.org/drawingml/2006/main">
          <a:off x="2274828" y="1603070"/>
          <a:ext cx="1187657" cy="5226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(Total 245)</a:t>
          </a:r>
          <a:endParaRPr lang="en-US" sz="1600" dirty="0"/>
        </a:p>
      </cdr:txBody>
    </cdr:sp>
  </cdr:relSizeAnchor>
  <cdr:relSizeAnchor xmlns:cdr="http://schemas.openxmlformats.org/drawingml/2006/chartDrawing">
    <cdr:from>
      <cdr:x>0.82035</cdr:x>
      <cdr:y>0.52106</cdr:y>
    </cdr:from>
    <cdr:to>
      <cdr:x>0.96112</cdr:x>
      <cdr:y>0.5886</cdr:y>
    </cdr:to>
    <cdr:sp macro="" textlink="">
      <cdr:nvSpPr>
        <cdr:cNvPr id="5" name="TextBox 1"/>
        <cdr:cNvSpPr txBox="1"/>
      </cdr:nvSpPr>
      <cdr:spPr>
        <a:xfrm xmlns:a="http://schemas.openxmlformats.org/drawingml/2006/main">
          <a:off x="6921188" y="2992166"/>
          <a:ext cx="1187658" cy="3878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(Total 116)</a:t>
          </a:r>
          <a:endParaRPr lang="en-US" sz="1600" dirty="0"/>
        </a:p>
      </cdr:txBody>
    </cdr:sp>
  </cdr:relSizeAnchor>
</c:userShapes>
</file>

<file path=ppt/drawings/drawing7.xml><?xml version="1.0" encoding="utf-8"?>
<c:userShapes xmlns:c="http://schemas.openxmlformats.org/drawingml/2006/chart">
  <cdr:relSizeAnchor xmlns:cdr="http://schemas.openxmlformats.org/drawingml/2006/chartDrawing">
    <cdr:from>
      <cdr:x>0.25564</cdr:x>
      <cdr:y>0.28951</cdr:y>
    </cdr:from>
    <cdr:to>
      <cdr:x>0.43793</cdr:x>
      <cdr:y>0.38052</cdr:y>
    </cdr:to>
    <cdr:sp macro="" textlink="">
      <cdr:nvSpPr>
        <cdr:cNvPr id="2" name="TextBox 1"/>
        <cdr:cNvSpPr txBox="1"/>
      </cdr:nvSpPr>
      <cdr:spPr>
        <a:xfrm xmlns:a="http://schemas.openxmlformats.org/drawingml/2006/main">
          <a:off x="1589549" y="1471106"/>
          <a:ext cx="1133465" cy="4624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Increase 21%</a:t>
          </a:r>
        </a:p>
      </cdr:txBody>
    </cdr:sp>
  </cdr:relSizeAnchor>
  <cdr:relSizeAnchor xmlns:cdr="http://schemas.openxmlformats.org/drawingml/2006/chartDrawing">
    <cdr:from>
      <cdr:x>0.8016</cdr:x>
      <cdr:y>0.51887</cdr:y>
    </cdr:from>
    <cdr:to>
      <cdr:x>0.98389</cdr:x>
      <cdr:y>0.60988</cdr:y>
    </cdr:to>
    <cdr:sp macro="" textlink="">
      <cdr:nvSpPr>
        <cdr:cNvPr id="3" name="TextBox 1"/>
        <cdr:cNvSpPr txBox="1"/>
      </cdr:nvSpPr>
      <cdr:spPr>
        <a:xfrm xmlns:a="http://schemas.openxmlformats.org/drawingml/2006/main">
          <a:off x="4984260" y="2636588"/>
          <a:ext cx="1133465" cy="4624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Increase 88%</a:t>
          </a:r>
        </a:p>
      </cdr:txBody>
    </cdr:sp>
  </cdr:relSizeAnchor>
  <cdr:relSizeAnchor xmlns:cdr="http://schemas.openxmlformats.org/drawingml/2006/chartDrawing">
    <cdr:from>
      <cdr:x>0.27104</cdr:x>
      <cdr:y>0.3432</cdr:y>
    </cdr:from>
    <cdr:to>
      <cdr:x>0.45471</cdr:x>
      <cdr:y>0.41902</cdr:y>
    </cdr:to>
    <cdr:sp macro="" textlink="">
      <cdr:nvSpPr>
        <cdr:cNvPr id="4" name="TextBox 1"/>
        <cdr:cNvSpPr txBox="1"/>
      </cdr:nvSpPr>
      <cdr:spPr>
        <a:xfrm xmlns:a="http://schemas.openxmlformats.org/drawingml/2006/main">
          <a:off x="1685321" y="1743975"/>
          <a:ext cx="1142040" cy="3852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(Total 69)</a:t>
          </a:r>
          <a:endParaRPr lang="en-US" sz="1600" dirty="0"/>
        </a:p>
      </cdr:txBody>
    </cdr:sp>
  </cdr:relSizeAnchor>
  <cdr:relSizeAnchor xmlns:cdr="http://schemas.openxmlformats.org/drawingml/2006/chartDrawing">
    <cdr:from>
      <cdr:x>0.8016</cdr:x>
      <cdr:y>0.56999</cdr:y>
    </cdr:from>
    <cdr:to>
      <cdr:x>0.98389</cdr:x>
      <cdr:y>0.661</cdr:y>
    </cdr:to>
    <cdr:sp macro="" textlink="">
      <cdr:nvSpPr>
        <cdr:cNvPr id="5" name="TextBox 1"/>
        <cdr:cNvSpPr txBox="1"/>
      </cdr:nvSpPr>
      <cdr:spPr>
        <a:xfrm xmlns:a="http://schemas.openxmlformats.org/drawingml/2006/main">
          <a:off x="4984260" y="2896393"/>
          <a:ext cx="1133465" cy="4624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(Total 32)</a:t>
          </a:r>
          <a:endParaRPr lang="en-US" sz="1600" dirty="0"/>
        </a:p>
      </cdr:txBody>
    </cdr:sp>
  </cdr:relSizeAnchor>
</c:userShapes>
</file>

<file path=ppt/drawings/drawing8.xml><?xml version="1.0" encoding="utf-8"?>
<c:userShapes xmlns:c="http://schemas.openxmlformats.org/drawingml/2006/chart">
  <cdr:relSizeAnchor xmlns:cdr="http://schemas.openxmlformats.org/drawingml/2006/chartDrawing">
    <cdr:from>
      <cdr:x>0.25564</cdr:x>
      <cdr:y>0.21981</cdr:y>
    </cdr:from>
    <cdr:to>
      <cdr:x>0.43793</cdr:x>
      <cdr:y>0.31082</cdr:y>
    </cdr:to>
    <cdr:sp macro="" textlink="">
      <cdr:nvSpPr>
        <cdr:cNvPr id="2" name="TextBox 1"/>
        <cdr:cNvSpPr txBox="1"/>
      </cdr:nvSpPr>
      <cdr:spPr>
        <a:xfrm xmlns:a="http://schemas.openxmlformats.org/drawingml/2006/main">
          <a:off x="2337572" y="1374987"/>
          <a:ext cx="1666860" cy="5693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Increase 29%</a:t>
          </a:r>
        </a:p>
      </cdr:txBody>
    </cdr:sp>
  </cdr:relSizeAnchor>
  <cdr:relSizeAnchor xmlns:cdr="http://schemas.openxmlformats.org/drawingml/2006/chartDrawing">
    <cdr:from>
      <cdr:x>0.80128</cdr:x>
      <cdr:y>0.48154</cdr:y>
    </cdr:from>
    <cdr:to>
      <cdr:x>1</cdr:x>
      <cdr:y>0.57255</cdr:y>
    </cdr:to>
    <cdr:sp macro="" textlink="">
      <cdr:nvSpPr>
        <cdr:cNvPr id="3" name="TextBox 1"/>
        <cdr:cNvSpPr txBox="1"/>
      </cdr:nvSpPr>
      <cdr:spPr>
        <a:xfrm xmlns:a="http://schemas.openxmlformats.org/drawingml/2006/main">
          <a:off x="7326922" y="3012184"/>
          <a:ext cx="1817077" cy="5693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Increase 132%</a:t>
          </a:r>
        </a:p>
      </cdr:txBody>
    </cdr:sp>
  </cdr:relSizeAnchor>
  <cdr:relSizeAnchor xmlns:cdr="http://schemas.openxmlformats.org/drawingml/2006/chartDrawing">
    <cdr:from>
      <cdr:x>0.26411</cdr:x>
      <cdr:y>0.26132</cdr:y>
    </cdr:from>
    <cdr:to>
      <cdr:x>0.42475</cdr:x>
      <cdr:y>0.33241</cdr:y>
    </cdr:to>
    <cdr:sp macro="" textlink="">
      <cdr:nvSpPr>
        <cdr:cNvPr id="4" name="TextBox 1"/>
        <cdr:cNvSpPr txBox="1"/>
      </cdr:nvSpPr>
      <cdr:spPr>
        <a:xfrm xmlns:a="http://schemas.openxmlformats.org/drawingml/2006/main">
          <a:off x="2415003" y="1634637"/>
          <a:ext cx="1468892" cy="4446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(Total 117)</a:t>
          </a:r>
          <a:endParaRPr lang="en-US" sz="1600" dirty="0"/>
        </a:p>
      </cdr:txBody>
    </cdr:sp>
  </cdr:relSizeAnchor>
  <cdr:relSizeAnchor xmlns:cdr="http://schemas.openxmlformats.org/drawingml/2006/chartDrawing">
    <cdr:from>
      <cdr:x>0.81771</cdr:x>
      <cdr:y>0.54087</cdr:y>
    </cdr:from>
    <cdr:to>
      <cdr:x>1</cdr:x>
      <cdr:y>0.63188</cdr:y>
    </cdr:to>
    <cdr:sp macro="" textlink="">
      <cdr:nvSpPr>
        <cdr:cNvPr id="5" name="TextBox 1"/>
        <cdr:cNvSpPr txBox="1"/>
      </cdr:nvSpPr>
      <cdr:spPr>
        <a:xfrm xmlns:a="http://schemas.openxmlformats.org/drawingml/2006/main">
          <a:off x="5218414" y="2782775"/>
          <a:ext cx="1163328" cy="4682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(Total 51)</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B2F679D5-3027-47CC-A4A7-0B26A7285051}" type="datetimeFigureOut">
              <a:rPr lang="en-US" smtClean="0"/>
              <a:t>3/3/2016</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D3CB9BE0-8DD9-4C59-8869-D79F55C80623}" type="slidenum">
              <a:rPr lang="en-US" smtClean="0"/>
              <a:t>‹#›</a:t>
            </a:fld>
            <a:endParaRPr lang="en-US"/>
          </a:p>
        </p:txBody>
      </p:sp>
    </p:spTree>
    <p:extLst>
      <p:ext uri="{BB962C8B-B14F-4D97-AF65-F5344CB8AC3E}">
        <p14:creationId xmlns:p14="http://schemas.microsoft.com/office/powerpoint/2010/main" val="34509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E474C5F1-2B41-4915-A55D-D1D4D4A5AD43}" type="datetimeFigureOut">
              <a:rPr lang="en-US" smtClean="0"/>
              <a:t>3/3/2016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52A9B27F-C516-441A-8471-D05A5F91A9DB}" type="slidenum">
              <a:rPr lang="en-US" smtClean="0"/>
              <a:t>‹#›</a:t>
            </a:fld>
            <a:endParaRPr lang="en-US"/>
          </a:p>
        </p:txBody>
      </p:sp>
    </p:spTree>
    <p:extLst>
      <p:ext uri="{BB962C8B-B14F-4D97-AF65-F5344CB8AC3E}">
        <p14:creationId xmlns:p14="http://schemas.microsoft.com/office/powerpoint/2010/main" val="352103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9B27F-C516-441A-8471-D05A5F91A9DB}" type="slidenum">
              <a:rPr lang="en-US" smtClean="0"/>
              <a:t>1</a:t>
            </a:fld>
            <a:endParaRPr lang="en-US"/>
          </a:p>
        </p:txBody>
      </p:sp>
    </p:spTree>
    <p:extLst>
      <p:ext uri="{BB962C8B-B14F-4D97-AF65-F5344CB8AC3E}">
        <p14:creationId xmlns:p14="http://schemas.microsoft.com/office/powerpoint/2010/main" val="317992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Jeanne</a:t>
            </a:r>
            <a:endParaRPr lang="en-US" baseline="0" dirty="0" smtClean="0"/>
          </a:p>
          <a:p>
            <a:endParaRPr lang="en-US" baseline="0" dirty="0" smtClean="0"/>
          </a:p>
          <a:p>
            <a:r>
              <a:rPr lang="en-US" baseline="0" dirty="0" smtClean="0"/>
              <a:t>Make sure also mention how Kim works with HS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Example for students’ feedback</a:t>
            </a:r>
          </a:p>
          <a:p>
            <a:r>
              <a:rPr lang="en-US" baseline="0" dirty="0" smtClean="0"/>
              <a:t>counselors to prepare HS students for this.</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11</a:t>
            </a:fld>
            <a:endParaRPr lang="en-US"/>
          </a:p>
        </p:txBody>
      </p:sp>
    </p:spTree>
    <p:extLst>
      <p:ext uri="{BB962C8B-B14F-4D97-AF65-F5344CB8AC3E}">
        <p14:creationId xmlns:p14="http://schemas.microsoft.com/office/powerpoint/2010/main" val="332752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12</a:t>
            </a:fld>
            <a:endParaRPr lang="en-US"/>
          </a:p>
        </p:txBody>
      </p:sp>
    </p:spTree>
    <p:extLst>
      <p:ext uri="{BB962C8B-B14F-4D97-AF65-F5344CB8AC3E}">
        <p14:creationId xmlns:p14="http://schemas.microsoft.com/office/powerpoint/2010/main" val="276783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Not only the amount of students increased in 2015 for both placed</a:t>
            </a:r>
            <a:r>
              <a:rPr lang="en-US" baseline="0" dirty="0" smtClean="0"/>
              <a:t> and enrolled</a:t>
            </a:r>
            <a:r>
              <a:rPr lang="en-US" dirty="0" smtClean="0"/>
              <a:t>, but also the rate from placement to enrollment increased in 2015</a:t>
            </a:r>
            <a:r>
              <a:rPr lang="en-US" baseline="0" dirty="0" smtClean="0"/>
              <a:t> after we implemented high school transcript placement.</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13</a:t>
            </a:fld>
            <a:endParaRPr lang="en-US"/>
          </a:p>
        </p:txBody>
      </p:sp>
    </p:spTree>
    <p:extLst>
      <p:ext uri="{BB962C8B-B14F-4D97-AF65-F5344CB8AC3E}">
        <p14:creationId xmlns:p14="http://schemas.microsoft.com/office/powerpoint/2010/main" val="343729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Let’s focus on English</a:t>
            </a:r>
            <a:r>
              <a:rPr lang="en-US" baseline="0" dirty="0" smtClean="0"/>
              <a:t> placement and English enrollment one at a time.</a:t>
            </a:r>
          </a:p>
          <a:p>
            <a:r>
              <a:rPr lang="en-US" baseline="0" dirty="0" smtClean="0"/>
              <a:t>Placement: 123 in 2014 to 259 in 2015</a:t>
            </a:r>
            <a:r>
              <a:rPr lang="en-US" baseline="0" dirty="0" smtClean="0">
                <a:sym typeface="Wingdings" panose="05000000000000000000" pitchFamily="2" charset="2"/>
              </a:rPr>
              <a:t>109% increase</a:t>
            </a:r>
          </a:p>
          <a:p>
            <a:r>
              <a:rPr lang="en-US" dirty="0" smtClean="0"/>
              <a:t>Enrollment 66 in 2014 to 170 in 2015</a:t>
            </a:r>
            <a:r>
              <a:rPr lang="en-US" dirty="0" smtClean="0">
                <a:sym typeface="Wingdings" panose="05000000000000000000" pitchFamily="2" charset="2"/>
              </a:rPr>
              <a:t> 158% increase</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15</a:t>
            </a:fld>
            <a:endParaRPr lang="en-US"/>
          </a:p>
        </p:txBody>
      </p:sp>
    </p:spTree>
    <p:extLst>
      <p:ext uri="{BB962C8B-B14F-4D97-AF65-F5344CB8AC3E}">
        <p14:creationId xmlns:p14="http://schemas.microsoft.com/office/powerpoint/2010/main" val="398066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r>
              <a:rPr lang="en-US" baseline="0" dirty="0" smtClean="0"/>
              <a:t>How does it impact ethnicity?</a:t>
            </a:r>
          </a:p>
          <a:p>
            <a:endParaRPr lang="en-US" baseline="0" dirty="0" smtClean="0"/>
          </a:p>
          <a:p>
            <a:r>
              <a:rPr lang="en-US" baseline="0" dirty="0" smtClean="0"/>
              <a:t>For Hispanic: </a:t>
            </a:r>
            <a:endParaRPr lang="en-US" baseline="0" dirty="0" smtClean="0">
              <a:sym typeface="Wingdings" panose="05000000000000000000" pitchFamily="2" charset="2"/>
            </a:endParaRPr>
          </a:p>
          <a:p>
            <a:r>
              <a:rPr lang="en-US" baseline="0" dirty="0" smtClean="0"/>
              <a:t>Placement: 23 in 2014 to 80 in 2015</a:t>
            </a:r>
            <a:r>
              <a:rPr lang="en-US" baseline="0" dirty="0" smtClean="0">
                <a:sym typeface="Wingdings" panose="05000000000000000000" pitchFamily="2" charset="2"/>
              </a:rPr>
              <a:t>248% increase</a:t>
            </a:r>
          </a:p>
          <a:p>
            <a:r>
              <a:rPr lang="en-US" dirty="0" smtClean="0"/>
              <a:t>Enrollment 10 in 2014 to 59 in 2015</a:t>
            </a:r>
            <a:r>
              <a:rPr lang="en-US" dirty="0" smtClean="0">
                <a:sym typeface="Wingdings" panose="05000000000000000000" pitchFamily="2" charset="2"/>
              </a:rPr>
              <a:t> 490%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White: </a:t>
            </a:r>
            <a:endParaRPr lang="en-US" baseline="0" dirty="0" smtClean="0">
              <a:sym typeface="Wingdings" panose="05000000000000000000" pitchFamily="2" charset="2"/>
            </a:endParaRPr>
          </a:p>
          <a:p>
            <a:r>
              <a:rPr lang="en-US" baseline="0" dirty="0" smtClean="0"/>
              <a:t>Placement: 48 in 2014 to 86 in 2015</a:t>
            </a:r>
            <a:r>
              <a:rPr lang="en-US" baseline="0" dirty="0" smtClean="0">
                <a:sym typeface="Wingdings" panose="05000000000000000000" pitchFamily="2" charset="2"/>
              </a:rPr>
              <a:t>79% increase</a:t>
            </a:r>
          </a:p>
          <a:p>
            <a:r>
              <a:rPr lang="en-US" dirty="0" smtClean="0"/>
              <a:t>Enrollment 28 in 2014 to 50 in 2015</a:t>
            </a:r>
            <a:r>
              <a:rPr lang="en-US" dirty="0" smtClean="0">
                <a:sym typeface="Wingdings" panose="05000000000000000000" pitchFamily="2" charset="2"/>
              </a:rPr>
              <a:t> 79%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The results suggested that not only the highs school transcript placement positively impact Hispanic students but also impact white students.  The rest of the ethnicities has smaller numbers that are less than 10 students.</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16</a:t>
            </a:fld>
            <a:endParaRPr lang="en-US"/>
          </a:p>
        </p:txBody>
      </p:sp>
    </p:spTree>
    <p:extLst>
      <p:ext uri="{BB962C8B-B14F-4D97-AF65-F5344CB8AC3E}">
        <p14:creationId xmlns:p14="http://schemas.microsoft.com/office/powerpoint/2010/main" val="231438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How about Math?</a:t>
            </a:r>
          </a:p>
          <a:p>
            <a:r>
              <a:rPr lang="en-US" dirty="0" smtClean="0"/>
              <a:t>Let’s focus on Math</a:t>
            </a:r>
            <a:r>
              <a:rPr lang="en-US" baseline="0" dirty="0" smtClean="0"/>
              <a:t> placement and Math enrollment one at a time.</a:t>
            </a:r>
          </a:p>
          <a:p>
            <a:r>
              <a:rPr lang="en-US" baseline="0" dirty="0" smtClean="0"/>
              <a:t>Placement: 191 in 2014 to 245 in 2015</a:t>
            </a:r>
            <a:r>
              <a:rPr lang="en-US" baseline="0" dirty="0" smtClean="0">
                <a:sym typeface="Wingdings" panose="05000000000000000000" pitchFamily="2" charset="2"/>
              </a:rPr>
              <a:t>28% increase</a:t>
            </a:r>
          </a:p>
          <a:p>
            <a:r>
              <a:rPr lang="en-US" dirty="0" smtClean="0"/>
              <a:t>Enrollment: 70 in 2014 to 116 in 2015</a:t>
            </a:r>
            <a:r>
              <a:rPr lang="en-US" dirty="0" smtClean="0">
                <a:sym typeface="Wingdings" panose="05000000000000000000" pitchFamily="2" charset="2"/>
              </a:rPr>
              <a:t> 66% increase</a:t>
            </a:r>
            <a:endParaRPr lang="en-US" dirty="0" smtClean="0"/>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18</a:t>
            </a:fld>
            <a:endParaRPr lang="en-US"/>
          </a:p>
        </p:txBody>
      </p:sp>
    </p:spTree>
    <p:extLst>
      <p:ext uri="{BB962C8B-B14F-4D97-AF65-F5344CB8AC3E}">
        <p14:creationId xmlns:p14="http://schemas.microsoft.com/office/powerpoint/2010/main" val="30937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How does it impact on ethnicity</a:t>
            </a:r>
            <a:r>
              <a:rPr lang="en-US" baseline="0" dirty="0" smtClean="0"/>
              <a:t> and </a:t>
            </a:r>
            <a:r>
              <a:rPr lang="en-US" dirty="0" smtClean="0"/>
              <a:t>gender?</a:t>
            </a:r>
          </a:p>
          <a:p>
            <a:endParaRPr lang="en-US" dirty="0" smtClean="0"/>
          </a:p>
          <a:p>
            <a:r>
              <a:rPr lang="en-US" baseline="0" dirty="0" smtClean="0"/>
              <a:t>For Hispanic: </a:t>
            </a:r>
            <a:endParaRPr lang="en-US" baseline="0" dirty="0" smtClean="0">
              <a:sym typeface="Wingdings" panose="05000000000000000000" pitchFamily="2" charset="2"/>
            </a:endParaRPr>
          </a:p>
          <a:p>
            <a:r>
              <a:rPr lang="en-US" baseline="0" dirty="0" smtClean="0"/>
              <a:t>Placement: 57 in 2014 to 69 in 2015</a:t>
            </a:r>
            <a:r>
              <a:rPr lang="en-US" baseline="0" dirty="0" smtClean="0">
                <a:sym typeface="Wingdings" panose="05000000000000000000" pitchFamily="2" charset="2"/>
              </a:rPr>
              <a:t>21% increase</a:t>
            </a:r>
          </a:p>
          <a:p>
            <a:r>
              <a:rPr lang="en-US" dirty="0" smtClean="0"/>
              <a:t>Enrollment 17 in 2014 to 32 in 2015</a:t>
            </a:r>
            <a:r>
              <a:rPr lang="en-US" dirty="0" smtClean="0">
                <a:sym typeface="Wingdings" panose="05000000000000000000" pitchFamily="2" charset="2"/>
              </a:rPr>
              <a:t> 88%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Female: </a:t>
            </a:r>
            <a:endParaRPr lang="en-US" baseline="0" dirty="0" smtClean="0">
              <a:sym typeface="Wingdings" panose="05000000000000000000" pitchFamily="2" charset="2"/>
            </a:endParaRPr>
          </a:p>
          <a:p>
            <a:r>
              <a:rPr lang="en-US" baseline="0" dirty="0" smtClean="0"/>
              <a:t>Placement: 91 in 2014 to 117 in 2015</a:t>
            </a:r>
            <a:r>
              <a:rPr lang="en-US" baseline="0" dirty="0" smtClean="0">
                <a:sym typeface="Wingdings" panose="05000000000000000000" pitchFamily="2" charset="2"/>
              </a:rPr>
              <a:t>29% increase</a:t>
            </a:r>
          </a:p>
          <a:p>
            <a:r>
              <a:rPr lang="en-US" dirty="0" smtClean="0"/>
              <a:t>Enrollment 22 in 2014 to 51 in 2015</a:t>
            </a:r>
            <a:r>
              <a:rPr lang="en-US" dirty="0" smtClean="0">
                <a:sym typeface="Wingdings" panose="05000000000000000000" pitchFamily="2" charset="2"/>
              </a:rPr>
              <a:t> 132%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math placement and enrollment, the results suggested that not only the highs school transcript placement positively impacts Hispanic and White students but also impacts Female students.  The rest of the ethnicities has smaller numbers that are less than 10 students.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19</a:t>
            </a:fld>
            <a:endParaRPr lang="en-US"/>
          </a:p>
        </p:txBody>
      </p:sp>
    </p:spTree>
    <p:extLst>
      <p:ext uri="{BB962C8B-B14F-4D97-AF65-F5344CB8AC3E}">
        <p14:creationId xmlns:p14="http://schemas.microsoft.com/office/powerpoint/2010/main" val="170558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9B27F-C516-441A-8471-D05A5F91A9DB}" type="slidenum">
              <a:rPr lang="en-US" smtClean="0"/>
              <a:t>23</a:t>
            </a:fld>
            <a:endParaRPr lang="en-US"/>
          </a:p>
        </p:txBody>
      </p:sp>
    </p:spTree>
    <p:extLst>
      <p:ext uri="{BB962C8B-B14F-4D97-AF65-F5344CB8AC3E}">
        <p14:creationId xmlns:p14="http://schemas.microsoft.com/office/powerpoint/2010/main" val="3669419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r>
              <a:rPr lang="en-US" baseline="0" dirty="0" smtClean="0"/>
              <a:t> Clay</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26</a:t>
            </a:fld>
            <a:endParaRPr lang="en-US"/>
          </a:p>
        </p:txBody>
      </p:sp>
    </p:spTree>
    <p:extLst>
      <p:ext uri="{BB962C8B-B14F-4D97-AF65-F5344CB8AC3E}">
        <p14:creationId xmlns:p14="http://schemas.microsoft.com/office/powerpoint/2010/main" val="1820566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9B27F-C516-441A-8471-D05A5F91A9DB}" type="slidenum">
              <a:rPr lang="en-US" smtClean="0"/>
              <a:t>27</a:t>
            </a:fld>
            <a:endParaRPr lang="en-US"/>
          </a:p>
        </p:txBody>
      </p:sp>
    </p:spTree>
    <p:extLst>
      <p:ext uri="{BB962C8B-B14F-4D97-AF65-F5344CB8AC3E}">
        <p14:creationId xmlns:p14="http://schemas.microsoft.com/office/powerpoint/2010/main" val="19899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endParaRPr lang="en-US" dirty="0" smtClean="0"/>
          </a:p>
          <a:p>
            <a:r>
              <a:rPr lang="en-US" dirty="0" smtClean="0"/>
              <a:t>MMAP is a statewide initiative with</a:t>
            </a:r>
            <a:r>
              <a:rPr lang="en-US" baseline="0" dirty="0" smtClean="0"/>
              <a:t> about 20 pilot colleges and we are one of them.</a:t>
            </a:r>
          </a:p>
          <a:p>
            <a:endParaRPr lang="en-US" baseline="0" dirty="0" smtClean="0"/>
          </a:p>
          <a:p>
            <a:r>
              <a:rPr lang="en-US" baseline="0" dirty="0" smtClean="0"/>
              <a:t>We are only focus on the multiple measures (first one)</a:t>
            </a:r>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3</a:t>
            </a:fld>
            <a:endParaRPr lang="en-US"/>
          </a:p>
        </p:txBody>
      </p:sp>
    </p:spTree>
    <p:extLst>
      <p:ext uri="{BB962C8B-B14F-4D97-AF65-F5344CB8AC3E}">
        <p14:creationId xmlns:p14="http://schemas.microsoft.com/office/powerpoint/2010/main" val="316603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4</a:t>
            </a:fld>
            <a:endParaRPr lang="en-US"/>
          </a:p>
        </p:txBody>
      </p:sp>
    </p:spTree>
    <p:extLst>
      <p:ext uri="{BB962C8B-B14F-4D97-AF65-F5344CB8AC3E}">
        <p14:creationId xmlns:p14="http://schemas.microsoft.com/office/powerpoint/2010/main" val="359395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5</a:t>
            </a:fld>
            <a:endParaRPr lang="en-US"/>
          </a:p>
        </p:txBody>
      </p:sp>
    </p:spTree>
    <p:extLst>
      <p:ext uri="{BB962C8B-B14F-4D97-AF65-F5344CB8AC3E}">
        <p14:creationId xmlns:p14="http://schemas.microsoft.com/office/powerpoint/2010/main" val="136585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6</a:t>
            </a:fld>
            <a:endParaRPr lang="en-US"/>
          </a:p>
        </p:txBody>
      </p:sp>
    </p:spTree>
    <p:extLst>
      <p:ext uri="{BB962C8B-B14F-4D97-AF65-F5344CB8AC3E}">
        <p14:creationId xmlns:p14="http://schemas.microsoft.com/office/powerpoint/2010/main" val="137890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7</a:t>
            </a:fld>
            <a:endParaRPr lang="en-US"/>
          </a:p>
        </p:txBody>
      </p:sp>
    </p:spTree>
    <p:extLst>
      <p:ext uri="{BB962C8B-B14F-4D97-AF65-F5344CB8AC3E}">
        <p14:creationId xmlns:p14="http://schemas.microsoft.com/office/powerpoint/2010/main" val="378570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8</a:t>
            </a:fld>
            <a:endParaRPr lang="en-US"/>
          </a:p>
        </p:txBody>
      </p:sp>
    </p:spTree>
    <p:extLst>
      <p:ext uri="{BB962C8B-B14F-4D97-AF65-F5344CB8AC3E}">
        <p14:creationId xmlns:p14="http://schemas.microsoft.com/office/powerpoint/2010/main" val="167236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9</a:t>
            </a:fld>
            <a:endParaRPr lang="en-US"/>
          </a:p>
        </p:txBody>
      </p:sp>
    </p:spTree>
    <p:extLst>
      <p:ext uri="{BB962C8B-B14F-4D97-AF65-F5344CB8AC3E}">
        <p14:creationId xmlns:p14="http://schemas.microsoft.com/office/powerpoint/2010/main" val="161872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Jeanne</a:t>
            </a:r>
            <a:endParaRPr lang="en-US" baseline="0" dirty="0" smtClean="0"/>
          </a:p>
          <a:p>
            <a:endParaRPr lang="en-US" baseline="0" dirty="0" smtClean="0"/>
          </a:p>
          <a:p>
            <a:r>
              <a:rPr lang="en-US" baseline="0" dirty="0" smtClean="0"/>
              <a:t>May want to show the questionnaire. Make sure acknowledge Jaz and Allan’s involvement and support.</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10</a:t>
            </a:fld>
            <a:endParaRPr lang="en-US"/>
          </a:p>
        </p:txBody>
      </p:sp>
    </p:spTree>
    <p:extLst>
      <p:ext uri="{BB962C8B-B14F-4D97-AF65-F5344CB8AC3E}">
        <p14:creationId xmlns:p14="http://schemas.microsoft.com/office/powerpoint/2010/main" val="399576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8EC777-D001-41DF-8A25-AECAE86D53EA}"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389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FE1261-E111-4EC2-8D67-D941CEB26CD3}"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1739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8C0725-5BC9-4EE1-A824-AF489DB58C4A}"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89327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CCFB33-FD0E-4B3D-AFAC-6730C83B6A33}"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418725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E8761-958B-46FA-95F4-8FC765552CF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58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F51A22-5E9C-4797-B958-967D9D22AD96}"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7" name="Slide Number Placeholder 6"/>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83957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BB94B4-5626-4777-A9E7-A070C7D1BA5A}" type="datetime1">
              <a:rPr lang="en-US" smtClean="0"/>
              <a:t>3/3/2016</a:t>
            </a:fld>
            <a:endParaRPr lang="en-US"/>
          </a:p>
        </p:txBody>
      </p:sp>
      <p:sp>
        <p:nvSpPr>
          <p:cNvPr id="8" name="Footer Placeholder 7"/>
          <p:cNvSpPr>
            <a:spLocks noGrp="1"/>
          </p:cNvSpPr>
          <p:nvPr>
            <p:ph type="ftr" sz="quarter" idx="11"/>
          </p:nvPr>
        </p:nvSpPr>
        <p:spPr/>
        <p:txBody>
          <a:bodyPr/>
          <a:lstStyle/>
          <a:p>
            <a:r>
              <a:rPr lang="en-US" smtClean="0"/>
              <a:t>Cañada College</a:t>
            </a:r>
            <a:endParaRPr lang="en-US"/>
          </a:p>
        </p:txBody>
      </p:sp>
      <p:sp>
        <p:nvSpPr>
          <p:cNvPr id="9" name="Slide Number Placeholder 8"/>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57225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6F12E4-ABCA-4B98-8E64-83B52DC174D9}" type="datetime1">
              <a:rPr lang="en-US" smtClean="0"/>
              <a:t>3/3/2016</a:t>
            </a:fld>
            <a:endParaRPr lang="en-US"/>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259026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58BE3F-FB67-48B1-992A-D15B51071982}" type="datetime1">
              <a:rPr lang="en-US" smtClean="0"/>
              <a:t>3/3/2016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Cañada College</a:t>
            </a:r>
            <a:endParaRPr lang="en-US"/>
          </a:p>
        </p:txBody>
      </p:sp>
      <p:sp>
        <p:nvSpPr>
          <p:cNvPr id="9" name="Slide Number Placeholder 8"/>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278122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796E8F0-962B-4AFB-903E-56039D3D6F44}" type="datetime1">
              <a:rPr lang="en-US" smtClean="0"/>
              <a:t>3/3/2016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Cañada College</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80256F-0EDD-4CA4-B0CB-7221BF8A03E2}" type="slidenum">
              <a:rPr lang="en-US" smtClean="0"/>
              <a:t>‹#›</a:t>
            </a:fld>
            <a:endParaRPr lang="en-US"/>
          </a:p>
        </p:txBody>
      </p:sp>
    </p:spTree>
    <p:extLst>
      <p:ext uri="{BB962C8B-B14F-4D97-AF65-F5344CB8AC3E}">
        <p14:creationId xmlns:p14="http://schemas.microsoft.com/office/powerpoint/2010/main" val="21778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576F1-5446-4EE3-B268-EB7FBF822762}"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7" name="Slide Number Placeholder 6"/>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169283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6B581AD-AE7D-4C2C-9155-AF234E6380D9}" type="datetime1">
              <a:rPr lang="en-US" smtClean="0"/>
              <a:t>3/3/2016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Cañada College</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B80256F-0EDD-4CA4-B0CB-7221BF8A03E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957095"/>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anadacollege.edu/assessment/English%20Questionnaire%20(Web)/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canadacollege.edu/assessment/Math%20Questionnaire%20(Web)/index.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404" y="445477"/>
            <a:ext cx="7631538" cy="3739661"/>
          </a:xfrm>
        </p:spPr>
        <p:txBody>
          <a:bodyPr>
            <a:noAutofit/>
          </a:bodyPr>
          <a:lstStyle/>
          <a:p>
            <a:r>
              <a:rPr lang="en-US" sz="5400" dirty="0" smtClean="0"/>
              <a:t>Multiple Measures Assessment Project (MMAP)</a:t>
            </a:r>
            <a:br>
              <a:rPr lang="en-US" sz="5400" dirty="0" smtClean="0"/>
            </a:br>
            <a:r>
              <a:rPr lang="en-US" sz="5400" dirty="0"/>
              <a:t/>
            </a:r>
            <a:br>
              <a:rPr lang="en-US" sz="5400" dirty="0"/>
            </a:br>
            <a:r>
              <a:rPr lang="en-US" sz="5400" dirty="0" smtClean="0"/>
              <a:t>Cañada Pilot Study</a:t>
            </a:r>
            <a:endParaRPr lang="en-US" sz="5400" dirty="0"/>
          </a:p>
        </p:txBody>
      </p:sp>
      <p:sp>
        <p:nvSpPr>
          <p:cNvPr id="3" name="Subtitle 2"/>
          <p:cNvSpPr>
            <a:spLocks noGrp="1"/>
          </p:cNvSpPr>
          <p:nvPr>
            <p:ph type="subTitle" idx="1"/>
          </p:nvPr>
        </p:nvSpPr>
        <p:spPr>
          <a:xfrm>
            <a:off x="946404" y="5355771"/>
            <a:ext cx="7063740" cy="907869"/>
          </a:xfrm>
        </p:spPr>
        <p:txBody>
          <a:bodyPr>
            <a:normAutofit lnSpcReduction="10000"/>
          </a:bodyPr>
          <a:lstStyle/>
          <a:p>
            <a:r>
              <a:rPr lang="en-US" b="1" cap="none" dirty="0" smtClean="0">
                <a:latin typeface="Maiandra GD" panose="020E0502030308020204" pitchFamily="34" charset="0"/>
                <a:ea typeface="Kozuka Mincho Pro B" panose="02020800000000000000" pitchFamily="18" charset="-128"/>
              </a:rPr>
              <a:t>Flex Presentation</a:t>
            </a:r>
          </a:p>
          <a:p>
            <a:r>
              <a:rPr lang="en-US" b="1" cap="none" dirty="0" smtClean="0">
                <a:latin typeface="Maiandra GD" panose="020E0502030308020204" pitchFamily="34" charset="0"/>
                <a:ea typeface="Kozuka Mincho Pro B" panose="02020800000000000000" pitchFamily="18" charset="-128"/>
              </a:rPr>
              <a:t>March 2016</a:t>
            </a:r>
            <a:endParaRPr lang="en-US" b="1" cap="none" dirty="0">
              <a:latin typeface="Maiandra GD" panose="020E0502030308020204" pitchFamily="34" charset="0"/>
              <a:ea typeface="Kozuka Mincho Pro B" panose="02020800000000000000" pitchFamily="18" charset="-128"/>
            </a:endParaRPr>
          </a:p>
        </p:txBody>
      </p:sp>
      <p:sp>
        <p:nvSpPr>
          <p:cNvPr id="4" name="Date Placeholder 3"/>
          <p:cNvSpPr>
            <a:spLocks noGrp="1"/>
          </p:cNvSpPr>
          <p:nvPr>
            <p:ph type="dt" sz="half" idx="10"/>
          </p:nvPr>
        </p:nvSpPr>
        <p:spPr/>
        <p:txBody>
          <a:bodyPr/>
          <a:lstStyle/>
          <a:p>
            <a:fld id="{BC6F6859-AB89-418A-AC16-F71BF28AF27C}" type="datetime1">
              <a:rPr lang="en-US" smtClean="0"/>
              <a:t>3/3/2016</a:t>
            </a:fld>
            <a:endParaRPr lang="en-US" dirty="0"/>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1</a:t>
            </a:fld>
            <a:endParaRPr lang="en-US"/>
          </a:p>
        </p:txBody>
      </p:sp>
    </p:spTree>
    <p:extLst>
      <p:ext uri="{BB962C8B-B14F-4D97-AF65-F5344CB8AC3E}">
        <p14:creationId xmlns:p14="http://schemas.microsoft.com/office/powerpoint/2010/main" val="350360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 for the Decision Trees</a:t>
            </a:r>
            <a:endParaRPr lang="en-US" dirty="0"/>
          </a:p>
        </p:txBody>
      </p:sp>
      <p:sp>
        <p:nvSpPr>
          <p:cNvPr id="3" name="Content Placeholder 2"/>
          <p:cNvSpPr>
            <a:spLocks noGrp="1"/>
          </p:cNvSpPr>
          <p:nvPr>
            <p:ph idx="1"/>
          </p:nvPr>
        </p:nvSpPr>
        <p:spPr>
          <a:xfrm>
            <a:off x="1084217" y="2175996"/>
            <a:ext cx="7704667" cy="2461054"/>
          </a:xfrm>
        </p:spPr>
        <p:txBody>
          <a:bodyPr>
            <a:normAutofit/>
          </a:bodyPr>
          <a:lstStyle/>
          <a:p>
            <a:pPr marL="0" indent="0">
              <a:buNone/>
            </a:pPr>
            <a:r>
              <a:rPr lang="en-US" sz="2800" dirty="0" smtClean="0"/>
              <a:t>Development of the Web application</a:t>
            </a:r>
            <a:endParaRPr lang="en-US" sz="2800" dirty="0">
              <a:hlinkClick r:id="rId3"/>
            </a:endParaRPr>
          </a:p>
          <a:p>
            <a:pPr lvl="1"/>
            <a:r>
              <a:rPr lang="en-US" sz="2800" dirty="0" smtClean="0">
                <a:hlinkClick r:id="rId3"/>
              </a:rPr>
              <a:t>English Questionnaire</a:t>
            </a:r>
            <a:endParaRPr lang="en-US" sz="2800" dirty="0" smtClean="0"/>
          </a:p>
          <a:p>
            <a:pPr lvl="1"/>
            <a:r>
              <a:rPr lang="en-US" sz="2800" dirty="0" smtClean="0">
                <a:hlinkClick r:id="rId4"/>
              </a:rPr>
              <a:t>Math Questionnaire</a:t>
            </a:r>
            <a:endParaRPr lang="en-US" sz="2800" dirty="0" smtClean="0"/>
          </a:p>
          <a:p>
            <a:pPr marL="0" indent="0">
              <a:buNone/>
            </a:pPr>
            <a:endParaRPr lang="en-US" sz="2800" dirty="0"/>
          </a:p>
        </p:txBody>
      </p:sp>
      <p:sp>
        <p:nvSpPr>
          <p:cNvPr id="4" name="Date Placeholder 3"/>
          <p:cNvSpPr>
            <a:spLocks noGrp="1"/>
          </p:cNvSpPr>
          <p:nvPr>
            <p:ph type="dt" sz="half" idx="10"/>
          </p:nvPr>
        </p:nvSpPr>
        <p:spPr/>
        <p:txBody>
          <a:bodyPr/>
          <a:lstStyle/>
          <a:p>
            <a:fld id="{C98DC770-2A49-4FD6-8832-4AC21FACF4E8}"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10</a:t>
            </a:fld>
            <a:endParaRPr lang="en-US"/>
          </a:p>
        </p:txBody>
      </p:sp>
      <p:pic>
        <p:nvPicPr>
          <p:cNvPr id="10" name="Picture 9">
            <a:hlinkClick r:id="rId3"/>
          </p:cNvPr>
          <p:cNvPicPr>
            <a:picLocks noChangeAspect="1"/>
          </p:cNvPicPr>
          <p:nvPr/>
        </p:nvPicPr>
        <p:blipFill rotWithShape="1">
          <a:blip r:embed="rId5"/>
          <a:srcRect l="23667" t="22148" r="23167" b="10593"/>
          <a:stretch/>
        </p:blipFill>
        <p:spPr>
          <a:xfrm>
            <a:off x="1132516" y="3721100"/>
            <a:ext cx="3462344" cy="2463800"/>
          </a:xfrm>
          <a:prstGeom prst="rect">
            <a:avLst/>
          </a:prstGeom>
        </p:spPr>
      </p:pic>
      <p:pic>
        <p:nvPicPr>
          <p:cNvPr id="11" name="Picture 10">
            <a:hlinkClick r:id="rId4"/>
          </p:cNvPr>
          <p:cNvPicPr>
            <a:picLocks noChangeAspect="1"/>
          </p:cNvPicPr>
          <p:nvPr/>
        </p:nvPicPr>
        <p:blipFill rotWithShape="1">
          <a:blip r:embed="rId6"/>
          <a:srcRect l="23333" t="21111" r="22334" b="10593"/>
          <a:stretch/>
        </p:blipFill>
        <p:spPr>
          <a:xfrm>
            <a:off x="4936550" y="3748535"/>
            <a:ext cx="3472813" cy="2455470"/>
          </a:xfrm>
          <a:prstGeom prst="rect">
            <a:avLst/>
          </a:prstGeom>
        </p:spPr>
      </p:pic>
    </p:spTree>
    <p:extLst>
      <p:ext uri="{BB962C8B-B14F-4D97-AF65-F5344CB8AC3E}">
        <p14:creationId xmlns:p14="http://schemas.microsoft.com/office/powerpoint/2010/main" val="1738606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transcript placement	</a:t>
            </a:r>
            <a:endParaRPr lang="en-US" dirty="0"/>
          </a:p>
        </p:txBody>
      </p:sp>
      <p:sp>
        <p:nvSpPr>
          <p:cNvPr id="3" name="Content Placeholder 2"/>
          <p:cNvSpPr>
            <a:spLocks noGrp="1"/>
          </p:cNvSpPr>
          <p:nvPr>
            <p:ph idx="1"/>
          </p:nvPr>
        </p:nvSpPr>
        <p:spPr>
          <a:xfrm>
            <a:off x="982133" y="2069432"/>
            <a:ext cx="7704667" cy="3514939"/>
          </a:xfrm>
        </p:spPr>
        <p:txBody>
          <a:bodyPr>
            <a:normAutofit/>
          </a:bodyPr>
          <a:lstStyle/>
          <a:p>
            <a:pPr marL="457200" indent="-457200">
              <a:buFont typeface="Wingdings" panose="05000000000000000000" pitchFamily="2" charset="2"/>
              <a:buChar char="q"/>
            </a:pPr>
            <a:r>
              <a:rPr lang="en-US" sz="2800" dirty="0" smtClean="0"/>
              <a:t>Assessment Center staff validated HS transcripts in fall 2015</a:t>
            </a:r>
          </a:p>
          <a:p>
            <a:pPr marL="457200" indent="-457200">
              <a:buFont typeface="Wingdings" panose="05000000000000000000" pitchFamily="2" charset="2"/>
              <a:buChar char="q"/>
            </a:pPr>
            <a:r>
              <a:rPr lang="en-US" sz="2800" dirty="0" smtClean="0"/>
              <a:t>Waived the prerequisites for students to enroll in fall 2015</a:t>
            </a:r>
          </a:p>
        </p:txBody>
      </p:sp>
      <p:sp>
        <p:nvSpPr>
          <p:cNvPr id="4" name="Date Placeholder 3"/>
          <p:cNvSpPr>
            <a:spLocks noGrp="1"/>
          </p:cNvSpPr>
          <p:nvPr>
            <p:ph type="dt" sz="half" idx="10"/>
          </p:nvPr>
        </p:nvSpPr>
        <p:spPr/>
        <p:txBody>
          <a:bodyPr/>
          <a:lstStyle/>
          <a:p>
            <a:fld id="{DA95454E-6A0F-411F-808D-206F227F13CC}"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11</a:t>
            </a:fld>
            <a:endParaRPr lang="en-US"/>
          </a:p>
        </p:txBody>
      </p:sp>
    </p:spTree>
    <p:extLst>
      <p:ext uri="{BB962C8B-B14F-4D97-AF65-F5344CB8AC3E}">
        <p14:creationId xmlns:p14="http://schemas.microsoft.com/office/powerpoint/2010/main" val="3276142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79" y="131805"/>
            <a:ext cx="7704667" cy="1673126"/>
          </a:xfrm>
        </p:spPr>
        <p:txBody>
          <a:bodyPr/>
          <a:lstStyle/>
          <a:p>
            <a:r>
              <a:rPr lang="en-US" dirty="0" smtClean="0"/>
              <a:t>Evaluation of the MMAP </a:t>
            </a:r>
            <a:endParaRPr lang="en-US" dirty="0"/>
          </a:p>
        </p:txBody>
      </p:sp>
      <p:sp>
        <p:nvSpPr>
          <p:cNvPr id="3" name="Content Placeholder 2"/>
          <p:cNvSpPr>
            <a:spLocks noGrp="1"/>
          </p:cNvSpPr>
          <p:nvPr>
            <p:ph idx="1"/>
          </p:nvPr>
        </p:nvSpPr>
        <p:spPr>
          <a:xfrm>
            <a:off x="522514" y="1804931"/>
            <a:ext cx="8229599" cy="4291069"/>
          </a:xfrm>
          <a:solidFill>
            <a:srgbClr val="E6F4FB"/>
          </a:solidFill>
        </p:spPr>
        <p:txBody>
          <a:bodyPr>
            <a:noAutofit/>
          </a:bodyPr>
          <a:lstStyle/>
          <a:p>
            <a:pPr marL="457200" indent="-457200">
              <a:lnSpc>
                <a:spcPct val="150000"/>
              </a:lnSpc>
              <a:buFont typeface="Wingdings" panose="05000000000000000000" pitchFamily="2" charset="2"/>
              <a:buChar char="q"/>
            </a:pPr>
            <a:r>
              <a:rPr lang="en-US" sz="2400" dirty="0" smtClean="0"/>
              <a:t>Analyzed the # of students </a:t>
            </a:r>
            <a:r>
              <a:rPr lang="en-US" sz="2400" b="1" u="sng" dirty="0" smtClean="0"/>
              <a:t>placed and enrolled</a:t>
            </a:r>
            <a:r>
              <a:rPr lang="en-US" sz="2400" dirty="0" smtClean="0"/>
              <a:t> in college level English/math in 2015 with the # of students placed and enrolled in college level English/math in 2014.</a:t>
            </a:r>
          </a:p>
          <a:p>
            <a:pPr marL="457200" indent="-457200">
              <a:lnSpc>
                <a:spcPct val="150000"/>
              </a:lnSpc>
              <a:buFont typeface="Wingdings" panose="05000000000000000000" pitchFamily="2" charset="2"/>
              <a:buChar char="q"/>
            </a:pPr>
            <a:r>
              <a:rPr lang="en-US" sz="2400" dirty="0" smtClean="0"/>
              <a:t>Will compare </a:t>
            </a:r>
            <a:r>
              <a:rPr lang="en-US" sz="2400" dirty="0"/>
              <a:t>college level English/math </a:t>
            </a:r>
            <a:r>
              <a:rPr lang="en-US" sz="2400" b="1" u="sng" dirty="0"/>
              <a:t>success rates </a:t>
            </a:r>
            <a:r>
              <a:rPr lang="en-US" sz="2400" dirty="0"/>
              <a:t> </a:t>
            </a:r>
            <a:r>
              <a:rPr lang="en-US" sz="2400" dirty="0" smtClean="0"/>
              <a:t>in college level English/math in 2015 with the success rates in college level English/math in 2014. </a:t>
            </a:r>
            <a:endParaRPr lang="en-US" sz="2400" dirty="0"/>
          </a:p>
        </p:txBody>
      </p:sp>
      <p:sp>
        <p:nvSpPr>
          <p:cNvPr id="4" name="Date Placeholder 3"/>
          <p:cNvSpPr>
            <a:spLocks noGrp="1"/>
          </p:cNvSpPr>
          <p:nvPr>
            <p:ph type="dt" sz="half" idx="10"/>
          </p:nvPr>
        </p:nvSpPr>
        <p:spPr/>
        <p:txBody>
          <a:bodyPr/>
          <a:lstStyle/>
          <a:p>
            <a:fld id="{DC3EB1A6-2AAC-43C2-918F-5850551A92D1}"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12</a:t>
            </a:fld>
            <a:endParaRPr lang="en-US"/>
          </a:p>
        </p:txBody>
      </p:sp>
    </p:spTree>
    <p:extLst>
      <p:ext uri="{BB962C8B-B14F-4D97-AF65-F5344CB8AC3E}">
        <p14:creationId xmlns:p14="http://schemas.microsoft.com/office/powerpoint/2010/main" val="3961208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1734D-2BF6-4A48-9872-5ACCC27F7B93}"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13</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58629110"/>
              </p:ext>
            </p:extLst>
          </p:nvPr>
        </p:nvGraphicFramePr>
        <p:xfrm>
          <a:off x="0" y="-1"/>
          <a:ext cx="9144000" cy="6333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188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6E1E9-A154-4E35-A6A7-106331416452}"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115439177"/>
              </p:ext>
            </p:extLst>
          </p:nvPr>
        </p:nvGraphicFramePr>
        <p:xfrm>
          <a:off x="0" y="-1"/>
          <a:ext cx="9144000" cy="628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55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B945D-2802-427C-B948-51826D539F05}"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15</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935222170"/>
              </p:ext>
            </p:extLst>
          </p:nvPr>
        </p:nvGraphicFramePr>
        <p:xfrm>
          <a:off x="0" y="1"/>
          <a:ext cx="9144000" cy="63070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
          <p:cNvSpPr txBox="1"/>
          <p:nvPr/>
        </p:nvSpPr>
        <p:spPr>
          <a:xfrm>
            <a:off x="2636444" y="955779"/>
            <a:ext cx="1171942"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t>Increase 109%</a:t>
            </a:r>
          </a:p>
        </p:txBody>
      </p:sp>
      <p:sp>
        <p:nvSpPr>
          <p:cNvPr id="8" name="TextBox 6"/>
          <p:cNvSpPr txBox="1"/>
          <p:nvPr/>
        </p:nvSpPr>
        <p:spPr>
          <a:xfrm>
            <a:off x="7499599" y="2177777"/>
            <a:ext cx="1171942"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t>Increase 158%</a:t>
            </a:r>
          </a:p>
        </p:txBody>
      </p:sp>
      <p:sp>
        <p:nvSpPr>
          <p:cNvPr id="11" name="TextBox 10"/>
          <p:cNvSpPr txBox="1"/>
          <p:nvPr/>
        </p:nvSpPr>
        <p:spPr>
          <a:xfrm>
            <a:off x="2541900" y="1478999"/>
            <a:ext cx="1168333" cy="338554"/>
          </a:xfrm>
          <a:prstGeom prst="rect">
            <a:avLst/>
          </a:prstGeom>
          <a:noFill/>
        </p:spPr>
        <p:txBody>
          <a:bodyPr wrap="none" rtlCol="0">
            <a:spAutoFit/>
          </a:bodyPr>
          <a:lstStyle/>
          <a:p>
            <a:r>
              <a:rPr lang="en-US" sz="1600" dirty="0" smtClean="0"/>
              <a:t>(Total 259)</a:t>
            </a:r>
            <a:endParaRPr lang="en-US" sz="1600" dirty="0"/>
          </a:p>
        </p:txBody>
      </p:sp>
    </p:spTree>
    <p:extLst>
      <p:ext uri="{BB962C8B-B14F-4D97-AF65-F5344CB8AC3E}">
        <p14:creationId xmlns:p14="http://schemas.microsoft.com/office/powerpoint/2010/main" val="3405923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9591D-80AB-43AE-876F-47EC5CCDF92C}"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16</a:t>
            </a:fld>
            <a:endParaRPr lang="en-US"/>
          </a:p>
        </p:txBody>
      </p:sp>
      <p:graphicFrame>
        <p:nvGraphicFramePr>
          <p:cNvPr id="9" name="Chart 8"/>
          <p:cNvGraphicFramePr>
            <a:graphicFrameLocks/>
          </p:cNvGraphicFramePr>
          <p:nvPr>
            <p:extLst>
              <p:ext uri="{D42A27DB-BD31-4B8C-83A1-F6EECF244321}">
                <p14:modId xmlns:p14="http://schemas.microsoft.com/office/powerpoint/2010/main" val="1343983508"/>
              </p:ext>
            </p:extLst>
          </p:nvPr>
        </p:nvGraphicFramePr>
        <p:xfrm>
          <a:off x="0" y="-1"/>
          <a:ext cx="9144000" cy="6316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5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83126-516A-42A9-A23C-F51A7E3E27B5}"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566135343"/>
              </p:ext>
            </p:extLst>
          </p:nvPr>
        </p:nvGraphicFramePr>
        <p:xfrm>
          <a:off x="1" y="0"/>
          <a:ext cx="9144000" cy="625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9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9B7E5-9ED4-4045-A14D-F01BD3CD5403}"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277851349"/>
              </p:ext>
            </p:extLst>
          </p:nvPr>
        </p:nvGraphicFramePr>
        <p:xfrm>
          <a:off x="0" y="-1"/>
          <a:ext cx="9144000" cy="6260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1012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0B2A2-238D-4611-A9EE-0A26E69D2896}"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19</a:t>
            </a:fld>
            <a:endParaRPr lang="en-US"/>
          </a:p>
        </p:txBody>
      </p:sp>
      <p:graphicFrame>
        <p:nvGraphicFramePr>
          <p:cNvPr id="7" name="Chart 6"/>
          <p:cNvGraphicFramePr>
            <a:graphicFrameLocks/>
          </p:cNvGraphicFramePr>
          <p:nvPr>
            <p:extLst>
              <p:ext uri="{D42A27DB-BD31-4B8C-83A1-F6EECF244321}">
                <p14:modId xmlns:p14="http://schemas.microsoft.com/office/powerpoint/2010/main" val="961085074"/>
              </p:ext>
            </p:extLst>
          </p:nvPr>
        </p:nvGraphicFramePr>
        <p:xfrm>
          <a:off x="0" y="0"/>
          <a:ext cx="9144000" cy="6353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99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Measures Pilot Project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000" dirty="0" smtClean="0"/>
              <a:t> Piloting a model for placement that utilizes high school GPA and grades in most recent high school math and/or English courses.</a:t>
            </a:r>
          </a:p>
          <a:p>
            <a:pPr>
              <a:buFont typeface="Wingdings" panose="05000000000000000000" pitchFamily="2" charset="2"/>
              <a:buChar char="q"/>
            </a:pPr>
            <a:r>
              <a:rPr lang="en-US" sz="3000" dirty="0" smtClean="0"/>
              <a:t> Established the MMAP Team; studied the data, established measures and research plan and implemented in spring, 2015.</a:t>
            </a:r>
            <a:endParaRPr lang="en-US" sz="3000" dirty="0"/>
          </a:p>
        </p:txBody>
      </p:sp>
      <p:sp>
        <p:nvSpPr>
          <p:cNvPr id="4" name="Date Placeholder 3"/>
          <p:cNvSpPr>
            <a:spLocks noGrp="1"/>
          </p:cNvSpPr>
          <p:nvPr>
            <p:ph type="dt" sz="half" idx="10"/>
          </p:nvPr>
        </p:nvSpPr>
        <p:spPr/>
        <p:txBody>
          <a:bodyPr/>
          <a:lstStyle/>
          <a:p>
            <a:fld id="{483E2324-04E4-40DF-B30A-BFFB1A65BA6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a:t>
            </a:fld>
            <a:endParaRPr lang="en-US"/>
          </a:p>
        </p:txBody>
      </p:sp>
    </p:spTree>
    <p:extLst>
      <p:ext uri="{BB962C8B-B14F-4D97-AF65-F5344CB8AC3E}">
        <p14:creationId xmlns:p14="http://schemas.microsoft.com/office/powerpoint/2010/main" val="175095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43797-C226-4F0C-BF71-42A5A08668D2}"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20</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420137853"/>
              </p:ext>
            </p:extLst>
          </p:nvPr>
        </p:nvGraphicFramePr>
        <p:xfrm>
          <a:off x="0" y="0"/>
          <a:ext cx="9144000" cy="6255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86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1" y="346732"/>
            <a:ext cx="7543800" cy="838200"/>
          </a:xfrm>
        </p:spPr>
        <p:txBody>
          <a:bodyPr>
            <a:normAutofit fontScale="90000"/>
          </a:bodyPr>
          <a:lstStyle/>
          <a:p>
            <a:pPr algn="ctr"/>
            <a:r>
              <a:rPr lang="en-US" dirty="0" smtClean="0"/>
              <a:t>English 100 Course Outcomes by Grade Distribution</a:t>
            </a:r>
            <a:endParaRPr lang="en-US" dirty="0"/>
          </a:p>
        </p:txBody>
      </p:sp>
      <p:sp>
        <p:nvSpPr>
          <p:cNvPr id="2" name="Date Placeholder 1"/>
          <p:cNvSpPr>
            <a:spLocks noGrp="1"/>
          </p:cNvSpPr>
          <p:nvPr>
            <p:ph type="dt" sz="half" idx="10"/>
          </p:nvPr>
        </p:nvSpPr>
        <p:spPr/>
        <p:txBody>
          <a:bodyPr/>
          <a:lstStyle/>
          <a:p>
            <a:fld id="{CA95C628-7E27-4AA9-89F6-499EE1AED06F}"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21</a:t>
            </a:fld>
            <a:endParaRPr lang="en-US"/>
          </a:p>
        </p:txBody>
      </p:sp>
      <p:pic>
        <p:nvPicPr>
          <p:cNvPr id="5" name="Picture 4"/>
          <p:cNvPicPr>
            <a:picLocks noChangeAspect="1"/>
          </p:cNvPicPr>
          <p:nvPr/>
        </p:nvPicPr>
        <p:blipFill rotWithShape="1">
          <a:blip r:embed="rId2"/>
          <a:srcRect l="15560" t="20488" r="64939" b="35066"/>
          <a:stretch/>
        </p:blipFill>
        <p:spPr>
          <a:xfrm>
            <a:off x="700671" y="1184932"/>
            <a:ext cx="7708692" cy="5127592"/>
          </a:xfrm>
          <a:prstGeom prst="rect">
            <a:avLst/>
          </a:prstGeom>
        </p:spPr>
      </p:pic>
    </p:spTree>
    <p:extLst>
      <p:ext uri="{BB962C8B-B14F-4D97-AF65-F5344CB8AC3E}">
        <p14:creationId xmlns:p14="http://schemas.microsoft.com/office/powerpoint/2010/main" val="1245845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1" y="346732"/>
            <a:ext cx="7543800" cy="838200"/>
          </a:xfrm>
        </p:spPr>
        <p:txBody>
          <a:bodyPr>
            <a:normAutofit fontScale="90000"/>
          </a:bodyPr>
          <a:lstStyle/>
          <a:p>
            <a:pPr algn="ctr"/>
            <a:r>
              <a:rPr lang="en-US" dirty="0" smtClean="0"/>
              <a:t>Math Course Outcomes by Course Number</a:t>
            </a:r>
            <a:endParaRPr lang="en-US" dirty="0"/>
          </a:p>
        </p:txBody>
      </p:sp>
      <p:sp>
        <p:nvSpPr>
          <p:cNvPr id="2" name="Date Placeholder 1"/>
          <p:cNvSpPr>
            <a:spLocks noGrp="1"/>
          </p:cNvSpPr>
          <p:nvPr>
            <p:ph type="dt" sz="half" idx="10"/>
          </p:nvPr>
        </p:nvSpPr>
        <p:spPr/>
        <p:txBody>
          <a:bodyPr/>
          <a:lstStyle/>
          <a:p>
            <a:fld id="{2C010E6C-0BA6-47BD-987F-E671253F45F1}"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22</a:t>
            </a:fld>
            <a:endParaRPr lang="en-US"/>
          </a:p>
        </p:txBody>
      </p:sp>
      <p:pic>
        <p:nvPicPr>
          <p:cNvPr id="7" name="Picture 6"/>
          <p:cNvPicPr>
            <a:picLocks noChangeAspect="1"/>
          </p:cNvPicPr>
          <p:nvPr/>
        </p:nvPicPr>
        <p:blipFill rotWithShape="1">
          <a:blip r:embed="rId2"/>
          <a:srcRect l="15959" t="20490" r="65281" b="34177"/>
          <a:stretch/>
        </p:blipFill>
        <p:spPr>
          <a:xfrm>
            <a:off x="822961" y="1184932"/>
            <a:ext cx="7543800" cy="5101568"/>
          </a:xfrm>
          <a:prstGeom prst="rect">
            <a:avLst/>
          </a:prstGeom>
        </p:spPr>
      </p:pic>
    </p:spTree>
    <p:extLst>
      <p:ext uri="{BB962C8B-B14F-4D97-AF65-F5344CB8AC3E}">
        <p14:creationId xmlns:p14="http://schemas.microsoft.com/office/powerpoint/2010/main" val="2486296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MMAPStudents</a:t>
            </a:r>
            <a:r>
              <a:rPr lang="en-US" dirty="0"/>
              <a:t> </a:t>
            </a:r>
            <a:r>
              <a:rPr lang="en-US" dirty="0" smtClean="0"/>
              <a:t>Feedback (</a:t>
            </a:r>
            <a:r>
              <a:rPr lang="en-US" dirty="0" smtClean="0"/>
              <a:t>Grade D</a:t>
            </a:r>
            <a:r>
              <a:rPr lang="en-US" dirty="0" smtClean="0"/>
              <a:t>, F</a:t>
            </a:r>
            <a:r>
              <a:rPr lang="en-US" dirty="0" smtClean="0"/>
              <a:t>, or W)</a:t>
            </a:r>
            <a:endParaRPr lang="en-US" dirty="0"/>
          </a:p>
        </p:txBody>
      </p:sp>
      <p:sp>
        <p:nvSpPr>
          <p:cNvPr id="6" name="Content Placeholder 5"/>
          <p:cNvSpPr>
            <a:spLocks noGrp="1"/>
          </p:cNvSpPr>
          <p:nvPr>
            <p:ph idx="1"/>
          </p:nvPr>
        </p:nvSpPr>
        <p:spPr>
          <a:xfrm>
            <a:off x="445477" y="1845734"/>
            <a:ext cx="8358554" cy="4614052"/>
          </a:xfrm>
        </p:spPr>
        <p:txBody>
          <a:bodyPr>
            <a:noAutofit/>
          </a:bodyPr>
          <a:lstStyle/>
          <a:p>
            <a:pPr marL="0" lvl="0" indent="0">
              <a:buNone/>
            </a:pPr>
            <a:r>
              <a:rPr lang="en-US" sz="1800" b="1" dirty="0" smtClean="0"/>
              <a:t>What was your experience? Do you </a:t>
            </a:r>
            <a:r>
              <a:rPr lang="en-US" sz="1800" b="1" dirty="0"/>
              <a:t>think </a:t>
            </a:r>
            <a:r>
              <a:rPr lang="en-US" sz="1800" b="1" dirty="0" smtClean="0"/>
              <a:t>you </a:t>
            </a:r>
            <a:r>
              <a:rPr lang="en-US" sz="1800" b="1" dirty="0"/>
              <a:t>were placed into the right </a:t>
            </a:r>
            <a:r>
              <a:rPr lang="en-US" sz="1800" b="1" dirty="0" smtClean="0"/>
              <a:t>level? Did something </a:t>
            </a:r>
            <a:r>
              <a:rPr lang="en-US" sz="1800" b="1" dirty="0"/>
              <a:t>else interfere with </a:t>
            </a:r>
            <a:r>
              <a:rPr lang="en-US" sz="1800" b="1" dirty="0" smtClean="0"/>
              <a:t>your </a:t>
            </a:r>
            <a:r>
              <a:rPr lang="en-US" sz="1800" b="1" dirty="0"/>
              <a:t>success in the College-level </a:t>
            </a:r>
            <a:r>
              <a:rPr lang="en-US" sz="1800" b="1" dirty="0" smtClean="0"/>
              <a:t>class?</a:t>
            </a:r>
            <a:endParaRPr lang="en-US" sz="1800" b="1" dirty="0"/>
          </a:p>
          <a:p>
            <a:pPr>
              <a:buFont typeface="Arial" panose="020B0604020202020204" pitchFamily="34" charset="0"/>
              <a:buChar char="•"/>
            </a:pPr>
            <a:r>
              <a:rPr lang="en-US" sz="1800" dirty="0" smtClean="0"/>
              <a:t>Right </a:t>
            </a:r>
            <a:r>
              <a:rPr lang="en-US" sz="1800" dirty="0"/>
              <a:t>level, people are easy to get along with, materials are good</a:t>
            </a:r>
          </a:p>
          <a:p>
            <a:pPr>
              <a:buFont typeface="Arial" panose="020B0604020202020204" pitchFamily="34" charset="0"/>
              <a:buChar char="•"/>
            </a:pPr>
            <a:r>
              <a:rPr lang="en-US" sz="1800" dirty="0"/>
              <a:t>I</a:t>
            </a:r>
            <a:r>
              <a:rPr lang="en-US" sz="1800" dirty="0" smtClean="0"/>
              <a:t>t </a:t>
            </a:r>
            <a:r>
              <a:rPr lang="en-US" sz="1800" dirty="0"/>
              <a:t>is the right level. She didn't like the teacher though. She thinks the teacher is dis-organized</a:t>
            </a:r>
          </a:p>
          <a:p>
            <a:pPr>
              <a:buFont typeface="Arial" panose="020B0604020202020204" pitchFamily="34" charset="0"/>
              <a:buChar char="•"/>
            </a:pPr>
            <a:r>
              <a:rPr lang="en-US" sz="1800" dirty="0"/>
              <a:t>R</a:t>
            </a:r>
            <a:r>
              <a:rPr lang="en-US" sz="1800" dirty="0" smtClean="0"/>
              <a:t>ight </a:t>
            </a:r>
            <a:r>
              <a:rPr lang="en-US" sz="1800" dirty="0"/>
              <a:t>level</a:t>
            </a:r>
          </a:p>
          <a:p>
            <a:pPr>
              <a:buFont typeface="Arial" panose="020B0604020202020204" pitchFamily="34" charset="0"/>
              <a:buChar char="•"/>
            </a:pPr>
            <a:r>
              <a:rPr lang="en-US" sz="1800" dirty="0"/>
              <a:t>I</a:t>
            </a:r>
            <a:r>
              <a:rPr lang="en-US" sz="1800" dirty="0" smtClean="0"/>
              <a:t>t </a:t>
            </a:r>
            <a:r>
              <a:rPr lang="en-US" sz="1800" dirty="0"/>
              <a:t>is the right </a:t>
            </a:r>
            <a:r>
              <a:rPr lang="en-US" sz="1800" dirty="0" smtClean="0"/>
              <a:t>level. </a:t>
            </a:r>
            <a:r>
              <a:rPr lang="en-US" sz="1800" dirty="0"/>
              <a:t>The balance between classes can be a problem. Need more time because of the amount of class materials</a:t>
            </a:r>
          </a:p>
          <a:p>
            <a:pPr>
              <a:buFont typeface="Arial" panose="020B0604020202020204" pitchFamily="34" charset="0"/>
              <a:buChar char="•"/>
            </a:pPr>
            <a:r>
              <a:rPr lang="en-US" sz="1800" dirty="0"/>
              <a:t>R</a:t>
            </a:r>
            <a:r>
              <a:rPr lang="en-US" sz="1800" dirty="0" smtClean="0"/>
              <a:t>ight </a:t>
            </a:r>
            <a:r>
              <a:rPr lang="en-US" sz="1800" dirty="0"/>
              <a:t>level for him. Nothing really interfere</a:t>
            </a:r>
          </a:p>
          <a:p>
            <a:pPr>
              <a:buFont typeface="Arial" panose="020B0604020202020204" pitchFamily="34" charset="0"/>
              <a:buChar char="•"/>
            </a:pPr>
            <a:r>
              <a:rPr lang="en-US" sz="1800" dirty="0"/>
              <a:t>Yes. everything is good</a:t>
            </a:r>
          </a:p>
          <a:p>
            <a:pPr>
              <a:buFont typeface="Arial" panose="020B0604020202020204" pitchFamily="34" charset="0"/>
              <a:buChar char="•"/>
            </a:pPr>
            <a:r>
              <a:rPr lang="en-US" sz="1800" dirty="0" smtClean="0"/>
              <a:t>Yes</a:t>
            </a:r>
            <a:r>
              <a:rPr lang="en-US" sz="1800" dirty="0"/>
              <a:t>. nothing is </a:t>
            </a:r>
            <a:r>
              <a:rPr lang="en-US" sz="1800" dirty="0" smtClean="0"/>
              <a:t>intervening</a:t>
            </a:r>
          </a:p>
          <a:p>
            <a:pPr>
              <a:buFont typeface="Arial" panose="020B0604020202020204" pitchFamily="34" charset="0"/>
              <a:buChar char="•"/>
            </a:pPr>
            <a:r>
              <a:rPr lang="en-US" sz="1800" dirty="0"/>
              <a:t>Right level, not enough time for the assignment</a:t>
            </a:r>
          </a:p>
          <a:p>
            <a:pPr>
              <a:buFont typeface="Arial" panose="020B0604020202020204" pitchFamily="34" charset="0"/>
              <a:buChar char="•"/>
            </a:pPr>
            <a:endParaRPr lang="en-US" sz="1800" dirty="0"/>
          </a:p>
          <a:p>
            <a:endParaRPr lang="en-US" sz="1800" dirty="0"/>
          </a:p>
        </p:txBody>
      </p:sp>
      <p:sp>
        <p:nvSpPr>
          <p:cNvPr id="3" name="Date Placeholder 2"/>
          <p:cNvSpPr>
            <a:spLocks noGrp="1"/>
          </p:cNvSpPr>
          <p:nvPr>
            <p:ph type="dt" sz="half" idx="10"/>
          </p:nvPr>
        </p:nvSpPr>
        <p:spPr/>
        <p:txBody>
          <a:bodyPr/>
          <a:lstStyle/>
          <a:p>
            <a:fld id="{47324FE7-B5D2-453C-B683-3FF883E9D69C}" type="datetime1">
              <a:rPr lang="en-US" smtClean="0"/>
              <a:t>3/3/2016</a:t>
            </a:fld>
            <a:endParaRPr lang="en-US"/>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23</a:t>
            </a:fld>
            <a:endParaRPr lang="en-US"/>
          </a:p>
        </p:txBody>
      </p:sp>
    </p:spTree>
    <p:extLst>
      <p:ext uri="{BB962C8B-B14F-4D97-AF65-F5344CB8AC3E}">
        <p14:creationId xmlns:p14="http://schemas.microsoft.com/office/powerpoint/2010/main" val="1935998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MMAP Students </a:t>
            </a:r>
            <a:r>
              <a:rPr lang="en-US" dirty="0" smtClean="0"/>
              <a:t>Feedback (</a:t>
            </a:r>
            <a:r>
              <a:rPr lang="en-US" dirty="0" smtClean="0"/>
              <a:t>Grade D</a:t>
            </a:r>
            <a:r>
              <a:rPr lang="en-US" dirty="0" smtClean="0"/>
              <a:t>, F</a:t>
            </a:r>
            <a:r>
              <a:rPr lang="en-US" dirty="0" smtClean="0"/>
              <a:t>, or W)</a:t>
            </a:r>
            <a:endParaRPr lang="en-US" dirty="0"/>
          </a:p>
        </p:txBody>
      </p:sp>
      <p:sp>
        <p:nvSpPr>
          <p:cNvPr id="6" name="Content Placeholder 5"/>
          <p:cNvSpPr>
            <a:spLocks noGrp="1"/>
          </p:cNvSpPr>
          <p:nvPr>
            <p:ph idx="1"/>
          </p:nvPr>
        </p:nvSpPr>
        <p:spPr/>
        <p:txBody>
          <a:bodyPr>
            <a:normAutofit/>
          </a:bodyPr>
          <a:lstStyle/>
          <a:p>
            <a:pPr lvl="0"/>
            <a:r>
              <a:rPr lang="en-US" b="1" dirty="0"/>
              <a:t>If </a:t>
            </a:r>
            <a:r>
              <a:rPr lang="en-US" b="1" dirty="0" smtClean="0"/>
              <a:t>you </a:t>
            </a:r>
            <a:r>
              <a:rPr lang="en-US" b="1" dirty="0"/>
              <a:t>withdrew, why?</a:t>
            </a:r>
          </a:p>
          <a:p>
            <a:pPr lvl="0">
              <a:buFont typeface="Arial" panose="020B0604020202020204" pitchFamily="34" charset="0"/>
              <a:buChar char="•"/>
            </a:pPr>
            <a:r>
              <a:rPr lang="en-US" dirty="0"/>
              <a:t>Because some personal reason. He has something else to do so he dropped the class.</a:t>
            </a:r>
          </a:p>
          <a:p>
            <a:pPr lvl="0">
              <a:buFont typeface="Arial" panose="020B0604020202020204" pitchFamily="34" charset="0"/>
              <a:buChar char="•"/>
            </a:pPr>
            <a:r>
              <a:rPr lang="en-US" dirty="0"/>
              <a:t>didn't like the prof.</a:t>
            </a:r>
          </a:p>
          <a:p>
            <a:pPr lvl="0">
              <a:buFont typeface="Arial" panose="020B0604020202020204" pitchFamily="34" charset="0"/>
              <a:buChar char="•"/>
            </a:pPr>
            <a:r>
              <a:rPr lang="en-US" dirty="0"/>
              <a:t>Due to some family issues, she has to dropped all her courses.</a:t>
            </a:r>
          </a:p>
          <a:p>
            <a:pPr lvl="0">
              <a:buFont typeface="Arial" panose="020B0604020202020204" pitchFamily="34" charset="0"/>
              <a:buChar char="•"/>
            </a:pPr>
            <a:r>
              <a:rPr lang="en-US" dirty="0"/>
              <a:t>D</a:t>
            </a:r>
            <a:r>
              <a:rPr lang="en-US" dirty="0" smtClean="0"/>
              <a:t>on't </a:t>
            </a:r>
            <a:r>
              <a:rPr lang="en-US" dirty="0"/>
              <a:t>have enough time for the first assignment, don't want to effect the group's grade. So withdrew the class</a:t>
            </a:r>
          </a:p>
          <a:p>
            <a:endParaRPr lang="en-US" dirty="0"/>
          </a:p>
        </p:txBody>
      </p:sp>
      <p:sp>
        <p:nvSpPr>
          <p:cNvPr id="3" name="Date Placeholder 2"/>
          <p:cNvSpPr>
            <a:spLocks noGrp="1"/>
          </p:cNvSpPr>
          <p:nvPr>
            <p:ph type="dt" sz="half" idx="10"/>
          </p:nvPr>
        </p:nvSpPr>
        <p:spPr/>
        <p:txBody>
          <a:bodyPr/>
          <a:lstStyle/>
          <a:p>
            <a:fld id="{05AC7C8F-8953-4990-814A-1640830AB265}" type="datetime1">
              <a:rPr lang="en-US" smtClean="0"/>
              <a:t>3/3/2016</a:t>
            </a:fld>
            <a:endParaRPr lang="en-US"/>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24</a:t>
            </a:fld>
            <a:endParaRPr lang="en-US"/>
          </a:p>
        </p:txBody>
      </p:sp>
    </p:spTree>
    <p:extLst>
      <p:ext uri="{BB962C8B-B14F-4D97-AF65-F5344CB8AC3E}">
        <p14:creationId xmlns:p14="http://schemas.microsoft.com/office/powerpoint/2010/main" val="2221502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MMAP Students F</a:t>
            </a:r>
            <a:r>
              <a:rPr lang="en-US" dirty="0" smtClean="0"/>
              <a:t>eedback</a:t>
            </a:r>
            <a:br>
              <a:rPr lang="en-US" dirty="0" smtClean="0"/>
            </a:br>
            <a:r>
              <a:rPr lang="en-US" dirty="0" smtClean="0"/>
              <a:t>(Grade </a:t>
            </a:r>
            <a:r>
              <a:rPr lang="en-US" dirty="0" smtClean="0"/>
              <a:t>D</a:t>
            </a:r>
            <a:r>
              <a:rPr lang="en-US" dirty="0" smtClean="0"/>
              <a:t>, F</a:t>
            </a:r>
            <a:r>
              <a:rPr lang="en-US" dirty="0" smtClean="0"/>
              <a:t>, or W)</a:t>
            </a:r>
            <a:endParaRPr lang="en-US" dirty="0"/>
          </a:p>
        </p:txBody>
      </p:sp>
      <p:sp>
        <p:nvSpPr>
          <p:cNvPr id="6" name="Content Placeholder 5"/>
          <p:cNvSpPr>
            <a:spLocks noGrp="1"/>
          </p:cNvSpPr>
          <p:nvPr>
            <p:ph idx="1"/>
          </p:nvPr>
        </p:nvSpPr>
        <p:spPr>
          <a:xfrm>
            <a:off x="822959" y="1845734"/>
            <a:ext cx="7770056" cy="4320604"/>
          </a:xfrm>
        </p:spPr>
        <p:txBody>
          <a:bodyPr>
            <a:normAutofit/>
          </a:bodyPr>
          <a:lstStyle/>
          <a:p>
            <a:pPr lvl="0"/>
            <a:r>
              <a:rPr lang="en-US" b="1" dirty="0"/>
              <a:t>What might have helped </a:t>
            </a:r>
            <a:r>
              <a:rPr lang="en-US" b="1" dirty="0" smtClean="0"/>
              <a:t>you </a:t>
            </a:r>
            <a:r>
              <a:rPr lang="en-US" b="1" dirty="0"/>
              <a:t>succeed?</a:t>
            </a:r>
            <a:endParaRPr lang="en-US" sz="1400" b="1" dirty="0"/>
          </a:p>
          <a:p>
            <a:pPr lvl="1"/>
            <a:r>
              <a:rPr lang="en-US" dirty="0"/>
              <a:t>Counseling and tutoring are helpful</a:t>
            </a:r>
            <a:endParaRPr lang="en-US" sz="1200" dirty="0"/>
          </a:p>
          <a:p>
            <a:pPr lvl="1"/>
            <a:r>
              <a:rPr lang="en-US" dirty="0" smtClean="0"/>
              <a:t>Need </a:t>
            </a:r>
            <a:r>
              <a:rPr lang="en-US" dirty="0"/>
              <a:t>to work hard since there were lots of assignment. </a:t>
            </a:r>
            <a:r>
              <a:rPr lang="en-US" dirty="0" smtClean="0"/>
              <a:t>Did not really </a:t>
            </a:r>
            <a:r>
              <a:rPr lang="en-US" dirty="0"/>
              <a:t>know what the college can do to help</a:t>
            </a:r>
            <a:endParaRPr lang="en-US" sz="1200" dirty="0"/>
          </a:p>
          <a:p>
            <a:pPr lvl="1"/>
            <a:r>
              <a:rPr lang="en-US" dirty="0"/>
              <a:t>A</a:t>
            </a:r>
            <a:r>
              <a:rPr lang="en-US" dirty="0" smtClean="0"/>
              <a:t>n </a:t>
            </a:r>
            <a:r>
              <a:rPr lang="en-US" dirty="0"/>
              <a:t>in-class assistant may help</a:t>
            </a:r>
            <a:endParaRPr lang="en-US" sz="1200" dirty="0"/>
          </a:p>
          <a:p>
            <a:pPr lvl="1"/>
            <a:r>
              <a:rPr lang="en-US" dirty="0"/>
              <a:t>T</a:t>
            </a:r>
            <a:r>
              <a:rPr lang="en-US" dirty="0" smtClean="0"/>
              <a:t>he </a:t>
            </a:r>
            <a:r>
              <a:rPr lang="en-US" dirty="0"/>
              <a:t>learning center is helpful</a:t>
            </a:r>
            <a:endParaRPr lang="en-US" sz="1200" dirty="0"/>
          </a:p>
          <a:p>
            <a:pPr lvl="1"/>
            <a:r>
              <a:rPr lang="en-US" dirty="0" smtClean="0"/>
              <a:t>The learning </a:t>
            </a:r>
            <a:r>
              <a:rPr lang="en-US" dirty="0"/>
              <a:t>center might help</a:t>
            </a:r>
            <a:endParaRPr lang="en-US" sz="1200" dirty="0"/>
          </a:p>
          <a:p>
            <a:pPr lvl="1"/>
            <a:r>
              <a:rPr lang="en-US" dirty="0"/>
              <a:t>Not really, the course is pretty much self-study course.</a:t>
            </a:r>
            <a:endParaRPr lang="en-US" sz="1200" dirty="0"/>
          </a:p>
          <a:p>
            <a:pPr lvl="1"/>
            <a:r>
              <a:rPr lang="en-US" dirty="0"/>
              <a:t>J</a:t>
            </a:r>
            <a:r>
              <a:rPr lang="en-US" dirty="0" smtClean="0"/>
              <a:t>ust </a:t>
            </a:r>
            <a:r>
              <a:rPr lang="en-US" dirty="0"/>
              <a:t>the professor's problem</a:t>
            </a:r>
            <a:endParaRPr lang="en-US" sz="1200" dirty="0"/>
          </a:p>
          <a:p>
            <a:pPr lvl="1"/>
            <a:r>
              <a:rPr lang="en-US" dirty="0"/>
              <a:t>All the resources are good. It would be helpful if the professor share more info on the </a:t>
            </a:r>
            <a:r>
              <a:rPr lang="en-US" dirty="0" err="1"/>
              <a:t>WebAccess</a:t>
            </a:r>
            <a:r>
              <a:rPr lang="en-US" dirty="0"/>
              <a:t> so the students who miss the class can go there and check the materials</a:t>
            </a:r>
            <a:endParaRPr lang="en-US" sz="1200" dirty="0"/>
          </a:p>
          <a:p>
            <a:pPr lvl="1"/>
            <a:r>
              <a:rPr lang="en-US" dirty="0"/>
              <a:t>C</a:t>
            </a:r>
            <a:r>
              <a:rPr lang="en-US" dirty="0" smtClean="0"/>
              <a:t>ollege's </a:t>
            </a:r>
            <a:r>
              <a:rPr lang="en-US" dirty="0"/>
              <a:t>service is good. Just need more time on the course</a:t>
            </a:r>
            <a:endParaRPr lang="en-US" sz="1200" dirty="0"/>
          </a:p>
          <a:p>
            <a:endParaRPr lang="en-US" dirty="0"/>
          </a:p>
        </p:txBody>
      </p:sp>
      <p:sp>
        <p:nvSpPr>
          <p:cNvPr id="3" name="Date Placeholder 2"/>
          <p:cNvSpPr>
            <a:spLocks noGrp="1"/>
          </p:cNvSpPr>
          <p:nvPr>
            <p:ph type="dt" sz="half" idx="10"/>
          </p:nvPr>
        </p:nvSpPr>
        <p:spPr/>
        <p:txBody>
          <a:bodyPr/>
          <a:lstStyle/>
          <a:p>
            <a:fld id="{7F556ED8-5C6B-4406-83AD-FF3BB40A0D54}"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25</a:t>
            </a:fld>
            <a:endParaRPr lang="en-US"/>
          </a:p>
        </p:txBody>
      </p:sp>
    </p:spTree>
    <p:extLst>
      <p:ext uri="{BB962C8B-B14F-4D97-AF65-F5344CB8AC3E}">
        <p14:creationId xmlns:p14="http://schemas.microsoft.com/office/powerpoint/2010/main" val="2507979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72296"/>
          </a:xfrm>
        </p:spPr>
        <p:txBody>
          <a:bodyPr/>
          <a:lstStyle/>
          <a:p>
            <a:r>
              <a:rPr lang="en-US" dirty="0" smtClean="0"/>
              <a:t>Next Steps</a:t>
            </a:r>
            <a:endParaRPr lang="en-US" dirty="0"/>
          </a:p>
        </p:txBody>
      </p:sp>
      <p:sp>
        <p:nvSpPr>
          <p:cNvPr id="3" name="Content Placeholder 2"/>
          <p:cNvSpPr>
            <a:spLocks noGrp="1"/>
          </p:cNvSpPr>
          <p:nvPr>
            <p:ph idx="1"/>
          </p:nvPr>
        </p:nvSpPr>
        <p:spPr>
          <a:xfrm>
            <a:off x="865562" y="1896534"/>
            <a:ext cx="7543801" cy="4023360"/>
          </a:xfrm>
        </p:spPr>
        <p:txBody>
          <a:bodyPr>
            <a:normAutofit fontScale="92500" lnSpcReduction="10000"/>
          </a:bodyPr>
          <a:lstStyle/>
          <a:p>
            <a:pPr marL="457200" indent="-457200">
              <a:buFont typeface="Wingdings" panose="05000000000000000000" pitchFamily="2" charset="2"/>
              <a:buChar char="q"/>
            </a:pPr>
            <a:r>
              <a:rPr lang="en-US" sz="2800" dirty="0" smtClean="0"/>
              <a:t>Share the MMAP outcomes broadly and collect feedback to refine strategies—Fall 2015/Spring 2016</a:t>
            </a:r>
          </a:p>
          <a:p>
            <a:pPr marL="457200" indent="-457200">
              <a:buFont typeface="Wingdings" panose="05000000000000000000" pitchFamily="2" charset="2"/>
              <a:buChar char="q"/>
            </a:pPr>
            <a:r>
              <a:rPr lang="en-US" sz="2800" dirty="0" smtClean="0"/>
              <a:t>Continue pilot in Spring 2016 using the same implementation logistics</a:t>
            </a:r>
          </a:p>
          <a:p>
            <a:pPr marL="457200" indent="-457200">
              <a:buFont typeface="Wingdings" panose="05000000000000000000" pitchFamily="2" charset="2"/>
              <a:buChar char="q"/>
            </a:pPr>
            <a:r>
              <a:rPr lang="en-US" sz="2800" dirty="0" smtClean="0"/>
              <a:t>Evaluate course success rates of fall cohorts, and revisit placement rule sets if needed—Spring 2016</a:t>
            </a:r>
          </a:p>
          <a:p>
            <a:pPr marL="457200" indent="-457200">
              <a:buFont typeface="Wingdings" panose="05000000000000000000" pitchFamily="2" charset="2"/>
              <a:buChar char="q"/>
            </a:pPr>
            <a:r>
              <a:rPr lang="en-US" sz="2800" dirty="0" smtClean="0"/>
              <a:t>Study student feedback on placement and enrollment patterns—Spring 2016</a:t>
            </a:r>
          </a:p>
        </p:txBody>
      </p:sp>
      <p:sp>
        <p:nvSpPr>
          <p:cNvPr id="4" name="Date Placeholder 3"/>
          <p:cNvSpPr>
            <a:spLocks noGrp="1"/>
          </p:cNvSpPr>
          <p:nvPr>
            <p:ph type="dt" sz="half" idx="10"/>
          </p:nvPr>
        </p:nvSpPr>
        <p:spPr/>
        <p:txBody>
          <a:bodyPr/>
          <a:lstStyle/>
          <a:p>
            <a:fld id="{311734B3-E3E2-4BD7-8376-3EE2EBFC7B03}"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26</a:t>
            </a:fld>
            <a:endParaRPr lang="en-US"/>
          </a:p>
        </p:txBody>
      </p:sp>
    </p:spTree>
    <p:extLst>
      <p:ext uri="{BB962C8B-B14F-4D97-AF65-F5344CB8AC3E}">
        <p14:creationId xmlns:p14="http://schemas.microsoft.com/office/powerpoint/2010/main" val="1299640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Questions</a:t>
            </a:r>
            <a:endParaRPr lang="en-US" dirty="0"/>
          </a:p>
        </p:txBody>
      </p:sp>
      <p:sp>
        <p:nvSpPr>
          <p:cNvPr id="4" name="Date Placeholder 3"/>
          <p:cNvSpPr>
            <a:spLocks noGrp="1"/>
          </p:cNvSpPr>
          <p:nvPr>
            <p:ph type="dt" sz="half" idx="10"/>
          </p:nvPr>
        </p:nvSpPr>
        <p:spPr/>
        <p:txBody>
          <a:bodyPr/>
          <a:lstStyle/>
          <a:p>
            <a:fld id="{035CE3DB-3CB6-4A8D-90E3-5CCE8F31AEF5}"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27</a:t>
            </a:fld>
            <a:endParaRPr lang="en-US"/>
          </a:p>
        </p:txBody>
      </p:sp>
    </p:spTree>
    <p:extLst>
      <p:ext uri="{BB962C8B-B14F-4D97-AF65-F5344CB8AC3E}">
        <p14:creationId xmlns:p14="http://schemas.microsoft.com/office/powerpoint/2010/main" val="829778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486250"/>
            <a:ext cx="7269480" cy="820783"/>
          </a:xfrm>
        </p:spPr>
        <p:txBody>
          <a:bodyPr/>
          <a:lstStyle/>
          <a:p>
            <a:r>
              <a:rPr lang="en-US" dirty="0" smtClean="0"/>
              <a:t>What is MMAP?</a:t>
            </a:r>
            <a:endParaRPr lang="en-US" dirty="0"/>
          </a:p>
        </p:txBody>
      </p:sp>
      <p:sp>
        <p:nvSpPr>
          <p:cNvPr id="3" name="Content Placeholder 2"/>
          <p:cNvSpPr>
            <a:spLocks noGrp="1"/>
          </p:cNvSpPr>
          <p:nvPr>
            <p:ph idx="1"/>
          </p:nvPr>
        </p:nvSpPr>
        <p:spPr>
          <a:xfrm>
            <a:off x="822961" y="1601328"/>
            <a:ext cx="7736839" cy="4134454"/>
          </a:xfrm>
        </p:spPr>
        <p:txBody>
          <a:bodyPr>
            <a:noAutofit/>
          </a:bodyPr>
          <a:lstStyle/>
          <a:p>
            <a:pPr marL="0" indent="0">
              <a:lnSpc>
                <a:spcPct val="150000"/>
              </a:lnSpc>
              <a:buNone/>
            </a:pPr>
            <a:r>
              <a:rPr lang="en-US" sz="2800" dirty="0" smtClean="0"/>
              <a:t>Multiple </a:t>
            </a:r>
            <a:r>
              <a:rPr lang="en-US" sz="2800" dirty="0"/>
              <a:t>Measures Assessment Project </a:t>
            </a:r>
            <a:r>
              <a:rPr lang="en-US" sz="2800" dirty="0" smtClean="0"/>
              <a:t>(MMAP) is:</a:t>
            </a:r>
          </a:p>
          <a:p>
            <a:pPr marL="568325" lvl="1" indent="-349250">
              <a:lnSpc>
                <a:spcPct val="150000"/>
              </a:lnSpc>
              <a:buFont typeface="Wingdings" panose="05000000000000000000" pitchFamily="2" charset="2"/>
              <a:buChar char="q"/>
            </a:pPr>
            <a:r>
              <a:rPr lang="en-US" sz="2400" dirty="0" smtClean="0"/>
              <a:t>Part of the Common Assessment Initiative </a:t>
            </a:r>
          </a:p>
          <a:p>
            <a:pPr marL="568325" lvl="1" indent="-349250">
              <a:lnSpc>
                <a:spcPct val="150000"/>
              </a:lnSpc>
              <a:buFont typeface="Wingdings" panose="05000000000000000000" pitchFamily="2" charset="2"/>
              <a:buChar char="q"/>
            </a:pPr>
            <a:r>
              <a:rPr lang="en-US" sz="2400" dirty="0" smtClean="0"/>
              <a:t>A statewide </a:t>
            </a:r>
            <a:r>
              <a:rPr lang="en-US" sz="2400" dirty="0"/>
              <a:t>initiative with about 20 pilot colleges </a:t>
            </a:r>
            <a:r>
              <a:rPr lang="en-US" sz="2400" dirty="0" smtClean="0"/>
              <a:t>(</a:t>
            </a:r>
            <a:r>
              <a:rPr lang="en-US" sz="2400" dirty="0" err="1" smtClean="0"/>
              <a:t>Cañada</a:t>
            </a:r>
            <a:r>
              <a:rPr lang="en-US" sz="2400" dirty="0" smtClean="0"/>
              <a:t> is </a:t>
            </a:r>
            <a:r>
              <a:rPr lang="en-US" sz="2400" dirty="0"/>
              <a:t>one of </a:t>
            </a:r>
            <a:r>
              <a:rPr lang="en-US" sz="2400" dirty="0" smtClean="0"/>
              <a:t>them)</a:t>
            </a:r>
          </a:p>
          <a:p>
            <a:pPr marL="568325" lvl="1" indent="-349250">
              <a:lnSpc>
                <a:spcPct val="150000"/>
              </a:lnSpc>
              <a:buFont typeface="Wingdings" panose="05000000000000000000" pitchFamily="2" charset="2"/>
              <a:buChar char="q"/>
            </a:pPr>
            <a:r>
              <a:rPr lang="en-US" sz="2400" dirty="0" smtClean="0"/>
              <a:t>Using high school transcript as one of the multiple </a:t>
            </a:r>
            <a:r>
              <a:rPr lang="en-US" sz="2400" dirty="0"/>
              <a:t>measures </a:t>
            </a:r>
          </a:p>
        </p:txBody>
      </p:sp>
      <p:sp>
        <p:nvSpPr>
          <p:cNvPr id="4" name="Date Placeholder 3"/>
          <p:cNvSpPr>
            <a:spLocks noGrp="1"/>
          </p:cNvSpPr>
          <p:nvPr>
            <p:ph type="dt" sz="half" idx="10"/>
          </p:nvPr>
        </p:nvSpPr>
        <p:spPr/>
        <p:txBody>
          <a:bodyPr/>
          <a:lstStyle/>
          <a:p>
            <a:fld id="{035D566A-9322-4C28-881A-22A66E9C0756}"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3</a:t>
            </a:fld>
            <a:endParaRPr lang="en-US"/>
          </a:p>
        </p:txBody>
      </p:sp>
    </p:spTree>
    <p:extLst>
      <p:ext uri="{BB962C8B-B14F-4D97-AF65-F5344CB8AC3E}">
        <p14:creationId xmlns:p14="http://schemas.microsoft.com/office/powerpoint/2010/main" val="3707776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064455"/>
          </a:xfrm>
        </p:spPr>
        <p:txBody>
          <a:bodyPr>
            <a:normAutofit fontScale="90000"/>
          </a:bodyPr>
          <a:lstStyle/>
          <a:p>
            <a:r>
              <a:rPr lang="en-US" dirty="0" smtClean="0">
                <a:latin typeface="+mn-lt"/>
              </a:rPr>
              <a:t>MMAP Pilot Process Timeline</a:t>
            </a:r>
            <a:endParaRPr lang="en-US" dirty="0">
              <a:latin typeface="+mn-lt"/>
            </a:endParaRPr>
          </a:p>
        </p:txBody>
      </p:sp>
      <p:sp>
        <p:nvSpPr>
          <p:cNvPr id="3" name="Content Placeholder 2"/>
          <p:cNvSpPr>
            <a:spLocks noGrp="1"/>
          </p:cNvSpPr>
          <p:nvPr>
            <p:ph idx="1"/>
          </p:nvPr>
        </p:nvSpPr>
        <p:spPr>
          <a:xfrm>
            <a:off x="946404" y="1951137"/>
            <a:ext cx="7462960" cy="3987726"/>
          </a:xfrm>
        </p:spPr>
        <p:txBody>
          <a:bodyPr>
            <a:noAutofit/>
          </a:bodyPr>
          <a:lstStyle/>
          <a:p>
            <a:pPr marL="457200" indent="-457200">
              <a:buFont typeface="Wingdings" panose="05000000000000000000" pitchFamily="2" charset="2"/>
              <a:buChar char="q"/>
            </a:pPr>
            <a:r>
              <a:rPr lang="en-US" sz="2400" dirty="0" smtClean="0"/>
              <a:t>February 2015: Established the MMAP Team; Studied data</a:t>
            </a:r>
          </a:p>
          <a:p>
            <a:pPr marL="457200" indent="-457200">
              <a:buFont typeface="Wingdings" panose="05000000000000000000" pitchFamily="2" charset="2"/>
              <a:buChar char="q"/>
            </a:pPr>
            <a:r>
              <a:rPr lang="en-US" sz="2400" dirty="0" smtClean="0"/>
              <a:t>March 2015: Established measures and </a:t>
            </a:r>
            <a:r>
              <a:rPr lang="en-US" sz="2400" dirty="0"/>
              <a:t>research plan </a:t>
            </a:r>
            <a:endParaRPr lang="en-US" sz="2400" dirty="0" smtClean="0"/>
          </a:p>
          <a:p>
            <a:pPr marL="457200" indent="-457200">
              <a:buFont typeface="Wingdings" panose="05000000000000000000" pitchFamily="2" charset="2"/>
              <a:buChar char="q"/>
            </a:pPr>
            <a:r>
              <a:rPr lang="en-US" sz="2400" dirty="0" smtClean="0"/>
              <a:t>April-August 2015: Implemented </a:t>
            </a:r>
            <a:r>
              <a:rPr lang="en-US" sz="2400" dirty="0"/>
              <a:t>multiple </a:t>
            </a:r>
            <a:r>
              <a:rPr lang="en-US" sz="2400" dirty="0" smtClean="0"/>
              <a:t>measures, including validating high school transcripts and placement in college level courses</a:t>
            </a:r>
          </a:p>
          <a:p>
            <a:pPr marL="457200" indent="-457200">
              <a:buFont typeface="Wingdings" panose="05000000000000000000" pitchFamily="2" charset="2"/>
              <a:buChar char="q"/>
            </a:pPr>
            <a:r>
              <a:rPr lang="en-US" sz="2400" dirty="0" smtClean="0"/>
              <a:t>January 2016: Will analyze </a:t>
            </a:r>
            <a:r>
              <a:rPr lang="en-US" sz="2400" dirty="0"/>
              <a:t>the </a:t>
            </a:r>
            <a:r>
              <a:rPr lang="en-US" sz="2400" dirty="0" smtClean="0"/>
              <a:t>results in terms of student demographics and course success</a:t>
            </a:r>
            <a:endParaRPr lang="en-US" sz="2400" dirty="0"/>
          </a:p>
        </p:txBody>
      </p:sp>
      <p:sp>
        <p:nvSpPr>
          <p:cNvPr id="4" name="Date Placeholder 3"/>
          <p:cNvSpPr>
            <a:spLocks noGrp="1"/>
          </p:cNvSpPr>
          <p:nvPr>
            <p:ph type="dt" sz="half" idx="10"/>
          </p:nvPr>
        </p:nvSpPr>
        <p:spPr/>
        <p:txBody>
          <a:bodyPr/>
          <a:lstStyle/>
          <a:p>
            <a:fld id="{96144C9F-0EE0-4463-88F1-54FB6A3BD50C}"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4</a:t>
            </a:fld>
            <a:endParaRPr lang="en-US"/>
          </a:p>
        </p:txBody>
      </p:sp>
    </p:spTree>
    <p:extLst>
      <p:ext uri="{BB962C8B-B14F-4D97-AF65-F5344CB8AC3E}">
        <p14:creationId xmlns:p14="http://schemas.microsoft.com/office/powerpoint/2010/main" val="2780505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40" y="164920"/>
            <a:ext cx="7385499" cy="1038225"/>
          </a:xfrm>
        </p:spPr>
        <p:txBody>
          <a:bodyPr/>
          <a:lstStyle/>
          <a:p>
            <a:r>
              <a:rPr lang="en-US" dirty="0" err="1" smtClean="0">
                <a:latin typeface="+mn-lt"/>
              </a:rPr>
              <a:t>Cañada</a:t>
            </a:r>
            <a:r>
              <a:rPr lang="en-US" dirty="0" smtClean="0">
                <a:latin typeface="+mn-lt"/>
              </a:rPr>
              <a:t> MMAP Team</a:t>
            </a:r>
            <a:endParaRPr lang="en-US" dirty="0">
              <a:latin typeface="+mn-lt"/>
            </a:endParaRPr>
          </a:p>
        </p:txBody>
      </p:sp>
      <p:sp>
        <p:nvSpPr>
          <p:cNvPr id="3" name="Content Placeholder 2"/>
          <p:cNvSpPr>
            <a:spLocks noGrp="1"/>
          </p:cNvSpPr>
          <p:nvPr>
            <p:ph idx="1"/>
          </p:nvPr>
        </p:nvSpPr>
        <p:spPr>
          <a:xfrm>
            <a:off x="1060704" y="1312277"/>
            <a:ext cx="7909126" cy="4859923"/>
          </a:xfrm>
        </p:spPr>
        <p:txBody>
          <a:bodyPr>
            <a:noAutofit/>
          </a:bodyPr>
          <a:lstStyle/>
          <a:p>
            <a:r>
              <a:rPr lang="en-US" sz="2800" dirty="0" smtClean="0"/>
              <a:t>Team Members: </a:t>
            </a:r>
          </a:p>
          <a:p>
            <a:pPr marL="457200" indent="-457200">
              <a:lnSpc>
                <a:spcPct val="100000"/>
              </a:lnSpc>
              <a:buFont typeface="Wingdings" panose="05000000000000000000" pitchFamily="2" charset="2"/>
              <a:buChar char="q"/>
            </a:pPr>
            <a:r>
              <a:rPr lang="en-US" sz="2400" dirty="0" smtClean="0"/>
              <a:t>English Faculty: Yolanda Valenzuela, David Clay, </a:t>
            </a:r>
            <a:r>
              <a:rPr lang="en-US" sz="2400" dirty="0"/>
              <a:t>Susan </a:t>
            </a:r>
            <a:r>
              <a:rPr lang="en-US" sz="2400" dirty="0" smtClean="0"/>
              <a:t>Gangel, and Kim Huynh</a:t>
            </a:r>
          </a:p>
          <a:p>
            <a:pPr marL="457200" indent="-457200">
              <a:lnSpc>
                <a:spcPct val="100000"/>
              </a:lnSpc>
              <a:buFont typeface="Wingdings" panose="05000000000000000000" pitchFamily="2" charset="2"/>
              <a:buChar char="q"/>
            </a:pPr>
            <a:r>
              <a:rPr lang="en-US" sz="2400" dirty="0" smtClean="0"/>
              <a:t>Math Faculty: Denise Hum</a:t>
            </a:r>
          </a:p>
          <a:p>
            <a:pPr marL="457200" indent="-457200">
              <a:lnSpc>
                <a:spcPct val="100000"/>
              </a:lnSpc>
              <a:buFont typeface="Wingdings" panose="05000000000000000000" pitchFamily="2" charset="2"/>
              <a:buChar char="q"/>
            </a:pPr>
            <a:r>
              <a:rPr lang="en-US" sz="2400" dirty="0" smtClean="0"/>
              <a:t>Assessment Coordinator: Jeanne Stalker</a:t>
            </a:r>
          </a:p>
          <a:p>
            <a:pPr marL="457200" indent="-457200">
              <a:lnSpc>
                <a:spcPct val="100000"/>
              </a:lnSpc>
              <a:buFont typeface="Wingdings" panose="05000000000000000000" pitchFamily="2" charset="2"/>
              <a:buChar char="q"/>
            </a:pPr>
            <a:r>
              <a:rPr lang="en-US" sz="2400" dirty="0" smtClean="0"/>
              <a:t>Researcher: Tracy Huang</a:t>
            </a:r>
          </a:p>
          <a:p>
            <a:pPr marL="457200" indent="-457200">
              <a:lnSpc>
                <a:spcPct val="100000"/>
              </a:lnSpc>
              <a:buFont typeface="Wingdings" panose="05000000000000000000" pitchFamily="2" charset="2"/>
              <a:buChar char="q"/>
            </a:pPr>
            <a:r>
              <a:rPr lang="en-US" sz="2400" dirty="0" smtClean="0"/>
              <a:t>Deans: Janet </a:t>
            </a:r>
            <a:r>
              <a:rPr lang="en-US" sz="2400" dirty="0"/>
              <a:t>Stringer, David Johnson, and Chialin </a:t>
            </a:r>
            <a:r>
              <a:rPr lang="en-US" sz="2400" dirty="0" smtClean="0"/>
              <a:t>Hsieh</a:t>
            </a:r>
          </a:p>
          <a:p>
            <a:pPr marL="457200" indent="-457200">
              <a:lnSpc>
                <a:spcPct val="100000"/>
              </a:lnSpc>
              <a:buFont typeface="Wingdings" panose="05000000000000000000" pitchFamily="2" charset="2"/>
              <a:buChar char="q"/>
            </a:pPr>
            <a:r>
              <a:rPr lang="en-US" sz="2400" dirty="0" smtClean="0"/>
              <a:t>Interim VPSS: </a:t>
            </a:r>
            <a:r>
              <a:rPr lang="en-US" sz="2400" dirty="0"/>
              <a:t>Kim Lopez</a:t>
            </a:r>
            <a:endParaRPr lang="en-US" sz="2400" dirty="0" smtClean="0"/>
          </a:p>
        </p:txBody>
      </p:sp>
      <p:sp>
        <p:nvSpPr>
          <p:cNvPr id="4" name="Date Placeholder 3"/>
          <p:cNvSpPr>
            <a:spLocks noGrp="1"/>
          </p:cNvSpPr>
          <p:nvPr>
            <p:ph type="dt" sz="half" idx="10"/>
          </p:nvPr>
        </p:nvSpPr>
        <p:spPr/>
        <p:txBody>
          <a:bodyPr/>
          <a:lstStyle/>
          <a:p>
            <a:fld id="{6F56BBF3-410C-4BAF-BCB8-9C31A7585A88}" type="datetime1">
              <a:rPr lang="en-US" smtClean="0"/>
              <a:t>3/3/2016</a:t>
            </a:fld>
            <a:endParaRPr lang="en-US" dirty="0"/>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5</a:t>
            </a:fld>
            <a:endParaRPr lang="en-US"/>
          </a:p>
        </p:txBody>
      </p:sp>
    </p:spTree>
    <p:extLst>
      <p:ext uri="{BB962C8B-B14F-4D97-AF65-F5344CB8AC3E}">
        <p14:creationId xmlns:p14="http://schemas.microsoft.com/office/powerpoint/2010/main" val="74458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57185"/>
          </a:xfrm>
        </p:spPr>
        <p:txBody>
          <a:bodyPr/>
          <a:lstStyle/>
          <a:p>
            <a:r>
              <a:rPr lang="en-US" dirty="0" smtClean="0"/>
              <a:t>Data Summary</a:t>
            </a:r>
            <a:endParaRPr lang="en-US" dirty="0"/>
          </a:p>
        </p:txBody>
      </p:sp>
      <p:sp>
        <p:nvSpPr>
          <p:cNvPr id="4" name="Date Placeholder 3"/>
          <p:cNvSpPr>
            <a:spLocks noGrp="1"/>
          </p:cNvSpPr>
          <p:nvPr>
            <p:ph type="dt" sz="half" idx="10"/>
          </p:nvPr>
        </p:nvSpPr>
        <p:spPr/>
        <p:txBody>
          <a:bodyPr/>
          <a:lstStyle/>
          <a:p>
            <a:fld id="{5D078DAF-8016-44D7-8689-A8FD777B0AC4}"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6</a:t>
            </a:fld>
            <a:endParaRPr lang="en-US"/>
          </a:p>
        </p:txBody>
      </p:sp>
      <p:sp>
        <p:nvSpPr>
          <p:cNvPr id="8" name="Content Placeholder 7"/>
          <p:cNvSpPr>
            <a:spLocks noGrp="1"/>
          </p:cNvSpPr>
          <p:nvPr>
            <p:ph idx="1"/>
          </p:nvPr>
        </p:nvSpPr>
        <p:spPr/>
        <p:txBody>
          <a:bodyPr>
            <a:normAutofit lnSpcReduction="10000"/>
          </a:bodyPr>
          <a:lstStyle/>
          <a:p>
            <a:pPr marL="806958" lvl="1" indent="-514350">
              <a:lnSpc>
                <a:spcPct val="120000"/>
              </a:lnSpc>
              <a:buFont typeface="Wingdings" panose="05000000000000000000" pitchFamily="2" charset="2"/>
              <a:buChar char="q"/>
            </a:pPr>
            <a:r>
              <a:rPr lang="en-US" sz="2600" dirty="0" smtClean="0"/>
              <a:t>Cohort </a:t>
            </a:r>
            <a:r>
              <a:rPr lang="en-US" sz="2600" dirty="0"/>
              <a:t>groups were </a:t>
            </a:r>
            <a:r>
              <a:rPr lang="en-US" sz="2600" dirty="0" smtClean="0"/>
              <a:t>selected from </a:t>
            </a:r>
            <a:r>
              <a:rPr lang="en-US" sz="2600" dirty="0"/>
              <a:t>2009-2011 (</a:t>
            </a:r>
            <a:r>
              <a:rPr lang="en-US" sz="2600" dirty="0" err="1"/>
              <a:t>CalPass</a:t>
            </a:r>
            <a:r>
              <a:rPr lang="en-US" sz="2600" dirty="0"/>
              <a:t> Plus)</a:t>
            </a:r>
          </a:p>
          <a:p>
            <a:pPr marL="806958" lvl="1" indent="-514350">
              <a:lnSpc>
                <a:spcPct val="120000"/>
              </a:lnSpc>
              <a:buFont typeface="Wingdings" panose="05000000000000000000" pitchFamily="2" charset="2"/>
              <a:buChar char="q"/>
            </a:pPr>
            <a:r>
              <a:rPr lang="en-US" sz="2600" dirty="0"/>
              <a:t>Average </a:t>
            </a:r>
            <a:r>
              <a:rPr lang="en-US" sz="2600" dirty="0" smtClean="0"/>
              <a:t>time elapsed between </a:t>
            </a:r>
            <a:r>
              <a:rPr lang="en-US" sz="2600" dirty="0"/>
              <a:t>HS graduation and enrolling at </a:t>
            </a:r>
            <a:r>
              <a:rPr lang="en-US" sz="2600" dirty="0" err="1"/>
              <a:t>Cañada</a:t>
            </a:r>
            <a:r>
              <a:rPr lang="en-US" sz="2600" dirty="0"/>
              <a:t>: 4 years </a:t>
            </a:r>
          </a:p>
          <a:p>
            <a:pPr marL="806958" lvl="1" indent="-514350">
              <a:lnSpc>
                <a:spcPct val="120000"/>
              </a:lnSpc>
              <a:buFont typeface="Wingdings" panose="05000000000000000000" pitchFamily="2" charset="2"/>
              <a:buChar char="q"/>
            </a:pPr>
            <a:r>
              <a:rPr lang="en-US" sz="2600" dirty="0"/>
              <a:t>Majority of HS students came to us with GPA of </a:t>
            </a:r>
            <a:r>
              <a:rPr lang="en-US" sz="2600" dirty="0" smtClean="0"/>
              <a:t>“C” </a:t>
            </a:r>
            <a:r>
              <a:rPr lang="en-US" sz="2600" dirty="0"/>
              <a:t>or lower. </a:t>
            </a:r>
          </a:p>
          <a:p>
            <a:pPr marL="806958" lvl="1" indent="-514350">
              <a:lnSpc>
                <a:spcPct val="120000"/>
              </a:lnSpc>
              <a:buFont typeface="Wingdings" panose="05000000000000000000" pitchFamily="2" charset="2"/>
              <a:buChar char="q"/>
            </a:pPr>
            <a:r>
              <a:rPr lang="en-US" sz="2600" dirty="0"/>
              <a:t>Majority of HS students took English or math in their first </a:t>
            </a:r>
            <a:r>
              <a:rPr lang="en-US" sz="2600" dirty="0" smtClean="0"/>
              <a:t>semester at </a:t>
            </a:r>
            <a:r>
              <a:rPr lang="en-US" sz="2600" dirty="0" err="1" smtClean="0"/>
              <a:t>Cañada</a:t>
            </a:r>
            <a:endParaRPr lang="en-US" dirty="0"/>
          </a:p>
        </p:txBody>
      </p:sp>
    </p:spTree>
    <p:extLst>
      <p:ext uri="{BB962C8B-B14F-4D97-AF65-F5344CB8AC3E}">
        <p14:creationId xmlns:p14="http://schemas.microsoft.com/office/powerpoint/2010/main" val="1066919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Target Population for MMAP</a:t>
            </a:r>
            <a:endParaRPr lang="en-US" dirty="0"/>
          </a:p>
        </p:txBody>
      </p:sp>
      <p:sp>
        <p:nvSpPr>
          <p:cNvPr id="8" name="Content Placeholder 7"/>
          <p:cNvSpPr>
            <a:spLocks noGrp="1"/>
          </p:cNvSpPr>
          <p:nvPr>
            <p:ph idx="1"/>
          </p:nvPr>
        </p:nvSpPr>
        <p:spPr>
          <a:xfrm>
            <a:off x="931333" y="2091038"/>
            <a:ext cx="7704667" cy="3817804"/>
          </a:xfrm>
        </p:spPr>
        <p:txBody>
          <a:bodyPr>
            <a:normAutofit/>
          </a:bodyPr>
          <a:lstStyle/>
          <a:p>
            <a:pPr marL="457200" indent="-457200">
              <a:buFont typeface="Wingdings" panose="05000000000000000000" pitchFamily="2" charset="2"/>
              <a:buChar char="q"/>
            </a:pPr>
            <a:r>
              <a:rPr lang="en-US" sz="2600" dirty="0" smtClean="0"/>
              <a:t>New college students </a:t>
            </a:r>
          </a:p>
          <a:p>
            <a:pPr marL="457200" indent="-457200">
              <a:buFont typeface="Wingdings" panose="05000000000000000000" pitchFamily="2" charset="2"/>
              <a:buChar char="q"/>
            </a:pPr>
            <a:r>
              <a:rPr lang="en-US" sz="2600" dirty="0" smtClean="0"/>
              <a:t>Recent high school graduates (within 3 years)</a:t>
            </a:r>
          </a:p>
          <a:p>
            <a:pPr marL="457200" indent="-457200">
              <a:buFont typeface="Wingdings" panose="05000000000000000000" pitchFamily="2" charset="2"/>
              <a:buChar char="q"/>
            </a:pPr>
            <a:r>
              <a:rPr lang="en-US" sz="2600" dirty="0" smtClean="0"/>
              <a:t>Students with above average cumulative high </a:t>
            </a:r>
            <a:r>
              <a:rPr lang="en-US" sz="2600" dirty="0"/>
              <a:t>s</a:t>
            </a:r>
            <a:r>
              <a:rPr lang="en-US" sz="2600" dirty="0" smtClean="0"/>
              <a:t>chool GPA</a:t>
            </a:r>
          </a:p>
          <a:p>
            <a:pPr marL="457200" indent="-457200">
              <a:buFont typeface="Wingdings" panose="05000000000000000000" pitchFamily="2" charset="2"/>
              <a:buChar char="q"/>
            </a:pPr>
            <a:r>
              <a:rPr lang="en-US" sz="2600" dirty="0" smtClean="0"/>
              <a:t>Students with above average grades in high school English/Math courses</a:t>
            </a:r>
          </a:p>
          <a:p>
            <a:pPr>
              <a:buFont typeface="Wingdings" panose="05000000000000000000" pitchFamily="2" charset="2"/>
              <a:buChar char="q"/>
            </a:pPr>
            <a:endParaRPr lang="en-US" sz="2600" dirty="0"/>
          </a:p>
        </p:txBody>
      </p:sp>
      <p:sp>
        <p:nvSpPr>
          <p:cNvPr id="4" name="Date Placeholder 3"/>
          <p:cNvSpPr>
            <a:spLocks noGrp="1"/>
          </p:cNvSpPr>
          <p:nvPr>
            <p:ph type="dt" sz="half" idx="10"/>
          </p:nvPr>
        </p:nvSpPr>
        <p:spPr/>
        <p:txBody>
          <a:bodyPr/>
          <a:lstStyle/>
          <a:p>
            <a:fld id="{52CBDFE3-2B2B-4A32-8502-223B1F532917}"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7</a:t>
            </a:fld>
            <a:endParaRPr lang="en-US"/>
          </a:p>
        </p:txBody>
      </p:sp>
    </p:spTree>
    <p:extLst>
      <p:ext uri="{BB962C8B-B14F-4D97-AF65-F5344CB8AC3E}">
        <p14:creationId xmlns:p14="http://schemas.microsoft.com/office/powerpoint/2010/main" val="200086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02" y="96104"/>
            <a:ext cx="7543800" cy="1022325"/>
          </a:xfrm>
        </p:spPr>
        <p:txBody>
          <a:bodyPr/>
          <a:lstStyle/>
          <a:p>
            <a:r>
              <a:rPr lang="en-US" dirty="0" smtClean="0"/>
              <a:t>Decision Trees--English</a:t>
            </a:r>
            <a:endParaRPr lang="en-US" dirty="0"/>
          </a:p>
        </p:txBody>
      </p:sp>
      <p:sp>
        <p:nvSpPr>
          <p:cNvPr id="4" name="Date Placeholder 3"/>
          <p:cNvSpPr>
            <a:spLocks noGrp="1"/>
          </p:cNvSpPr>
          <p:nvPr>
            <p:ph type="dt" sz="half" idx="10"/>
          </p:nvPr>
        </p:nvSpPr>
        <p:spPr/>
        <p:txBody>
          <a:bodyPr/>
          <a:lstStyle/>
          <a:p>
            <a:fld id="{2A2B21CB-ED9A-4415-AF62-C5C866AF607E}"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8</a:t>
            </a:fld>
            <a:endParaRPr lang="en-US"/>
          </a:p>
        </p:txBody>
      </p:sp>
      <p:sp>
        <p:nvSpPr>
          <p:cNvPr id="9" name="TextBox 8"/>
          <p:cNvSpPr txBox="1"/>
          <p:nvPr/>
        </p:nvSpPr>
        <p:spPr>
          <a:xfrm>
            <a:off x="5812971" y="1926719"/>
            <a:ext cx="2967958"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New student from high school within 3 years</a:t>
            </a:r>
          </a:p>
          <a:p>
            <a:pPr marL="285750" indent="-285750">
              <a:buFont typeface="Arial" panose="020B0604020202020204" pitchFamily="34" charset="0"/>
              <a:buChar char="•"/>
            </a:pPr>
            <a:r>
              <a:rPr lang="en-US" sz="2400" dirty="0" smtClean="0"/>
              <a:t>Cum GPA &gt;=</a:t>
            </a:r>
            <a:r>
              <a:rPr lang="en-US" sz="2400" dirty="0" smtClean="0">
                <a:solidFill>
                  <a:srgbClr val="C00000"/>
                </a:solidFill>
              </a:rPr>
              <a:t>2.3</a:t>
            </a:r>
          </a:p>
          <a:p>
            <a:pPr marL="285750" indent="-285750">
              <a:buFont typeface="Arial" panose="020B0604020202020204" pitchFamily="34" charset="0"/>
              <a:buChar char="•"/>
            </a:pPr>
            <a:r>
              <a:rPr lang="en-US" sz="2400" dirty="0" smtClean="0"/>
              <a:t>High school English course grade equal or higher than </a:t>
            </a:r>
            <a:r>
              <a:rPr lang="en-US" sz="2400" dirty="0" smtClean="0">
                <a:solidFill>
                  <a:srgbClr val="C00000"/>
                </a:solidFill>
              </a:rPr>
              <a:t>B-</a:t>
            </a:r>
            <a:endParaRPr lang="en-US" sz="2400" dirty="0">
              <a:solidFill>
                <a:srgbClr val="C00000"/>
              </a:solidFill>
            </a:endParaRPr>
          </a:p>
        </p:txBody>
      </p:sp>
      <p:pic>
        <p:nvPicPr>
          <p:cNvPr id="10" name="Picture 9"/>
          <p:cNvPicPr>
            <a:picLocks noChangeAspect="1"/>
          </p:cNvPicPr>
          <p:nvPr/>
        </p:nvPicPr>
        <p:blipFill rotWithShape="1">
          <a:blip r:embed="rId3"/>
          <a:srcRect l="32125" t="23556" r="31500" b="9778"/>
          <a:stretch/>
        </p:blipFill>
        <p:spPr>
          <a:xfrm>
            <a:off x="546164" y="1118430"/>
            <a:ext cx="5158196" cy="5143826"/>
          </a:xfrm>
          <a:prstGeom prst="rect">
            <a:avLst/>
          </a:prstGeom>
        </p:spPr>
      </p:pic>
    </p:spTree>
    <p:extLst>
      <p:ext uri="{BB962C8B-B14F-4D97-AF65-F5344CB8AC3E}">
        <p14:creationId xmlns:p14="http://schemas.microsoft.com/office/powerpoint/2010/main" val="1519527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5968"/>
            <a:ext cx="7543800" cy="1022325"/>
          </a:xfrm>
        </p:spPr>
        <p:txBody>
          <a:bodyPr/>
          <a:lstStyle/>
          <a:p>
            <a:r>
              <a:rPr lang="en-US" dirty="0" smtClean="0"/>
              <a:t>Decision Trees--Math</a:t>
            </a:r>
            <a:endParaRPr lang="en-US" dirty="0"/>
          </a:p>
        </p:txBody>
      </p:sp>
      <p:sp>
        <p:nvSpPr>
          <p:cNvPr id="4" name="Date Placeholder 3"/>
          <p:cNvSpPr>
            <a:spLocks noGrp="1"/>
          </p:cNvSpPr>
          <p:nvPr>
            <p:ph type="dt" sz="half" idx="10"/>
          </p:nvPr>
        </p:nvSpPr>
        <p:spPr/>
        <p:txBody>
          <a:bodyPr/>
          <a:lstStyle/>
          <a:p>
            <a:fld id="{795DC17D-26CE-494B-B933-4546F185FE3B}"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9</a:t>
            </a:fld>
            <a:endParaRPr lang="en-US"/>
          </a:p>
        </p:txBody>
      </p:sp>
      <p:sp>
        <p:nvSpPr>
          <p:cNvPr id="9" name="TextBox 8"/>
          <p:cNvSpPr txBox="1"/>
          <p:nvPr/>
        </p:nvSpPr>
        <p:spPr>
          <a:xfrm>
            <a:off x="5812970" y="1926719"/>
            <a:ext cx="302174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New student from high school within 3 years</a:t>
            </a:r>
          </a:p>
          <a:p>
            <a:pPr marL="285750" indent="-285750">
              <a:buFont typeface="Arial" panose="020B0604020202020204" pitchFamily="34" charset="0"/>
              <a:buChar char="•"/>
            </a:pPr>
            <a:r>
              <a:rPr lang="en-US" sz="2400" dirty="0" smtClean="0"/>
              <a:t>Cum GPA &gt;=</a:t>
            </a:r>
            <a:r>
              <a:rPr lang="en-US" sz="2400" dirty="0" smtClean="0">
                <a:solidFill>
                  <a:srgbClr val="C00000"/>
                </a:solidFill>
              </a:rPr>
              <a:t>3.2</a:t>
            </a:r>
          </a:p>
          <a:p>
            <a:pPr marL="285750" indent="-285750">
              <a:buFont typeface="Arial" panose="020B0604020202020204" pitchFamily="34" charset="0"/>
              <a:buChar char="•"/>
            </a:pPr>
            <a:r>
              <a:rPr lang="en-US" sz="2400" dirty="0" smtClean="0"/>
              <a:t>High school Math course grade equal or higher than </a:t>
            </a:r>
            <a:r>
              <a:rPr lang="en-US" sz="2400" dirty="0" smtClean="0">
                <a:solidFill>
                  <a:srgbClr val="C00000"/>
                </a:solidFill>
              </a:rPr>
              <a:t>C</a:t>
            </a:r>
            <a:endParaRPr lang="en-US" sz="2400" dirty="0">
              <a:solidFill>
                <a:srgbClr val="C00000"/>
              </a:solidFill>
            </a:endParaRPr>
          </a:p>
        </p:txBody>
      </p:sp>
      <p:pic>
        <p:nvPicPr>
          <p:cNvPr id="10" name="Picture 9"/>
          <p:cNvPicPr>
            <a:picLocks noChangeAspect="1"/>
          </p:cNvPicPr>
          <p:nvPr/>
        </p:nvPicPr>
        <p:blipFill rotWithShape="1">
          <a:blip r:embed="rId3"/>
          <a:srcRect l="32285" t="22318" r="31786" b="11651"/>
          <a:stretch/>
        </p:blipFill>
        <p:spPr>
          <a:xfrm>
            <a:off x="609600" y="1158293"/>
            <a:ext cx="5212154" cy="5173234"/>
          </a:xfrm>
          <a:prstGeom prst="rect">
            <a:avLst/>
          </a:prstGeom>
        </p:spPr>
      </p:pic>
    </p:spTree>
    <p:extLst>
      <p:ext uri="{BB962C8B-B14F-4D97-AF65-F5344CB8AC3E}">
        <p14:creationId xmlns:p14="http://schemas.microsoft.com/office/powerpoint/2010/main" val="30118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7161</TotalTime>
  <Words>1566</Words>
  <Application>Microsoft Office PowerPoint</Application>
  <PresentationFormat>On-screen Show (4:3)</PresentationFormat>
  <Paragraphs>305</Paragraphs>
  <Slides>27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Kozuka Mincho Pro B</vt:lpstr>
      <vt:lpstr>Arial</vt:lpstr>
      <vt:lpstr>Calibri</vt:lpstr>
      <vt:lpstr>Cambria</vt:lpstr>
      <vt:lpstr>Maiandra GD</vt:lpstr>
      <vt:lpstr>Wingdings</vt:lpstr>
      <vt:lpstr>Retrospect</vt:lpstr>
      <vt:lpstr>Multiple Measures Assessment Project (MMAP)  Cañada Pilot Study</vt:lpstr>
      <vt:lpstr>Multiple Measures Pilot Project</vt:lpstr>
      <vt:lpstr>What is MMAP?</vt:lpstr>
      <vt:lpstr>MMAP Pilot Process Timeline</vt:lpstr>
      <vt:lpstr>Cañada MMAP Team</vt:lpstr>
      <vt:lpstr>Data Summary</vt:lpstr>
      <vt:lpstr>Target Population for MMAP</vt:lpstr>
      <vt:lpstr>Decision Trees--English</vt:lpstr>
      <vt:lpstr>Decision Trees--Math</vt:lpstr>
      <vt:lpstr>Web Application for the Decision Trees</vt:lpstr>
      <vt:lpstr>Implementation of the transcript placement </vt:lpstr>
      <vt:lpstr>Evaluation of the MMAP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100 Course Outcomes by Grade Distribution</vt:lpstr>
      <vt:lpstr>Math Course Outcomes by Course Number</vt:lpstr>
      <vt:lpstr>MMAPStudents Feedback (Grade D, F, or W)</vt:lpstr>
      <vt:lpstr>MMAP Students Feedback (Grade D, F, or W)</vt:lpstr>
      <vt:lpstr>MMAP Students Feedback (Grade D, F, or W)</vt:lpstr>
      <vt:lpstr>Next Steps</vt:lpstr>
      <vt:lpstr>Questions</vt:lpstr>
    </vt:vector>
  </TitlesOfParts>
  <Company>SMCCD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Hsieh, Chialin</dc:creator>
  <cp:lastModifiedBy>Hsieh, Chialin</cp:lastModifiedBy>
  <cp:revision>420</cp:revision>
  <cp:lastPrinted>2015-11-10T20:47:15Z</cp:lastPrinted>
  <dcterms:created xsi:type="dcterms:W3CDTF">2014-12-20T23:49:42Z</dcterms:created>
  <dcterms:modified xsi:type="dcterms:W3CDTF">2016-03-04T04:33:39Z</dcterms:modified>
</cp:coreProperties>
</file>