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1.xml" ContentType="application/vnd.openxmlformats-officedocument.presentationml.tag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37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charts/chart38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charts/chart39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charts/chart40.xml" ContentType="application/vnd.openxmlformats-officedocument.drawingml.chart+xml"/>
  <Override PartName="/ppt/charts/style40.xml" ContentType="application/vnd.ms-office.chartstyle+xml"/>
  <Override PartName="/ppt/charts/colors40.xml" ContentType="application/vnd.ms-office.chartcolorstyle+xml"/>
  <Override PartName="/ppt/charts/chart41.xml" ContentType="application/vnd.openxmlformats-officedocument.drawingml.chart+xml"/>
  <Override PartName="/ppt/charts/style41.xml" ContentType="application/vnd.ms-office.chartstyle+xml"/>
  <Override PartName="/ppt/charts/colors41.xml" ContentType="application/vnd.ms-office.chartcolorstyle+xml"/>
  <Override PartName="/ppt/charts/chart42.xml" ContentType="application/vnd.openxmlformats-officedocument.drawingml.chart+xml"/>
  <Override PartName="/ppt/charts/style42.xml" ContentType="application/vnd.ms-office.chartstyle+xml"/>
  <Override PartName="/ppt/charts/colors42.xml" ContentType="application/vnd.ms-office.chartcolorstyle+xml"/>
  <Override PartName="/ppt/charts/chart43.xml" ContentType="application/vnd.openxmlformats-officedocument.drawingml.chart+xml"/>
  <Override PartName="/ppt/charts/style43.xml" ContentType="application/vnd.ms-office.chartstyle+xml"/>
  <Override PartName="/ppt/charts/colors43.xml" ContentType="application/vnd.ms-office.chartcolorstyle+xml"/>
  <Override PartName="/ppt/charts/chart44.xml" ContentType="application/vnd.openxmlformats-officedocument.drawingml.chart+xml"/>
  <Override PartName="/ppt/charts/style44.xml" ContentType="application/vnd.ms-office.chartstyle+xml"/>
  <Override PartName="/ppt/charts/colors44.xml" ContentType="application/vnd.ms-office.chartcolorstyle+xml"/>
  <Override PartName="/ppt/charts/chart45.xml" ContentType="application/vnd.openxmlformats-officedocument.drawingml.chart+xml"/>
  <Override PartName="/ppt/charts/style45.xml" ContentType="application/vnd.ms-office.chartstyle+xml"/>
  <Override PartName="/ppt/charts/colors45.xml" ContentType="application/vnd.ms-office.chartcolorstyle+xml"/>
  <Override PartName="/ppt/charts/chart46.xml" ContentType="application/vnd.openxmlformats-officedocument.drawingml.chart+xml"/>
  <Override PartName="/ppt/charts/style46.xml" ContentType="application/vnd.ms-office.chartstyle+xml"/>
  <Override PartName="/ppt/charts/colors46.xml" ContentType="application/vnd.ms-office.chartcolorstyle+xml"/>
  <Override PartName="/ppt/charts/chart47.xml" ContentType="application/vnd.openxmlformats-officedocument.drawingml.chart+xml"/>
  <Override PartName="/ppt/charts/style47.xml" ContentType="application/vnd.ms-office.chartstyle+xml"/>
  <Override PartName="/ppt/charts/colors47.xml" ContentType="application/vnd.ms-office.chartcolorstyle+xml"/>
  <Override PartName="/ppt/charts/chart48.xml" ContentType="application/vnd.openxmlformats-officedocument.drawingml.chart+xml"/>
  <Override PartName="/ppt/charts/style48.xml" ContentType="application/vnd.ms-office.chartstyle+xml"/>
  <Override PartName="/ppt/charts/colors48.xml" ContentType="application/vnd.ms-office.chartcolorstyle+xml"/>
  <Override PartName="/ppt/charts/chart49.xml" ContentType="application/vnd.openxmlformats-officedocument.drawingml.chart+xml"/>
  <Override PartName="/ppt/charts/style49.xml" ContentType="application/vnd.ms-office.chartstyle+xml"/>
  <Override PartName="/ppt/charts/colors49.xml" ContentType="application/vnd.ms-office.chartcolorstyle+xml"/>
  <Override PartName="/ppt/charts/chart50.xml" ContentType="application/vnd.openxmlformats-officedocument.drawingml.chart+xml"/>
  <Override PartName="/ppt/charts/style50.xml" ContentType="application/vnd.ms-office.chartstyle+xml"/>
  <Override PartName="/ppt/charts/colors50.xml" ContentType="application/vnd.ms-office.chartcolorstyle+xml"/>
  <Override PartName="/ppt/charts/chart51.xml" ContentType="application/vnd.openxmlformats-officedocument.drawingml.chart+xml"/>
  <Override PartName="/ppt/charts/style51.xml" ContentType="application/vnd.ms-office.chartstyle+xml"/>
  <Override PartName="/ppt/charts/colors51.xml" ContentType="application/vnd.ms-office.chartcolorstyle+xml"/>
  <Override PartName="/ppt/charts/chart52.xml" ContentType="application/vnd.openxmlformats-officedocument.drawingml.chart+xml"/>
  <Override PartName="/ppt/charts/style52.xml" ContentType="application/vnd.ms-office.chartstyle+xml"/>
  <Override PartName="/ppt/charts/colors52.xml" ContentType="application/vnd.ms-office.chartcolorstyle+xml"/>
  <Override PartName="/ppt/charts/chart53.xml" ContentType="application/vnd.openxmlformats-officedocument.drawingml.chart+xml"/>
  <Override PartName="/ppt/charts/style53.xml" ContentType="application/vnd.ms-office.chartstyle+xml"/>
  <Override PartName="/ppt/charts/colors53.xml" ContentType="application/vnd.ms-office.chartcolorstyle+xml"/>
  <Override PartName="/ppt/charts/chart54.xml" ContentType="application/vnd.openxmlformats-officedocument.drawingml.chart+xml"/>
  <Override PartName="/ppt/charts/style54.xml" ContentType="application/vnd.ms-office.chartstyle+xml"/>
  <Override PartName="/ppt/charts/colors5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74" r:id="rId7"/>
    <p:sldId id="258" r:id="rId8"/>
    <p:sldId id="259" r:id="rId9"/>
    <p:sldId id="283" r:id="rId10"/>
    <p:sldId id="261" r:id="rId11"/>
    <p:sldId id="260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62" r:id="rId21"/>
    <p:sldId id="292" r:id="rId22"/>
    <p:sldId id="263" r:id="rId23"/>
    <p:sldId id="264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65" r:id="rId33"/>
    <p:sldId id="293" r:id="rId34"/>
    <p:sldId id="294" r:id="rId35"/>
    <p:sldId id="271" r:id="rId36"/>
    <p:sldId id="307" r:id="rId37"/>
    <p:sldId id="266" r:id="rId38"/>
    <p:sldId id="295" r:id="rId39"/>
    <p:sldId id="267" r:id="rId40"/>
    <p:sldId id="296" r:id="rId41"/>
    <p:sldId id="297" r:id="rId42"/>
    <p:sldId id="298" r:id="rId43"/>
    <p:sldId id="299" r:id="rId44"/>
    <p:sldId id="268" r:id="rId45"/>
    <p:sldId id="300" r:id="rId46"/>
    <p:sldId id="301" r:id="rId47"/>
    <p:sldId id="302" r:id="rId48"/>
    <p:sldId id="269" r:id="rId49"/>
    <p:sldId id="303" r:id="rId50"/>
    <p:sldId id="270" r:id="rId51"/>
    <p:sldId id="304" r:id="rId52"/>
    <p:sldId id="305" r:id="rId53"/>
    <p:sldId id="306" r:id="rId54"/>
    <p:sldId id="273" r:id="rId55"/>
    <p:sldId id="312" r:id="rId56"/>
    <p:sldId id="272" r:id="rId57"/>
    <p:sldId id="308" r:id="rId58"/>
    <p:sldId id="309" r:id="rId59"/>
    <p:sldId id="310" r:id="rId60"/>
    <p:sldId id="311" r:id="rId6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3" autoAdjust="0"/>
    <p:restoredTop sz="94660"/>
  </p:normalViewPr>
  <p:slideViewPr>
    <p:cSldViewPr snapToGrid="0">
      <p:cViewPr varScale="1">
        <p:scale>
          <a:sx n="66" d="100"/>
          <a:sy n="66" d="100"/>
        </p:scale>
        <p:origin x="56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40.xml"/><Relationship Id="rId1" Type="http://schemas.microsoft.com/office/2011/relationships/chartStyle" Target="style40.xml"/></Relationships>
</file>

<file path=ppt/charts/_rels/chart41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41.xml"/><Relationship Id="rId1" Type="http://schemas.microsoft.com/office/2011/relationships/chartStyle" Target="style41.xml"/></Relationships>
</file>

<file path=ppt/charts/_rels/chart42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42.xml"/><Relationship Id="rId1" Type="http://schemas.microsoft.com/office/2011/relationships/chartStyle" Target="style42.xml"/></Relationships>
</file>

<file path=ppt/charts/_rels/chart43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43.xml"/><Relationship Id="rId1" Type="http://schemas.microsoft.com/office/2011/relationships/chartStyle" Target="style43.xml"/></Relationships>
</file>

<file path=ppt/charts/_rels/chart44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44.xml"/><Relationship Id="rId1" Type="http://schemas.microsoft.com/office/2011/relationships/chartStyle" Target="style44.xml"/></Relationships>
</file>

<file path=ppt/charts/_rels/chart45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45.xml"/><Relationship Id="rId1" Type="http://schemas.microsoft.com/office/2011/relationships/chartStyle" Target="style45.xml"/></Relationships>
</file>

<file path=ppt/charts/_rels/chart46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46.xml"/><Relationship Id="rId1" Type="http://schemas.microsoft.com/office/2011/relationships/chartStyle" Target="style46.xml"/></Relationships>
</file>

<file path=ppt/charts/_rels/chart47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47.xml"/><Relationship Id="rId1" Type="http://schemas.microsoft.com/office/2011/relationships/chartStyle" Target="style47.xml"/></Relationships>
</file>

<file path=ppt/charts/_rels/chart48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48.xml"/><Relationship Id="rId1" Type="http://schemas.microsoft.com/office/2011/relationships/chartStyle" Target="style48.xml"/></Relationships>
</file>

<file path=ppt/charts/_rels/chart49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49.xml"/><Relationship Id="rId1" Type="http://schemas.microsoft.com/office/2011/relationships/chartStyle" Target="style49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50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50.xml"/><Relationship Id="rId1" Type="http://schemas.microsoft.com/office/2011/relationships/chartStyle" Target="style50.xml"/></Relationships>
</file>

<file path=ppt/charts/_rels/chart51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51.xml"/><Relationship Id="rId1" Type="http://schemas.microsoft.com/office/2011/relationships/chartStyle" Target="style51.xml"/></Relationships>
</file>

<file path=ppt/charts/_rels/chart52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52.xml"/><Relationship Id="rId1" Type="http://schemas.microsoft.com/office/2011/relationships/chartStyle" Target="style52.xml"/></Relationships>
</file>

<file path=ppt/charts/_rels/chart53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53.xml"/><Relationship Id="rId1" Type="http://schemas.microsoft.com/office/2011/relationships/chartStyle" Target="style53.xml"/></Relationships>
</file>

<file path=ppt/charts/_rels/chart54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54.xml"/><Relationship Id="rId1" Type="http://schemas.microsoft.com/office/2011/relationships/chartStyle" Target="style5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Participatory%20gov/Participatory%20Governance%20survey%2020-21/Ca&#241;ada%20College%20Participatory%20Governance%20Evaluation%20Survey%202021_March%2030,%202021_15.43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Count by Constituency Group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ofPieChart>
        <c:ofPieType val="pie"/>
        <c:varyColors val="1"/>
        <c:ser>
          <c:idx val="0"/>
          <c:order val="0"/>
          <c:tx>
            <c:strRef>
              <c:f>'sentiment pivot'!$M$2</c:f>
              <c:strCache>
                <c:ptCount val="1"/>
                <c:pt idx="0">
                  <c:v>Count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333-49C3-BC83-A7692B44576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333-49C3-BC83-A7692B44576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333-49C3-BC83-A7692B44576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333-49C3-BC83-A7692B44576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333-49C3-BC83-A7692B44576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333-49C3-BC83-A7692B445764}"/>
              </c:ext>
            </c:extLst>
          </c:dPt>
          <c:dLbls>
            <c:dLbl>
              <c:idx val="0"/>
              <c:layout>
                <c:manualLayout>
                  <c:x val="-4.2205865571151432E-3"/>
                  <c:y val="-1.7596886291067254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333-49C3-BC83-A7692B445764}"/>
                </c:ext>
              </c:extLst>
            </c:dLbl>
            <c:dLbl>
              <c:idx val="1"/>
              <c:layout>
                <c:manualLayout>
                  <c:x val="2.4190726159230096E-3"/>
                  <c:y val="-1.781222235551455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333-49C3-BC83-A7692B445764}"/>
                </c:ext>
              </c:extLst>
            </c:dLbl>
            <c:dLbl>
              <c:idx val="2"/>
              <c:layout>
                <c:manualLayout>
                  <c:x val="-3.4609057020046408E-3"/>
                  <c:y val="3.782744525936619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333-49C3-BC83-A7692B445764}"/>
                </c:ext>
              </c:extLst>
            </c:dLbl>
            <c:dLbl>
              <c:idx val="3"/>
              <c:layout>
                <c:manualLayout>
                  <c:x val="4.7941249191677131E-2"/>
                  <c:y val="-0.1330838928164164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1333-49C3-BC83-A7692B445764}"/>
                </c:ext>
              </c:extLst>
            </c:dLbl>
            <c:dLbl>
              <c:idx val="4"/>
              <c:layout>
                <c:manualLayout>
                  <c:x val="-3.2398531705275973E-3"/>
                  <c:y val="-7.5806568002761447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333-49C3-BC83-A7692B445764}"/>
                </c:ext>
              </c:extLst>
            </c:dLbl>
            <c:dLbl>
              <c:idx val="5"/>
              <c:layout>
                <c:manualLayout>
                  <c:x val="1.5441819772528435E-3"/>
                  <c:y val="-1.779670988555704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Faculty</a:t>
                    </a:r>
                    <a:r>
                      <a:rPr lang="en-US" baseline="0" dirty="0"/>
                      <a:t>, </a:t>
                    </a:r>
                    <a:fld id="{FAD4F0D5-802B-433C-8886-E8F2C98B49EF}" type="VALUE">
                      <a:rPr lang="en-US" baseline="0" dirty="0"/>
                      <a:pPr/>
                      <a:t>[VALUE]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791062801932368"/>
                      <c:h val="6.57570154283578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1333-49C3-BC83-A7692B445764}"/>
                </c:ext>
              </c:extLst>
            </c:dLbl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'sentiment pivot'!$L$3:$L$7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Student</c:v>
                </c:pt>
                <c:pt idx="3">
                  <c:v>Faculty (full time)</c:v>
                </c:pt>
                <c:pt idx="4">
                  <c:v>Faculty (part time)</c:v>
                </c:pt>
              </c:strCache>
            </c:strRef>
          </c:cat>
          <c:val>
            <c:numRef>
              <c:f>'sentiment pivot'!$M$3:$M$7</c:f>
              <c:numCache>
                <c:formatCode>General</c:formatCode>
                <c:ptCount val="5"/>
                <c:pt idx="0">
                  <c:v>3</c:v>
                </c:pt>
                <c:pt idx="1">
                  <c:v>18</c:v>
                </c:pt>
                <c:pt idx="2">
                  <c:v>36</c:v>
                </c:pt>
                <c:pt idx="3">
                  <c:v>21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333-49C3-BC83-A7692B44576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pivot'!$N$7</c:f>
              <c:strCache>
                <c:ptCount val="1"/>
                <c:pt idx="0">
                  <c:v>Information on Academic Senate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pivot'!$O$2:$T$2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pivot'!$O$7:$T$7</c:f>
              <c:numCache>
                <c:formatCode>General</c:formatCode>
                <c:ptCount val="6"/>
                <c:pt idx="0">
                  <c:v>36</c:v>
                </c:pt>
                <c:pt idx="1">
                  <c:v>12</c:v>
                </c:pt>
                <c:pt idx="2">
                  <c:v>23</c:v>
                </c:pt>
                <c:pt idx="3">
                  <c:v>7</c:v>
                </c:pt>
                <c:pt idx="4">
                  <c:v>3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2D-428B-A631-6B343D9E6E5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45465008"/>
        <c:axId val="1639607152"/>
      </c:barChart>
      <c:catAx>
        <c:axId val="164546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9607152"/>
        <c:crosses val="autoZero"/>
        <c:auto val="1"/>
        <c:lblAlgn val="ctr"/>
        <c:lblOffset val="100"/>
        <c:noMultiLvlLbl val="0"/>
      </c:catAx>
      <c:valAx>
        <c:axId val="1639607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465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pivot'!$N$8</c:f>
              <c:strCache>
                <c:ptCount val="1"/>
                <c:pt idx="0">
                  <c:v>Information on Classified Senate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pivot'!$O$2:$T$2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pivot'!$O$8:$T$8</c:f>
              <c:numCache>
                <c:formatCode>General</c:formatCode>
                <c:ptCount val="6"/>
                <c:pt idx="0">
                  <c:v>20</c:v>
                </c:pt>
                <c:pt idx="1">
                  <c:v>16</c:v>
                </c:pt>
                <c:pt idx="2">
                  <c:v>32</c:v>
                </c:pt>
                <c:pt idx="3">
                  <c:v>6</c:v>
                </c:pt>
                <c:pt idx="4">
                  <c:v>4</c:v>
                </c:pt>
                <c:pt idx="5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10-410A-8837-2388A6ACEDC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45465008"/>
        <c:axId val="1639607152"/>
      </c:barChart>
      <c:catAx>
        <c:axId val="164546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9607152"/>
        <c:crosses val="autoZero"/>
        <c:auto val="1"/>
        <c:lblAlgn val="ctr"/>
        <c:lblOffset val="100"/>
        <c:noMultiLvlLbl val="0"/>
      </c:catAx>
      <c:valAx>
        <c:axId val="1639607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465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pivot'!$N$9</c:f>
              <c:strCache>
                <c:ptCount val="1"/>
                <c:pt idx="0">
                  <c:v>Information on GP Steering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pivot'!$O$2:$T$2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pivot'!$O$9:$T$9</c:f>
              <c:numCache>
                <c:formatCode>General</c:formatCode>
                <c:ptCount val="6"/>
                <c:pt idx="0">
                  <c:v>21</c:v>
                </c:pt>
                <c:pt idx="1">
                  <c:v>11</c:v>
                </c:pt>
                <c:pt idx="2">
                  <c:v>31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74-4A2F-B971-4021A1A906A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45465008"/>
        <c:axId val="1639607152"/>
      </c:barChart>
      <c:catAx>
        <c:axId val="164546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9607152"/>
        <c:crosses val="autoZero"/>
        <c:auto val="1"/>
        <c:lblAlgn val="ctr"/>
        <c:lblOffset val="100"/>
        <c:noMultiLvlLbl val="0"/>
      </c:catAx>
      <c:valAx>
        <c:axId val="1639607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465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pivot'!$N$10</c:f>
              <c:strCache>
                <c:ptCount val="1"/>
                <c:pt idx="0">
                  <c:v>Information on College committees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pivot'!$O$2:$T$2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pivot'!$O$10:$T$10</c:f>
              <c:numCache>
                <c:formatCode>General</c:formatCode>
                <c:ptCount val="6"/>
                <c:pt idx="0">
                  <c:v>13</c:v>
                </c:pt>
                <c:pt idx="1">
                  <c:v>3</c:v>
                </c:pt>
                <c:pt idx="2">
                  <c:v>21</c:v>
                </c:pt>
                <c:pt idx="3">
                  <c:v>5</c:v>
                </c:pt>
                <c:pt idx="4">
                  <c:v>4</c:v>
                </c:pt>
                <c:pt idx="5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87-41EB-855A-43F3D171D7C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45465008"/>
        <c:axId val="1639607152"/>
      </c:barChart>
      <c:catAx>
        <c:axId val="164546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9607152"/>
        <c:crosses val="autoZero"/>
        <c:auto val="1"/>
        <c:lblAlgn val="ctr"/>
        <c:lblOffset val="100"/>
        <c:noMultiLvlLbl val="0"/>
      </c:catAx>
      <c:valAx>
        <c:axId val="1639607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465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'Numeric pivot'!$K$22</c:f>
              <c:strCache>
                <c:ptCount val="1"/>
                <c:pt idx="0">
                  <c:v>Overall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pivot'!$L$13:$P$13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pivot'!$L$22:$P$22</c:f>
              <c:numCache>
                <c:formatCode>0.0</c:formatCode>
                <c:ptCount val="5"/>
                <c:pt idx="0">
                  <c:v>4.333333333333333</c:v>
                </c:pt>
                <c:pt idx="1">
                  <c:v>3.6113445378151261</c:v>
                </c:pt>
                <c:pt idx="2">
                  <c:v>3.9295112781954882</c:v>
                </c:pt>
                <c:pt idx="3">
                  <c:v>3.78968253968254</c:v>
                </c:pt>
                <c:pt idx="4">
                  <c:v>3.6716269841269846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C1-4DC6-8A56-4B18C3EA65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07076511"/>
        <c:axId val="2013439199"/>
      </c:barChart>
      <c:catAx>
        <c:axId val="20070765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3439199"/>
        <c:crosses val="autoZero"/>
        <c:auto val="1"/>
        <c:lblAlgn val="ctr"/>
        <c:lblOffset val="100"/>
        <c:noMultiLvlLbl val="0"/>
      </c:catAx>
      <c:valAx>
        <c:axId val="2013439199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70765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pivot'!$N$22</c:f>
              <c:strCache>
                <c:ptCount val="1"/>
                <c:pt idx="0">
                  <c:v>Recording Overall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pivot'!$O$13:$T$13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pivot'!$O$22:$T$22</c:f>
              <c:numCache>
                <c:formatCode>General</c:formatCode>
                <c:ptCount val="6"/>
                <c:pt idx="0">
                  <c:v>195</c:v>
                </c:pt>
                <c:pt idx="1">
                  <c:v>76</c:v>
                </c:pt>
                <c:pt idx="2">
                  <c:v>238</c:v>
                </c:pt>
                <c:pt idx="3">
                  <c:v>46</c:v>
                </c:pt>
                <c:pt idx="4">
                  <c:v>22</c:v>
                </c:pt>
                <c:pt idx="5">
                  <c:v>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B2-4401-B964-8266D810AB7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6387008"/>
        <c:axId val="1645312640"/>
      </c:barChart>
      <c:catAx>
        <c:axId val="1746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312640"/>
        <c:crosses val="autoZero"/>
        <c:auto val="1"/>
        <c:lblAlgn val="ctr"/>
        <c:lblOffset val="100"/>
        <c:noMultiLvlLbl val="0"/>
      </c:catAx>
      <c:valAx>
        <c:axId val="164531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6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'Numeric pivot'!$L$13</c:f>
              <c:strCache>
                <c:ptCount val="1"/>
                <c:pt idx="0">
                  <c:v>Administrator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'Numeric pivot'!$K$14:$K$21</c:f>
              <c:strCache>
                <c:ptCount val="8"/>
                <c:pt idx="0">
                  <c:v>PBC</c:v>
                </c:pt>
                <c:pt idx="1">
                  <c:v>ASCC</c:v>
                </c:pt>
                <c:pt idx="2">
                  <c:v>IPC</c:v>
                </c:pt>
                <c:pt idx="3">
                  <c:v>SSPC</c:v>
                </c:pt>
                <c:pt idx="4">
                  <c:v>Academic Senate</c:v>
                </c:pt>
                <c:pt idx="5">
                  <c:v>Classified Senate</c:v>
                </c:pt>
                <c:pt idx="6">
                  <c:v>GP Steering</c:v>
                </c:pt>
                <c:pt idx="7">
                  <c:v>College committees</c:v>
                </c:pt>
              </c:strCache>
            </c:strRef>
          </c:cat>
          <c:val>
            <c:numRef>
              <c:f>'Numeric pivot'!$L$14:$L$21</c:f>
              <c:numCache>
                <c:formatCode>0.0</c:formatCode>
                <c:ptCount val="8"/>
                <c:pt idx="0">
                  <c:v>4.666666666666667</c:v>
                </c:pt>
                <c:pt idx="1">
                  <c:v>4.5</c:v>
                </c:pt>
                <c:pt idx="2">
                  <c:v>4</c:v>
                </c:pt>
                <c:pt idx="3">
                  <c:v>4.5</c:v>
                </c:pt>
                <c:pt idx="4">
                  <c:v>3.5</c:v>
                </c:pt>
                <c:pt idx="5">
                  <c:v>3.5</c:v>
                </c:pt>
                <c:pt idx="6">
                  <c:v>4.666666666666667</c:v>
                </c:pt>
                <c:pt idx="7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81-4945-9027-112D47228720}"/>
            </c:ext>
          </c:extLst>
        </c:ser>
        <c:ser>
          <c:idx val="1"/>
          <c:order val="1"/>
          <c:tx>
            <c:strRef>
              <c:f>'Numeric pivot'!$M$13</c:f>
              <c:strCache>
                <c:ptCount val="1"/>
                <c:pt idx="0">
                  <c:v>Classified Staff or Manager/Supervisor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'Numeric pivot'!$K$14:$K$21</c:f>
              <c:strCache>
                <c:ptCount val="8"/>
                <c:pt idx="0">
                  <c:v>PBC</c:v>
                </c:pt>
                <c:pt idx="1">
                  <c:v>ASCC</c:v>
                </c:pt>
                <c:pt idx="2">
                  <c:v>IPC</c:v>
                </c:pt>
                <c:pt idx="3">
                  <c:v>SSPC</c:v>
                </c:pt>
                <c:pt idx="4">
                  <c:v>Academic Senate</c:v>
                </c:pt>
                <c:pt idx="5">
                  <c:v>Classified Senate</c:v>
                </c:pt>
                <c:pt idx="6">
                  <c:v>GP Steering</c:v>
                </c:pt>
                <c:pt idx="7">
                  <c:v>College committees</c:v>
                </c:pt>
              </c:strCache>
            </c:strRef>
          </c:cat>
          <c:val>
            <c:numRef>
              <c:f>'Numeric pivot'!$M$14:$M$21</c:f>
              <c:numCache>
                <c:formatCode>0.0</c:formatCode>
                <c:ptCount val="8"/>
                <c:pt idx="0">
                  <c:v>3.4375</c:v>
                </c:pt>
                <c:pt idx="1">
                  <c:v>3.6153846153846154</c:v>
                </c:pt>
                <c:pt idx="2">
                  <c:v>3.5333333333333332</c:v>
                </c:pt>
                <c:pt idx="3">
                  <c:v>3.4285714285714284</c:v>
                </c:pt>
                <c:pt idx="4">
                  <c:v>3.4285714285714284</c:v>
                </c:pt>
                <c:pt idx="5">
                  <c:v>3.6875</c:v>
                </c:pt>
                <c:pt idx="6">
                  <c:v>3.5</c:v>
                </c:pt>
                <c:pt idx="7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81-4945-9027-112D47228720}"/>
            </c:ext>
          </c:extLst>
        </c:ser>
        <c:ser>
          <c:idx val="2"/>
          <c:order val="2"/>
          <c:tx>
            <c:strRef>
              <c:f>'Numeric pivot'!$N$13</c:f>
              <c:strCache>
                <c:ptCount val="1"/>
                <c:pt idx="0">
                  <c:v>Faculty (full time)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'Numeric pivot'!$K$14:$K$21</c:f>
              <c:strCache>
                <c:ptCount val="8"/>
                <c:pt idx="0">
                  <c:v>PBC</c:v>
                </c:pt>
                <c:pt idx="1">
                  <c:v>ASCC</c:v>
                </c:pt>
                <c:pt idx="2">
                  <c:v>IPC</c:v>
                </c:pt>
                <c:pt idx="3">
                  <c:v>SSPC</c:v>
                </c:pt>
                <c:pt idx="4">
                  <c:v>Academic Senate</c:v>
                </c:pt>
                <c:pt idx="5">
                  <c:v>Classified Senate</c:v>
                </c:pt>
                <c:pt idx="6">
                  <c:v>GP Steering</c:v>
                </c:pt>
                <c:pt idx="7">
                  <c:v>College committees</c:v>
                </c:pt>
              </c:strCache>
            </c:strRef>
          </c:cat>
          <c:val>
            <c:numRef>
              <c:f>'Numeric pivot'!$N$14:$N$21</c:f>
              <c:numCache>
                <c:formatCode>0.0</c:formatCode>
                <c:ptCount val="8"/>
                <c:pt idx="0">
                  <c:v>4.2222222222222223</c:v>
                </c:pt>
                <c:pt idx="1">
                  <c:v>3.7058823529411766</c:v>
                </c:pt>
                <c:pt idx="2">
                  <c:v>3.875</c:v>
                </c:pt>
                <c:pt idx="3">
                  <c:v>3.6666666666666665</c:v>
                </c:pt>
                <c:pt idx="4">
                  <c:v>4.117647058823529</c:v>
                </c:pt>
                <c:pt idx="5">
                  <c:v>3.6666666666666665</c:v>
                </c:pt>
                <c:pt idx="6">
                  <c:v>3.75</c:v>
                </c:pt>
                <c:pt idx="7">
                  <c:v>3.75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81-4945-9027-112D47228720}"/>
            </c:ext>
          </c:extLst>
        </c:ser>
        <c:ser>
          <c:idx val="3"/>
          <c:order val="3"/>
          <c:tx>
            <c:strRef>
              <c:f>'Numeric pivot'!$O$13</c:f>
              <c:strCache>
                <c:ptCount val="1"/>
                <c:pt idx="0">
                  <c:v>Faculty (part time)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'Numeric pivot'!$K$14:$K$21</c:f>
              <c:strCache>
                <c:ptCount val="8"/>
                <c:pt idx="0">
                  <c:v>PBC</c:v>
                </c:pt>
                <c:pt idx="1">
                  <c:v>ASCC</c:v>
                </c:pt>
                <c:pt idx="2">
                  <c:v>IPC</c:v>
                </c:pt>
                <c:pt idx="3">
                  <c:v>SSPC</c:v>
                </c:pt>
                <c:pt idx="4">
                  <c:v>Academic Senate</c:v>
                </c:pt>
                <c:pt idx="5">
                  <c:v>Classified Senate</c:v>
                </c:pt>
                <c:pt idx="6">
                  <c:v>GP Steering</c:v>
                </c:pt>
                <c:pt idx="7">
                  <c:v>College committees</c:v>
                </c:pt>
              </c:strCache>
            </c:strRef>
          </c:cat>
          <c:val>
            <c:numRef>
              <c:f>'Numeric pivot'!$O$14:$O$21</c:f>
              <c:numCache>
                <c:formatCode>0.0</c:formatCode>
                <c:ptCount val="8"/>
                <c:pt idx="0">
                  <c:v>4</c:v>
                </c:pt>
                <c:pt idx="1">
                  <c:v>3.25</c:v>
                </c:pt>
                <c:pt idx="2">
                  <c:v>4</c:v>
                </c:pt>
                <c:pt idx="3">
                  <c:v>3.5</c:v>
                </c:pt>
                <c:pt idx="4">
                  <c:v>4.125</c:v>
                </c:pt>
                <c:pt idx="5">
                  <c:v>3.5</c:v>
                </c:pt>
                <c:pt idx="6">
                  <c:v>3.25</c:v>
                </c:pt>
                <c:pt idx="7">
                  <c:v>3.6666666666666665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D81-4945-9027-112D47228720}"/>
            </c:ext>
          </c:extLst>
        </c:ser>
        <c:ser>
          <c:idx val="4"/>
          <c:order val="4"/>
          <c:tx>
            <c:strRef>
              <c:f>'Numeric pivot'!$P$13</c:f>
              <c:strCache>
                <c:ptCount val="1"/>
                <c:pt idx="0">
                  <c:v>Student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'Numeric pivot'!$K$14:$K$21</c:f>
              <c:strCache>
                <c:ptCount val="8"/>
                <c:pt idx="0">
                  <c:v>PBC</c:v>
                </c:pt>
                <c:pt idx="1">
                  <c:v>ASCC</c:v>
                </c:pt>
                <c:pt idx="2">
                  <c:v>IPC</c:v>
                </c:pt>
                <c:pt idx="3">
                  <c:v>SSPC</c:v>
                </c:pt>
                <c:pt idx="4">
                  <c:v>Academic Senate</c:v>
                </c:pt>
                <c:pt idx="5">
                  <c:v>Classified Senate</c:v>
                </c:pt>
                <c:pt idx="6">
                  <c:v>GP Steering</c:v>
                </c:pt>
                <c:pt idx="7">
                  <c:v>College committees</c:v>
                </c:pt>
              </c:strCache>
            </c:strRef>
          </c:cat>
          <c:val>
            <c:numRef>
              <c:f>'Numeric pivot'!$P$14:$P$21</c:f>
              <c:numCache>
                <c:formatCode>0.0</c:formatCode>
                <c:ptCount val="8"/>
                <c:pt idx="0">
                  <c:v>3.5714285714285716</c:v>
                </c:pt>
                <c:pt idx="1">
                  <c:v>3.8055555555555554</c:v>
                </c:pt>
                <c:pt idx="2">
                  <c:v>3.5882352941176472</c:v>
                </c:pt>
                <c:pt idx="3">
                  <c:v>3.6176470588235294</c:v>
                </c:pt>
                <c:pt idx="4">
                  <c:v>3.5454545454545454</c:v>
                </c:pt>
                <c:pt idx="5">
                  <c:v>3.4848484848484849</c:v>
                </c:pt>
                <c:pt idx="6">
                  <c:v>3.4848484848484849</c:v>
                </c:pt>
                <c:pt idx="7">
                  <c:v>3.5555555555555554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D81-4945-9027-112D472287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91764383"/>
        <c:axId val="1955463007"/>
      </c:barChart>
      <c:catAx>
        <c:axId val="19917643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5463007"/>
        <c:crosses val="autoZero"/>
        <c:auto val="1"/>
        <c:lblAlgn val="ctr"/>
        <c:lblOffset val="100"/>
        <c:noMultiLvlLbl val="0"/>
      </c:catAx>
      <c:valAx>
        <c:axId val="19554630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17643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'Numeric pivot'!$K$14</c:f>
              <c:strCache>
                <c:ptCount val="1"/>
                <c:pt idx="0">
                  <c:v>PBC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'Numeric pivot'!$L$13:$P$13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pivot'!$L$14:$P$14</c:f>
              <c:numCache>
                <c:formatCode>0.0</c:formatCode>
                <c:ptCount val="5"/>
                <c:pt idx="0">
                  <c:v>4.666666666666667</c:v>
                </c:pt>
                <c:pt idx="1">
                  <c:v>3.4375</c:v>
                </c:pt>
                <c:pt idx="2">
                  <c:v>4.2222222222222223</c:v>
                </c:pt>
                <c:pt idx="3">
                  <c:v>4</c:v>
                </c:pt>
                <c:pt idx="4">
                  <c:v>3.5714285714285716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20-4455-99BA-C24218E3268D}"/>
            </c:ext>
          </c:extLst>
        </c:ser>
        <c:ser>
          <c:idx val="1"/>
          <c:order val="1"/>
          <c:tx>
            <c:strRef>
              <c:f>'Numeric pivot'!$K$15</c:f>
              <c:strCache>
                <c:ptCount val="1"/>
                <c:pt idx="0">
                  <c:v>ASCC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'Numeric pivot'!$L$13:$P$13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pivot'!$L$15:$P$15</c:f>
              <c:numCache>
                <c:formatCode>0.0</c:formatCode>
                <c:ptCount val="5"/>
                <c:pt idx="0">
                  <c:v>4.5</c:v>
                </c:pt>
                <c:pt idx="1">
                  <c:v>3.6153846153846154</c:v>
                </c:pt>
                <c:pt idx="2">
                  <c:v>3.7058823529411766</c:v>
                </c:pt>
                <c:pt idx="3">
                  <c:v>3.25</c:v>
                </c:pt>
                <c:pt idx="4">
                  <c:v>3.8055555555555554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20-4455-99BA-C24218E3268D}"/>
            </c:ext>
          </c:extLst>
        </c:ser>
        <c:ser>
          <c:idx val="2"/>
          <c:order val="2"/>
          <c:tx>
            <c:strRef>
              <c:f>'Numeric pivot'!$K$16</c:f>
              <c:strCache>
                <c:ptCount val="1"/>
                <c:pt idx="0">
                  <c:v>IPC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'Numeric pivot'!$L$13:$P$13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pivot'!$L$16:$P$16</c:f>
              <c:numCache>
                <c:formatCode>0.0</c:formatCode>
                <c:ptCount val="5"/>
                <c:pt idx="0">
                  <c:v>4</c:v>
                </c:pt>
                <c:pt idx="1">
                  <c:v>3.5333333333333332</c:v>
                </c:pt>
                <c:pt idx="2">
                  <c:v>3.875</c:v>
                </c:pt>
                <c:pt idx="3">
                  <c:v>4</c:v>
                </c:pt>
                <c:pt idx="4">
                  <c:v>3.5882352941176472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20-4455-99BA-C24218E3268D}"/>
            </c:ext>
          </c:extLst>
        </c:ser>
        <c:ser>
          <c:idx val="3"/>
          <c:order val="3"/>
          <c:tx>
            <c:strRef>
              <c:f>'Numeric pivot'!$K$17</c:f>
              <c:strCache>
                <c:ptCount val="1"/>
                <c:pt idx="0">
                  <c:v>SSPC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'Numeric pivot'!$L$13:$P$13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pivot'!$L$17:$P$17</c:f>
              <c:numCache>
                <c:formatCode>0.0</c:formatCode>
                <c:ptCount val="5"/>
                <c:pt idx="0">
                  <c:v>4.5</c:v>
                </c:pt>
                <c:pt idx="1">
                  <c:v>3.4285714285714284</c:v>
                </c:pt>
                <c:pt idx="2">
                  <c:v>3.6666666666666665</c:v>
                </c:pt>
                <c:pt idx="3">
                  <c:v>3.5</c:v>
                </c:pt>
                <c:pt idx="4">
                  <c:v>3.6176470588235294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120-4455-99BA-C24218E3268D}"/>
            </c:ext>
          </c:extLst>
        </c:ser>
        <c:ser>
          <c:idx val="4"/>
          <c:order val="4"/>
          <c:tx>
            <c:strRef>
              <c:f>'Numeric pivot'!$K$18</c:f>
              <c:strCache>
                <c:ptCount val="1"/>
                <c:pt idx="0">
                  <c:v>Academic Senate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'Numeric pivot'!$L$13:$P$13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pivot'!$L$18:$P$18</c:f>
              <c:numCache>
                <c:formatCode>0.0</c:formatCode>
                <c:ptCount val="5"/>
                <c:pt idx="0">
                  <c:v>3.5</c:v>
                </c:pt>
                <c:pt idx="1">
                  <c:v>3.4285714285714284</c:v>
                </c:pt>
                <c:pt idx="2">
                  <c:v>4.117647058823529</c:v>
                </c:pt>
                <c:pt idx="3">
                  <c:v>4.125</c:v>
                </c:pt>
                <c:pt idx="4">
                  <c:v>3.5454545454545454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120-4455-99BA-C24218E3268D}"/>
            </c:ext>
          </c:extLst>
        </c:ser>
        <c:ser>
          <c:idx val="5"/>
          <c:order val="5"/>
          <c:tx>
            <c:strRef>
              <c:f>'Numeric pivot'!$K$19</c:f>
              <c:strCache>
                <c:ptCount val="1"/>
                <c:pt idx="0">
                  <c:v>Classified Senate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'Numeric pivot'!$L$13:$P$13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pivot'!$L$19:$P$19</c:f>
              <c:numCache>
                <c:formatCode>0.0</c:formatCode>
                <c:ptCount val="5"/>
                <c:pt idx="0">
                  <c:v>3.5</c:v>
                </c:pt>
                <c:pt idx="1">
                  <c:v>3.6875</c:v>
                </c:pt>
                <c:pt idx="2">
                  <c:v>3.6666666666666665</c:v>
                </c:pt>
                <c:pt idx="3">
                  <c:v>3.5</c:v>
                </c:pt>
                <c:pt idx="4">
                  <c:v>3.4848484848484849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120-4455-99BA-C24218E3268D}"/>
            </c:ext>
          </c:extLst>
        </c:ser>
        <c:ser>
          <c:idx val="6"/>
          <c:order val="6"/>
          <c:tx>
            <c:strRef>
              <c:f>'Numeric pivot'!$K$20</c:f>
              <c:strCache>
                <c:ptCount val="1"/>
                <c:pt idx="0">
                  <c:v>GP Steering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'Numeric pivot'!$L$13:$P$13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pivot'!$L$20:$P$20</c:f>
              <c:numCache>
                <c:formatCode>0.0</c:formatCode>
                <c:ptCount val="5"/>
                <c:pt idx="0">
                  <c:v>4.666666666666667</c:v>
                </c:pt>
                <c:pt idx="1">
                  <c:v>3.5</c:v>
                </c:pt>
                <c:pt idx="2">
                  <c:v>3.75</c:v>
                </c:pt>
                <c:pt idx="3">
                  <c:v>3.25</c:v>
                </c:pt>
                <c:pt idx="4">
                  <c:v>3.4848484848484849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120-4455-99BA-C24218E3268D}"/>
            </c:ext>
          </c:extLst>
        </c:ser>
        <c:ser>
          <c:idx val="7"/>
          <c:order val="7"/>
          <c:tx>
            <c:strRef>
              <c:f>'Numeric pivot'!$K$21</c:f>
              <c:strCache>
                <c:ptCount val="1"/>
                <c:pt idx="0">
                  <c:v>College committees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'Numeric pivot'!$L$13:$P$13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pivot'!$L$21:$P$21</c:f>
              <c:numCache>
                <c:formatCode>0.0</c:formatCode>
                <c:ptCount val="5"/>
                <c:pt idx="0">
                  <c:v>3.5</c:v>
                </c:pt>
                <c:pt idx="1">
                  <c:v>3.2</c:v>
                </c:pt>
                <c:pt idx="2">
                  <c:v>3.75</c:v>
                </c:pt>
                <c:pt idx="3">
                  <c:v>3.6666666666666665</c:v>
                </c:pt>
                <c:pt idx="4">
                  <c:v>3.5555555555555554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120-4455-99BA-C24218E326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91764383"/>
        <c:axId val="1955463007"/>
      </c:barChart>
      <c:catAx>
        <c:axId val="19917643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5463007"/>
        <c:crosses val="autoZero"/>
        <c:auto val="1"/>
        <c:lblAlgn val="ctr"/>
        <c:lblOffset val="100"/>
        <c:noMultiLvlLbl val="0"/>
      </c:catAx>
      <c:valAx>
        <c:axId val="19554630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17643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pivot'!$N$14</c:f>
              <c:strCache>
                <c:ptCount val="1"/>
                <c:pt idx="0">
                  <c:v>Recording during PBC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pivot'!$O$13:$T$13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pivot'!$O$14:$T$14</c:f>
              <c:numCache>
                <c:formatCode>General</c:formatCode>
                <c:ptCount val="6"/>
                <c:pt idx="0">
                  <c:v>30</c:v>
                </c:pt>
                <c:pt idx="1">
                  <c:v>14</c:v>
                </c:pt>
                <c:pt idx="2">
                  <c:v>26</c:v>
                </c:pt>
                <c:pt idx="3">
                  <c:v>8</c:v>
                </c:pt>
                <c:pt idx="4">
                  <c:v>2</c:v>
                </c:pt>
                <c:pt idx="5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4B-42D7-8CFE-B6D1DAD2731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6387008"/>
        <c:axId val="1645312640"/>
      </c:barChart>
      <c:catAx>
        <c:axId val="1746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312640"/>
        <c:crosses val="autoZero"/>
        <c:auto val="1"/>
        <c:lblAlgn val="ctr"/>
        <c:lblOffset val="100"/>
        <c:noMultiLvlLbl val="0"/>
      </c:catAx>
      <c:valAx>
        <c:axId val="164531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6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pivot'!$N$15</c:f>
              <c:strCache>
                <c:ptCount val="1"/>
                <c:pt idx="0">
                  <c:v>Recording during ASCC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pivot'!$O$13:$T$13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pivot'!$O$15:$T$15</c:f>
              <c:numCache>
                <c:formatCode>General</c:formatCode>
                <c:ptCount val="6"/>
                <c:pt idx="0">
                  <c:v>26</c:v>
                </c:pt>
                <c:pt idx="1">
                  <c:v>10</c:v>
                </c:pt>
                <c:pt idx="2">
                  <c:v>34</c:v>
                </c:pt>
                <c:pt idx="3">
                  <c:v>4</c:v>
                </c:pt>
                <c:pt idx="4">
                  <c:v>2</c:v>
                </c:pt>
                <c:pt idx="5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04-455B-A21B-E223C8EF0A6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6387008"/>
        <c:axId val="1645312640"/>
      </c:barChart>
      <c:catAx>
        <c:axId val="1746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312640"/>
        <c:crosses val="autoZero"/>
        <c:auto val="1"/>
        <c:lblAlgn val="ctr"/>
        <c:lblOffset val="100"/>
        <c:noMultiLvlLbl val="0"/>
      </c:catAx>
      <c:valAx>
        <c:axId val="164531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6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'Numeric pivot'!$K$10</c:f>
              <c:strCache>
                <c:ptCount val="1"/>
                <c:pt idx="0">
                  <c:v>Average of Average Info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pivot'!$L$1:$P$1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pivot'!$L$10:$P$10</c:f>
              <c:numCache>
                <c:formatCode>0.0</c:formatCode>
                <c:ptCount val="5"/>
                <c:pt idx="0">
                  <c:v>4.1964285714285721</c:v>
                </c:pt>
                <c:pt idx="1">
                  <c:v>3.9033613445378155</c:v>
                </c:pt>
                <c:pt idx="2">
                  <c:v>4.0874149659863939</c:v>
                </c:pt>
                <c:pt idx="3">
                  <c:v>3.5621693121693121</c:v>
                </c:pt>
                <c:pt idx="4">
                  <c:v>3.463128306878307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51-4FD8-B1E2-582EEA63A6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65752863"/>
        <c:axId val="1065781087"/>
      </c:barChart>
      <c:catAx>
        <c:axId val="10657528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5781087"/>
        <c:crosses val="autoZero"/>
        <c:auto val="1"/>
        <c:lblAlgn val="ctr"/>
        <c:lblOffset val="100"/>
        <c:noMultiLvlLbl val="0"/>
      </c:catAx>
      <c:valAx>
        <c:axId val="10657810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57528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pivot'!$N$16</c:f>
              <c:strCache>
                <c:ptCount val="1"/>
                <c:pt idx="0">
                  <c:v>Recording during IPC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pivot'!$O$13:$T$13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pivot'!$O$16:$T$16</c:f>
              <c:numCache>
                <c:formatCode>General</c:formatCode>
                <c:ptCount val="6"/>
                <c:pt idx="0">
                  <c:v>28</c:v>
                </c:pt>
                <c:pt idx="1">
                  <c:v>9</c:v>
                </c:pt>
                <c:pt idx="2">
                  <c:v>33</c:v>
                </c:pt>
                <c:pt idx="3">
                  <c:v>3</c:v>
                </c:pt>
                <c:pt idx="4">
                  <c:v>4</c:v>
                </c:pt>
                <c:pt idx="5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63-4A23-946B-07039B21907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6387008"/>
        <c:axId val="1645312640"/>
      </c:barChart>
      <c:catAx>
        <c:axId val="1746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312640"/>
        <c:crosses val="autoZero"/>
        <c:auto val="1"/>
        <c:lblAlgn val="ctr"/>
        <c:lblOffset val="100"/>
        <c:noMultiLvlLbl val="0"/>
      </c:catAx>
      <c:valAx>
        <c:axId val="164531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6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pivot'!$N$17</c:f>
              <c:strCache>
                <c:ptCount val="1"/>
                <c:pt idx="0">
                  <c:v>Recording during SSPC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pivot'!$O$13:$T$13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pivot'!$O$17:$T$17</c:f>
              <c:numCache>
                <c:formatCode>General</c:formatCode>
                <c:ptCount val="6"/>
                <c:pt idx="0">
                  <c:v>23</c:v>
                </c:pt>
                <c:pt idx="1">
                  <c:v>11</c:v>
                </c:pt>
                <c:pt idx="2">
                  <c:v>29</c:v>
                </c:pt>
                <c:pt idx="3">
                  <c:v>7</c:v>
                </c:pt>
                <c:pt idx="4">
                  <c:v>3</c:v>
                </c:pt>
                <c:pt idx="5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DA-4D80-B4F7-E1A00371762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6387008"/>
        <c:axId val="1645312640"/>
      </c:barChart>
      <c:catAx>
        <c:axId val="1746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312640"/>
        <c:crosses val="autoZero"/>
        <c:auto val="1"/>
        <c:lblAlgn val="ctr"/>
        <c:lblOffset val="100"/>
        <c:noMultiLvlLbl val="0"/>
      </c:catAx>
      <c:valAx>
        <c:axId val="164531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6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pivot'!$N$18</c:f>
              <c:strCache>
                <c:ptCount val="1"/>
                <c:pt idx="0">
                  <c:v>Recording during Academic Senate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pivot'!$O$13:$T$13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pivot'!$O$18:$T$18</c:f>
              <c:numCache>
                <c:formatCode>General</c:formatCode>
                <c:ptCount val="6"/>
                <c:pt idx="0">
                  <c:v>28</c:v>
                </c:pt>
                <c:pt idx="1">
                  <c:v>8</c:v>
                </c:pt>
                <c:pt idx="2">
                  <c:v>30</c:v>
                </c:pt>
                <c:pt idx="3">
                  <c:v>5</c:v>
                </c:pt>
                <c:pt idx="4">
                  <c:v>3</c:v>
                </c:pt>
                <c:pt idx="5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80-4752-B2C9-AA73541798E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6387008"/>
        <c:axId val="1645312640"/>
      </c:barChart>
      <c:catAx>
        <c:axId val="1746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312640"/>
        <c:crosses val="autoZero"/>
        <c:auto val="1"/>
        <c:lblAlgn val="ctr"/>
        <c:lblOffset val="100"/>
        <c:noMultiLvlLbl val="0"/>
      </c:catAx>
      <c:valAx>
        <c:axId val="164531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6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pivot'!$N$19</c:f>
              <c:strCache>
                <c:ptCount val="1"/>
                <c:pt idx="0">
                  <c:v>Recording during Classified Senate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pivot'!$O$13:$T$13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pivot'!$O$19:$T$19</c:f>
              <c:numCache>
                <c:formatCode>General</c:formatCode>
                <c:ptCount val="6"/>
                <c:pt idx="0">
                  <c:v>23</c:v>
                </c:pt>
                <c:pt idx="1">
                  <c:v>9</c:v>
                </c:pt>
                <c:pt idx="2">
                  <c:v>32</c:v>
                </c:pt>
                <c:pt idx="3">
                  <c:v>7</c:v>
                </c:pt>
                <c:pt idx="4">
                  <c:v>3</c:v>
                </c:pt>
                <c:pt idx="5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55-4067-9D67-D52783A9C60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6387008"/>
        <c:axId val="1645312640"/>
      </c:barChart>
      <c:catAx>
        <c:axId val="1746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312640"/>
        <c:crosses val="autoZero"/>
        <c:auto val="1"/>
        <c:lblAlgn val="ctr"/>
        <c:lblOffset val="100"/>
        <c:noMultiLvlLbl val="0"/>
      </c:catAx>
      <c:valAx>
        <c:axId val="164531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6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pivot'!$N$20</c:f>
              <c:strCache>
                <c:ptCount val="1"/>
                <c:pt idx="0">
                  <c:v>Recording during GP Steering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pivot'!$O$13:$T$13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pivot'!$O$20:$T$20</c:f>
              <c:numCache>
                <c:formatCode>General</c:formatCode>
                <c:ptCount val="6"/>
                <c:pt idx="0">
                  <c:v>24</c:v>
                </c:pt>
                <c:pt idx="1">
                  <c:v>9</c:v>
                </c:pt>
                <c:pt idx="2">
                  <c:v>30</c:v>
                </c:pt>
                <c:pt idx="3">
                  <c:v>7</c:v>
                </c:pt>
                <c:pt idx="4">
                  <c:v>4</c:v>
                </c:pt>
                <c:pt idx="5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30-4189-9313-EE054C12166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6387008"/>
        <c:axId val="1645312640"/>
      </c:barChart>
      <c:catAx>
        <c:axId val="1746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312640"/>
        <c:crosses val="autoZero"/>
        <c:auto val="1"/>
        <c:lblAlgn val="ctr"/>
        <c:lblOffset val="100"/>
        <c:noMultiLvlLbl val="0"/>
      </c:catAx>
      <c:valAx>
        <c:axId val="164531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6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pivot'!$N$21</c:f>
              <c:strCache>
                <c:ptCount val="1"/>
                <c:pt idx="0">
                  <c:v>Recording during College committees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pivot'!$O$13:$T$13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pivot'!$O$21:$T$21</c:f>
              <c:numCache>
                <c:formatCode>General</c:formatCode>
                <c:ptCount val="6"/>
                <c:pt idx="0">
                  <c:v>13</c:v>
                </c:pt>
                <c:pt idx="1">
                  <c:v>6</c:v>
                </c:pt>
                <c:pt idx="2">
                  <c:v>24</c:v>
                </c:pt>
                <c:pt idx="3">
                  <c:v>5</c:v>
                </c:pt>
                <c:pt idx="4">
                  <c:v>1</c:v>
                </c:pt>
                <c:pt idx="5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A0-4F99-B64C-75995E01C92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6387008"/>
        <c:axId val="1645312640"/>
      </c:barChart>
      <c:catAx>
        <c:axId val="1746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312640"/>
        <c:crosses val="autoZero"/>
        <c:auto val="1"/>
        <c:lblAlgn val="ctr"/>
        <c:lblOffset val="100"/>
        <c:noMultiLvlLbl val="0"/>
      </c:catAx>
      <c:valAx>
        <c:axId val="164531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6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'Numeric pivot'!$K$26</c:f>
              <c:strCache>
                <c:ptCount val="1"/>
                <c:pt idx="0">
                  <c:v>The campus community are encouraged to participate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pivot'!$L$25:$P$25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pivot'!$L$26:$P$26</c:f>
              <c:numCache>
                <c:formatCode>0.0</c:formatCode>
                <c:ptCount val="5"/>
                <c:pt idx="0">
                  <c:v>4.666666666666667</c:v>
                </c:pt>
                <c:pt idx="1">
                  <c:v>3.5</c:v>
                </c:pt>
                <c:pt idx="2">
                  <c:v>4.1428571428571432</c:v>
                </c:pt>
                <c:pt idx="3">
                  <c:v>3.4444444444444446</c:v>
                </c:pt>
                <c:pt idx="4">
                  <c:v>3.4722222222222223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62-466A-A6FF-5892FC13DA3E}"/>
            </c:ext>
          </c:extLst>
        </c:ser>
        <c:ser>
          <c:idx val="1"/>
          <c:order val="1"/>
          <c:tx>
            <c:strRef>
              <c:f>'Numeric pivot'!$K$27</c:f>
              <c:strCache>
                <c:ptCount val="1"/>
                <c:pt idx="0">
                  <c:v>Roles and responsibilities are clear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pivot'!$L$25:$P$25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pivot'!$L$27:$P$27</c:f>
              <c:numCache>
                <c:formatCode>0.0</c:formatCode>
                <c:ptCount val="5"/>
                <c:pt idx="0">
                  <c:v>4</c:v>
                </c:pt>
                <c:pt idx="1">
                  <c:v>3.2222222222222223</c:v>
                </c:pt>
                <c:pt idx="2">
                  <c:v>3.8095238095238093</c:v>
                </c:pt>
                <c:pt idx="3">
                  <c:v>3.3333333333333335</c:v>
                </c:pt>
                <c:pt idx="4">
                  <c:v>3.3333333333333335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62-466A-A6FF-5892FC13DA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22136239"/>
        <c:axId val="1985853167"/>
      </c:barChart>
      <c:catAx>
        <c:axId val="20221362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5853167"/>
        <c:crosses val="autoZero"/>
        <c:auto val="1"/>
        <c:lblAlgn val="ctr"/>
        <c:lblOffset val="100"/>
        <c:noMultiLvlLbl val="0"/>
      </c:catAx>
      <c:valAx>
        <c:axId val="19858531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21362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pivot'!$N$25</c:f>
              <c:strCache>
                <c:ptCount val="1"/>
                <c:pt idx="0">
                  <c:v>The campus community are encouraged to participate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pivot'!$O$24:$T$24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pivot'!$O$25:$T$25</c:f>
              <c:numCache>
                <c:formatCode>General</c:formatCode>
                <c:ptCount val="6"/>
                <c:pt idx="0">
                  <c:v>29</c:v>
                </c:pt>
                <c:pt idx="1">
                  <c:v>29</c:v>
                </c:pt>
                <c:pt idx="2">
                  <c:v>9</c:v>
                </c:pt>
                <c:pt idx="3">
                  <c:v>12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5C-4923-AD4F-E82F5510175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3163728"/>
        <c:axId val="1408964624"/>
      </c:barChart>
      <c:catAx>
        <c:axId val="1743163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8964624"/>
        <c:crosses val="autoZero"/>
        <c:auto val="1"/>
        <c:lblAlgn val="ctr"/>
        <c:lblOffset val="100"/>
        <c:noMultiLvlLbl val="0"/>
      </c:catAx>
      <c:valAx>
        <c:axId val="1408964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3163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pivot'!$N$26</c:f>
              <c:strCache>
                <c:ptCount val="1"/>
                <c:pt idx="0">
                  <c:v>Roles and responsibilities are clear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pivot'!$O$24:$T$24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pivot'!$O$26:$T$26</c:f>
              <c:numCache>
                <c:formatCode>General</c:formatCode>
                <c:ptCount val="6"/>
                <c:pt idx="0">
                  <c:v>24</c:v>
                </c:pt>
                <c:pt idx="1">
                  <c:v>22</c:v>
                </c:pt>
                <c:pt idx="2">
                  <c:v>18</c:v>
                </c:pt>
                <c:pt idx="3">
                  <c:v>15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22-4C41-8C56-3D4C6D6F282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3163728"/>
        <c:axId val="1408964624"/>
      </c:barChart>
      <c:catAx>
        <c:axId val="1743163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8964624"/>
        <c:crosses val="autoZero"/>
        <c:auto val="1"/>
        <c:lblAlgn val="ctr"/>
        <c:lblOffset val="100"/>
        <c:noMultiLvlLbl val="0"/>
      </c:catAx>
      <c:valAx>
        <c:axId val="1408964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3163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'Numeric pivot'!$K$51</c:f>
              <c:strCache>
                <c:ptCount val="1"/>
                <c:pt idx="0">
                  <c:v>The participatory governance process is working well at Cañada.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pivot'!$L$50:$P$50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pivot'!$L$51:$P$51</c:f>
              <c:numCache>
                <c:formatCode>0.0</c:formatCode>
                <c:ptCount val="5"/>
                <c:pt idx="0">
                  <c:v>4.333333333333333</c:v>
                </c:pt>
                <c:pt idx="1">
                  <c:v>3.2777777777777777</c:v>
                </c:pt>
                <c:pt idx="2">
                  <c:v>3.4761904761904763</c:v>
                </c:pt>
                <c:pt idx="3">
                  <c:v>3.3333333333333335</c:v>
                </c:pt>
                <c:pt idx="4">
                  <c:v>3.6111111111111112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ED-4FCE-9FBF-2238A9D51C8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19085455"/>
        <c:axId val="1984662351"/>
      </c:barChart>
      <c:catAx>
        <c:axId val="19190854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4662351"/>
        <c:crosses val="autoZero"/>
        <c:auto val="1"/>
        <c:lblAlgn val="ctr"/>
        <c:lblOffset val="100"/>
        <c:noMultiLvlLbl val="0"/>
      </c:catAx>
      <c:valAx>
        <c:axId val="19846623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90854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pivot'!$N$11</c:f>
              <c:strCache>
                <c:ptCount val="1"/>
                <c:pt idx="0">
                  <c:v>Meeting Information Overall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pivot'!$O$2:$T$2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pivot'!$O$11:$T$11</c:f>
              <c:numCache>
                <c:formatCode>General</c:formatCode>
                <c:ptCount val="6"/>
                <c:pt idx="0">
                  <c:v>221</c:v>
                </c:pt>
                <c:pt idx="1">
                  <c:v>91</c:v>
                </c:pt>
                <c:pt idx="2">
                  <c:v>203</c:v>
                </c:pt>
                <c:pt idx="3">
                  <c:v>49</c:v>
                </c:pt>
                <c:pt idx="4">
                  <c:v>40</c:v>
                </c:pt>
                <c:pt idx="5">
                  <c:v>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72-4AB1-A94D-CF2776BA8C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45465008"/>
        <c:axId val="1639607152"/>
      </c:barChart>
      <c:catAx>
        <c:axId val="164546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9607152"/>
        <c:crosses val="autoZero"/>
        <c:auto val="1"/>
        <c:lblAlgn val="ctr"/>
        <c:lblOffset val="100"/>
        <c:noMultiLvlLbl val="0"/>
      </c:catAx>
      <c:valAx>
        <c:axId val="1639607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465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pivot'!$N$27</c:f>
              <c:strCache>
                <c:ptCount val="1"/>
                <c:pt idx="0">
                  <c:v>The participatory governance process is working well at Cañada.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pivot'!$O$24:$T$24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pivot'!$O$27:$T$27</c:f>
              <c:numCache>
                <c:formatCode>General</c:formatCode>
                <c:ptCount val="6"/>
                <c:pt idx="0">
                  <c:v>22</c:v>
                </c:pt>
                <c:pt idx="1">
                  <c:v>25</c:v>
                </c:pt>
                <c:pt idx="2">
                  <c:v>22</c:v>
                </c:pt>
                <c:pt idx="3">
                  <c:v>11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83-4BBC-BF7B-FF32B86D6DB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3163728"/>
        <c:axId val="1408964624"/>
      </c:barChart>
      <c:catAx>
        <c:axId val="1743163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8964624"/>
        <c:crosses val="autoZero"/>
        <c:auto val="1"/>
        <c:lblAlgn val="ctr"/>
        <c:lblOffset val="100"/>
        <c:noMultiLvlLbl val="0"/>
      </c:catAx>
      <c:valAx>
        <c:axId val="1408964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3163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'Numeric pivot'!$K$35</c:f>
              <c:strCache>
                <c:ptCount val="1"/>
                <c:pt idx="0">
                  <c:v>Program Review Average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pivot'!$L$30:$P$30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pivot'!$L$35:$P$35</c:f>
              <c:numCache>
                <c:formatCode>0.0</c:formatCode>
                <c:ptCount val="5"/>
                <c:pt idx="0">
                  <c:v>4.333333333333333</c:v>
                </c:pt>
                <c:pt idx="1">
                  <c:v>3.5138888888888888</c:v>
                </c:pt>
                <c:pt idx="2">
                  <c:v>3.4047619047619047</c:v>
                </c:pt>
                <c:pt idx="3">
                  <c:v>3.75</c:v>
                </c:pt>
                <c:pt idx="4">
                  <c:v>3.4444444444444446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0D-4533-A59A-BF44941CC7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07429327"/>
        <c:axId val="1985850255"/>
      </c:barChart>
      <c:catAx>
        <c:axId val="20074293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5850255"/>
        <c:crosses val="autoZero"/>
        <c:auto val="1"/>
        <c:lblAlgn val="ctr"/>
        <c:lblOffset val="100"/>
        <c:noMultiLvlLbl val="0"/>
      </c:catAx>
      <c:valAx>
        <c:axId val="19858502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74293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pivot'!$N$34</c:f>
              <c:strCache>
                <c:ptCount val="1"/>
                <c:pt idx="0">
                  <c:v>Program Review Overall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pivot'!$O$29:$T$29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pivot'!$O$34:$T$34</c:f>
              <c:numCache>
                <c:formatCode>General</c:formatCode>
                <c:ptCount val="6"/>
                <c:pt idx="0">
                  <c:v>103</c:v>
                </c:pt>
                <c:pt idx="1">
                  <c:v>96</c:v>
                </c:pt>
                <c:pt idx="2">
                  <c:v>67</c:v>
                </c:pt>
                <c:pt idx="3">
                  <c:v>34</c:v>
                </c:pt>
                <c:pt idx="4">
                  <c:v>45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D1-4703-BE3E-C6E2C3CEF32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05930160"/>
        <c:axId val="1569507792"/>
      </c:barChart>
      <c:catAx>
        <c:axId val="170593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9507792"/>
        <c:crosses val="autoZero"/>
        <c:auto val="1"/>
        <c:lblAlgn val="ctr"/>
        <c:lblOffset val="100"/>
        <c:noMultiLvlLbl val="0"/>
      </c:catAx>
      <c:valAx>
        <c:axId val="1569507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5930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'Numeric pivot'!$K$31</c:f>
              <c:strCache>
                <c:ptCount val="1"/>
                <c:pt idx="0">
                  <c:v>I understand program review's role in aligning program and college goals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pivot'!$L$30:$P$30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pivot'!$L$31:$P$31</c:f>
              <c:numCache>
                <c:formatCode>0.0</c:formatCode>
                <c:ptCount val="5"/>
                <c:pt idx="0">
                  <c:v>4.333333333333333</c:v>
                </c:pt>
                <c:pt idx="1">
                  <c:v>3.5882352941176472</c:v>
                </c:pt>
                <c:pt idx="2">
                  <c:v>3.3333333333333335</c:v>
                </c:pt>
                <c:pt idx="3">
                  <c:v>4.1111111111111107</c:v>
                </c:pt>
                <c:pt idx="4">
                  <c:v>3.1388888888888888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74-47B4-8B44-5AE10591490C}"/>
            </c:ext>
          </c:extLst>
        </c:ser>
        <c:ser>
          <c:idx val="1"/>
          <c:order val="1"/>
          <c:tx>
            <c:strRef>
              <c:f>'Numeric pivot'!$K$32</c:f>
              <c:strCache>
                <c:ptCount val="1"/>
                <c:pt idx="0">
                  <c:v>I engage in dialogue about program and/or course assessment results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pivot'!$L$30:$P$30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pivot'!$L$32:$P$32</c:f>
              <c:numCache>
                <c:formatCode>0.0</c:formatCode>
                <c:ptCount val="5"/>
                <c:pt idx="0">
                  <c:v>4.333333333333333</c:v>
                </c:pt>
                <c:pt idx="1">
                  <c:v>3.4705882352941178</c:v>
                </c:pt>
                <c:pt idx="2">
                  <c:v>3.7619047619047619</c:v>
                </c:pt>
                <c:pt idx="3">
                  <c:v>3.5555555555555554</c:v>
                </c:pt>
                <c:pt idx="4">
                  <c:v>3.3333333333333335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74-47B4-8B44-5AE10591490C}"/>
            </c:ext>
          </c:extLst>
        </c:ser>
        <c:ser>
          <c:idx val="2"/>
          <c:order val="2"/>
          <c:tx>
            <c:strRef>
              <c:f>'Numeric pivot'!$K$33</c:f>
              <c:strCache>
                <c:ptCount val="1"/>
                <c:pt idx="0">
                  <c:v>I understand how program assessment informs decisions about curriculum, program development and/or resource allocation.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pivot'!$L$30:$P$30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pivot'!$L$33:$P$33</c:f>
              <c:numCache>
                <c:formatCode>0.0</c:formatCode>
                <c:ptCount val="5"/>
                <c:pt idx="0">
                  <c:v>4.333333333333333</c:v>
                </c:pt>
                <c:pt idx="1">
                  <c:v>3.6470588235294117</c:v>
                </c:pt>
                <c:pt idx="2">
                  <c:v>3.5714285714285716</c:v>
                </c:pt>
                <c:pt idx="3">
                  <c:v>3.7777777777777777</c:v>
                </c:pt>
                <c:pt idx="4">
                  <c:v>3.4444444444444446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74-47B4-8B44-5AE10591490C}"/>
            </c:ext>
          </c:extLst>
        </c:ser>
        <c:ser>
          <c:idx val="3"/>
          <c:order val="3"/>
          <c:tx>
            <c:strRef>
              <c:f>'Numeric pivot'!$K$34</c:f>
              <c:strCache>
                <c:ptCount val="1"/>
                <c:pt idx="0">
                  <c:v>The program review process is an effective way to evaluate programs on campus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pivot'!$L$30:$P$30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pivot'!$L$34:$P$34</c:f>
              <c:numCache>
                <c:formatCode>0.0</c:formatCode>
                <c:ptCount val="5"/>
                <c:pt idx="0">
                  <c:v>4.333333333333333</c:v>
                </c:pt>
                <c:pt idx="1">
                  <c:v>3.4444444444444446</c:v>
                </c:pt>
                <c:pt idx="2">
                  <c:v>2.9523809523809526</c:v>
                </c:pt>
                <c:pt idx="3">
                  <c:v>3.5555555555555554</c:v>
                </c:pt>
                <c:pt idx="4">
                  <c:v>3.8611111111111112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E74-47B4-8B44-5AE10591490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08193647"/>
        <c:axId val="1955502111"/>
      </c:barChart>
      <c:catAx>
        <c:axId val="18081936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5502111"/>
        <c:crosses val="autoZero"/>
        <c:auto val="1"/>
        <c:lblAlgn val="ctr"/>
        <c:lblOffset val="100"/>
        <c:noMultiLvlLbl val="0"/>
      </c:catAx>
      <c:valAx>
        <c:axId val="19555021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81936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pivot'!$N$30</c:f>
              <c:strCache>
                <c:ptCount val="1"/>
                <c:pt idx="0">
                  <c:v>I understand program review's role in aligning program and college goals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pivot'!$O$29:$T$29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pivot'!$O$30:$T$30</c:f>
              <c:numCache>
                <c:formatCode>General</c:formatCode>
                <c:ptCount val="6"/>
                <c:pt idx="0">
                  <c:v>25</c:v>
                </c:pt>
                <c:pt idx="1">
                  <c:v>24</c:v>
                </c:pt>
                <c:pt idx="2">
                  <c:v>12</c:v>
                </c:pt>
                <c:pt idx="3">
                  <c:v>12</c:v>
                </c:pt>
                <c:pt idx="4">
                  <c:v>13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38-4BF1-819B-7050E567211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05930160"/>
        <c:axId val="1569507792"/>
      </c:barChart>
      <c:catAx>
        <c:axId val="170593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9507792"/>
        <c:crosses val="autoZero"/>
        <c:auto val="1"/>
        <c:lblAlgn val="ctr"/>
        <c:lblOffset val="100"/>
        <c:noMultiLvlLbl val="0"/>
      </c:catAx>
      <c:valAx>
        <c:axId val="1569507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5930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pivot'!$N$31</c:f>
              <c:strCache>
                <c:ptCount val="1"/>
                <c:pt idx="0">
                  <c:v>I engage in dialogue about program and/or course assessment results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pivot'!$O$29:$T$29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pivot'!$O$31:$T$31</c:f>
              <c:numCache>
                <c:formatCode>General</c:formatCode>
                <c:ptCount val="6"/>
                <c:pt idx="0">
                  <c:v>27</c:v>
                </c:pt>
                <c:pt idx="1">
                  <c:v>21</c:v>
                </c:pt>
                <c:pt idx="2">
                  <c:v>21</c:v>
                </c:pt>
                <c:pt idx="3">
                  <c:v>4</c:v>
                </c:pt>
                <c:pt idx="4">
                  <c:v>13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E4-48AB-81D7-7157967A369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05930160"/>
        <c:axId val="1569507792"/>
      </c:barChart>
      <c:catAx>
        <c:axId val="170593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9507792"/>
        <c:crosses val="autoZero"/>
        <c:auto val="1"/>
        <c:lblAlgn val="ctr"/>
        <c:lblOffset val="100"/>
        <c:noMultiLvlLbl val="0"/>
      </c:catAx>
      <c:valAx>
        <c:axId val="1569507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5930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pivot'!$N$32</c:f>
              <c:strCache>
                <c:ptCount val="1"/>
                <c:pt idx="0">
                  <c:v>I understand how program assessment informs decisions about curriculum, program development and/or resource allocation.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pivot'!$O$29:$T$29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pivot'!$O$32:$T$32</c:f>
              <c:numCache>
                <c:formatCode>General</c:formatCode>
                <c:ptCount val="6"/>
                <c:pt idx="0">
                  <c:v>28</c:v>
                </c:pt>
                <c:pt idx="1">
                  <c:v>21</c:v>
                </c:pt>
                <c:pt idx="2">
                  <c:v>19</c:v>
                </c:pt>
                <c:pt idx="3">
                  <c:v>9</c:v>
                </c:pt>
                <c:pt idx="4">
                  <c:v>9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13-4778-9CA5-61F026E51A3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05930160"/>
        <c:axId val="1569507792"/>
      </c:barChart>
      <c:catAx>
        <c:axId val="170593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9507792"/>
        <c:crosses val="autoZero"/>
        <c:auto val="1"/>
        <c:lblAlgn val="ctr"/>
        <c:lblOffset val="100"/>
        <c:noMultiLvlLbl val="0"/>
      </c:catAx>
      <c:valAx>
        <c:axId val="1569507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5930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pivot'!$N$33</c:f>
              <c:strCache>
                <c:ptCount val="1"/>
                <c:pt idx="0">
                  <c:v>The program review process is an effective way to evaluate programs on campus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pivot'!$O$29:$T$29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pivot'!$O$33:$T$33</c:f>
              <c:numCache>
                <c:formatCode>General</c:formatCode>
                <c:ptCount val="6"/>
                <c:pt idx="0">
                  <c:v>23</c:v>
                </c:pt>
                <c:pt idx="1">
                  <c:v>30</c:v>
                </c:pt>
                <c:pt idx="2">
                  <c:v>15</c:v>
                </c:pt>
                <c:pt idx="3">
                  <c:v>9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60-41E3-9D05-F0F7EB2FCAC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05930160"/>
        <c:axId val="1569507792"/>
      </c:barChart>
      <c:catAx>
        <c:axId val="170593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9507792"/>
        <c:crosses val="autoZero"/>
        <c:auto val="1"/>
        <c:lblAlgn val="ctr"/>
        <c:lblOffset val="100"/>
        <c:noMultiLvlLbl val="0"/>
      </c:catAx>
      <c:valAx>
        <c:axId val="1569507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5930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'Numeric pivot'!$K$39</c:f>
              <c:strCache>
                <c:ptCount val="1"/>
                <c:pt idx="0">
                  <c:v>I understand the resource request process and how it relates to program reviews and annual updates.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pivot'!$L$38:$P$38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pivot'!$L$39:$P$39</c:f>
              <c:numCache>
                <c:formatCode>0.0</c:formatCode>
                <c:ptCount val="5"/>
                <c:pt idx="0">
                  <c:v>4.666666666666667</c:v>
                </c:pt>
                <c:pt idx="1">
                  <c:v>3.5555555555555554</c:v>
                </c:pt>
                <c:pt idx="2">
                  <c:v>3.2</c:v>
                </c:pt>
                <c:pt idx="3">
                  <c:v>3.3333333333333335</c:v>
                </c:pt>
                <c:pt idx="4">
                  <c:v>3.1666666666666665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BE-4AD2-8742-472012BFC2D6}"/>
            </c:ext>
          </c:extLst>
        </c:ser>
        <c:ser>
          <c:idx val="1"/>
          <c:order val="1"/>
          <c:tx>
            <c:strRef>
              <c:f>'Numeric pivot'!$K$40</c:f>
              <c:strCache>
                <c:ptCount val="1"/>
                <c:pt idx="0">
                  <c:v>Cañada College employees have adequate opportunities to participate in resource prioritization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pivot'!$L$38:$P$38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pivot'!$L$40:$P$40</c:f>
              <c:numCache>
                <c:formatCode>0.0</c:formatCode>
                <c:ptCount val="5"/>
                <c:pt idx="0">
                  <c:v>4.666666666666667</c:v>
                </c:pt>
                <c:pt idx="1">
                  <c:v>3.1666666666666665</c:v>
                </c:pt>
                <c:pt idx="2">
                  <c:v>3.0476190476190474</c:v>
                </c:pt>
                <c:pt idx="3">
                  <c:v>2.3333333333333335</c:v>
                </c:pt>
                <c:pt idx="4">
                  <c:v>3.5277777777777777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BE-4AD2-8742-472012BFC2D6}"/>
            </c:ext>
          </c:extLst>
        </c:ser>
        <c:ser>
          <c:idx val="2"/>
          <c:order val="2"/>
          <c:tx>
            <c:strRef>
              <c:f>'Numeric pivot'!$K$41</c:f>
              <c:strCache>
                <c:ptCount val="1"/>
                <c:pt idx="0">
                  <c:v>Budget average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pivot'!$L$38:$P$38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pivot'!$L$41:$P$41</c:f>
              <c:numCache>
                <c:formatCode>0.0</c:formatCode>
                <c:ptCount val="5"/>
                <c:pt idx="0">
                  <c:v>4.666666666666667</c:v>
                </c:pt>
                <c:pt idx="1">
                  <c:v>3.3611111111111112</c:v>
                </c:pt>
                <c:pt idx="2">
                  <c:v>3.1190476190476191</c:v>
                </c:pt>
                <c:pt idx="3">
                  <c:v>2.8333333333333335</c:v>
                </c:pt>
                <c:pt idx="4">
                  <c:v>3.3472222222222223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1BE-4AD2-8742-472012BFC2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07440527"/>
        <c:axId val="1941304783"/>
      </c:barChart>
      <c:catAx>
        <c:axId val="2007440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1304783"/>
        <c:crosses val="autoZero"/>
        <c:auto val="1"/>
        <c:lblAlgn val="ctr"/>
        <c:lblOffset val="100"/>
        <c:noMultiLvlLbl val="0"/>
      </c:catAx>
      <c:valAx>
        <c:axId val="19413047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74405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pivot'!$N$37</c:f>
              <c:strCache>
                <c:ptCount val="1"/>
                <c:pt idx="0">
                  <c:v>I understand the resource request process and how it relates to program reviews and annual updates.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pivot'!$O$36:$T$36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pivot'!$O$37:$T$37</c:f>
              <c:numCache>
                <c:formatCode>General</c:formatCode>
                <c:ptCount val="6"/>
                <c:pt idx="0">
                  <c:v>19</c:v>
                </c:pt>
                <c:pt idx="1">
                  <c:v>28</c:v>
                </c:pt>
                <c:pt idx="2">
                  <c:v>12</c:v>
                </c:pt>
                <c:pt idx="3">
                  <c:v>16</c:v>
                </c:pt>
                <c:pt idx="4">
                  <c:v>11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A8-42C3-AAB0-201EC12F3DE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37945840"/>
        <c:axId val="1639587184"/>
      </c:barChart>
      <c:catAx>
        <c:axId val="1637945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9587184"/>
        <c:crosses val="autoZero"/>
        <c:auto val="1"/>
        <c:lblAlgn val="ctr"/>
        <c:lblOffset val="100"/>
        <c:noMultiLvlLbl val="0"/>
      </c:catAx>
      <c:valAx>
        <c:axId val="1639587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7945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'Numeric pivot'!$L$1</c:f>
              <c:strCache>
                <c:ptCount val="1"/>
                <c:pt idx="0">
                  <c:v>Administrator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'Numeric pivot'!$K$2:$K$9</c:f>
              <c:strCache>
                <c:ptCount val="8"/>
                <c:pt idx="0">
                  <c:v>PBC</c:v>
                </c:pt>
                <c:pt idx="1">
                  <c:v>ASCC</c:v>
                </c:pt>
                <c:pt idx="2">
                  <c:v>IPC</c:v>
                </c:pt>
                <c:pt idx="3">
                  <c:v>SSPC</c:v>
                </c:pt>
                <c:pt idx="4">
                  <c:v>Academic Senate</c:v>
                </c:pt>
                <c:pt idx="5">
                  <c:v>Classified Senate</c:v>
                </c:pt>
                <c:pt idx="6">
                  <c:v>GP Steering</c:v>
                </c:pt>
                <c:pt idx="7">
                  <c:v>College committees</c:v>
                </c:pt>
              </c:strCache>
            </c:strRef>
          </c:cat>
          <c:val>
            <c:numRef>
              <c:f>'Numeric pivot'!$L$2:$L$9</c:f>
              <c:numCache>
                <c:formatCode>0.0</c:formatCode>
                <c:ptCount val="8"/>
                <c:pt idx="0">
                  <c:v>4.666666666666667</c:v>
                </c:pt>
                <c:pt idx="1">
                  <c:v>4.333333333333333</c:v>
                </c:pt>
                <c:pt idx="2">
                  <c:v>4</c:v>
                </c:pt>
                <c:pt idx="3">
                  <c:v>4.333333333333333</c:v>
                </c:pt>
                <c:pt idx="4">
                  <c:v>3.3333333333333335</c:v>
                </c:pt>
                <c:pt idx="5">
                  <c:v>4</c:v>
                </c:pt>
                <c:pt idx="6">
                  <c:v>4.666666666666667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12-48FD-9EF4-89C79DEA62F9}"/>
            </c:ext>
          </c:extLst>
        </c:ser>
        <c:ser>
          <c:idx val="1"/>
          <c:order val="1"/>
          <c:tx>
            <c:strRef>
              <c:f>'Numeric pivot'!$M$1</c:f>
              <c:strCache>
                <c:ptCount val="1"/>
                <c:pt idx="0">
                  <c:v>Classified Staff or Manager/Supervisor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'Numeric pivot'!$K$2:$K$9</c:f>
              <c:strCache>
                <c:ptCount val="8"/>
                <c:pt idx="0">
                  <c:v>PBC</c:v>
                </c:pt>
                <c:pt idx="1">
                  <c:v>ASCC</c:v>
                </c:pt>
                <c:pt idx="2">
                  <c:v>IPC</c:v>
                </c:pt>
                <c:pt idx="3">
                  <c:v>SSPC</c:v>
                </c:pt>
                <c:pt idx="4">
                  <c:v>Academic Senate</c:v>
                </c:pt>
                <c:pt idx="5">
                  <c:v>Classified Senate</c:v>
                </c:pt>
                <c:pt idx="6">
                  <c:v>GP Steering</c:v>
                </c:pt>
                <c:pt idx="7">
                  <c:v>College committees</c:v>
                </c:pt>
              </c:strCache>
            </c:strRef>
          </c:cat>
          <c:val>
            <c:numRef>
              <c:f>'Numeric pivot'!$M$2:$M$9</c:f>
              <c:numCache>
                <c:formatCode>0.0</c:formatCode>
                <c:ptCount val="8"/>
                <c:pt idx="0">
                  <c:v>4.375</c:v>
                </c:pt>
                <c:pt idx="1">
                  <c:v>3.8</c:v>
                </c:pt>
                <c:pt idx="2">
                  <c:v>4</c:v>
                </c:pt>
                <c:pt idx="3">
                  <c:v>3.9333333333333331</c:v>
                </c:pt>
                <c:pt idx="4">
                  <c:v>3.5</c:v>
                </c:pt>
                <c:pt idx="5">
                  <c:v>4.125</c:v>
                </c:pt>
                <c:pt idx="6">
                  <c:v>3.2142857142857144</c:v>
                </c:pt>
                <c:pt idx="7">
                  <c:v>2.8333333333333335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12-48FD-9EF4-89C79DEA62F9}"/>
            </c:ext>
          </c:extLst>
        </c:ser>
        <c:ser>
          <c:idx val="2"/>
          <c:order val="2"/>
          <c:tx>
            <c:strRef>
              <c:f>'Numeric pivot'!$N$1</c:f>
              <c:strCache>
                <c:ptCount val="1"/>
                <c:pt idx="0">
                  <c:v>Faculty (full time)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'Numeric pivot'!$K$2:$K$9</c:f>
              <c:strCache>
                <c:ptCount val="8"/>
                <c:pt idx="0">
                  <c:v>PBC</c:v>
                </c:pt>
                <c:pt idx="1">
                  <c:v>ASCC</c:v>
                </c:pt>
                <c:pt idx="2">
                  <c:v>IPC</c:v>
                </c:pt>
                <c:pt idx="3">
                  <c:v>SSPC</c:v>
                </c:pt>
                <c:pt idx="4">
                  <c:v>Academic Senate</c:v>
                </c:pt>
                <c:pt idx="5">
                  <c:v>Classified Senate</c:v>
                </c:pt>
                <c:pt idx="6">
                  <c:v>GP Steering</c:v>
                </c:pt>
                <c:pt idx="7">
                  <c:v>College committees</c:v>
                </c:pt>
              </c:strCache>
            </c:strRef>
          </c:cat>
          <c:val>
            <c:numRef>
              <c:f>'Numeric pivot'!$N$2:$N$9</c:f>
              <c:numCache>
                <c:formatCode>0.0</c:formatCode>
                <c:ptCount val="8"/>
                <c:pt idx="0">
                  <c:v>4.55</c:v>
                </c:pt>
                <c:pt idx="1">
                  <c:v>3.5</c:v>
                </c:pt>
                <c:pt idx="2">
                  <c:v>4.166666666666667</c:v>
                </c:pt>
                <c:pt idx="3">
                  <c:v>4.117647058823529</c:v>
                </c:pt>
                <c:pt idx="4">
                  <c:v>4.8499999999999996</c:v>
                </c:pt>
                <c:pt idx="5">
                  <c:v>3.5625</c:v>
                </c:pt>
                <c:pt idx="6">
                  <c:v>3.4117647058823528</c:v>
                </c:pt>
                <c:pt idx="7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12-48FD-9EF4-89C79DEA62F9}"/>
            </c:ext>
          </c:extLst>
        </c:ser>
        <c:ser>
          <c:idx val="3"/>
          <c:order val="3"/>
          <c:tx>
            <c:strRef>
              <c:f>'Numeric pivot'!$O$1</c:f>
              <c:strCache>
                <c:ptCount val="1"/>
                <c:pt idx="0">
                  <c:v>Faculty (part time)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'Numeric pivot'!$K$2:$K$9</c:f>
              <c:strCache>
                <c:ptCount val="8"/>
                <c:pt idx="0">
                  <c:v>PBC</c:v>
                </c:pt>
                <c:pt idx="1">
                  <c:v>ASCC</c:v>
                </c:pt>
                <c:pt idx="2">
                  <c:v>IPC</c:v>
                </c:pt>
                <c:pt idx="3">
                  <c:v>SSPC</c:v>
                </c:pt>
                <c:pt idx="4">
                  <c:v>Academic Senate</c:v>
                </c:pt>
                <c:pt idx="5">
                  <c:v>Classified Senate</c:v>
                </c:pt>
                <c:pt idx="6">
                  <c:v>GP Steering</c:v>
                </c:pt>
                <c:pt idx="7">
                  <c:v>College committees</c:v>
                </c:pt>
              </c:strCache>
            </c:strRef>
          </c:cat>
          <c:val>
            <c:numRef>
              <c:f>'Numeric pivot'!$O$2:$O$9</c:f>
              <c:numCache>
                <c:formatCode>0.0</c:formatCode>
                <c:ptCount val="8"/>
                <c:pt idx="0">
                  <c:v>3.7777777777777777</c:v>
                </c:pt>
                <c:pt idx="1">
                  <c:v>3.3333333333333335</c:v>
                </c:pt>
                <c:pt idx="2">
                  <c:v>3.3333333333333335</c:v>
                </c:pt>
                <c:pt idx="3">
                  <c:v>3.5555555555555554</c:v>
                </c:pt>
                <c:pt idx="4">
                  <c:v>4</c:v>
                </c:pt>
                <c:pt idx="5">
                  <c:v>3.4444444444444446</c:v>
                </c:pt>
                <c:pt idx="6">
                  <c:v>3.375</c:v>
                </c:pt>
                <c:pt idx="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412-48FD-9EF4-89C79DEA62F9}"/>
            </c:ext>
          </c:extLst>
        </c:ser>
        <c:ser>
          <c:idx val="4"/>
          <c:order val="4"/>
          <c:tx>
            <c:strRef>
              <c:f>'Numeric pivot'!$P$1</c:f>
              <c:strCache>
                <c:ptCount val="1"/>
                <c:pt idx="0">
                  <c:v>Student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'Numeric pivot'!$K$2:$K$9</c:f>
              <c:strCache>
                <c:ptCount val="8"/>
                <c:pt idx="0">
                  <c:v>PBC</c:v>
                </c:pt>
                <c:pt idx="1">
                  <c:v>ASCC</c:v>
                </c:pt>
                <c:pt idx="2">
                  <c:v>IPC</c:v>
                </c:pt>
                <c:pt idx="3">
                  <c:v>SSPC</c:v>
                </c:pt>
                <c:pt idx="4">
                  <c:v>Academic Senate</c:v>
                </c:pt>
                <c:pt idx="5">
                  <c:v>Classified Senate</c:v>
                </c:pt>
                <c:pt idx="6">
                  <c:v>GP Steering</c:v>
                </c:pt>
                <c:pt idx="7">
                  <c:v>College committees</c:v>
                </c:pt>
              </c:strCache>
            </c:strRef>
          </c:cat>
          <c:val>
            <c:numRef>
              <c:f>'Numeric pivot'!$P$2:$P$9</c:f>
              <c:numCache>
                <c:formatCode>0.0</c:formatCode>
                <c:ptCount val="8"/>
                <c:pt idx="0">
                  <c:v>3.3333333333333335</c:v>
                </c:pt>
                <c:pt idx="1">
                  <c:v>3.6944444444444446</c:v>
                </c:pt>
                <c:pt idx="2">
                  <c:v>3.393939393939394</c:v>
                </c:pt>
                <c:pt idx="3">
                  <c:v>3.4857142857142858</c:v>
                </c:pt>
                <c:pt idx="4">
                  <c:v>3.4857142857142858</c:v>
                </c:pt>
                <c:pt idx="5">
                  <c:v>3.2352941176470589</c:v>
                </c:pt>
                <c:pt idx="6">
                  <c:v>3.3714285714285714</c:v>
                </c:pt>
                <c:pt idx="7">
                  <c:v>3.3793103448275863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412-48FD-9EF4-89C79DEA62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79183487"/>
        <c:axId val="1003599599"/>
      </c:barChart>
      <c:catAx>
        <c:axId val="879183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3599599"/>
        <c:crosses val="autoZero"/>
        <c:auto val="1"/>
        <c:lblAlgn val="ctr"/>
        <c:lblOffset val="100"/>
        <c:noMultiLvlLbl val="0"/>
      </c:catAx>
      <c:valAx>
        <c:axId val="1003599599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9183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pivot'!$N$38</c:f>
              <c:strCache>
                <c:ptCount val="1"/>
                <c:pt idx="0">
                  <c:v>Cañada College employees have adequate opportunities to participate in resource prioritization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pivot'!$O$36:$T$36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pivot'!$O$38:$T$38</c:f>
              <c:numCache>
                <c:formatCode>General</c:formatCode>
                <c:ptCount val="6"/>
                <c:pt idx="0">
                  <c:v>17</c:v>
                </c:pt>
                <c:pt idx="1">
                  <c:v>25</c:v>
                </c:pt>
                <c:pt idx="2">
                  <c:v>22</c:v>
                </c:pt>
                <c:pt idx="3">
                  <c:v>9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7F-42E8-BA7A-0FFB833702D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40182432"/>
        <c:axId val="1639601744"/>
      </c:barChart>
      <c:catAx>
        <c:axId val="1640182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9601744"/>
        <c:crosses val="autoZero"/>
        <c:auto val="1"/>
        <c:lblAlgn val="ctr"/>
        <c:lblOffset val="100"/>
        <c:noMultiLvlLbl val="0"/>
      </c:catAx>
      <c:valAx>
        <c:axId val="1639601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0182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pivot'!$N$39</c:f>
              <c:strCache>
                <c:ptCount val="1"/>
                <c:pt idx="0">
                  <c:v>Budget Overall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pivot'!$O$36:$T$36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pivot'!$O$39:$T$39</c:f>
              <c:numCache>
                <c:formatCode>General</c:formatCode>
                <c:ptCount val="6"/>
                <c:pt idx="0">
                  <c:v>36</c:v>
                </c:pt>
                <c:pt idx="1">
                  <c:v>53</c:v>
                </c:pt>
                <c:pt idx="2">
                  <c:v>34</c:v>
                </c:pt>
                <c:pt idx="3">
                  <c:v>25</c:v>
                </c:pt>
                <c:pt idx="4">
                  <c:v>25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E6-4B64-8802-AA7F32CA2BF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45466608"/>
        <c:axId val="1639591344"/>
      </c:barChart>
      <c:catAx>
        <c:axId val="164546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9591344"/>
        <c:crosses val="autoZero"/>
        <c:auto val="1"/>
        <c:lblAlgn val="ctr"/>
        <c:lblOffset val="100"/>
        <c:noMultiLvlLbl val="0"/>
      </c:catAx>
      <c:valAx>
        <c:axId val="163959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466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'Numeric pivot'!$K$44</c:f>
              <c:strCache>
                <c:ptCount val="1"/>
                <c:pt idx="0">
                  <c:v>I am aware of Cañada's goals for the College.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pivot'!$L$43:$P$43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pivot'!$L$44:$P$44</c:f>
              <c:numCache>
                <c:formatCode>0%</c:formatCode>
                <c:ptCount val="5"/>
                <c:pt idx="0">
                  <c:v>1</c:v>
                </c:pt>
                <c:pt idx="1">
                  <c:v>0.72222222222222221</c:v>
                </c:pt>
                <c:pt idx="2">
                  <c:v>0.80952380952380953</c:v>
                </c:pt>
                <c:pt idx="3">
                  <c:v>0.66666666666666663</c:v>
                </c:pt>
                <c:pt idx="4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7F-41A8-869D-AC88570184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30858799"/>
        <c:axId val="2013433791"/>
      </c:barChart>
      <c:catAx>
        <c:axId val="19308587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3433791"/>
        <c:crosses val="autoZero"/>
        <c:auto val="1"/>
        <c:lblAlgn val="ctr"/>
        <c:lblOffset val="100"/>
        <c:noMultiLvlLbl val="0"/>
      </c:catAx>
      <c:valAx>
        <c:axId val="20134337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08587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pivot'!$N$43</c:f>
              <c:strCache>
                <c:ptCount val="1"/>
                <c:pt idx="0">
                  <c:v>I am aware of Cañada's goals for the College.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pivot'!$O$42:$P$42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'Survye pivot'!$O$43:$P$43</c:f>
              <c:numCache>
                <c:formatCode>General</c:formatCode>
                <c:ptCount val="2"/>
                <c:pt idx="0">
                  <c:v>30</c:v>
                </c:pt>
                <c:pt idx="1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4E-4441-BC68-9AEC65B5283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32884384"/>
        <c:axId val="1408951728"/>
      </c:barChart>
      <c:catAx>
        <c:axId val="1732884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8951728"/>
        <c:crosses val="autoZero"/>
        <c:auto val="1"/>
        <c:lblAlgn val="ctr"/>
        <c:lblOffset val="100"/>
        <c:noMultiLvlLbl val="0"/>
      </c:catAx>
      <c:valAx>
        <c:axId val="1408951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2884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'Numeric pivot'!$K$45</c:f>
              <c:strCache>
                <c:ptCount val="1"/>
                <c:pt idx="0">
                  <c:v>The College works collaboratively towards the goals.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pivot'!$L$43:$P$43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pivot'!$L$45:$P$45</c:f>
              <c:numCache>
                <c:formatCode>0.0</c:formatCode>
                <c:ptCount val="5"/>
                <c:pt idx="0">
                  <c:v>4.666666666666667</c:v>
                </c:pt>
                <c:pt idx="1">
                  <c:v>3.8333333333333335</c:v>
                </c:pt>
                <c:pt idx="2">
                  <c:v>3.6</c:v>
                </c:pt>
                <c:pt idx="3">
                  <c:v>3.6666666666666665</c:v>
                </c:pt>
                <c:pt idx="4">
                  <c:v>3.9722222222222223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52-473A-8C8C-F232D8E8DF56}"/>
            </c:ext>
          </c:extLst>
        </c:ser>
        <c:ser>
          <c:idx val="1"/>
          <c:order val="1"/>
          <c:tx>
            <c:strRef>
              <c:f>'Numeric pivot'!$K$46</c:f>
              <c:strCache>
                <c:ptCount val="1"/>
                <c:pt idx="0">
                  <c:v>I am satisfied with the opportunity I have to participate in college-wide planning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pivot'!$L$43:$P$43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pivot'!$L$46:$P$46</c:f>
              <c:numCache>
                <c:formatCode>0.0</c:formatCode>
                <c:ptCount val="5"/>
                <c:pt idx="0">
                  <c:v>5</c:v>
                </c:pt>
                <c:pt idx="1">
                  <c:v>3.3888888888888888</c:v>
                </c:pt>
                <c:pt idx="2">
                  <c:v>4.2380952380952381</c:v>
                </c:pt>
                <c:pt idx="3">
                  <c:v>3.6666666666666665</c:v>
                </c:pt>
                <c:pt idx="4">
                  <c:v>3.3611111111111112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52-473A-8C8C-F232D8E8DF56}"/>
            </c:ext>
          </c:extLst>
        </c:ser>
        <c:ser>
          <c:idx val="2"/>
          <c:order val="2"/>
          <c:tx>
            <c:strRef>
              <c:f>'Numeric pivot'!$K$47</c:f>
              <c:strCache>
                <c:ptCount val="1"/>
                <c:pt idx="0">
                  <c:v>Planning average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pivot'!$L$43:$P$43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pivot'!$L$47:$P$47</c:f>
              <c:numCache>
                <c:formatCode>0.0</c:formatCode>
                <c:ptCount val="5"/>
                <c:pt idx="0">
                  <c:v>4.833333333333333</c:v>
                </c:pt>
                <c:pt idx="1">
                  <c:v>3.6111111111111112</c:v>
                </c:pt>
                <c:pt idx="2">
                  <c:v>3.9523809523809526</c:v>
                </c:pt>
                <c:pt idx="3">
                  <c:v>3.6666666666666665</c:v>
                </c:pt>
                <c:pt idx="4">
                  <c:v>3.6666666666666665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52-473A-8C8C-F232D8E8DF5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07388127"/>
        <c:axId val="2013444191"/>
      </c:barChart>
      <c:catAx>
        <c:axId val="2007388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3444191"/>
        <c:crosses val="autoZero"/>
        <c:auto val="1"/>
        <c:lblAlgn val="ctr"/>
        <c:lblOffset val="100"/>
        <c:noMultiLvlLbl val="0"/>
      </c:catAx>
      <c:valAx>
        <c:axId val="20134441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73881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pivot'!$N$45</c:f>
              <c:strCache>
                <c:ptCount val="1"/>
                <c:pt idx="0">
                  <c:v>The College works collaboratively towards the goals.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pivot'!$O$44:$T$44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pivot'!$O$45:$T$45</c:f>
              <c:numCache>
                <c:formatCode>General</c:formatCode>
                <c:ptCount val="6"/>
                <c:pt idx="0">
                  <c:v>33</c:v>
                </c:pt>
                <c:pt idx="1">
                  <c:v>27</c:v>
                </c:pt>
                <c:pt idx="2">
                  <c:v>13</c:v>
                </c:pt>
                <c:pt idx="3">
                  <c:v>6</c:v>
                </c:pt>
                <c:pt idx="4">
                  <c:v>7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C0-4BEA-B9EE-5272CF4622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67140400"/>
        <c:axId val="1734239136"/>
      </c:barChart>
      <c:catAx>
        <c:axId val="1767140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4239136"/>
        <c:crosses val="autoZero"/>
        <c:auto val="1"/>
        <c:lblAlgn val="ctr"/>
        <c:lblOffset val="100"/>
        <c:noMultiLvlLbl val="0"/>
      </c:catAx>
      <c:valAx>
        <c:axId val="1734239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7140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pivot'!$N$46</c:f>
              <c:strCache>
                <c:ptCount val="1"/>
                <c:pt idx="0">
                  <c:v>I am satisfied with the opportunity I have to participate in college-wide planning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pivot'!$O$44:$T$44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pivot'!$O$46:$T$46</c:f>
              <c:numCache>
                <c:formatCode>General</c:formatCode>
                <c:ptCount val="6"/>
                <c:pt idx="0">
                  <c:v>28</c:v>
                </c:pt>
                <c:pt idx="1">
                  <c:v>23</c:v>
                </c:pt>
                <c:pt idx="2">
                  <c:v>22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43-443E-B28A-F34B806F5DB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67140400"/>
        <c:axId val="1734239136"/>
      </c:barChart>
      <c:catAx>
        <c:axId val="1767140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4239136"/>
        <c:crosses val="autoZero"/>
        <c:auto val="1"/>
        <c:lblAlgn val="ctr"/>
        <c:lblOffset val="100"/>
        <c:noMultiLvlLbl val="0"/>
      </c:catAx>
      <c:valAx>
        <c:axId val="1734239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7140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pivot'!$N$47</c:f>
              <c:strCache>
                <c:ptCount val="1"/>
                <c:pt idx="0">
                  <c:v>Planning Overall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pivot'!$O$44:$T$44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pivot'!$O$47:$T$47</c:f>
              <c:numCache>
                <c:formatCode>General</c:formatCode>
                <c:ptCount val="6"/>
                <c:pt idx="0">
                  <c:v>61</c:v>
                </c:pt>
                <c:pt idx="1">
                  <c:v>50</c:v>
                </c:pt>
                <c:pt idx="2">
                  <c:v>35</c:v>
                </c:pt>
                <c:pt idx="3">
                  <c:v>13</c:v>
                </c:pt>
                <c:pt idx="4">
                  <c:v>14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03-4CDE-B521-E4DCC96147F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67140400"/>
        <c:axId val="1734239136"/>
      </c:barChart>
      <c:catAx>
        <c:axId val="1767140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4239136"/>
        <c:crosses val="autoZero"/>
        <c:auto val="1"/>
        <c:lblAlgn val="ctr"/>
        <c:lblOffset val="100"/>
        <c:noMultiLvlLbl val="0"/>
      </c:catAx>
      <c:valAx>
        <c:axId val="1734239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7140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'Numeric pivot'!$K$59</c:f>
              <c:strCache>
                <c:ptCount val="1"/>
                <c:pt idx="0">
                  <c:v>District average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pivot'!$L$54:$P$54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pivot'!$L$59:$P$59</c:f>
              <c:numCache>
                <c:formatCode>0.0</c:formatCode>
                <c:ptCount val="5"/>
                <c:pt idx="0">
                  <c:v>4.333333333333333</c:v>
                </c:pt>
                <c:pt idx="1">
                  <c:v>3.4629629629629628</c:v>
                </c:pt>
                <c:pt idx="2">
                  <c:v>3.3650793650793647</c:v>
                </c:pt>
                <c:pt idx="3">
                  <c:v>3.6203703703703698</c:v>
                </c:pt>
                <c:pt idx="4">
                  <c:v>3.5162037037037033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EF-4183-AF82-6C6A3BB9C94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19086255"/>
        <c:axId val="1941330159"/>
      </c:barChart>
      <c:catAx>
        <c:axId val="19190862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1330159"/>
        <c:crosses val="autoZero"/>
        <c:auto val="1"/>
        <c:lblAlgn val="ctr"/>
        <c:lblOffset val="100"/>
        <c:noMultiLvlLbl val="0"/>
      </c:catAx>
      <c:valAx>
        <c:axId val="19413301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90862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pivot'!$N$54</c:f>
              <c:strCache>
                <c:ptCount val="1"/>
                <c:pt idx="0">
                  <c:v>District Overall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pivot'!$O$49:$T$49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pivot'!$O$54:$T$54</c:f>
              <c:numCache>
                <c:formatCode>General</c:formatCode>
                <c:ptCount val="6"/>
                <c:pt idx="0">
                  <c:v>76</c:v>
                </c:pt>
                <c:pt idx="1">
                  <c:v>118</c:v>
                </c:pt>
                <c:pt idx="2">
                  <c:v>78</c:v>
                </c:pt>
                <c:pt idx="3">
                  <c:v>32</c:v>
                </c:pt>
                <c:pt idx="4">
                  <c:v>26</c:v>
                </c:pt>
                <c:pt idx="5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EA-4FA1-9B24-41232AC9F29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1335696"/>
        <c:axId val="1645320544"/>
      </c:barChart>
      <c:catAx>
        <c:axId val="1741335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320544"/>
        <c:crosses val="autoZero"/>
        <c:auto val="1"/>
        <c:lblAlgn val="ctr"/>
        <c:lblOffset val="100"/>
        <c:noMultiLvlLbl val="0"/>
      </c:catAx>
      <c:valAx>
        <c:axId val="1645320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1335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'Numeric pivot'!$K$2</c:f>
              <c:strCache>
                <c:ptCount val="1"/>
                <c:pt idx="0">
                  <c:v>PBC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'Numeric pivot'!$L$1:$P$1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pivot'!$L$2:$P$2</c:f>
              <c:numCache>
                <c:formatCode>0.0</c:formatCode>
                <c:ptCount val="5"/>
                <c:pt idx="0">
                  <c:v>4.666666666666667</c:v>
                </c:pt>
                <c:pt idx="1">
                  <c:v>4.375</c:v>
                </c:pt>
                <c:pt idx="2">
                  <c:v>4.55</c:v>
                </c:pt>
                <c:pt idx="3">
                  <c:v>3.7777777777777777</c:v>
                </c:pt>
                <c:pt idx="4">
                  <c:v>3.3333333333333335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A0-4DDE-9009-3E118D5E5E26}"/>
            </c:ext>
          </c:extLst>
        </c:ser>
        <c:ser>
          <c:idx val="1"/>
          <c:order val="1"/>
          <c:tx>
            <c:strRef>
              <c:f>'Numeric pivot'!$K$3</c:f>
              <c:strCache>
                <c:ptCount val="1"/>
                <c:pt idx="0">
                  <c:v>ASCC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'Numeric pivot'!$L$1:$P$1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pivot'!$L$3:$P$3</c:f>
              <c:numCache>
                <c:formatCode>0.0</c:formatCode>
                <c:ptCount val="5"/>
                <c:pt idx="0">
                  <c:v>4.333333333333333</c:v>
                </c:pt>
                <c:pt idx="1">
                  <c:v>3.8</c:v>
                </c:pt>
                <c:pt idx="2">
                  <c:v>3.5</c:v>
                </c:pt>
                <c:pt idx="3">
                  <c:v>3.3333333333333335</c:v>
                </c:pt>
                <c:pt idx="4">
                  <c:v>3.6944444444444446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A0-4DDE-9009-3E118D5E5E26}"/>
            </c:ext>
          </c:extLst>
        </c:ser>
        <c:ser>
          <c:idx val="2"/>
          <c:order val="2"/>
          <c:tx>
            <c:strRef>
              <c:f>'Numeric pivot'!$K$4</c:f>
              <c:strCache>
                <c:ptCount val="1"/>
                <c:pt idx="0">
                  <c:v>IPC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'Numeric pivot'!$L$1:$P$1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pivot'!$L$4:$P$4</c:f>
              <c:numCache>
                <c:formatCode>0.0</c:formatCode>
                <c:ptCount val="5"/>
                <c:pt idx="0">
                  <c:v>4</c:v>
                </c:pt>
                <c:pt idx="1">
                  <c:v>4</c:v>
                </c:pt>
                <c:pt idx="2">
                  <c:v>4.166666666666667</c:v>
                </c:pt>
                <c:pt idx="3">
                  <c:v>3.3333333333333335</c:v>
                </c:pt>
                <c:pt idx="4">
                  <c:v>3.393939393939394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AA0-4DDE-9009-3E118D5E5E26}"/>
            </c:ext>
          </c:extLst>
        </c:ser>
        <c:ser>
          <c:idx val="3"/>
          <c:order val="3"/>
          <c:tx>
            <c:strRef>
              <c:f>'Numeric pivot'!$K$5</c:f>
              <c:strCache>
                <c:ptCount val="1"/>
                <c:pt idx="0">
                  <c:v>SSPC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'Numeric pivot'!$L$1:$P$1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pivot'!$L$5:$P$5</c:f>
              <c:numCache>
                <c:formatCode>0.0</c:formatCode>
                <c:ptCount val="5"/>
                <c:pt idx="0">
                  <c:v>4.333333333333333</c:v>
                </c:pt>
                <c:pt idx="1">
                  <c:v>3.9333333333333331</c:v>
                </c:pt>
                <c:pt idx="2">
                  <c:v>4.117647058823529</c:v>
                </c:pt>
                <c:pt idx="3">
                  <c:v>3.5555555555555554</c:v>
                </c:pt>
                <c:pt idx="4">
                  <c:v>3.4857142857142858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AA0-4DDE-9009-3E118D5E5E26}"/>
            </c:ext>
          </c:extLst>
        </c:ser>
        <c:ser>
          <c:idx val="4"/>
          <c:order val="4"/>
          <c:tx>
            <c:strRef>
              <c:f>'Numeric pivot'!$K$6</c:f>
              <c:strCache>
                <c:ptCount val="1"/>
                <c:pt idx="0">
                  <c:v>Academic Senate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'Numeric pivot'!$L$1:$P$1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pivot'!$L$6:$P$6</c:f>
              <c:numCache>
                <c:formatCode>0.0</c:formatCode>
                <c:ptCount val="5"/>
                <c:pt idx="0">
                  <c:v>3.3333333333333335</c:v>
                </c:pt>
                <c:pt idx="1">
                  <c:v>3.5</c:v>
                </c:pt>
                <c:pt idx="2">
                  <c:v>4.8499999999999996</c:v>
                </c:pt>
                <c:pt idx="3">
                  <c:v>4</c:v>
                </c:pt>
                <c:pt idx="4">
                  <c:v>3.4857142857142858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AA0-4DDE-9009-3E118D5E5E26}"/>
            </c:ext>
          </c:extLst>
        </c:ser>
        <c:ser>
          <c:idx val="5"/>
          <c:order val="5"/>
          <c:tx>
            <c:strRef>
              <c:f>'Numeric pivot'!$K$7</c:f>
              <c:strCache>
                <c:ptCount val="1"/>
                <c:pt idx="0">
                  <c:v>Classified Senate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'Numeric pivot'!$L$1:$P$1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pivot'!$L$7:$P$7</c:f>
              <c:numCache>
                <c:formatCode>0.0</c:formatCode>
                <c:ptCount val="5"/>
                <c:pt idx="0">
                  <c:v>4</c:v>
                </c:pt>
                <c:pt idx="1">
                  <c:v>4.125</c:v>
                </c:pt>
                <c:pt idx="2">
                  <c:v>3.5625</c:v>
                </c:pt>
                <c:pt idx="3">
                  <c:v>3.4444444444444446</c:v>
                </c:pt>
                <c:pt idx="4">
                  <c:v>3.2352941176470589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AA0-4DDE-9009-3E118D5E5E26}"/>
            </c:ext>
          </c:extLst>
        </c:ser>
        <c:ser>
          <c:idx val="6"/>
          <c:order val="6"/>
          <c:tx>
            <c:strRef>
              <c:f>'Numeric pivot'!$K$8</c:f>
              <c:strCache>
                <c:ptCount val="1"/>
                <c:pt idx="0">
                  <c:v>GP Steering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'Numeric pivot'!$L$1:$P$1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pivot'!$L$8:$P$8</c:f>
              <c:numCache>
                <c:formatCode>0.0</c:formatCode>
                <c:ptCount val="5"/>
                <c:pt idx="0">
                  <c:v>4.666666666666667</c:v>
                </c:pt>
                <c:pt idx="1">
                  <c:v>3.2142857142857144</c:v>
                </c:pt>
                <c:pt idx="2">
                  <c:v>3.4117647058823528</c:v>
                </c:pt>
                <c:pt idx="3">
                  <c:v>3.375</c:v>
                </c:pt>
                <c:pt idx="4">
                  <c:v>3.3714285714285714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AA0-4DDE-9009-3E118D5E5E26}"/>
            </c:ext>
          </c:extLst>
        </c:ser>
        <c:ser>
          <c:idx val="7"/>
          <c:order val="7"/>
          <c:tx>
            <c:strRef>
              <c:f>'Numeric pivot'!$K$9</c:f>
              <c:strCache>
                <c:ptCount val="1"/>
                <c:pt idx="0">
                  <c:v>College committees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'Numeric pivot'!$L$1:$P$1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pivot'!$L$9:$P$9</c:f>
              <c:numCache>
                <c:formatCode>0.0</c:formatCode>
                <c:ptCount val="5"/>
                <c:pt idx="0">
                  <c:v>4</c:v>
                </c:pt>
                <c:pt idx="1">
                  <c:v>2.8333333333333335</c:v>
                </c:pt>
                <c:pt idx="2">
                  <c:v>3.8</c:v>
                </c:pt>
                <c:pt idx="3">
                  <c:v>3</c:v>
                </c:pt>
                <c:pt idx="4">
                  <c:v>3.3793103448275863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AA0-4DDE-9009-3E118D5E5E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79183487"/>
        <c:axId val="1003599599"/>
      </c:barChart>
      <c:catAx>
        <c:axId val="879183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3599599"/>
        <c:crosses val="autoZero"/>
        <c:auto val="1"/>
        <c:lblAlgn val="ctr"/>
        <c:lblOffset val="100"/>
        <c:noMultiLvlLbl val="0"/>
      </c:catAx>
      <c:valAx>
        <c:axId val="1003599599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9183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'Numeric pivot'!$K$55</c:f>
              <c:strCache>
                <c:ptCount val="1"/>
                <c:pt idx="0">
                  <c:v>I am aware of SMCCCD policies and procedures.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pivot'!$L$54:$P$54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pivot'!$L$55:$P$55</c:f>
              <c:numCache>
                <c:formatCode>0.0</c:formatCode>
                <c:ptCount val="5"/>
                <c:pt idx="0">
                  <c:v>4.666666666666667</c:v>
                </c:pt>
                <c:pt idx="1">
                  <c:v>3.9444444444444446</c:v>
                </c:pt>
                <c:pt idx="2">
                  <c:v>3.5714285714285716</c:v>
                </c:pt>
                <c:pt idx="3">
                  <c:v>4</c:v>
                </c:pt>
                <c:pt idx="4">
                  <c:v>3.6111111111111112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B6-40CB-98EB-6A6203BA6531}"/>
            </c:ext>
          </c:extLst>
        </c:ser>
        <c:ser>
          <c:idx val="1"/>
          <c:order val="1"/>
          <c:tx>
            <c:strRef>
              <c:f>'Numeric pivot'!$K$56</c:f>
              <c:strCache>
                <c:ptCount val="1"/>
                <c:pt idx="0">
                  <c:v>The District procedures for hiring full-time, permanent employees are clearly communicated.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pivot'!$L$54:$P$54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pivot'!$L$56:$P$56</c:f>
              <c:numCache>
                <c:formatCode>0.0</c:formatCode>
                <c:ptCount val="5"/>
                <c:pt idx="0">
                  <c:v>4.666666666666667</c:v>
                </c:pt>
                <c:pt idx="1">
                  <c:v>3.5882352941176472</c:v>
                </c:pt>
                <c:pt idx="2">
                  <c:v>3.6875</c:v>
                </c:pt>
                <c:pt idx="3">
                  <c:v>4</c:v>
                </c:pt>
                <c:pt idx="4">
                  <c:v>3.5862068965517242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B6-40CB-98EB-6A6203BA6531}"/>
            </c:ext>
          </c:extLst>
        </c:ser>
        <c:ser>
          <c:idx val="2"/>
          <c:order val="2"/>
          <c:tx>
            <c:strRef>
              <c:f>'Numeric pivot'!$K$57</c:f>
              <c:strCache>
                <c:ptCount val="1"/>
                <c:pt idx="0">
                  <c:v>District planning and evaluation are integrated with college planning and evaluation to improve student learning and achievement.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pivot'!$L$54:$P$54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pivot'!$L$57:$P$57</c:f>
              <c:numCache>
                <c:formatCode>0.0</c:formatCode>
                <c:ptCount val="5"/>
                <c:pt idx="0">
                  <c:v>4.666666666666667</c:v>
                </c:pt>
                <c:pt idx="1">
                  <c:v>3.3333333333333335</c:v>
                </c:pt>
                <c:pt idx="2">
                  <c:v>3.263157894736842</c:v>
                </c:pt>
                <c:pt idx="3">
                  <c:v>3.5555555555555554</c:v>
                </c:pt>
                <c:pt idx="4">
                  <c:v>3.6111111111111112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B6-40CB-98EB-6A6203BA6531}"/>
            </c:ext>
          </c:extLst>
        </c:ser>
        <c:ser>
          <c:idx val="3"/>
          <c:order val="3"/>
          <c:tx>
            <c:strRef>
              <c:f>'Numeric pivot'!$K$58</c:f>
              <c:strCache>
                <c:ptCount val="1"/>
                <c:pt idx="0">
                  <c:v>There are clear divisions of authority between the District Office, the Board of Trustees, and Cañada College.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'Numeric pivot'!$L$54:$P$54</c:f>
              <c:strCache>
                <c:ptCount val="5"/>
                <c:pt idx="0">
                  <c:v>Administrator</c:v>
                </c:pt>
                <c:pt idx="1">
                  <c:v>Classified Staff or Manager/Supervisor</c:v>
                </c:pt>
                <c:pt idx="2">
                  <c:v>Faculty (full time)</c:v>
                </c:pt>
                <c:pt idx="3">
                  <c:v>Faculty (part time)</c:v>
                </c:pt>
                <c:pt idx="4">
                  <c:v>Student</c:v>
                </c:pt>
              </c:strCache>
            </c:strRef>
          </c:cat>
          <c:val>
            <c:numRef>
              <c:f>'Numeric pivot'!$L$58:$P$58</c:f>
              <c:numCache>
                <c:formatCode>0.0</c:formatCode>
                <c:ptCount val="5"/>
                <c:pt idx="0">
                  <c:v>3.3333333333333335</c:v>
                </c:pt>
                <c:pt idx="1">
                  <c:v>3.0555555555555554</c:v>
                </c:pt>
                <c:pt idx="2">
                  <c:v>3.15</c:v>
                </c:pt>
                <c:pt idx="3">
                  <c:v>3.3333333333333335</c:v>
                </c:pt>
                <c:pt idx="4">
                  <c:v>3.5555555555555554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5B6-40CB-98EB-6A6203BA653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22149039"/>
        <c:axId val="1955502943"/>
      </c:barChart>
      <c:catAx>
        <c:axId val="20221490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5502943"/>
        <c:crosses val="autoZero"/>
        <c:auto val="1"/>
        <c:lblAlgn val="ctr"/>
        <c:lblOffset val="100"/>
        <c:noMultiLvlLbl val="0"/>
      </c:catAx>
      <c:valAx>
        <c:axId val="19555029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21490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pivot'!$N$50</c:f>
              <c:strCache>
                <c:ptCount val="1"/>
                <c:pt idx="0">
                  <c:v>I am aware of SMCCCD policies and procedures.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pivot'!$O$49:$T$49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pivot'!$O$50:$T$50</c:f>
              <c:numCache>
                <c:formatCode>General</c:formatCode>
                <c:ptCount val="6"/>
                <c:pt idx="0">
                  <c:v>22</c:v>
                </c:pt>
                <c:pt idx="1">
                  <c:v>42</c:v>
                </c:pt>
                <c:pt idx="2">
                  <c:v>9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E8-4844-8D9B-3F44916E9D7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1335696"/>
        <c:axId val="1645320544"/>
      </c:barChart>
      <c:catAx>
        <c:axId val="1741335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320544"/>
        <c:crosses val="autoZero"/>
        <c:auto val="1"/>
        <c:lblAlgn val="ctr"/>
        <c:lblOffset val="100"/>
        <c:noMultiLvlLbl val="0"/>
      </c:catAx>
      <c:valAx>
        <c:axId val="1645320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1335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pivot'!$N$51</c:f>
              <c:strCache>
                <c:ptCount val="1"/>
                <c:pt idx="0">
                  <c:v>The District procedures for hiring full-time, permanent employees are clearly communicated.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pivot'!$O$49:$T$49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pivot'!$O$51:$T$51</c:f>
              <c:numCache>
                <c:formatCode>General</c:formatCode>
                <c:ptCount val="6"/>
                <c:pt idx="0">
                  <c:v>20</c:v>
                </c:pt>
                <c:pt idx="1">
                  <c:v>24</c:v>
                </c:pt>
                <c:pt idx="2">
                  <c:v>19</c:v>
                </c:pt>
                <c:pt idx="3">
                  <c:v>4</c:v>
                </c:pt>
                <c:pt idx="4">
                  <c:v>5</c:v>
                </c:pt>
                <c:pt idx="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EB-4134-8DE8-D02BAAF72DB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1335696"/>
        <c:axId val="1645320544"/>
      </c:barChart>
      <c:catAx>
        <c:axId val="1741335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320544"/>
        <c:crosses val="autoZero"/>
        <c:auto val="1"/>
        <c:lblAlgn val="ctr"/>
        <c:lblOffset val="100"/>
        <c:noMultiLvlLbl val="0"/>
      </c:catAx>
      <c:valAx>
        <c:axId val="1645320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1335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pivot'!$N$52</c:f>
              <c:strCache>
                <c:ptCount val="1"/>
                <c:pt idx="0">
                  <c:v>District planning and evaluation are integrated with college planning and evaluation to improve student learning and achievement.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pivot'!$O$49:$T$49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pivot'!$O$52:$T$52</c:f>
              <c:numCache>
                <c:formatCode>General</c:formatCode>
                <c:ptCount val="6"/>
                <c:pt idx="0">
                  <c:v>17</c:v>
                </c:pt>
                <c:pt idx="1">
                  <c:v>29</c:v>
                </c:pt>
                <c:pt idx="2">
                  <c:v>25</c:v>
                </c:pt>
                <c:pt idx="3">
                  <c:v>8</c:v>
                </c:pt>
                <c:pt idx="4">
                  <c:v>6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AC-4487-A400-348761538EA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1335696"/>
        <c:axId val="1645320544"/>
      </c:barChart>
      <c:catAx>
        <c:axId val="1741335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320544"/>
        <c:crosses val="autoZero"/>
        <c:auto val="1"/>
        <c:lblAlgn val="ctr"/>
        <c:lblOffset val="100"/>
        <c:noMultiLvlLbl val="0"/>
      </c:catAx>
      <c:valAx>
        <c:axId val="1645320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1335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pivot'!$N$53</c:f>
              <c:strCache>
                <c:ptCount val="1"/>
                <c:pt idx="0">
                  <c:v>There are clear divisions of authority between the District Office, the Board of Trustees, and Cañada College.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pivot'!$O$49:$T$49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pivot'!$O$53:$T$53</c:f>
              <c:numCache>
                <c:formatCode>General</c:formatCode>
                <c:ptCount val="6"/>
                <c:pt idx="0">
                  <c:v>17</c:v>
                </c:pt>
                <c:pt idx="1">
                  <c:v>23</c:v>
                </c:pt>
                <c:pt idx="2">
                  <c:v>25</c:v>
                </c:pt>
                <c:pt idx="3">
                  <c:v>13</c:v>
                </c:pt>
                <c:pt idx="4">
                  <c:v>8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64-4F92-9502-C949CD9557A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1335696"/>
        <c:axId val="1645320544"/>
      </c:barChart>
      <c:catAx>
        <c:axId val="1741335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320544"/>
        <c:crosses val="autoZero"/>
        <c:auto val="1"/>
        <c:lblAlgn val="ctr"/>
        <c:lblOffset val="100"/>
        <c:noMultiLvlLbl val="0"/>
      </c:catAx>
      <c:valAx>
        <c:axId val="1645320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1335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pivot'!$N$3</c:f>
              <c:strCache>
                <c:ptCount val="1"/>
                <c:pt idx="0">
                  <c:v>Information on PBC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pivot'!$O$2:$T$2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pivot'!$O$3:$T$3</c:f>
              <c:numCache>
                <c:formatCode>General</c:formatCode>
                <c:ptCount val="6"/>
                <c:pt idx="0">
                  <c:v>39</c:v>
                </c:pt>
                <c:pt idx="1">
                  <c:v>15</c:v>
                </c:pt>
                <c:pt idx="2">
                  <c:v>19</c:v>
                </c:pt>
                <c:pt idx="3">
                  <c:v>6</c:v>
                </c:pt>
                <c:pt idx="4">
                  <c:v>5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89-4ADB-BCBA-4742073FBCE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40193232"/>
        <c:axId val="1639609232"/>
      </c:barChart>
      <c:catAx>
        <c:axId val="1640193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9609232"/>
        <c:crosses val="autoZero"/>
        <c:auto val="1"/>
        <c:lblAlgn val="ctr"/>
        <c:lblOffset val="100"/>
        <c:noMultiLvlLbl val="0"/>
      </c:catAx>
      <c:valAx>
        <c:axId val="1639609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0193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pivot'!$N$4</c:f>
              <c:strCache>
                <c:ptCount val="1"/>
                <c:pt idx="0">
                  <c:v>Information on ASCC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pivot'!$O$2:$T$2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pivot'!$O$4:$T$4</c:f>
              <c:numCache>
                <c:formatCode>General</c:formatCode>
                <c:ptCount val="6"/>
                <c:pt idx="0">
                  <c:v>29</c:v>
                </c:pt>
                <c:pt idx="1">
                  <c:v>12</c:v>
                </c:pt>
                <c:pt idx="2">
                  <c:v>27</c:v>
                </c:pt>
                <c:pt idx="3">
                  <c:v>9</c:v>
                </c:pt>
                <c:pt idx="4">
                  <c:v>4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60-4188-ABFD-21789416EFB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45475008"/>
        <c:axId val="1569501552"/>
      </c:barChart>
      <c:catAx>
        <c:axId val="164547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9501552"/>
        <c:crosses val="autoZero"/>
        <c:auto val="1"/>
        <c:lblAlgn val="ctr"/>
        <c:lblOffset val="100"/>
        <c:noMultiLvlLbl val="0"/>
      </c:catAx>
      <c:valAx>
        <c:axId val="1569501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475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pivot'!$N$5</c:f>
              <c:strCache>
                <c:ptCount val="1"/>
                <c:pt idx="0">
                  <c:v>Information on IPC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pivot'!$O$2:$T$2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pivot'!$O$5:$T$5</c:f>
              <c:numCache>
                <c:formatCode>General</c:formatCode>
                <c:ptCount val="6"/>
                <c:pt idx="0">
                  <c:v>32</c:v>
                </c:pt>
                <c:pt idx="1">
                  <c:v>9</c:v>
                </c:pt>
                <c:pt idx="2">
                  <c:v>25</c:v>
                </c:pt>
                <c:pt idx="3">
                  <c:v>6</c:v>
                </c:pt>
                <c:pt idx="4">
                  <c:v>6</c:v>
                </c:pt>
                <c:pt idx="5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71-422C-A89D-34F7B00D058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45465008"/>
        <c:axId val="1639607152"/>
      </c:barChart>
      <c:catAx>
        <c:axId val="164546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9607152"/>
        <c:crosses val="autoZero"/>
        <c:auto val="1"/>
        <c:lblAlgn val="ctr"/>
        <c:lblOffset val="100"/>
        <c:noMultiLvlLbl val="0"/>
      </c:catAx>
      <c:valAx>
        <c:axId val="1639607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465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'Survye pivot'!$N$6</c:f>
              <c:strCache>
                <c:ptCount val="1"/>
                <c:pt idx="0">
                  <c:v>Information on SSPC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'Survye pivot'!$O$2:$T$2</c:f>
              <c:strCache>
                <c:ptCount val="6"/>
                <c:pt idx="0">
                  <c:v>Strongly agree</c:v>
                </c:pt>
                <c:pt idx="1">
                  <c:v>Somewhat agree</c:v>
                </c:pt>
                <c:pt idx="2">
                  <c:v>Neither agree nor disagree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Blank</c:v>
                </c:pt>
              </c:strCache>
            </c:strRef>
          </c:cat>
          <c:val>
            <c:numRef>
              <c:f>'Survye pivot'!$O$6:$T$6</c:f>
              <c:numCache>
                <c:formatCode>General</c:formatCode>
                <c:ptCount val="6"/>
                <c:pt idx="0">
                  <c:v>31</c:v>
                </c:pt>
                <c:pt idx="1">
                  <c:v>13</c:v>
                </c:pt>
                <c:pt idx="2">
                  <c:v>25</c:v>
                </c:pt>
                <c:pt idx="3">
                  <c:v>4</c:v>
                </c:pt>
                <c:pt idx="4">
                  <c:v>6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9F-41F5-AC5D-2AAF8361ABF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45465008"/>
        <c:axId val="1639607152"/>
      </c:barChart>
      <c:catAx>
        <c:axId val="164546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9607152"/>
        <c:crosses val="autoZero"/>
        <c:auto val="1"/>
        <c:lblAlgn val="ctr"/>
        <c:lblOffset val="100"/>
        <c:noMultiLvlLbl val="0"/>
      </c:catAx>
      <c:valAx>
        <c:axId val="1639607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465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4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3123-2252-44BD-85E4-B50F3D494B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35853C-1E49-434B-804D-B18AF2476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3C1CD-701F-4841-9E3F-883D6EE87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BB7C7-FA06-41D9-8D0C-52E1CC60B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97E88-A48E-4F77-BE9C-821A53C52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234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C97FF-305E-46F7-A2A7-9E1D02E50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6CAC66-9BF8-4CD4-A6D5-ECD637FB56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A51F47-C00C-4D0F-A7D3-BDD2934C4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2E01DB-2CC7-48E3-90AE-E21C38437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5C430-CC77-4903-8ACC-A51A07265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06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FFCD5C-58DA-4CDF-83FD-87A159E11E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839E09-8ABD-4D68-9B92-104D8B720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47D63B-6C5E-41D3-BB04-FFCEDE5DE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121BE-5170-497E-BC6C-221CBB98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FF71B7-EE93-4910-8806-C98B098EB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900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60B0C-4469-4206-A185-5ACFF6663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C9B77-B163-4A9F-ABF6-32038CDB9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F12C59-7D5F-4D04-942D-353277A1E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F09FC-8A25-4E79-B857-047E88CE9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4FE813-70A0-43E7-B108-A99D00FFB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81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BF3A8-07B0-4715-87FF-7CA1BAE0E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D85226-18E9-4A33-A20A-0DC4F1F765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86544-05FB-494C-A89C-3E1F173A4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5170C-3FC0-41E4-950E-399030E59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92C317-B7A8-4EDD-877F-87FEC6058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270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253CE-71BA-4364-83C6-68205A813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E75EC-D4F1-4D23-BF61-4846841D5F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BE367C-CF73-45AB-AAC5-97D44386B1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4A8941-A66C-4495-B8FD-77D797CE0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46850E-4FBB-4286-994B-5408A9130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E52EF7-406F-4FB7-A93D-B9FB2218A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213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3E962-E045-4B8A-977B-3E8063FA7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9F9143-A225-47A6-AF85-3EF3DDCA8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7012A-4D8C-4947-8736-D580C4D29D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453665-A399-4C4F-B205-2506330460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8E0A01-EC75-478F-97DE-92FC59B50F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476439-520B-4860-AADD-685E7A06F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CB8CDF-C18B-4DBD-B7CE-25CAB6472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69552E-1CB6-47A0-B8ED-785EFE2E1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94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1BB46-0790-400D-98CC-7B15204B0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CBEB19-7F32-4FA3-AF63-07E7121C3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30D0BC-B8D3-4F5B-B334-C318E5962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D74525-129F-483A-955B-E8A194579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31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639612-CD83-401D-A949-36A96D444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27C888-C9D5-4CBD-8B30-BAA00E36A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60E125-7219-403B-B2D5-D1A1B6083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606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77476-DE32-414C-B6FF-37DB67FE4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C72E9-5D4B-4D2A-A7CA-740FEF117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B49202-517C-4C38-BE92-0397128822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4D60E7-5777-42AB-8917-087AA0259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14278-F311-4BF7-91E9-B048A51B3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F36351-E904-4D90-B059-0A901F8D6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235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02288-F138-4140-B23E-827384386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826D76-0DF8-4B77-9D97-7003E3B9C1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463CAB-CEAA-45B8-ABBF-BF2F759D3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3EEE5B-1C35-4BF8-AD91-F56FC0DC5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57BF9-D9A5-4DE1-B542-132721A380B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A24FC6-AAC7-4A40-A813-3890B826E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47A53A-FF42-4C31-923B-D35D1A458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494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77F792-2640-4B66-A4F6-FE88646F7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8C9BE9-51A1-418C-A7DE-4475C9B31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EB61A-40D4-4EEA-BE75-652ED23BFD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57BF9-D9A5-4DE1-B542-132721A380B3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A87AE-2295-40FF-BA9D-92B427BC97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92115-52B3-47D3-8AF6-CECB5B1D0A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8F5A3-2973-4008-9123-5D8932F5A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5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3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A8D85-A663-420E-A5E7-CA53604AC2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90716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/>
              <a:t>Participatory Governance Survey 2020-2021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AFB4CE-7771-4913-BC5C-EE2C6DC18F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0391"/>
            <a:ext cx="9144000" cy="165576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Analysis of Spring 2021 campus-wide survey results prepared by Alex Claxton, Research Analyst</a:t>
            </a:r>
          </a:p>
          <a:p>
            <a:r>
              <a:rPr lang="en-US" dirty="0"/>
              <a:t>Office of Planning, Research &amp; Institutional Effectiveness (PRIE)</a:t>
            </a:r>
          </a:p>
          <a:p>
            <a:endParaRPr lang="en-US" dirty="0"/>
          </a:p>
          <a:p>
            <a:r>
              <a:rPr lang="en-US" dirty="0"/>
              <a:t>Presented to the Planning and Budgeting Council (PBC)</a:t>
            </a:r>
          </a:p>
          <a:p>
            <a:r>
              <a:rPr lang="en-US" dirty="0"/>
              <a:t>May 5, 2021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761" y="463471"/>
            <a:ext cx="2524477" cy="113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055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E25C0E1-687D-4D06-8F70-4BBBB28317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2555853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6441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7964DE0-15F0-4EF6-8AD3-6A846A5203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6985968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883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59DC592-FBBC-4C44-B851-B8AA549809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0286343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0411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C27DD1A-62AD-4996-9961-D93A812F1B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2009345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2143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B5067C4-36A2-44F8-837C-153DFA743E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1370935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0775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E87AAE5-7091-41C9-A1D7-AD2C9D1D9E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1251952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4054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EB2464C-45AC-4DDC-8EF2-A9D7CB35A8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6404100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3584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EB719-3374-4616-BC89-DE1EB477A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Comfort with Recording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233A7C7-E8BA-4884-8F3D-ABC174DB51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41566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19972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DCFC4C4-F836-4D18-B5C4-298E6FD9DE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4121762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6568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9D65E-4F07-4564-A3C7-6D2B56C79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Comfort with Recording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1059C47-8BA5-4B26-939C-0240148061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914235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4273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214F0-12F1-42B6-AAB8-0004F7E1A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 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5EF3CD-B040-4A27-A855-DE26B1AEB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156 People started the survey</a:t>
            </a:r>
          </a:p>
          <a:p>
            <a:pPr lvl="1"/>
            <a:r>
              <a:rPr lang="en-US" dirty="0"/>
              <a:t>Non-completer by Constituency</a:t>
            </a:r>
          </a:p>
          <a:p>
            <a:pPr lvl="2"/>
            <a:r>
              <a:rPr lang="en-US" dirty="0"/>
              <a:t>5 Classified Staff or Manager/Supervisor</a:t>
            </a:r>
          </a:p>
          <a:p>
            <a:pPr lvl="2"/>
            <a:r>
              <a:rPr lang="en-US" dirty="0"/>
              <a:t>4 Faculty</a:t>
            </a:r>
          </a:p>
          <a:p>
            <a:pPr lvl="2"/>
            <a:r>
              <a:rPr lang="en-US" dirty="0"/>
              <a:t>56 students</a:t>
            </a:r>
          </a:p>
          <a:p>
            <a:r>
              <a:rPr lang="en-US" dirty="0"/>
              <a:t>88 surveys completed</a:t>
            </a:r>
          </a:p>
          <a:p>
            <a:pPr lvl="1"/>
            <a:r>
              <a:rPr lang="en-US" dirty="0"/>
              <a:t>Nearly double from last year</a:t>
            </a:r>
          </a:p>
          <a:p>
            <a:pPr lvl="1"/>
            <a:r>
              <a:rPr lang="en-US" dirty="0"/>
              <a:t>Student participation increased 1,100%</a:t>
            </a:r>
          </a:p>
          <a:p>
            <a:pPr lvl="1"/>
            <a:r>
              <a:rPr lang="en-US" dirty="0"/>
              <a:t>1 partial completer included</a:t>
            </a:r>
          </a:p>
        </p:txBody>
      </p:sp>
    </p:spTree>
    <p:extLst>
      <p:ext uri="{BB962C8B-B14F-4D97-AF65-F5344CB8AC3E}">
        <p14:creationId xmlns:p14="http://schemas.microsoft.com/office/powerpoint/2010/main" val="19257158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9D65E-4F07-4564-A3C7-6D2B56C79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Comfort with Recording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8220530-1019-4AF6-8953-A10A255B22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422783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27356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5425AD4-737F-4C0C-87F8-DA207B3182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5590095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3737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B811207-062E-4EC3-9968-132A75DDCE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2872215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4974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2B3F0C3-FB77-4461-8A64-A4B404586E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8613170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5288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84DC7D7-ABAB-453B-8076-812DFD2B7A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4879250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8963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D9C0156-30F9-4D45-AA29-63FCD1F28E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3642272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6407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47DD147-401B-4EEC-AF8A-F0D22E16BD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3734512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0965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B1BEC95-7650-46E7-A4AF-94D2658F98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4372602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5520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485E40A-9816-44DE-8900-5EA2D488EF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3346028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2059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64FEA-35B4-49FD-95FB-4BEF965D8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Participatory Governance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F8F7223-4CF1-4E6E-91FF-DAAC74199E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544642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1936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Question 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Most questions had participants rank from Strongly Agree (5) to Strongly Disagree (1)</a:t>
            </a:r>
          </a:p>
          <a:p>
            <a:endParaRPr lang="en-US" dirty="0"/>
          </a:p>
          <a:p>
            <a:r>
              <a:rPr lang="en-US" dirty="0"/>
              <a:t>When looking at averages, the more intense the agreement/disagreement the further the average will be from 3</a:t>
            </a:r>
          </a:p>
          <a:p>
            <a:endParaRPr lang="en-US" dirty="0"/>
          </a:p>
          <a:p>
            <a:r>
              <a:rPr lang="en-US" dirty="0"/>
              <a:t>3-4 indicates general moderate agreement (2-3 general moderate disagreement)</a:t>
            </a:r>
          </a:p>
          <a:p>
            <a:endParaRPr lang="en-US" dirty="0"/>
          </a:p>
          <a:p>
            <a:r>
              <a:rPr lang="en-US" dirty="0"/>
              <a:t>4-5 indicates general strong agreement (1-2 strong disagreement)</a:t>
            </a:r>
          </a:p>
        </p:txBody>
      </p:sp>
    </p:spTree>
    <p:extLst>
      <p:ext uri="{BB962C8B-B14F-4D97-AF65-F5344CB8AC3E}">
        <p14:creationId xmlns:p14="http://schemas.microsoft.com/office/powerpoint/2010/main" val="11420536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A3DB6FD-BD82-49D5-B236-7FBFAEEE78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9689141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017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29BCB43-D77F-4642-9681-94F2E59E16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0443823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6588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CD92D-54CC-4209-B6EA-54AD010BF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Participatory Governance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9CA6B3C-65FD-4D9C-BFB9-7BBBED530D83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12670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E1367C6-0F68-4C32-BE0A-9BBAAC665EF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8414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04581-A96B-4CDF-B543-FABBE1C32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Review Overall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51EDA0E-C07C-497C-A87F-C3F3CD6C73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499301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97844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CC18BF8-E7F6-4A1C-AF1C-4808D4915D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0004336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7457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367F6-9C55-47D7-9D60-CB8BB5008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Review detail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E2A2366-0C49-4E64-AF9B-43F9A6BF15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567377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30307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ED76A69-B04F-44ED-B87A-00D16C2C1D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4119252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6447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BA30551-79E1-435F-8A73-026D3DFD82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4631117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0835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9291CEE-6154-462D-9DCC-9BF86FE966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9885185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36339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79DFF-0BFD-40BD-8E90-D003A937D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Respondent Constituency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261CC99-6936-4C29-A647-DEADF0B6F5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061291"/>
              </p:ext>
            </p:extLst>
          </p:nvPr>
        </p:nvGraphicFramePr>
        <p:xfrm>
          <a:off x="838200" y="2141537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545299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A8A0636-2630-4211-BD0F-FD97B623AD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359233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4856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EBCE7-3034-4B3C-AEDC-DEA74BA51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083121C-BB22-4BE6-BB25-B43EDAC295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804416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63627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24334A6-3AAE-4901-B151-9C831DAA0B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9053478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8185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1EF7123-2DF1-48F7-A863-9918C73E9E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573427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453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3B7DE26-9EEE-4F74-B612-83E2C6D13C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2531547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4975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3E4A0-A308-47FE-BB41-92C7473E0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College Goals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C403C53-2B19-441F-887D-6E0A55E1CB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635495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19543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2BD9F41-3313-4CA9-B315-3779CD8CC6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5281165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9876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EA71B-C1E9-4BFF-A137-721FD05CB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66C12DA-ED02-4534-8A9B-0688CC5BEF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841904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387920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680217E-937C-4128-A242-6A883EF410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1693467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7016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EBF8FBC-5463-44AF-88CE-E273D0E0B9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0933717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0230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43ED9-030C-4291-897F-CB5AD40E1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Information on Meetings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8A5FAE5-D152-4FE8-8074-E6493DEDBFEB}"/>
              </a:ext>
            </a:extLst>
          </p:cNvPr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7658757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8415616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3431A46-ED65-4BD2-B29C-94DCAE1731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3290331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4595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85576-939C-411A-A5E1-959C492C8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District Procedures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47ED8D6-CF6D-4ACB-B9E6-972E602DF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42986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037280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21F75AC-542D-430D-9B30-294F543FEE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4845362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9303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E8434-C3D9-41E0-9EC7-01B498A9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District Procedures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CDC415B-647A-43C1-A275-B6D1FA4163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435831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178226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739DA26-D42C-4F1C-B878-51BB503E9B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5182927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6830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CB8DDB7-4A02-46E3-A630-49562F9A68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8251540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1806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A2B91CC-CEEA-4D4D-95E3-BF9F24DE4E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0045162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157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6E2D478-F739-498C-96CF-EF51DBE8DE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6864981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4771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7ED1173-6E05-4935-996F-71204B57C3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7540226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4497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B5204-061A-4587-BB27-48E93FD1C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on Meetings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41FCE91-03A7-4411-AB75-B7BC3D5D1A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339765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8285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B5204-061A-4587-BB27-48E93FD1C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on Meetings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19C0705-624E-48CA-BB76-69F046A7E4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710987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5210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329A4E6-C7DB-41CA-8D9E-4279A2752E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9694080"/>
              </p:ext>
            </p:extLst>
          </p:nvPr>
        </p:nvGraphicFramePr>
        <p:xfrm>
          <a:off x="838200" y="336550"/>
          <a:ext cx="10515600" cy="5840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2039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POWER_POINT_EXCEL_LINK_TAG_NAME" val="{&quot;Id&quot;:&quot;9E8D3D91-953B-4EEC-9A5C-A6CC6A43B356&quot;,&quot;SourceFullName&quot;:&quot;https://smccd-my.sharepoint.com/personal/claxtona_smccd_edu/Documents/Participatory gov/Participatory Governance survey 20-21/Cañada College Participatory Governance Evaluation Survey 2021_March 30, 2021_15.43.xlsx&quot;,&quot;LastUpdate&quot;:&quot;2021-05-03 3:36 PM&quot;,&quot;UpdatedBy&quot;:&quot;engelk&quot;,&quot;IsLinked&quot;:false,&quot;IsBrokenLink&quot;:false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3" ma:contentTypeDescription="Create a new document." ma:contentTypeScope="" ma:versionID="618bc19bae1ae606cfd6804c8e2176d6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e0599e1f8396ab867dd6a01ab5d3ef8a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B659FD-49ED-4BEE-BACD-E58B883C9F5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CF157E-3F7B-4EEF-B49E-DE92FFA8345A}">
  <ds:schemaRefs>
    <ds:schemaRef ds:uri="http://www.w3.org/XML/1998/namespace"/>
    <ds:schemaRef ds:uri="http://schemas.microsoft.com/office/2006/documentManagement/types"/>
    <ds:schemaRef ds:uri="bb5bbb0b-6c89-44d7-be61-0adfe653f983"/>
    <ds:schemaRef ds:uri="http://schemas.openxmlformats.org/package/2006/metadata/core-properties"/>
    <ds:schemaRef ds:uri="2bc55ecc-363e-43e9-bfac-4ba2e86f45ee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9566F82-FE19-44ED-94A8-D22EE10133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768</TotalTime>
  <Words>330</Words>
  <Application>Microsoft Office PowerPoint</Application>
  <PresentationFormat>Widescreen</PresentationFormat>
  <Paragraphs>87</Paragraphs>
  <Slides>57</Slides>
  <Notes>0</Notes>
  <HiddenSlides>38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1" baseType="lpstr">
      <vt:lpstr>Arial</vt:lpstr>
      <vt:lpstr>Calibri</vt:lpstr>
      <vt:lpstr>Calibri Light</vt:lpstr>
      <vt:lpstr>Office Theme</vt:lpstr>
      <vt:lpstr>Participatory Governance Survey 2020-2021</vt:lpstr>
      <vt:lpstr>Response rate</vt:lpstr>
      <vt:lpstr>Survey Question Scale</vt:lpstr>
      <vt:lpstr>Respondent Constituency</vt:lpstr>
      <vt:lpstr>Overall Information on Meetings</vt:lpstr>
      <vt:lpstr>PowerPoint Presentation</vt:lpstr>
      <vt:lpstr>Information on Meetings</vt:lpstr>
      <vt:lpstr>Information on Meetings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Overall Comfort with Recording</vt:lpstr>
      <vt:lpstr>PowerPoint Presentation</vt:lpstr>
      <vt:lpstr>Comfort with Recording</vt:lpstr>
      <vt:lpstr>Comfort with Recording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General Participatory Governance</vt:lpstr>
      <vt:lpstr>PowerPoint Presentation</vt:lpstr>
      <vt:lpstr>PowerPoint Presentation</vt:lpstr>
      <vt:lpstr>Overall Participatory Governance</vt:lpstr>
      <vt:lpstr>PowerPoint Presentation</vt:lpstr>
      <vt:lpstr>Program Review Overall</vt:lpstr>
      <vt:lpstr>PowerPoint Presentation</vt:lpstr>
      <vt:lpstr>Program Review detail</vt:lpstr>
      <vt:lpstr>PowerPoint Presentation</vt:lpstr>
      <vt:lpstr>PowerPoint Presentation</vt:lpstr>
      <vt:lpstr>PowerPoint Presentation</vt:lpstr>
      <vt:lpstr>PowerPoint Presentation</vt:lpstr>
      <vt:lpstr>Budget</vt:lpstr>
      <vt:lpstr>PowerPoint Presentation</vt:lpstr>
      <vt:lpstr>PowerPoint Presentation</vt:lpstr>
      <vt:lpstr>PowerPoint Presentation</vt:lpstr>
      <vt:lpstr>College Goals</vt:lpstr>
      <vt:lpstr>PowerPoint Presentation</vt:lpstr>
      <vt:lpstr>Planning</vt:lpstr>
      <vt:lpstr>PowerPoint Presentation</vt:lpstr>
      <vt:lpstr>PowerPoint Presentation</vt:lpstr>
      <vt:lpstr>PowerPoint Presentation</vt:lpstr>
      <vt:lpstr>Overall District Procedures</vt:lpstr>
      <vt:lpstr>PowerPoint Presentation</vt:lpstr>
      <vt:lpstr>District Procedures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Participatory Governance Survey 2019-2020</dc:title>
  <dc:creator>Claxton, Alexander</dc:creator>
  <cp:lastModifiedBy>Engel, Karen</cp:lastModifiedBy>
  <cp:revision>21</cp:revision>
  <dcterms:created xsi:type="dcterms:W3CDTF">2021-04-14T17:20:53Z</dcterms:created>
  <dcterms:modified xsi:type="dcterms:W3CDTF">2021-05-04T19:41:22Z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