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66" r:id="rId5"/>
    <p:sldId id="267" r:id="rId6"/>
    <p:sldId id="268" r:id="rId7"/>
    <p:sldId id="281" r:id="rId8"/>
    <p:sldId id="275" r:id="rId9"/>
    <p:sldId id="274" r:id="rId10"/>
    <p:sldId id="276" r:id="rId11"/>
    <p:sldId id="277" r:id="rId12"/>
    <p:sldId id="278" r:id="rId13"/>
    <p:sldId id="270" r:id="rId14"/>
    <p:sldId id="256" r:id="rId15"/>
    <p:sldId id="258" r:id="rId16"/>
    <p:sldId id="272" r:id="rId17"/>
    <p:sldId id="271" r:id="rId18"/>
    <p:sldId id="282" r:id="rId19"/>
    <p:sldId id="280" r:id="rId20"/>
    <p:sldId id="279" r:id="rId21"/>
    <p:sldId id="264" r:id="rId22"/>
    <p:sldId id="261" r:id="rId23"/>
    <p:sldId id="262" r:id="rId24"/>
    <p:sldId id="263" r:id="rId25"/>
    <p:sldId id="259" r:id="rId26"/>
    <p:sldId id="265" r:id="rId27"/>
    <p:sldId id="2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el, Karen" initials="EK" lastIdx="15" clrIdx="0">
    <p:extLst>
      <p:ext uri="{19B8F6BF-5375-455C-9EA6-DF929625EA0E}">
        <p15:presenceInfo xmlns:p15="http://schemas.microsoft.com/office/powerpoint/2012/main" userId="S-1-5-21-1304569826-509891136-618671499-520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2872" autoAdjust="0"/>
  </p:normalViewPr>
  <p:slideViewPr>
    <p:cSldViewPr snapToGrid="0">
      <p:cViewPr varScale="1">
        <p:scale>
          <a:sx n="105" d="100"/>
          <a:sy n="105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ngelk\AppData\Local\Microsoft\Windows\INetCache\Content.Outlook\HXM4IQMS\Enrollment%20and%20schedule%20data%20by%20section%202016-18.x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 Enrollments by Course 2017-18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'Top 40 courses'!$G$42</c:f>
              <c:strCache>
                <c:ptCount val="1"/>
                <c:pt idx="0">
                  <c:v>Total Enrollment 2017-18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'Top 40 courses'!$F$43:$F$62</c:f>
              <c:strCache>
                <c:ptCount val="20"/>
                <c:pt idx="0">
                  <c:v>Communication Studies 130</c:v>
                </c:pt>
                <c:pt idx="1">
                  <c:v>Communication Studies 110</c:v>
                </c:pt>
                <c:pt idx="2">
                  <c:v>Career and Personal Develop 137</c:v>
                </c:pt>
                <c:pt idx="3">
                  <c:v>History 201</c:v>
                </c:pt>
                <c:pt idx="4">
                  <c:v>Biology 250</c:v>
                </c:pt>
                <c:pt idx="5">
                  <c:v>Mathematics 251</c:v>
                </c:pt>
                <c:pt idx="6">
                  <c:v>Business 100</c:v>
                </c:pt>
                <c:pt idx="7">
                  <c:v>Sociology 100</c:v>
                </c:pt>
                <c:pt idx="8">
                  <c:v>History 202</c:v>
                </c:pt>
                <c:pt idx="9">
                  <c:v>Oceanography 100</c:v>
                </c:pt>
                <c:pt idx="10">
                  <c:v>Philosophy 100</c:v>
                </c:pt>
                <c:pt idx="11">
                  <c:v>Business 201</c:v>
                </c:pt>
                <c:pt idx="12">
                  <c:v>Economics 100</c:v>
                </c:pt>
                <c:pt idx="13">
                  <c:v>Political Science 210</c:v>
                </c:pt>
                <c:pt idx="14">
                  <c:v>Biology 130</c:v>
                </c:pt>
                <c:pt idx="15">
                  <c:v>Mathematics 120</c:v>
                </c:pt>
                <c:pt idx="16">
                  <c:v>Psychology 100</c:v>
                </c:pt>
                <c:pt idx="17">
                  <c:v>English 110</c:v>
                </c:pt>
                <c:pt idx="18">
                  <c:v>Mathematics 200</c:v>
                </c:pt>
                <c:pt idx="19">
                  <c:v>English 100</c:v>
                </c:pt>
              </c:strCache>
            </c:strRef>
          </c:cat>
          <c:val>
            <c:numRef>
              <c:f>'Top 40 courses'!$G$43:$G$62</c:f>
              <c:numCache>
                <c:formatCode>General</c:formatCode>
                <c:ptCount val="20"/>
                <c:pt idx="0">
                  <c:v>316</c:v>
                </c:pt>
                <c:pt idx="1">
                  <c:v>324</c:v>
                </c:pt>
                <c:pt idx="2">
                  <c:v>327</c:v>
                </c:pt>
                <c:pt idx="3">
                  <c:v>332</c:v>
                </c:pt>
                <c:pt idx="4">
                  <c:v>335</c:v>
                </c:pt>
                <c:pt idx="5">
                  <c:v>341</c:v>
                </c:pt>
                <c:pt idx="6">
                  <c:v>358</c:v>
                </c:pt>
                <c:pt idx="7">
                  <c:v>358</c:v>
                </c:pt>
                <c:pt idx="8">
                  <c:v>382</c:v>
                </c:pt>
                <c:pt idx="9">
                  <c:v>383</c:v>
                </c:pt>
                <c:pt idx="10">
                  <c:v>410</c:v>
                </c:pt>
                <c:pt idx="11">
                  <c:v>413</c:v>
                </c:pt>
                <c:pt idx="12">
                  <c:v>416</c:v>
                </c:pt>
                <c:pt idx="13">
                  <c:v>431</c:v>
                </c:pt>
                <c:pt idx="14">
                  <c:v>433</c:v>
                </c:pt>
                <c:pt idx="15">
                  <c:v>440</c:v>
                </c:pt>
                <c:pt idx="16">
                  <c:v>626</c:v>
                </c:pt>
                <c:pt idx="17">
                  <c:v>984</c:v>
                </c:pt>
                <c:pt idx="18">
                  <c:v>1091</c:v>
                </c:pt>
                <c:pt idx="19">
                  <c:v>1178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1-44AC-A6A3-576CBD1C4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9144495"/>
        <c:axId val="1129143247"/>
      </c:barChart>
      <c:catAx>
        <c:axId val="1129144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143247"/>
        <c:crosses val="autoZero"/>
        <c:auto val="1"/>
        <c:lblAlgn val="ctr"/>
        <c:lblOffset val="100"/>
        <c:noMultiLvlLbl val="0"/>
      </c:catAx>
      <c:valAx>
        <c:axId val="112914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144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9T21:05:09.552" idx="7">
    <p:pos x="10" y="10"/>
    <p:text>This is GREAT!  Is all of the data from the same timeframe?  Term v. academic year?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9T21:08:28.528" idx="8">
    <p:pos x="10" y="10"/>
    <p:text>Could you please add totals for each year? and maybe just have one row on top with the years?  then color code the different data sets?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9T21:10:00.367" idx="9">
    <p:pos x="10" y="10"/>
    <p:text>It's a bit hard to read.  Maybe just give the five year total and sort in order of the most to the least?</p:text>
    <p:extLst>
      <p:ext uri="{C676402C-5697-4E1C-873F-D02D1690AC5C}">
        <p15:threadingInfo xmlns:p15="http://schemas.microsoft.com/office/powerpoint/2012/main" timeZoneBias="420"/>
      </p:ext>
    </p:extLst>
  </p:cm>
  <p:cm authorId="1" dt="2019-10-29T21:10:49.072" idx="10">
    <p:pos x="106" y="106"/>
    <p:text>Also, they will likely want to know how this compares to our most conferred degrees.... can we present that too?</p:text>
    <p:extLst>
      <p:ext uri="{C676402C-5697-4E1C-873F-D02D1690AC5C}">
        <p15:threadingInfo xmlns:p15="http://schemas.microsoft.com/office/powerpoint/2012/main" timeZoneBias="420"/>
      </p:ext>
    </p:extLst>
  </p:cm>
  <p:cm authorId="1" dt="2019-10-29T21:11:51.763" idx="11">
    <p:pos x="202" y="202"/>
    <p:text>Rather than have slide 9 as a separate slide, just have another column with the Grand Total for students who transfered in units?  compared with the number who didn't?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9T21:13:41.163" idx="13">
    <p:pos x="10" y="10"/>
    <p:text>I'd merge this with previous slide by condensing down to Grand Total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35638-5D61-488A-AA52-2BBE3CF95192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2BF43-0EFB-4AF1-856A-796D2292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6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BF43-0EFB-4AF1-856A-796D2292CE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99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Switch to Sankey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BF43-0EFB-4AF1-856A-796D2292CE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6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more than 2 sections offered, over 4 year 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BF43-0EFB-4AF1-856A-796D2292CE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0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With more than 2 sections offered, over 4 year 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BF43-0EFB-4AF1-856A-796D2292CE7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96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more than 2 sections offered, over 4 year 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BF43-0EFB-4AF1-856A-796D2292CE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7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8386C-4778-4A97-BE3E-AC5D0420C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899F8-E674-4457-9CE2-D9015B56D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A17E9-D707-48AD-9320-6612F1B24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5EB67-9046-4C46-85D2-F56A4CC9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28BBD-22D9-4F56-B996-9696B6ED6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8E6B-AB66-4771-8A70-3819063E6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B9774-EA6A-4395-AA3E-E97B96A1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753C7-5FBE-41E8-8B66-714B9C4B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1EDB8-4C3C-4ECF-9F5A-AE40E043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7282C-2E4C-4D01-8FDC-DA9B46F3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1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427F4-AF74-49C8-94EE-8937AEA51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47195-3615-4744-85CC-50033B033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62EF4-9DC2-434F-B4A5-DFCAC868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093F7-2B97-48C7-BBE2-561E2B9E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2553B-01AE-4EA7-8D84-236C38E60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F69-AD2D-4EEC-B0B5-6612656A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D269D-9FBE-43D5-90CB-920783992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4D443-B476-4735-AC70-576F8C093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911B0-EF6E-4E10-905E-62CC4017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6B6F5-96B5-4B79-B9C8-89DE7602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AF27-063B-40BF-9657-473D5702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373BF-941A-4CE2-8FA3-7F189F921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41167-DC8A-447E-9E4E-A8B5A8F8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C9F90-2F0D-4743-BBDB-89CD0A0A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80A3F-D781-483A-B43C-12C0B87D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2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E0226-8E21-43A6-A30B-C2D85C0A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8CC1F-73C6-4E99-9225-A00788056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E3CB4-E0B0-4312-B820-C2813E3D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956F4-28CD-421C-B1F3-7B5E998D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76BFB-7857-48CD-94AB-7007DB33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1CDC8-24B7-4D9D-AF08-0D935EC9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FA14-154C-4FED-873C-EDFD18DB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911F7-31B0-4BFA-91ED-C9AA5FC85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EE908-7DE7-4E6D-8921-F6913881A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52481-18E0-4EB3-B050-D7FDB37E3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0413E-AC2D-4DF2-9E5D-8A295AF55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AB570A-FC1A-4225-931B-F811B80F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9A10D1-E2A9-4B14-95B5-F982AC84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44D7E-435B-4472-8647-77B847D1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8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A376-31A8-40D7-9C80-C2C1610F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6CB324-D87C-41AB-AB11-673C3890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456C0-D74A-4400-A811-B7E1BC82D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6611E-FFDA-4082-BF6F-72954462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B043D7-635A-4151-8D05-7AABA274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81FD2-4859-4911-A45A-3A161FBA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E83D0-A4B2-4713-AFAD-958F3AAA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4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1ACEF-5D89-4F63-BA7D-A262B19A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15280-A369-4019-929B-07D49EF6B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0DDB2-AFF0-4062-9BFC-DBD692187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5C984-B8F4-4124-AFCD-3001A0371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EEA7A-788A-4E10-9D83-BD9994CE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F52FF-F169-4224-A057-7FED07F2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5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8EFEF-BB0E-4843-BD12-39DBC6BD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C1006-D90C-4255-84AF-6EBCA04A9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20863-7529-4798-8994-F9208D8E2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44180-8D83-4140-BD70-050C3AAF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D7377-3E19-48AD-82BA-977C3256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78123-E8F5-442F-A237-97ABC1B6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2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646C3-6C95-41DB-B61B-B6AD6C95B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CB73D-7C47-4F01-87CC-E3D287B34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B3A69-DCC5-4588-98D3-BF2D8DB97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BF50-4277-4317-9FEE-2D909343609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89618-AEB6-48DF-A7F2-72A642299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9EBC6-D73A-48BD-8593-8683909B9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5B527-219C-4D42-918A-1E9778C53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4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5500" y="1635174"/>
            <a:ext cx="9144000" cy="2387600"/>
          </a:xfrm>
        </p:spPr>
        <p:txBody>
          <a:bodyPr/>
          <a:lstStyle/>
          <a:p>
            <a:r>
              <a:rPr lang="en-US" dirty="0"/>
              <a:t>PBC Strategic Enrollment Management Committee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19568" y="4868130"/>
            <a:ext cx="9144000" cy="1655762"/>
          </a:xfrm>
        </p:spPr>
        <p:txBody>
          <a:bodyPr/>
          <a:lstStyle/>
          <a:p>
            <a:r>
              <a:rPr lang="en-US" dirty="0"/>
              <a:t>October 30, 2019</a:t>
            </a:r>
          </a:p>
        </p:txBody>
      </p:sp>
      <p:pic>
        <p:nvPicPr>
          <p:cNvPr id="6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5219" y="467581"/>
            <a:ext cx="2504562" cy="102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2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6762-664B-4CC1-82BC-4518FECF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48A00-B2BE-436A-B7AB-1EB105122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6F63A4-8B44-44FC-8A42-4336D0CA4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855" y="0"/>
            <a:ext cx="71802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65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E31A9-C37F-49BB-A922-855C3DE88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 Year Completers and Course Fill Metrics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A02F9-B4FC-4FCA-BE37-87EAE3883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6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4CC2-C6B5-4467-9914-ED00533D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Year Completer Demographics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6EDDEAB-5C18-4C04-8398-E3B793A4F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604422"/>
              </p:ext>
            </p:extLst>
          </p:nvPr>
        </p:nvGraphicFramePr>
        <p:xfrm>
          <a:off x="2039813" y="1690697"/>
          <a:ext cx="8046722" cy="4680585"/>
        </p:xfrm>
        <a:graphic>
          <a:graphicData uri="http://schemas.openxmlformats.org/drawingml/2006/table">
            <a:tbl>
              <a:tblPr/>
              <a:tblGrid>
                <a:gridCol w="2337297">
                  <a:extLst>
                    <a:ext uri="{9D8B030D-6E8A-4147-A177-3AD203B41FA5}">
                      <a16:colId xmlns:a16="http://schemas.microsoft.com/office/drawing/2014/main" val="502835013"/>
                    </a:ext>
                  </a:extLst>
                </a:gridCol>
                <a:gridCol w="1111576">
                  <a:extLst>
                    <a:ext uri="{9D8B030D-6E8A-4147-A177-3AD203B41FA5}">
                      <a16:colId xmlns:a16="http://schemas.microsoft.com/office/drawing/2014/main" val="1704138949"/>
                    </a:ext>
                  </a:extLst>
                </a:gridCol>
                <a:gridCol w="1155826">
                  <a:extLst>
                    <a:ext uri="{9D8B030D-6E8A-4147-A177-3AD203B41FA5}">
                      <a16:colId xmlns:a16="http://schemas.microsoft.com/office/drawing/2014/main" val="4192615914"/>
                    </a:ext>
                  </a:extLst>
                </a:gridCol>
                <a:gridCol w="1158253">
                  <a:extLst>
                    <a:ext uri="{9D8B030D-6E8A-4147-A177-3AD203B41FA5}">
                      <a16:colId xmlns:a16="http://schemas.microsoft.com/office/drawing/2014/main" val="2140964872"/>
                    </a:ext>
                  </a:extLst>
                </a:gridCol>
                <a:gridCol w="1141885">
                  <a:extLst>
                    <a:ext uri="{9D8B030D-6E8A-4147-A177-3AD203B41FA5}">
                      <a16:colId xmlns:a16="http://schemas.microsoft.com/office/drawing/2014/main" val="295511351"/>
                    </a:ext>
                  </a:extLst>
                </a:gridCol>
                <a:gridCol w="1141885">
                  <a:extLst>
                    <a:ext uri="{9D8B030D-6E8A-4147-A177-3AD203B41FA5}">
                      <a16:colId xmlns:a16="http://schemas.microsoft.com/office/drawing/2014/main" val="734935109"/>
                    </a:ext>
                  </a:extLst>
                </a:gridCol>
              </a:tblGrid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26440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18 - 22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479384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23 - 28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307748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29 - 39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59008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40 - 49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101171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50 - 59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29044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716048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Ethnicity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22611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962026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 - Non-Hispanic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198305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Filipino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946844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Hispanic/Latino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24809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Multiraces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387748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Pacific Islander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185202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Unreported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063608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White Non-Hispanic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948027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829483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089109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477163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43826"/>
                  </a:ext>
                </a:extLst>
              </a:tr>
              <a:tr h="203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Unreported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900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38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D520-A529-460B-B3CB-1EE1A3035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Degrees Earned (Duplicated)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AA94E8E-ACE0-4120-B890-210E96C1D8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93761"/>
              </p:ext>
            </p:extLst>
          </p:nvPr>
        </p:nvGraphicFramePr>
        <p:xfrm>
          <a:off x="297543" y="1349831"/>
          <a:ext cx="11596914" cy="5319486"/>
        </p:xfrm>
        <a:graphic>
          <a:graphicData uri="http://schemas.openxmlformats.org/drawingml/2006/table">
            <a:tbl>
              <a:tblPr/>
              <a:tblGrid>
                <a:gridCol w="5016894">
                  <a:extLst>
                    <a:ext uri="{9D8B030D-6E8A-4147-A177-3AD203B41FA5}">
                      <a16:colId xmlns:a16="http://schemas.microsoft.com/office/drawing/2014/main" val="2368755448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2352478551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98187874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3487291431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713482027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1201780721"/>
                    </a:ext>
                  </a:extLst>
                </a:gridCol>
                <a:gridCol w="922990">
                  <a:extLst>
                    <a:ext uri="{9D8B030D-6E8A-4147-A177-3AD203B41FA5}">
                      <a16:colId xmlns:a16="http://schemas.microsoft.com/office/drawing/2014/main" val="3698696768"/>
                    </a:ext>
                  </a:extLst>
                </a:gridCol>
              </a:tblGrid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Degree Cert Program Desc ITS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759676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Allied Health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58829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Biological Sciences AS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534322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183754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Administration: Transfer CSU GE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740942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 (Associate Degree)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377970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Studies: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463599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Studies: UC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965145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Computer Science (Associate Degree-Transfer CSU or UC)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581426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888567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Economics: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645824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Economics: IGETC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078923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Engineering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484926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Fitness Professional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951215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 Services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394455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Interdisciplinary Studies with Emphasis in Natural Science &amp; Mathematics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46286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Interdisciplinary Studies with Emphasis in Social and Behavioral Sciences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349790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Kinesiology: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517531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Mathematics: UC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222220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Assisting: Medical Billing Specialist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008589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Political Science: IGETC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459642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991003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Psychology: 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231663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Psychology: UC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0788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Radiologic Technology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247880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Sociology:CSU Transfer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185248"/>
                  </a:ext>
                </a:extLst>
              </a:tr>
              <a:tr h="19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480" marR="9480" marT="94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6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417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87830-231F-4569-8344-113B9B6C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with no Transfer Units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F9DDAD8-BCB2-4BC7-846E-6AF5CEDFE7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932990"/>
              </p:ext>
            </p:extLst>
          </p:nvPr>
        </p:nvGraphicFramePr>
        <p:xfrm>
          <a:off x="101600" y="1400067"/>
          <a:ext cx="12090400" cy="5046465"/>
        </p:xfrm>
        <a:graphic>
          <a:graphicData uri="http://schemas.openxmlformats.org/drawingml/2006/table">
            <a:tbl>
              <a:tblPr/>
              <a:tblGrid>
                <a:gridCol w="5432563">
                  <a:extLst>
                    <a:ext uri="{9D8B030D-6E8A-4147-A177-3AD203B41FA5}">
                      <a16:colId xmlns:a16="http://schemas.microsoft.com/office/drawing/2014/main" val="13581337"/>
                    </a:ext>
                  </a:extLst>
                </a:gridCol>
                <a:gridCol w="977367">
                  <a:extLst>
                    <a:ext uri="{9D8B030D-6E8A-4147-A177-3AD203B41FA5}">
                      <a16:colId xmlns:a16="http://schemas.microsoft.com/office/drawing/2014/main" val="2413699799"/>
                    </a:ext>
                  </a:extLst>
                </a:gridCol>
                <a:gridCol w="1179551">
                  <a:extLst>
                    <a:ext uri="{9D8B030D-6E8A-4147-A177-3AD203B41FA5}">
                      <a16:colId xmlns:a16="http://schemas.microsoft.com/office/drawing/2014/main" val="1741685163"/>
                    </a:ext>
                  </a:extLst>
                </a:gridCol>
                <a:gridCol w="1179551">
                  <a:extLst>
                    <a:ext uri="{9D8B030D-6E8A-4147-A177-3AD203B41FA5}">
                      <a16:colId xmlns:a16="http://schemas.microsoft.com/office/drawing/2014/main" val="3298880108"/>
                    </a:ext>
                  </a:extLst>
                </a:gridCol>
                <a:gridCol w="1179551">
                  <a:extLst>
                    <a:ext uri="{9D8B030D-6E8A-4147-A177-3AD203B41FA5}">
                      <a16:colId xmlns:a16="http://schemas.microsoft.com/office/drawing/2014/main" val="698289223"/>
                    </a:ext>
                  </a:extLst>
                </a:gridCol>
                <a:gridCol w="1179551">
                  <a:extLst>
                    <a:ext uri="{9D8B030D-6E8A-4147-A177-3AD203B41FA5}">
                      <a16:colId xmlns:a16="http://schemas.microsoft.com/office/drawing/2014/main" val="4026084389"/>
                    </a:ext>
                  </a:extLst>
                </a:gridCol>
                <a:gridCol w="962266">
                  <a:extLst>
                    <a:ext uri="{9D8B030D-6E8A-4147-A177-3AD203B41FA5}">
                      <a16:colId xmlns:a16="http://schemas.microsoft.com/office/drawing/2014/main" val="3046666597"/>
                    </a:ext>
                  </a:extLst>
                </a:gridCol>
              </a:tblGrid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Degree Cert Program Desc ITS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558522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Allied Health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610804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Biological Sciences 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854521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18172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Administration: Transfer CSU 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536560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Studies: UC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26507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90907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Economics: 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353902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Economics: IGETC 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382418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Engineering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851784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Fitness Professional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952222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Interdisciplinary Studies with Emphasis in Natural Science &amp; Math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215408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Interdisciplinary Studies with Emphasis in Social &amp; Behavioral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158360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Kinesiology: 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26381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Mathematics: UC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820974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Assisting: Medical Billing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08023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Political Science: IGETC 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22828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556251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Psychology: 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964541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Sociology:CSU Transfer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052241"/>
                  </a:ext>
                </a:extLst>
              </a:tr>
              <a:tr h="230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885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4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74171" y="0"/>
          <a:ext cx="11756572" cy="6945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244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conferring no degrees in 2018-19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668415"/>
              </p:ext>
            </p:extLst>
          </p:nvPr>
        </p:nvGraphicFramePr>
        <p:xfrm>
          <a:off x="838200" y="1981232"/>
          <a:ext cx="47879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8700">
                  <a:extLst>
                    <a:ext uri="{9D8B030D-6E8A-4147-A177-3AD203B41FA5}">
                      <a16:colId xmlns:a16="http://schemas.microsoft.com/office/drawing/2014/main" val="19181939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4011577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681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Chemistry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5396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954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Earth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3361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Geography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18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History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68184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International Studies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394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186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2BFA75-FF56-4E10-B88A-CEE3DC462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Fill Metrics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FDE8F-0CE5-4F7A-9D17-7B69BEFFE7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4966-6D55-4A4D-BE94-F6E3749C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Courses Fill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9C3416-D38C-473E-9E6E-EB87DC152C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36060" y="1793974"/>
          <a:ext cx="5119879" cy="4414641"/>
        </p:xfrm>
        <a:graphic>
          <a:graphicData uri="http://schemas.openxmlformats.org/drawingml/2006/table">
            <a:tbl>
              <a:tblPr/>
              <a:tblGrid>
                <a:gridCol w="1006090">
                  <a:extLst>
                    <a:ext uri="{9D8B030D-6E8A-4147-A177-3AD203B41FA5}">
                      <a16:colId xmlns:a16="http://schemas.microsoft.com/office/drawing/2014/main" val="1389883379"/>
                    </a:ext>
                  </a:extLst>
                </a:gridCol>
                <a:gridCol w="950196">
                  <a:extLst>
                    <a:ext uri="{9D8B030D-6E8A-4147-A177-3AD203B41FA5}">
                      <a16:colId xmlns:a16="http://schemas.microsoft.com/office/drawing/2014/main" val="225847795"/>
                    </a:ext>
                  </a:extLst>
                </a:gridCol>
                <a:gridCol w="491866">
                  <a:extLst>
                    <a:ext uri="{9D8B030D-6E8A-4147-A177-3AD203B41FA5}">
                      <a16:colId xmlns:a16="http://schemas.microsoft.com/office/drawing/2014/main" val="227543938"/>
                    </a:ext>
                  </a:extLst>
                </a:gridCol>
                <a:gridCol w="804872">
                  <a:extLst>
                    <a:ext uri="{9D8B030D-6E8A-4147-A177-3AD203B41FA5}">
                      <a16:colId xmlns:a16="http://schemas.microsoft.com/office/drawing/2014/main" val="2750647319"/>
                    </a:ext>
                  </a:extLst>
                </a:gridCol>
                <a:gridCol w="916659">
                  <a:extLst>
                    <a:ext uri="{9D8B030D-6E8A-4147-A177-3AD203B41FA5}">
                      <a16:colId xmlns:a16="http://schemas.microsoft.com/office/drawing/2014/main" val="3207820196"/>
                    </a:ext>
                  </a:extLst>
                </a:gridCol>
                <a:gridCol w="950196">
                  <a:extLst>
                    <a:ext uri="{9D8B030D-6E8A-4147-A177-3AD203B41FA5}">
                      <a16:colId xmlns:a16="http://schemas.microsoft.com/office/drawing/2014/main" val="2954715543"/>
                    </a:ext>
                  </a:extLst>
                </a:gridCol>
              </a:tblGrid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 Year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 Desc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Years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Action Date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Name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 of Section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242771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176760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536372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309300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950476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952290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760364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506337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760652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054097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29185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283350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14097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254095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147818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59584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617667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8196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65664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002947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290597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513592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809525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702172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393017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863544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12885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676781"/>
                  </a:ext>
                </a:extLst>
              </a:tr>
              <a:tr h="14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070262"/>
                  </a:ext>
                </a:extLst>
              </a:tr>
              <a:tr h="15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8384" marR="8384" marT="83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73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54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 Agenda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536430"/>
              </p:ext>
            </p:extLst>
          </p:nvPr>
        </p:nvGraphicFramePr>
        <p:xfrm>
          <a:off x="838200" y="1560343"/>
          <a:ext cx="10683240" cy="5602457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5647006">
                  <a:extLst>
                    <a:ext uri="{9D8B030D-6E8A-4147-A177-3AD203B41FA5}">
                      <a16:colId xmlns:a16="http://schemas.microsoft.com/office/drawing/2014/main" val="528709354"/>
                    </a:ext>
                  </a:extLst>
                </a:gridCol>
                <a:gridCol w="3369191">
                  <a:extLst>
                    <a:ext uri="{9D8B030D-6E8A-4147-A177-3AD203B41FA5}">
                      <a16:colId xmlns:a16="http://schemas.microsoft.com/office/drawing/2014/main" val="644919690"/>
                    </a:ext>
                  </a:extLst>
                </a:gridCol>
                <a:gridCol w="1667043">
                  <a:extLst>
                    <a:ext uri="{9D8B030D-6E8A-4147-A177-3AD203B41FA5}">
                      <a16:colId xmlns:a16="http://schemas.microsoft.com/office/drawing/2014/main" val="2484619022"/>
                    </a:ext>
                  </a:extLst>
                </a:gridCol>
              </a:tblGrid>
              <a:tr h="5739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Agenda Item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Discussion Lead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 Allotted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9857202"/>
                  </a:ext>
                </a:extLst>
              </a:tr>
              <a:tr h="5739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Agenda Overview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Revised meeting agenda for the balance of the year</a:t>
                      </a:r>
                      <a:endParaRPr lang="en-US" sz="2000" b="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Robinson and Engel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975226"/>
                  </a:ext>
                </a:extLst>
              </a:tr>
              <a:tr h="8609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Moving towards a Plan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>
                          <a:effectLst/>
                        </a:rPr>
                        <a:t>Setting clear goals for the Strategic Enrollment Management Plan</a:t>
                      </a:r>
                      <a:endParaRPr lang="en-US" sz="2000" b="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Robinson and Engel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30272"/>
                  </a:ext>
                </a:extLst>
              </a:tr>
              <a:tr h="11479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Early work on schedule optimization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>
                          <a:effectLst/>
                        </a:rPr>
                        <a:t>Lines of </a:t>
                      </a:r>
                      <a:r>
                        <a:rPr lang="en-US" sz="2000" b="0" dirty="0" smtClean="0">
                          <a:effectLst/>
                        </a:rPr>
                        <a:t>inquiry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 smtClean="0">
                          <a:effectLst/>
                        </a:rPr>
                        <a:t>Focus on Programs of Study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 smtClean="0">
                          <a:effectLst/>
                        </a:rPr>
                        <a:t>Program complete-ability analysis pending Program Maps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 smtClean="0">
                          <a:effectLst/>
                        </a:rPr>
                        <a:t>Student types</a:t>
                      </a:r>
                      <a:r>
                        <a:rPr lang="en-US" sz="2000" b="0" baseline="0" dirty="0" smtClean="0">
                          <a:effectLst/>
                        </a:rPr>
                        <a:t> of </a:t>
                      </a:r>
                      <a:r>
                        <a:rPr lang="en-US" sz="2000" b="0" baseline="0" dirty="0" err="1" smtClean="0">
                          <a:effectLst/>
                        </a:rPr>
                        <a:t>journies</a:t>
                      </a:r>
                      <a:endParaRPr lang="en-US" sz="2000" b="0" dirty="0" smtClean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0" dirty="0" smtClean="0">
                          <a:effectLst/>
                        </a:rPr>
                        <a:t>Analysis </a:t>
                      </a:r>
                      <a:r>
                        <a:rPr lang="en-US" sz="2000" b="0" dirty="0">
                          <a:effectLst/>
                        </a:rPr>
                        <a:t>of degree completers</a:t>
                      </a:r>
                    </a:p>
                    <a:p>
                      <a:pPr marL="4572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b="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Karen Engel, PRIE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Alex Claxton, PRIE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237741"/>
                  </a:ext>
                </a:extLst>
              </a:tr>
              <a:tr h="4564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Next </a:t>
                      </a:r>
                      <a:r>
                        <a:rPr lang="en-US" sz="2000" dirty="0" smtClean="0">
                          <a:effectLst/>
                        </a:rPr>
                        <a:t>Steps</a:t>
                      </a:r>
                      <a:endParaRPr lang="en-US" sz="2000" b="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0168696"/>
                  </a:ext>
                </a:extLst>
              </a:tr>
              <a:tr h="5739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ADJOURN</a:t>
                      </a:r>
                      <a:endParaRPr lang="en-US" sz="1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089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416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9A8C2-E317-4FAB-9F8F-B2BA477F4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Filling by Term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44E8DB-8C76-473F-9DB4-B91EAC218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467345"/>
              </p:ext>
            </p:extLst>
          </p:nvPr>
        </p:nvGraphicFramePr>
        <p:xfrm>
          <a:off x="2149875" y="2050743"/>
          <a:ext cx="7892249" cy="3994952"/>
        </p:xfrm>
        <a:graphic>
          <a:graphicData uri="http://schemas.openxmlformats.org/drawingml/2006/table">
            <a:tbl>
              <a:tblPr/>
              <a:tblGrid>
                <a:gridCol w="1447608">
                  <a:extLst>
                    <a:ext uri="{9D8B030D-6E8A-4147-A177-3AD203B41FA5}">
                      <a16:colId xmlns:a16="http://schemas.microsoft.com/office/drawing/2014/main" val="2043216146"/>
                    </a:ext>
                  </a:extLst>
                </a:gridCol>
                <a:gridCol w="1076427">
                  <a:extLst>
                    <a:ext uri="{9D8B030D-6E8A-4147-A177-3AD203B41FA5}">
                      <a16:colId xmlns:a16="http://schemas.microsoft.com/office/drawing/2014/main" val="1317713275"/>
                    </a:ext>
                  </a:extLst>
                </a:gridCol>
                <a:gridCol w="1224899">
                  <a:extLst>
                    <a:ext uri="{9D8B030D-6E8A-4147-A177-3AD203B41FA5}">
                      <a16:colId xmlns:a16="http://schemas.microsoft.com/office/drawing/2014/main" val="1921132297"/>
                    </a:ext>
                  </a:extLst>
                </a:gridCol>
                <a:gridCol w="1224899">
                  <a:extLst>
                    <a:ext uri="{9D8B030D-6E8A-4147-A177-3AD203B41FA5}">
                      <a16:colId xmlns:a16="http://schemas.microsoft.com/office/drawing/2014/main" val="18837676"/>
                    </a:ext>
                  </a:extLst>
                </a:gridCol>
                <a:gridCol w="1879107">
                  <a:extLst>
                    <a:ext uri="{9D8B030D-6E8A-4147-A177-3AD203B41FA5}">
                      <a16:colId xmlns:a16="http://schemas.microsoft.com/office/drawing/2014/main" val="500968803"/>
                    </a:ext>
                  </a:extLst>
                </a:gridCol>
                <a:gridCol w="1039309">
                  <a:extLst>
                    <a:ext uri="{9D8B030D-6E8A-4147-A177-3AD203B41FA5}">
                      <a16:colId xmlns:a16="http://schemas.microsoft.com/office/drawing/2014/main" val="134932926"/>
                    </a:ext>
                  </a:extLst>
                </a:gridCol>
              </a:tblGrid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 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 Code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 Desc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 Filling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non-cancelled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85673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766895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632270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063866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46810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389864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809899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205063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522363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204786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08246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512655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502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99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F882-7D1E-446E-8A8C-CE62C49DB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Cancelled by Term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18E71F-B636-43F2-806B-D0ED1696D7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964296"/>
              </p:ext>
            </p:extLst>
          </p:nvPr>
        </p:nvGraphicFramePr>
        <p:xfrm>
          <a:off x="2216458" y="2006352"/>
          <a:ext cx="7759083" cy="4030468"/>
        </p:xfrm>
        <a:graphic>
          <a:graphicData uri="http://schemas.openxmlformats.org/drawingml/2006/table">
            <a:tbl>
              <a:tblPr/>
              <a:tblGrid>
                <a:gridCol w="1423184">
                  <a:extLst>
                    <a:ext uri="{9D8B030D-6E8A-4147-A177-3AD203B41FA5}">
                      <a16:colId xmlns:a16="http://schemas.microsoft.com/office/drawing/2014/main" val="3108842952"/>
                    </a:ext>
                  </a:extLst>
                </a:gridCol>
                <a:gridCol w="1058264">
                  <a:extLst>
                    <a:ext uri="{9D8B030D-6E8A-4147-A177-3AD203B41FA5}">
                      <a16:colId xmlns:a16="http://schemas.microsoft.com/office/drawing/2014/main" val="2714740163"/>
                    </a:ext>
                  </a:extLst>
                </a:gridCol>
                <a:gridCol w="1204231">
                  <a:extLst>
                    <a:ext uri="{9D8B030D-6E8A-4147-A177-3AD203B41FA5}">
                      <a16:colId xmlns:a16="http://schemas.microsoft.com/office/drawing/2014/main" val="2032764773"/>
                    </a:ext>
                  </a:extLst>
                </a:gridCol>
                <a:gridCol w="1204231">
                  <a:extLst>
                    <a:ext uri="{9D8B030D-6E8A-4147-A177-3AD203B41FA5}">
                      <a16:colId xmlns:a16="http://schemas.microsoft.com/office/drawing/2014/main" val="833799848"/>
                    </a:ext>
                  </a:extLst>
                </a:gridCol>
                <a:gridCol w="1847401">
                  <a:extLst>
                    <a:ext uri="{9D8B030D-6E8A-4147-A177-3AD203B41FA5}">
                      <a16:colId xmlns:a16="http://schemas.microsoft.com/office/drawing/2014/main" val="2806797021"/>
                    </a:ext>
                  </a:extLst>
                </a:gridCol>
                <a:gridCol w="1021772">
                  <a:extLst>
                    <a:ext uri="{9D8B030D-6E8A-4147-A177-3AD203B41FA5}">
                      <a16:colId xmlns:a16="http://schemas.microsoft.com/office/drawing/2014/main" val="3875031306"/>
                    </a:ext>
                  </a:extLst>
                </a:gridCol>
              </a:tblGrid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 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 Code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 Desc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Cancelled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894267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95725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503656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09498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632339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558372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027306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67855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64318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808645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438497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365896"/>
                  </a:ext>
                </a:extLst>
              </a:tr>
              <a:tr h="310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Spring 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36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54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D45E-AB9E-459D-963A-DAB7B0A8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25 Filling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F16007-ECBF-412B-9421-4CF03D2C16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821821"/>
              </p:ext>
            </p:extLst>
          </p:nvPr>
        </p:nvGraphicFramePr>
        <p:xfrm>
          <a:off x="2658617" y="1690688"/>
          <a:ext cx="6874765" cy="4954085"/>
        </p:xfrm>
        <a:graphic>
          <a:graphicData uri="http://schemas.openxmlformats.org/drawingml/2006/table">
            <a:tbl>
              <a:tblPr/>
              <a:tblGrid>
                <a:gridCol w="1374953">
                  <a:extLst>
                    <a:ext uri="{9D8B030D-6E8A-4147-A177-3AD203B41FA5}">
                      <a16:colId xmlns:a16="http://schemas.microsoft.com/office/drawing/2014/main" val="4003570409"/>
                    </a:ext>
                  </a:extLst>
                </a:gridCol>
                <a:gridCol w="1374953">
                  <a:extLst>
                    <a:ext uri="{9D8B030D-6E8A-4147-A177-3AD203B41FA5}">
                      <a16:colId xmlns:a16="http://schemas.microsoft.com/office/drawing/2014/main" val="691038858"/>
                    </a:ext>
                  </a:extLst>
                </a:gridCol>
                <a:gridCol w="1374953">
                  <a:extLst>
                    <a:ext uri="{9D8B030D-6E8A-4147-A177-3AD203B41FA5}">
                      <a16:colId xmlns:a16="http://schemas.microsoft.com/office/drawing/2014/main" val="3488808866"/>
                    </a:ext>
                  </a:extLst>
                </a:gridCol>
                <a:gridCol w="1374953">
                  <a:extLst>
                    <a:ext uri="{9D8B030D-6E8A-4147-A177-3AD203B41FA5}">
                      <a16:colId xmlns:a16="http://schemas.microsoft.com/office/drawing/2014/main" val="59369076"/>
                    </a:ext>
                  </a:extLst>
                </a:gridCol>
                <a:gridCol w="1374953">
                  <a:extLst>
                    <a:ext uri="{9D8B030D-6E8A-4147-A177-3AD203B41FA5}">
                      <a16:colId xmlns:a16="http://schemas.microsoft.com/office/drawing/2014/main" val="1981254264"/>
                    </a:ext>
                  </a:extLst>
                </a:gridCol>
              </a:tblGrid>
              <a:tr h="358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Name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Sections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Didn’t Fill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Filled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 Filling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477493"/>
                  </a:ext>
                </a:extLst>
              </a:tr>
              <a:tr h="19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COMM140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298083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CHEM220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68.4%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716964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ANTH126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63.6%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815780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OCEN100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61.8%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674594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COMM130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56.4%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312597"/>
                  </a:ext>
                </a:extLst>
              </a:tr>
              <a:tr h="193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COMM180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08543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ECE260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134331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ENGR261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316801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FASH133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742609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INTD150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681459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INTD260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43938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RADT428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667687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RADT438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291854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ANTH110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33925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GEOG110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45.5%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974555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MEDA120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44.4%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975576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ESL400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42.9%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48147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COMM150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052505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BIOL240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37.9%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1808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BIOL225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246944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PHYS270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82941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MATH190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36.8%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351217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ENGL110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36.5%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302717"/>
                  </a:ext>
                </a:extLst>
              </a:tr>
              <a:tr h="184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ANTH125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34.6%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30793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A7BDD56-67F4-4531-BF50-52DCC6836D2B}"/>
              </a:ext>
            </a:extLst>
          </p:cNvPr>
          <p:cNvSpPr txBox="1"/>
          <p:nvPr/>
        </p:nvSpPr>
        <p:spPr>
          <a:xfrm>
            <a:off x="10436352" y="6444718"/>
            <a:ext cx="175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With more than 2 sections offered, over 4 year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7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2C82-22D7-44A4-8115-EBC63620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25 Offered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C7A6BA-CEE4-4984-B04D-D6B77A058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707566"/>
              </p:ext>
            </p:extLst>
          </p:nvPr>
        </p:nvGraphicFramePr>
        <p:xfrm>
          <a:off x="2831592" y="1690688"/>
          <a:ext cx="6528815" cy="5046180"/>
        </p:xfrm>
        <a:graphic>
          <a:graphicData uri="http://schemas.openxmlformats.org/drawingml/2006/table">
            <a:tbl>
              <a:tblPr/>
              <a:tblGrid>
                <a:gridCol w="1305763">
                  <a:extLst>
                    <a:ext uri="{9D8B030D-6E8A-4147-A177-3AD203B41FA5}">
                      <a16:colId xmlns:a16="http://schemas.microsoft.com/office/drawing/2014/main" val="321217006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1278547045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1542423496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3872962291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2734854423"/>
                    </a:ext>
                  </a:extLst>
                </a:gridCol>
              </a:tblGrid>
              <a:tr h="2592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Name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Sections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Didn’t Fill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Filled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 Filling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50368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31.3%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533234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ENGL110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36.5%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312240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MATH200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25.7%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564440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26.8%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32345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FITN117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850950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FITN118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183139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553635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BIOL250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050263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FITN119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80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COMM110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119446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BIOL130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658541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023975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PLSC210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964619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MATH120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17.8%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10881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18.6%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580358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ENGL847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17.1%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242724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BUS201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17.5%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874137"/>
                  </a:ext>
                </a:extLst>
              </a:tr>
              <a:tr h="67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COMM130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56.4%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519351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HIST202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25.6%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503318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MATH251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91456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MATH190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36.8%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149104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CRER137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821598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PHIL100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368929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HIST201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22.2%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441751"/>
                  </a:ext>
                </a:extLst>
              </a:tr>
              <a:tr h="146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ECON102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11.4%</a:t>
                      </a:r>
                    </a:p>
                  </a:txBody>
                  <a:tcPr marL="8599" marR="8599" marT="85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7755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96F76D-74BE-4C5D-ABB7-EE344CC2D861}"/>
              </a:ext>
            </a:extLst>
          </p:cNvPr>
          <p:cNvSpPr txBox="1"/>
          <p:nvPr/>
        </p:nvSpPr>
        <p:spPr>
          <a:xfrm>
            <a:off x="10436352" y="6444718"/>
            <a:ext cx="175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With more than 2 sections offered, over 4 year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BB04-4F53-4E2D-A12C-BFB0F743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Unfilled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B9971-F248-446D-B187-F9F40CDB2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300" dirty="0"/>
              <a:t>245 Courses had 0% of sections fill</a:t>
            </a:r>
          </a:p>
          <a:p>
            <a:r>
              <a:rPr lang="en-US" sz="3300" dirty="0"/>
              <a:t>ACTG100, ACTG180, ACTG200, ACTG672, ART102, ART103, ART205, ART207, ART213, ART214, ART221, ART222, BIOL100, BUS101, BUS125, BUS180, BUS401, CBOT417, CBOT430, CBOT431, CBOT432, CBOT435, CBOT472, CBOT474, CHEM231, CIS242, CIS252, CIS262, CIS284, CIS286, CIS321, COOP670, CRER110, CRER300, CRER401, CRER430, DANC1252, DANC1253, DANC1254, DANC1501, DANC1502, DRAM3001, DRAM3002, DRAM3003, ECE211, ECE223, ECE240, ECE241, ECE242, ECE263, ECE362, ENGL161, ENGL162, ENGL165, ENGL200, ENGL827, ENGL836, ENGL849, ENGR215, ENGR230, ENGR240, ENGR270, ENGR695, ENVS115, ESL800, ESL820, ESL837, ESL901, ESL911, FASH100, FASH110, FASH111, FASH113, FASH116, FASH122, FASH123, FASH146, FASH150, FASH151, FASH162, FASH163, FASH167, FASH171, FASH178, FASH197, FASH225, FASH672, FASH880CA, FITN112, FITN117, FITN118, FITN119, FITN122, FITN152, FITN154, FITN235, FITN3041, FITN3042, FITN3341, FITN3342, FITN3343, FITN3344, FITN3351, FITN3352, FITN3353, GEOL100, GEOL101, HIST100, HIST101, HIST104, HIST242, HIST247, HMSV262, HMSV264, HMSV265, HMSV266, HMSV672, HSCI100, INDV1601, INDV1602, INDV1603, INTD115, INTD126, INTD175, INTD357, INTD360, KINE105, KINE137, KINE138, LCTR100, LCTR139, LCTR140, LCTR151, LCTR810, LCTR822, LCTR823, LCTR832, LCTR840, LCTR841, LCTR842, LCTR843, LEGL249, LEGL252, LEGL672, LING200, LIT441, LIT442, MART314, MART325, MART366, MART368, MART371, MART372, MART379, MART380, MART389, MART400, MART405, MART416, MART417, MART418, MART420, MART421, MART422, MART430, MART431, MART432, MART695, MATH125, MATH222, MATH241, MATH695, MEDA111, MEDA140, MEDA164, MEDA165, MEDA166, MEDA167, MEDA168, MEDA169, MEDA190, MEDA672, MEDA801, METE100, MUS115, MUS210, MUS240, MUS301, MUS302, MUS304, MUS371, MUS372, PHIL240, PHIL300, PHYS210, PHYS250, PHYS405, PLSC130, PLSC150, PLSC325, PSYC106, PSYC205, PSYC340, RADT400, RADT408, RADT415, RADT418, RADT430, RADT440, RADT442, RADT448, RADT450, RADT470, RADT471, RADT474, READ826, READ836, SOCI105, SOCI205, SPAN110, SPAN112, SPAN120, SPAN121, SPAN131, SPAN132, SPAN140, SPAN152, SPAN161, SPAN162, TEAM105, TEAM1111, TEAM1411, TEAM1412, TEAM1413, TEAM1414, TEAM1482, TEAM1484, TEAM185, TEAM186, TEAM187, VARS104, VARS114, VARS140, VARS170, VARS340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9E2DCF-19A7-4E01-B2C5-24979145BB44}"/>
              </a:ext>
            </a:extLst>
          </p:cNvPr>
          <p:cNvSpPr txBox="1"/>
          <p:nvPr/>
        </p:nvSpPr>
        <p:spPr>
          <a:xfrm>
            <a:off x="10436352" y="6444718"/>
            <a:ext cx="175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With more than 2 sections offered, over 4 year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towards a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11147474" cy="4842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US" sz="3600" b="1" kern="0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Strategic Enrollment Management?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Strategic Enrollment Management (SEM) focuses on maximizing the probability that each student is able to achieve their educational goal(s) at Cañada within two years by: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and sustaining clear degree and certificate programs that remove barriers to completion in two years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and managing a course schedule focused on student completion in two years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Aligning and sustaining pro-active student support services with programs of study to ensure effective and timely student enrollment, retention, persistence and completion.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 communications and outreach efforts to support the goals above.</a:t>
            </a:r>
          </a:p>
        </p:txBody>
      </p:sp>
    </p:spTree>
    <p:extLst>
      <p:ext uri="{BB962C8B-B14F-4D97-AF65-F5344CB8AC3E}">
        <p14:creationId xmlns:p14="http://schemas.microsoft.com/office/powerpoint/2010/main" val="389875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Optimization:  Lines of Inquiry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567894"/>
              </p:ext>
            </p:extLst>
          </p:nvPr>
        </p:nvGraphicFramePr>
        <p:xfrm>
          <a:off x="838200" y="1544984"/>
          <a:ext cx="10515600" cy="5206628"/>
        </p:xfrm>
        <a:graphic>
          <a:graphicData uri="http://schemas.openxmlformats.org/drawingml/2006/table">
            <a:tbl>
              <a:tblPr/>
              <a:tblGrid>
                <a:gridCol w="2426208">
                  <a:extLst>
                    <a:ext uri="{9D8B030D-6E8A-4147-A177-3AD203B41FA5}">
                      <a16:colId xmlns:a16="http://schemas.microsoft.com/office/drawing/2014/main" val="2795574025"/>
                    </a:ext>
                  </a:extLst>
                </a:gridCol>
                <a:gridCol w="8089392">
                  <a:extLst>
                    <a:ext uri="{9D8B030D-6E8A-4147-A177-3AD203B41FA5}">
                      <a16:colId xmlns:a16="http://schemas.microsoft.com/office/drawing/2014/main" val="279817318"/>
                    </a:ext>
                  </a:extLst>
                </a:gridCol>
              </a:tblGrid>
              <a:tr h="34261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dirty="0">
                          <a:effectLst/>
                        </a:rPr>
                        <a:t>PROJECT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dirty="0">
                          <a:effectLst/>
                        </a:rPr>
                        <a:t>IDEAS/NEXT STEPS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69536"/>
                  </a:ext>
                </a:extLst>
              </a:tr>
              <a:tr h="3759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Completer Course pattern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What patterns emerge in enrollment patterns for students who complete in two year with minimal transfer in of courses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970364"/>
                  </a:ext>
                </a:extLst>
              </a:tr>
              <a:tr h="4667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Complete-ability analysis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Active course database compared to when its offered. Have any courses not been offered in more than 3 years and thereby make it impossible to complete a program?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702710"/>
                  </a:ext>
                </a:extLst>
              </a:tr>
              <a:tr h="19428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Pre-requisite statistical validation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dirty="0">
                        <a:effectLst/>
                      </a:endParaRP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084891"/>
                  </a:ext>
                </a:extLst>
              </a:tr>
              <a:tr h="3759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Course Pairing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Conditional probability: if a student took X course, what's the probability they also take Y. Look at this by term? By academic year?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301326"/>
                  </a:ext>
                </a:extLst>
              </a:tr>
              <a:tr h="6484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Estimating Demand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Look at fill rates (how quickly sections fill up and by when). Student level enrollment actions (adds and drops) by day aggregated up to the section level (develop a scale?). Could also be rolled up to the </a:t>
                      </a:r>
                      <a:r>
                        <a:rPr lang="en-US" sz="1400" dirty="0" err="1">
                          <a:effectLst/>
                        </a:rPr>
                        <a:t>Dept</a:t>
                      </a:r>
                      <a:r>
                        <a:rPr lang="en-US" sz="1400" dirty="0">
                          <a:effectLst/>
                        </a:rPr>
                        <a:t> and Division level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95311"/>
                  </a:ext>
                </a:extLst>
              </a:tr>
              <a:tr h="557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SWIRL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Who takes what where. What's the magnitude in and out with SKY and CSM? Which students take which classes? Role of Fridays? What about courses students are </a:t>
                      </a:r>
                      <a:r>
                        <a:rPr lang="en-US" sz="1400" dirty="0" err="1">
                          <a:effectLst/>
                        </a:rPr>
                        <a:t>transfering</a:t>
                      </a:r>
                      <a:r>
                        <a:rPr lang="en-US" sz="1400" dirty="0">
                          <a:effectLst/>
                        </a:rPr>
                        <a:t> IN from outside the District?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677375"/>
                  </a:ext>
                </a:extLst>
              </a:tr>
              <a:tr h="3759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High Unit Course Impact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4,5, and 6 unit classes and their impact on the block schedule and how many courses students can take per term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083231"/>
                  </a:ext>
                </a:extLst>
              </a:tr>
              <a:tr h="6484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Fridays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Impact of our not offering classes on Friday on # courses students can take per term, program complete-ability, swirl, </a:t>
                      </a:r>
                      <a:r>
                        <a:rPr lang="en-US" sz="1400" dirty="0" err="1" smtClean="0">
                          <a:effectLst/>
                        </a:rPr>
                        <a:t>etc</a:t>
                      </a:r>
                      <a:endParaRPr lang="en-US" sz="1400" dirty="0">
                        <a:effectLst/>
                      </a:endParaRP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516098"/>
                  </a:ext>
                </a:extLst>
              </a:tr>
              <a:tr h="2851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Student Attributes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Classification of subpopulations within CAN - PRIE to come back on this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333527"/>
                  </a:ext>
                </a:extLst>
              </a:tr>
              <a:tr h="19428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GE course offering Pattern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Evaluate when GE sections have course offerings in conflict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6885"/>
                  </a:ext>
                </a:extLst>
              </a:tr>
              <a:tr h="1869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Wait Lists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dirty="0">
                        <a:effectLst/>
                      </a:endParaRP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747784"/>
                  </a:ext>
                </a:extLst>
              </a:tr>
              <a:tr h="19428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 err="1">
                          <a:effectLst/>
                        </a:rPr>
                        <a:t>Cohorting</a:t>
                      </a:r>
                      <a:r>
                        <a:rPr lang="en-US" sz="1400" dirty="0">
                          <a:effectLst/>
                        </a:rPr>
                        <a:t> FYE students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</a:rPr>
                        <a:t>By Interest area? Year? FT/PT?</a:t>
                      </a:r>
                    </a:p>
                  </a:txBody>
                  <a:tcPr marL="9101" marR="9101" marT="6067" marB="60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8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2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449"/>
              </p:ext>
            </p:extLst>
          </p:nvPr>
        </p:nvGraphicFramePr>
        <p:xfrm>
          <a:off x="534572" y="352418"/>
          <a:ext cx="11352627" cy="5963976"/>
        </p:xfrm>
        <a:graphic>
          <a:graphicData uri="http://schemas.openxmlformats.org/drawingml/2006/table">
            <a:tbl>
              <a:tblPr firstRow="1">
                <a:tableStyleId>{68D230F3-CF80-4859-8CE7-A43EE81993B5}</a:tableStyleId>
              </a:tblPr>
              <a:tblGrid>
                <a:gridCol w="10070449">
                  <a:extLst>
                    <a:ext uri="{9D8B030D-6E8A-4147-A177-3AD203B41FA5}">
                      <a16:colId xmlns:a16="http://schemas.microsoft.com/office/drawing/2014/main" val="2517483276"/>
                    </a:ext>
                  </a:extLst>
                </a:gridCol>
                <a:gridCol w="1282178">
                  <a:extLst>
                    <a:ext uri="{9D8B030D-6E8A-4147-A177-3AD203B41FA5}">
                      <a16:colId xmlns:a16="http://schemas.microsoft.com/office/drawing/2014/main" val="2061631590"/>
                    </a:ext>
                  </a:extLst>
                </a:gridCol>
              </a:tblGrid>
              <a:tr h="233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Degree Program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2018-19 Count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1908430844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Psychology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459340819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Interdisciplinary Studies: Social &amp; Behavioral Sciences Canada College Pattern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4185776678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Business Administration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2122289797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Allied Health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1553358424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Economics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946942277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Sociology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469797583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Interdisciplinary Studies with Emphasis in Social and Behavioral Sciences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524921811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Early Childhood Education: Child Development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2471690356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Communication Studies (Associate Degree)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829934778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Interdisciplinary Studies: Natural Science &amp; Mathematics Canada College Pattern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84518730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Interdisciplinary Studies with Emphasis in Natural Science &amp; Mathematics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1348017878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Radiologic Technology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452581787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Interdisciplinary Studies: Arts &amp; Humanities CaÃ±ada College Pattern (Associate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465953622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Accounting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41057294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Interdisciplinary Studies with Emphasis in Arts &amp; Humanities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23983542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Engineering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065767252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Interior Design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2031960158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Kinesiology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889003865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Mathematics (Associate Degree-Transfer CSU or UC)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3838647574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Computer Science (Associate Degree-Transfer CSU or UC)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793498284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Biological Sciences AS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4095257545"/>
                  </a:ext>
                </a:extLst>
              </a:tr>
              <a:tr h="120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Digital Art &amp; Animation (Associate Degree)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4183944680"/>
                  </a:ext>
                </a:extLst>
              </a:tr>
              <a:tr h="80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Human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295926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73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62139"/>
              </p:ext>
            </p:extLst>
          </p:nvPr>
        </p:nvGraphicFramePr>
        <p:xfrm>
          <a:off x="450165" y="166107"/>
          <a:ext cx="11226019" cy="6691893"/>
        </p:xfrm>
        <a:graphic>
          <a:graphicData uri="http://schemas.openxmlformats.org/drawingml/2006/table">
            <a:tbl>
              <a:tblPr firstRow="1">
                <a:tableStyleId>{68D230F3-CF80-4859-8CE7-A43EE81993B5}</a:tableStyleId>
              </a:tblPr>
              <a:tblGrid>
                <a:gridCol w="9958138">
                  <a:extLst>
                    <a:ext uri="{9D8B030D-6E8A-4147-A177-3AD203B41FA5}">
                      <a16:colId xmlns:a16="http://schemas.microsoft.com/office/drawing/2014/main" val="2242477031"/>
                    </a:ext>
                  </a:extLst>
                </a:gridCol>
                <a:gridCol w="1267881">
                  <a:extLst>
                    <a:ext uri="{9D8B030D-6E8A-4147-A177-3AD203B41FA5}">
                      <a16:colId xmlns:a16="http://schemas.microsoft.com/office/drawing/2014/main" val="533596705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Degree Program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2018-19 Count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9" marR="4659" marT="4659" marB="0" anchor="b"/>
                </a:tc>
                <a:extLst>
                  <a:ext uri="{0D108BD9-81ED-4DB2-BD59-A6C34878D82A}">
                    <a16:rowId xmlns:a16="http://schemas.microsoft.com/office/drawing/2014/main" val="1771936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3D Animation &amp; Videogame Art (Associate Degree)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38548582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Medical Assisting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575437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Physics (Associate Degree-Transfer CSU or UC)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69796775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Art History (Associate Degree-Transfer CSU or UC)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20608050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Child &amp; Adolescent Development (Associate Degree-Transfer CSU or UC)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241777170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Early Childhood Education (Associate Degree)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66548998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English (Associate Degree)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405430955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Fashion Design: Custom Dress Making Small Business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53870446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Medical Assisting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86888837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Nutrition &amp; Dietetics (Associate Degree-Transfer CSU or UC)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46650761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Biology (Associate Degree-Transfer CSU or UC)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41675198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Entrepreneurship &amp; Small Business Management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4487516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Fashion Design Merchandising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59648192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Fashion Design: Fashion Merchandising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25883470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Multimedia Art &amp; Technology AA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64153105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Paralegal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2112963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Political Science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93468481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Anthropology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4934391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Art with Emphasis in Art History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63763551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Business Management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419437290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Computer Information Systems: Java Programming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3427754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Custom Dressmaking-Small Business Oriented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63414543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Fashion Design Merchandising Certificate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72484523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Medical Billing Specialist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25066022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Music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75239589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Spanish: CSU Transfer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99900816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Studio Arts (Associate Degree-Transfer CSU)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96336388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Technical Apparel Industry Oriented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179935721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Theater Costuming (Associate Degree)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6" marR="8826" marT="8826" marB="0" anchor="b"/>
                </a:tc>
                <a:extLst>
                  <a:ext uri="{0D108BD9-81ED-4DB2-BD59-A6C34878D82A}">
                    <a16:rowId xmlns:a16="http://schemas.microsoft.com/office/drawing/2014/main" val="2984586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2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15726"/>
              </p:ext>
            </p:extLst>
          </p:nvPr>
        </p:nvGraphicFramePr>
        <p:xfrm>
          <a:off x="492368" y="329199"/>
          <a:ext cx="11296357" cy="6254477"/>
        </p:xfrm>
        <a:graphic>
          <a:graphicData uri="http://schemas.openxmlformats.org/drawingml/2006/table">
            <a:tbl>
              <a:tblPr firstRow="1">
                <a:tableStyleId>{68D230F3-CF80-4859-8CE7-A43EE81993B5}</a:tableStyleId>
              </a:tblPr>
              <a:tblGrid>
                <a:gridCol w="9787031">
                  <a:extLst>
                    <a:ext uri="{9D8B030D-6E8A-4147-A177-3AD203B41FA5}">
                      <a16:colId xmlns:a16="http://schemas.microsoft.com/office/drawing/2014/main" val="943256688"/>
                    </a:ext>
                  </a:extLst>
                </a:gridCol>
                <a:gridCol w="1509326">
                  <a:extLst>
                    <a:ext uri="{9D8B030D-6E8A-4147-A177-3AD203B41FA5}">
                      <a16:colId xmlns:a16="http://schemas.microsoft.com/office/drawing/2014/main" val="887708836"/>
                    </a:ext>
                  </a:extLst>
                </a:gridCol>
              </a:tblGrid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Certificate Program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Count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5859983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Transfer: CSU-GE Certificate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346007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Early Childhood Education: Child Development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168476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Preparation for Academic Scholarship &amp; Success-PASS (Certificate)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713246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Transfer: IGETC:UC Certificate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3538299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Interior Design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259103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Accounting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8766268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Transfer: IGETC: CSU Certificate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166423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Early Childhood Education (Certificate)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5099522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Interior Design: Kitchen &amp; Bath Design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193816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Accounting: Entry Level Bookkeeper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2908281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Engineering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5434055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Medical Assisting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1317382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Human Services: Community Health Worker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5359022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Medical Assisting (Certificate)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9725090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Computer Science: C++ Certificate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2684550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Human Services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3717897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Medical Administrative Assistant (Certificate)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595032"/>
                  </a:ext>
                </a:extLst>
              </a:tr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Medical Coding Specialist (Certificate)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3732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59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490138"/>
              </p:ext>
            </p:extLst>
          </p:nvPr>
        </p:nvGraphicFramePr>
        <p:xfrm>
          <a:off x="492368" y="329199"/>
          <a:ext cx="11296357" cy="6409943"/>
        </p:xfrm>
        <a:graphic>
          <a:graphicData uri="http://schemas.openxmlformats.org/drawingml/2006/table">
            <a:tbl>
              <a:tblPr firstRow="1">
                <a:tableStyleId>{68D230F3-CF80-4859-8CE7-A43EE81993B5}</a:tableStyleId>
              </a:tblPr>
              <a:tblGrid>
                <a:gridCol w="9787031">
                  <a:extLst>
                    <a:ext uri="{9D8B030D-6E8A-4147-A177-3AD203B41FA5}">
                      <a16:colId xmlns:a16="http://schemas.microsoft.com/office/drawing/2014/main" val="943256688"/>
                    </a:ext>
                  </a:extLst>
                </a:gridCol>
                <a:gridCol w="1509326">
                  <a:extLst>
                    <a:ext uri="{9D8B030D-6E8A-4147-A177-3AD203B41FA5}">
                      <a16:colId xmlns:a16="http://schemas.microsoft.com/office/drawing/2014/main" val="887708836"/>
                    </a:ext>
                  </a:extLst>
                </a:gridCol>
              </a:tblGrid>
              <a:tr h="329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Certificate Program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Count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58599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3D Animation &amp; Videogame Art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346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Accounting: Payroll Specialist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6767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Computer Science: Java Certificate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51987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Digital Art &amp; Animation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79822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Fashion Design: Custom Dress Making Small Business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87240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Home Staging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96370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 Services: Promoter Education &amp; Employment Project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48309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Multimedia: Graphic Design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61684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Technical Apparel Industry Oriented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7132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Early Childhood Education/Teacher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382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Entrepreneurship &amp; Small Business Management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72591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Fashion Design: Fashion Merchandising Certificate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87662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Medical Assisting: Administrative Medical Assistant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1664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Medical Billing Specialist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50995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Multimedia Art &amp; Tech Cert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1938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Paralegal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29082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Computer Science C++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4340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Computer Science Swift Certificate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13173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Fashion Design Merchandising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5359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Graphic Design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7250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Multimedia: Web Design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26845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Pathways to Student Success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37178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Spanish: Bilingualism &amp;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Biliteracy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English/Spanish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35950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 Design (Certificate)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3732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804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635A1-C907-4DB5-94B7-E1F5A2B5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Types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272734A-7673-43AC-89CD-1CB0B27061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079839"/>
              </p:ext>
            </p:extLst>
          </p:nvPr>
        </p:nvGraphicFramePr>
        <p:xfrm>
          <a:off x="3109683" y="1812290"/>
          <a:ext cx="6114122" cy="4680585"/>
        </p:xfrm>
        <a:graphic>
          <a:graphicData uri="http://schemas.openxmlformats.org/drawingml/2006/table">
            <a:tbl>
              <a:tblPr/>
              <a:tblGrid>
                <a:gridCol w="3054391">
                  <a:extLst>
                    <a:ext uri="{9D8B030D-6E8A-4147-A177-3AD203B41FA5}">
                      <a16:colId xmlns:a16="http://schemas.microsoft.com/office/drawing/2014/main" val="1184281535"/>
                    </a:ext>
                  </a:extLst>
                </a:gridCol>
                <a:gridCol w="1473798">
                  <a:extLst>
                    <a:ext uri="{9D8B030D-6E8A-4147-A177-3AD203B41FA5}">
                      <a16:colId xmlns:a16="http://schemas.microsoft.com/office/drawing/2014/main" val="2992986628"/>
                    </a:ext>
                  </a:extLst>
                </a:gridCol>
                <a:gridCol w="1585933">
                  <a:extLst>
                    <a:ext uri="{9D8B030D-6E8A-4147-A177-3AD203B41FA5}">
                      <a16:colId xmlns:a16="http://schemas.microsoft.com/office/drawing/2014/main" val="30587947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Home 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43873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6,775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0406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3,819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825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9526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Level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6641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Associate Degree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7938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Bachelor degree or higher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1,334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6695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Concurrently enrolled in K-12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812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4673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degree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8,044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6677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6769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 Goal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5053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4yr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take class for 4yr col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0136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College Preparation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608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1864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CTE Certif/Career Development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9555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Degree/Transfer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6,707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7118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Exploratory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1,781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6110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0023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 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227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First-Time Student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1,129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4712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First-Time Transfer Student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997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9650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First 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8,468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57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24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2DF27A-CB4B-4D8E-AC74-14F5F37692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699047-97BF-4B44-88D6-F82DE3A9A09D}">
  <ds:schemaRefs>
    <ds:schemaRef ds:uri="bb5bbb0b-6c89-44d7-be61-0adfe653f983"/>
    <ds:schemaRef ds:uri="http://purl.org/dc/terms/"/>
    <ds:schemaRef ds:uri="http://www.w3.org/XML/1998/namespace"/>
    <ds:schemaRef ds:uri="http://purl.org/dc/dcmitype/"/>
    <ds:schemaRef ds:uri="http://purl.org/dc/elements/1.1/"/>
    <ds:schemaRef ds:uri="2bc55ecc-363e-43e9-bfac-4ba2e86f45e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1B4A7B-4185-46BD-8C47-2197C5243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2902</Words>
  <Application>Microsoft Office PowerPoint</Application>
  <PresentationFormat>Widescreen</PresentationFormat>
  <Paragraphs>1248</Paragraphs>
  <Slides>24</Slides>
  <Notes>5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Symbol</vt:lpstr>
      <vt:lpstr>Times New Roman</vt:lpstr>
      <vt:lpstr>Office Theme</vt:lpstr>
      <vt:lpstr>PBC Strategic Enrollment Management Committee</vt:lpstr>
      <vt:lpstr>SEM Agenda</vt:lpstr>
      <vt:lpstr>Moving towards a Plan</vt:lpstr>
      <vt:lpstr>Schedule Optimization:  Lines of Inquiry</vt:lpstr>
      <vt:lpstr>PowerPoint Presentation</vt:lpstr>
      <vt:lpstr>PowerPoint Presentation</vt:lpstr>
      <vt:lpstr>PowerPoint Presentation</vt:lpstr>
      <vt:lpstr>PowerPoint Presentation</vt:lpstr>
      <vt:lpstr>Student Types</vt:lpstr>
      <vt:lpstr>PowerPoint Presentation</vt:lpstr>
      <vt:lpstr>2 Year Completers and Course Fill Metrics</vt:lpstr>
      <vt:lpstr>2 Year Completer Demographics</vt:lpstr>
      <vt:lpstr>Degrees Earned (Duplicated)</vt:lpstr>
      <vt:lpstr>Students with no Transfer Units</vt:lpstr>
      <vt:lpstr>Adjourn</vt:lpstr>
      <vt:lpstr>PowerPoint Presentation</vt:lpstr>
      <vt:lpstr>Programs conferring no degrees in 2018-19</vt:lpstr>
      <vt:lpstr>Course Fill Metrics</vt:lpstr>
      <vt:lpstr>When Courses Fill</vt:lpstr>
      <vt:lpstr>Sections Filling by Term</vt:lpstr>
      <vt:lpstr>Sections Cancelled by Term</vt:lpstr>
      <vt:lpstr>Top 25 Filling Courses</vt:lpstr>
      <vt:lpstr>Top 25 Offered Courses</vt:lpstr>
      <vt:lpstr>Unfilled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Claxton, Alexander</dc:creator>
  <cp:lastModifiedBy>Engel, Karen</cp:lastModifiedBy>
  <cp:revision>19</cp:revision>
  <dcterms:created xsi:type="dcterms:W3CDTF">2019-10-28T18:25:17Z</dcterms:created>
  <dcterms:modified xsi:type="dcterms:W3CDTF">2019-10-30T15:11:03Z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