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9"/>
  </p:notesMasterIdLst>
  <p:sldIdLst>
    <p:sldId id="280" r:id="rId5"/>
    <p:sldId id="282" r:id="rId6"/>
    <p:sldId id="283" r:id="rId7"/>
    <p:sldId id="281" r:id="rId8"/>
    <p:sldId id="284" r:id="rId9"/>
    <p:sldId id="260" r:id="rId10"/>
    <p:sldId id="275" r:id="rId11"/>
    <p:sldId id="270" r:id="rId12"/>
    <p:sldId id="259" r:id="rId13"/>
    <p:sldId id="258" r:id="rId14"/>
    <p:sldId id="273" r:id="rId15"/>
    <p:sldId id="277" r:id="rId16"/>
    <p:sldId id="267" r:id="rId17"/>
    <p:sldId id="272" r:id="rId18"/>
    <p:sldId id="269" r:id="rId19"/>
    <p:sldId id="266" r:id="rId20"/>
    <p:sldId id="276" r:id="rId21"/>
    <p:sldId id="278" r:id="rId22"/>
    <p:sldId id="262" r:id="rId23"/>
    <p:sldId id="274" r:id="rId24"/>
    <p:sldId id="263" r:id="rId25"/>
    <p:sldId id="264" r:id="rId26"/>
    <p:sldId id="265" r:id="rId27"/>
    <p:sldId id="279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5641" autoAdjust="0"/>
  </p:normalViewPr>
  <p:slideViewPr>
    <p:cSldViewPr snapToGrid="0">
      <p:cViewPr varScale="1">
        <p:scale>
          <a:sx n="109" d="100"/>
          <a:sy n="109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xton, Alexander" userId="6967ef01-125a-4eeb-b3fd-af06d545bf78" providerId="ADAL" clId="{088C0571-407B-49C1-88E5-A71251CA3E65}"/>
    <pc:docChg chg="undo custSel addSld delSld modSld sldOrd">
      <pc:chgData name="Claxton, Alexander" userId="6967ef01-125a-4eeb-b3fd-af06d545bf78" providerId="ADAL" clId="{088C0571-407B-49C1-88E5-A71251CA3E65}" dt="2019-08-27T23:24:40.317" v="1872" actId="20577"/>
      <pc:docMkLst>
        <pc:docMk/>
      </pc:docMkLst>
      <pc:sldChg chg="modSp ord">
        <pc:chgData name="Claxton, Alexander" userId="6967ef01-125a-4eeb-b3fd-af06d545bf78" providerId="ADAL" clId="{088C0571-407B-49C1-88E5-A71251CA3E65}" dt="2019-08-27T22:53:49.788" v="583" actId="20577"/>
        <pc:sldMkLst>
          <pc:docMk/>
          <pc:sldMk cId="3350818354" sldId="258"/>
        </pc:sldMkLst>
        <pc:spChg chg="mod">
          <ac:chgData name="Claxton, Alexander" userId="6967ef01-125a-4eeb-b3fd-af06d545bf78" providerId="ADAL" clId="{088C0571-407B-49C1-88E5-A71251CA3E65}" dt="2019-08-27T22:53:49.788" v="583" actId="20577"/>
          <ac:spMkLst>
            <pc:docMk/>
            <pc:sldMk cId="3350818354" sldId="258"/>
            <ac:spMk id="2" creationId="{FF434022-284C-47DF-8062-F14BFA3095F3}"/>
          </ac:spMkLst>
        </pc:spChg>
      </pc:sldChg>
      <pc:sldChg chg="addSp delSp modSp mod ord modNotesTx">
        <pc:chgData name="Claxton, Alexander" userId="6967ef01-125a-4eeb-b3fd-af06d545bf78" providerId="ADAL" clId="{088C0571-407B-49C1-88E5-A71251CA3E65}" dt="2019-08-27T22:53:23.624" v="565" actId="20577"/>
        <pc:sldMkLst>
          <pc:docMk/>
          <pc:sldMk cId="2046985623" sldId="259"/>
        </pc:sldMkLst>
        <pc:graphicFrameChg chg="add mod">
          <ac:chgData name="Claxton, Alexander" userId="6967ef01-125a-4eeb-b3fd-af06d545bf78" providerId="ADAL" clId="{088C0571-407B-49C1-88E5-A71251CA3E65}" dt="2019-08-27T20:35:11.026" v="32" actId="167"/>
          <ac:graphicFrameMkLst>
            <pc:docMk/>
            <pc:sldMk cId="2046985623" sldId="259"/>
            <ac:graphicFrameMk id="4" creationId="{3C829B08-0C65-4551-BD75-933318D1B257}"/>
          </ac:graphicFrameMkLst>
        </pc:graphicFrameChg>
        <pc:graphicFrameChg chg="add del">
          <ac:chgData name="Claxton, Alexander" userId="6967ef01-125a-4eeb-b3fd-af06d545bf78" providerId="ADAL" clId="{088C0571-407B-49C1-88E5-A71251CA3E65}" dt="2019-08-27T20:35:20.852" v="35" actId="478"/>
          <ac:graphicFrameMkLst>
            <pc:docMk/>
            <pc:sldMk cId="2046985623" sldId="259"/>
            <ac:graphicFrameMk id="6" creationId="{3C829B08-0C65-4551-BD75-933318D1B257}"/>
          </ac:graphicFrameMkLst>
        </pc:graphicFrameChg>
      </pc:sldChg>
      <pc:sldChg chg="modSp">
        <pc:chgData name="Claxton, Alexander" userId="6967ef01-125a-4eeb-b3fd-af06d545bf78" providerId="ADAL" clId="{088C0571-407B-49C1-88E5-A71251CA3E65}" dt="2019-08-27T22:24:28.163" v="429" actId="20577"/>
        <pc:sldMkLst>
          <pc:docMk/>
          <pc:sldMk cId="3305430685" sldId="260"/>
        </pc:sldMkLst>
        <pc:spChg chg="mod">
          <ac:chgData name="Claxton, Alexander" userId="6967ef01-125a-4eeb-b3fd-af06d545bf78" providerId="ADAL" clId="{088C0571-407B-49C1-88E5-A71251CA3E65}" dt="2019-08-27T22:24:28.163" v="429" actId="20577"/>
          <ac:spMkLst>
            <pc:docMk/>
            <pc:sldMk cId="3305430685" sldId="260"/>
            <ac:spMk id="4" creationId="{3956925B-A051-4FF6-92D3-D9DF71DE30F1}"/>
          </ac:spMkLst>
        </pc:spChg>
      </pc:sldChg>
      <pc:sldChg chg="del ord">
        <pc:chgData name="Claxton, Alexander" userId="6967ef01-125a-4eeb-b3fd-af06d545bf78" providerId="ADAL" clId="{088C0571-407B-49C1-88E5-A71251CA3E65}" dt="2019-08-27T22:29:06.137" v="430" actId="2696"/>
        <pc:sldMkLst>
          <pc:docMk/>
          <pc:sldMk cId="4133011104" sldId="261"/>
        </pc:sldMkLst>
      </pc:sldChg>
      <pc:sldChg chg="addSp delSp modSp mod">
        <pc:chgData name="Claxton, Alexander" userId="6967ef01-125a-4eeb-b3fd-af06d545bf78" providerId="ADAL" clId="{088C0571-407B-49C1-88E5-A71251CA3E65}" dt="2019-08-27T23:20:56.260" v="1612" actId="27918"/>
        <pc:sldMkLst>
          <pc:docMk/>
          <pc:sldMk cId="2018919866" sldId="262"/>
        </pc:sldMkLst>
        <pc:graphicFrameChg chg="add mod">
          <ac:chgData name="Claxton, Alexander" userId="6967ef01-125a-4eeb-b3fd-af06d545bf78" providerId="ADAL" clId="{088C0571-407B-49C1-88E5-A71251CA3E65}" dt="2019-08-27T20:37:46.668" v="46" actId="167"/>
          <ac:graphicFrameMkLst>
            <pc:docMk/>
            <pc:sldMk cId="2018919866" sldId="262"/>
            <ac:graphicFrameMk id="4" creationId="{52FF46B9-CF7E-46CE-A347-6E2F83A2E75F}"/>
          </ac:graphicFrameMkLst>
        </pc:graphicFrameChg>
        <pc:graphicFrameChg chg="del">
          <ac:chgData name="Claxton, Alexander" userId="6967ef01-125a-4eeb-b3fd-af06d545bf78" providerId="ADAL" clId="{088C0571-407B-49C1-88E5-A71251CA3E65}" dt="2019-08-27T20:37:48.439" v="47" actId="478"/>
          <ac:graphicFrameMkLst>
            <pc:docMk/>
            <pc:sldMk cId="2018919866" sldId="262"/>
            <ac:graphicFrameMk id="6" creationId="{52FF46B9-CF7E-46CE-A347-6E2F83A2E75F}"/>
          </ac:graphicFrameMkLst>
        </pc:graphicFrameChg>
      </pc:sldChg>
      <pc:sldChg chg="modSp">
        <pc:chgData name="Claxton, Alexander" userId="6967ef01-125a-4eeb-b3fd-af06d545bf78" providerId="ADAL" clId="{088C0571-407B-49C1-88E5-A71251CA3E65}" dt="2019-08-27T23:23:04.813" v="1721" actId="1076"/>
        <pc:sldMkLst>
          <pc:docMk/>
          <pc:sldMk cId="2998795321" sldId="263"/>
        </pc:sldMkLst>
        <pc:graphicFrameChg chg="mod modGraphic">
          <ac:chgData name="Claxton, Alexander" userId="6967ef01-125a-4eeb-b3fd-af06d545bf78" providerId="ADAL" clId="{088C0571-407B-49C1-88E5-A71251CA3E65}" dt="2019-08-27T23:23:04.813" v="1721" actId="1076"/>
          <ac:graphicFrameMkLst>
            <pc:docMk/>
            <pc:sldMk cId="2998795321" sldId="263"/>
            <ac:graphicFrameMk id="4" creationId="{36D4D75D-5A0F-4CAA-9869-F7DEF675E1AE}"/>
          </ac:graphicFrameMkLst>
        </pc:graphicFrameChg>
      </pc:sldChg>
      <pc:sldChg chg="modSp">
        <pc:chgData name="Claxton, Alexander" userId="6967ef01-125a-4eeb-b3fd-af06d545bf78" providerId="ADAL" clId="{088C0571-407B-49C1-88E5-A71251CA3E65}" dt="2019-08-27T23:23:22.371" v="1723" actId="1076"/>
        <pc:sldMkLst>
          <pc:docMk/>
          <pc:sldMk cId="1014776694" sldId="264"/>
        </pc:sldMkLst>
        <pc:graphicFrameChg chg="mod">
          <ac:chgData name="Claxton, Alexander" userId="6967ef01-125a-4eeb-b3fd-af06d545bf78" providerId="ADAL" clId="{088C0571-407B-49C1-88E5-A71251CA3E65}" dt="2019-08-27T23:23:22.371" v="1723" actId="1076"/>
          <ac:graphicFrameMkLst>
            <pc:docMk/>
            <pc:sldMk cId="1014776694" sldId="264"/>
            <ac:graphicFrameMk id="4" creationId="{A715C7F5-D3FD-47A6-B45E-A144DF25B9FE}"/>
          </ac:graphicFrameMkLst>
        </pc:graphicFrameChg>
      </pc:sldChg>
      <pc:sldChg chg="addSp delSp modSp ord">
        <pc:chgData name="Claxton, Alexander" userId="6967ef01-125a-4eeb-b3fd-af06d545bf78" providerId="ADAL" clId="{088C0571-407B-49C1-88E5-A71251CA3E65}" dt="2019-08-27T23:22:53.573" v="1720" actId="1076"/>
        <pc:sldMkLst>
          <pc:docMk/>
          <pc:sldMk cId="1359117331" sldId="265"/>
        </pc:sldMkLst>
        <pc:spChg chg="add del mod">
          <ac:chgData name="Claxton, Alexander" userId="6967ef01-125a-4eeb-b3fd-af06d545bf78" providerId="ADAL" clId="{088C0571-407B-49C1-88E5-A71251CA3E65}" dt="2019-08-27T23:22:49.275" v="1719" actId="478"/>
          <ac:spMkLst>
            <pc:docMk/>
            <pc:sldMk cId="1359117331" sldId="265"/>
            <ac:spMk id="4" creationId="{48754411-5947-4D6C-AC0B-A5F1AF02EF7D}"/>
          </ac:spMkLst>
        </pc:spChg>
        <pc:graphicFrameChg chg="mod">
          <ac:chgData name="Claxton, Alexander" userId="6967ef01-125a-4eeb-b3fd-af06d545bf78" providerId="ADAL" clId="{088C0571-407B-49C1-88E5-A71251CA3E65}" dt="2019-08-27T23:22:53.573" v="1720" actId="1076"/>
          <ac:graphicFrameMkLst>
            <pc:docMk/>
            <pc:sldMk cId="1359117331" sldId="265"/>
            <ac:graphicFrameMk id="5" creationId="{A0B011A0-907B-4DAB-8D01-D476010121FE}"/>
          </ac:graphicFrameMkLst>
        </pc:graphicFrameChg>
      </pc:sldChg>
      <pc:sldChg chg="mod ord">
        <pc:chgData name="Claxton, Alexander" userId="6967ef01-125a-4eeb-b3fd-af06d545bf78" providerId="ADAL" clId="{088C0571-407B-49C1-88E5-A71251CA3E65}" dt="2019-08-27T23:01:01.370" v="586" actId="27918"/>
        <pc:sldMkLst>
          <pc:docMk/>
          <pc:sldMk cId="3468275647" sldId="266"/>
        </pc:sldMkLst>
      </pc:sldChg>
      <pc:sldChg chg="addSp delSp modSp mod ord modNotesTx">
        <pc:chgData name="Claxton, Alexander" userId="6967ef01-125a-4eeb-b3fd-af06d545bf78" providerId="ADAL" clId="{088C0571-407B-49C1-88E5-A71251CA3E65}" dt="2019-08-27T23:10:26.409" v="1292" actId="20577"/>
        <pc:sldMkLst>
          <pc:docMk/>
          <pc:sldMk cId="1087724648" sldId="267"/>
        </pc:sldMkLst>
        <pc:spChg chg="mod">
          <ac:chgData name="Claxton, Alexander" userId="6967ef01-125a-4eeb-b3fd-af06d545bf78" providerId="ADAL" clId="{088C0571-407B-49C1-88E5-A71251CA3E65}" dt="2019-08-27T23:08:38.183" v="1040" actId="20577"/>
          <ac:spMkLst>
            <pc:docMk/>
            <pc:sldMk cId="1087724648" sldId="267"/>
            <ac:spMk id="2" creationId="{55A19119-1FF0-46FA-BE64-2DDAE2C1E737}"/>
          </ac:spMkLst>
        </pc:spChg>
        <pc:spChg chg="add mod">
          <ac:chgData name="Claxton, Alexander" userId="6967ef01-125a-4eeb-b3fd-af06d545bf78" providerId="ADAL" clId="{088C0571-407B-49C1-88E5-A71251CA3E65}" dt="2019-08-27T23:10:08.960" v="1213" actId="20577"/>
          <ac:spMkLst>
            <pc:docMk/>
            <pc:sldMk cId="1087724648" sldId="267"/>
            <ac:spMk id="6" creationId="{F9B99A23-7FCC-4781-8A31-5D4E810C01FB}"/>
          </ac:spMkLst>
        </pc:spChg>
        <pc:graphicFrameChg chg="del">
          <ac:chgData name="Claxton, Alexander" userId="6967ef01-125a-4eeb-b3fd-af06d545bf78" providerId="ADAL" clId="{088C0571-407B-49C1-88E5-A71251CA3E65}" dt="2019-08-27T20:31:46.984" v="1" actId="478"/>
          <ac:graphicFrameMkLst>
            <pc:docMk/>
            <pc:sldMk cId="1087724648" sldId="267"/>
            <ac:graphicFrameMk id="4" creationId="{D3BC9276-8E30-46F7-B7D7-3AC45E45C1CB}"/>
          </ac:graphicFrameMkLst>
        </pc:graphicFrameChg>
        <pc:graphicFrameChg chg="add mod">
          <ac:chgData name="Claxton, Alexander" userId="6967ef01-125a-4eeb-b3fd-af06d545bf78" providerId="ADAL" clId="{088C0571-407B-49C1-88E5-A71251CA3E65}" dt="2019-08-27T22:20:50.362" v="347" actId="1076"/>
          <ac:graphicFrameMkLst>
            <pc:docMk/>
            <pc:sldMk cId="1087724648" sldId="267"/>
            <ac:graphicFrameMk id="5" creationId="{D3BC9276-8E30-46F7-B7D7-3AC45E45C1CB}"/>
          </ac:graphicFrameMkLst>
        </pc:graphicFrameChg>
      </pc:sldChg>
      <pc:sldChg chg="del">
        <pc:chgData name="Claxton, Alexander" userId="6967ef01-125a-4eeb-b3fd-af06d545bf78" providerId="ADAL" clId="{088C0571-407B-49C1-88E5-A71251CA3E65}" dt="2019-08-27T20:38:03.838" v="48" actId="2696"/>
        <pc:sldMkLst>
          <pc:docMk/>
          <pc:sldMk cId="3515227122" sldId="268"/>
        </pc:sldMkLst>
      </pc:sldChg>
      <pc:sldChg chg="ord">
        <pc:chgData name="Claxton, Alexander" userId="6967ef01-125a-4eeb-b3fd-af06d545bf78" providerId="ADAL" clId="{088C0571-407B-49C1-88E5-A71251CA3E65}" dt="2019-08-27T22:19:44.534" v="344"/>
        <pc:sldMkLst>
          <pc:docMk/>
          <pc:sldMk cId="1213614269" sldId="269"/>
        </pc:sldMkLst>
      </pc:sldChg>
      <pc:sldChg chg="addSp delSp modSp mod ord modAnim">
        <pc:chgData name="Claxton, Alexander" userId="6967ef01-125a-4eeb-b3fd-af06d545bf78" providerId="ADAL" clId="{088C0571-407B-49C1-88E5-A71251CA3E65}" dt="2019-08-27T23:01:01.335" v="584" actId="27918"/>
        <pc:sldMkLst>
          <pc:docMk/>
          <pc:sldMk cId="3277823347" sldId="270"/>
        </pc:sldMkLst>
        <pc:spChg chg="mod">
          <ac:chgData name="Claxton, Alexander" userId="6967ef01-125a-4eeb-b3fd-af06d545bf78" providerId="ADAL" clId="{088C0571-407B-49C1-88E5-A71251CA3E65}" dt="2019-08-27T21:14:55.412" v="338" actId="20577"/>
          <ac:spMkLst>
            <pc:docMk/>
            <pc:sldMk cId="3277823347" sldId="270"/>
            <ac:spMk id="2" creationId="{09B08661-58D7-4503-951C-C3484533CC68}"/>
          </ac:spMkLst>
        </pc:spChg>
        <pc:spChg chg="add del mod">
          <ac:chgData name="Claxton, Alexander" userId="6967ef01-125a-4eeb-b3fd-af06d545bf78" providerId="ADAL" clId="{088C0571-407B-49C1-88E5-A71251CA3E65}" dt="2019-08-27T21:14:50.721" v="325" actId="20577"/>
          <ac:spMkLst>
            <pc:docMk/>
            <pc:sldMk cId="3277823347" sldId="270"/>
            <ac:spMk id="3" creationId="{02D573BB-AE39-445F-81DC-96D41ABE0546}"/>
          </ac:spMkLst>
        </pc:spChg>
        <pc:graphicFrameChg chg="mod">
          <ac:chgData name="Claxton, Alexander" userId="6967ef01-125a-4eeb-b3fd-af06d545bf78" providerId="ADAL" clId="{088C0571-407B-49C1-88E5-A71251CA3E65}" dt="2019-08-27T21:12:16.938" v="82" actId="20577"/>
          <ac:graphicFrameMkLst>
            <pc:docMk/>
            <pc:sldMk cId="3277823347" sldId="270"/>
            <ac:graphicFrameMk id="6" creationId="{86D4200D-9C9C-47E2-BFA7-71AEFDF10B9F}"/>
          </ac:graphicFrameMkLst>
        </pc:graphicFrameChg>
        <pc:graphicFrameChg chg="add mod modGraphic">
          <ac:chgData name="Claxton, Alexander" userId="6967ef01-125a-4eeb-b3fd-af06d545bf78" providerId="ADAL" clId="{088C0571-407B-49C1-88E5-A71251CA3E65}" dt="2019-08-27T22:51:21.821" v="521" actId="1076"/>
          <ac:graphicFrameMkLst>
            <pc:docMk/>
            <pc:sldMk cId="3277823347" sldId="270"/>
            <ac:graphicFrameMk id="7" creationId="{BAE07A98-FEDA-45C5-AB01-FD1240E09494}"/>
          </ac:graphicFrameMkLst>
        </pc:graphicFrameChg>
      </pc:sldChg>
      <pc:sldChg chg="addSp delSp modSp mod ord modNotesTx">
        <pc:chgData name="Claxton, Alexander" userId="6967ef01-125a-4eeb-b3fd-af06d545bf78" providerId="ADAL" clId="{088C0571-407B-49C1-88E5-A71251CA3E65}" dt="2019-08-27T23:12:09.245" v="1339" actId="20577"/>
        <pc:sldMkLst>
          <pc:docMk/>
          <pc:sldMk cId="3611001314" sldId="272"/>
        </pc:sldMkLst>
        <pc:spChg chg="mod">
          <ac:chgData name="Claxton, Alexander" userId="6967ef01-125a-4eeb-b3fd-af06d545bf78" providerId="ADAL" clId="{088C0571-407B-49C1-88E5-A71251CA3E65}" dt="2019-08-27T23:08:50.255" v="1064" actId="20577"/>
          <ac:spMkLst>
            <pc:docMk/>
            <pc:sldMk cId="3611001314" sldId="272"/>
            <ac:spMk id="2" creationId="{EB9B5D2B-8EC2-4F1D-98F2-36F95C5B2E80}"/>
          </ac:spMkLst>
        </pc:spChg>
        <pc:graphicFrameChg chg="del">
          <ac:chgData name="Claxton, Alexander" userId="6967ef01-125a-4eeb-b3fd-af06d545bf78" providerId="ADAL" clId="{088C0571-407B-49C1-88E5-A71251CA3E65}" dt="2019-08-27T20:32:15.872" v="6" actId="478"/>
          <ac:graphicFrameMkLst>
            <pc:docMk/>
            <pc:sldMk cId="3611001314" sldId="272"/>
            <ac:graphicFrameMk id="5" creationId="{2743D60F-9535-4F4D-A619-B00A0B803854}"/>
          </ac:graphicFrameMkLst>
        </pc:graphicFrameChg>
        <pc:graphicFrameChg chg="del">
          <ac:chgData name="Claxton, Alexander" userId="6967ef01-125a-4eeb-b3fd-af06d545bf78" providerId="ADAL" clId="{088C0571-407B-49C1-88E5-A71251CA3E65}" dt="2019-08-27T20:32:15.872" v="6" actId="478"/>
          <ac:graphicFrameMkLst>
            <pc:docMk/>
            <pc:sldMk cId="3611001314" sldId="272"/>
            <ac:graphicFrameMk id="6" creationId="{883E3073-070F-481E-A89B-4C7A8D917B21}"/>
          </ac:graphicFrameMkLst>
        </pc:graphicFrameChg>
        <pc:graphicFrameChg chg="add mod">
          <ac:chgData name="Claxton, Alexander" userId="6967ef01-125a-4eeb-b3fd-af06d545bf78" providerId="ADAL" clId="{088C0571-407B-49C1-88E5-A71251CA3E65}" dt="2019-08-27T20:32:46.557" v="16" actId="403"/>
          <ac:graphicFrameMkLst>
            <pc:docMk/>
            <pc:sldMk cId="3611001314" sldId="272"/>
            <ac:graphicFrameMk id="7" creationId="{E486048F-30FF-4915-AC1F-70E1E32D5AD2}"/>
          </ac:graphicFrameMkLst>
        </pc:graphicFrameChg>
        <pc:graphicFrameChg chg="add mod">
          <ac:chgData name="Claxton, Alexander" userId="6967ef01-125a-4eeb-b3fd-af06d545bf78" providerId="ADAL" clId="{088C0571-407B-49C1-88E5-A71251CA3E65}" dt="2019-08-27T20:32:50.747" v="19" actId="403"/>
          <ac:graphicFrameMkLst>
            <pc:docMk/>
            <pc:sldMk cId="3611001314" sldId="272"/>
            <ac:graphicFrameMk id="8" creationId="{AD14BEBA-2A89-4530-98F2-23F3825A083A}"/>
          </ac:graphicFrameMkLst>
        </pc:graphicFrameChg>
        <pc:cxnChg chg="add del mod">
          <ac:chgData name="Claxton, Alexander" userId="6967ef01-125a-4eeb-b3fd-af06d545bf78" providerId="ADAL" clId="{088C0571-407B-49C1-88E5-A71251CA3E65}" dt="2019-08-27T23:11:38.247" v="1297" actId="478"/>
          <ac:cxnSpMkLst>
            <pc:docMk/>
            <pc:sldMk cId="3611001314" sldId="272"/>
            <ac:cxnSpMk id="10" creationId="{11FAD78F-1281-4BE0-80EC-B54EA1571473}"/>
          </ac:cxnSpMkLst>
        </pc:cxnChg>
      </pc:sldChg>
      <pc:sldChg chg="addSp delSp modSp add mod ord modNotesTx">
        <pc:chgData name="Claxton, Alexander" userId="6967ef01-125a-4eeb-b3fd-af06d545bf78" providerId="ADAL" clId="{088C0571-407B-49C1-88E5-A71251CA3E65}" dt="2019-08-27T23:23:46.274" v="1724" actId="27918"/>
        <pc:sldMkLst>
          <pc:docMk/>
          <pc:sldMk cId="1010194114" sldId="273"/>
        </pc:sldMkLst>
        <pc:spChg chg="mod">
          <ac:chgData name="Claxton, Alexander" userId="6967ef01-125a-4eeb-b3fd-af06d545bf78" providerId="ADAL" clId="{088C0571-407B-49C1-88E5-A71251CA3E65}" dt="2019-08-27T23:04:24.905" v="903" actId="20577"/>
          <ac:spMkLst>
            <pc:docMk/>
            <pc:sldMk cId="1010194114" sldId="273"/>
            <ac:spMk id="2" creationId="{AA6AB1F1-34D3-46DE-B1BA-CD3AAE35314D}"/>
          </ac:spMkLst>
        </pc:spChg>
        <pc:spChg chg="add mod">
          <ac:chgData name="Claxton, Alexander" userId="6967ef01-125a-4eeb-b3fd-af06d545bf78" providerId="ADAL" clId="{088C0571-407B-49C1-88E5-A71251CA3E65}" dt="2019-08-27T23:07:00.848" v="1025" actId="20577"/>
          <ac:spMkLst>
            <pc:docMk/>
            <pc:sldMk cId="1010194114" sldId="273"/>
            <ac:spMk id="7" creationId="{2D5C7DAB-69B2-4327-B374-A0DDF7F82CEB}"/>
          </ac:spMkLst>
        </pc:spChg>
        <pc:graphicFrameChg chg="del mod">
          <ac:chgData name="Claxton, Alexander" userId="6967ef01-125a-4eeb-b3fd-af06d545bf78" providerId="ADAL" clId="{088C0571-407B-49C1-88E5-A71251CA3E65}" dt="2019-08-27T22:29:10.679" v="431" actId="478"/>
          <ac:graphicFrameMkLst>
            <pc:docMk/>
            <pc:sldMk cId="1010194114" sldId="273"/>
            <ac:graphicFrameMk id="4" creationId="{089AB6B4-8800-45EE-8FBE-A9832B396BA5}"/>
          </ac:graphicFrameMkLst>
        </pc:graphicFrameChg>
        <pc:graphicFrameChg chg="del">
          <ac:chgData name="Claxton, Alexander" userId="6967ef01-125a-4eeb-b3fd-af06d545bf78" providerId="ADAL" clId="{088C0571-407B-49C1-88E5-A71251CA3E65}" dt="2019-08-27T22:29:10.679" v="431" actId="478"/>
          <ac:graphicFrameMkLst>
            <pc:docMk/>
            <pc:sldMk cId="1010194114" sldId="273"/>
            <ac:graphicFrameMk id="5" creationId="{350797E4-AF0F-4A0E-AEC5-5DDCCBF92472}"/>
          </ac:graphicFrameMkLst>
        </pc:graphicFrameChg>
        <pc:graphicFrameChg chg="add mod">
          <ac:chgData name="Claxton, Alexander" userId="6967ef01-125a-4eeb-b3fd-af06d545bf78" providerId="ADAL" clId="{088C0571-407B-49C1-88E5-A71251CA3E65}" dt="2019-08-27T23:04:44.960" v="924" actId="20577"/>
          <ac:graphicFrameMkLst>
            <pc:docMk/>
            <pc:sldMk cId="1010194114" sldId="273"/>
            <ac:graphicFrameMk id="6" creationId="{B09B2166-5ED6-4A1B-B9AC-1BD1C8085974}"/>
          </ac:graphicFrameMkLst>
        </pc:graphicFrameChg>
      </pc:sldChg>
      <pc:sldChg chg="modSp add ord">
        <pc:chgData name="Claxton, Alexander" userId="6967ef01-125a-4eeb-b3fd-af06d545bf78" providerId="ADAL" clId="{088C0571-407B-49C1-88E5-A71251CA3E65}" dt="2019-08-27T23:23:12.534" v="1722" actId="1076"/>
        <pc:sldMkLst>
          <pc:docMk/>
          <pc:sldMk cId="4093043363" sldId="274"/>
        </pc:sldMkLst>
        <pc:graphicFrameChg chg="mod">
          <ac:chgData name="Claxton, Alexander" userId="6967ef01-125a-4eeb-b3fd-af06d545bf78" providerId="ADAL" clId="{088C0571-407B-49C1-88E5-A71251CA3E65}" dt="2019-08-27T23:23:12.534" v="1722" actId="1076"/>
          <ac:graphicFrameMkLst>
            <pc:docMk/>
            <pc:sldMk cId="4093043363" sldId="274"/>
            <ac:graphicFrameMk id="4" creationId="{36D4D75D-5A0F-4CAA-9869-F7DEF675E1AE}"/>
          </ac:graphicFrameMkLst>
        </pc:graphicFrameChg>
      </pc:sldChg>
      <pc:sldChg chg="addSp modSp add mod">
        <pc:chgData name="Claxton, Alexander" userId="6967ef01-125a-4eeb-b3fd-af06d545bf78" providerId="ADAL" clId="{088C0571-407B-49C1-88E5-A71251CA3E65}" dt="2019-08-27T23:02:52.235" v="707" actId="20577"/>
        <pc:sldMkLst>
          <pc:docMk/>
          <pc:sldMk cId="305553078" sldId="275"/>
        </pc:sldMkLst>
        <pc:spChg chg="mod">
          <ac:chgData name="Claxton, Alexander" userId="6967ef01-125a-4eeb-b3fd-af06d545bf78" providerId="ADAL" clId="{088C0571-407B-49C1-88E5-A71251CA3E65}" dt="2019-08-27T23:02:00.577" v="615" actId="20577"/>
          <ac:spMkLst>
            <pc:docMk/>
            <pc:sldMk cId="305553078" sldId="275"/>
            <ac:spMk id="2" creationId="{3E4E0C8A-7442-4F91-A5BC-7C11F1F1858B}"/>
          </ac:spMkLst>
        </pc:spChg>
        <pc:spChg chg="mod">
          <ac:chgData name="Claxton, Alexander" userId="6967ef01-125a-4eeb-b3fd-af06d545bf78" providerId="ADAL" clId="{088C0571-407B-49C1-88E5-A71251CA3E65}" dt="2019-08-27T23:02:52.235" v="707" actId="20577"/>
          <ac:spMkLst>
            <pc:docMk/>
            <pc:sldMk cId="305553078" sldId="275"/>
            <ac:spMk id="3" creationId="{AE41622B-D83D-4913-B2C2-B027D02B0374}"/>
          </ac:spMkLst>
        </pc:spChg>
        <pc:graphicFrameChg chg="add mod">
          <ac:chgData name="Claxton, Alexander" userId="6967ef01-125a-4eeb-b3fd-af06d545bf78" providerId="ADAL" clId="{088C0571-407B-49C1-88E5-A71251CA3E65}" dt="2019-08-27T22:48:12.115" v="507" actId="403"/>
          <ac:graphicFrameMkLst>
            <pc:docMk/>
            <pc:sldMk cId="305553078" sldId="275"/>
            <ac:graphicFrameMk id="4" creationId="{00000000-0008-0000-0B00-000007000000}"/>
          </ac:graphicFrameMkLst>
        </pc:graphicFrameChg>
      </pc:sldChg>
      <pc:sldChg chg="addSp delSp modSp add modNotesTx">
        <pc:chgData name="Claxton, Alexander" userId="6967ef01-125a-4eeb-b3fd-af06d545bf78" providerId="ADAL" clId="{088C0571-407B-49C1-88E5-A71251CA3E65}" dt="2019-08-27T23:13:15.096" v="1419" actId="20577"/>
        <pc:sldMkLst>
          <pc:docMk/>
          <pc:sldMk cId="1594313478" sldId="276"/>
        </pc:sldMkLst>
        <pc:spChg chg="del">
          <ac:chgData name="Claxton, Alexander" userId="6967ef01-125a-4eeb-b3fd-af06d545bf78" providerId="ADAL" clId="{088C0571-407B-49C1-88E5-A71251CA3E65}" dt="2019-08-27T23:12:54.953" v="1341"/>
          <ac:spMkLst>
            <pc:docMk/>
            <pc:sldMk cId="1594313478" sldId="276"/>
            <ac:spMk id="2" creationId="{A0ABBF80-C8EF-4AD4-8652-0A3C2EE2FF81}"/>
          </ac:spMkLst>
        </pc:spChg>
        <pc:spChg chg="del">
          <ac:chgData name="Claxton, Alexander" userId="6967ef01-125a-4eeb-b3fd-af06d545bf78" providerId="ADAL" clId="{088C0571-407B-49C1-88E5-A71251CA3E65}" dt="2019-08-27T23:12:54.953" v="1341"/>
          <ac:spMkLst>
            <pc:docMk/>
            <pc:sldMk cId="1594313478" sldId="276"/>
            <ac:spMk id="3" creationId="{0E6DCDE6-3F25-4CD2-A3D6-205F8884C2BA}"/>
          </ac:spMkLst>
        </pc:spChg>
        <pc:spChg chg="add mod">
          <ac:chgData name="Claxton, Alexander" userId="6967ef01-125a-4eeb-b3fd-af06d545bf78" providerId="ADAL" clId="{088C0571-407B-49C1-88E5-A71251CA3E65}" dt="2019-08-27T23:13:07.733" v="1389" actId="20577"/>
          <ac:spMkLst>
            <pc:docMk/>
            <pc:sldMk cId="1594313478" sldId="276"/>
            <ac:spMk id="4" creationId="{B843EFF7-5D90-420F-B226-5D9303DF80B4}"/>
          </ac:spMkLst>
        </pc:spChg>
        <pc:spChg chg="add mod">
          <ac:chgData name="Claxton, Alexander" userId="6967ef01-125a-4eeb-b3fd-af06d545bf78" providerId="ADAL" clId="{088C0571-407B-49C1-88E5-A71251CA3E65}" dt="2019-08-27T23:12:54.953" v="1341"/>
          <ac:spMkLst>
            <pc:docMk/>
            <pc:sldMk cId="1594313478" sldId="276"/>
            <ac:spMk id="5" creationId="{9689440F-E6FF-4541-AB89-3260C4480C81}"/>
          </ac:spMkLst>
        </pc:spChg>
      </pc:sldChg>
      <pc:sldChg chg="modSp add">
        <pc:chgData name="Claxton, Alexander" userId="6967ef01-125a-4eeb-b3fd-af06d545bf78" providerId="ADAL" clId="{088C0571-407B-49C1-88E5-A71251CA3E65}" dt="2019-08-27T23:14:05.105" v="1462" actId="20577"/>
        <pc:sldMkLst>
          <pc:docMk/>
          <pc:sldMk cId="246974351" sldId="277"/>
        </pc:sldMkLst>
        <pc:spChg chg="mod">
          <ac:chgData name="Claxton, Alexander" userId="6967ef01-125a-4eeb-b3fd-af06d545bf78" providerId="ADAL" clId="{088C0571-407B-49C1-88E5-A71251CA3E65}" dt="2019-08-27T23:13:50.496" v="1449" actId="20577"/>
          <ac:spMkLst>
            <pc:docMk/>
            <pc:sldMk cId="246974351" sldId="277"/>
            <ac:spMk id="2" creationId="{B0208CEA-1006-4D9F-A49A-B9995D1384F8}"/>
          </ac:spMkLst>
        </pc:spChg>
        <pc:spChg chg="mod">
          <ac:chgData name="Claxton, Alexander" userId="6967ef01-125a-4eeb-b3fd-af06d545bf78" providerId="ADAL" clId="{088C0571-407B-49C1-88E5-A71251CA3E65}" dt="2019-08-27T23:14:05.105" v="1462" actId="20577"/>
          <ac:spMkLst>
            <pc:docMk/>
            <pc:sldMk cId="246974351" sldId="277"/>
            <ac:spMk id="3" creationId="{F63E28F1-2109-44AC-BDBE-BC4DCFF34F53}"/>
          </ac:spMkLst>
        </pc:spChg>
      </pc:sldChg>
      <pc:sldChg chg="addSp delSp modSp add">
        <pc:chgData name="Claxton, Alexander" userId="6967ef01-125a-4eeb-b3fd-af06d545bf78" providerId="ADAL" clId="{088C0571-407B-49C1-88E5-A71251CA3E65}" dt="2019-08-27T23:20:44.251" v="1611" actId="20577"/>
        <pc:sldMkLst>
          <pc:docMk/>
          <pc:sldMk cId="1669278772" sldId="278"/>
        </pc:sldMkLst>
        <pc:spChg chg="del">
          <ac:chgData name="Claxton, Alexander" userId="6967ef01-125a-4eeb-b3fd-af06d545bf78" providerId="ADAL" clId="{088C0571-407B-49C1-88E5-A71251CA3E65}" dt="2019-08-27T23:17:15.497" v="1465"/>
          <ac:spMkLst>
            <pc:docMk/>
            <pc:sldMk cId="1669278772" sldId="278"/>
            <ac:spMk id="2" creationId="{B31FF70A-0768-42D2-A624-196B1A8775B7}"/>
          </ac:spMkLst>
        </pc:spChg>
        <pc:spChg chg="del">
          <ac:chgData name="Claxton, Alexander" userId="6967ef01-125a-4eeb-b3fd-af06d545bf78" providerId="ADAL" clId="{088C0571-407B-49C1-88E5-A71251CA3E65}" dt="2019-08-27T23:17:15.497" v="1465"/>
          <ac:spMkLst>
            <pc:docMk/>
            <pc:sldMk cId="1669278772" sldId="278"/>
            <ac:spMk id="3" creationId="{E16FAF34-F979-4817-BE6C-BF9AF76D2E96}"/>
          </ac:spMkLst>
        </pc:spChg>
        <pc:spChg chg="add del mod">
          <ac:chgData name="Claxton, Alexander" userId="6967ef01-125a-4eeb-b3fd-af06d545bf78" providerId="ADAL" clId="{088C0571-407B-49C1-88E5-A71251CA3E65}" dt="2019-08-27T23:17:17.226" v="1466"/>
          <ac:spMkLst>
            <pc:docMk/>
            <pc:sldMk cId="1669278772" sldId="278"/>
            <ac:spMk id="4" creationId="{3817EE6F-329B-4FBC-9045-4473694AAEFD}"/>
          </ac:spMkLst>
        </pc:spChg>
        <pc:spChg chg="add del mod">
          <ac:chgData name="Claxton, Alexander" userId="6967ef01-125a-4eeb-b3fd-af06d545bf78" providerId="ADAL" clId="{088C0571-407B-49C1-88E5-A71251CA3E65}" dt="2019-08-27T23:17:17.226" v="1466"/>
          <ac:spMkLst>
            <pc:docMk/>
            <pc:sldMk cId="1669278772" sldId="278"/>
            <ac:spMk id="5" creationId="{B1E43488-2751-4F00-9B09-C91F2994B5FE}"/>
          </ac:spMkLst>
        </pc:spChg>
        <pc:spChg chg="add del mod">
          <ac:chgData name="Claxton, Alexander" userId="6967ef01-125a-4eeb-b3fd-af06d545bf78" providerId="ADAL" clId="{088C0571-407B-49C1-88E5-A71251CA3E65}" dt="2019-08-27T23:17:18.721" v="1467"/>
          <ac:spMkLst>
            <pc:docMk/>
            <pc:sldMk cId="1669278772" sldId="278"/>
            <ac:spMk id="6" creationId="{613354DF-7519-42DF-9B5B-51E0272DC5A7}"/>
          </ac:spMkLst>
        </pc:spChg>
        <pc:spChg chg="add del mod">
          <ac:chgData name="Claxton, Alexander" userId="6967ef01-125a-4eeb-b3fd-af06d545bf78" providerId="ADAL" clId="{088C0571-407B-49C1-88E5-A71251CA3E65}" dt="2019-08-27T23:17:18.721" v="1467"/>
          <ac:spMkLst>
            <pc:docMk/>
            <pc:sldMk cId="1669278772" sldId="278"/>
            <ac:spMk id="7" creationId="{4761D396-3EB2-4FD4-A41A-4E062782E868}"/>
          </ac:spMkLst>
        </pc:spChg>
        <pc:spChg chg="add mod">
          <ac:chgData name="Claxton, Alexander" userId="6967ef01-125a-4eeb-b3fd-af06d545bf78" providerId="ADAL" clId="{088C0571-407B-49C1-88E5-A71251CA3E65}" dt="2019-08-27T23:17:26.363" v="1505" actId="20577"/>
          <ac:spMkLst>
            <pc:docMk/>
            <pc:sldMk cId="1669278772" sldId="278"/>
            <ac:spMk id="8" creationId="{FF05A9C2-27F9-4C02-8E81-E5EF47A451A1}"/>
          </ac:spMkLst>
        </pc:spChg>
        <pc:spChg chg="add mod">
          <ac:chgData name="Claxton, Alexander" userId="6967ef01-125a-4eeb-b3fd-af06d545bf78" providerId="ADAL" clId="{088C0571-407B-49C1-88E5-A71251CA3E65}" dt="2019-08-27T23:20:44.251" v="1611" actId="20577"/>
          <ac:spMkLst>
            <pc:docMk/>
            <pc:sldMk cId="1669278772" sldId="278"/>
            <ac:spMk id="9" creationId="{3FC236F0-2C6E-4EAC-9D97-1A60D5158B15}"/>
          </ac:spMkLst>
        </pc:spChg>
      </pc:sldChg>
      <pc:sldChg chg="modSp add">
        <pc:chgData name="Claxton, Alexander" userId="6967ef01-125a-4eeb-b3fd-af06d545bf78" providerId="ADAL" clId="{088C0571-407B-49C1-88E5-A71251CA3E65}" dt="2019-08-27T23:24:40.317" v="1872" actId="20577"/>
        <pc:sldMkLst>
          <pc:docMk/>
          <pc:sldMk cId="2502430574" sldId="279"/>
        </pc:sldMkLst>
        <pc:spChg chg="mod">
          <ac:chgData name="Claxton, Alexander" userId="6967ef01-125a-4eeb-b3fd-af06d545bf78" providerId="ADAL" clId="{088C0571-407B-49C1-88E5-A71251CA3E65}" dt="2019-08-27T23:23:51.652" v="1740" actId="20577"/>
          <ac:spMkLst>
            <pc:docMk/>
            <pc:sldMk cId="2502430574" sldId="279"/>
            <ac:spMk id="2" creationId="{915F009B-1063-4DBD-8311-A84861D20D42}"/>
          </ac:spMkLst>
        </pc:spChg>
        <pc:spChg chg="mod">
          <ac:chgData name="Claxton, Alexander" userId="6967ef01-125a-4eeb-b3fd-af06d545bf78" providerId="ADAL" clId="{088C0571-407B-49C1-88E5-A71251CA3E65}" dt="2019-08-27T23:24:40.317" v="1872" actId="20577"/>
          <ac:spMkLst>
            <pc:docMk/>
            <pc:sldMk cId="2502430574" sldId="279"/>
            <ac:spMk id="3" creationId="{917F7661-02F8-4CEF-8EC2-86811F5F2386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Avg%20unit/ISER%20Introduction%20Charts%20and%20Data%20for%20Jose%20Garcia%20updated%20July%208%202019%20v.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axtona\Downloads\Average_Units_by_year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axtona\Downloads\Average_Units_by_year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axtona\Downloads\Average_Units_by_yea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axtona\Downloads\Average_Units_by_year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axtona\Downloads\Average_Units_by_year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axtona\Downloads\Average_Units_by_year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axtona\Downloads\Average_Units_by_year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axtona\Downloads\Average_Units_by_year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axtona\Downloads\Average_Units_by_year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axtona\Downloads\Average_Units_by_year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'Undup headct'!$B$3</c:f>
              <c:strCache>
                <c:ptCount val="1"/>
                <c:pt idx="0">
                  <c:v>Unique Census Headcount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'Undup headct'!$A$4:$A$24</c:f>
              <c:strCache>
                <c:ptCount val="21"/>
                <c:pt idx="0">
                  <c:v>1998-1999</c:v>
                </c:pt>
                <c:pt idx="1">
                  <c:v>1999-2000</c:v>
                </c:pt>
                <c:pt idx="2">
                  <c:v>2000-2001</c:v>
                </c:pt>
                <c:pt idx="3">
                  <c:v>2001-2002</c:v>
                </c:pt>
                <c:pt idx="4">
                  <c:v>2002-2003</c:v>
                </c:pt>
                <c:pt idx="5">
                  <c:v>2003-2004</c:v>
                </c:pt>
                <c:pt idx="6">
                  <c:v>2004-2005</c:v>
                </c:pt>
                <c:pt idx="7">
                  <c:v>2005-2006</c:v>
                </c:pt>
                <c:pt idx="8">
                  <c:v>2006-2007</c:v>
                </c:pt>
                <c:pt idx="9">
                  <c:v>2007-2008</c:v>
                </c:pt>
                <c:pt idx="10">
                  <c:v>2008-2009</c:v>
                </c:pt>
                <c:pt idx="11">
                  <c:v>2009-2010</c:v>
                </c:pt>
                <c:pt idx="12">
                  <c:v>2010-2011</c:v>
                </c:pt>
                <c:pt idx="13">
                  <c:v>2011-2012</c:v>
                </c:pt>
                <c:pt idx="14">
                  <c:v>2012-2013</c:v>
                </c:pt>
                <c:pt idx="15">
                  <c:v>2013-2014</c:v>
                </c:pt>
                <c:pt idx="16">
                  <c:v>2014-2015</c:v>
                </c:pt>
                <c:pt idx="17">
                  <c:v>2015-2016</c:v>
                </c:pt>
                <c:pt idx="18">
                  <c:v>2016-2017</c:v>
                </c:pt>
                <c:pt idx="19">
                  <c:v>2017-2018</c:v>
                </c:pt>
                <c:pt idx="20">
                  <c:v>2018-2019</c:v>
                </c:pt>
              </c:strCache>
            </c:strRef>
          </c:cat>
          <c:val>
            <c:numRef>
              <c:f>'Undup headct'!$B$4:$B$24</c:f>
              <c:numCache>
                <c:formatCode>#,##0</c:formatCode>
                <c:ptCount val="21"/>
                <c:pt idx="0">
                  <c:v>10423</c:v>
                </c:pt>
                <c:pt idx="1">
                  <c:v>10358</c:v>
                </c:pt>
                <c:pt idx="2">
                  <c:v>10091</c:v>
                </c:pt>
                <c:pt idx="3">
                  <c:v>10933</c:v>
                </c:pt>
                <c:pt idx="4">
                  <c:v>11244</c:v>
                </c:pt>
                <c:pt idx="5">
                  <c:v>9754</c:v>
                </c:pt>
                <c:pt idx="6">
                  <c:v>10084</c:v>
                </c:pt>
                <c:pt idx="7">
                  <c:v>9994</c:v>
                </c:pt>
                <c:pt idx="8">
                  <c:v>10395</c:v>
                </c:pt>
                <c:pt idx="9">
                  <c:v>10838</c:v>
                </c:pt>
                <c:pt idx="10">
                  <c:v>11218</c:v>
                </c:pt>
                <c:pt idx="11">
                  <c:v>12042</c:v>
                </c:pt>
                <c:pt idx="12">
                  <c:v>11794</c:v>
                </c:pt>
                <c:pt idx="13">
                  <c:v>11503</c:v>
                </c:pt>
                <c:pt idx="14">
                  <c:v>11407</c:v>
                </c:pt>
                <c:pt idx="15">
                  <c:v>11446</c:v>
                </c:pt>
                <c:pt idx="16">
                  <c:v>11695</c:v>
                </c:pt>
                <c:pt idx="17">
                  <c:v>11641</c:v>
                </c:pt>
                <c:pt idx="18">
                  <c:v>11278</c:v>
                </c:pt>
                <c:pt idx="19">
                  <c:v>10947</c:v>
                </c:pt>
                <c:pt idx="20">
                  <c:v>10918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67-46DB-907E-BC44A25769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68638800"/>
        <c:axId val="968635472"/>
      </c:barChart>
      <c:lineChart>
        <c:grouping val="standard"/>
        <c:varyColors val="0"/>
        <c:ser>
          <c:idx val="1"/>
          <c:order val="1"/>
          <c:tx>
            <c:strRef>
              <c:f>'Undup headct'!$C$3</c:f>
              <c:strCache>
                <c:ptCount val="1"/>
                <c:pt idx="0">
                  <c:v>FTES as a %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'Undup headct'!$A$4:$A$24</c:f>
              <c:strCache>
                <c:ptCount val="21"/>
                <c:pt idx="0">
                  <c:v>1998-1999</c:v>
                </c:pt>
                <c:pt idx="1">
                  <c:v>1999-2000</c:v>
                </c:pt>
                <c:pt idx="2">
                  <c:v>2000-2001</c:v>
                </c:pt>
                <c:pt idx="3">
                  <c:v>2001-2002</c:v>
                </c:pt>
                <c:pt idx="4">
                  <c:v>2002-2003</c:v>
                </c:pt>
                <c:pt idx="5">
                  <c:v>2003-2004</c:v>
                </c:pt>
                <c:pt idx="6">
                  <c:v>2004-2005</c:v>
                </c:pt>
                <c:pt idx="7">
                  <c:v>2005-2006</c:v>
                </c:pt>
                <c:pt idx="8">
                  <c:v>2006-2007</c:v>
                </c:pt>
                <c:pt idx="9">
                  <c:v>2007-2008</c:v>
                </c:pt>
                <c:pt idx="10">
                  <c:v>2008-2009</c:v>
                </c:pt>
                <c:pt idx="11">
                  <c:v>2009-2010</c:v>
                </c:pt>
                <c:pt idx="12">
                  <c:v>2010-2011</c:v>
                </c:pt>
                <c:pt idx="13">
                  <c:v>2011-2012</c:v>
                </c:pt>
                <c:pt idx="14">
                  <c:v>2012-2013</c:v>
                </c:pt>
                <c:pt idx="15">
                  <c:v>2013-2014</c:v>
                </c:pt>
                <c:pt idx="16">
                  <c:v>2014-2015</c:v>
                </c:pt>
                <c:pt idx="17">
                  <c:v>2015-2016</c:v>
                </c:pt>
                <c:pt idx="18">
                  <c:v>2016-2017</c:v>
                </c:pt>
                <c:pt idx="19">
                  <c:v>2017-2018</c:v>
                </c:pt>
                <c:pt idx="20">
                  <c:v>2018-2019</c:v>
                </c:pt>
              </c:strCache>
            </c:strRef>
          </c:cat>
          <c:val>
            <c:numRef>
              <c:f>'Undup headct'!$C$4:$C$24</c:f>
              <c:numCache>
                <c:formatCode>0%</c:formatCode>
                <c:ptCount val="21"/>
                <c:pt idx="0">
                  <c:v>0.348556077904634</c:v>
                </c:pt>
                <c:pt idx="1">
                  <c:v>0.36705927785286735</c:v>
                </c:pt>
                <c:pt idx="2">
                  <c:v>0.39034783470419188</c:v>
                </c:pt>
                <c:pt idx="3">
                  <c:v>0.37062105551998537</c:v>
                </c:pt>
                <c:pt idx="4">
                  <c:v>0.36979722518676628</c:v>
                </c:pt>
                <c:pt idx="5">
                  <c:v>0.38527783473446792</c:v>
                </c:pt>
                <c:pt idx="6">
                  <c:v>0.40093216977389923</c:v>
                </c:pt>
                <c:pt idx="7">
                  <c:v>0.41905143085851509</c:v>
                </c:pt>
                <c:pt idx="8">
                  <c:v>0.40798460798460801</c:v>
                </c:pt>
                <c:pt idx="9">
                  <c:v>0.40976194869902194</c:v>
                </c:pt>
                <c:pt idx="10">
                  <c:v>0.42119807452308788</c:v>
                </c:pt>
                <c:pt idx="11">
                  <c:v>0.42800199302441455</c:v>
                </c:pt>
                <c:pt idx="12">
                  <c:v>0.41512633542479227</c:v>
                </c:pt>
                <c:pt idx="13">
                  <c:v>0.40311223159175869</c:v>
                </c:pt>
                <c:pt idx="14">
                  <c:v>0.38528973437363023</c:v>
                </c:pt>
                <c:pt idx="15">
                  <c:v>0.36903721824218066</c:v>
                </c:pt>
                <c:pt idx="16">
                  <c:v>0.35074818298418126</c:v>
                </c:pt>
                <c:pt idx="17">
                  <c:v>0.34799415857744181</c:v>
                </c:pt>
                <c:pt idx="18">
                  <c:v>0.35077141337116508</c:v>
                </c:pt>
                <c:pt idx="19">
                  <c:v>0.33470357175481869</c:v>
                </c:pt>
                <c:pt idx="20">
                  <c:v>0.32597545337973988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67-46DB-907E-BC44A25769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639632"/>
        <c:axId val="968635888"/>
      </c:lineChart>
      <c:catAx>
        <c:axId val="96863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8635472"/>
        <c:crosses val="autoZero"/>
        <c:auto val="1"/>
        <c:lblAlgn val="ctr"/>
        <c:lblOffset val="100"/>
        <c:noMultiLvlLbl val="0"/>
      </c:catAx>
      <c:valAx>
        <c:axId val="968635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8638800"/>
        <c:crosses val="autoZero"/>
        <c:crossBetween val="between"/>
      </c:valAx>
      <c:valAx>
        <c:axId val="968635888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8639632"/>
        <c:crosses val="max"/>
        <c:crossBetween val="between"/>
      </c:valAx>
      <c:catAx>
        <c:axId val="9686396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6863588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'Term level pivot'!$S$1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'Term level pivot'!$R$2:$R$4</c:f>
              <c:strCache>
                <c:ptCount val="3"/>
                <c:pt idx="0">
                  <c:v>Fall</c:v>
                </c:pt>
                <c:pt idx="1">
                  <c:v>Spring</c:v>
                </c:pt>
                <c:pt idx="2">
                  <c:v>Summer</c:v>
                </c:pt>
              </c:strCache>
            </c:strRef>
          </c:cat>
          <c:val>
            <c:numRef>
              <c:f>'Term level pivot'!$S$2:$S$4</c:f>
              <c:numCache>
                <c:formatCode>0.0%</c:formatCode>
                <c:ptCount val="3"/>
                <c:pt idx="0">
                  <c:v>0.71604792190504363</c:v>
                </c:pt>
                <c:pt idx="1">
                  <c:v>0.69851807943094246</c:v>
                </c:pt>
                <c:pt idx="2">
                  <c:v>0.6302190487716326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B6-4A81-9C54-EFAAA171A814}"/>
            </c:ext>
          </c:extLst>
        </c:ser>
        <c:ser>
          <c:idx val="1"/>
          <c:order val="1"/>
          <c:tx>
            <c:strRef>
              <c:f>'Term level pivot'!$T$1</c:f>
              <c:strCache>
                <c:ptCount val="1"/>
                <c:pt idx="0">
                  <c:v>College of San Mateo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'Term level pivot'!$R$2:$R$4</c:f>
              <c:strCache>
                <c:ptCount val="3"/>
                <c:pt idx="0">
                  <c:v>Fall</c:v>
                </c:pt>
                <c:pt idx="1">
                  <c:v>Spring</c:v>
                </c:pt>
                <c:pt idx="2">
                  <c:v>Summer</c:v>
                </c:pt>
              </c:strCache>
            </c:strRef>
          </c:cat>
          <c:val>
            <c:numRef>
              <c:f>'Term level pivot'!$T$2:$T$4</c:f>
              <c:numCache>
                <c:formatCode>0.0%</c:formatCode>
                <c:ptCount val="3"/>
                <c:pt idx="0">
                  <c:v>0.1683182961100429</c:v>
                </c:pt>
                <c:pt idx="1">
                  <c:v>0.17548903378778896</c:v>
                </c:pt>
                <c:pt idx="2">
                  <c:v>0.2103352293355924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B6-4A81-9C54-EFAAA171A814}"/>
            </c:ext>
          </c:extLst>
        </c:ser>
        <c:ser>
          <c:idx val="2"/>
          <c:order val="2"/>
          <c:tx>
            <c:strRef>
              <c:f>'Term level pivot'!$U$1</c:f>
              <c:strCache>
                <c:ptCount val="1"/>
                <c:pt idx="0">
                  <c:v>Skyline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'Term level pivot'!$R$2:$R$4</c:f>
              <c:strCache>
                <c:ptCount val="3"/>
                <c:pt idx="0">
                  <c:v>Fall</c:v>
                </c:pt>
                <c:pt idx="1">
                  <c:v>Spring</c:v>
                </c:pt>
                <c:pt idx="2">
                  <c:v>Summer</c:v>
                </c:pt>
              </c:strCache>
            </c:strRef>
          </c:cat>
          <c:val>
            <c:numRef>
              <c:f>'Term level pivot'!$U$2:$U$4</c:f>
              <c:numCache>
                <c:formatCode>0.0%</c:formatCode>
                <c:ptCount val="3"/>
                <c:pt idx="0">
                  <c:v>0.11563378198491348</c:v>
                </c:pt>
                <c:pt idx="1">
                  <c:v>0.12599288678126852</c:v>
                </c:pt>
                <c:pt idx="2">
                  <c:v>0.15944572189277503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B6-4A81-9C54-EFAAA171A81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23383824"/>
        <c:axId val="149623696"/>
      </c:barChart>
      <c:catAx>
        <c:axId val="192338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623696"/>
        <c:crosses val="autoZero"/>
        <c:auto val="1"/>
        <c:lblAlgn val="ctr"/>
        <c:lblOffset val="100"/>
        <c:noMultiLvlLbl val="0"/>
      </c:catAx>
      <c:valAx>
        <c:axId val="149623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3383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Single</a:t>
            </a:r>
            <a:r>
              <a:rPr lang="en-US" baseline="0"/>
              <a:t> course taker success by modality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'Single pivot'!$J$3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'Single pivot'!$I$4:$I$6</c:f>
              <c:strCache>
                <c:ptCount val="3"/>
                <c:pt idx="0">
                  <c:v>Face to Face</c:v>
                </c:pt>
                <c:pt idx="1">
                  <c:v>Hybrid (Web Assisted)</c:v>
                </c:pt>
                <c:pt idx="2">
                  <c:v>Online</c:v>
                </c:pt>
              </c:strCache>
            </c:strRef>
          </c:cat>
          <c:val>
            <c:numRef>
              <c:f>'Single pivot'!$J$4:$J$6</c:f>
              <c:numCache>
                <c:formatCode>0.0%</c:formatCode>
                <c:ptCount val="3"/>
                <c:pt idx="0">
                  <c:v>0.64155251141552516</c:v>
                </c:pt>
                <c:pt idx="1">
                  <c:v>0.64556962025316456</c:v>
                </c:pt>
                <c:pt idx="2">
                  <c:v>0.70011148272017842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FB-4ED1-A92A-466FB7B77AAD}"/>
            </c:ext>
          </c:extLst>
        </c:ser>
        <c:ser>
          <c:idx val="1"/>
          <c:order val="1"/>
          <c:tx>
            <c:strRef>
              <c:f>'Single pivot'!$K$3</c:f>
              <c:strCache>
                <c:ptCount val="1"/>
                <c:pt idx="0">
                  <c:v>Non-Canada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'Single pivot'!$I$4:$I$6</c:f>
              <c:strCache>
                <c:ptCount val="3"/>
                <c:pt idx="0">
                  <c:v>Face to Face</c:v>
                </c:pt>
                <c:pt idx="1">
                  <c:v>Hybrid (Web Assisted)</c:v>
                </c:pt>
                <c:pt idx="2">
                  <c:v>Online</c:v>
                </c:pt>
              </c:strCache>
            </c:strRef>
          </c:cat>
          <c:val>
            <c:numRef>
              <c:f>'Single pivot'!$K$4:$K$6</c:f>
              <c:numCache>
                <c:formatCode>0.0%</c:formatCode>
                <c:ptCount val="3"/>
                <c:pt idx="0">
                  <c:v>0.72419354838709682</c:v>
                </c:pt>
                <c:pt idx="1">
                  <c:v>0.75</c:v>
                </c:pt>
                <c:pt idx="2">
                  <c:v>0.70741482965931868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FB-4ED1-A92A-466FB7B77A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8669136"/>
        <c:axId val="211144048"/>
      </c:barChart>
      <c:catAx>
        <c:axId val="117866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144048"/>
        <c:crosses val="autoZero"/>
        <c:auto val="1"/>
        <c:lblAlgn val="ctr"/>
        <c:lblOffset val="100"/>
        <c:noMultiLvlLbl val="0"/>
      </c:catAx>
      <c:valAx>
        <c:axId val="21114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8669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Average units by year and home campus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'5 year pivot'!$AA$6</c:f>
              <c:strCache>
                <c:ptCount val="1"/>
                <c:pt idx="0">
                  <c:v>Skyline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'5 year pivot'!$Z$7:$Z$12</c:f>
              <c:strCache>
                <c:ptCount val="6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  <c:pt idx="5">
                  <c:v>2018-2019</c:v>
                </c:pt>
              </c:strCache>
            </c:strRef>
          </c:cat>
          <c:val>
            <c:numRef>
              <c:f>'5 year pivot'!$AA$7:$AA$12</c:f>
              <c:numCache>
                <c:formatCode>0.0</c:formatCode>
                <c:ptCount val="6"/>
                <c:pt idx="0">
                  <c:v>7.1028893587033126</c:v>
                </c:pt>
                <c:pt idx="1">
                  <c:v>6.7931488801054014</c:v>
                </c:pt>
                <c:pt idx="2">
                  <c:v>6.9952948557089085</c:v>
                </c:pt>
                <c:pt idx="3">
                  <c:v>6.8252605763335374</c:v>
                </c:pt>
                <c:pt idx="4">
                  <c:v>6.1572929542645243</c:v>
                </c:pt>
                <c:pt idx="5">
                  <c:v>5.5240240240240244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605-4D14-A2B3-3BA4216158EA}"/>
            </c:ext>
          </c:extLst>
        </c:ser>
        <c:ser>
          <c:idx val="1"/>
          <c:order val="1"/>
          <c:tx>
            <c:strRef>
              <c:f>'5 year pivot'!$AB$6</c:f>
              <c:strCache>
                <c:ptCount val="1"/>
                <c:pt idx="0">
                  <c:v>College of San Mateo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'5 year pivot'!$Z$7:$Z$12</c:f>
              <c:strCache>
                <c:ptCount val="6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  <c:pt idx="5">
                  <c:v>2018-2019</c:v>
                </c:pt>
              </c:strCache>
            </c:strRef>
          </c:cat>
          <c:val>
            <c:numRef>
              <c:f>'5 year pivot'!$AB$7:$AB$12</c:f>
              <c:numCache>
                <c:formatCode>0.0</c:formatCode>
                <c:ptCount val="6"/>
                <c:pt idx="0">
                  <c:v>8.1339700567888489</c:v>
                </c:pt>
                <c:pt idx="1">
                  <c:v>7.5296367112810705</c:v>
                </c:pt>
                <c:pt idx="2">
                  <c:v>7.5993485342019547</c:v>
                </c:pt>
                <c:pt idx="3">
                  <c:v>7.4267515923566876</c:v>
                </c:pt>
                <c:pt idx="4">
                  <c:v>7.0372928176795604</c:v>
                </c:pt>
                <c:pt idx="5">
                  <c:v>6.3046435272045027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605-4D14-A2B3-3BA4216158EA}"/>
            </c:ext>
          </c:extLst>
        </c:ser>
        <c:ser>
          <c:idx val="2"/>
          <c:order val="2"/>
          <c:tx>
            <c:v>Canada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'5 year pivot'!$AA$14:$AA$19</c:f>
              <c:numCache>
                <c:formatCode>0.0</c:formatCode>
                <c:ptCount val="6"/>
                <c:pt idx="0">
                  <c:v>10.203489120638599</c:v>
                </c:pt>
                <c:pt idx="1">
                  <c:v>10.190042896139348</c:v>
                </c:pt>
                <c:pt idx="2">
                  <c:v>10.375662778366914</c:v>
                </c:pt>
                <c:pt idx="3">
                  <c:v>10.484134749790327</c:v>
                </c:pt>
                <c:pt idx="4">
                  <c:v>10.204499712478436</c:v>
                </c:pt>
                <c:pt idx="5">
                  <c:v>10.487347359129027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605-4D14-A2B3-3BA4216158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0472624"/>
        <c:axId val="58054911"/>
      </c:lineChart>
      <c:catAx>
        <c:axId val="1870472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054911"/>
        <c:crosses val="autoZero"/>
        <c:auto val="1"/>
        <c:lblAlgn val="ctr"/>
        <c:lblOffset val="100"/>
        <c:noMultiLvlLbl val="0"/>
      </c:catAx>
      <c:valAx>
        <c:axId val="58054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0472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'5 year pivot'!$L$4</c:f>
              <c:strCache>
                <c:ptCount val="1"/>
                <c:pt idx="0">
                  <c:v>24 or more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'5 year pivot'!$K$5:$K$10</c:f>
              <c:strCache>
                <c:ptCount val="6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  <c:pt idx="5">
                  <c:v>2018-2019</c:v>
                </c:pt>
              </c:strCache>
            </c:strRef>
          </c:cat>
          <c:val>
            <c:numRef>
              <c:f>'5 year pivot'!$L$5:$L$10</c:f>
              <c:numCache>
                <c:formatCode>General</c:formatCode>
                <c:ptCount val="6"/>
                <c:pt idx="0">
                  <c:v>992</c:v>
                </c:pt>
                <c:pt idx="1">
                  <c:v>947</c:v>
                </c:pt>
                <c:pt idx="2">
                  <c:v>953</c:v>
                </c:pt>
                <c:pt idx="3">
                  <c:v>879</c:v>
                </c:pt>
                <c:pt idx="4">
                  <c:v>782</c:v>
                </c:pt>
                <c:pt idx="5">
                  <c:v>818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04-4D98-8854-57CB014A83EA}"/>
            </c:ext>
          </c:extLst>
        </c:ser>
        <c:ser>
          <c:idx val="1"/>
          <c:order val="1"/>
          <c:tx>
            <c:strRef>
              <c:f>'5 year pivot'!$M$4</c:f>
              <c:strCache>
                <c:ptCount val="1"/>
                <c:pt idx="0">
                  <c:v>12 to 23.5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'5 year pivot'!$K$5:$K$10</c:f>
              <c:strCache>
                <c:ptCount val="6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  <c:pt idx="5">
                  <c:v>2018-2019</c:v>
                </c:pt>
              </c:strCache>
            </c:strRef>
          </c:cat>
          <c:val>
            <c:numRef>
              <c:f>'5 year pivot'!$M$5:$M$10</c:f>
              <c:numCache>
                <c:formatCode>General</c:formatCode>
                <c:ptCount val="6"/>
                <c:pt idx="0">
                  <c:v>2226</c:v>
                </c:pt>
                <c:pt idx="1">
                  <c:v>2245</c:v>
                </c:pt>
                <c:pt idx="2">
                  <c:v>2242</c:v>
                </c:pt>
                <c:pt idx="3">
                  <c:v>2204</c:v>
                </c:pt>
                <c:pt idx="4">
                  <c:v>2031</c:v>
                </c:pt>
                <c:pt idx="5">
                  <c:v>1871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04-4D98-8854-57CB014A83EA}"/>
            </c:ext>
          </c:extLst>
        </c:ser>
        <c:ser>
          <c:idx val="2"/>
          <c:order val="2"/>
          <c:tx>
            <c:strRef>
              <c:f>'5 year pivot'!$N$4</c:f>
              <c:strCache>
                <c:ptCount val="1"/>
                <c:pt idx="0">
                  <c:v>6.5 to 11.5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'5 year pivot'!$K$5:$K$10</c:f>
              <c:strCache>
                <c:ptCount val="6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  <c:pt idx="5">
                  <c:v>2018-2019</c:v>
                </c:pt>
              </c:strCache>
            </c:strRef>
          </c:cat>
          <c:val>
            <c:numRef>
              <c:f>'5 year pivot'!$N$5:$N$10</c:f>
              <c:numCache>
                <c:formatCode>General</c:formatCode>
                <c:ptCount val="6"/>
                <c:pt idx="0">
                  <c:v>2080</c:v>
                </c:pt>
                <c:pt idx="1">
                  <c:v>2072</c:v>
                </c:pt>
                <c:pt idx="2">
                  <c:v>2103</c:v>
                </c:pt>
                <c:pt idx="3">
                  <c:v>2118</c:v>
                </c:pt>
                <c:pt idx="4">
                  <c:v>2053</c:v>
                </c:pt>
                <c:pt idx="5">
                  <c:v>1947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04-4D98-8854-57CB014A83EA}"/>
            </c:ext>
          </c:extLst>
        </c:ser>
        <c:ser>
          <c:idx val="3"/>
          <c:order val="3"/>
          <c:tx>
            <c:strRef>
              <c:f>'5 year pivot'!$O$4</c:f>
              <c:strCache>
                <c:ptCount val="1"/>
                <c:pt idx="0">
                  <c:v>3 to 6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'5 year pivot'!$K$5:$K$10</c:f>
              <c:strCache>
                <c:ptCount val="6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  <c:pt idx="5">
                  <c:v>2018-2019</c:v>
                </c:pt>
              </c:strCache>
            </c:strRef>
          </c:cat>
          <c:val>
            <c:numRef>
              <c:f>'5 year pivot'!$O$5:$O$10</c:f>
              <c:numCache>
                <c:formatCode>General</c:formatCode>
                <c:ptCount val="6"/>
                <c:pt idx="0">
                  <c:v>2765</c:v>
                </c:pt>
                <c:pt idx="1">
                  <c:v>2830</c:v>
                </c:pt>
                <c:pt idx="2">
                  <c:v>2841</c:v>
                </c:pt>
                <c:pt idx="3">
                  <c:v>2721</c:v>
                </c:pt>
                <c:pt idx="4">
                  <c:v>2702</c:v>
                </c:pt>
                <c:pt idx="5">
                  <c:v>2707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04-4D98-8854-57CB014A83EA}"/>
            </c:ext>
          </c:extLst>
        </c:ser>
        <c:ser>
          <c:idx val="4"/>
          <c:order val="4"/>
          <c:tx>
            <c:strRef>
              <c:f>'5 year pivot'!$P$4</c:f>
              <c:strCache>
                <c:ptCount val="1"/>
                <c:pt idx="0">
                  <c:v>3 or fewer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'5 year pivot'!$K$5:$K$10</c:f>
              <c:strCache>
                <c:ptCount val="6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  <c:pt idx="5">
                  <c:v>2018-2019</c:v>
                </c:pt>
              </c:strCache>
            </c:strRef>
          </c:cat>
          <c:val>
            <c:numRef>
              <c:f>'5 year pivot'!$P$5:$P$10</c:f>
              <c:numCache>
                <c:formatCode>General</c:formatCode>
                <c:ptCount val="6"/>
                <c:pt idx="0">
                  <c:v>3060</c:v>
                </c:pt>
                <c:pt idx="1">
                  <c:v>3209</c:v>
                </c:pt>
                <c:pt idx="2">
                  <c:v>3148</c:v>
                </c:pt>
                <c:pt idx="3">
                  <c:v>3061</c:v>
                </c:pt>
                <c:pt idx="4">
                  <c:v>3178</c:v>
                </c:pt>
                <c:pt idx="5">
                  <c:v>3251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D04-4D98-8854-57CB014A83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06211600"/>
        <c:axId val="1427806768"/>
      </c:barChart>
      <c:catAx>
        <c:axId val="1306211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7806768"/>
        <c:crosses val="autoZero"/>
        <c:auto val="1"/>
        <c:lblAlgn val="ctr"/>
        <c:lblOffset val="100"/>
        <c:noMultiLvlLbl val="0"/>
      </c:catAx>
      <c:valAx>
        <c:axId val="1427806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6211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'18-19 pivot'!$I$2:$I$6</c:f>
              <c:strCache>
                <c:ptCount val="5"/>
                <c:pt idx="0">
                  <c:v>24 or more</c:v>
                </c:pt>
                <c:pt idx="1">
                  <c:v>12 to 23.5</c:v>
                </c:pt>
                <c:pt idx="2">
                  <c:v>6.5 to 11.5</c:v>
                </c:pt>
                <c:pt idx="3">
                  <c:v>3 to 6</c:v>
                </c:pt>
                <c:pt idx="4">
                  <c:v>3 or fewer</c:v>
                </c:pt>
              </c:strCache>
            </c:strRef>
          </c:cat>
          <c:val>
            <c:numRef>
              <c:f>'18-19 pivot'!$K$2:$K$6</c:f>
              <c:numCache>
                <c:formatCode>General</c:formatCode>
                <c:ptCount val="5"/>
                <c:pt idx="0">
                  <c:v>1</c:v>
                </c:pt>
                <c:pt idx="1">
                  <c:v>1.7470427516592388</c:v>
                </c:pt>
                <c:pt idx="2">
                  <c:v>3.1746449098733112</c:v>
                </c:pt>
                <c:pt idx="3">
                  <c:v>5.5193011984008198</c:v>
                </c:pt>
                <c:pt idx="4">
                  <c:v>10.165311840564978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CD-4595-A40E-0A28439DE9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42253536"/>
        <c:axId val="1427783056"/>
      </c:barChart>
      <c:catAx>
        <c:axId val="1342253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7783056"/>
        <c:crosses val="autoZero"/>
        <c:auto val="1"/>
        <c:lblAlgn val="ctr"/>
        <c:lblOffset val="100"/>
        <c:noMultiLvlLbl val="0"/>
      </c:catAx>
      <c:valAx>
        <c:axId val="1427783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2253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'18-19 pivot'!$R$1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'18-19 pivot'!$P$2:$P$6</c:f>
              <c:strCache>
                <c:ptCount val="5"/>
                <c:pt idx="0">
                  <c:v>24 or more</c:v>
                </c:pt>
                <c:pt idx="1">
                  <c:v>12 to 23.5</c:v>
                </c:pt>
                <c:pt idx="2">
                  <c:v>6.5 to 11.5</c:v>
                </c:pt>
                <c:pt idx="3">
                  <c:v>3 to 6</c:v>
                </c:pt>
                <c:pt idx="4">
                  <c:v>3 or fewer</c:v>
                </c:pt>
              </c:strCache>
            </c:strRef>
          </c:cat>
          <c:val>
            <c:numRef>
              <c:f>'18-19 pivot'!$R$2:$R$6</c:f>
              <c:numCache>
                <c:formatCode>0.0%</c:formatCode>
                <c:ptCount val="5"/>
                <c:pt idx="0">
                  <c:v>0.11137266441076946</c:v>
                </c:pt>
                <c:pt idx="1">
                  <c:v>0.22715904075327351</c:v>
                </c:pt>
                <c:pt idx="2">
                  <c:v>0.19170222156833897</c:v>
                </c:pt>
                <c:pt idx="3">
                  <c:v>0.24084154774165073</c:v>
                </c:pt>
                <c:pt idx="4">
                  <c:v>0.22892452552596734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C4-4820-A7BA-5B1B67FEF121}"/>
            </c:ext>
          </c:extLst>
        </c:ser>
        <c:ser>
          <c:idx val="1"/>
          <c:order val="1"/>
          <c:tx>
            <c:strRef>
              <c:f>'18-19 pivot'!$T$1</c:f>
              <c:strCache>
                <c:ptCount val="1"/>
                <c:pt idx="0">
                  <c:v>Non-Canada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'18-19 pivot'!$P$2:$P$6</c:f>
              <c:strCache>
                <c:ptCount val="5"/>
                <c:pt idx="0">
                  <c:v>24 or more</c:v>
                </c:pt>
                <c:pt idx="1">
                  <c:v>12 to 23.5</c:v>
                </c:pt>
                <c:pt idx="2">
                  <c:v>6.5 to 11.5</c:v>
                </c:pt>
                <c:pt idx="3">
                  <c:v>3 to 6</c:v>
                </c:pt>
                <c:pt idx="4">
                  <c:v>3 or fewer</c:v>
                </c:pt>
              </c:strCache>
            </c:strRef>
          </c:cat>
          <c:val>
            <c:numRef>
              <c:f>'18-19 pivot'!$T$2:$T$6</c:f>
              <c:numCache>
                <c:formatCode>0.0%</c:formatCode>
                <c:ptCount val="5"/>
                <c:pt idx="0">
                  <c:v>1.6065314722149063E-2</c:v>
                </c:pt>
                <c:pt idx="1">
                  <c:v>8.6120621543323672E-2</c:v>
                </c:pt>
                <c:pt idx="2">
                  <c:v>0.16960758493547537</c:v>
                </c:pt>
                <c:pt idx="3">
                  <c:v>0.28180142217540161</c:v>
                </c:pt>
                <c:pt idx="4">
                  <c:v>0.44640505662365026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C4-4820-A7BA-5B1B67FEF12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2583328"/>
        <c:axId val="231525472"/>
      </c:barChart>
      <c:catAx>
        <c:axId val="19625833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Academic Year 18 - 19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525472"/>
        <c:crosses val="autoZero"/>
        <c:auto val="1"/>
        <c:lblAlgn val="ctr"/>
        <c:lblOffset val="100"/>
        <c:noMultiLvlLbl val="0"/>
      </c:catAx>
      <c:valAx>
        <c:axId val="231525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2583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Fall to Spring Persistence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'major term pivot'!$R$2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'major term pivot'!$Q$3:$Q$7</c:f>
              <c:strCache>
                <c:ptCount val="5"/>
                <c:pt idx="0">
                  <c:v>Fall 2014</c:v>
                </c:pt>
                <c:pt idx="1">
                  <c:v>Fall 2015</c:v>
                </c:pt>
                <c:pt idx="2">
                  <c:v>Fall 2016</c:v>
                </c:pt>
                <c:pt idx="3">
                  <c:v>Fall 2017</c:v>
                </c:pt>
                <c:pt idx="4">
                  <c:v>Fall 2018</c:v>
                </c:pt>
              </c:strCache>
            </c:strRef>
          </c:cat>
          <c:val>
            <c:numRef>
              <c:f>'major term pivot'!$R$3:$R$7</c:f>
              <c:numCache>
                <c:formatCode>0.0%</c:formatCode>
                <c:ptCount val="5"/>
                <c:pt idx="0">
                  <c:v>0.63066744502821559</c:v>
                </c:pt>
                <c:pt idx="1">
                  <c:v>0.655646285600478</c:v>
                </c:pt>
                <c:pt idx="2">
                  <c:v>0.66509143209369226</c:v>
                </c:pt>
                <c:pt idx="3">
                  <c:v>0.64594017094017098</c:v>
                </c:pt>
                <c:pt idx="4">
                  <c:v>0.65258946432540565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2C-4296-8D7A-501C897F994E}"/>
            </c:ext>
          </c:extLst>
        </c:ser>
        <c:ser>
          <c:idx val="2"/>
          <c:order val="1"/>
          <c:tx>
            <c:strRef>
              <c:f>'major term pivot'!$S$2</c:f>
              <c:strCache>
                <c:ptCount val="1"/>
                <c:pt idx="0">
                  <c:v>Non-Canada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'major term pivot'!$Q$3:$Q$7</c:f>
              <c:strCache>
                <c:ptCount val="5"/>
                <c:pt idx="0">
                  <c:v>Fall 2014</c:v>
                </c:pt>
                <c:pt idx="1">
                  <c:v>Fall 2015</c:v>
                </c:pt>
                <c:pt idx="2">
                  <c:v>Fall 2016</c:v>
                </c:pt>
                <c:pt idx="3">
                  <c:v>Fall 2017</c:v>
                </c:pt>
                <c:pt idx="4">
                  <c:v>Fall 2018</c:v>
                </c:pt>
              </c:strCache>
            </c:strRef>
          </c:cat>
          <c:val>
            <c:numRef>
              <c:f>'major term pivot'!$S$3:$S$7</c:f>
              <c:numCache>
                <c:formatCode>0.0%</c:formatCode>
                <c:ptCount val="5"/>
                <c:pt idx="0">
                  <c:v>0.48576122672508215</c:v>
                </c:pt>
                <c:pt idx="1">
                  <c:v>0.49309462915601021</c:v>
                </c:pt>
                <c:pt idx="2">
                  <c:v>0.48039215686274511</c:v>
                </c:pt>
                <c:pt idx="3">
                  <c:v>0.44114583333333335</c:v>
                </c:pt>
                <c:pt idx="4">
                  <c:v>0.39720129171151775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2C-4296-8D7A-501C897F994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44601728"/>
        <c:axId val="211719920"/>
      </c:barChart>
      <c:catAx>
        <c:axId val="944601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719920"/>
        <c:crosses val="autoZero"/>
        <c:auto val="1"/>
        <c:lblAlgn val="ctr"/>
        <c:lblOffset val="100"/>
        <c:noMultiLvlLbl val="0"/>
      </c:catAx>
      <c:valAx>
        <c:axId val="211719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4601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'major term pivot'!$S$11</c:f>
              <c:strCache>
                <c:ptCount val="1"/>
                <c:pt idx="0">
                  <c:v>12 or more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'major term pivot'!$Q$12:$R$16</c:f>
              <c:multiLvlStrCache>
                <c:ptCount val="5"/>
                <c:lvl>
                  <c:pt idx="0">
                    <c:v>Fall 2014</c:v>
                  </c:pt>
                  <c:pt idx="1">
                    <c:v>Fall 2015</c:v>
                  </c:pt>
                  <c:pt idx="2">
                    <c:v>Fall 2016</c:v>
                  </c:pt>
                  <c:pt idx="3">
                    <c:v>Fall 2017</c:v>
                  </c:pt>
                  <c:pt idx="4">
                    <c:v>Fall 2018</c:v>
                  </c:pt>
                </c:lvl>
                <c:lvl>
                  <c:pt idx="0">
                    <c:v>Canada</c:v>
                  </c:pt>
                  <c:pt idx="1">
                    <c:v>Canada</c:v>
                  </c:pt>
                  <c:pt idx="2">
                    <c:v>Canada</c:v>
                  </c:pt>
                  <c:pt idx="3">
                    <c:v>Canada</c:v>
                  </c:pt>
                  <c:pt idx="4">
                    <c:v>Canada</c:v>
                  </c:pt>
                </c:lvl>
              </c:multiLvlStrCache>
            </c:multiLvlStrRef>
          </c:cat>
          <c:val>
            <c:numRef>
              <c:f>'major term pivot'!$S$12:$S$16</c:f>
              <c:numCache>
                <c:formatCode>0.0%</c:formatCode>
                <c:ptCount val="5"/>
                <c:pt idx="0">
                  <c:v>0.86515641855447678</c:v>
                </c:pt>
                <c:pt idx="1">
                  <c:v>0.8571428571428571</c:v>
                </c:pt>
                <c:pt idx="2">
                  <c:v>0.86985539488320351</c:v>
                </c:pt>
                <c:pt idx="3">
                  <c:v>0.83371824480369516</c:v>
                </c:pt>
                <c:pt idx="4">
                  <c:v>0.86449579831932777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1A-47F9-A707-0C5AA23C5087}"/>
            </c:ext>
          </c:extLst>
        </c:ser>
        <c:ser>
          <c:idx val="1"/>
          <c:order val="1"/>
          <c:tx>
            <c:strRef>
              <c:f>'major term pivot'!$T$11</c:f>
              <c:strCache>
                <c:ptCount val="1"/>
                <c:pt idx="0">
                  <c:v>9.5 to 11.5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'major term pivot'!$Q$12:$R$16</c:f>
              <c:multiLvlStrCache>
                <c:ptCount val="5"/>
                <c:lvl>
                  <c:pt idx="0">
                    <c:v>Fall 2014</c:v>
                  </c:pt>
                  <c:pt idx="1">
                    <c:v>Fall 2015</c:v>
                  </c:pt>
                  <c:pt idx="2">
                    <c:v>Fall 2016</c:v>
                  </c:pt>
                  <c:pt idx="3">
                    <c:v>Fall 2017</c:v>
                  </c:pt>
                  <c:pt idx="4">
                    <c:v>Fall 2018</c:v>
                  </c:pt>
                </c:lvl>
                <c:lvl>
                  <c:pt idx="0">
                    <c:v>Canada</c:v>
                  </c:pt>
                  <c:pt idx="1">
                    <c:v>Canada</c:v>
                  </c:pt>
                  <c:pt idx="2">
                    <c:v>Canada</c:v>
                  </c:pt>
                  <c:pt idx="3">
                    <c:v>Canada</c:v>
                  </c:pt>
                  <c:pt idx="4">
                    <c:v>Canada</c:v>
                  </c:pt>
                </c:lvl>
              </c:multiLvlStrCache>
            </c:multiLvlStrRef>
          </c:cat>
          <c:val>
            <c:numRef>
              <c:f>'major term pivot'!$T$12:$T$16</c:f>
              <c:numCache>
                <c:formatCode>0.0%</c:formatCode>
                <c:ptCount val="5"/>
                <c:pt idx="0">
                  <c:v>0.79358717434869741</c:v>
                </c:pt>
                <c:pt idx="1">
                  <c:v>0.80909090909090908</c:v>
                </c:pt>
                <c:pt idx="2">
                  <c:v>0.82300884955752207</c:v>
                </c:pt>
                <c:pt idx="3">
                  <c:v>0.79756097560975614</c:v>
                </c:pt>
                <c:pt idx="4">
                  <c:v>0.83383685800604235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1A-47F9-A707-0C5AA23C5087}"/>
            </c:ext>
          </c:extLst>
        </c:ser>
        <c:ser>
          <c:idx val="2"/>
          <c:order val="2"/>
          <c:tx>
            <c:strRef>
              <c:f>'major term pivot'!$U$11</c:f>
              <c:strCache>
                <c:ptCount val="1"/>
                <c:pt idx="0">
                  <c:v>6.5 to 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'major term pivot'!$Q$12:$R$16</c:f>
              <c:multiLvlStrCache>
                <c:ptCount val="5"/>
                <c:lvl>
                  <c:pt idx="0">
                    <c:v>Fall 2014</c:v>
                  </c:pt>
                  <c:pt idx="1">
                    <c:v>Fall 2015</c:v>
                  </c:pt>
                  <c:pt idx="2">
                    <c:v>Fall 2016</c:v>
                  </c:pt>
                  <c:pt idx="3">
                    <c:v>Fall 2017</c:v>
                  </c:pt>
                  <c:pt idx="4">
                    <c:v>Fall 2018</c:v>
                  </c:pt>
                </c:lvl>
                <c:lvl>
                  <c:pt idx="0">
                    <c:v>Canada</c:v>
                  </c:pt>
                  <c:pt idx="1">
                    <c:v>Canada</c:v>
                  </c:pt>
                  <c:pt idx="2">
                    <c:v>Canada</c:v>
                  </c:pt>
                  <c:pt idx="3">
                    <c:v>Canada</c:v>
                  </c:pt>
                  <c:pt idx="4">
                    <c:v>Canada</c:v>
                  </c:pt>
                </c:lvl>
              </c:multiLvlStrCache>
            </c:multiLvlStrRef>
          </c:cat>
          <c:val>
            <c:numRef>
              <c:f>'major term pivot'!$U$12:$U$16</c:f>
              <c:numCache>
                <c:formatCode>0.0%</c:formatCode>
                <c:ptCount val="5"/>
                <c:pt idx="0">
                  <c:v>0.7122940430925222</c:v>
                </c:pt>
                <c:pt idx="1">
                  <c:v>0.71113831089351287</c:v>
                </c:pt>
                <c:pt idx="2">
                  <c:v>0.74332909783989831</c:v>
                </c:pt>
                <c:pt idx="3">
                  <c:v>0.70426409903713894</c:v>
                </c:pt>
                <c:pt idx="4">
                  <c:v>0.70578778135048237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1A-47F9-A707-0C5AA23C5087}"/>
            </c:ext>
          </c:extLst>
        </c:ser>
        <c:ser>
          <c:idx val="3"/>
          <c:order val="3"/>
          <c:tx>
            <c:strRef>
              <c:f>'major term pivot'!$V$11</c:f>
              <c:strCache>
                <c:ptCount val="1"/>
                <c:pt idx="0">
                  <c:v>3.5 to 6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'major term pivot'!$Q$12:$R$16</c:f>
              <c:multiLvlStrCache>
                <c:ptCount val="5"/>
                <c:lvl>
                  <c:pt idx="0">
                    <c:v>Fall 2014</c:v>
                  </c:pt>
                  <c:pt idx="1">
                    <c:v>Fall 2015</c:v>
                  </c:pt>
                  <c:pt idx="2">
                    <c:v>Fall 2016</c:v>
                  </c:pt>
                  <c:pt idx="3">
                    <c:v>Fall 2017</c:v>
                  </c:pt>
                  <c:pt idx="4">
                    <c:v>Fall 2018</c:v>
                  </c:pt>
                </c:lvl>
                <c:lvl>
                  <c:pt idx="0">
                    <c:v>Canada</c:v>
                  </c:pt>
                  <c:pt idx="1">
                    <c:v>Canada</c:v>
                  </c:pt>
                  <c:pt idx="2">
                    <c:v>Canada</c:v>
                  </c:pt>
                  <c:pt idx="3">
                    <c:v>Canada</c:v>
                  </c:pt>
                  <c:pt idx="4">
                    <c:v>Canada</c:v>
                  </c:pt>
                </c:lvl>
              </c:multiLvlStrCache>
            </c:multiLvlStrRef>
          </c:cat>
          <c:val>
            <c:numRef>
              <c:f>'major term pivot'!$V$12:$V$16</c:f>
              <c:numCache>
                <c:formatCode>0.0%</c:formatCode>
                <c:ptCount val="5"/>
                <c:pt idx="0">
                  <c:v>0.57098955132145057</c:v>
                </c:pt>
                <c:pt idx="1">
                  <c:v>0.59339933993399341</c:v>
                </c:pt>
                <c:pt idx="2">
                  <c:v>0.62516297262059972</c:v>
                </c:pt>
                <c:pt idx="3">
                  <c:v>0.61477045908183636</c:v>
                </c:pt>
                <c:pt idx="4">
                  <c:v>0.60758665794637012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1A-47F9-A707-0C5AA23C5087}"/>
            </c:ext>
          </c:extLst>
        </c:ser>
        <c:ser>
          <c:idx val="4"/>
          <c:order val="4"/>
          <c:tx>
            <c:strRef>
              <c:f>'major term pivot'!$W$11</c:f>
              <c:strCache>
                <c:ptCount val="1"/>
                <c:pt idx="0">
                  <c:v>3 or fewer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multiLvlStrRef>
              <c:f>'major term pivot'!$Q$12:$R$16</c:f>
              <c:multiLvlStrCache>
                <c:ptCount val="5"/>
                <c:lvl>
                  <c:pt idx="0">
                    <c:v>Fall 2014</c:v>
                  </c:pt>
                  <c:pt idx="1">
                    <c:v>Fall 2015</c:v>
                  </c:pt>
                  <c:pt idx="2">
                    <c:v>Fall 2016</c:v>
                  </c:pt>
                  <c:pt idx="3">
                    <c:v>Fall 2017</c:v>
                  </c:pt>
                  <c:pt idx="4">
                    <c:v>Fall 2018</c:v>
                  </c:pt>
                </c:lvl>
                <c:lvl>
                  <c:pt idx="0">
                    <c:v>Canada</c:v>
                  </c:pt>
                  <c:pt idx="1">
                    <c:v>Canada</c:v>
                  </c:pt>
                  <c:pt idx="2">
                    <c:v>Canada</c:v>
                  </c:pt>
                  <c:pt idx="3">
                    <c:v>Canada</c:v>
                  </c:pt>
                  <c:pt idx="4">
                    <c:v>Canada</c:v>
                  </c:pt>
                </c:lvl>
              </c:multiLvlStrCache>
            </c:multiLvlStrRef>
          </c:cat>
          <c:val>
            <c:numRef>
              <c:f>'major term pivot'!$W$12:$W$16</c:f>
              <c:numCache>
                <c:formatCode>0.0%</c:formatCode>
                <c:ptCount val="5"/>
                <c:pt idx="0">
                  <c:v>0.425597532767926</c:v>
                </c:pt>
                <c:pt idx="1">
                  <c:v>0.48947778643803586</c:v>
                </c:pt>
                <c:pt idx="2">
                  <c:v>0.45104602510460251</c:v>
                </c:pt>
                <c:pt idx="3">
                  <c:v>0.45826235093696766</c:v>
                </c:pt>
                <c:pt idx="4">
                  <c:v>0.4403755868544601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1A-47F9-A707-0C5AA23C50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054944"/>
        <c:axId val="149622448"/>
      </c:barChart>
      <c:catAx>
        <c:axId val="69054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622448"/>
        <c:crosses val="autoZero"/>
        <c:auto val="1"/>
        <c:lblAlgn val="ctr"/>
        <c:lblOffset val="100"/>
        <c:noMultiLvlLbl val="0"/>
      </c:catAx>
      <c:valAx>
        <c:axId val="14962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05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'major term pivot'!$S$11</c:f>
              <c:strCache>
                <c:ptCount val="1"/>
                <c:pt idx="0">
                  <c:v>12 or more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'major term pivot'!$Q$17:$R$21</c:f>
              <c:multiLvlStrCache>
                <c:ptCount val="5"/>
                <c:lvl>
                  <c:pt idx="0">
                    <c:v>Fall 2014</c:v>
                  </c:pt>
                  <c:pt idx="1">
                    <c:v>Fall 2015</c:v>
                  </c:pt>
                  <c:pt idx="2">
                    <c:v>Fall 2016</c:v>
                  </c:pt>
                  <c:pt idx="3">
                    <c:v>Fall 2017</c:v>
                  </c:pt>
                  <c:pt idx="4">
                    <c:v>Fall 2018</c:v>
                  </c:pt>
                </c:lvl>
                <c:lvl>
                  <c:pt idx="0">
                    <c:v>Non-Canada</c:v>
                  </c:pt>
                  <c:pt idx="1">
                    <c:v>Non-Canada</c:v>
                  </c:pt>
                  <c:pt idx="2">
                    <c:v>Non-Canada</c:v>
                  </c:pt>
                  <c:pt idx="3">
                    <c:v>Non-Canada</c:v>
                  </c:pt>
                  <c:pt idx="4">
                    <c:v>Non-Canada</c:v>
                  </c:pt>
                </c:lvl>
              </c:multiLvlStrCache>
            </c:multiLvlStrRef>
          </c:cat>
          <c:val>
            <c:numRef>
              <c:f>'major term pivot'!$S$17:$S$21</c:f>
              <c:numCache>
                <c:formatCode>0.0%</c:formatCode>
                <c:ptCount val="5"/>
                <c:pt idx="0">
                  <c:v>0.78636363636363638</c:v>
                </c:pt>
                <c:pt idx="1">
                  <c:v>0.83181818181818179</c:v>
                </c:pt>
                <c:pt idx="2">
                  <c:v>0.86631016042780751</c:v>
                </c:pt>
                <c:pt idx="3">
                  <c:v>0.82208588957055218</c:v>
                </c:pt>
                <c:pt idx="4">
                  <c:v>0.81720430107526887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97-454A-BF18-3E76DFE4D555}"/>
            </c:ext>
          </c:extLst>
        </c:ser>
        <c:ser>
          <c:idx val="1"/>
          <c:order val="1"/>
          <c:tx>
            <c:strRef>
              <c:f>'major term pivot'!$T$11</c:f>
              <c:strCache>
                <c:ptCount val="1"/>
                <c:pt idx="0">
                  <c:v>9.5 to 11.5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'major term pivot'!$Q$17:$R$21</c:f>
              <c:multiLvlStrCache>
                <c:ptCount val="5"/>
                <c:lvl>
                  <c:pt idx="0">
                    <c:v>Fall 2014</c:v>
                  </c:pt>
                  <c:pt idx="1">
                    <c:v>Fall 2015</c:v>
                  </c:pt>
                  <c:pt idx="2">
                    <c:v>Fall 2016</c:v>
                  </c:pt>
                  <c:pt idx="3">
                    <c:v>Fall 2017</c:v>
                  </c:pt>
                  <c:pt idx="4">
                    <c:v>Fall 2018</c:v>
                  </c:pt>
                </c:lvl>
                <c:lvl>
                  <c:pt idx="0">
                    <c:v>Non-Canada</c:v>
                  </c:pt>
                  <c:pt idx="1">
                    <c:v>Non-Canada</c:v>
                  </c:pt>
                  <c:pt idx="2">
                    <c:v>Non-Canada</c:v>
                  </c:pt>
                  <c:pt idx="3">
                    <c:v>Non-Canada</c:v>
                  </c:pt>
                  <c:pt idx="4">
                    <c:v>Non-Canada</c:v>
                  </c:pt>
                </c:lvl>
              </c:multiLvlStrCache>
            </c:multiLvlStrRef>
          </c:cat>
          <c:val>
            <c:numRef>
              <c:f>'major term pivot'!$T$17:$T$21</c:f>
              <c:numCache>
                <c:formatCode>0.0%</c:formatCode>
                <c:ptCount val="5"/>
                <c:pt idx="0">
                  <c:v>0.75438596491228072</c:v>
                </c:pt>
                <c:pt idx="1">
                  <c:v>0.78813559322033899</c:v>
                </c:pt>
                <c:pt idx="2">
                  <c:v>0.76859504132231404</c:v>
                </c:pt>
                <c:pt idx="3">
                  <c:v>0.68181818181818177</c:v>
                </c:pt>
                <c:pt idx="4">
                  <c:v>0.65753424657534243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97-454A-BF18-3E76DFE4D555}"/>
            </c:ext>
          </c:extLst>
        </c:ser>
        <c:ser>
          <c:idx val="2"/>
          <c:order val="2"/>
          <c:tx>
            <c:strRef>
              <c:f>'major term pivot'!$U$11</c:f>
              <c:strCache>
                <c:ptCount val="1"/>
                <c:pt idx="0">
                  <c:v>6.5 to 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'major term pivot'!$Q$17:$R$21</c:f>
              <c:multiLvlStrCache>
                <c:ptCount val="5"/>
                <c:lvl>
                  <c:pt idx="0">
                    <c:v>Fall 2014</c:v>
                  </c:pt>
                  <c:pt idx="1">
                    <c:v>Fall 2015</c:v>
                  </c:pt>
                  <c:pt idx="2">
                    <c:v>Fall 2016</c:v>
                  </c:pt>
                  <c:pt idx="3">
                    <c:v>Fall 2017</c:v>
                  </c:pt>
                  <c:pt idx="4">
                    <c:v>Fall 2018</c:v>
                  </c:pt>
                </c:lvl>
                <c:lvl>
                  <c:pt idx="0">
                    <c:v>Non-Canada</c:v>
                  </c:pt>
                  <c:pt idx="1">
                    <c:v>Non-Canada</c:v>
                  </c:pt>
                  <c:pt idx="2">
                    <c:v>Non-Canada</c:v>
                  </c:pt>
                  <c:pt idx="3">
                    <c:v>Non-Canada</c:v>
                  </c:pt>
                  <c:pt idx="4">
                    <c:v>Non-Canada</c:v>
                  </c:pt>
                </c:lvl>
              </c:multiLvlStrCache>
            </c:multiLvlStrRef>
          </c:cat>
          <c:val>
            <c:numRef>
              <c:f>'major term pivot'!$U$17:$U$21</c:f>
              <c:numCache>
                <c:formatCode>0.0%</c:formatCode>
                <c:ptCount val="5"/>
                <c:pt idx="0">
                  <c:v>0.66393442622950816</c:v>
                </c:pt>
                <c:pt idx="1">
                  <c:v>0.65517241379310343</c:v>
                </c:pt>
                <c:pt idx="2">
                  <c:v>0.60885608856088558</c:v>
                </c:pt>
                <c:pt idx="3">
                  <c:v>0.5803571428571429</c:v>
                </c:pt>
                <c:pt idx="4">
                  <c:v>0.52606635071090047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97-454A-BF18-3E76DFE4D555}"/>
            </c:ext>
          </c:extLst>
        </c:ser>
        <c:ser>
          <c:idx val="3"/>
          <c:order val="3"/>
          <c:tx>
            <c:strRef>
              <c:f>'major term pivot'!$V$11</c:f>
              <c:strCache>
                <c:ptCount val="1"/>
                <c:pt idx="0">
                  <c:v>3.5 to 6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'major term pivot'!$Q$17:$R$21</c:f>
              <c:multiLvlStrCache>
                <c:ptCount val="5"/>
                <c:lvl>
                  <c:pt idx="0">
                    <c:v>Fall 2014</c:v>
                  </c:pt>
                  <c:pt idx="1">
                    <c:v>Fall 2015</c:v>
                  </c:pt>
                  <c:pt idx="2">
                    <c:v>Fall 2016</c:v>
                  </c:pt>
                  <c:pt idx="3">
                    <c:v>Fall 2017</c:v>
                  </c:pt>
                  <c:pt idx="4">
                    <c:v>Fall 2018</c:v>
                  </c:pt>
                </c:lvl>
                <c:lvl>
                  <c:pt idx="0">
                    <c:v>Non-Canada</c:v>
                  </c:pt>
                  <c:pt idx="1">
                    <c:v>Non-Canada</c:v>
                  </c:pt>
                  <c:pt idx="2">
                    <c:v>Non-Canada</c:v>
                  </c:pt>
                  <c:pt idx="3">
                    <c:v>Non-Canada</c:v>
                  </c:pt>
                  <c:pt idx="4">
                    <c:v>Non-Canada</c:v>
                  </c:pt>
                </c:lvl>
              </c:multiLvlStrCache>
            </c:multiLvlStrRef>
          </c:cat>
          <c:val>
            <c:numRef>
              <c:f>'major term pivot'!$V$17:$V$21</c:f>
              <c:numCache>
                <c:formatCode>0.0%</c:formatCode>
                <c:ptCount val="5"/>
                <c:pt idx="0">
                  <c:v>0.46007604562737642</c:v>
                </c:pt>
                <c:pt idx="1">
                  <c:v>0.43618739903069464</c:v>
                </c:pt>
                <c:pt idx="2">
                  <c:v>0.46105919003115264</c:v>
                </c:pt>
                <c:pt idx="3">
                  <c:v>0.43350604490500866</c:v>
                </c:pt>
                <c:pt idx="4">
                  <c:v>0.38859180035650626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497-454A-BF18-3E76DFE4D555}"/>
            </c:ext>
          </c:extLst>
        </c:ser>
        <c:ser>
          <c:idx val="4"/>
          <c:order val="4"/>
          <c:tx>
            <c:strRef>
              <c:f>'major term pivot'!$W$11</c:f>
              <c:strCache>
                <c:ptCount val="1"/>
                <c:pt idx="0">
                  <c:v>3 or fewer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multiLvlStrRef>
              <c:f>'major term pivot'!$Q$17:$R$21</c:f>
              <c:multiLvlStrCache>
                <c:ptCount val="5"/>
                <c:lvl>
                  <c:pt idx="0">
                    <c:v>Fall 2014</c:v>
                  </c:pt>
                  <c:pt idx="1">
                    <c:v>Fall 2015</c:v>
                  </c:pt>
                  <c:pt idx="2">
                    <c:v>Fall 2016</c:v>
                  </c:pt>
                  <c:pt idx="3">
                    <c:v>Fall 2017</c:v>
                  </c:pt>
                  <c:pt idx="4">
                    <c:v>Fall 2018</c:v>
                  </c:pt>
                </c:lvl>
                <c:lvl>
                  <c:pt idx="0">
                    <c:v>Non-Canada</c:v>
                  </c:pt>
                  <c:pt idx="1">
                    <c:v>Non-Canada</c:v>
                  </c:pt>
                  <c:pt idx="2">
                    <c:v>Non-Canada</c:v>
                  </c:pt>
                  <c:pt idx="3">
                    <c:v>Non-Canada</c:v>
                  </c:pt>
                  <c:pt idx="4">
                    <c:v>Non-Canada</c:v>
                  </c:pt>
                </c:lvl>
              </c:multiLvlStrCache>
            </c:multiLvlStrRef>
          </c:cat>
          <c:val>
            <c:numRef>
              <c:f>'major term pivot'!$W$17:$W$21</c:f>
              <c:numCache>
                <c:formatCode>0.0%</c:formatCode>
                <c:ptCount val="5"/>
                <c:pt idx="0">
                  <c:v>0.31024930747922436</c:v>
                </c:pt>
                <c:pt idx="1">
                  <c:v>0.33514246947082765</c:v>
                </c:pt>
                <c:pt idx="2">
                  <c:v>0.32234432234432236</c:v>
                </c:pt>
                <c:pt idx="3">
                  <c:v>0.31408775981524251</c:v>
                </c:pt>
                <c:pt idx="4">
                  <c:v>0.30978260869565216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497-454A-BF18-3E76DFE4D5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72570640"/>
        <c:axId val="149569200"/>
      </c:barChart>
      <c:catAx>
        <c:axId val="147257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569200"/>
        <c:crosses val="autoZero"/>
        <c:auto val="1"/>
        <c:lblAlgn val="ctr"/>
        <c:lblOffset val="100"/>
        <c:noMultiLvlLbl val="0"/>
      </c:catAx>
      <c:valAx>
        <c:axId val="149569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2570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'5 year pivot'!$V$6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 year pivot'!$U$7:$U$12</c:f>
              <c:strCache>
                <c:ptCount val="6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  <c:pt idx="5">
                  <c:v>2018-2019</c:v>
                </c:pt>
              </c:strCache>
            </c:strRef>
          </c:cat>
          <c:val>
            <c:numRef>
              <c:f>'5 year pivot'!$V$7:$V$12</c:f>
              <c:numCache>
                <c:formatCode>0.0%</c:formatCode>
                <c:ptCount val="6"/>
                <c:pt idx="0">
                  <c:v>0.69828283736402053</c:v>
                </c:pt>
                <c:pt idx="1">
                  <c:v>0.68061576572591342</c:v>
                </c:pt>
                <c:pt idx="2">
                  <c:v>0.6683795516966422</c:v>
                </c:pt>
                <c:pt idx="3">
                  <c:v>0.65137029955385595</c:v>
                </c:pt>
                <c:pt idx="4">
                  <c:v>0.64731062721012467</c:v>
                </c:pt>
                <c:pt idx="5">
                  <c:v>0.6415895790069851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37-424A-A6B6-4F8C533BCF4D}"/>
            </c:ext>
          </c:extLst>
        </c:ser>
        <c:ser>
          <c:idx val="1"/>
          <c:order val="1"/>
          <c:tx>
            <c:strRef>
              <c:f>'5 year pivot'!$W$6</c:f>
              <c:strCache>
                <c:ptCount val="1"/>
                <c:pt idx="0">
                  <c:v>College of San Mateo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 year pivot'!$U$7:$U$12</c:f>
              <c:strCache>
                <c:ptCount val="6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  <c:pt idx="5">
                  <c:v>2018-2019</c:v>
                </c:pt>
              </c:strCache>
            </c:strRef>
          </c:cat>
          <c:val>
            <c:numRef>
              <c:f>'5 year pivot'!$W$7:$W$12</c:f>
              <c:numCache>
                <c:formatCode>0.0%</c:formatCode>
                <c:ptCount val="6"/>
                <c:pt idx="0">
                  <c:v>0.17414366627708353</c:v>
                </c:pt>
                <c:pt idx="1">
                  <c:v>0.18508360612226843</c:v>
                </c:pt>
                <c:pt idx="2">
                  <c:v>0.19039603083193055</c:v>
                </c:pt>
                <c:pt idx="3">
                  <c:v>0.20012746972594009</c:v>
                </c:pt>
                <c:pt idx="4">
                  <c:v>0.20212171970965942</c:v>
                </c:pt>
                <c:pt idx="5">
                  <c:v>0.20124598829526147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37-424A-A6B6-4F8C533BCF4D}"/>
            </c:ext>
          </c:extLst>
        </c:ser>
        <c:ser>
          <c:idx val="2"/>
          <c:order val="2"/>
          <c:tx>
            <c:strRef>
              <c:f>'5 year pivot'!$X$6</c:f>
              <c:strCache>
                <c:ptCount val="1"/>
                <c:pt idx="0">
                  <c:v>Skyline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 year pivot'!$U$7:$U$12</c:f>
              <c:strCache>
                <c:ptCount val="6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  <c:pt idx="4">
                  <c:v>2017-2018</c:v>
                </c:pt>
                <c:pt idx="5">
                  <c:v>2018-2019</c:v>
                </c:pt>
              </c:strCache>
            </c:strRef>
          </c:cat>
          <c:val>
            <c:numRef>
              <c:f>'5 year pivot'!$X$7:$X$12</c:f>
              <c:numCache>
                <c:formatCode>0.0%</c:formatCode>
                <c:ptCount val="6"/>
                <c:pt idx="0">
                  <c:v>0.12757349635889598</c:v>
                </c:pt>
                <c:pt idx="1">
                  <c:v>0.13430062815181809</c:v>
                </c:pt>
                <c:pt idx="2">
                  <c:v>0.1412244174714273</c:v>
                </c:pt>
                <c:pt idx="3">
                  <c:v>0.14850223072020396</c:v>
                </c:pt>
                <c:pt idx="4">
                  <c:v>0.15056765308021589</c:v>
                </c:pt>
                <c:pt idx="5">
                  <c:v>0.15716443269775346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37-424A-A6B6-4F8C533BCF4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29050512"/>
        <c:axId val="1380512384"/>
      </c:barChart>
      <c:catAx>
        <c:axId val="122905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0512384"/>
        <c:crosses val="autoZero"/>
        <c:auto val="1"/>
        <c:lblAlgn val="ctr"/>
        <c:lblOffset val="100"/>
        <c:noMultiLvlLbl val="0"/>
      </c:catAx>
      <c:valAx>
        <c:axId val="1380512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9050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0.02355</cdr:x>
      <cdr:y>0.027</cdr:y>
    </cdr:from>
    <cdr:to>
      <cdr:x>0.99185</cdr:x>
      <cdr:y>0.93105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844E305D-1538-4542-8FAF-2553C0AAC1B0}"/>
            </a:ext>
          </a:extLst>
        </cdr:cNvPr>
        <cdr:cNvSpPr/>
      </cdr:nvSpPr>
      <cdr:spPr>
        <a:xfrm xmlns:a="http://schemas.openxmlformats.org/drawingml/2006/main">
          <a:off x="247650" y="117475"/>
          <a:ext cx="10182225" cy="393382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EAC68-7B8D-460A-ACEC-065E7D758254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D301C1-500C-408F-96A0-93070BF34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91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Canada to units taken drop courses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D301C1-500C-408F-96A0-93070BF3437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0758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Clustered column chart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D301C1-500C-408F-96A0-93070BF3437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4045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Split into two slides</a:t>
            </a:r>
          </a:p>
          <a:p>
            <a:r>
              <a:rPr lang="en-US" dirty="0"/>
              <a:t>Look into total earned units</a:t>
            </a:r>
          </a:p>
          <a:p>
            <a:r>
              <a:rPr lang="en-US" dirty="0"/>
              <a:t>- Are these students </a:t>
            </a:r>
            <a:r>
              <a:rPr lang="en-US" dirty="0" err="1"/>
              <a:t>whwo</a:t>
            </a:r>
            <a:r>
              <a:rPr lang="en-US" dirty="0"/>
              <a:t> have a lot of units already?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D301C1-500C-408F-96A0-93070BF3437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547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Split into two slides</a:t>
            </a:r>
          </a:p>
          <a:p>
            <a:r>
              <a:rPr lang="en-US" dirty="0"/>
              <a:t>Look into total earned units</a:t>
            </a:r>
          </a:p>
          <a:p>
            <a:r>
              <a:rPr lang="en-US" dirty="0"/>
              <a:t>- Are these students </a:t>
            </a:r>
            <a:r>
              <a:rPr lang="en-US" dirty="0" err="1"/>
              <a:t>whwo</a:t>
            </a:r>
            <a:r>
              <a:rPr lang="en-US" dirty="0"/>
              <a:t> have a lot of units already?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D301C1-500C-408F-96A0-93070BF3437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48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	24 or more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12 to 23.5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6.5 to 11.5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 to 6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 or fewer</a:t>
            </a:r>
            <a:r>
              <a:rPr lang="en-US" dirty="0"/>
              <a:t> </a:t>
            </a:r>
          </a:p>
          <a:p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 year diff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-174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-355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-133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-58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191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-529</a:t>
            </a:r>
            <a:r>
              <a:rPr lang="en-US" dirty="0"/>
              <a:t> </a:t>
            </a:r>
          </a:p>
          <a:p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unit diff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-4954.5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-5715.5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-1183.7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-295.8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535.0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-11614.5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16-17% loss in two highest unit loads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D301C1-500C-408F-96A0-93070BF3437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82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24 or more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28.5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n-US" dirty="0"/>
              <a:t> </a:t>
            </a:r>
          </a:p>
          <a:p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12 to 23.5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16.1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1.77</a:t>
            </a:r>
          </a:p>
          <a:p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6.5 to 11.5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8.9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3.18</a:t>
            </a:r>
          </a:p>
          <a:p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 to 6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5.1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5.54</a:t>
            </a:r>
          </a:p>
          <a:p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 or fewer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2.8</a:t>
            </a:r>
            <a:r>
              <a:rPr lang="en-US" dirty="0"/>
              <a:t> 	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10.17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D301C1-500C-408F-96A0-93070BF3437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536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Non-Canada %&lt;12 =</a:t>
            </a:r>
            <a:r>
              <a:rPr lang="en-US" dirty="0"/>
              <a:t> 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89.8</a:t>
            </a:r>
            <a:r>
              <a:rPr lang="en-US" dirty="0"/>
              <a:t> %</a:t>
            </a:r>
          </a:p>
          <a:p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%&lt;12</a:t>
            </a:r>
            <a:r>
              <a:rPr lang="en-US" dirty="0"/>
              <a:t> = 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66.1</a:t>
            </a:r>
            <a:r>
              <a:rPr lang="en-US" dirty="0"/>
              <a:t> %</a:t>
            </a:r>
          </a:p>
          <a:p>
            <a:endParaRPr lang="en-US" dirty="0"/>
          </a:p>
          <a:p>
            <a:r>
              <a:rPr lang="en-US" dirty="0"/>
              <a:t>District wide unit taking</a:t>
            </a:r>
          </a:p>
          <a:p>
            <a:r>
              <a:rPr lang="en-US" dirty="0"/>
              <a:t>% units taken at Canada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D301C1-500C-408F-96A0-93070BF3437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29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in line with fewer yearly courses taken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D301C1-500C-408F-96A0-93070BF3437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6926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Term units now, approximated similar bands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D301C1-500C-408F-96A0-93070BF3437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771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% decline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D301C1-500C-408F-96A0-93070BF3437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060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Pull term level details</a:t>
            </a:r>
          </a:p>
          <a:p>
            <a:r>
              <a:rPr lang="en-US" dirty="0"/>
              <a:t>Trend for non-Canada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D301C1-500C-408F-96A0-93070BF3437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63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course in an academic year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D301C1-500C-408F-96A0-93070BF3437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17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58627-CEBF-4D81-A74D-9284E5DEB4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B668F7-A2D2-41F5-9AE8-7CD7E763FB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E4222D-5A93-4B78-A9FD-3AFEF7B56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B4CB-AC87-40CF-967F-02621EEF21F2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63270-6C95-4313-9B01-C2D04293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58F12-7284-4168-BD8A-E86351C6A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FCAB-4EE7-4577-BEE9-9D46E8BC9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53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0835C-C860-47ED-8A26-352A7D8BF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914314-DC55-45EB-8FDD-B8B4F1FCE3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5ED4B-EB38-4D17-96F6-5220656D6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B4CB-AC87-40CF-967F-02621EEF21F2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59DAA-F2D3-4B76-9515-637D3267B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4F93B-F093-4AEA-824D-C55E6AECD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FCAB-4EE7-4577-BEE9-9D46E8BC9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51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FFE9DC-B4AF-4F57-9539-DCA62060B4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C9D5A9-E2FC-42AA-9E5C-3C3D238FDD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CE5F4C-0740-41AB-8537-BB4ECEB0E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B4CB-AC87-40CF-967F-02621EEF21F2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B357B-DC88-41B5-9D14-DE31D69D1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0D233-D846-4CB6-AB39-F48B21F8C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FCAB-4EE7-4577-BEE9-9D46E8BC9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89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886FC-E9A7-4A97-8E55-9BD638487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62510-3382-4605-8981-52E968C9D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E8898-9209-4C8C-BCB8-3E45C2EF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B4CB-AC87-40CF-967F-02621EEF21F2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5B4A5-24AD-4412-9CCC-66B74A3A0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1891C-FAFB-446F-B674-86888B4C9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FCAB-4EE7-4577-BEE9-9D46E8BC9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771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34EEE-2D91-4FAD-B52E-1430FCCE7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4AAE2-3FF2-429B-86F6-594C1B836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53FD4-364B-4067-AF9E-FCC2DDDCA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B4CB-AC87-40CF-967F-02621EEF21F2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20FEF-FC97-46DD-A590-3380FE6AF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872FE-425C-4F4A-A90E-22ECC26BB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FCAB-4EE7-4577-BEE9-9D46E8BC9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9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8DC61-9B05-4DB3-AF2A-CD7F35959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D814F-6FAB-41F0-9042-092CE57CE0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31FE-0F87-4BBF-AFD5-67DB12567F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D8CCD5-E94C-4E7F-AC90-57624707C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B4CB-AC87-40CF-967F-02621EEF21F2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36E7C4-092F-4F8F-9F35-8A170CEBE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D16020-EB9A-43D5-9E3A-BF56DF031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FCAB-4EE7-4577-BEE9-9D46E8BC9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789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BB162-B85F-4004-B2E9-EF92E7A64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36954A-CEBC-45AE-8FD1-255B99E31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BF4735-339F-4A69-89A3-75E7747F6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D6BBEF-9F72-4978-A99A-E47A7A2FFC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ED02EC-C393-4DFF-BF8D-0936AD70FB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25A25A-7346-413F-ABA4-A8D51FEFC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B4CB-AC87-40CF-967F-02621EEF21F2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C10EEB-7838-4CAD-BF7E-4881273DF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E8D577-FA58-43F8-970B-2FDDE6155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FCAB-4EE7-4577-BEE9-9D46E8BC9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83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D9895-AD20-417F-A65E-A509A6EBD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BB945D-5B88-4376-AEDA-C18E2BA76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B4CB-AC87-40CF-967F-02621EEF21F2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7E0F36-526D-4DDA-B744-A65E45BB5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170195-F144-4879-8491-641B514DF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FCAB-4EE7-4577-BEE9-9D46E8BC9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82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01E965-A98D-4E72-9B7E-D14946DC0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B4CB-AC87-40CF-967F-02621EEF21F2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54CAFA-C2EA-487D-BCE7-1ABB71B74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973834-0C51-437D-9982-1684681F6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FCAB-4EE7-4577-BEE9-9D46E8BC9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152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416FD-42CD-42E7-B5B0-692ACE03E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87BDE-B4E6-41AE-961A-E49BA1EDC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0D03A1-DDC6-4F50-AC3B-E74D02D003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11B26-E945-40D2-83F5-5030AA94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B4CB-AC87-40CF-967F-02621EEF21F2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10F38-C7C5-442F-B123-E460AB15B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5B846C-200A-48E4-A143-C193712D9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FCAB-4EE7-4577-BEE9-9D46E8BC9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46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67435-E394-4A9F-B0E7-0E20EAD60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1EA5F4-E0FB-4585-9282-94925D1126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9330E2-654C-4BEE-B3A8-FB34FDB374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0001C-1894-43BA-95AE-354BE1364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B4CB-AC87-40CF-967F-02621EEF21F2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FA1CB8-6311-4DFF-99BE-4AC91CA74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053253-8913-4CF3-AD95-A6EB85023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1FCAB-4EE7-4577-BEE9-9D46E8BC9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6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B59012-2FE4-4E87-AC50-57FDF7EC4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FA360C-5B28-4156-8065-B4C8F8A42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DC50B-6725-4FB3-8A57-F2319E5446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2B4CB-AC87-40CF-967F-02621EEF21F2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F1D71-7718-46CB-A663-8BF45C610C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0B4FF-2413-464C-8750-AB142CFE3F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1FCAB-4EE7-4577-BEE9-9D46E8BC9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PBC Strategic Enrollment Management Committee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August 28,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006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34022-284C-47DF-8062-F14BFA309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Full-time Student </a:t>
            </a:r>
            <a:r>
              <a:rPr lang="en-US" dirty="0" smtClean="0"/>
              <a:t>Equivalent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1CE6923-EAFA-4E9D-8A71-E73D1D3C52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70466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6" name="Picture 2" descr="Image result for person shape">
            <a:extLst>
              <a:ext uri="{FF2B5EF4-FFF2-40B4-BE49-F238E27FC236}">
                <a16:creationId xmlns:a16="http://schemas.microsoft.com/office/drawing/2014/main" id="{6C9A4E1B-4927-4344-8003-219F10D6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50" y="5389245"/>
            <a:ext cx="487680" cy="48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55554F3-B9A6-4AAB-9C09-58E28125FFE0}"/>
              </a:ext>
            </a:extLst>
          </p:cNvPr>
          <p:cNvCxnSpPr/>
          <p:nvPr/>
        </p:nvCxnSpPr>
        <p:spPr>
          <a:xfrm>
            <a:off x="1133475" y="5876925"/>
            <a:ext cx="101155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1C2154D3-1083-4BF4-9523-E5DBF2B1BA14}"/>
              </a:ext>
            </a:extLst>
          </p:cNvPr>
          <p:cNvGrpSpPr/>
          <p:nvPr/>
        </p:nvGrpSpPr>
        <p:grpSpPr>
          <a:xfrm>
            <a:off x="3905250" y="5000625"/>
            <a:ext cx="487680" cy="876300"/>
            <a:chOff x="3905250" y="5000625"/>
            <a:chExt cx="487680" cy="876300"/>
          </a:xfrm>
        </p:grpSpPr>
        <p:pic>
          <p:nvPicPr>
            <p:cNvPr id="7" name="Picture 2" descr="Image result for person shape">
              <a:extLst>
                <a:ext uri="{FF2B5EF4-FFF2-40B4-BE49-F238E27FC236}">
                  <a16:creationId xmlns:a16="http://schemas.microsoft.com/office/drawing/2014/main" id="{7A79AB69-0FAF-4614-804C-DB019137F7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5250" y="5389245"/>
              <a:ext cx="487680" cy="487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Image result for person shape">
              <a:extLst>
                <a:ext uri="{FF2B5EF4-FFF2-40B4-BE49-F238E27FC236}">
                  <a16:creationId xmlns:a16="http://schemas.microsoft.com/office/drawing/2014/main" id="{B39867F1-533C-4FB4-9701-DCEACE2089C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313" b="1"/>
            <a:stretch/>
          </p:blipFill>
          <p:spPr bwMode="auto">
            <a:xfrm>
              <a:off x="3905250" y="5000625"/>
              <a:ext cx="487680" cy="3886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19BFEF4-8CA4-4193-BE7C-09AF4E33BCA3}"/>
              </a:ext>
            </a:extLst>
          </p:cNvPr>
          <p:cNvGrpSpPr/>
          <p:nvPr/>
        </p:nvGrpSpPr>
        <p:grpSpPr>
          <a:xfrm>
            <a:off x="5924550" y="4278947"/>
            <a:ext cx="487680" cy="1597978"/>
            <a:chOff x="5924550" y="4278947"/>
            <a:chExt cx="487680" cy="1597978"/>
          </a:xfrm>
        </p:grpSpPr>
        <p:pic>
          <p:nvPicPr>
            <p:cNvPr id="9" name="Picture 2" descr="Image result for person shape">
              <a:extLst>
                <a:ext uri="{FF2B5EF4-FFF2-40B4-BE49-F238E27FC236}">
                  <a16:creationId xmlns:a16="http://schemas.microsoft.com/office/drawing/2014/main" id="{6901741E-9D23-4A41-8762-D1C37BC1FB8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4550" y="5389245"/>
              <a:ext cx="487680" cy="487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Image result for person shape">
              <a:extLst>
                <a:ext uri="{FF2B5EF4-FFF2-40B4-BE49-F238E27FC236}">
                  <a16:creationId xmlns:a16="http://schemas.microsoft.com/office/drawing/2014/main" id="{F4D4D111-1F02-47AB-B2E8-9104B371E8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4550" y="4901564"/>
              <a:ext cx="487680" cy="487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Image result for person shape">
              <a:extLst>
                <a:ext uri="{FF2B5EF4-FFF2-40B4-BE49-F238E27FC236}">
                  <a16:creationId xmlns:a16="http://schemas.microsoft.com/office/drawing/2014/main" id="{2ABA3DF9-F97B-459D-B728-D3CCFC06A0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4550" y="4413884"/>
              <a:ext cx="487680" cy="487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Image result for person shape">
              <a:extLst>
                <a:ext uri="{FF2B5EF4-FFF2-40B4-BE49-F238E27FC236}">
                  <a16:creationId xmlns:a16="http://schemas.microsoft.com/office/drawing/2014/main" id="{7A2C3BD9-F9FB-4B0E-B72F-0B227FCBDCA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2331"/>
            <a:stretch/>
          </p:blipFill>
          <p:spPr bwMode="auto">
            <a:xfrm>
              <a:off x="5924550" y="4278947"/>
              <a:ext cx="487680" cy="1349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D3100F8-AB36-4D52-A65D-0CE66EA6F213}"/>
              </a:ext>
            </a:extLst>
          </p:cNvPr>
          <p:cNvGrpSpPr/>
          <p:nvPr/>
        </p:nvGrpSpPr>
        <p:grpSpPr>
          <a:xfrm>
            <a:off x="7943850" y="3153730"/>
            <a:ext cx="487680" cy="2723195"/>
            <a:chOff x="7943850" y="3153730"/>
            <a:chExt cx="487680" cy="2723195"/>
          </a:xfrm>
        </p:grpSpPr>
        <p:pic>
          <p:nvPicPr>
            <p:cNvPr id="13" name="Picture 2" descr="Image result for person shape">
              <a:extLst>
                <a:ext uri="{FF2B5EF4-FFF2-40B4-BE49-F238E27FC236}">
                  <a16:creationId xmlns:a16="http://schemas.microsoft.com/office/drawing/2014/main" id="{DEEF3B2F-339D-464E-B2CB-1A3A4BD983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43850" y="5389245"/>
              <a:ext cx="487680" cy="487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Image result for person shape">
              <a:extLst>
                <a:ext uri="{FF2B5EF4-FFF2-40B4-BE49-F238E27FC236}">
                  <a16:creationId xmlns:a16="http://schemas.microsoft.com/office/drawing/2014/main" id="{B50E40D7-2626-4EF4-A6C2-1FDD4F44C0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43850" y="4901564"/>
              <a:ext cx="487680" cy="487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Image result for person shape">
              <a:extLst>
                <a:ext uri="{FF2B5EF4-FFF2-40B4-BE49-F238E27FC236}">
                  <a16:creationId xmlns:a16="http://schemas.microsoft.com/office/drawing/2014/main" id="{71D24011-FBE8-4B60-8387-8856E92559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43850" y="4413883"/>
              <a:ext cx="487680" cy="487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Image result for person shape">
              <a:extLst>
                <a:ext uri="{FF2B5EF4-FFF2-40B4-BE49-F238E27FC236}">
                  <a16:creationId xmlns:a16="http://schemas.microsoft.com/office/drawing/2014/main" id="{C78A7844-CF3F-4EB9-859A-08F86F839A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43850" y="3926203"/>
              <a:ext cx="487680" cy="487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Image result for person shape">
              <a:extLst>
                <a:ext uri="{FF2B5EF4-FFF2-40B4-BE49-F238E27FC236}">
                  <a16:creationId xmlns:a16="http://schemas.microsoft.com/office/drawing/2014/main" id="{05903F23-24CD-4217-A97E-901146BC56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43850" y="3438522"/>
              <a:ext cx="487680" cy="487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" descr="Image result for person shape">
              <a:extLst>
                <a:ext uri="{FF2B5EF4-FFF2-40B4-BE49-F238E27FC236}">
                  <a16:creationId xmlns:a16="http://schemas.microsoft.com/office/drawing/2014/main" id="{FE232CA6-3869-48FC-A94A-383084EA67A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1603"/>
            <a:stretch/>
          </p:blipFill>
          <p:spPr bwMode="auto">
            <a:xfrm>
              <a:off x="7943850" y="3153730"/>
              <a:ext cx="487680" cy="2847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F7A49B6-4C63-43B1-A405-2B97E980F7A3}"/>
              </a:ext>
            </a:extLst>
          </p:cNvPr>
          <p:cNvGrpSpPr/>
          <p:nvPr/>
        </p:nvGrpSpPr>
        <p:grpSpPr>
          <a:xfrm>
            <a:off x="9963150" y="875182"/>
            <a:ext cx="489585" cy="4991740"/>
            <a:chOff x="9963150" y="875182"/>
            <a:chExt cx="489585" cy="4991740"/>
          </a:xfrm>
        </p:grpSpPr>
        <p:pic>
          <p:nvPicPr>
            <p:cNvPr id="19" name="Picture 2" descr="Image result for person shape">
              <a:extLst>
                <a:ext uri="{FF2B5EF4-FFF2-40B4-BE49-F238E27FC236}">
                  <a16:creationId xmlns:a16="http://schemas.microsoft.com/office/drawing/2014/main" id="{E859E63D-F516-4124-A0D1-0AF018ACA9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63150" y="5379242"/>
              <a:ext cx="487680" cy="487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Image result for person shape">
              <a:extLst>
                <a:ext uri="{FF2B5EF4-FFF2-40B4-BE49-F238E27FC236}">
                  <a16:creationId xmlns:a16="http://schemas.microsoft.com/office/drawing/2014/main" id="{2AB660CE-14C7-4243-9ADB-12335D07F1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65055" y="4901564"/>
              <a:ext cx="487680" cy="487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" descr="Image result for person shape">
              <a:extLst>
                <a:ext uri="{FF2B5EF4-FFF2-40B4-BE49-F238E27FC236}">
                  <a16:creationId xmlns:a16="http://schemas.microsoft.com/office/drawing/2014/main" id="{92A597BE-8422-44D1-B375-17690B0020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63150" y="4413883"/>
              <a:ext cx="487680" cy="487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Image result for person shape">
              <a:extLst>
                <a:ext uri="{FF2B5EF4-FFF2-40B4-BE49-F238E27FC236}">
                  <a16:creationId xmlns:a16="http://schemas.microsoft.com/office/drawing/2014/main" id="{034271B8-6703-4AF3-A73B-5F38A0CF9E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63150" y="3926202"/>
              <a:ext cx="487680" cy="487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" descr="Image result for person shape">
              <a:extLst>
                <a:ext uri="{FF2B5EF4-FFF2-40B4-BE49-F238E27FC236}">
                  <a16:creationId xmlns:a16="http://schemas.microsoft.com/office/drawing/2014/main" id="{D89AB5C2-B31C-4CBC-A987-92E381B6B4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63150" y="3438521"/>
              <a:ext cx="487680" cy="487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Image result for person shape">
              <a:extLst>
                <a:ext uri="{FF2B5EF4-FFF2-40B4-BE49-F238E27FC236}">
                  <a16:creationId xmlns:a16="http://schemas.microsoft.com/office/drawing/2014/main" id="{26D8025A-06B9-4AA0-8EC1-CF8BE9EACE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63150" y="2960843"/>
              <a:ext cx="487680" cy="487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" descr="Image result for person shape">
              <a:extLst>
                <a:ext uri="{FF2B5EF4-FFF2-40B4-BE49-F238E27FC236}">
                  <a16:creationId xmlns:a16="http://schemas.microsoft.com/office/drawing/2014/main" id="{7DAEB3A4-99B2-4A53-8B32-65D82EA162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63150" y="2473162"/>
              <a:ext cx="487680" cy="487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2" descr="Image result for person shape">
              <a:extLst>
                <a:ext uri="{FF2B5EF4-FFF2-40B4-BE49-F238E27FC236}">
                  <a16:creationId xmlns:a16="http://schemas.microsoft.com/office/drawing/2014/main" id="{9106895E-3F7B-4924-9DFC-1AB25EB822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63150" y="1985481"/>
              <a:ext cx="487680" cy="487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2" descr="Image result for person shape">
              <a:extLst>
                <a:ext uri="{FF2B5EF4-FFF2-40B4-BE49-F238E27FC236}">
                  <a16:creationId xmlns:a16="http://schemas.microsoft.com/office/drawing/2014/main" id="{89D300C3-E3CF-4808-A632-A494038CBF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63150" y="1497801"/>
              <a:ext cx="487680" cy="487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2" descr="Image result for person shape">
              <a:extLst>
                <a:ext uri="{FF2B5EF4-FFF2-40B4-BE49-F238E27FC236}">
                  <a16:creationId xmlns:a16="http://schemas.microsoft.com/office/drawing/2014/main" id="{C7DE2277-551D-4BCC-9E2D-B8F5F70C49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63150" y="1010120"/>
              <a:ext cx="487680" cy="487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2" descr="Image result for person shape">
              <a:extLst>
                <a:ext uri="{FF2B5EF4-FFF2-40B4-BE49-F238E27FC236}">
                  <a16:creationId xmlns:a16="http://schemas.microsoft.com/office/drawing/2014/main" id="{E5A4622B-D162-408D-8F3D-19FFF6C4E0C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1649"/>
            <a:stretch/>
          </p:blipFill>
          <p:spPr bwMode="auto">
            <a:xfrm>
              <a:off x="9963150" y="875182"/>
              <a:ext cx="487680" cy="1382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5081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AB1F1-34D3-46DE-B1BA-CD3AAE353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Load by home campus 2018 - 2019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09B2166-5ED6-4A1B-B9AC-1BD1C80859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8784003"/>
              </p:ext>
            </p:extLst>
          </p:nvPr>
        </p:nvGraphicFramePr>
        <p:xfrm>
          <a:off x="6096000" y="2501900"/>
          <a:ext cx="5353050" cy="3990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D5C7DAB-69B2-4327-B374-A0DDF7F82CEB}"/>
              </a:ext>
            </a:extLst>
          </p:cNvPr>
          <p:cNvSpPr txBox="1"/>
          <p:nvPr/>
        </p:nvSpPr>
        <p:spPr>
          <a:xfrm>
            <a:off x="838200" y="2370787"/>
            <a:ext cx="46577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Most non-Canada students are enrolling in few units at Canada per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large proportion of Canada students are enrolling in few units at Canada per year</a:t>
            </a:r>
          </a:p>
        </p:txBody>
      </p:sp>
    </p:spTree>
    <p:extLst>
      <p:ext uri="{BB962C8B-B14F-4D97-AF65-F5344CB8AC3E}">
        <p14:creationId xmlns:p14="http://schemas.microsoft.com/office/powerpoint/2010/main" val="1010194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08CEA-1006-4D9F-A49A-B9995D138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 Goals and Modality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E28F1-2109-44AC-BDBE-BC4DCFF34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Sankey charts</a:t>
            </a:r>
          </a:p>
        </p:txBody>
      </p:sp>
    </p:spTree>
    <p:extLst>
      <p:ext uri="{BB962C8B-B14F-4D97-AF65-F5344CB8AC3E}">
        <p14:creationId xmlns:p14="http://schemas.microsoft.com/office/powerpoint/2010/main" val="246974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19119-1FF0-46FA-BE64-2DDAE2C1E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to Spring Persistence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3BC9276-8E30-46F7-B7D7-3AC45E45C1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5710185"/>
              </p:ext>
            </p:extLst>
          </p:nvPr>
        </p:nvGraphicFramePr>
        <p:xfrm>
          <a:off x="5791200" y="2222498"/>
          <a:ext cx="5562600" cy="3571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9B99A23-7FCC-4781-8A31-5D4E810C01FB}"/>
              </a:ext>
            </a:extLst>
          </p:cNvPr>
          <p:cNvSpPr txBox="1"/>
          <p:nvPr/>
        </p:nvSpPr>
        <p:spPr>
          <a:xfrm>
            <a:off x="838200" y="2370787"/>
            <a:ext cx="46577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Canada student persistence has increased slightly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Non-Canada students have decreased in their persistence</a:t>
            </a:r>
          </a:p>
        </p:txBody>
      </p:sp>
    </p:spTree>
    <p:extLst>
      <p:ext uri="{BB962C8B-B14F-4D97-AF65-F5344CB8AC3E}">
        <p14:creationId xmlns:p14="http://schemas.microsoft.com/office/powerpoint/2010/main" val="1087724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B5D2B-8EC2-4F1D-98F2-36F95C5B2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to Spring Persistence by Unit Load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486048F-30FF-4915-AC1F-70E1E32D5A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3873348"/>
              </p:ext>
            </p:extLst>
          </p:nvPr>
        </p:nvGraphicFramePr>
        <p:xfrm>
          <a:off x="838199" y="2343150"/>
          <a:ext cx="5257799" cy="3462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D14BEBA-2A89-4530-98F2-23F3825A08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3261421"/>
              </p:ext>
            </p:extLst>
          </p:nvPr>
        </p:nvGraphicFramePr>
        <p:xfrm>
          <a:off x="6096000" y="2343150"/>
          <a:ext cx="5257800" cy="3462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11001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E4071-2E23-44BF-B869-A29FB5C88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Headcount by year and home campus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E3A19F1-82C5-4445-9766-4C5D1D374A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3037874"/>
              </p:ext>
            </p:extLst>
          </p:nvPr>
        </p:nvGraphicFramePr>
        <p:xfrm>
          <a:off x="838200" y="1825625"/>
          <a:ext cx="865834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250E8D0-4785-46AE-AF77-454D97BD4F4F}"/>
              </a:ext>
            </a:extLst>
          </p:cNvPr>
          <p:cNvSpPr txBox="1"/>
          <p:nvPr/>
        </p:nvSpPr>
        <p:spPr>
          <a:xfrm>
            <a:off x="9496540" y="3429000"/>
            <a:ext cx="19538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~6% reduction in </a:t>
            </a:r>
            <a:br>
              <a:rPr lang="en-US" dirty="0"/>
            </a:br>
            <a:r>
              <a:rPr lang="en-US" dirty="0"/>
              <a:t>Canada proportion</a:t>
            </a:r>
          </a:p>
        </p:txBody>
      </p:sp>
    </p:spTree>
    <p:extLst>
      <p:ext uri="{BB962C8B-B14F-4D97-AF65-F5344CB8AC3E}">
        <p14:creationId xmlns:p14="http://schemas.microsoft.com/office/powerpoint/2010/main" val="1213614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6CDA4-BF60-4999-97E5-879A8EA77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Headcount by term and home campus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2A84E14-039B-4049-BFDC-66A2389CC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6087770"/>
              </p:ext>
            </p:extLst>
          </p:nvPr>
        </p:nvGraphicFramePr>
        <p:xfrm>
          <a:off x="838200" y="2152934"/>
          <a:ext cx="7610475" cy="4029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68275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43EFF7-5D90-420F-B226-5D9303DF8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Course Students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89440F-E6FF-4541-AB89-3260C4480C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313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F05A9C2-27F9-4C02-8E81-E5EF47A45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Course Students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FC236F0-2C6E-4EAC-9D97-1A60D5158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~43% of annual headcount</a:t>
            </a:r>
          </a:p>
          <a:p>
            <a:pPr lvl="1"/>
            <a:r>
              <a:rPr lang="en-US" dirty="0"/>
              <a:t>~16% of annual units taken</a:t>
            </a:r>
          </a:p>
          <a:p>
            <a:endParaRPr lang="en-US" dirty="0"/>
          </a:p>
          <a:p>
            <a:r>
              <a:rPr lang="en-US" dirty="0"/>
              <a:t>~50% Canada home campus</a:t>
            </a:r>
          </a:p>
          <a:p>
            <a:endParaRPr lang="en-US" dirty="0"/>
          </a:p>
          <a:p>
            <a:r>
              <a:rPr lang="en-US" dirty="0"/>
              <a:t>Modality Sankey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2787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2FF46B9-CF7E-46CE-A347-6E2F83A2E7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1744039"/>
              </p:ext>
            </p:extLst>
          </p:nvPr>
        </p:nvGraphicFramePr>
        <p:xfrm>
          <a:off x="838200" y="1825625"/>
          <a:ext cx="8614272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2317A45-062C-429D-A104-8285FC0BF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course success by modality</a:t>
            </a:r>
          </a:p>
        </p:txBody>
      </p:sp>
    </p:spTree>
    <p:extLst>
      <p:ext uri="{BB962C8B-B14F-4D97-AF65-F5344CB8AC3E}">
        <p14:creationId xmlns:p14="http://schemas.microsoft.com/office/powerpoint/2010/main" val="2018919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568173"/>
              </p:ext>
            </p:extLst>
          </p:nvPr>
        </p:nvGraphicFramePr>
        <p:xfrm>
          <a:off x="729764" y="1690687"/>
          <a:ext cx="9469313" cy="4261705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5357834">
                  <a:extLst>
                    <a:ext uri="{9D8B030D-6E8A-4147-A177-3AD203B41FA5}">
                      <a16:colId xmlns:a16="http://schemas.microsoft.com/office/drawing/2014/main" val="4148389194"/>
                    </a:ext>
                  </a:extLst>
                </a:gridCol>
                <a:gridCol w="2592019">
                  <a:extLst>
                    <a:ext uri="{9D8B030D-6E8A-4147-A177-3AD203B41FA5}">
                      <a16:colId xmlns:a16="http://schemas.microsoft.com/office/drawing/2014/main" val="3545012408"/>
                    </a:ext>
                  </a:extLst>
                </a:gridCol>
                <a:gridCol w="1519460">
                  <a:extLst>
                    <a:ext uri="{9D8B030D-6E8A-4147-A177-3AD203B41FA5}">
                      <a16:colId xmlns:a16="http://schemas.microsoft.com/office/drawing/2014/main" val="4016856941"/>
                    </a:ext>
                  </a:extLst>
                </a:gridCol>
              </a:tblGrid>
              <a:tr h="2663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Agenda Item</a:t>
                      </a:r>
                      <a:endParaRPr lang="en-US" sz="11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Discussion Lead</a:t>
                      </a:r>
                      <a:endParaRPr lang="en-US" sz="11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Time Allotted</a:t>
                      </a:r>
                      <a:endParaRPr lang="en-US" sz="11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40752119"/>
                  </a:ext>
                </a:extLst>
              </a:tr>
              <a:tr h="79907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Welcome &amp; Introductions of new members</a:t>
                      </a:r>
                      <a:endParaRPr lang="en-US" sz="11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Agenda Overview</a:t>
                      </a:r>
                      <a:endParaRPr lang="en-US" sz="11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Robinson and Engel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2.5</a:t>
                      </a:r>
                      <a:endParaRPr lang="en-US" sz="11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3410776"/>
                  </a:ext>
                </a:extLst>
              </a:tr>
              <a:tr h="53271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Follow up item: </a:t>
                      </a:r>
                      <a:r>
                        <a:rPr lang="en-US" sz="110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Look at gender composition of Cañada Service Area</a:t>
                      </a:r>
                      <a:endParaRPr lang="en-US" sz="11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PRIE</a:t>
                      </a:r>
                      <a:endParaRPr lang="en-US" sz="11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2.5</a:t>
                      </a:r>
                      <a:endParaRPr lang="en-US" sz="11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5033836"/>
                  </a:ext>
                </a:extLst>
              </a:tr>
              <a:tr h="79907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SEM Schedule and Work Plan for fall 2019</a:t>
                      </a:r>
                      <a:endParaRPr lang="en-US" sz="11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DRAFT</a:t>
                      </a:r>
                      <a:endParaRPr lang="en-US" sz="11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Robinson and Engel</a:t>
                      </a:r>
                      <a:endParaRPr lang="en-US" sz="11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315797"/>
                  </a:ext>
                </a:extLst>
              </a:tr>
              <a:tr h="133178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Understanding FTES trends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Presentation of research into the decline in FTES v. headcount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An analysis of low-enrolled students by home campus and units taken</a:t>
                      </a:r>
                    </a:p>
                    <a:p>
                      <a:pPr marL="45720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Engel and Claxton</a:t>
                      </a:r>
                      <a:endParaRPr lang="en-US" sz="11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5927954"/>
                  </a:ext>
                </a:extLst>
              </a:tr>
              <a:tr h="53271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ADJOURN</a:t>
                      </a:r>
                      <a:endParaRPr lang="en-US" sz="11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Garamond" panose="02020404030301010803" pitchFamily="18" charset="0"/>
                        <a:ea typeface="Garamond" panose="02020404030301010803" pitchFamily="18" charset="0"/>
                        <a:cs typeface="Garamond" panose="02020404030301010803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5665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2340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E52A3-4581-499D-B0B7-896A184A6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20 single course enrollment by home campus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6D4D75D-5A0F-4CAA-9869-F7DEF675E1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6533757"/>
              </p:ext>
            </p:extLst>
          </p:nvPr>
        </p:nvGraphicFramePr>
        <p:xfrm>
          <a:off x="4445638" y="2012315"/>
          <a:ext cx="3300724" cy="4480560"/>
        </p:xfrm>
        <a:graphic>
          <a:graphicData uri="http://schemas.openxmlformats.org/drawingml/2006/table">
            <a:tbl>
              <a:tblPr/>
              <a:tblGrid>
                <a:gridCol w="1511944">
                  <a:extLst>
                    <a:ext uri="{9D8B030D-6E8A-4147-A177-3AD203B41FA5}">
                      <a16:colId xmlns:a16="http://schemas.microsoft.com/office/drawing/2014/main" val="595656901"/>
                    </a:ext>
                  </a:extLst>
                </a:gridCol>
                <a:gridCol w="1128635">
                  <a:extLst>
                    <a:ext uri="{9D8B030D-6E8A-4147-A177-3AD203B41FA5}">
                      <a16:colId xmlns:a16="http://schemas.microsoft.com/office/drawing/2014/main" val="542845980"/>
                    </a:ext>
                  </a:extLst>
                </a:gridCol>
                <a:gridCol w="660145">
                  <a:extLst>
                    <a:ext uri="{9D8B030D-6E8A-4147-A177-3AD203B41FA5}">
                      <a16:colId xmlns:a16="http://schemas.microsoft.com/office/drawing/2014/main" val="3410125297"/>
                    </a:ext>
                  </a:extLst>
                </a:gridCol>
              </a:tblGrid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Home Campus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Course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683914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84488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ESL 921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96609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 250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437128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 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960927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ENGL 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529146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ENGL 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263108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ESL 800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8835240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FASH 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264466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326914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 240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125912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 260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5437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ECE. 201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802657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BUS. 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8093065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ESL 911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451156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275496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PSYC 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370631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CIS 118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0557920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 310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229616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ECE. 212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175244"/>
                  </a:ext>
                </a:extLst>
              </a:tr>
              <a:tr h="2104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CHEM 210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446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3043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E52A3-4581-499D-B0B7-896A184A6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20 single course enrollment by home campus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6D4D75D-5A0F-4CAA-9869-F7DEF675E1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850557"/>
              </p:ext>
            </p:extLst>
          </p:nvPr>
        </p:nvGraphicFramePr>
        <p:xfrm>
          <a:off x="4424343" y="2012315"/>
          <a:ext cx="3343314" cy="4480560"/>
        </p:xfrm>
        <a:graphic>
          <a:graphicData uri="http://schemas.openxmlformats.org/drawingml/2006/table">
            <a:tbl>
              <a:tblPr/>
              <a:tblGrid>
                <a:gridCol w="1511944">
                  <a:extLst>
                    <a:ext uri="{9D8B030D-6E8A-4147-A177-3AD203B41FA5}">
                      <a16:colId xmlns:a16="http://schemas.microsoft.com/office/drawing/2014/main" val="516400233"/>
                    </a:ext>
                  </a:extLst>
                </a:gridCol>
                <a:gridCol w="1171225">
                  <a:extLst>
                    <a:ext uri="{9D8B030D-6E8A-4147-A177-3AD203B41FA5}">
                      <a16:colId xmlns:a16="http://schemas.microsoft.com/office/drawing/2014/main" val="3764335646"/>
                    </a:ext>
                  </a:extLst>
                </a:gridCol>
                <a:gridCol w="660145">
                  <a:extLst>
                    <a:ext uri="{9D8B030D-6E8A-4147-A177-3AD203B41FA5}">
                      <a16:colId xmlns:a16="http://schemas.microsoft.com/office/drawing/2014/main" val="924914081"/>
                    </a:ext>
                  </a:extLst>
                </a:gridCol>
              </a:tblGrid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Home Campus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Course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683914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84488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ENGL 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96609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BUS. 201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437128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BUS. 103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960927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BUS. 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529146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PSYC 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263108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OCEN 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8835240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ENGL 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264466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 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326914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 310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125912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CIS 250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5437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802657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 250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8093065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451156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PHIL 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275496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PLSC 210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370631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ASTR 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0557920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 260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229616"/>
                  </a:ext>
                </a:extLst>
              </a:tr>
              <a:tr h="198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 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175244"/>
                  </a:ext>
                </a:extLst>
              </a:tr>
              <a:tr h="2104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Non-Canada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GEOG 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446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7953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1815B-889F-4120-B3F4-CB9437320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20 single course enrollments by modality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715C7F5-D3FD-47A6-B45E-A144DF25B9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6890196"/>
              </p:ext>
            </p:extLst>
          </p:nvPr>
        </p:nvGraphicFramePr>
        <p:xfrm>
          <a:off x="1110868" y="1920878"/>
          <a:ext cx="9970264" cy="4571997"/>
        </p:xfrm>
        <a:graphic>
          <a:graphicData uri="http://schemas.openxmlformats.org/drawingml/2006/table">
            <a:tbl>
              <a:tblPr/>
              <a:tblGrid>
                <a:gridCol w="1141010">
                  <a:extLst>
                    <a:ext uri="{9D8B030D-6E8A-4147-A177-3AD203B41FA5}">
                      <a16:colId xmlns:a16="http://schemas.microsoft.com/office/drawing/2014/main" val="2323842769"/>
                    </a:ext>
                  </a:extLst>
                </a:gridCol>
                <a:gridCol w="1073094">
                  <a:extLst>
                    <a:ext uri="{9D8B030D-6E8A-4147-A177-3AD203B41FA5}">
                      <a16:colId xmlns:a16="http://schemas.microsoft.com/office/drawing/2014/main" val="520891917"/>
                    </a:ext>
                  </a:extLst>
                </a:gridCol>
                <a:gridCol w="561450">
                  <a:extLst>
                    <a:ext uri="{9D8B030D-6E8A-4147-A177-3AD203B41FA5}">
                      <a16:colId xmlns:a16="http://schemas.microsoft.com/office/drawing/2014/main" val="315139808"/>
                    </a:ext>
                  </a:extLst>
                </a:gridCol>
                <a:gridCol w="561450">
                  <a:extLst>
                    <a:ext uri="{9D8B030D-6E8A-4147-A177-3AD203B41FA5}">
                      <a16:colId xmlns:a16="http://schemas.microsoft.com/office/drawing/2014/main" val="915220188"/>
                    </a:ext>
                  </a:extLst>
                </a:gridCol>
                <a:gridCol w="1901686">
                  <a:extLst>
                    <a:ext uri="{9D8B030D-6E8A-4147-A177-3AD203B41FA5}">
                      <a16:colId xmlns:a16="http://schemas.microsoft.com/office/drawing/2014/main" val="3974923755"/>
                    </a:ext>
                  </a:extLst>
                </a:gridCol>
                <a:gridCol w="996121">
                  <a:extLst>
                    <a:ext uri="{9D8B030D-6E8A-4147-A177-3AD203B41FA5}">
                      <a16:colId xmlns:a16="http://schemas.microsoft.com/office/drawing/2014/main" val="2703368409"/>
                    </a:ext>
                  </a:extLst>
                </a:gridCol>
                <a:gridCol w="561450">
                  <a:extLst>
                    <a:ext uri="{9D8B030D-6E8A-4147-A177-3AD203B41FA5}">
                      <a16:colId xmlns:a16="http://schemas.microsoft.com/office/drawing/2014/main" val="2195276443"/>
                    </a:ext>
                  </a:extLst>
                </a:gridCol>
                <a:gridCol w="561450">
                  <a:extLst>
                    <a:ext uri="{9D8B030D-6E8A-4147-A177-3AD203B41FA5}">
                      <a16:colId xmlns:a16="http://schemas.microsoft.com/office/drawing/2014/main" val="3900067765"/>
                    </a:ext>
                  </a:extLst>
                </a:gridCol>
                <a:gridCol w="1086677">
                  <a:extLst>
                    <a:ext uri="{9D8B030D-6E8A-4147-A177-3AD203B41FA5}">
                      <a16:colId xmlns:a16="http://schemas.microsoft.com/office/drawing/2014/main" val="150102962"/>
                    </a:ext>
                  </a:extLst>
                </a:gridCol>
                <a:gridCol w="964426">
                  <a:extLst>
                    <a:ext uri="{9D8B030D-6E8A-4147-A177-3AD203B41FA5}">
                      <a16:colId xmlns:a16="http://schemas.microsoft.com/office/drawing/2014/main" val="42803717"/>
                    </a:ext>
                  </a:extLst>
                </a:gridCol>
                <a:gridCol w="561450">
                  <a:extLst>
                    <a:ext uri="{9D8B030D-6E8A-4147-A177-3AD203B41FA5}">
                      <a16:colId xmlns:a16="http://schemas.microsoft.com/office/drawing/2014/main" val="4072755600"/>
                    </a:ext>
                  </a:extLst>
                </a:gridCol>
              </a:tblGrid>
              <a:tr h="217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Course Type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Course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Course Type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Course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Course Type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Course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79496"/>
                  </a:ext>
                </a:extLst>
              </a:tr>
              <a:tr h="217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Face to Face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ESL 921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Hybrid (Web Assisted)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 260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Online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 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3280920"/>
                  </a:ext>
                </a:extLst>
              </a:tr>
              <a:tr h="217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Face to Face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 250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Hybrid (Web Assisted)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SPAN 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Online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664905"/>
                  </a:ext>
                </a:extLst>
              </a:tr>
              <a:tr h="217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Face to Face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ESL 800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Hybrid (Web Assisted)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PSYC 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Online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540435"/>
                  </a:ext>
                </a:extLst>
              </a:tr>
              <a:tr h="217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Face to Face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FASH 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Hybrid (Web Assisted)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ENGL 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Online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CIS 118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836519"/>
                  </a:ext>
                </a:extLst>
              </a:tr>
              <a:tr h="217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Face to Face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 240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Hybrid (Web Assisted)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Online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388716"/>
                  </a:ext>
                </a:extLst>
              </a:tr>
              <a:tr h="217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Face to Face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ESL 911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Hybrid (Web Assisted)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SPAN 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Online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 310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890261"/>
                  </a:ext>
                </a:extLst>
              </a:tr>
              <a:tr h="217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Face to Face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Hybrid (Web Assisted)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ECE. 223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Online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BUS. 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2445479"/>
                  </a:ext>
                </a:extLst>
              </a:tr>
              <a:tr h="217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Face to Face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CHEM 192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Hybrid (Web Assisted)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ECE. 263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Online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BUS. 201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547300"/>
                  </a:ext>
                </a:extLst>
              </a:tr>
              <a:tr h="217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Face to Face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CHEM 210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Hybrid (Web Assisted)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ENGL 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Online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PHIL 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812463"/>
                  </a:ext>
                </a:extLst>
              </a:tr>
              <a:tr h="217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Face to Face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ENGL 847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Hybrid (Web Assisted)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 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Online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CIS 250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248520"/>
                  </a:ext>
                </a:extLst>
              </a:tr>
              <a:tr h="217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Face to Face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ESL 922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Hybrid (Web Assisted)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CRER 137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Online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ECE. 201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8182696"/>
                  </a:ext>
                </a:extLst>
              </a:tr>
              <a:tr h="217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Face to Face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ENGL 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Hybrid (Web Assisted)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PSYC 205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Online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GEOG 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824549"/>
                  </a:ext>
                </a:extLst>
              </a:tr>
              <a:tr h="217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Face to Face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ESL 912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Hybrid (Web Assisted)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 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Online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ECE. 212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3567953"/>
                  </a:ext>
                </a:extLst>
              </a:tr>
              <a:tr h="217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Face to Face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ENGL 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Hybrid (Web Assisted)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 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Online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ENGL 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735975"/>
                  </a:ext>
                </a:extLst>
              </a:tr>
              <a:tr h="217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Face to Face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ESL 914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Hybrid (Web Assisted)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MUS. 240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Online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ENGL 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0370022"/>
                  </a:ext>
                </a:extLst>
              </a:tr>
              <a:tr h="217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Face to Face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253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Hybrid (Web Assisted)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ECE. 333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Online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PLSC 210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249072"/>
                  </a:ext>
                </a:extLst>
              </a:tr>
              <a:tr h="217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Face to Face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 119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Hybrid (Web Assisted)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FITN 334.1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Online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HIST 106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266439"/>
                  </a:ext>
                </a:extLst>
              </a:tr>
              <a:tr h="217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Face to Face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CHEM 220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Hybrid (Web Assisted)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PLSC 210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Online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FITN 304.1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429148"/>
                  </a:ext>
                </a:extLst>
              </a:tr>
              <a:tr h="217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Face to Face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DANC 125.1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Hybrid (Web Assisted)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PLSC 310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Online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BUS. 103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630091"/>
                  </a:ext>
                </a:extLst>
              </a:tr>
              <a:tr h="229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Face to Face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RADT 468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Hybrid (Web Assisted)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SPAN 111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Online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ECE. 211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588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47766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2EF3C-2922-4565-95CC-B4991A63E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20 course Canada students take at Skyline/CSM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0B011A0-907B-4DAB-8D01-D476010121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266286"/>
              </p:ext>
            </p:extLst>
          </p:nvPr>
        </p:nvGraphicFramePr>
        <p:xfrm>
          <a:off x="4370751" y="1812290"/>
          <a:ext cx="3450498" cy="4680585"/>
        </p:xfrm>
        <a:graphic>
          <a:graphicData uri="http://schemas.openxmlformats.org/drawingml/2006/table">
            <a:tbl>
              <a:tblPr/>
              <a:tblGrid>
                <a:gridCol w="1321048">
                  <a:extLst>
                    <a:ext uri="{9D8B030D-6E8A-4147-A177-3AD203B41FA5}">
                      <a16:colId xmlns:a16="http://schemas.microsoft.com/office/drawing/2014/main" val="1392745708"/>
                    </a:ext>
                  </a:extLst>
                </a:gridCol>
                <a:gridCol w="808402">
                  <a:extLst>
                    <a:ext uri="{9D8B030D-6E8A-4147-A177-3AD203B41FA5}">
                      <a16:colId xmlns:a16="http://schemas.microsoft.com/office/drawing/2014/main" val="2326711806"/>
                    </a:ext>
                  </a:extLst>
                </a:gridCol>
                <a:gridCol w="1321048">
                  <a:extLst>
                    <a:ext uri="{9D8B030D-6E8A-4147-A177-3AD203B41FA5}">
                      <a16:colId xmlns:a16="http://schemas.microsoft.com/office/drawing/2014/main" val="3828342958"/>
                    </a:ext>
                  </a:extLst>
                </a:gridCol>
              </a:tblGrid>
              <a:tr h="17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Course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Success Rate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263294"/>
                  </a:ext>
                </a:extLst>
              </a:tr>
              <a:tr h="17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PSYC-100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006015"/>
                  </a:ext>
                </a:extLst>
              </a:tr>
              <a:tr h="17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ENGL-110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68.8%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660989"/>
                  </a:ext>
                </a:extLst>
              </a:tr>
              <a:tr h="17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MATH-200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53.6%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78971"/>
                  </a:ext>
                </a:extLst>
              </a:tr>
              <a:tr h="17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MATH-120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64.1%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05934"/>
                  </a:ext>
                </a:extLst>
              </a:tr>
              <a:tr h="17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ENGL-100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4690258"/>
                  </a:ext>
                </a:extLst>
              </a:tr>
              <a:tr h="17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ACTG-121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840500"/>
                  </a:ext>
                </a:extLst>
              </a:tr>
              <a:tr h="17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HIST-201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8907671"/>
                  </a:ext>
                </a:extLst>
              </a:tr>
              <a:tr h="17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PSYC-200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38335"/>
                  </a:ext>
                </a:extLst>
              </a:tr>
              <a:tr h="17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ACTG-131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5800323"/>
                  </a:ext>
                </a:extLst>
              </a:tr>
              <a:tr h="17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SOCI-100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446778"/>
                  </a:ext>
                </a:extLst>
              </a:tr>
              <a:tr h="17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ASTR-100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398121"/>
                  </a:ext>
                </a:extLst>
              </a:tr>
              <a:tr h="17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BIOL-250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56.3%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297030"/>
                  </a:ext>
                </a:extLst>
              </a:tr>
              <a:tr h="17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COMM-130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9473026"/>
                  </a:ext>
                </a:extLst>
              </a:tr>
              <a:tr h="17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COMM-110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692105"/>
                  </a:ext>
                </a:extLst>
              </a:tr>
              <a:tr h="17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MATH-251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57.1%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305093"/>
                  </a:ext>
                </a:extLst>
              </a:tr>
              <a:tr h="17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BUS.-100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138194"/>
                  </a:ext>
                </a:extLst>
              </a:tr>
              <a:tr h="17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ENGL-105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52.7%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262647"/>
                  </a:ext>
                </a:extLst>
              </a:tr>
              <a:tr h="17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ACTG-100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52.1%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7871"/>
                  </a:ext>
                </a:extLst>
              </a:tr>
              <a:tr h="17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ECON-100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62.9%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901574"/>
                  </a:ext>
                </a:extLst>
              </a:tr>
              <a:tr h="187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MUS.-100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69.6%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541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1173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F009B-1063-4DBD-8311-A84861D20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Inquiry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F7661-02F8-4CEF-8EC2-86811F5F2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Districtwide unit load/proportion of units taken at Canada</a:t>
            </a:r>
          </a:p>
          <a:p>
            <a:endParaRPr lang="en-US" dirty="0"/>
          </a:p>
          <a:p>
            <a:r>
              <a:rPr lang="en-US" dirty="0"/>
              <a:t>Disaggregation of equity variables</a:t>
            </a:r>
          </a:p>
          <a:p>
            <a:endParaRPr lang="en-US" dirty="0"/>
          </a:p>
          <a:p>
            <a:r>
              <a:rPr lang="en-US" dirty="0"/>
              <a:t>Other ideas?</a:t>
            </a:r>
          </a:p>
        </p:txBody>
      </p:sp>
    </p:spTree>
    <p:extLst>
      <p:ext uri="{BB962C8B-B14F-4D97-AF65-F5344CB8AC3E}">
        <p14:creationId xmlns:p14="http://schemas.microsoft.com/office/powerpoint/2010/main" val="250243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5620502"/>
              </p:ext>
            </p:extLst>
          </p:nvPr>
        </p:nvGraphicFramePr>
        <p:xfrm>
          <a:off x="905606" y="1828802"/>
          <a:ext cx="10448193" cy="442252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609255">
                  <a:extLst>
                    <a:ext uri="{9D8B030D-6E8A-4147-A177-3AD203B41FA5}">
                      <a16:colId xmlns:a16="http://schemas.microsoft.com/office/drawing/2014/main" val="3201171512"/>
                    </a:ext>
                  </a:extLst>
                </a:gridCol>
                <a:gridCol w="6034250">
                  <a:extLst>
                    <a:ext uri="{9D8B030D-6E8A-4147-A177-3AD203B41FA5}">
                      <a16:colId xmlns:a16="http://schemas.microsoft.com/office/drawing/2014/main" val="122840658"/>
                    </a:ext>
                  </a:extLst>
                </a:gridCol>
                <a:gridCol w="1804688">
                  <a:extLst>
                    <a:ext uri="{9D8B030D-6E8A-4147-A177-3AD203B41FA5}">
                      <a16:colId xmlns:a16="http://schemas.microsoft.com/office/drawing/2014/main" val="1596284082"/>
                    </a:ext>
                  </a:extLst>
                </a:gridCol>
              </a:tblGrid>
              <a:tr h="6384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Meeting Date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Topic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Lead/Guest Presenter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9994445"/>
                  </a:ext>
                </a:extLst>
              </a:tr>
              <a:tr h="5852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August 28, 2019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Understanding Impacts on FTES and Cañada student journeys/Guided Pathways Projects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PRIE/VPSS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57573819"/>
                  </a:ext>
                </a:extLst>
              </a:tr>
              <a:tr h="5852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September 11, 2019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>
                          <a:effectLst/>
                        </a:rPr>
                        <a:t>Career Education program development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>
                          <a:effectLst/>
                        </a:rPr>
                        <a:t>Career exploration &amp; job placement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Julian Branch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1489413"/>
                  </a:ext>
                </a:extLst>
              </a:tr>
              <a:tr h="2859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September 25, 2019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Menlo Park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Julian Branch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9827295"/>
                  </a:ext>
                </a:extLst>
              </a:tr>
              <a:tr h="5852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October 23, 2019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>
                          <a:effectLst/>
                        </a:rPr>
                        <a:t>FYE (JAMS, COLTS Con and Student Success Teams)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>
                          <a:effectLst/>
                        </a:rPr>
                        <a:t>Early College Experiences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Perez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Robinson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46658221"/>
                  </a:ext>
                </a:extLst>
              </a:tr>
              <a:tr h="5852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October 30, 2019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>
                          <a:effectLst/>
                        </a:rPr>
                        <a:t>Optimizing the Course Schedule (program maps)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Robinson, Engel, Peña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39725250"/>
                  </a:ext>
                </a:extLst>
              </a:tr>
              <a:tr h="2859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November 6, 2019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Online instruction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Robinson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74419938"/>
                  </a:ext>
                </a:extLst>
              </a:tr>
              <a:tr h="2859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November 20, 2019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KAD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Robinson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71530834"/>
                  </a:ext>
                </a:extLst>
              </a:tr>
              <a:tr h="5852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December 4, 2019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Review Draft SEM Plan to be submitted to PBC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Robinson and Engel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26525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815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PBC requested members of the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Academic Senate President</a:t>
            </a:r>
          </a:p>
          <a:p>
            <a:r>
              <a:rPr lang="en-US" dirty="0"/>
              <a:t>Classified Senate President</a:t>
            </a:r>
          </a:p>
          <a:p>
            <a:r>
              <a:rPr lang="en-US" dirty="0"/>
              <a:t>Faculty:  1 from STEM, 1 from CE, and DE Coordinator/Humanities</a:t>
            </a:r>
          </a:p>
          <a:p>
            <a:r>
              <a:rPr lang="en-US" dirty="0"/>
              <a:t>Students</a:t>
            </a:r>
          </a:p>
          <a:p>
            <a:r>
              <a:rPr lang="en-US" dirty="0"/>
              <a:t>Promise Scholars Program Coordinator</a:t>
            </a:r>
          </a:p>
          <a:p>
            <a:r>
              <a:rPr lang="en-US" dirty="0"/>
              <a:t>VPI</a:t>
            </a:r>
          </a:p>
          <a:p>
            <a:r>
              <a:rPr lang="en-US" dirty="0"/>
              <a:t>VPSS</a:t>
            </a:r>
          </a:p>
          <a:p>
            <a:r>
              <a:rPr lang="en-US" dirty="0"/>
              <a:t>All Instructional Deans</a:t>
            </a:r>
          </a:p>
          <a:p>
            <a:r>
              <a:rPr lang="en-US" dirty="0"/>
              <a:t>Dean of Counseling</a:t>
            </a:r>
          </a:p>
          <a:p>
            <a:r>
              <a:rPr lang="en-US" dirty="0"/>
              <a:t>Registrar</a:t>
            </a:r>
          </a:p>
          <a:p>
            <a:r>
              <a:rPr lang="en-US" dirty="0"/>
              <a:t>Assessment &amp; Placement Office</a:t>
            </a:r>
          </a:p>
          <a:p>
            <a:r>
              <a:rPr lang="en-US" dirty="0"/>
              <a:t>Marketing &amp; Outreach</a:t>
            </a:r>
          </a:p>
          <a:p>
            <a:r>
              <a:rPr lang="en-US" dirty="0"/>
              <a:t>PRIE Office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685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by gender in college service area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560509"/>
              </p:ext>
            </p:extLst>
          </p:nvPr>
        </p:nvGraphicFramePr>
        <p:xfrm>
          <a:off x="838200" y="1886464"/>
          <a:ext cx="8073081" cy="4143632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083297">
                  <a:extLst>
                    <a:ext uri="{9D8B030D-6E8A-4147-A177-3AD203B41FA5}">
                      <a16:colId xmlns:a16="http://schemas.microsoft.com/office/drawing/2014/main" val="3438982535"/>
                    </a:ext>
                  </a:extLst>
                </a:gridCol>
                <a:gridCol w="1994892">
                  <a:extLst>
                    <a:ext uri="{9D8B030D-6E8A-4147-A177-3AD203B41FA5}">
                      <a16:colId xmlns:a16="http://schemas.microsoft.com/office/drawing/2014/main" val="1533235446"/>
                    </a:ext>
                  </a:extLst>
                </a:gridCol>
                <a:gridCol w="1994892">
                  <a:extLst>
                    <a:ext uri="{9D8B030D-6E8A-4147-A177-3AD203B41FA5}">
                      <a16:colId xmlns:a16="http://schemas.microsoft.com/office/drawing/2014/main" val="625859838"/>
                    </a:ext>
                  </a:extLst>
                </a:gridCol>
              </a:tblGrid>
              <a:tr h="517954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Male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Female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1861"/>
                  </a:ext>
                </a:extLst>
              </a:tr>
              <a:tr h="51795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Atherton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50.3%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49.7%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983576"/>
                  </a:ext>
                </a:extLst>
              </a:tr>
              <a:tr h="51795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East Palo Alto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50.6%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49.4%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393829"/>
                  </a:ext>
                </a:extLst>
              </a:tr>
              <a:tr h="51795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Menlo Park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49.1%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50.9%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851683"/>
                  </a:ext>
                </a:extLst>
              </a:tr>
              <a:tr h="51795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North Fair Oks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51.1%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48.9%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031498"/>
                  </a:ext>
                </a:extLst>
              </a:tr>
              <a:tr h="51795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Redwood City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50.1%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49.9%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197332"/>
                  </a:ext>
                </a:extLst>
              </a:tr>
              <a:tr h="51795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San Carlos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47.7%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52.3%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436873"/>
                  </a:ext>
                </a:extLst>
              </a:tr>
              <a:tr h="51795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Woodside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46.4%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53.6%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80823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6359611"/>
            <a:ext cx="2071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 U.S. Census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295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956925B-A051-4FF6-92D3-D9DF71DE30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Cañada College Enrollment Patterns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8D8B163-EB3C-4218-BFD0-3A83C07C23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430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E0C8A-7442-4F91-A5BC-7C11F1F18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FTES and Headcount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1622B-D83D-4913-B2C2-B027D02B0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r>
              <a:rPr lang="en-US" dirty="0"/>
              <a:t>Headcount relatively stable</a:t>
            </a:r>
          </a:p>
          <a:p>
            <a:endParaRPr lang="en-US" dirty="0"/>
          </a:p>
          <a:p>
            <a:r>
              <a:rPr lang="en-US" dirty="0"/>
              <a:t>FTES has been dropping </a:t>
            </a:r>
          </a:p>
          <a:p>
            <a:endParaRPr lang="en-US" dirty="0"/>
          </a:p>
          <a:p>
            <a:r>
              <a:rPr lang="en-US" dirty="0"/>
              <a:t>Students taking fewer units on average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B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0096008"/>
              </p:ext>
            </p:extLst>
          </p:nvPr>
        </p:nvGraphicFramePr>
        <p:xfrm>
          <a:off x="6096000" y="1825624"/>
          <a:ext cx="5257800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553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6D4200D-9C9C-47E2-BFA7-71AEFDF10B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3223254"/>
              </p:ext>
            </p:extLst>
          </p:nvPr>
        </p:nvGraphicFramePr>
        <p:xfrm>
          <a:off x="5495925" y="3096221"/>
          <a:ext cx="6514105" cy="3417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09B08661-58D7-4503-951C-C3484533C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Units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D573BB-AE39-445F-81DC-96D41ABE0546}"/>
              </a:ext>
            </a:extLst>
          </p:cNvPr>
          <p:cNvSpPr txBox="1"/>
          <p:nvPr/>
        </p:nvSpPr>
        <p:spPr>
          <a:xfrm>
            <a:off x="838200" y="2370787"/>
            <a:ext cx="46577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Average units taken has declined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Canada College home campus students remain stable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Average units tell an incomplete picture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AE07A98-FEDA-45C5-AB01-FD1240E094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535935"/>
              </p:ext>
            </p:extLst>
          </p:nvPr>
        </p:nvGraphicFramePr>
        <p:xfrm>
          <a:off x="7009902" y="105398"/>
          <a:ext cx="3486150" cy="2628106"/>
        </p:xfrm>
        <a:graphic>
          <a:graphicData uri="http://schemas.openxmlformats.org/drawingml/2006/table">
            <a:tbl>
              <a:tblPr/>
              <a:tblGrid>
                <a:gridCol w="1840789">
                  <a:extLst>
                    <a:ext uri="{9D8B030D-6E8A-4147-A177-3AD203B41FA5}">
                      <a16:colId xmlns:a16="http://schemas.microsoft.com/office/drawing/2014/main" val="578467617"/>
                    </a:ext>
                  </a:extLst>
                </a:gridCol>
                <a:gridCol w="1645361">
                  <a:extLst>
                    <a:ext uri="{9D8B030D-6E8A-4147-A177-3AD203B41FA5}">
                      <a16:colId xmlns:a16="http://schemas.microsoft.com/office/drawing/2014/main" val="2117881729"/>
                    </a:ext>
                  </a:extLst>
                </a:gridCol>
              </a:tblGrid>
              <a:tr h="372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Academic Year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Average Units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504052"/>
                  </a:ext>
                </a:extLst>
              </a:tr>
              <a:tr h="372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2013-2014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5667249"/>
                  </a:ext>
                </a:extLst>
              </a:tr>
              <a:tr h="372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2014-2015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83114"/>
                  </a:ext>
                </a:extLst>
              </a:tr>
              <a:tr h="372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2015-2016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277327"/>
                  </a:ext>
                </a:extLst>
              </a:tr>
              <a:tr h="372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2016-2017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436433"/>
                  </a:ext>
                </a:extLst>
              </a:tr>
              <a:tr h="372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2017-2018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8274757"/>
                  </a:ext>
                </a:extLst>
              </a:tr>
              <a:tr h="3942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2018-2019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826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782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C829B08-0C65-4551-BD75-933318D1B2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752971"/>
              </p:ext>
            </p:extLst>
          </p:nvPr>
        </p:nvGraphicFramePr>
        <p:xfrm>
          <a:off x="736980" y="1583140"/>
          <a:ext cx="10500226" cy="4593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1161B802-628C-4434-B3FF-0B3D5543F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Headcount by Unit Load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964008" y="4475391"/>
            <a:ext cx="12279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16-17% </a:t>
            </a:r>
            <a:r>
              <a:rPr lang="en-US" sz="1400" dirty="0" smtClean="0"/>
              <a:t>across the </a:t>
            </a:r>
            <a:r>
              <a:rPr lang="en-US" sz="1400" dirty="0"/>
              <a:t>two highest unit loads</a:t>
            </a:r>
          </a:p>
          <a:p>
            <a:endParaRPr lang="en-US" sz="1400" dirty="0"/>
          </a:p>
        </p:txBody>
      </p:sp>
      <p:sp>
        <p:nvSpPr>
          <p:cNvPr id="5" name="Right Brace 4"/>
          <p:cNvSpPr/>
          <p:nvPr/>
        </p:nvSpPr>
        <p:spPr>
          <a:xfrm>
            <a:off x="10691446" y="4475391"/>
            <a:ext cx="272562" cy="90550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985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8C1A00A-26CF-4091-B756-3B9E6A32E3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53612B-0804-47A5-B4F5-DF55CF5C3F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BA3C79-3E8A-41F3-8328-E91B21825B06}">
  <ds:schemaRefs>
    <ds:schemaRef ds:uri="http://schemas.microsoft.com/office/infopath/2007/PartnerControls"/>
    <ds:schemaRef ds:uri="http://purl.org/dc/dcmitype/"/>
    <ds:schemaRef ds:uri="http://purl.org/dc/elements/1.1/"/>
    <ds:schemaRef ds:uri="bb5bbb0b-6c89-44d7-be61-0adfe653f983"/>
    <ds:schemaRef ds:uri="2bc55ecc-363e-43e9-bfac-4ba2e86f45ee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961</TotalTime>
  <Words>1282</Words>
  <Application>Microsoft Office PowerPoint</Application>
  <PresentationFormat>Widescreen</PresentationFormat>
  <Paragraphs>628</Paragraphs>
  <Slides>24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Garamond</vt:lpstr>
      <vt:lpstr>Symbol</vt:lpstr>
      <vt:lpstr>Times New Roman</vt:lpstr>
      <vt:lpstr>Office Theme</vt:lpstr>
      <vt:lpstr>PBC Strategic Enrollment Management Committee</vt:lpstr>
      <vt:lpstr>Agenda</vt:lpstr>
      <vt:lpstr>PowerPoint Presentation</vt:lpstr>
      <vt:lpstr>PBC requested members of the Committee</vt:lpstr>
      <vt:lpstr>Population by gender in college service area</vt:lpstr>
      <vt:lpstr>Cañada College Enrollment Patterns</vt:lpstr>
      <vt:lpstr>FTES and Headcount</vt:lpstr>
      <vt:lpstr>Average Units</vt:lpstr>
      <vt:lpstr>Headcount by Unit Load</vt:lpstr>
      <vt:lpstr>One Full-time Student Equivalent</vt:lpstr>
      <vt:lpstr>Unit Load by home campus 2018 - 2019</vt:lpstr>
      <vt:lpstr>Ed Goals and Modality</vt:lpstr>
      <vt:lpstr>Fall to Spring Persistence</vt:lpstr>
      <vt:lpstr>Fall to Spring Persistence by Unit Load</vt:lpstr>
      <vt:lpstr>Headcount by year and home campus</vt:lpstr>
      <vt:lpstr>Headcount by term and home campus</vt:lpstr>
      <vt:lpstr>Single Course Students</vt:lpstr>
      <vt:lpstr>Single Course Students</vt:lpstr>
      <vt:lpstr>Single course success by modality</vt:lpstr>
      <vt:lpstr>Top 20 single course enrollment by home campus</vt:lpstr>
      <vt:lpstr>Top 20 single course enrollment by home campus</vt:lpstr>
      <vt:lpstr>Top 20 single course enrollments by modality</vt:lpstr>
      <vt:lpstr>Top 20 course Canada students take at Skyline/CSM</vt:lpstr>
      <vt:lpstr>Further Inquiry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Full-time Student</dc:title>
  <dc:creator>Claxton, Alexander</dc:creator>
  <cp:lastModifiedBy>Engel, Karen</cp:lastModifiedBy>
  <cp:revision>26</cp:revision>
  <dcterms:created xsi:type="dcterms:W3CDTF">2019-08-26T16:22:19Z</dcterms:created>
  <dcterms:modified xsi:type="dcterms:W3CDTF">2019-08-28T15:14:48Z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